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drawings/drawing6.xml" ContentType="application/vnd.openxmlformats-officedocument.drawingml.chartshapes+xml"/>
  <Override PartName="/ppt/charts/chart12.xml" ContentType="application/vnd.openxmlformats-officedocument.drawingml.chart+xml"/>
  <Override PartName="/ppt/drawings/drawing7.xml" ContentType="application/vnd.openxmlformats-officedocument.drawingml.chartshapes+xml"/>
  <Override PartName="/ppt/notesSlides/notesSlide12.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3.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4.xml" ContentType="application/vnd.openxmlformats-officedocument.presentationml.notesSlide+xml"/>
  <Override PartName="/ppt/charts/chart17.xml" ContentType="application/vnd.openxmlformats-officedocument.drawingml.chart+xml"/>
  <Override PartName="/ppt/drawings/drawing8.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9.xml" ContentType="application/vnd.openxmlformats-officedocument.presentationml.notesSlide+xml"/>
  <Override PartName="/ppt/charts/chart20.xml" ContentType="application/vnd.openxmlformats-officedocument.drawingml.chart+xml"/>
  <Override PartName="/ppt/drawings/drawing9.xml" ContentType="application/vnd.openxmlformats-officedocument.drawingml.chartshapes+xml"/>
  <Override PartName="/ppt/charts/chart21.xml" ContentType="application/vnd.openxmlformats-officedocument.drawingml.chart+xml"/>
  <Override PartName="/ppt/charts/chart22.xml" ContentType="application/vnd.openxmlformats-officedocument.drawingml.chart+xml"/>
  <Override PartName="/ppt/drawings/drawing10.xml" ContentType="application/vnd.openxmlformats-officedocument.drawingml.chartshapes+xml"/>
  <Override PartName="/ppt/charts/chart23.xml" ContentType="application/vnd.openxmlformats-officedocument.drawingml.chart+xml"/>
  <Override PartName="/ppt/drawings/drawing11.xml" ContentType="application/vnd.openxmlformats-officedocument.drawingml.chartshapes+xml"/>
  <Override PartName="/ppt/charts/chart24.xml" ContentType="application/vnd.openxmlformats-officedocument.drawingml.chart+xml"/>
  <Override PartName="/ppt/drawings/drawing12.xml" ContentType="application/vnd.openxmlformats-officedocument.drawingml.chartshapes+xml"/>
  <Override PartName="/ppt/notesSlides/notesSlide20.xml" ContentType="application/vnd.openxmlformats-officedocument.presentationml.notesSlide+xml"/>
  <Override PartName="/ppt/charts/chart25.xml" ContentType="application/vnd.openxmlformats-officedocument.drawingml.chart+xml"/>
  <Override PartName="/ppt/drawings/drawing13.xml" ContentType="application/vnd.openxmlformats-officedocument.drawingml.chartshapes+xml"/>
  <Override PartName="/ppt/charts/chart26.xml" ContentType="application/vnd.openxmlformats-officedocument.drawingml.chart+xml"/>
  <Override PartName="/ppt/drawings/drawing14.xml" ContentType="application/vnd.openxmlformats-officedocument.drawingml.chartshapes+xml"/>
  <Override PartName="/ppt/notesSlides/notesSlide21.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22.xml" ContentType="application/vnd.openxmlformats-officedocument.presentationml.notesSlide+xml"/>
  <Override PartName="/ppt/charts/chart30.xml" ContentType="application/vnd.openxmlformats-officedocument.drawingml.chart+xml"/>
  <Override PartName="/ppt/drawings/drawing15.xml" ContentType="application/vnd.openxmlformats-officedocument.drawingml.chartshapes+xml"/>
  <Override PartName="/ppt/notesSlides/notesSlide23.xml" ContentType="application/vnd.openxmlformats-officedocument.presentationml.notesSlide+xml"/>
  <Override PartName="/ppt/charts/chart31.xml" ContentType="application/vnd.openxmlformats-officedocument.drawingml.chart+xml"/>
  <Override PartName="/ppt/notesSlides/notesSlide24.xml" ContentType="application/vnd.openxmlformats-officedocument.presentationml.notesSlide+xml"/>
  <Override PartName="/ppt/charts/chart32.xml" ContentType="application/vnd.openxmlformats-officedocument.drawingml.chart+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charts/chart33.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4.xml" ContentType="application/vnd.openxmlformats-officedocument.drawingml.chart+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charts/chart35.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36.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charts/chart37.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charts/chart38.xml" ContentType="application/vnd.openxmlformats-officedocument.drawingml.chart+xml"/>
  <Override PartName="/ppt/notesSlides/notesSlide3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39.xml" ContentType="application/vnd.openxmlformats-officedocument.drawingml.chart+xml"/>
  <Override PartName="/ppt/notesSlides/notesSlide3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8.xml" ContentType="application/vnd.openxmlformats-officedocument.presentationml.notesSlide+xml"/>
  <Override PartName="/ppt/charts/chart40.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41.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4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43.xml" ContentType="application/vnd.openxmlformats-officedocument.drawingml.chart+xml"/>
  <Override PartName="/ppt/notesSlides/notesSlide45.xml" ContentType="application/vnd.openxmlformats-officedocument.presentationml.notesSlide+xml"/>
  <Override PartName="/ppt/charts/chart44.xml" ContentType="application/vnd.openxmlformats-officedocument.drawingml.chart+xml"/>
  <Override PartName="/ppt/notesSlides/notesSlide46.xml" ContentType="application/vnd.openxmlformats-officedocument.presentationml.notesSlide+xml"/>
  <Override PartName="/ppt/charts/chart45.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notesSlides/notesSlide49.xml" ContentType="application/vnd.openxmlformats-officedocument.presentationml.notesSlide+xml"/>
  <Override PartName="/ppt/charts/chart48.xml" ContentType="application/vnd.openxmlformats-officedocument.drawingml.chart+xml"/>
  <Override PartName="/ppt/notesSlides/notesSlide50.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82"/>
  </p:notesMasterIdLst>
  <p:handoutMasterIdLst>
    <p:handoutMasterId r:id="rId83"/>
  </p:handoutMasterIdLst>
  <p:sldIdLst>
    <p:sldId id="611" r:id="rId2"/>
    <p:sldId id="734" r:id="rId3"/>
    <p:sldId id="437" r:id="rId4"/>
    <p:sldId id="438" r:id="rId5"/>
    <p:sldId id="649" r:id="rId6"/>
    <p:sldId id="442" r:id="rId7"/>
    <p:sldId id="397" r:id="rId8"/>
    <p:sldId id="396" r:id="rId9"/>
    <p:sldId id="736" r:id="rId10"/>
    <p:sldId id="737" r:id="rId11"/>
    <p:sldId id="738" r:id="rId12"/>
    <p:sldId id="739" r:id="rId13"/>
    <p:sldId id="740" r:id="rId14"/>
    <p:sldId id="756" r:id="rId15"/>
    <p:sldId id="761" r:id="rId16"/>
    <p:sldId id="762" r:id="rId17"/>
    <p:sldId id="747" r:id="rId18"/>
    <p:sldId id="748" r:id="rId19"/>
    <p:sldId id="750" r:id="rId20"/>
    <p:sldId id="749" r:id="rId21"/>
    <p:sldId id="752" r:id="rId22"/>
    <p:sldId id="688" r:id="rId23"/>
    <p:sldId id="751" r:id="rId24"/>
    <p:sldId id="742" r:id="rId25"/>
    <p:sldId id="743" r:id="rId26"/>
    <p:sldId id="744" r:id="rId27"/>
    <p:sldId id="745" r:id="rId28"/>
    <p:sldId id="771" r:id="rId29"/>
    <p:sldId id="692" r:id="rId30"/>
    <p:sldId id="772" r:id="rId31"/>
    <p:sldId id="763" r:id="rId32"/>
    <p:sldId id="764" r:id="rId33"/>
    <p:sldId id="770" r:id="rId34"/>
    <p:sldId id="765" r:id="rId35"/>
    <p:sldId id="766" r:id="rId36"/>
    <p:sldId id="767" r:id="rId37"/>
    <p:sldId id="768" r:id="rId38"/>
    <p:sldId id="769" r:id="rId39"/>
    <p:sldId id="759" r:id="rId40"/>
    <p:sldId id="760" r:id="rId41"/>
    <p:sldId id="746" r:id="rId42"/>
    <p:sldId id="757" r:id="rId43"/>
    <p:sldId id="758" r:id="rId44"/>
    <p:sldId id="787" r:id="rId45"/>
    <p:sldId id="788" r:id="rId46"/>
    <p:sldId id="789" r:id="rId47"/>
    <p:sldId id="790" r:id="rId48"/>
    <p:sldId id="791" r:id="rId49"/>
    <p:sldId id="792" r:id="rId50"/>
    <p:sldId id="793" r:id="rId51"/>
    <p:sldId id="794" r:id="rId52"/>
    <p:sldId id="795" r:id="rId53"/>
    <p:sldId id="796" r:id="rId54"/>
    <p:sldId id="797" r:id="rId55"/>
    <p:sldId id="798" r:id="rId56"/>
    <p:sldId id="799" r:id="rId57"/>
    <p:sldId id="800" r:id="rId58"/>
    <p:sldId id="631" r:id="rId59"/>
    <p:sldId id="731" r:id="rId60"/>
    <p:sldId id="773" r:id="rId61"/>
    <p:sldId id="774" r:id="rId62"/>
    <p:sldId id="775" r:id="rId63"/>
    <p:sldId id="776" r:id="rId64"/>
    <p:sldId id="777" r:id="rId65"/>
    <p:sldId id="778" r:id="rId66"/>
    <p:sldId id="779" r:id="rId67"/>
    <p:sldId id="780" r:id="rId68"/>
    <p:sldId id="781" r:id="rId69"/>
    <p:sldId id="782" r:id="rId70"/>
    <p:sldId id="785" r:id="rId71"/>
    <p:sldId id="786" r:id="rId72"/>
    <p:sldId id="801" r:id="rId73"/>
    <p:sldId id="802" r:id="rId74"/>
    <p:sldId id="803" r:id="rId75"/>
    <p:sldId id="805" r:id="rId76"/>
    <p:sldId id="735" r:id="rId77"/>
    <p:sldId id="754" r:id="rId78"/>
    <p:sldId id="713" r:id="rId79"/>
    <p:sldId id="807" r:id="rId80"/>
    <p:sldId id="755" r:id="rId81"/>
  </p:sldIdLst>
  <p:sldSz cx="9144000" cy="6858000" type="screen4x3"/>
  <p:notesSz cx="9926638" cy="679767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Раздел по умолчанию" id="{2970262E-9062-49A0-ABFF-45BF8EA6919B}">
          <p14:sldIdLst>
            <p14:sldId id="611"/>
            <p14:sldId id="734"/>
            <p14:sldId id="437"/>
            <p14:sldId id="438"/>
            <p14:sldId id="649"/>
            <p14:sldId id="442"/>
            <p14:sldId id="397"/>
            <p14:sldId id="396"/>
            <p14:sldId id="736"/>
            <p14:sldId id="737"/>
            <p14:sldId id="738"/>
            <p14:sldId id="739"/>
            <p14:sldId id="740"/>
            <p14:sldId id="756"/>
            <p14:sldId id="761"/>
            <p14:sldId id="762"/>
            <p14:sldId id="747"/>
            <p14:sldId id="748"/>
            <p14:sldId id="750"/>
            <p14:sldId id="749"/>
            <p14:sldId id="752"/>
            <p14:sldId id="688"/>
            <p14:sldId id="751"/>
            <p14:sldId id="742"/>
            <p14:sldId id="743"/>
            <p14:sldId id="744"/>
            <p14:sldId id="745"/>
            <p14:sldId id="771"/>
            <p14:sldId id="692"/>
            <p14:sldId id="772"/>
            <p14:sldId id="763"/>
            <p14:sldId id="764"/>
            <p14:sldId id="770"/>
            <p14:sldId id="765"/>
            <p14:sldId id="766"/>
            <p14:sldId id="767"/>
            <p14:sldId id="768"/>
            <p14:sldId id="769"/>
            <p14:sldId id="759"/>
            <p14:sldId id="760"/>
            <p14:sldId id="746"/>
            <p14:sldId id="757"/>
            <p14:sldId id="758"/>
            <p14:sldId id="787"/>
            <p14:sldId id="788"/>
            <p14:sldId id="789"/>
            <p14:sldId id="790"/>
            <p14:sldId id="791"/>
            <p14:sldId id="792"/>
            <p14:sldId id="793"/>
            <p14:sldId id="794"/>
            <p14:sldId id="795"/>
            <p14:sldId id="796"/>
            <p14:sldId id="797"/>
            <p14:sldId id="798"/>
            <p14:sldId id="799"/>
            <p14:sldId id="800"/>
            <p14:sldId id="631"/>
            <p14:sldId id="731"/>
            <p14:sldId id="773"/>
            <p14:sldId id="774"/>
            <p14:sldId id="775"/>
            <p14:sldId id="776"/>
            <p14:sldId id="777"/>
            <p14:sldId id="778"/>
            <p14:sldId id="779"/>
            <p14:sldId id="780"/>
            <p14:sldId id="781"/>
            <p14:sldId id="782"/>
            <p14:sldId id="785"/>
            <p14:sldId id="786"/>
            <p14:sldId id="801"/>
            <p14:sldId id="802"/>
            <p14:sldId id="803"/>
            <p14:sldId id="805"/>
            <p14:sldId id="735"/>
            <p14:sldId id="754"/>
            <p14:sldId id="713"/>
            <p14:sldId id="807"/>
            <p14:sldId id="755"/>
          </p14:sldIdLst>
        </p14:section>
        <p14:section name="Раздел без заголовка" id="{60EB5735-7ACC-4E21-98EB-55B00BEF24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F397"/>
    <a:srgbClr val="006D2A"/>
    <a:srgbClr val="BBF8E6"/>
    <a:srgbClr val="E9FCF6"/>
    <a:srgbClr val="D4FAEE"/>
    <a:srgbClr val="EAFAE0"/>
    <a:srgbClr val="D5F6C0"/>
    <a:srgbClr val="8D9EDB"/>
    <a:srgbClr val="9966FF"/>
    <a:srgbClr val="00B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79" autoAdjust="0"/>
    <p:restoredTop sz="96390" autoAdjust="0"/>
  </p:normalViewPr>
  <p:slideViewPr>
    <p:cSldViewPr>
      <p:cViewPr>
        <p:scale>
          <a:sx n="75" d="100"/>
          <a:sy n="75" d="100"/>
        </p:scale>
        <p:origin x="-10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Лист1!$B$5</c:f>
              <c:strCache>
                <c:ptCount val="1"/>
                <c:pt idx="0">
                  <c:v>план</c:v>
                </c:pt>
              </c:strCache>
            </c:strRef>
          </c:tx>
          <c:invertIfNegative val="0"/>
          <c:dLbls>
            <c:dLbl>
              <c:idx val="0"/>
              <c:layout>
                <c:manualLayout>
                  <c:x val="-3.149202097980136E-3"/>
                  <c:y val="1.264726092195556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3.1618152304888616E-3"/>
                </c:manualLayout>
              </c:layout>
              <c:showLegendKey val="0"/>
              <c:showVal val="1"/>
              <c:showCatName val="0"/>
              <c:showSerName val="0"/>
              <c:showPercent val="0"/>
              <c:showBubbleSize val="0"/>
            </c:dLbl>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Лист1!$A$6:$A$10</c:f>
              <c:strCache>
                <c:ptCount val="5"/>
                <c:pt idx="0">
                  <c:v>Дефицит/профицит     </c:v>
                </c:pt>
                <c:pt idx="1">
                  <c:v>Расходы бюджета</c:v>
                </c:pt>
                <c:pt idx="2">
                  <c:v>Безвозмездные поступления</c:v>
                </c:pt>
                <c:pt idx="3">
                  <c:v>Налоговые и неналоговые доходы</c:v>
                </c:pt>
                <c:pt idx="4">
                  <c:v>Доходы бюджета</c:v>
                </c:pt>
              </c:strCache>
            </c:strRef>
          </c:cat>
          <c:val>
            <c:numRef>
              <c:f>Лист1!$B$6:$B$10</c:f>
              <c:numCache>
                <c:formatCode>#,##0</c:formatCode>
                <c:ptCount val="5"/>
                <c:pt idx="0">
                  <c:v>-1240.3</c:v>
                </c:pt>
                <c:pt idx="1">
                  <c:v>51174.8</c:v>
                </c:pt>
                <c:pt idx="2">
                  <c:v>20844.900000000001</c:v>
                </c:pt>
                <c:pt idx="3">
                  <c:v>29089.599999999999</c:v>
                </c:pt>
                <c:pt idx="4">
                  <c:v>49934.5</c:v>
                </c:pt>
              </c:numCache>
            </c:numRef>
          </c:val>
        </c:ser>
        <c:ser>
          <c:idx val="1"/>
          <c:order val="1"/>
          <c:tx>
            <c:strRef>
              <c:f>Лист1!$C$5</c:f>
              <c:strCache>
                <c:ptCount val="1"/>
                <c:pt idx="0">
                  <c:v>факт</c:v>
                </c:pt>
              </c:strCache>
            </c:strRef>
          </c:tx>
          <c:invertIfNegative val="0"/>
          <c:dLbls>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Лист1!$A$6:$A$10</c:f>
              <c:strCache>
                <c:ptCount val="5"/>
                <c:pt idx="0">
                  <c:v>Дефицит/профицит     </c:v>
                </c:pt>
                <c:pt idx="1">
                  <c:v>Расходы бюджета</c:v>
                </c:pt>
                <c:pt idx="2">
                  <c:v>Безвозмездные поступления</c:v>
                </c:pt>
                <c:pt idx="3">
                  <c:v>Налоговые и неналоговые доходы</c:v>
                </c:pt>
                <c:pt idx="4">
                  <c:v>Доходы бюджета</c:v>
                </c:pt>
              </c:strCache>
            </c:strRef>
          </c:cat>
          <c:val>
            <c:numRef>
              <c:f>Лист1!$C$6:$C$10</c:f>
              <c:numCache>
                <c:formatCode>#,##0</c:formatCode>
                <c:ptCount val="5"/>
                <c:pt idx="0">
                  <c:v>1281.2</c:v>
                </c:pt>
                <c:pt idx="1">
                  <c:v>48424.4</c:v>
                </c:pt>
                <c:pt idx="2">
                  <c:v>19254.900000000001</c:v>
                </c:pt>
                <c:pt idx="3">
                  <c:v>29758.400000000001</c:v>
                </c:pt>
                <c:pt idx="4">
                  <c:v>49705.599999999999</c:v>
                </c:pt>
              </c:numCache>
            </c:numRef>
          </c:val>
        </c:ser>
        <c:dLbls>
          <c:showLegendKey val="0"/>
          <c:showVal val="0"/>
          <c:showCatName val="0"/>
          <c:showSerName val="0"/>
          <c:showPercent val="0"/>
          <c:showBubbleSize val="0"/>
        </c:dLbls>
        <c:gapWidth val="150"/>
        <c:axId val="33344128"/>
        <c:axId val="40762368"/>
      </c:barChart>
      <c:catAx>
        <c:axId val="33344128"/>
        <c:scaling>
          <c:orientation val="minMax"/>
        </c:scaling>
        <c:delete val="0"/>
        <c:axPos val="l"/>
        <c:numFmt formatCode="General" sourceLinked="0"/>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40762368"/>
        <c:crosses val="autoZero"/>
        <c:auto val="1"/>
        <c:lblAlgn val="ctr"/>
        <c:lblOffset val="100"/>
        <c:noMultiLvlLbl val="0"/>
      </c:catAx>
      <c:valAx>
        <c:axId val="40762368"/>
        <c:scaling>
          <c:orientation val="minMax"/>
        </c:scaling>
        <c:delete val="1"/>
        <c:axPos val="b"/>
        <c:numFmt formatCode="#,##0" sourceLinked="1"/>
        <c:majorTickMark val="out"/>
        <c:minorTickMark val="none"/>
        <c:tickLblPos val="nextTo"/>
        <c:crossAx val="3334412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Times New Roman" panose="02020603050405020304" pitchFamily="18" charset="0"/>
                <a:cs typeface="Times New Roman" panose="02020603050405020304" pitchFamily="18" charset="0"/>
              </a:defRPr>
            </a:pPr>
            <a:r>
              <a:rPr lang="ru-RU" dirty="0" smtClean="0">
                <a:latin typeface="Times New Roman" panose="02020603050405020304" pitchFamily="18" charset="0"/>
                <a:cs typeface="Times New Roman" panose="02020603050405020304" pitchFamily="18" charset="0"/>
              </a:rPr>
              <a:t>Налог </a:t>
            </a:r>
            <a:r>
              <a:rPr lang="ru-RU" dirty="0">
                <a:latin typeface="Times New Roman" panose="02020603050405020304" pitchFamily="18" charset="0"/>
                <a:cs typeface="Times New Roman" panose="02020603050405020304" pitchFamily="18" charset="0"/>
              </a:rPr>
              <a:t>на </a:t>
            </a:r>
            <a:r>
              <a:rPr lang="ru-RU" dirty="0" smtClean="0">
                <a:latin typeface="Times New Roman" panose="02020603050405020304" pitchFamily="18" charset="0"/>
                <a:cs typeface="Times New Roman" panose="02020603050405020304" pitchFamily="18" charset="0"/>
              </a:rPr>
              <a:t>прибыль</a:t>
            </a:r>
            <a:r>
              <a:rPr lang="ru-RU" baseline="0"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организаций</a:t>
            </a:r>
            <a:endParaRPr lang="ru-RU" dirty="0">
              <a:latin typeface="Times New Roman" panose="02020603050405020304" pitchFamily="18" charset="0"/>
              <a:cs typeface="Times New Roman" panose="02020603050405020304" pitchFamily="18" charset="0"/>
            </a:endParaRPr>
          </a:p>
        </c:rich>
      </c:tx>
      <c:layout/>
      <c:overlay val="0"/>
    </c:title>
    <c:autoTitleDeleted val="0"/>
    <c:view3D>
      <c:rotX val="5"/>
      <c:rotY val="5"/>
      <c:depthPercent val="10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Поступление налога на прибыль организаций</c:v>
                </c:pt>
              </c:strCache>
            </c:strRef>
          </c:tx>
          <c:spPr>
            <a:gradFill>
              <a:gsLst>
                <a:gs pos="0">
                  <a:schemeClr val="accent6">
                    <a:lumMod val="40000"/>
                    <a:lumOff val="60000"/>
                  </a:schemeClr>
                </a:gs>
                <a:gs pos="9000">
                  <a:schemeClr val="accent6">
                    <a:lumMod val="40000"/>
                    <a:lumOff val="60000"/>
                  </a:schemeClr>
                </a:gs>
                <a:gs pos="45000">
                  <a:schemeClr val="accent6">
                    <a:lumMod val="75000"/>
                  </a:schemeClr>
                </a:gs>
                <a:gs pos="100000">
                  <a:schemeClr val="accent6">
                    <a:lumMod val="50000"/>
                  </a:schemeClr>
                </a:gs>
              </a:gsLst>
              <a:lin ang="5400000" scaled="1"/>
            </a:gradFill>
          </c:spPr>
          <c:invertIfNegative val="0"/>
          <c:dLbls>
            <c:dLbl>
              <c:idx val="0"/>
              <c:layout>
                <c:manualLayout>
                  <c:x val="1.7208672086720868E-2"/>
                  <c:y val="-0.32537093579640569"/>
                </c:manualLayout>
              </c:layout>
              <c:showLegendKey val="0"/>
              <c:showVal val="1"/>
              <c:showCatName val="0"/>
              <c:showSerName val="0"/>
              <c:showPercent val="0"/>
              <c:showBubbleSize val="0"/>
            </c:dLbl>
            <c:dLbl>
              <c:idx val="1"/>
              <c:layout>
                <c:manualLayout>
                  <c:x val="8.6043360433604339E-3"/>
                  <c:y val="-0.37098368380524771"/>
                </c:manualLayout>
              </c:layout>
              <c:showLegendKey val="0"/>
              <c:showVal val="1"/>
              <c:showCatName val="0"/>
              <c:showSerName val="0"/>
              <c:showPercent val="0"/>
              <c:showBubbleSize val="0"/>
            </c:dLbl>
            <c:spPr>
              <a:noFill/>
              <a:ln>
                <a:noFill/>
              </a:ln>
              <a:effectLst/>
            </c:spPr>
            <c:txPr>
              <a:bodyPr/>
              <a:lstStyle/>
              <a:p>
                <a:pPr>
                  <a:defRPr b="1">
                    <a:solidFill>
                      <a:schemeClr val="tx1"/>
                    </a:solidFill>
                    <a:effectLst/>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2017 год</c:v>
                </c:pt>
                <c:pt idx="1">
                  <c:v>2018 год</c:v>
                </c:pt>
              </c:strCache>
            </c:strRef>
          </c:cat>
          <c:val>
            <c:numRef>
              <c:f>Лист1!$B$2:$B$3</c:f>
              <c:numCache>
                <c:formatCode>#,##0</c:formatCode>
                <c:ptCount val="2"/>
                <c:pt idx="0">
                  <c:v>7580.4</c:v>
                </c:pt>
                <c:pt idx="1">
                  <c:v>9170.9</c:v>
                </c:pt>
              </c:numCache>
            </c:numRef>
          </c:val>
        </c:ser>
        <c:dLbls>
          <c:showLegendKey val="0"/>
          <c:showVal val="0"/>
          <c:showCatName val="0"/>
          <c:showSerName val="0"/>
          <c:showPercent val="0"/>
          <c:showBubbleSize val="0"/>
        </c:dLbls>
        <c:gapWidth val="150"/>
        <c:shape val="cylinder"/>
        <c:axId val="138306688"/>
        <c:axId val="138308224"/>
        <c:axId val="0"/>
      </c:bar3DChart>
      <c:catAx>
        <c:axId val="138306688"/>
        <c:scaling>
          <c:orientation val="minMax"/>
        </c:scaling>
        <c:delete val="0"/>
        <c:axPos val="b"/>
        <c:numFmt formatCode="General" sourceLinked="1"/>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ru-RU"/>
          </a:p>
        </c:txPr>
        <c:crossAx val="138308224"/>
        <c:crosses val="autoZero"/>
        <c:auto val="1"/>
        <c:lblAlgn val="ctr"/>
        <c:lblOffset val="100"/>
        <c:noMultiLvlLbl val="0"/>
      </c:catAx>
      <c:valAx>
        <c:axId val="138308224"/>
        <c:scaling>
          <c:orientation val="minMax"/>
          <c:min val="0"/>
        </c:scaling>
        <c:delete val="0"/>
        <c:axPos val="l"/>
        <c:majorGridlines/>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38306688"/>
        <c:crosses val="autoZero"/>
        <c:crossBetween val="between"/>
      </c:valAx>
      <c:spPr>
        <a:noFill/>
        <a:ln w="25390">
          <a:noFill/>
        </a:ln>
      </c:spPr>
    </c:plotArea>
    <c:plotVisOnly val="1"/>
    <c:dispBlanksAs val="gap"/>
    <c:showDLblsOverMax val="0"/>
  </c:chart>
  <c:txPr>
    <a:bodyPr/>
    <a:lstStyle/>
    <a:p>
      <a:pPr>
        <a:defRPr sz="1200">
          <a:latin typeface="TimesET" pitchFamily="2" charset="0"/>
        </a:defRPr>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a:latin typeface="Times New Roman" panose="02020603050405020304" pitchFamily="18" charset="0"/>
              <a:cs typeface="Times New Roman" panose="02020603050405020304" pitchFamily="18" charset="0"/>
            </a:defRPr>
          </a:pPr>
          <a:endParaRPr lang="ru-RU"/>
        </a:p>
      </c:txPr>
    </c:title>
    <c:autoTitleDeleted val="0"/>
    <c:view3D>
      <c:rotX val="5"/>
      <c:rotY val="5"/>
      <c:depthPercent val="10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 на доходы физических лиц</c:v>
                </c:pt>
              </c:strCache>
            </c:strRef>
          </c:tx>
          <c:spPr>
            <a:gradFill>
              <a:gsLst>
                <a:gs pos="0">
                  <a:srgbClr val="3399FF"/>
                </a:gs>
                <a:gs pos="81000">
                  <a:srgbClr val="1170FF"/>
                </a:gs>
                <a:gs pos="100000">
                  <a:srgbClr val="006699"/>
                </a:gs>
              </a:gsLst>
              <a:lin ang="5400000" scaled="0"/>
            </a:gradFill>
          </c:spPr>
          <c:invertIfNegative val="0"/>
          <c:dLbls>
            <c:dLbl>
              <c:idx val="0"/>
              <c:layout>
                <c:manualLayout>
                  <c:x val="0"/>
                  <c:y val="-0.35882028433622315"/>
                </c:manualLayout>
              </c:layout>
              <c:showLegendKey val="0"/>
              <c:showVal val="1"/>
              <c:showCatName val="0"/>
              <c:showSerName val="0"/>
              <c:showPercent val="0"/>
              <c:showBubbleSize val="0"/>
            </c:dLbl>
            <c:dLbl>
              <c:idx val="1"/>
              <c:layout>
                <c:manualLayout>
                  <c:x val="0"/>
                  <c:y val="-0.38922878300878444"/>
                </c:manualLayout>
              </c:layout>
              <c:showLegendKey val="0"/>
              <c:showVal val="1"/>
              <c:showCatName val="0"/>
              <c:showSerName val="0"/>
              <c:showPercent val="0"/>
              <c:showBubbleSize val="0"/>
            </c:dLbl>
            <c:spPr>
              <a:noFill/>
              <a:ln>
                <a:noFill/>
              </a:ln>
              <a:effectLst/>
            </c:spPr>
            <c:txPr>
              <a:bodyPr/>
              <a:lstStyle/>
              <a:p>
                <a:pPr>
                  <a:defRPr b="1">
                    <a:solidFill>
                      <a:schemeClr val="tx1"/>
                    </a:solidFill>
                    <a:effectLst/>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2017 год</c:v>
                </c:pt>
                <c:pt idx="1">
                  <c:v>2018 год</c:v>
                </c:pt>
              </c:strCache>
            </c:strRef>
          </c:cat>
          <c:val>
            <c:numRef>
              <c:f>Лист1!$B$2:$B$3</c:f>
              <c:numCache>
                <c:formatCode>#,##0</c:formatCode>
                <c:ptCount val="2"/>
                <c:pt idx="0">
                  <c:v>8724.4572000000007</c:v>
                </c:pt>
                <c:pt idx="1">
                  <c:v>9352.01630415</c:v>
                </c:pt>
              </c:numCache>
            </c:numRef>
          </c:val>
        </c:ser>
        <c:dLbls>
          <c:showLegendKey val="0"/>
          <c:showVal val="0"/>
          <c:showCatName val="0"/>
          <c:showSerName val="0"/>
          <c:showPercent val="0"/>
          <c:showBubbleSize val="0"/>
        </c:dLbls>
        <c:gapWidth val="150"/>
        <c:shape val="cylinder"/>
        <c:axId val="138224000"/>
        <c:axId val="138225536"/>
        <c:axId val="0"/>
      </c:bar3DChart>
      <c:catAx>
        <c:axId val="138224000"/>
        <c:scaling>
          <c:orientation val="minMax"/>
        </c:scaling>
        <c:delete val="0"/>
        <c:axPos val="b"/>
        <c:numFmt formatCode="General" sourceLinked="1"/>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ru-RU"/>
          </a:p>
        </c:txPr>
        <c:crossAx val="138225536"/>
        <c:crosses val="autoZero"/>
        <c:auto val="1"/>
        <c:lblAlgn val="ctr"/>
        <c:lblOffset val="100"/>
        <c:noMultiLvlLbl val="0"/>
      </c:catAx>
      <c:valAx>
        <c:axId val="138225536"/>
        <c:scaling>
          <c:orientation val="minMax"/>
          <c:min val="0"/>
        </c:scaling>
        <c:delete val="0"/>
        <c:axPos val="l"/>
        <c:majorGridlines/>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38224000"/>
        <c:crosses val="autoZero"/>
        <c:crossBetween val="between"/>
      </c:valAx>
      <c:spPr>
        <a:noFill/>
        <a:ln w="25390">
          <a:noFill/>
        </a:ln>
      </c:spPr>
    </c:plotArea>
    <c:plotVisOnly val="1"/>
    <c:dispBlanksAs val="gap"/>
    <c:showDLblsOverMax val="0"/>
  </c:chart>
  <c:txPr>
    <a:bodyPr/>
    <a:lstStyle/>
    <a:p>
      <a:pPr>
        <a:defRPr sz="1200">
          <a:latin typeface="TimesET" pitchFamily="2" charset="0"/>
        </a:defRPr>
      </a:pPr>
      <a:endParaRPr lang="ru-RU"/>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Налог, взимаемый в связи с применением УСН</a:t>
            </a:r>
            <a:endParaRPr lang="ru-RU" dirty="0"/>
          </a:p>
        </c:rich>
      </c:tx>
      <c:layout/>
      <c:overlay val="0"/>
    </c:title>
    <c:autoTitleDeleted val="0"/>
    <c:view3D>
      <c:rotX val="5"/>
      <c:rotY val="5"/>
      <c:depthPercent val="10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Акцизы на нефтепродукты</c:v>
                </c:pt>
              </c:strCache>
            </c:strRef>
          </c:tx>
          <c:spPr>
            <a:gradFill>
              <a:gsLst>
                <a:gs pos="0">
                  <a:srgbClr val="DDEBCF"/>
                </a:gs>
                <a:gs pos="50000">
                  <a:srgbClr val="9CB86E"/>
                </a:gs>
                <a:gs pos="100000">
                  <a:srgbClr val="156B13"/>
                </a:gs>
              </a:gsLst>
              <a:lin ang="5400000" scaled="0"/>
            </a:gradFill>
          </c:spPr>
          <c:invertIfNegative val="0"/>
          <c:dLbls>
            <c:dLbl>
              <c:idx val="0"/>
              <c:layout>
                <c:manualLayout>
                  <c:x val="4.302168021680217E-3"/>
                  <c:y val="-0.3466954022988506"/>
                </c:manualLayout>
              </c:layout>
              <c:showLegendKey val="0"/>
              <c:showVal val="1"/>
              <c:showCatName val="0"/>
              <c:showSerName val="0"/>
              <c:showPercent val="0"/>
              <c:showBubbleSize val="0"/>
            </c:dLbl>
            <c:dLbl>
              <c:idx val="1"/>
              <c:layout>
                <c:manualLayout>
                  <c:x val="1.2906504065040651E-2"/>
                  <c:y val="-0.38014846743295017"/>
                </c:manualLayout>
              </c:layout>
              <c:showLegendKey val="0"/>
              <c:showVal val="1"/>
              <c:showCatName val="0"/>
              <c:showSerName val="0"/>
              <c:showPercent val="0"/>
              <c:showBubbleSize val="0"/>
            </c:dLbl>
            <c:spPr>
              <a:noFill/>
              <a:ln>
                <a:noFill/>
              </a:ln>
              <a:effectLst/>
            </c:spPr>
            <c:txPr>
              <a:bodyPr anchor="t" anchorCtr="0"/>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2017 год</c:v>
                </c:pt>
                <c:pt idx="1">
                  <c:v>2018 год</c:v>
                </c:pt>
              </c:strCache>
            </c:strRef>
          </c:cat>
          <c:val>
            <c:numRef>
              <c:f>Лист1!$B$2:$B$3</c:f>
              <c:numCache>
                <c:formatCode>#,##0</c:formatCode>
                <c:ptCount val="2"/>
                <c:pt idx="0">
                  <c:v>1998</c:v>
                </c:pt>
                <c:pt idx="1">
                  <c:v>2372</c:v>
                </c:pt>
              </c:numCache>
            </c:numRef>
          </c:val>
        </c:ser>
        <c:dLbls>
          <c:showLegendKey val="0"/>
          <c:showVal val="0"/>
          <c:showCatName val="0"/>
          <c:showSerName val="0"/>
          <c:showPercent val="0"/>
          <c:showBubbleSize val="0"/>
        </c:dLbls>
        <c:gapWidth val="150"/>
        <c:shape val="cylinder"/>
        <c:axId val="138894720"/>
        <c:axId val="138900608"/>
        <c:axId val="0"/>
      </c:bar3DChart>
      <c:catAx>
        <c:axId val="138894720"/>
        <c:scaling>
          <c:orientation val="minMax"/>
        </c:scaling>
        <c:delete val="0"/>
        <c:axPos val="b"/>
        <c:numFmt formatCode="General" sourceLinked="1"/>
        <c:majorTickMark val="out"/>
        <c:minorTickMark val="none"/>
        <c:tickLblPos val="nextTo"/>
        <c:txPr>
          <a:bodyPr/>
          <a:lstStyle/>
          <a:p>
            <a:pPr>
              <a:defRPr b="1"/>
            </a:pPr>
            <a:endParaRPr lang="ru-RU"/>
          </a:p>
        </c:txPr>
        <c:crossAx val="138900608"/>
        <c:crosses val="autoZero"/>
        <c:auto val="1"/>
        <c:lblAlgn val="ctr"/>
        <c:lblOffset val="100"/>
        <c:noMultiLvlLbl val="0"/>
      </c:catAx>
      <c:valAx>
        <c:axId val="138900608"/>
        <c:scaling>
          <c:orientation val="minMax"/>
          <c:min val="0"/>
        </c:scaling>
        <c:delete val="0"/>
        <c:axPos val="l"/>
        <c:majorGridlines/>
        <c:numFmt formatCode="#,##0" sourceLinked="1"/>
        <c:majorTickMark val="out"/>
        <c:minorTickMark val="none"/>
        <c:tickLblPos val="nextTo"/>
        <c:crossAx val="138894720"/>
        <c:crosses val="autoZero"/>
        <c:crossBetween val="between"/>
      </c:valAx>
      <c:spPr>
        <a:noFill/>
        <a:ln w="25390">
          <a:noFill/>
        </a:ln>
      </c:spPr>
    </c:plotArea>
    <c:plotVisOnly val="1"/>
    <c:dispBlanksAs val="gap"/>
    <c:showDLblsOverMax val="0"/>
  </c:chart>
  <c:txPr>
    <a:bodyPr/>
    <a:lstStyle/>
    <a:p>
      <a:pPr>
        <a:defRPr sz="12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5"/>
      <c:rotY val="10"/>
      <c:depthPercent val="100"/>
      <c:rAngAx val="1"/>
    </c:view3D>
    <c:floor>
      <c:thickness val="0"/>
    </c:floor>
    <c:sideWall>
      <c:thickness val="0"/>
    </c:sideWall>
    <c:backWall>
      <c:thickness val="0"/>
    </c:backWall>
    <c:plotArea>
      <c:layout>
        <c:manualLayout>
          <c:layoutTarget val="inner"/>
          <c:xMode val="edge"/>
          <c:yMode val="edge"/>
          <c:x val="1.1982795562397847E-3"/>
          <c:y val="9.4985381028124233E-2"/>
          <c:w val="0.99880172044376025"/>
          <c:h val="0.72769393560643214"/>
        </c:manualLayout>
      </c:layout>
      <c:bar3DChart>
        <c:barDir val="col"/>
        <c:grouping val="stacked"/>
        <c:varyColors val="0"/>
        <c:ser>
          <c:idx val="1"/>
          <c:order val="0"/>
          <c:tx>
            <c:strRef>
              <c:f>Лист1!$A$2</c:f>
              <c:strCache>
                <c:ptCount val="1"/>
                <c:pt idx="0">
                  <c:v>Безвозмездные поступления</c:v>
                </c:pt>
              </c:strCache>
            </c:strRef>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invertIfNegative val="0"/>
          <c:dPt>
            <c:idx val="1"/>
            <c:invertIfNegative val="0"/>
            <c:bubble3D val="0"/>
            <c:spPr>
              <a:solidFill>
                <a:srgbClr val="00B050"/>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Lbls>
            <c:dLbl>
              <c:idx val="0"/>
              <c:layout>
                <c:manualLayout>
                  <c:x val="8.0799398670294287E-3"/>
                  <c:y val="-0.34797184697195804"/>
                </c:manualLayout>
              </c:layout>
              <c:showLegendKey val="0"/>
              <c:showVal val="1"/>
              <c:showCatName val="0"/>
              <c:showSerName val="0"/>
              <c:showPercent val="0"/>
              <c:showBubbleSize val="0"/>
            </c:dLbl>
            <c:dLbl>
              <c:idx val="1"/>
              <c:layout>
                <c:manualLayout>
                  <c:x val="3.423123284575174E-2"/>
                  <c:y val="-0.34935157354888496"/>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Лист1!$B$1:$C$1</c:f>
              <c:strCache>
                <c:ptCount val="2"/>
                <c:pt idx="0">
                  <c:v>План</c:v>
                </c:pt>
                <c:pt idx="1">
                  <c:v>Факт</c:v>
                </c:pt>
              </c:strCache>
            </c:strRef>
          </c:cat>
          <c:val>
            <c:numRef>
              <c:f>Лист1!$B$2:$C$2</c:f>
              <c:numCache>
                <c:formatCode>0.0</c:formatCode>
                <c:ptCount val="2"/>
                <c:pt idx="0">
                  <c:v>20637.51659513</c:v>
                </c:pt>
                <c:pt idx="1">
                  <c:v>19947.2</c:v>
                </c:pt>
              </c:numCache>
            </c:numRef>
          </c:val>
        </c:ser>
        <c:dLbls>
          <c:showLegendKey val="0"/>
          <c:showVal val="0"/>
          <c:showCatName val="0"/>
          <c:showSerName val="0"/>
          <c:showPercent val="0"/>
          <c:showBubbleSize val="0"/>
        </c:dLbls>
        <c:gapWidth val="217"/>
        <c:gapDepth val="260"/>
        <c:shape val="cylinder"/>
        <c:axId val="138439296"/>
        <c:axId val="138441088"/>
        <c:axId val="0"/>
      </c:bar3DChart>
      <c:catAx>
        <c:axId val="138439296"/>
        <c:scaling>
          <c:orientation val="minMax"/>
        </c:scaling>
        <c:delete val="0"/>
        <c:axPos val="b"/>
        <c:numFmt formatCode="General" sourceLinked="1"/>
        <c:majorTickMark val="none"/>
        <c:minorTickMark val="none"/>
        <c:tickLblPos val="nextTo"/>
        <c:crossAx val="138441088"/>
        <c:crosses val="autoZero"/>
        <c:auto val="1"/>
        <c:lblAlgn val="ctr"/>
        <c:lblOffset val="100"/>
        <c:noMultiLvlLbl val="0"/>
      </c:catAx>
      <c:valAx>
        <c:axId val="138441088"/>
        <c:scaling>
          <c:orientation val="minMax"/>
          <c:min val="0"/>
        </c:scaling>
        <c:delete val="1"/>
        <c:axPos val="l"/>
        <c:majorGridlines/>
        <c:numFmt formatCode="0.0" sourceLinked="1"/>
        <c:majorTickMark val="none"/>
        <c:minorTickMark val="none"/>
        <c:tickLblPos val="nextTo"/>
        <c:crossAx val="138439296"/>
        <c:crosses val="autoZero"/>
        <c:crossBetween val="between"/>
      </c:valAx>
      <c:spPr>
        <a:noFill/>
        <a:ln w="25409">
          <a:noFill/>
        </a:ln>
      </c:spPr>
    </c:plotArea>
    <c:plotVisOnly val="1"/>
    <c:dispBlanksAs val="gap"/>
    <c:showDLblsOverMax val="0"/>
  </c:chart>
  <c:txPr>
    <a:bodyPr/>
    <a:lstStyle/>
    <a:p>
      <a:pPr>
        <a:defRPr sz="1809">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План</c:v>
                </c:pt>
              </c:strCache>
            </c:strRef>
          </c:tx>
          <c:invertIfNegative val="0"/>
          <c:dLbls>
            <c:dLbl>
              <c:idx val="0"/>
              <c:layout>
                <c:manualLayout>
                  <c:x val="-6.6975680620577818E-3"/>
                  <c:y val="-2.0508057244285519E-2"/>
                </c:manualLayout>
              </c:layout>
              <c:showLegendKey val="0"/>
              <c:showVal val="1"/>
              <c:showCatName val="0"/>
              <c:showSerName val="0"/>
              <c:showPercent val="0"/>
              <c:showBubbleSize val="0"/>
            </c:dLbl>
            <c:dLbl>
              <c:idx val="3"/>
              <c:layout>
                <c:manualLayout>
                  <c:x val="-1.7578918798051976E-7"/>
                  <c:y val="-8.2032228977142081E-3"/>
                </c:manualLayout>
              </c:layout>
              <c:showLegendKey val="0"/>
              <c:showVal val="1"/>
              <c:showCatName val="0"/>
              <c:showSerName val="0"/>
              <c:showPercent val="0"/>
              <c:showBubbleSize val="0"/>
            </c:dLbl>
            <c:txPr>
              <a:bodyPr/>
              <a:lstStyle/>
              <a:p>
                <a:pPr>
                  <a:defRPr sz="11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Лист1!$B$2:$B$5</c:f>
              <c:numCache>
                <c:formatCode>#,##0</c:formatCode>
                <c:ptCount val="4"/>
                <c:pt idx="0">
                  <c:v>11113.64</c:v>
                </c:pt>
                <c:pt idx="1">
                  <c:v>4293.4641396000006</c:v>
                </c:pt>
                <c:pt idx="2">
                  <c:v>1917.4735000000001</c:v>
                </c:pt>
                <c:pt idx="3">
                  <c:v>2768.6617099200002</c:v>
                </c:pt>
              </c:numCache>
            </c:numRef>
          </c:val>
        </c:ser>
        <c:ser>
          <c:idx val="1"/>
          <c:order val="1"/>
          <c:tx>
            <c:strRef>
              <c:f>Лист1!$C$1</c:f>
              <c:strCache>
                <c:ptCount val="1"/>
                <c:pt idx="0">
                  <c:v>Факт</c:v>
                </c:pt>
              </c:strCache>
            </c:strRef>
          </c:tx>
          <c:invertIfNegative val="0"/>
          <c:dLbls>
            <c:dLbl>
              <c:idx val="0"/>
              <c:layout>
                <c:manualLayout>
                  <c:x val="4.9115499121757215E-2"/>
                  <c:y val="-2.0508380205816922E-2"/>
                </c:manualLayout>
              </c:layout>
              <c:showLegendKey val="0"/>
              <c:showVal val="1"/>
              <c:showCatName val="0"/>
              <c:showSerName val="0"/>
              <c:showPercent val="0"/>
              <c:showBubbleSize val="0"/>
            </c:dLbl>
            <c:dLbl>
              <c:idx val="1"/>
              <c:layout>
                <c:manualLayout>
                  <c:x val="2.0092704186173406E-2"/>
                  <c:y val="-4.1016114488571041E-3"/>
                </c:manualLayout>
              </c:layout>
              <c:showLegendKey val="0"/>
              <c:showVal val="1"/>
              <c:showCatName val="0"/>
              <c:showSerName val="0"/>
              <c:showPercent val="0"/>
              <c:showBubbleSize val="0"/>
            </c:dLbl>
            <c:dLbl>
              <c:idx val="2"/>
              <c:layout>
                <c:manualLayout>
                  <c:x val="2.902279493558373E-2"/>
                  <c:y val="-4.1016114488571041E-3"/>
                </c:manualLayout>
              </c:layout>
              <c:showLegendKey val="0"/>
              <c:showVal val="1"/>
              <c:showCatName val="0"/>
              <c:showSerName val="0"/>
              <c:showPercent val="0"/>
              <c:showBubbleSize val="0"/>
            </c:dLbl>
            <c:dLbl>
              <c:idx val="3"/>
              <c:layout>
                <c:manualLayout>
                  <c:x val="3.1255317622936409E-2"/>
                  <c:y val="-8.2032228977142081E-3"/>
                </c:manualLayout>
              </c:layout>
              <c:showLegendKey val="0"/>
              <c:showVal val="1"/>
              <c:showCatName val="0"/>
              <c:showSerName val="0"/>
              <c:showPercent val="0"/>
              <c:showBubbleSize val="0"/>
            </c:dLbl>
            <c:txPr>
              <a:bodyPr/>
              <a:lstStyle/>
              <a:p>
                <a:pPr>
                  <a:defRPr sz="11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Лист1!$C$2:$C$5</c:f>
              <c:numCache>
                <c:formatCode>#,##0</c:formatCode>
                <c:ptCount val="4"/>
                <c:pt idx="0">
                  <c:v>11113.64</c:v>
                </c:pt>
                <c:pt idx="1">
                  <c:v>4061.9564494699998</c:v>
                </c:pt>
                <c:pt idx="2">
                  <c:v>1909.4961126600001</c:v>
                </c:pt>
                <c:pt idx="3">
                  <c:v>2005.6301289099999</c:v>
                </c:pt>
              </c:numCache>
            </c:numRef>
          </c:val>
        </c:ser>
        <c:dLbls>
          <c:showLegendKey val="0"/>
          <c:showVal val="0"/>
          <c:showCatName val="0"/>
          <c:showSerName val="0"/>
          <c:showPercent val="0"/>
          <c:showBubbleSize val="0"/>
        </c:dLbls>
        <c:gapWidth val="150"/>
        <c:shape val="box"/>
        <c:axId val="140088832"/>
        <c:axId val="140090368"/>
        <c:axId val="0"/>
      </c:bar3DChart>
      <c:catAx>
        <c:axId val="140088832"/>
        <c:scaling>
          <c:orientation val="minMax"/>
        </c:scaling>
        <c:delete val="0"/>
        <c:axPos val="b"/>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ru-RU"/>
          </a:p>
        </c:txPr>
        <c:crossAx val="140090368"/>
        <c:crosses val="autoZero"/>
        <c:auto val="1"/>
        <c:lblAlgn val="ctr"/>
        <c:lblOffset val="100"/>
        <c:noMultiLvlLbl val="0"/>
      </c:catAx>
      <c:valAx>
        <c:axId val="140090368"/>
        <c:scaling>
          <c:orientation val="minMax"/>
          <c:max val="10000"/>
        </c:scaling>
        <c:delete val="0"/>
        <c:axPos val="l"/>
        <c:majorGridlines/>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4008883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451570573279799"/>
          <c:y val="2.8835489833641401E-2"/>
          <c:w val="0.36922824571475399"/>
          <c:h val="0.89390018484288403"/>
        </c:manualLayout>
      </c:layout>
      <c:barChart>
        <c:barDir val="bar"/>
        <c:grouping val="clustered"/>
        <c:varyColors val="0"/>
        <c:ser>
          <c:idx val="0"/>
          <c:order val="0"/>
          <c:spPr>
            <a:solidFill>
              <a:srgbClr val="4F81BD"/>
            </a:solidFill>
            <a:ln>
              <a:noFill/>
            </a:ln>
          </c:spPr>
          <c:invertIfNegative val="0"/>
          <c:dPt>
            <c:idx val="6"/>
            <c:invertIfNegative val="0"/>
            <c:bubble3D val="0"/>
            <c:spPr>
              <a:solidFill>
                <a:srgbClr val="FFFF00"/>
              </a:solidFill>
              <a:ln>
                <a:noFill/>
              </a:ln>
            </c:spPr>
          </c:dPt>
          <c:dLbls>
            <c:txPr>
              <a:bodyPr/>
              <a:lstStyle/>
              <a:p>
                <a:pPr>
                  <a:defRPr sz="1199" b="1" strike="noStrike" spc="-1">
                    <a:solidFill>
                      <a:srgbClr val="000000"/>
                    </a:solidFill>
                    <a:latin typeface="Times New Roman"/>
                    <a:ea typeface="DejaVu Sans"/>
                  </a:defRPr>
                </a:pPr>
                <a:endParaRPr lang="ru-RU"/>
              </a:p>
            </c:txPr>
            <c:dLblPos val="outEnd"/>
            <c:showLegendKey val="0"/>
            <c:showVal val="1"/>
            <c:showCatName val="0"/>
            <c:showSerName val="0"/>
            <c:showPercent val="0"/>
            <c:showBubbleSize val="1"/>
            <c:showLeaderLines val="0"/>
          </c:dLbls>
          <c:cat>
            <c:strRef>
              <c:f>categories</c:f>
              <c:strCache>
                <c:ptCount val="16"/>
                <c:pt idx="0">
                  <c:v>Республика Марий Эл</c:v>
                </c:pt>
                <c:pt idx="1">
                  <c:v>Республика Мордовия</c:v>
                </c:pt>
                <c:pt idx="2">
                  <c:v>Пензенская область</c:v>
                </c:pt>
                <c:pt idx="3">
                  <c:v>Удмуртская Республика</c:v>
                </c:pt>
                <c:pt idx="4">
                  <c:v>Кировская область</c:v>
                </c:pt>
                <c:pt idx="5">
                  <c:v>Республика Татарстан </c:v>
                </c:pt>
                <c:pt idx="6">
                  <c:v>Чувашская Республика</c:v>
                </c:pt>
                <c:pt idx="7">
                  <c:v>Саратовская область</c:v>
                </c:pt>
                <c:pt idx="8">
                  <c:v>Пермский край</c:v>
                </c:pt>
                <c:pt idx="9">
                  <c:v>Нижегородская область</c:v>
                </c:pt>
                <c:pt idx="10">
                  <c:v>Ульяновская область</c:v>
                </c:pt>
                <c:pt idx="11">
                  <c:v>Самарская область</c:v>
                </c:pt>
                <c:pt idx="12">
                  <c:v>Оренбургская область</c:v>
                </c:pt>
                <c:pt idx="13">
                  <c:v>Республика Башкортостан</c:v>
                </c:pt>
                <c:pt idx="14">
                  <c:v>ПФО</c:v>
                </c:pt>
                <c:pt idx="15">
                  <c:v>Россия</c:v>
                </c:pt>
              </c:strCache>
            </c:strRef>
          </c:cat>
          <c:val>
            <c:numRef>
              <c:f>0</c:f>
              <c:numCache>
                <c:formatCode>General</c:formatCode>
                <c:ptCount val="16"/>
                <c:pt idx="0">
                  <c:v>96.5</c:v>
                </c:pt>
                <c:pt idx="1">
                  <c:v>105.6</c:v>
                </c:pt>
                <c:pt idx="2">
                  <c:v>105.9</c:v>
                </c:pt>
                <c:pt idx="3">
                  <c:v>106.3</c:v>
                </c:pt>
                <c:pt idx="4">
                  <c:v>107</c:v>
                </c:pt>
                <c:pt idx="5">
                  <c:v>109</c:v>
                </c:pt>
                <c:pt idx="6">
                  <c:v>109.8</c:v>
                </c:pt>
                <c:pt idx="7">
                  <c:v>110.2</c:v>
                </c:pt>
                <c:pt idx="8">
                  <c:v>110.3</c:v>
                </c:pt>
                <c:pt idx="9">
                  <c:v>111.4</c:v>
                </c:pt>
                <c:pt idx="10">
                  <c:v>112.6</c:v>
                </c:pt>
                <c:pt idx="11">
                  <c:v>113.1</c:v>
                </c:pt>
                <c:pt idx="12">
                  <c:v>120.4</c:v>
                </c:pt>
                <c:pt idx="13">
                  <c:v>120.7</c:v>
                </c:pt>
                <c:pt idx="14">
                  <c:v>111.8</c:v>
                </c:pt>
                <c:pt idx="15">
                  <c:v>113.7</c:v>
                </c:pt>
              </c:numCache>
            </c:numRef>
          </c:val>
        </c:ser>
        <c:dLbls>
          <c:showLegendKey val="0"/>
          <c:showVal val="0"/>
          <c:showCatName val="0"/>
          <c:showSerName val="0"/>
          <c:showPercent val="0"/>
          <c:showBubbleSize val="0"/>
        </c:dLbls>
        <c:gapWidth val="150"/>
        <c:axId val="138842112"/>
        <c:axId val="138843648"/>
      </c:barChart>
      <c:catAx>
        <c:axId val="138842112"/>
        <c:scaling>
          <c:orientation val="minMax"/>
        </c:scaling>
        <c:delete val="0"/>
        <c:axPos val="l"/>
        <c:numFmt formatCode="dd/mm/yyyy" sourceLinked="1"/>
        <c:majorTickMark val="out"/>
        <c:minorTickMark val="none"/>
        <c:tickLblPos val="nextTo"/>
        <c:spPr>
          <a:ln w="9360">
            <a:solidFill>
              <a:srgbClr val="8B8B8B"/>
            </a:solidFill>
            <a:round/>
          </a:ln>
        </c:spPr>
        <c:txPr>
          <a:bodyPr/>
          <a:lstStyle/>
          <a:p>
            <a:pPr>
              <a:defRPr sz="1099" b="1" strike="noStrike" spc="-1">
                <a:solidFill>
                  <a:srgbClr val="000000"/>
                </a:solidFill>
                <a:latin typeface="TimesET"/>
                <a:ea typeface="DejaVu Sans"/>
              </a:defRPr>
            </a:pPr>
            <a:endParaRPr lang="ru-RU"/>
          </a:p>
        </c:txPr>
        <c:crossAx val="138843648"/>
        <c:crosses val="autoZero"/>
        <c:auto val="1"/>
        <c:lblAlgn val="ctr"/>
        <c:lblOffset val="100"/>
        <c:noMultiLvlLbl val="1"/>
      </c:catAx>
      <c:valAx>
        <c:axId val="138843648"/>
        <c:scaling>
          <c:orientation val="minMax"/>
        </c:scaling>
        <c:delete val="0"/>
        <c:axPos val="b"/>
        <c:numFmt formatCode="0" sourceLinked="0"/>
        <c:majorTickMark val="out"/>
        <c:minorTickMark val="none"/>
        <c:tickLblPos val="nextTo"/>
        <c:spPr>
          <a:ln w="9360">
            <a:solidFill>
              <a:srgbClr val="8B8B8B"/>
            </a:solidFill>
            <a:round/>
          </a:ln>
        </c:spPr>
        <c:txPr>
          <a:bodyPr/>
          <a:lstStyle/>
          <a:p>
            <a:pPr>
              <a:defRPr sz="1099" b="0" strike="noStrike" spc="-1">
                <a:solidFill>
                  <a:srgbClr val="000000"/>
                </a:solidFill>
                <a:latin typeface="Arial"/>
                <a:ea typeface="DejaVu Sans"/>
              </a:defRPr>
            </a:pPr>
            <a:endParaRPr lang="ru-RU"/>
          </a:p>
        </c:txPr>
        <c:crossAx val="138842112"/>
        <c:crosses val="autoZero"/>
        <c:crossBetween val="between"/>
      </c:valAx>
      <c:spPr>
        <a:noFill/>
        <a:ln w="25560">
          <a:noFill/>
        </a:ln>
      </c:spPr>
    </c:plotArea>
    <c:plotVisOnly val="1"/>
    <c:dispBlanksAs val="gap"/>
    <c:showDLblsOverMax val="1"/>
  </c:chart>
  <c:spPr>
    <a:noFill/>
    <a:ln>
      <a:noFill/>
    </a:ln>
  </c:spPr>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63420427553399E-2"/>
          <c:y val="0.13717022613065299"/>
          <c:w val="0.86698337292161498"/>
          <c:h val="0.56642587939698497"/>
        </c:manualLayout>
      </c:layout>
      <c:barChart>
        <c:barDir val="col"/>
        <c:grouping val="clustered"/>
        <c:varyColors val="0"/>
        <c:ser>
          <c:idx val="0"/>
          <c:order val="0"/>
          <c:tx>
            <c:strRef>
              <c:f>label 0</c:f>
              <c:strCache>
                <c:ptCount val="1"/>
                <c:pt idx="0">
                  <c:v>Объем собственных доходов Чувашской Республики, млн. рублей </c:v>
                </c:pt>
              </c:strCache>
            </c:strRef>
          </c:tx>
          <c:spPr>
            <a:solidFill>
              <a:srgbClr val="6699FF"/>
            </a:solidFill>
            <a:ln>
              <a:noFill/>
            </a:ln>
          </c:spPr>
          <c:invertIfNegative val="0"/>
          <c:dLbls>
            <c:numFmt formatCode="#,##0.0" sourceLinked="0"/>
            <c:txPr>
              <a:bodyPr/>
              <a:lstStyle/>
              <a:p>
                <a:pPr>
                  <a:defRPr sz="1400" b="1" strike="noStrike" spc="-1">
                    <a:solidFill>
                      <a:srgbClr val="000000"/>
                    </a:solidFill>
                    <a:latin typeface="Times New Roman"/>
                    <a:ea typeface="DejaVu Sans"/>
                  </a:defRPr>
                </a:pPr>
                <a:endParaRPr lang="ru-RU"/>
              </a:p>
            </c:txPr>
            <c:dLblPos val="outEnd"/>
            <c:showLegendKey val="0"/>
            <c:showVal val="1"/>
            <c:showCatName val="0"/>
            <c:showSerName val="0"/>
            <c:showPercent val="0"/>
            <c:showBubbleSize val="1"/>
            <c:showLeaderLines val="0"/>
          </c:dLbls>
          <c:cat>
            <c:strRef>
              <c:f>categories</c:f>
              <c:strCache>
                <c:ptCount val="5"/>
                <c:pt idx="0">
                  <c:v>2014 год</c:v>
                </c:pt>
                <c:pt idx="1">
                  <c:v>2015 год</c:v>
                </c:pt>
                <c:pt idx="2">
                  <c:v>2016 год</c:v>
                </c:pt>
                <c:pt idx="3">
                  <c:v>2017 год</c:v>
                </c:pt>
                <c:pt idx="4">
                  <c:v>2018 год</c:v>
                </c:pt>
              </c:strCache>
            </c:strRef>
          </c:cat>
          <c:val>
            <c:numRef>
              <c:f>0</c:f>
              <c:numCache>
                <c:formatCode>General</c:formatCode>
                <c:ptCount val="5"/>
                <c:pt idx="0">
                  <c:v>28704.565500000001</c:v>
                </c:pt>
                <c:pt idx="1">
                  <c:v>29206.746410299998</c:v>
                </c:pt>
                <c:pt idx="2">
                  <c:v>33128.3753</c:v>
                </c:pt>
                <c:pt idx="3">
                  <c:v>34500.188978819999</c:v>
                </c:pt>
                <c:pt idx="4">
                  <c:v>37876.871099999997</c:v>
                </c:pt>
              </c:numCache>
            </c:numRef>
          </c:val>
        </c:ser>
        <c:dLbls>
          <c:showLegendKey val="0"/>
          <c:showVal val="0"/>
          <c:showCatName val="0"/>
          <c:showSerName val="0"/>
          <c:showPercent val="0"/>
          <c:showBubbleSize val="0"/>
        </c:dLbls>
        <c:gapWidth val="150"/>
        <c:axId val="138366976"/>
        <c:axId val="138368512"/>
      </c:barChart>
      <c:lineChart>
        <c:grouping val="standard"/>
        <c:varyColors val="0"/>
        <c:ser>
          <c:idx val="1"/>
          <c:order val="1"/>
          <c:tx>
            <c:strRef>
              <c:f>label 1</c:f>
              <c:strCache>
                <c:ptCount val="1"/>
                <c:pt idx="0">
                  <c:v>Собственные доходы на 1 жителя, тыс. рублей</c:v>
                </c:pt>
              </c:strCache>
            </c:strRef>
          </c:tx>
          <c:spPr>
            <a:ln w="25200">
              <a:solidFill>
                <a:srgbClr val="CC99FF"/>
              </a:solidFill>
              <a:round/>
            </a:ln>
          </c:spPr>
          <c:marker>
            <c:symbol val="diamond"/>
            <c:size val="47"/>
            <c:spPr>
              <a:solidFill>
                <a:srgbClr val="CC99FF"/>
              </a:solidFill>
            </c:spPr>
          </c:marker>
          <c:dLbls>
            <c:numFmt formatCode="#,##0.00" sourceLinked="0"/>
            <c:txPr>
              <a:bodyPr/>
              <a:lstStyle/>
              <a:p>
                <a:pPr>
                  <a:defRPr sz="1098" b="1" strike="noStrike" spc="-1">
                    <a:solidFill>
                      <a:srgbClr val="000000"/>
                    </a:solidFill>
                    <a:latin typeface="Times New Roman"/>
                    <a:ea typeface="DejaVu Sans"/>
                  </a:defRPr>
                </a:pPr>
                <a:endParaRPr lang="ru-RU"/>
              </a:p>
            </c:txPr>
            <c:dLblPos val="ctr"/>
            <c:showLegendKey val="0"/>
            <c:showVal val="1"/>
            <c:showCatName val="0"/>
            <c:showSerName val="0"/>
            <c:showPercent val="0"/>
            <c:showBubbleSize val="1"/>
            <c:showLeaderLines val="0"/>
          </c:dLbls>
          <c:cat>
            <c:strRef>
              <c:f>categories</c:f>
              <c:strCache>
                <c:ptCount val="5"/>
                <c:pt idx="0">
                  <c:v>2014 год</c:v>
                </c:pt>
                <c:pt idx="1">
                  <c:v>2015 год</c:v>
                </c:pt>
                <c:pt idx="2">
                  <c:v>2016 год</c:v>
                </c:pt>
                <c:pt idx="3">
                  <c:v>2017 год</c:v>
                </c:pt>
                <c:pt idx="4">
                  <c:v>2018 год</c:v>
                </c:pt>
              </c:strCache>
            </c:strRef>
          </c:cat>
          <c:val>
            <c:numRef>
              <c:f>1</c:f>
              <c:numCache>
                <c:formatCode>General</c:formatCode>
                <c:ptCount val="5"/>
                <c:pt idx="0">
                  <c:v>23.167063388882301</c:v>
                </c:pt>
                <c:pt idx="1">
                  <c:v>23.6042723645694</c:v>
                </c:pt>
                <c:pt idx="2">
                  <c:v>26.795999999999999</c:v>
                </c:pt>
                <c:pt idx="3">
                  <c:v>28.038</c:v>
                </c:pt>
                <c:pt idx="4">
                  <c:v>30.96</c:v>
                </c:pt>
              </c:numCache>
            </c:numRef>
          </c:val>
          <c:smooth val="0"/>
        </c:ser>
        <c:dLbls>
          <c:showLegendKey val="0"/>
          <c:showVal val="0"/>
          <c:showCatName val="0"/>
          <c:showSerName val="0"/>
          <c:showPercent val="0"/>
          <c:showBubbleSize val="0"/>
        </c:dLbls>
        <c:hiLowLines>
          <c:spPr>
            <a:ln>
              <a:noFill/>
            </a:ln>
          </c:spPr>
        </c:hiLowLines>
        <c:marker val="1"/>
        <c:smooth val="0"/>
        <c:axId val="138370048"/>
        <c:axId val="138371840"/>
      </c:lineChart>
      <c:catAx>
        <c:axId val="138366976"/>
        <c:scaling>
          <c:orientation val="minMax"/>
        </c:scaling>
        <c:delete val="0"/>
        <c:axPos val="b"/>
        <c:numFmt formatCode="dd/mm/yyyy" sourceLinked="1"/>
        <c:majorTickMark val="out"/>
        <c:minorTickMark val="none"/>
        <c:tickLblPos val="nextTo"/>
        <c:spPr>
          <a:ln w="9360">
            <a:solidFill>
              <a:srgbClr val="8B8B8B"/>
            </a:solidFill>
            <a:round/>
          </a:ln>
        </c:spPr>
        <c:txPr>
          <a:bodyPr/>
          <a:lstStyle/>
          <a:p>
            <a:pPr>
              <a:defRPr sz="1049" b="1" strike="noStrike" spc="-1">
                <a:solidFill>
                  <a:srgbClr val="000000"/>
                </a:solidFill>
                <a:latin typeface="Times New Roman"/>
                <a:ea typeface="DejaVu Sans"/>
              </a:defRPr>
            </a:pPr>
            <a:endParaRPr lang="ru-RU"/>
          </a:p>
        </c:txPr>
        <c:crossAx val="138368512"/>
        <c:crosses val="autoZero"/>
        <c:auto val="1"/>
        <c:lblAlgn val="ctr"/>
        <c:lblOffset val="100"/>
        <c:noMultiLvlLbl val="1"/>
      </c:catAx>
      <c:valAx>
        <c:axId val="138368512"/>
        <c:scaling>
          <c:orientation val="minMax"/>
          <c:min val="0"/>
        </c:scaling>
        <c:delete val="0"/>
        <c:axPos val="l"/>
        <c:majorGridlines>
          <c:spPr>
            <a:ln w="9360">
              <a:solidFill>
                <a:srgbClr val="8B8B8B"/>
              </a:solidFill>
              <a:round/>
            </a:ln>
          </c:spPr>
        </c:majorGridlines>
        <c:numFmt formatCode="#,##0.0" sourceLinked="0"/>
        <c:majorTickMark val="none"/>
        <c:minorTickMark val="none"/>
        <c:tickLblPos val="none"/>
        <c:spPr>
          <a:ln w="9360">
            <a:solidFill>
              <a:srgbClr val="8B8B8B"/>
            </a:solidFill>
            <a:round/>
          </a:ln>
        </c:spPr>
        <c:txPr>
          <a:bodyPr/>
          <a:lstStyle/>
          <a:p>
            <a:pPr>
              <a:defRPr sz="1198" b="1" strike="noStrike" spc="-1">
                <a:solidFill>
                  <a:srgbClr val="000000"/>
                </a:solidFill>
                <a:latin typeface="Arial Cyr"/>
                <a:ea typeface="DejaVu Sans"/>
              </a:defRPr>
            </a:pPr>
            <a:endParaRPr lang="ru-RU"/>
          </a:p>
        </c:txPr>
        <c:crossAx val="138366976"/>
        <c:crosses val="autoZero"/>
        <c:crossBetween val="between"/>
      </c:valAx>
      <c:catAx>
        <c:axId val="138370048"/>
        <c:scaling>
          <c:orientation val="minMax"/>
        </c:scaling>
        <c:delete val="1"/>
        <c:axPos val="b"/>
        <c:numFmt formatCode="dd/mm/yyyy" sourceLinked="1"/>
        <c:majorTickMark val="out"/>
        <c:minorTickMark val="none"/>
        <c:tickLblPos val="nextTo"/>
        <c:crossAx val="138371840"/>
        <c:crosses val="autoZero"/>
        <c:auto val="1"/>
        <c:lblAlgn val="ctr"/>
        <c:lblOffset val="100"/>
        <c:noMultiLvlLbl val="1"/>
      </c:catAx>
      <c:valAx>
        <c:axId val="138371840"/>
        <c:scaling>
          <c:orientation val="minMax"/>
          <c:max val="40"/>
        </c:scaling>
        <c:delete val="0"/>
        <c:axPos val="r"/>
        <c:numFmt formatCode="0.00" sourceLinked="0"/>
        <c:majorTickMark val="none"/>
        <c:minorTickMark val="none"/>
        <c:tickLblPos val="none"/>
        <c:spPr>
          <a:ln w="9360">
            <a:noFill/>
          </a:ln>
        </c:spPr>
        <c:txPr>
          <a:bodyPr/>
          <a:lstStyle/>
          <a:p>
            <a:pPr>
              <a:defRPr sz="1798" b="0" strike="noStrike" spc="-1">
                <a:solidFill>
                  <a:srgbClr val="000000"/>
                </a:solidFill>
                <a:latin typeface="Arial Cyr"/>
                <a:ea typeface="DejaVu Sans"/>
              </a:defRPr>
            </a:pPr>
            <a:endParaRPr lang="ru-RU"/>
          </a:p>
        </c:txPr>
        <c:crossAx val="138370048"/>
        <c:crosses val="max"/>
        <c:crossBetween val="between"/>
      </c:valAx>
      <c:spPr>
        <a:noFill/>
        <a:ln w="25200">
          <a:noFill/>
        </a:ln>
      </c:spPr>
    </c:plotArea>
    <c:legend>
      <c:legendPos val="r"/>
      <c:layout>
        <c:manualLayout>
          <c:xMode val="edge"/>
          <c:yMode val="edge"/>
          <c:x val="3.1762523191094599E-2"/>
          <c:y val="0.77196012245859202"/>
          <c:w val="0.92800949977734903"/>
          <c:h val="0.14868896216046501"/>
        </c:manualLayout>
      </c:layout>
      <c:overlay val="0"/>
      <c:spPr>
        <a:noFill/>
        <a:ln>
          <a:noFill/>
        </a:ln>
      </c:spPr>
      <c:txPr>
        <a:bodyPr/>
        <a:lstStyle/>
        <a:p>
          <a:pPr>
            <a:defRPr sz="1098" b="0" strike="noStrike" spc="-1">
              <a:solidFill>
                <a:srgbClr val="000000"/>
              </a:solidFill>
              <a:latin typeface="Times New Roman"/>
              <a:ea typeface="DejaVu Sans"/>
            </a:defRPr>
          </a:pPr>
          <a:endParaRPr lang="ru-RU"/>
        </a:p>
      </c:txPr>
    </c:legend>
    <c:plotVisOnly val="1"/>
    <c:dispBlanksAs val="zero"/>
    <c:showDLblsOverMax val="1"/>
  </c:chart>
  <c:spPr>
    <a:noFill/>
    <a:ln>
      <a:noFill/>
    </a:ln>
  </c:spPr>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rAngAx val="0"/>
      <c:perspective val="30"/>
    </c:view3D>
    <c:floor>
      <c:thickness val="0"/>
    </c:floor>
    <c:sideWall>
      <c:thickness val="0"/>
    </c:sideWall>
    <c:backWall>
      <c:thickness val="0"/>
    </c:backWall>
    <c:plotArea>
      <c:layout>
        <c:manualLayout>
          <c:layoutTarget val="inner"/>
          <c:xMode val="edge"/>
          <c:yMode val="edge"/>
          <c:x val="0"/>
          <c:y val="4.9777773132432965E-2"/>
          <c:w val="0.94708581869639474"/>
          <c:h val="0.94785185671840377"/>
        </c:manualLayout>
      </c:layout>
      <c:pie3DChart>
        <c:varyColors val="1"/>
        <c:ser>
          <c:idx val="0"/>
          <c:order val="0"/>
          <c:tx>
            <c:strRef>
              <c:f>Лист1!$B$1</c:f>
              <c:strCache>
                <c:ptCount val="1"/>
                <c:pt idx="0">
                  <c:v>% в собственных доходах</c:v>
                </c:pt>
              </c:strCache>
            </c:strRef>
          </c:tx>
          <c:explosion val="25"/>
          <c:dPt>
            <c:idx val="0"/>
            <c:bubble3D val="0"/>
            <c:explosion val="8"/>
            <c:spPr>
              <a:solidFill>
                <a:srgbClr val="1DD526"/>
              </a:solidFill>
            </c:spPr>
          </c:dPt>
          <c:dPt>
            <c:idx val="1"/>
            <c:bubble3D val="0"/>
            <c:spPr>
              <a:solidFill>
                <a:srgbClr val="FF0066"/>
              </a:solidFill>
            </c:spPr>
          </c:dPt>
          <c:cat>
            <c:strRef>
              <c:f>Лист1!$A$2:$A$3</c:f>
              <c:strCache>
                <c:ptCount val="2"/>
                <c:pt idx="0">
                  <c:v>10 крупных</c:v>
                </c:pt>
                <c:pt idx="1">
                  <c:v>остальные</c:v>
                </c:pt>
              </c:strCache>
            </c:strRef>
          </c:cat>
          <c:val>
            <c:numRef>
              <c:f>Лист1!$B$2:$B$3</c:f>
              <c:numCache>
                <c:formatCode>General</c:formatCode>
                <c:ptCount val="2"/>
                <c:pt idx="0">
                  <c:v>23.8</c:v>
                </c:pt>
                <c:pt idx="1">
                  <c:v>76.2</c:v>
                </c:pt>
              </c:numCache>
            </c:numRef>
          </c:val>
        </c:ser>
        <c:dLbls>
          <c:showLegendKey val="0"/>
          <c:showVal val="0"/>
          <c:showCatName val="0"/>
          <c:showSerName val="0"/>
          <c:showPercent val="0"/>
          <c:showBubbleSize val="0"/>
          <c:showLeaderLines val="1"/>
        </c:dLbls>
      </c:pie3DChart>
      <c:spPr>
        <a:noFill/>
        <a:ln w="25373">
          <a:noFill/>
        </a:ln>
      </c:spPr>
    </c:plotArea>
    <c:plotVisOnly val="1"/>
    <c:dispBlanksAs val="zero"/>
    <c:showDLblsOverMax val="0"/>
  </c:chart>
  <c:txPr>
    <a:bodyPr/>
    <a:lstStyle/>
    <a:p>
      <a:pPr>
        <a:defRPr sz="1798"/>
      </a:pPr>
      <a:endParaRPr lang="ru-RU"/>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lgn="r">
              <a:defRPr/>
            </a:pPr>
            <a:r>
              <a:rPr lang="ru-RU"/>
              <a:t>на 01.01.2017  (за 2016 год)</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66CCFF"/>
            </a:solidFill>
          </c:spPr>
          <c:invertIfNegative val="0"/>
          <c:dPt>
            <c:idx val="10"/>
            <c:invertIfNegative val="0"/>
            <c:bubble3D val="0"/>
            <c:spPr>
              <a:solidFill>
                <a:srgbClr val="FFFF99"/>
              </a:solidFill>
            </c:spPr>
          </c:dPt>
          <c:dPt>
            <c:idx val="12"/>
            <c:invertIfNegative val="0"/>
            <c:bubble3D val="0"/>
          </c:dPt>
          <c:dLbls>
            <c:dLbl>
              <c:idx val="0"/>
              <c:layout>
                <c:manualLayout>
                  <c:x val="-7.2093551316984557E-3"/>
                  <c:y val="-1.942038495188101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7465940054495913E-4"/>
                  <c:y val="-1.304534849810440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3333333333333332E-3"/>
                  <c:y val="4.329004329004329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326188393117523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1.046186934966462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1.0161125692621755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
                  <c:y val="1.8518518518518517E-2"/>
                </c:manualLayout>
              </c:layout>
              <c:showLegendKey val="0"/>
              <c:showVal val="1"/>
              <c:showCatName val="0"/>
              <c:showSerName val="0"/>
              <c:showPercent val="0"/>
              <c:showBubbleSize val="0"/>
              <c:extLst>
                <c:ext xmlns:c15="http://schemas.microsoft.com/office/drawing/2012/chart" uri="{CE6537A1-D6FC-4f65-9D91-7224C49458BB}"/>
              </c:extLst>
            </c:dLbl>
            <c:dLbl>
              <c:idx val="10"/>
              <c:spPr>
                <a:noFill/>
                <a:ln>
                  <a:noFill/>
                </a:ln>
                <a:effectLst/>
              </c:spPr>
              <c:txPr>
                <a:bodyPr/>
                <a:lstStyle/>
                <a:p>
                  <a:pPr>
                    <a:defRPr/>
                  </a:pPr>
                  <a:endParaRPr lang="ru-RU"/>
                </a:p>
              </c:txPr>
              <c:showLegendKey val="0"/>
              <c:showVal val="1"/>
              <c:showCatName val="0"/>
              <c:showSerName val="0"/>
              <c:showPercent val="0"/>
              <c:showBubbleSize val="0"/>
            </c:dLbl>
            <c:dLbl>
              <c:idx val="12"/>
              <c:layout>
                <c:manualLayout>
                  <c:x val="2.7777777777777779E-3"/>
                  <c:y val="1.2987012987012988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1.6666666666666566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Лист1!$A$3:$A$16</c:f>
              <c:strCache>
                <c:ptCount val="14"/>
                <c:pt idx="0">
                  <c:v>Оренбургская обл.</c:v>
                </c:pt>
                <c:pt idx="1">
                  <c:v>Самарская обл.</c:v>
                </c:pt>
                <c:pt idx="2">
                  <c:v>Нижегородская обл.</c:v>
                </c:pt>
                <c:pt idx="3">
                  <c:v>Пермский край</c:v>
                </c:pt>
                <c:pt idx="4">
                  <c:v>Башкортостан</c:v>
                </c:pt>
                <c:pt idx="5">
                  <c:v>Татарстан</c:v>
                </c:pt>
                <c:pt idx="6">
                  <c:v>Ульяновская обл.</c:v>
                </c:pt>
                <c:pt idx="7">
                  <c:v>Пензенская обл.</c:v>
                </c:pt>
                <c:pt idx="8">
                  <c:v>Удмуртия</c:v>
                </c:pt>
                <c:pt idx="9">
                  <c:v>Саратовская обл.</c:v>
                </c:pt>
                <c:pt idx="10">
                  <c:v>Чувашия</c:v>
                </c:pt>
                <c:pt idx="11">
                  <c:v>Мордовия</c:v>
                </c:pt>
                <c:pt idx="12">
                  <c:v>Марий Эл</c:v>
                </c:pt>
                <c:pt idx="13">
                  <c:v>Кировская обл.</c:v>
                </c:pt>
              </c:strCache>
            </c:strRef>
          </c:cat>
          <c:val>
            <c:numRef>
              <c:f>Лист1!$B$3:$B$16</c:f>
              <c:numCache>
                <c:formatCode>0.0</c:formatCode>
                <c:ptCount val="14"/>
                <c:pt idx="0">
                  <c:v>58.725000000000001</c:v>
                </c:pt>
                <c:pt idx="1">
                  <c:v>56.975999999999999</c:v>
                </c:pt>
                <c:pt idx="2">
                  <c:v>50.408999999999999</c:v>
                </c:pt>
                <c:pt idx="3">
                  <c:v>43.822000000000003</c:v>
                </c:pt>
                <c:pt idx="4">
                  <c:v>43.064</c:v>
                </c:pt>
                <c:pt idx="5">
                  <c:v>43.052999999999997</c:v>
                </c:pt>
                <c:pt idx="6">
                  <c:v>40.121000000000002</c:v>
                </c:pt>
                <c:pt idx="7">
                  <c:v>38.44</c:v>
                </c:pt>
                <c:pt idx="8">
                  <c:v>37.436</c:v>
                </c:pt>
                <c:pt idx="9">
                  <c:v>36.566000000000003</c:v>
                </c:pt>
                <c:pt idx="10">
                  <c:v>36.134999999999998</c:v>
                </c:pt>
                <c:pt idx="11">
                  <c:v>35.676000000000002</c:v>
                </c:pt>
                <c:pt idx="12">
                  <c:v>34.972000000000001</c:v>
                </c:pt>
                <c:pt idx="13">
                  <c:v>33.651000000000003</c:v>
                </c:pt>
              </c:numCache>
            </c:numRef>
          </c:val>
        </c:ser>
        <c:dLbls>
          <c:showLegendKey val="0"/>
          <c:showVal val="0"/>
          <c:showCatName val="0"/>
          <c:showSerName val="0"/>
          <c:showPercent val="0"/>
          <c:showBubbleSize val="0"/>
        </c:dLbls>
        <c:gapWidth val="150"/>
        <c:shape val="cylinder"/>
        <c:axId val="160625408"/>
        <c:axId val="160626944"/>
        <c:axId val="0"/>
      </c:bar3DChart>
      <c:catAx>
        <c:axId val="160625408"/>
        <c:scaling>
          <c:orientation val="minMax"/>
        </c:scaling>
        <c:delete val="0"/>
        <c:axPos val="b"/>
        <c:numFmt formatCode="General" sourceLinked="0"/>
        <c:majorTickMark val="out"/>
        <c:minorTickMark val="none"/>
        <c:tickLblPos val="nextTo"/>
        <c:crossAx val="160626944"/>
        <c:crosses val="autoZero"/>
        <c:auto val="1"/>
        <c:lblAlgn val="ctr"/>
        <c:lblOffset val="100"/>
        <c:noMultiLvlLbl val="0"/>
      </c:catAx>
      <c:valAx>
        <c:axId val="160626944"/>
        <c:scaling>
          <c:orientation val="minMax"/>
        </c:scaling>
        <c:delete val="0"/>
        <c:axPos val="l"/>
        <c:majorGridlines>
          <c:spPr>
            <a:ln>
              <a:solidFill>
                <a:schemeClr val="accent1"/>
              </a:solidFill>
            </a:ln>
          </c:spPr>
        </c:majorGridlines>
        <c:numFmt formatCode="0.0" sourceLinked="1"/>
        <c:majorTickMark val="out"/>
        <c:minorTickMark val="none"/>
        <c:tickLblPos val="nextTo"/>
        <c:crossAx val="160625408"/>
        <c:crosses val="autoZero"/>
        <c:crossBetween val="between"/>
        <c:majorUnit val="15"/>
        <c:minorUnit val="2"/>
      </c:valAx>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a:pPr>
            <a:r>
              <a:rPr lang="ru-RU" dirty="0"/>
              <a:t>на </a:t>
            </a:r>
            <a:r>
              <a:rPr lang="ru-RU" dirty="0" smtClean="0"/>
              <a:t>01.01.2018  </a:t>
            </a:r>
            <a:r>
              <a:rPr lang="ru-RU" dirty="0"/>
              <a:t>(за </a:t>
            </a:r>
            <a:r>
              <a:rPr lang="ru-RU" dirty="0" smtClean="0"/>
              <a:t>2017 </a:t>
            </a:r>
            <a:r>
              <a:rPr lang="ru-RU" dirty="0"/>
              <a:t>год)</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66CCFF"/>
            </a:solidFill>
          </c:spPr>
          <c:invertIfNegative val="0"/>
          <c:dPt>
            <c:idx val="10"/>
            <c:invertIfNegative val="0"/>
            <c:bubble3D val="0"/>
            <c:spPr>
              <a:solidFill>
                <a:srgbClr val="FFFF99"/>
              </a:solidFill>
            </c:spPr>
          </c:dPt>
          <c:dPt>
            <c:idx val="12"/>
            <c:invertIfNegative val="0"/>
            <c:bubble3D val="0"/>
          </c:dPt>
          <c:dLbls>
            <c:dLbl>
              <c:idx val="0"/>
              <c:layout>
                <c:manualLayout>
                  <c:x val="-2.2021767624683232E-17"/>
                  <c:y val="1.851851851851853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9.259259259259281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2072072072072073E-3"/>
                  <c:y val="1.851851851851851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4024024024024023E-3"/>
                  <c:y val="1.8518518518518517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1.3888888888888888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4024024024024023E-3"/>
                  <c:y val="1.8518518518518517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9.6096096096096092E-3"/>
                  <c:y val="1.3888888888888888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4.8048048048048046E-3"/>
                  <c:y val="1.3888888888888888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2012012012012012E-2"/>
                  <c:y val="9.2592592592592587E-3"/>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7.2072072072072073E-3"/>
                  <c:y val="0"/>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9.6096096096096977E-3"/>
                  <c:y val="4.6296296296296294E-3"/>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7.2072072072072073E-3"/>
                  <c:y val="4.6296296296296294E-3"/>
                </c:manualLayout>
              </c:layout>
              <c:spPr>
                <a:noFill/>
                <a:ln>
                  <a:noFill/>
                </a:ln>
                <a:effectLst/>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Lst>
            </c:dLbl>
            <c:dLbl>
              <c:idx val="13"/>
              <c:layout>
                <c:manualLayout>
                  <c:x val="1.4414414414414415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Лист1!$A$19:$A$32</c:f>
              <c:strCache>
                <c:ptCount val="14"/>
                <c:pt idx="0">
                  <c:v>Оренбургская обл.</c:v>
                </c:pt>
                <c:pt idx="1">
                  <c:v>Нижегородская обл.</c:v>
                </c:pt>
                <c:pt idx="2">
                  <c:v>Самарская обл.</c:v>
                </c:pt>
                <c:pt idx="3">
                  <c:v>Башкортостан</c:v>
                </c:pt>
                <c:pt idx="4">
                  <c:v>Пермский край</c:v>
                </c:pt>
                <c:pt idx="5">
                  <c:v>Татарстан</c:v>
                </c:pt>
                <c:pt idx="6">
                  <c:v>Ульяновская обл.</c:v>
                </c:pt>
                <c:pt idx="7">
                  <c:v>Удмуртия</c:v>
                </c:pt>
                <c:pt idx="8">
                  <c:v>Пензенская обл.</c:v>
                </c:pt>
                <c:pt idx="9">
                  <c:v>Марий Эл</c:v>
                </c:pt>
                <c:pt idx="10">
                  <c:v>Чувашия</c:v>
                </c:pt>
                <c:pt idx="11">
                  <c:v>Саратовская обл.</c:v>
                </c:pt>
                <c:pt idx="12">
                  <c:v>Мордовия</c:v>
                </c:pt>
                <c:pt idx="13">
                  <c:v>Кировская обл.</c:v>
                </c:pt>
              </c:strCache>
            </c:strRef>
          </c:cat>
          <c:val>
            <c:numRef>
              <c:f>Лист1!$B$19:$B$32</c:f>
              <c:numCache>
                <c:formatCode>0.0</c:formatCode>
                <c:ptCount val="14"/>
                <c:pt idx="0">
                  <c:v>57.418999999999997</c:v>
                </c:pt>
                <c:pt idx="1">
                  <c:v>55.067999999999998</c:v>
                </c:pt>
                <c:pt idx="2">
                  <c:v>51.110999999999997</c:v>
                </c:pt>
                <c:pt idx="3">
                  <c:v>47.369</c:v>
                </c:pt>
                <c:pt idx="4">
                  <c:v>47.063000000000002</c:v>
                </c:pt>
                <c:pt idx="5">
                  <c:v>45.944000000000003</c:v>
                </c:pt>
                <c:pt idx="6">
                  <c:v>42.762</c:v>
                </c:pt>
                <c:pt idx="7">
                  <c:v>40.085000000000001</c:v>
                </c:pt>
                <c:pt idx="8">
                  <c:v>38.374000000000002</c:v>
                </c:pt>
                <c:pt idx="9">
                  <c:v>37.582999999999998</c:v>
                </c:pt>
                <c:pt idx="10">
                  <c:v>37.524000000000001</c:v>
                </c:pt>
                <c:pt idx="11">
                  <c:v>37.039000000000001</c:v>
                </c:pt>
                <c:pt idx="12">
                  <c:v>33.840000000000003</c:v>
                </c:pt>
                <c:pt idx="13">
                  <c:v>33.654000000000003</c:v>
                </c:pt>
              </c:numCache>
            </c:numRef>
          </c:val>
        </c:ser>
        <c:dLbls>
          <c:showLegendKey val="0"/>
          <c:showVal val="0"/>
          <c:showCatName val="0"/>
          <c:showSerName val="0"/>
          <c:showPercent val="0"/>
          <c:showBubbleSize val="0"/>
        </c:dLbls>
        <c:gapWidth val="150"/>
        <c:shape val="cylinder"/>
        <c:axId val="160972160"/>
        <c:axId val="160986240"/>
        <c:axId val="0"/>
      </c:bar3DChart>
      <c:catAx>
        <c:axId val="160972160"/>
        <c:scaling>
          <c:orientation val="minMax"/>
        </c:scaling>
        <c:delete val="0"/>
        <c:axPos val="b"/>
        <c:numFmt formatCode="General" sourceLinked="0"/>
        <c:majorTickMark val="out"/>
        <c:minorTickMark val="none"/>
        <c:tickLblPos val="nextTo"/>
        <c:crossAx val="160986240"/>
        <c:crosses val="autoZero"/>
        <c:auto val="1"/>
        <c:lblAlgn val="ctr"/>
        <c:lblOffset val="100"/>
        <c:noMultiLvlLbl val="0"/>
      </c:catAx>
      <c:valAx>
        <c:axId val="160986240"/>
        <c:scaling>
          <c:orientation val="minMax"/>
        </c:scaling>
        <c:delete val="0"/>
        <c:axPos val="l"/>
        <c:majorGridlines/>
        <c:numFmt formatCode="0.0" sourceLinked="1"/>
        <c:majorTickMark val="out"/>
        <c:minorTickMark val="none"/>
        <c:tickLblPos val="nextTo"/>
        <c:crossAx val="160972160"/>
        <c:crosses val="autoZero"/>
        <c:crossBetween val="between"/>
        <c:majorUnit val="15"/>
        <c:minorUnit val="2"/>
      </c:valAx>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'Лист1 (2)'!$B$5</c:f>
              <c:strCache>
                <c:ptCount val="1"/>
                <c:pt idx="0">
                  <c:v>план</c:v>
                </c:pt>
              </c:strCache>
            </c:strRef>
          </c:tx>
          <c:spPr>
            <a:solidFill>
              <a:srgbClr val="7030A0"/>
            </a:solidFill>
          </c:spPr>
          <c:invertIfNegative val="0"/>
          <c:dLbls>
            <c:dLbl>
              <c:idx val="0"/>
              <c:layout>
                <c:manualLayout>
                  <c:x val="-3.1515918666195093E-3"/>
                  <c:y val="1.58566102962090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6.342644118483589E-3"/>
                </c:manualLayout>
              </c:layout>
              <c:showLegendKey val="0"/>
              <c:showVal val="1"/>
              <c:showCatName val="0"/>
              <c:showSerName val="0"/>
              <c:showPercent val="0"/>
              <c:showBubbleSize val="0"/>
            </c:dLbl>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 (2)'!$A$6:$A$10</c:f>
              <c:strCache>
                <c:ptCount val="5"/>
                <c:pt idx="0">
                  <c:v>Дефицит/профицит     </c:v>
                </c:pt>
                <c:pt idx="1">
                  <c:v>Расходы бюджета</c:v>
                </c:pt>
                <c:pt idx="2">
                  <c:v>Безвозмездные поступления</c:v>
                </c:pt>
                <c:pt idx="3">
                  <c:v>Налоговые и неналоговые доходы</c:v>
                </c:pt>
                <c:pt idx="4">
                  <c:v>Доходы бюджета</c:v>
                </c:pt>
              </c:strCache>
            </c:strRef>
          </c:cat>
          <c:val>
            <c:numRef>
              <c:f>'Лист1 (2)'!$B$6:$B$10</c:f>
              <c:numCache>
                <c:formatCode>#,##0</c:formatCode>
                <c:ptCount val="5"/>
                <c:pt idx="0">
                  <c:v>-1573.1</c:v>
                </c:pt>
                <c:pt idx="1">
                  <c:v>59672.1</c:v>
                </c:pt>
                <c:pt idx="2">
                  <c:v>20877.3</c:v>
                </c:pt>
                <c:pt idx="3">
                  <c:v>37221.699999999997</c:v>
                </c:pt>
                <c:pt idx="4">
                  <c:v>58099</c:v>
                </c:pt>
              </c:numCache>
            </c:numRef>
          </c:val>
        </c:ser>
        <c:ser>
          <c:idx val="1"/>
          <c:order val="1"/>
          <c:tx>
            <c:strRef>
              <c:f>'Лист1 (2)'!$C$5</c:f>
              <c:strCache>
                <c:ptCount val="1"/>
                <c:pt idx="0">
                  <c:v>факт</c:v>
                </c:pt>
              </c:strCache>
            </c:strRef>
          </c:tx>
          <c:spPr>
            <a:solidFill>
              <a:schemeClr val="accent4">
                <a:lumMod val="75000"/>
              </a:schemeClr>
            </a:solidFill>
          </c:spPr>
          <c:invertIfNegative val="0"/>
          <c:dLbls>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 (2)'!$A$6:$A$10</c:f>
              <c:strCache>
                <c:ptCount val="5"/>
                <c:pt idx="0">
                  <c:v>Дефицит/профицит     </c:v>
                </c:pt>
                <c:pt idx="1">
                  <c:v>Расходы бюджета</c:v>
                </c:pt>
                <c:pt idx="2">
                  <c:v>Безвозмездные поступления</c:v>
                </c:pt>
                <c:pt idx="3">
                  <c:v>Налоговые и неналоговые доходы</c:v>
                </c:pt>
                <c:pt idx="4">
                  <c:v>Доходы бюджета</c:v>
                </c:pt>
              </c:strCache>
            </c:strRef>
          </c:cat>
          <c:val>
            <c:numRef>
              <c:f>'Лист1 (2)'!$C$6:$C$10</c:f>
              <c:numCache>
                <c:formatCode>#,##0</c:formatCode>
                <c:ptCount val="5"/>
                <c:pt idx="0">
                  <c:v>1982.8</c:v>
                </c:pt>
                <c:pt idx="1">
                  <c:v>55807.7</c:v>
                </c:pt>
                <c:pt idx="2">
                  <c:v>19913.599999999999</c:v>
                </c:pt>
                <c:pt idx="3">
                  <c:v>37876.9</c:v>
                </c:pt>
                <c:pt idx="4">
                  <c:v>57790.5</c:v>
                </c:pt>
              </c:numCache>
            </c:numRef>
          </c:val>
        </c:ser>
        <c:dLbls>
          <c:showLegendKey val="0"/>
          <c:showVal val="0"/>
          <c:showCatName val="0"/>
          <c:showSerName val="0"/>
          <c:showPercent val="0"/>
          <c:showBubbleSize val="0"/>
        </c:dLbls>
        <c:gapWidth val="150"/>
        <c:axId val="85813120"/>
        <c:axId val="85814656"/>
      </c:barChart>
      <c:catAx>
        <c:axId val="85813120"/>
        <c:scaling>
          <c:orientation val="minMax"/>
        </c:scaling>
        <c:delete val="0"/>
        <c:axPos val="l"/>
        <c:numFmt formatCode="General" sourceLinked="0"/>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85814656"/>
        <c:crosses val="autoZero"/>
        <c:auto val="1"/>
        <c:lblAlgn val="ctr"/>
        <c:lblOffset val="100"/>
        <c:noMultiLvlLbl val="0"/>
      </c:catAx>
      <c:valAx>
        <c:axId val="85814656"/>
        <c:scaling>
          <c:orientation val="minMax"/>
        </c:scaling>
        <c:delete val="1"/>
        <c:axPos val="b"/>
        <c:numFmt formatCode="#,##0" sourceLinked="1"/>
        <c:majorTickMark val="out"/>
        <c:minorTickMark val="none"/>
        <c:tickLblPos val="nextTo"/>
        <c:crossAx val="8581312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60"/>
      <c:rotY val="150"/>
      <c:rAngAx val="1"/>
    </c:view3D>
    <c:floor>
      <c:thickness val="0"/>
    </c:floor>
    <c:sideWall>
      <c:thickness val="0"/>
    </c:sideWall>
    <c:backWall>
      <c:thickness val="0"/>
    </c:backWall>
    <c:plotArea>
      <c:layout>
        <c:manualLayout>
          <c:layoutTarget val="inner"/>
          <c:xMode val="edge"/>
          <c:yMode val="edge"/>
          <c:x val="1.4514248025329827E-2"/>
          <c:y val="0"/>
          <c:w val="0.93186343442388353"/>
          <c:h val="1"/>
        </c:manualLayout>
      </c:layout>
      <c:pie3DChart>
        <c:varyColors val="1"/>
        <c:ser>
          <c:idx val="0"/>
          <c:order val="0"/>
          <c:tx>
            <c:strRef>
              <c:f>Лист1!$B$1</c:f>
              <c:strCache>
                <c:ptCount val="1"/>
                <c:pt idx="0">
                  <c:v>Продажи</c:v>
                </c:pt>
              </c:strCache>
            </c:strRef>
          </c:tx>
          <c:explosion val="5"/>
          <c:dLbls>
            <c:dLbl>
              <c:idx val="0"/>
              <c:layout>
                <c:manualLayout>
                  <c:x val="0.19273341643608868"/>
                  <c:y val="0.29063854016220425"/>
                </c:manualLayout>
              </c:layout>
              <c:tx>
                <c:rich>
                  <a:bodyPr/>
                  <a:lstStyle/>
                  <a:p>
                    <a:r>
                      <a:rPr lang="ru-RU" sz="1200" i="1" dirty="0" smtClean="0">
                        <a:latin typeface="Times New Roman" panose="02020603050405020304" pitchFamily="18" charset="0"/>
                        <a:cs typeface="Times New Roman" panose="02020603050405020304" pitchFamily="18" charset="0"/>
                      </a:rPr>
                      <a:t>14 319,0млн. рублей -                    77,7%</a:t>
                    </a:r>
                    <a:endParaRPr lang="ru-RU" sz="1200" dirty="0"/>
                  </a:p>
                </c:rich>
              </c:tx>
              <c:showLegendKey val="0"/>
              <c:showVal val="1"/>
              <c:showCatName val="0"/>
              <c:showSerName val="0"/>
              <c:showPercent val="1"/>
              <c:showBubbleSize val="0"/>
              <c:extLst>
                <c:ext xmlns:c15="http://schemas.microsoft.com/office/drawing/2012/chart" uri="{CE6537A1-D6FC-4f65-9D91-7224C49458BB}"/>
              </c:extLst>
            </c:dLbl>
            <c:dLbl>
              <c:idx val="1"/>
              <c:layout>
                <c:manualLayout>
                  <c:x val="-0.16349704605047613"/>
                  <c:y val="-6.1895900455504943E-2"/>
                </c:manualLayout>
              </c:layout>
              <c:tx>
                <c:rich>
                  <a:bodyPr/>
                  <a:lstStyle/>
                  <a:p>
                    <a:r>
                      <a:rPr lang="ru-RU" sz="1200" i="1" baseline="0" dirty="0" smtClean="0">
                        <a:latin typeface="Times New Roman" panose="02020603050405020304" pitchFamily="18" charset="0"/>
                        <a:cs typeface="Times New Roman" panose="02020603050405020304" pitchFamily="18" charset="0"/>
                      </a:rPr>
                      <a:t>4 110,9 </a:t>
                    </a:r>
                    <a:r>
                      <a:rPr lang="ru-RU" sz="1200" i="1" dirty="0" smtClean="0">
                        <a:latin typeface="Times New Roman" panose="02020603050405020304" pitchFamily="18" charset="0"/>
                        <a:cs typeface="Times New Roman" panose="02020603050405020304" pitchFamily="18" charset="0"/>
                      </a:rPr>
                      <a:t>млн. рублей -                    22,3%</a:t>
                    </a:r>
                    <a:endParaRPr lang="ru-RU" dirty="0"/>
                  </a:p>
                </c:rich>
              </c:tx>
              <c:showLegendKey val="0"/>
              <c:showVal val="1"/>
              <c:showCatName val="0"/>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200" i="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1"/>
            <c:showBubbleSize val="0"/>
            <c:showLeaderLines val="1"/>
            <c:extLst>
              <c:ext xmlns:c15="http://schemas.microsoft.com/office/drawing/2012/chart" uri="{CE6537A1-D6FC-4f65-9D91-7224C49458BB}"/>
            </c:extLst>
          </c:dLbls>
          <c:cat>
            <c:strRef>
              <c:f>Лист1!$A$2:$A$3</c:f>
              <c:strCache>
                <c:ptCount val="2"/>
                <c:pt idx="0">
                  <c:v>Бюджет ТФОМС</c:v>
                </c:pt>
                <c:pt idx="1">
                  <c:v>Республиканский бюджет</c:v>
                </c:pt>
              </c:strCache>
            </c:strRef>
          </c:cat>
          <c:val>
            <c:numRef>
              <c:f>Лист1!$B$2:$B$3</c:f>
              <c:numCache>
                <c:formatCode>General</c:formatCode>
                <c:ptCount val="2"/>
                <c:pt idx="0" formatCode="0.0">
                  <c:v>14319</c:v>
                </c:pt>
                <c:pt idx="1">
                  <c:v>4110.8999999999996</c:v>
                </c:pt>
              </c:numCache>
            </c:numRef>
          </c:val>
        </c:ser>
        <c:dLbls>
          <c:showLegendKey val="0"/>
          <c:showVal val="0"/>
          <c:showCatName val="1"/>
          <c:showSerName val="0"/>
          <c:showPercent val="0"/>
          <c:showBubbleSize val="0"/>
          <c:showLeaderLines val="1"/>
        </c:dLbls>
      </c:pie3DChart>
    </c:plotArea>
    <c:plotVisOnly val="1"/>
    <c:dispBlanksAs val="zero"/>
    <c:showDLblsOverMax val="0"/>
  </c:chart>
  <c:spPr>
    <a:scene3d>
      <a:camera prst="orthographicFront"/>
      <a:lightRig rig="threePt" dir="t"/>
    </a:scene3d>
  </c:spPr>
  <c:txPr>
    <a:bodyPr/>
    <a:lstStyle/>
    <a:p>
      <a:pPr>
        <a:defRPr sz="1800"/>
      </a:pPr>
      <a:endParaRPr lang="ru-RU"/>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75"/>
      <c:rotY val="160"/>
      <c:rAngAx val="0"/>
      <c:perspective val="30"/>
    </c:view3D>
    <c:floor>
      <c:thickness val="0"/>
    </c:floor>
    <c:sideWall>
      <c:thickness val="0"/>
    </c:sideWall>
    <c:backWall>
      <c:thickness val="0"/>
    </c:backWall>
    <c:plotArea>
      <c:layout>
        <c:manualLayout>
          <c:layoutTarget val="inner"/>
          <c:xMode val="edge"/>
          <c:yMode val="edge"/>
          <c:x val="0.15782804079454082"/>
          <c:y val="0.19381511508960125"/>
          <c:w val="0.59238092844274493"/>
          <c:h val="0.51446985728042549"/>
        </c:manualLayout>
      </c:layout>
      <c:pie3DChart>
        <c:varyColors val="1"/>
        <c:ser>
          <c:idx val="0"/>
          <c:order val="0"/>
          <c:tx>
            <c:strRef>
              <c:f>Лист1!$B$1</c:f>
              <c:strCache>
                <c:ptCount val="1"/>
                <c:pt idx="0">
                  <c:v>Продажи</c:v>
                </c:pt>
              </c:strCache>
            </c:strRef>
          </c:tx>
          <c:dPt>
            <c:idx val="0"/>
            <c:bubble3D val="0"/>
            <c:explosion val="1"/>
            <c:spPr>
              <a:solidFill>
                <a:srgbClr val="F97F88"/>
              </a:solidFill>
            </c:spPr>
          </c:dPt>
          <c:dPt>
            <c:idx val="1"/>
            <c:bubble3D val="0"/>
            <c:spPr>
              <a:solidFill>
                <a:srgbClr val="9DFFE5"/>
              </a:solidFill>
            </c:spPr>
          </c:dPt>
          <c:dPt>
            <c:idx val="2"/>
            <c:bubble3D val="0"/>
            <c:spPr>
              <a:solidFill>
                <a:srgbClr val="FFC000"/>
              </a:solidFill>
            </c:spPr>
          </c:dPt>
          <c:dPt>
            <c:idx val="3"/>
            <c:bubble3D val="0"/>
            <c:spPr>
              <a:solidFill>
                <a:srgbClr val="7030A0"/>
              </a:solidFill>
            </c:spPr>
          </c:dPt>
          <c:dPt>
            <c:idx val="4"/>
            <c:bubble3D val="0"/>
            <c:spPr>
              <a:solidFill>
                <a:srgbClr val="99FF66"/>
              </a:solidFill>
            </c:spPr>
          </c:dPt>
          <c:dPt>
            <c:idx val="5"/>
            <c:bubble3D val="0"/>
            <c:spPr>
              <a:solidFill>
                <a:srgbClr val="0000FF"/>
              </a:solidFill>
            </c:spPr>
          </c:dPt>
          <c:dPt>
            <c:idx val="6"/>
            <c:bubble3D val="0"/>
            <c:spPr>
              <a:solidFill>
                <a:srgbClr val="9999FF"/>
              </a:solidFill>
            </c:spPr>
          </c:dPt>
          <c:dLbls>
            <c:dLbl>
              <c:idx val="0"/>
              <c:layout>
                <c:manualLayout>
                  <c:x val="0.25839174926394204"/>
                  <c:y val="-5.8146977319147211E-2"/>
                </c:manualLayout>
              </c:layout>
              <c:tx>
                <c:rich>
                  <a:bodyPr/>
                  <a:lstStyle/>
                  <a:p>
                    <a:r>
                      <a:rPr lang="en-US" sz="1100" b="0" i="1" dirty="0" smtClean="0">
                        <a:solidFill>
                          <a:schemeClr val="tx1"/>
                        </a:solidFill>
                        <a:latin typeface="Times New Roman" panose="02020603050405020304" pitchFamily="18" charset="0"/>
                        <a:cs typeface="Times New Roman" panose="02020603050405020304" pitchFamily="18" charset="0"/>
                      </a:rPr>
                      <a:t>2 174,6</a:t>
                    </a:r>
                    <a:r>
                      <a:rPr lang="ru-RU" sz="1100" b="0" i="1" dirty="0" smtClean="0">
                        <a:solidFill>
                          <a:schemeClr val="tx1"/>
                        </a:solidFill>
                        <a:latin typeface="Times New Roman" panose="02020603050405020304" pitchFamily="18" charset="0"/>
                        <a:cs typeface="Times New Roman" panose="02020603050405020304" pitchFamily="18" charset="0"/>
                      </a:rPr>
                      <a:t> млн. рублей</a:t>
                    </a:r>
                    <a:r>
                      <a:rPr lang="ru-RU" sz="1100" b="0" i="1" baseline="0" dirty="0" smtClean="0">
                        <a:solidFill>
                          <a:schemeClr val="tx1"/>
                        </a:solidFill>
                        <a:latin typeface="Times New Roman" panose="02020603050405020304" pitchFamily="18" charset="0"/>
                        <a:cs typeface="Times New Roman" panose="02020603050405020304" pitchFamily="18" charset="0"/>
                      </a:rPr>
                      <a:t> </a:t>
                    </a:r>
                    <a:r>
                      <a:rPr lang="ru-RU" sz="1100" b="0" i="1" dirty="0" smtClean="0">
                        <a:solidFill>
                          <a:schemeClr val="tx1"/>
                        </a:solidFill>
                        <a:latin typeface="Times New Roman" panose="02020603050405020304" pitchFamily="18" charset="0"/>
                        <a:cs typeface="Times New Roman" panose="02020603050405020304" pitchFamily="18" charset="0"/>
                      </a:rPr>
                      <a:t>–</a:t>
                    </a:r>
                    <a:r>
                      <a:rPr lang="ru-RU" sz="1100" b="0" i="1" baseline="0" dirty="0" smtClean="0">
                        <a:solidFill>
                          <a:schemeClr val="tx1"/>
                        </a:solidFill>
                        <a:latin typeface="Times New Roman" panose="02020603050405020304" pitchFamily="18" charset="0"/>
                        <a:cs typeface="Times New Roman" panose="02020603050405020304" pitchFamily="18" charset="0"/>
                      </a:rPr>
                      <a:t> </a:t>
                    </a:r>
                    <a:r>
                      <a:rPr lang="en-US" sz="1100" b="0" i="1" baseline="0" dirty="0" smtClean="0">
                        <a:solidFill>
                          <a:schemeClr val="tx1"/>
                        </a:solidFill>
                        <a:latin typeface="Times New Roman" panose="02020603050405020304" pitchFamily="18" charset="0"/>
                        <a:cs typeface="Times New Roman" panose="02020603050405020304" pitchFamily="18" charset="0"/>
                      </a:rPr>
                      <a:t>52,9</a:t>
                    </a:r>
                    <a:r>
                      <a:rPr lang="ru-RU" sz="1100" b="0" i="1" dirty="0" smtClean="0">
                        <a:solidFill>
                          <a:schemeClr val="tx1"/>
                        </a:solidFill>
                        <a:latin typeface="Times New Roman" panose="02020603050405020304" pitchFamily="18" charset="0"/>
                        <a:cs typeface="Times New Roman" panose="02020603050405020304" pitchFamily="18" charset="0"/>
                      </a:rPr>
                      <a:t>%</a:t>
                    </a:r>
                    <a:endParaRPr lang="ru-RU" sz="1200" b="0" dirty="0"/>
                  </a:p>
                </c:rich>
              </c:tx>
              <c:showLegendKey val="0"/>
              <c:showVal val="1"/>
              <c:showCatName val="0"/>
              <c:showSerName val="0"/>
              <c:showPercent val="1"/>
              <c:showBubbleSize val="0"/>
              <c:extLst>
                <c:ext xmlns:c15="http://schemas.microsoft.com/office/drawing/2012/chart" uri="{CE6537A1-D6FC-4f65-9D91-7224C49458BB}"/>
              </c:extLst>
            </c:dLbl>
            <c:dLbl>
              <c:idx val="1"/>
              <c:layout>
                <c:manualLayout>
                  <c:x val="-0.17034050930044364"/>
                  <c:y val="0.11374795913227474"/>
                </c:manualLayout>
              </c:layout>
              <c:tx>
                <c:rich>
                  <a:bodyPr/>
                  <a:lstStyle/>
                  <a:p>
                    <a:r>
                      <a:rPr lang="en-US" sz="1100" b="0" i="1" dirty="0" smtClean="0">
                        <a:solidFill>
                          <a:schemeClr val="tx1"/>
                        </a:solidFill>
                        <a:latin typeface="Times New Roman" panose="02020603050405020304" pitchFamily="18" charset="0"/>
                        <a:cs typeface="Times New Roman" panose="02020603050405020304" pitchFamily="18" charset="0"/>
                      </a:rPr>
                      <a:t>885,5 </a:t>
                    </a:r>
                    <a:r>
                      <a:rPr lang="ru-RU" sz="1100" b="0" i="1" dirty="0" smtClean="0">
                        <a:solidFill>
                          <a:schemeClr val="tx1"/>
                        </a:solidFill>
                        <a:latin typeface="Times New Roman" panose="02020603050405020304" pitchFamily="18" charset="0"/>
                        <a:cs typeface="Times New Roman" panose="02020603050405020304" pitchFamily="18" charset="0"/>
                      </a:rPr>
                      <a:t>млн. рублей- </a:t>
                    </a:r>
                    <a:r>
                      <a:rPr lang="ru-RU" sz="1100" b="0" i="1" baseline="0" dirty="0" smtClean="0">
                        <a:solidFill>
                          <a:schemeClr val="tx1"/>
                        </a:solidFill>
                        <a:latin typeface="Times New Roman" panose="02020603050405020304" pitchFamily="18" charset="0"/>
                        <a:cs typeface="Times New Roman" panose="02020603050405020304" pitchFamily="18" charset="0"/>
                      </a:rPr>
                      <a:t> </a:t>
                    </a:r>
                    <a:r>
                      <a:rPr lang="en-US" sz="1100" b="0" i="1" baseline="0" dirty="0" smtClean="0">
                        <a:solidFill>
                          <a:schemeClr val="tx1"/>
                        </a:solidFill>
                        <a:latin typeface="Times New Roman" panose="02020603050405020304" pitchFamily="18" charset="0"/>
                        <a:cs typeface="Times New Roman" panose="02020603050405020304" pitchFamily="18" charset="0"/>
                      </a:rPr>
                      <a:t>21,5</a:t>
                    </a:r>
                    <a:r>
                      <a:rPr lang="ru-RU" sz="1100" b="0" i="1" dirty="0" smtClean="0">
                        <a:solidFill>
                          <a:schemeClr val="tx1"/>
                        </a:solidFill>
                        <a:latin typeface="Times New Roman" panose="02020603050405020304" pitchFamily="18" charset="0"/>
                        <a:cs typeface="Times New Roman" panose="02020603050405020304" pitchFamily="18" charset="0"/>
                      </a:rPr>
                      <a:t>%</a:t>
                    </a:r>
                    <a:endParaRPr lang="ru-RU" b="0" dirty="0"/>
                  </a:p>
                </c:rich>
              </c:tx>
              <c:showLegendKey val="0"/>
              <c:showVal val="1"/>
              <c:showCatName val="0"/>
              <c:showSerName val="0"/>
              <c:showPercent val="1"/>
              <c:showBubbleSize val="0"/>
              <c:separator>
</c:separator>
              <c:extLst>
                <c:ext xmlns:c15="http://schemas.microsoft.com/office/drawing/2012/chart" uri="{CE6537A1-D6FC-4f65-9D91-7224C49458BB}"/>
              </c:extLst>
            </c:dLbl>
            <c:dLbl>
              <c:idx val="2"/>
              <c:layout>
                <c:manualLayout>
                  <c:x val="-0.16265313735730808"/>
                  <c:y val="-0.10848251093291562"/>
                </c:manualLayout>
              </c:layout>
              <c:tx>
                <c:rich>
                  <a:bodyPr/>
                  <a:lstStyle/>
                  <a:p>
                    <a:r>
                      <a:rPr lang="en-US" sz="1100" b="0" dirty="0" smtClean="0">
                        <a:solidFill>
                          <a:schemeClr val="tx1"/>
                        </a:solidFill>
                        <a:latin typeface="Times New Roman" panose="02020603050405020304" pitchFamily="18" charset="0"/>
                        <a:cs typeface="Times New Roman" panose="02020603050405020304" pitchFamily="18" charset="0"/>
                      </a:rPr>
                      <a:t>1 050,8</a:t>
                    </a:r>
                    <a:r>
                      <a:rPr lang="ru-RU" sz="1100" b="0" dirty="0" smtClean="0">
                        <a:solidFill>
                          <a:schemeClr val="tx1"/>
                        </a:solidFill>
                        <a:latin typeface="Times New Roman" panose="02020603050405020304" pitchFamily="18" charset="0"/>
                        <a:cs typeface="Times New Roman" panose="02020603050405020304" pitchFamily="18" charset="0"/>
                      </a:rPr>
                      <a:t> млн.</a:t>
                    </a:r>
                    <a:r>
                      <a:rPr lang="ru-RU" sz="1100" b="0" baseline="0" dirty="0" smtClean="0">
                        <a:solidFill>
                          <a:schemeClr val="tx1"/>
                        </a:solidFill>
                        <a:latin typeface="Times New Roman" panose="02020603050405020304" pitchFamily="18" charset="0"/>
                        <a:cs typeface="Times New Roman" panose="02020603050405020304" pitchFamily="18" charset="0"/>
                      </a:rPr>
                      <a:t> рублей-</a:t>
                    </a:r>
                    <a:r>
                      <a:rPr lang="en-US" sz="1100" b="0" baseline="0" dirty="0" smtClean="0">
                        <a:solidFill>
                          <a:schemeClr val="tx1"/>
                        </a:solidFill>
                        <a:latin typeface="Times New Roman" panose="02020603050405020304" pitchFamily="18" charset="0"/>
                        <a:cs typeface="Times New Roman" panose="02020603050405020304" pitchFamily="18" charset="0"/>
                      </a:rPr>
                      <a:t>25,6</a:t>
                    </a:r>
                    <a:r>
                      <a:rPr lang="ru-RU" sz="1100" b="0" dirty="0" smtClean="0">
                        <a:solidFill>
                          <a:schemeClr val="tx1"/>
                        </a:solidFill>
                        <a:latin typeface="Times New Roman" panose="02020603050405020304" pitchFamily="18" charset="0"/>
                        <a:cs typeface="Times New Roman" panose="02020603050405020304" pitchFamily="18" charset="0"/>
                      </a:rPr>
                      <a:t>%</a:t>
                    </a:r>
                    <a:endParaRPr lang="ru-RU" b="0" dirty="0"/>
                  </a:p>
                </c:rich>
              </c:tx>
              <c:showLegendKey val="0"/>
              <c:showVal val="1"/>
              <c:showCatName val="0"/>
              <c:showSerName val="0"/>
              <c:showPercent val="1"/>
              <c:showBubbleSize val="0"/>
              <c:extLst>
                <c:ext xmlns:c15="http://schemas.microsoft.com/office/drawing/2012/chart" uri="{CE6537A1-D6FC-4f65-9D91-7224C49458BB}"/>
              </c:extLst>
            </c:dLbl>
            <c:dLbl>
              <c:idx val="3"/>
              <c:layout>
                <c:manualLayout>
                  <c:x val="9.6737010657774666E-2"/>
                  <c:y val="9.2598869649953546E-3"/>
                </c:manualLayout>
              </c:layout>
              <c:tx>
                <c:rich>
                  <a:bodyPr/>
                  <a:lstStyle/>
                  <a:p>
                    <a:r>
                      <a:rPr lang="ru-RU" sz="1100" b="0" dirty="0" smtClean="0">
                        <a:solidFill>
                          <a:schemeClr val="tx1"/>
                        </a:solidFill>
                        <a:latin typeface="Times New Roman" panose="02020603050405020304" pitchFamily="18" charset="0"/>
                        <a:cs typeface="Times New Roman" panose="02020603050405020304" pitchFamily="18" charset="0"/>
                      </a:rPr>
                      <a:t>18,9 млн.</a:t>
                    </a:r>
                    <a:r>
                      <a:rPr lang="ru-RU" sz="1100" b="0" baseline="0" dirty="0" smtClean="0">
                        <a:solidFill>
                          <a:schemeClr val="tx1"/>
                        </a:solidFill>
                        <a:latin typeface="Times New Roman" panose="02020603050405020304" pitchFamily="18" charset="0"/>
                        <a:cs typeface="Times New Roman" panose="02020603050405020304" pitchFamily="18" charset="0"/>
                      </a:rPr>
                      <a:t> рублей-1,1</a:t>
                    </a:r>
                    <a:r>
                      <a:rPr lang="ru-RU" sz="1100" b="0" dirty="0" smtClean="0">
                        <a:solidFill>
                          <a:schemeClr val="tx1"/>
                        </a:solidFill>
                        <a:latin typeface="Times New Roman" panose="02020603050405020304" pitchFamily="18" charset="0"/>
                        <a:cs typeface="Times New Roman" panose="02020603050405020304" pitchFamily="18" charset="0"/>
                      </a:rPr>
                      <a:t>%</a:t>
                    </a:r>
                    <a:endParaRPr lang="ru-RU" b="0" dirty="0"/>
                  </a:p>
                </c:rich>
              </c:tx>
              <c:showLegendKey val="0"/>
              <c:showVal val="1"/>
              <c:showCatName val="0"/>
              <c:showSerName val="0"/>
              <c:showPercent val="1"/>
              <c:showBubbleSize val="0"/>
              <c:extLst>
                <c:ext xmlns:c15="http://schemas.microsoft.com/office/drawing/2012/chart" uri="{CE6537A1-D6FC-4f65-9D91-7224C49458BB}"/>
              </c:extLst>
            </c:dLbl>
            <c:dLbl>
              <c:idx val="4"/>
              <c:layout>
                <c:manualLayout>
                  <c:x val="0.13861374319182274"/>
                  <c:y val="4.7609074461989205E-2"/>
                </c:manualLayout>
              </c:layout>
              <c:tx>
                <c:rich>
                  <a:bodyPr/>
                  <a:lstStyle/>
                  <a:p>
                    <a:r>
                      <a:rPr lang="ru-RU" sz="1100" b="0" dirty="0" smtClean="0">
                        <a:solidFill>
                          <a:schemeClr val="tx1"/>
                        </a:solidFill>
                        <a:latin typeface="Times New Roman" panose="02020603050405020304" pitchFamily="18" charset="0"/>
                        <a:cs typeface="Times New Roman" panose="02020603050405020304" pitchFamily="18" charset="0"/>
                      </a:rPr>
                      <a:t>89,7</a:t>
                    </a:r>
                    <a:r>
                      <a:rPr lang="ru-RU" sz="1100" b="0" baseline="0" dirty="0" smtClean="0">
                        <a:solidFill>
                          <a:schemeClr val="tx1"/>
                        </a:solidFill>
                        <a:latin typeface="Times New Roman" panose="02020603050405020304" pitchFamily="18" charset="0"/>
                        <a:cs typeface="Times New Roman" panose="02020603050405020304" pitchFamily="18" charset="0"/>
                      </a:rPr>
                      <a:t> </a:t>
                    </a:r>
                    <a:r>
                      <a:rPr lang="ru-RU" sz="1100" b="0" dirty="0" smtClean="0">
                        <a:solidFill>
                          <a:schemeClr val="tx1"/>
                        </a:solidFill>
                        <a:latin typeface="Times New Roman" panose="02020603050405020304" pitchFamily="18" charset="0"/>
                        <a:cs typeface="Times New Roman" panose="02020603050405020304" pitchFamily="18" charset="0"/>
                      </a:rPr>
                      <a:t>млн. рублей- 5,4%</a:t>
                    </a:r>
                    <a:endParaRPr lang="ru-RU" b="0" dirty="0"/>
                  </a:p>
                </c:rich>
              </c:tx>
              <c:showLegendKey val="0"/>
              <c:showVal val="1"/>
              <c:showCatName val="0"/>
              <c:showSerName val="0"/>
              <c:showPercent val="1"/>
              <c:showBubbleSize val="0"/>
              <c:extLst>
                <c:ext xmlns:c15="http://schemas.microsoft.com/office/drawing/2012/chart" uri="{CE6537A1-D6FC-4f65-9D91-7224C49458BB}"/>
              </c:extLst>
            </c:dLbl>
            <c:dLbl>
              <c:idx val="5"/>
              <c:layout>
                <c:manualLayout>
                  <c:x val="7.6005716286250607E-2"/>
                  <c:y val="7.2450567542069993E-2"/>
                </c:manualLayout>
              </c:layout>
              <c:tx>
                <c:rich>
                  <a:bodyPr/>
                  <a:lstStyle/>
                  <a:p>
                    <a:r>
                      <a:rPr lang="ru-RU" sz="1100" b="0" dirty="0" smtClean="0">
                        <a:solidFill>
                          <a:schemeClr val="tx1"/>
                        </a:solidFill>
                        <a:latin typeface="Times New Roman" panose="02020603050405020304" pitchFamily="18" charset="0"/>
                        <a:cs typeface="Times New Roman" panose="02020603050405020304" pitchFamily="18" charset="0"/>
                      </a:rPr>
                      <a:t>54,4 млн. рублей- 3,2%</a:t>
                    </a:r>
                    <a:endParaRPr lang="ru-RU" b="0" dirty="0"/>
                  </a:p>
                </c:rich>
              </c:tx>
              <c:showLegendKey val="0"/>
              <c:showVal val="1"/>
              <c:showCatName val="0"/>
              <c:showSerName val="0"/>
              <c:showPercent val="1"/>
              <c:showBubbleSize val="0"/>
              <c:extLst>
                <c:ext xmlns:c15="http://schemas.microsoft.com/office/drawing/2012/chart" uri="{CE6537A1-D6FC-4f65-9D91-7224C49458BB}"/>
              </c:extLst>
            </c:dLbl>
            <c:dLbl>
              <c:idx val="6"/>
              <c:layout>
                <c:manualLayout>
                  <c:x val="-0.19195220358243567"/>
                  <c:y val="-9.1593158818233905E-2"/>
                </c:manualLayout>
              </c:layout>
              <c:tx>
                <c:rich>
                  <a:bodyPr/>
                  <a:lstStyle/>
                  <a:p>
                    <a:r>
                      <a:rPr lang="ru-RU" sz="1100" b="0" dirty="0" smtClean="0">
                        <a:solidFill>
                          <a:schemeClr val="tx1"/>
                        </a:solidFill>
                        <a:latin typeface="Times New Roman" panose="02020603050405020304" pitchFamily="18" charset="0"/>
                        <a:cs typeface="Times New Roman" panose="02020603050405020304" pitchFamily="18" charset="0"/>
                      </a:rPr>
                      <a:t>370,6  млн. рублей – 22,1%</a:t>
                    </a:r>
                    <a:endParaRPr lang="ru-RU" b="0" dirty="0"/>
                  </a:p>
                </c:rich>
              </c:tx>
              <c:showLegendKey val="0"/>
              <c:showVal val="1"/>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1100" b="1" i="1">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1"/>
            <c:showBubbleSize val="0"/>
            <c:showLeaderLines val="1"/>
            <c:extLst>
              <c:ext xmlns:c15="http://schemas.microsoft.com/office/drawing/2012/chart" uri="{CE6537A1-D6FC-4f65-9D91-7224C49458BB}"/>
            </c:extLst>
          </c:dLbls>
          <c:cat>
            <c:strRef>
              <c:f>Лист1!$A$2:$A$4</c:f>
              <c:strCache>
                <c:ptCount val="3"/>
                <c:pt idx="0">
                  <c:v>Стационарная медицинская помощь</c:v>
                </c:pt>
                <c:pt idx="1">
                  <c:v>Амбулаторная помощь</c:v>
                </c:pt>
                <c:pt idx="2">
                  <c:v>Медицинская помощь в дневных стационарах всех типов, скорая медицинская помощь, санаторно-оздоровительная помощь, заготовка, переработка, хранение и обеспечение безопасности донорской крови и ее компонентов, другие вопросы в области здравоохранения</c:v>
                </c:pt>
              </c:strCache>
            </c:strRef>
          </c:cat>
          <c:val>
            <c:numRef>
              <c:f>Лист1!$B$2:$B$4</c:f>
              <c:numCache>
                <c:formatCode>0.0</c:formatCode>
                <c:ptCount val="3"/>
                <c:pt idx="0">
                  <c:v>2174.6</c:v>
                </c:pt>
                <c:pt idx="1">
                  <c:v>885.5</c:v>
                </c:pt>
                <c:pt idx="2">
                  <c:v>1050.8</c:v>
                </c:pt>
              </c:numCache>
            </c:numRef>
          </c:val>
        </c:ser>
        <c:dLbls>
          <c:showLegendKey val="0"/>
          <c:showVal val="0"/>
          <c:showCatName val="1"/>
          <c:showSerName val="0"/>
          <c:showPercent val="0"/>
          <c:showBubbleSize val="0"/>
          <c:showLeaderLines val="1"/>
        </c:dLbls>
      </c:pie3DChart>
    </c:plotArea>
    <c:legend>
      <c:legendPos val="b"/>
      <c:layout>
        <c:manualLayout>
          <c:xMode val="edge"/>
          <c:yMode val="edge"/>
          <c:x val="6.1406458944323603E-2"/>
          <c:y val="0.68645606136294179"/>
          <c:w val="0.88301815322631561"/>
          <c:h val="0.25342095067415388"/>
        </c:manualLayout>
      </c:layout>
      <c:overlay val="0"/>
      <c:txPr>
        <a:bodyPr/>
        <a:lstStyle/>
        <a:p>
          <a:pPr>
            <a:defRPr sz="900" b="1">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Times New Roman" panose="02020603050405020304" pitchFamily="18" charset="0"/>
                <a:cs typeface="Times New Roman" panose="02020603050405020304" pitchFamily="18" charset="0"/>
              </a:defRPr>
            </a:pPr>
            <a:r>
              <a:rPr lang="ru-RU" sz="1200" dirty="0" smtClean="0"/>
              <a:t>Динамика</a:t>
            </a:r>
            <a:r>
              <a:rPr lang="ru-RU" sz="1200" baseline="0" dirty="0" smtClean="0"/>
              <a:t> инвестиционных расходов республиканского бюджета</a:t>
            </a:r>
            <a:endParaRPr lang="ru-RU" sz="1200" dirty="0"/>
          </a:p>
        </c:rich>
      </c:tx>
      <c:layout>
        <c:manualLayout>
          <c:xMode val="edge"/>
          <c:yMode val="edge"/>
          <c:x val="0.17059383468834691"/>
          <c:y val="2.8206437064294758E-2"/>
        </c:manualLayout>
      </c:layout>
      <c:overlay val="0"/>
    </c:title>
    <c:autoTitleDeleted val="0"/>
    <c:view3D>
      <c:rotX val="5"/>
      <c:rotY val="5"/>
      <c:depthPercent val="10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 на доходы физических лиц</c:v>
                </c:pt>
              </c:strCache>
            </c:strRef>
          </c:tx>
          <c:spPr>
            <a:gradFill>
              <a:gsLst>
                <a:gs pos="0">
                  <a:srgbClr val="3399FF"/>
                </a:gs>
                <a:gs pos="81000">
                  <a:srgbClr val="1170FF"/>
                </a:gs>
                <a:gs pos="100000">
                  <a:srgbClr val="006699"/>
                </a:gs>
              </a:gsLst>
              <a:lin ang="5400000" scaled="0"/>
            </a:gradFill>
          </c:spPr>
          <c:invertIfNegative val="0"/>
          <c:dLbls>
            <c:dLbl>
              <c:idx val="0"/>
              <c:layout>
                <c:manualLayout>
                  <c:x val="-2.1511178861788618E-2"/>
                  <c:y val="-0.30864517420261006"/>
                </c:manualLayout>
              </c:layout>
              <c:tx>
                <c:rich>
                  <a:bodyPr/>
                  <a:lstStyle/>
                  <a:p>
                    <a:r>
                      <a:rPr lang="en-US" dirty="0"/>
                      <a:t>5 </a:t>
                    </a:r>
                    <a:r>
                      <a:rPr lang="ru-RU" dirty="0" smtClean="0"/>
                      <a:t>195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3.8719512195121951E-2"/>
                  <c:y val="-0.32226187306448989"/>
                </c:manualLayout>
              </c:layout>
              <c:tx>
                <c:rich>
                  <a:bodyPr/>
                  <a:lstStyle/>
                  <a:p>
                    <a:r>
                      <a:rPr lang="ru-RU" dirty="0" smtClean="0"/>
                      <a:t>4</a:t>
                    </a:r>
                    <a:r>
                      <a:rPr lang="en-US" dirty="0" smtClean="0"/>
                      <a:t> </a:t>
                    </a:r>
                    <a:r>
                      <a:rPr lang="ru-RU" dirty="0" smtClean="0"/>
                      <a:t>823</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tx1"/>
                    </a:solidFill>
                    <a:effectLst/>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2017 год</c:v>
                </c:pt>
                <c:pt idx="1">
                  <c:v>2018 год</c:v>
                </c:pt>
              </c:strCache>
            </c:strRef>
          </c:cat>
          <c:val>
            <c:numRef>
              <c:f>Лист1!$B$2:$B$3</c:f>
              <c:numCache>
                <c:formatCode>#,##0</c:formatCode>
                <c:ptCount val="2"/>
                <c:pt idx="0">
                  <c:v>5194.9612999999999</c:v>
                </c:pt>
                <c:pt idx="1">
                  <c:v>4822.6539000000002</c:v>
                </c:pt>
              </c:numCache>
            </c:numRef>
          </c:val>
        </c:ser>
        <c:dLbls>
          <c:showLegendKey val="0"/>
          <c:showVal val="0"/>
          <c:showCatName val="0"/>
          <c:showSerName val="0"/>
          <c:showPercent val="0"/>
          <c:showBubbleSize val="0"/>
        </c:dLbls>
        <c:gapWidth val="150"/>
        <c:shape val="cylinder"/>
        <c:axId val="160906240"/>
        <c:axId val="160908032"/>
        <c:axId val="0"/>
      </c:bar3DChart>
      <c:catAx>
        <c:axId val="160906240"/>
        <c:scaling>
          <c:orientation val="minMax"/>
        </c:scaling>
        <c:delete val="0"/>
        <c:axPos val="b"/>
        <c:numFmt formatCode="General" sourceLinked="1"/>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ru-RU"/>
          </a:p>
        </c:txPr>
        <c:crossAx val="160908032"/>
        <c:crosses val="autoZero"/>
        <c:auto val="1"/>
        <c:lblAlgn val="ctr"/>
        <c:lblOffset val="100"/>
        <c:noMultiLvlLbl val="0"/>
      </c:catAx>
      <c:valAx>
        <c:axId val="160908032"/>
        <c:scaling>
          <c:orientation val="minMax"/>
          <c:min val="0"/>
        </c:scaling>
        <c:delete val="0"/>
        <c:axPos val="l"/>
        <c:majorGridlines/>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60906240"/>
        <c:crosses val="autoZero"/>
        <c:crossBetween val="between"/>
      </c:valAx>
      <c:spPr>
        <a:noFill/>
        <a:ln w="25390">
          <a:noFill/>
        </a:ln>
      </c:spPr>
    </c:plotArea>
    <c:plotVisOnly val="1"/>
    <c:dispBlanksAs val="gap"/>
    <c:showDLblsOverMax val="0"/>
  </c:chart>
  <c:spPr>
    <a:noFill/>
  </c:spPr>
  <c:txPr>
    <a:bodyPr/>
    <a:lstStyle/>
    <a:p>
      <a:pPr>
        <a:defRPr sz="1200">
          <a:latin typeface="TimesET" pitchFamily="2" charset="0"/>
        </a:defRPr>
      </a:pPr>
      <a:endParaRPr lang="ru-RU"/>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7682721633080193"/>
          <c:y val="0.18946228196867015"/>
          <c:w val="0.38821828936569774"/>
          <c:h val="0.6017383485168315"/>
        </c:manualLayout>
      </c:layout>
      <c:pieChart>
        <c:varyColors val="1"/>
        <c:ser>
          <c:idx val="0"/>
          <c:order val="0"/>
          <c:tx>
            <c:strRef>
              <c:f>Лист1!$B$1</c:f>
              <c:strCache>
                <c:ptCount val="1"/>
                <c:pt idx="0">
                  <c:v>2018</c:v>
                </c:pt>
              </c:strCache>
            </c:strRef>
          </c:tx>
          <c:dPt>
            <c:idx val="5"/>
            <c:bubble3D val="0"/>
            <c:spPr>
              <a:solidFill>
                <a:srgbClr val="9966FF"/>
              </a:solidFill>
            </c:spPr>
          </c:dPt>
          <c:dLbls>
            <c:dLbl>
              <c:idx val="0"/>
              <c:layout>
                <c:manualLayout>
                  <c:x val="5.3474067925794413E-2"/>
                  <c:y val="-6.0957687707901734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1"/>
              <c:layout>
                <c:manualLayout>
                  <c:x val="4.385255420476214E-2"/>
                  <c:y val="-0.17223637733062339"/>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2"/>
              <c:layout>
                <c:manualLayout>
                  <c:x val="9.4392186871184336E-2"/>
                  <c:y val="-9.5785517295463904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3"/>
              <c:layout>
                <c:manualLayout>
                  <c:x val="8.9039617071415139E-2"/>
                  <c:y val="-3.5685168968153769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0.11197533021291878"/>
                  <c:y val="8.0871937431788624E-2"/>
                </c:manualLayout>
              </c:layout>
              <c:showLegendKey val="1"/>
              <c:showVal val="1"/>
              <c:showCatName val="1"/>
              <c:showSerName val="0"/>
              <c:showPercent val="0"/>
              <c:showBubbleSize val="0"/>
              <c:separator>
</c:separator>
              <c:extLst>
                <c:ext xmlns:c15="http://schemas.microsoft.com/office/drawing/2012/chart" uri="{CE6537A1-D6FC-4f65-9D91-7224C49458BB}"/>
              </c:extLst>
            </c:dLbl>
            <c:dLbl>
              <c:idx val="5"/>
              <c:layout>
                <c:manualLayout>
                  <c:x val="-2.7140157324853687E-2"/>
                  <c:y val="7.0743365116294227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6"/>
              <c:layout>
                <c:manualLayout>
                  <c:x val="-6.2539006443614667E-2"/>
                  <c:y val="9.6012412019579524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7"/>
              <c:layout>
                <c:manualLayout>
                  <c:x val="-2.849510604453389E-2"/>
                  <c:y val="-2.645028820327153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8"/>
              <c:layout>
                <c:manualLayout>
                  <c:x val="1.7536206912736701E-2"/>
                  <c:y val="-9.8361211499375892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9"/>
              <c:layout>
                <c:manualLayout>
                  <c:x val="0.22476144938481482"/>
                  <c:y val="-8.118276890802982E-2"/>
                </c:manualLayout>
              </c:layout>
              <c:showLegendKey val="0"/>
              <c:showVal val="1"/>
              <c:showCatName val="1"/>
              <c:showSerName val="0"/>
              <c:showPercent val="0"/>
              <c:showBubbleSize val="0"/>
              <c:separator>
</c:separator>
              <c:extLst>
                <c:ext xmlns:c15="http://schemas.microsoft.com/office/drawing/2012/chart" uri="{CE6537A1-D6FC-4f65-9D91-7224C49458BB}"/>
              </c:extLst>
            </c:dLbl>
            <c:numFmt formatCode="#,##0.0" sourceLinked="0"/>
            <c:spPr>
              <a:noFill/>
              <a:ln>
                <a:noFill/>
              </a:ln>
              <a:effectLst/>
            </c:spPr>
            <c:txPr>
              <a:bodyPr/>
              <a:lstStyle/>
              <a:p>
                <a:pPr>
                  <a:defRPr sz="1200"/>
                </a:pPr>
                <a:endParaRPr lang="ru-RU"/>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Лист1!$A$2:$A$11</c:f>
              <c:strCache>
                <c:ptCount val="10"/>
                <c:pt idx="0">
                  <c:v>Образование</c:v>
                </c:pt>
                <c:pt idx="1">
                  <c:v>Социальная политика </c:v>
                </c:pt>
                <c:pt idx="2">
                  <c:v>Культура</c:v>
                </c:pt>
                <c:pt idx="3">
                  <c:v>Жилищное строительство</c:v>
                </c:pt>
                <c:pt idx="4">
                  <c:v>Здравоохранение</c:v>
                </c:pt>
                <c:pt idx="5">
                  <c:v>Физическая культура и спорт</c:v>
                </c:pt>
                <c:pt idx="6">
                  <c:v>Дорожное хозяйство</c:v>
                </c:pt>
                <c:pt idx="7">
                  <c:v>Комунальное хозяйство</c:v>
                </c:pt>
                <c:pt idx="8">
                  <c:v>Сельское хозяйство </c:v>
                </c:pt>
                <c:pt idx="9">
                  <c:v>Прочие расходы</c:v>
                </c:pt>
              </c:strCache>
            </c:strRef>
          </c:cat>
          <c:val>
            <c:numRef>
              <c:f>Лист1!$B$2:$B$11</c:f>
              <c:numCache>
                <c:formatCode>#,##0</c:formatCode>
                <c:ptCount val="10"/>
                <c:pt idx="0">
                  <c:v>1464.0398</c:v>
                </c:pt>
                <c:pt idx="1">
                  <c:v>42.224800000000002</c:v>
                </c:pt>
                <c:pt idx="2">
                  <c:v>380.75040000000001</c:v>
                </c:pt>
                <c:pt idx="3">
                  <c:v>163.03800000000001</c:v>
                </c:pt>
                <c:pt idx="4">
                  <c:v>500.96539999999999</c:v>
                </c:pt>
                <c:pt idx="5">
                  <c:v>90.746799999999993</c:v>
                </c:pt>
                <c:pt idx="6">
                  <c:v>1627.9682</c:v>
                </c:pt>
                <c:pt idx="7">
                  <c:v>462.37509999999997</c:v>
                </c:pt>
                <c:pt idx="8">
                  <c:v>28.450700000000001</c:v>
                </c:pt>
                <c:pt idx="9">
                  <c:v>62.094700000000003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Times New Roman" panose="02020603050405020304" pitchFamily="18" charset="0"/>
                <a:cs typeface="Times New Roman" panose="02020603050405020304" pitchFamily="18" charset="0"/>
              </a:defRPr>
            </a:pPr>
            <a:r>
              <a:rPr lang="ru-RU" sz="1200" dirty="0" smtClean="0"/>
              <a:t>Динамика</a:t>
            </a:r>
            <a:r>
              <a:rPr lang="ru-RU" sz="1200" baseline="0" dirty="0" smtClean="0"/>
              <a:t> инвестиционных расходов консолидированного бюджета</a:t>
            </a:r>
            <a:endParaRPr lang="ru-RU" sz="1200" dirty="0"/>
          </a:p>
        </c:rich>
      </c:tx>
      <c:layout>
        <c:manualLayout>
          <c:xMode val="edge"/>
          <c:yMode val="edge"/>
          <c:x val="0.17059383468834691"/>
          <c:y val="2.8206437064294758E-2"/>
        </c:manualLayout>
      </c:layout>
      <c:overlay val="0"/>
    </c:title>
    <c:autoTitleDeleted val="0"/>
    <c:view3D>
      <c:rotX val="5"/>
      <c:rotY val="5"/>
      <c:depthPercent val="10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 на доходы физических лиц</c:v>
                </c:pt>
              </c:strCache>
            </c:strRef>
          </c:tx>
          <c:spPr>
            <a:gradFill>
              <a:gsLst>
                <a:gs pos="0">
                  <a:schemeClr val="accent4">
                    <a:lumMod val="60000"/>
                    <a:lumOff val="40000"/>
                  </a:schemeClr>
                </a:gs>
                <a:gs pos="81000">
                  <a:schemeClr val="accent4">
                    <a:lumMod val="75000"/>
                  </a:schemeClr>
                </a:gs>
                <a:gs pos="100000">
                  <a:schemeClr val="accent4">
                    <a:lumMod val="50000"/>
                  </a:schemeClr>
                </a:gs>
              </a:gsLst>
              <a:lin ang="5400000" scaled="0"/>
            </a:gradFill>
          </c:spPr>
          <c:invertIfNegative val="0"/>
          <c:dLbls>
            <c:dLbl>
              <c:idx val="0"/>
              <c:layout>
                <c:manualLayout>
                  <c:x val="-1.2906504065040651E-2"/>
                  <c:y val="-0.2979079919796965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7323848238482381E-2"/>
                  <c:y val="-0.3112471557996828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tx1"/>
                    </a:solidFill>
                    <a:effectLst/>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2017 год</c:v>
                </c:pt>
                <c:pt idx="1">
                  <c:v>2018 год</c:v>
                </c:pt>
              </c:strCache>
            </c:strRef>
          </c:cat>
          <c:val>
            <c:numRef>
              <c:f>Лист1!$B$2:$B$3</c:f>
              <c:numCache>
                <c:formatCode>#,##0</c:formatCode>
                <c:ptCount val="2"/>
                <c:pt idx="0">
                  <c:v>5928.5</c:v>
                </c:pt>
                <c:pt idx="1">
                  <c:v>5289.9</c:v>
                </c:pt>
              </c:numCache>
            </c:numRef>
          </c:val>
        </c:ser>
        <c:dLbls>
          <c:showLegendKey val="0"/>
          <c:showVal val="0"/>
          <c:showCatName val="0"/>
          <c:showSerName val="0"/>
          <c:showPercent val="0"/>
          <c:showBubbleSize val="0"/>
        </c:dLbls>
        <c:gapWidth val="150"/>
        <c:shape val="cylinder"/>
        <c:axId val="161592448"/>
        <c:axId val="161593984"/>
        <c:axId val="0"/>
      </c:bar3DChart>
      <c:catAx>
        <c:axId val="161592448"/>
        <c:scaling>
          <c:orientation val="minMax"/>
        </c:scaling>
        <c:delete val="0"/>
        <c:axPos val="b"/>
        <c:numFmt formatCode="General" sourceLinked="1"/>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ru-RU"/>
          </a:p>
        </c:txPr>
        <c:crossAx val="161593984"/>
        <c:crosses val="autoZero"/>
        <c:auto val="1"/>
        <c:lblAlgn val="ctr"/>
        <c:lblOffset val="100"/>
        <c:noMultiLvlLbl val="0"/>
      </c:catAx>
      <c:valAx>
        <c:axId val="161593984"/>
        <c:scaling>
          <c:orientation val="minMax"/>
          <c:min val="0"/>
        </c:scaling>
        <c:delete val="0"/>
        <c:axPos val="l"/>
        <c:majorGridlines/>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61592448"/>
        <c:crosses val="autoZero"/>
        <c:crossBetween val="between"/>
      </c:valAx>
      <c:spPr>
        <a:noFill/>
        <a:ln w="25390">
          <a:noFill/>
        </a:ln>
      </c:spPr>
    </c:plotArea>
    <c:plotVisOnly val="1"/>
    <c:dispBlanksAs val="gap"/>
    <c:showDLblsOverMax val="0"/>
  </c:chart>
  <c:spPr>
    <a:noFill/>
  </c:spPr>
  <c:txPr>
    <a:bodyPr/>
    <a:lstStyle/>
    <a:p>
      <a:pPr>
        <a:defRPr sz="1200">
          <a:latin typeface="TimesET" pitchFamily="2" charset="0"/>
        </a:defRPr>
      </a:pPr>
      <a:endParaRPr lang="ru-RU"/>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ru-RU" sz="1700" dirty="0"/>
              <a:t>Расходы дорожного фонда Чувашской Республики</a:t>
            </a:r>
          </a:p>
        </c:rich>
      </c:tx>
      <c:layout>
        <c:manualLayout>
          <c:xMode val="edge"/>
          <c:yMode val="edge"/>
          <c:x val="0.17731383833532646"/>
          <c:y val="5.2746486697096253E-3"/>
        </c:manualLayout>
      </c:layout>
      <c:overlay val="0"/>
    </c:title>
    <c:autoTitleDeleted val="0"/>
    <c:view3D>
      <c:rotX val="5"/>
      <c:rotY val="10"/>
      <c:depthPercent val="100"/>
      <c:rAngAx val="1"/>
    </c:view3D>
    <c:floor>
      <c:thickness val="0"/>
    </c:floor>
    <c:sideWall>
      <c:thickness val="0"/>
    </c:sideWall>
    <c:backWall>
      <c:thickness val="0"/>
    </c:backWall>
    <c:plotArea>
      <c:layout>
        <c:manualLayout>
          <c:layoutTarget val="inner"/>
          <c:xMode val="edge"/>
          <c:yMode val="edge"/>
          <c:x val="1.1983339886914453E-3"/>
          <c:y val="0.13357944578927849"/>
          <c:w val="0.99880172044376025"/>
          <c:h val="0.70782139230226371"/>
        </c:manualLayout>
      </c:layout>
      <c:bar3DChart>
        <c:barDir val="col"/>
        <c:grouping val="stacked"/>
        <c:varyColors val="0"/>
        <c:ser>
          <c:idx val="1"/>
          <c:order val="0"/>
          <c:tx>
            <c:strRef>
              <c:f>Лист1!$A$2</c:f>
              <c:strCache>
                <c:ptCount val="1"/>
                <c:pt idx="0">
                  <c:v>Собственные средства</c:v>
                </c:pt>
              </c:strCache>
            </c:strRef>
          </c:tx>
          <c:spPr>
            <a:solidFill>
              <a:schemeClr val="accent2"/>
            </a:solidFill>
            <a:ln w="25400" cap="flat" cmpd="sng" algn="ctr">
              <a:solidFill>
                <a:schemeClr val="accent2">
                  <a:shade val="50000"/>
                </a:schemeClr>
              </a:solidFill>
              <a:prstDash val="solid"/>
            </a:ln>
            <a:effectLst/>
          </c:spPr>
          <c:invertIfNegative val="0"/>
          <c:dLbls>
            <c:dLbl>
              <c:idx val="0"/>
              <c:layout>
                <c:manualLayout>
                  <c:x val="1.0771803997272273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3464754996590342E-2"/>
                  <c:y val="-2.6323774970276933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Лист1!$B$1:$C$1</c:f>
              <c:strCache>
                <c:ptCount val="2"/>
                <c:pt idx="0">
                  <c:v>2017 год (факт)</c:v>
                </c:pt>
                <c:pt idx="1">
                  <c:v>2018 год (факт)</c:v>
                </c:pt>
              </c:strCache>
            </c:strRef>
          </c:cat>
          <c:val>
            <c:numRef>
              <c:f>Лист1!$B$2:$C$2</c:f>
              <c:numCache>
                <c:formatCode>_-* #,##0.0\ _₽_-;\-* #,##0.0\ _₽_-;_-* "-"??\ _₽_-;_-@_-</c:formatCode>
                <c:ptCount val="2"/>
                <c:pt idx="0">
                  <c:v>3670.58</c:v>
                </c:pt>
                <c:pt idx="1">
                  <c:v>2783.3</c:v>
                </c:pt>
              </c:numCache>
            </c:numRef>
          </c:val>
        </c:ser>
        <c:ser>
          <c:idx val="0"/>
          <c:order val="1"/>
          <c:tx>
            <c:strRef>
              <c:f>Лист1!$A$3</c:f>
              <c:strCache>
                <c:ptCount val="1"/>
                <c:pt idx="0">
                  <c:v>Средства федерального бюджета</c:v>
                </c:pt>
              </c:strCache>
            </c:strRef>
          </c:tx>
          <c:spPr>
            <a:solidFill>
              <a:schemeClr val="accent1"/>
            </a:solidFill>
            <a:ln w="25400" cap="flat" cmpd="sng" algn="ctr">
              <a:solidFill>
                <a:schemeClr val="accent1">
                  <a:shade val="50000"/>
                </a:schemeClr>
              </a:solidFill>
              <a:prstDash val="solid"/>
            </a:ln>
            <a:effectLst/>
          </c:spPr>
          <c:invertIfNegative val="0"/>
          <c:dLbls>
            <c:dLbl>
              <c:idx val="0"/>
              <c:layout>
                <c:manualLayout>
                  <c:x val="2.1543607994544571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9622460992498753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Лист1!$B$1:$C$1</c:f>
              <c:strCache>
                <c:ptCount val="2"/>
                <c:pt idx="0">
                  <c:v>2017 год (факт)</c:v>
                </c:pt>
                <c:pt idx="1">
                  <c:v>2018 год (факт)</c:v>
                </c:pt>
              </c:strCache>
            </c:strRef>
          </c:cat>
          <c:val>
            <c:numRef>
              <c:f>Лист1!$B$3:$C$3</c:f>
              <c:numCache>
                <c:formatCode>_-* #,##0.0\ _₽_-;\-* #,##0.0\ _₽_-;_-* "-"??\ _₽_-;_-@_-</c:formatCode>
                <c:ptCount val="2"/>
                <c:pt idx="0">
                  <c:v>1189.8699999999999</c:v>
                </c:pt>
                <c:pt idx="1">
                  <c:v>1853.2</c:v>
                </c:pt>
              </c:numCache>
            </c:numRef>
          </c:val>
        </c:ser>
        <c:dLbls>
          <c:showLegendKey val="0"/>
          <c:showVal val="0"/>
          <c:showCatName val="0"/>
          <c:showSerName val="0"/>
          <c:showPercent val="0"/>
          <c:showBubbleSize val="0"/>
        </c:dLbls>
        <c:gapWidth val="87"/>
        <c:gapDepth val="250"/>
        <c:shape val="cylinder"/>
        <c:axId val="160859264"/>
        <c:axId val="160860800"/>
        <c:axId val="0"/>
      </c:bar3DChart>
      <c:catAx>
        <c:axId val="160859264"/>
        <c:scaling>
          <c:orientation val="minMax"/>
        </c:scaling>
        <c:delete val="0"/>
        <c:axPos val="b"/>
        <c:numFmt formatCode="General" sourceLinked="1"/>
        <c:majorTickMark val="none"/>
        <c:minorTickMark val="none"/>
        <c:tickLblPos val="nextTo"/>
        <c:txPr>
          <a:bodyPr/>
          <a:lstStyle/>
          <a:p>
            <a:pPr>
              <a:defRPr sz="1300"/>
            </a:pPr>
            <a:endParaRPr lang="ru-RU"/>
          </a:p>
        </c:txPr>
        <c:crossAx val="160860800"/>
        <c:crosses val="autoZero"/>
        <c:auto val="1"/>
        <c:lblAlgn val="ctr"/>
        <c:lblOffset val="100"/>
        <c:noMultiLvlLbl val="0"/>
      </c:catAx>
      <c:valAx>
        <c:axId val="160860800"/>
        <c:scaling>
          <c:orientation val="minMax"/>
          <c:min val="0"/>
        </c:scaling>
        <c:delete val="0"/>
        <c:axPos val="l"/>
        <c:numFmt formatCode="_-* #,##0.0\ _₽_-;\-* #,##0.0\ _₽_-;_-* &quot;-&quot;??\ _₽_-;_-@_-" sourceLinked="1"/>
        <c:majorTickMark val="none"/>
        <c:minorTickMark val="none"/>
        <c:tickLblPos val="none"/>
        <c:crossAx val="160859264"/>
        <c:crosses val="autoZero"/>
        <c:crossBetween val="between"/>
      </c:valAx>
      <c:spPr>
        <a:noFill/>
        <a:ln w="25409">
          <a:noFill/>
        </a:ln>
      </c:spPr>
    </c:plotArea>
    <c:legend>
      <c:legendPos val="b"/>
      <c:layout/>
      <c:overlay val="0"/>
      <c:txPr>
        <a:bodyPr/>
        <a:lstStyle/>
        <a:p>
          <a:pPr>
            <a:defRPr sz="1300"/>
          </a:pPr>
          <a:endParaRPr lang="ru-RU"/>
        </a:p>
      </c:txPr>
    </c:legend>
    <c:plotVisOnly val="1"/>
    <c:dispBlanksAs val="gap"/>
    <c:showDLblsOverMax val="0"/>
  </c:chart>
  <c:txPr>
    <a:bodyPr/>
    <a:lstStyle/>
    <a:p>
      <a:pPr>
        <a:defRPr sz="1809">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60742292940566"/>
          <c:y val="0.20786553872874641"/>
          <c:w val="0.57891351688427017"/>
          <c:h val="0.57406987019318667"/>
        </c:manualLayout>
      </c:layout>
      <c:doughnutChart>
        <c:varyColors val="1"/>
        <c:ser>
          <c:idx val="0"/>
          <c:order val="0"/>
          <c:tx>
            <c:strRef>
              <c:f>Лист1!$B$1</c:f>
              <c:strCache>
                <c:ptCount val="1"/>
                <c:pt idx="0">
                  <c:v>Столбец1</c:v>
                </c:pt>
              </c:strCache>
            </c:strRef>
          </c:tx>
          <c:spPr>
            <a:scene3d>
              <a:camera prst="orthographicFront"/>
              <a:lightRig rig="threePt" dir="t"/>
            </a:scene3d>
            <a:sp3d>
              <a:bevelT/>
            </a:sp3d>
          </c:spPr>
          <c:dPt>
            <c:idx val="0"/>
            <c:bubble3D val="0"/>
          </c:dPt>
          <c:dPt>
            <c:idx val="1"/>
            <c:bubble3D val="0"/>
          </c:dPt>
          <c:dPt>
            <c:idx val="2"/>
            <c:bubble3D val="0"/>
          </c:dPt>
          <c:dPt>
            <c:idx val="3"/>
            <c:bubble3D val="0"/>
          </c:dPt>
          <c:dPt>
            <c:idx val="4"/>
            <c:bubble3D val="0"/>
          </c:dPt>
          <c:dLbls>
            <c:dLbl>
              <c:idx val="0"/>
              <c:layout/>
              <c:tx>
                <c:rich>
                  <a:bodyPr/>
                  <a:lstStyle/>
                  <a:p>
                    <a:r>
                      <a:rPr lang="en-US" b="1"/>
                      <a:t>1 </a:t>
                    </a:r>
                    <a:r>
                      <a:rPr lang="en-US" b="1" smtClean="0"/>
                      <a:t>112,2</a:t>
                    </a:r>
                    <a:endParaRPr lang="ru-RU" b="1" smtClean="0"/>
                  </a:p>
                  <a:p>
                    <a:r>
                      <a:rPr lang="ru-RU" b="1" smtClean="0"/>
                      <a:t>24,0%</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b="1"/>
                      <a:t>1 </a:t>
                    </a:r>
                    <a:r>
                      <a:rPr lang="en-US" b="1" smtClean="0"/>
                      <a:t>161,6</a:t>
                    </a:r>
                    <a:endParaRPr lang="ru-RU" b="1" smtClean="0"/>
                  </a:p>
                  <a:p>
                    <a:r>
                      <a:rPr lang="ru-RU" b="1" smtClean="0"/>
                      <a:t>25,1%</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18207516586133651"/>
                  <c:y val="3.0630456803820365E-2"/>
                </c:manualLayout>
              </c:layout>
              <c:tx>
                <c:rich>
                  <a:bodyPr/>
                  <a:lstStyle/>
                  <a:p>
                    <a:r>
                      <a:rPr lang="en-US" b="1" dirty="0" smtClean="0"/>
                      <a:t>75,6</a:t>
                    </a:r>
                  </a:p>
                  <a:p>
                    <a:r>
                      <a:rPr lang="en-US" b="1" dirty="0" smtClean="0"/>
                      <a:t>1</a:t>
                    </a:r>
                    <a:r>
                      <a:rPr lang="ru-RU" b="1" dirty="0" smtClean="0"/>
                      <a:t>,</a:t>
                    </a:r>
                    <a:r>
                      <a:rPr lang="en-US" b="1" dirty="0" smtClean="0"/>
                      <a:t>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tx>
                <c:rich>
                  <a:bodyPr/>
                  <a:lstStyle/>
                  <a:p>
                    <a:r>
                      <a:rPr lang="en-US" b="1" smtClean="0"/>
                      <a:t>730,4</a:t>
                    </a:r>
                    <a:endParaRPr lang="ru-RU" b="1" smtClean="0"/>
                  </a:p>
                  <a:p>
                    <a:r>
                      <a:rPr lang="ru-RU" b="1" smtClean="0"/>
                      <a:t>15,8%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1.8207516586133649E-2"/>
                  <c:y val="0.25555736532125406"/>
                </c:manualLayout>
              </c:layout>
              <c:tx>
                <c:rich>
                  <a:bodyPr/>
                  <a:lstStyle/>
                  <a:p>
                    <a:r>
                      <a:rPr lang="en-US" b="1" dirty="0" smtClean="0"/>
                      <a:t>46,5</a:t>
                    </a:r>
                    <a:endParaRPr lang="ru-RU" b="1" dirty="0" smtClean="0"/>
                  </a:p>
                  <a:p>
                    <a:r>
                      <a:rPr lang="ru-RU" b="1" dirty="0" smtClean="0"/>
                      <a:t>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0.19345486372767004"/>
                  <c:y val="0.22619414255128903"/>
                </c:manualLayout>
              </c:layout>
              <c:tx>
                <c:rich>
                  <a:bodyPr/>
                  <a:lstStyle/>
                  <a:p>
                    <a:r>
                      <a:rPr lang="en-US" b="1" dirty="0" smtClean="0"/>
                      <a:t>122,2</a:t>
                    </a:r>
                    <a:endParaRPr lang="ru-RU" b="1" dirty="0" smtClean="0"/>
                  </a:p>
                  <a:p>
                    <a:r>
                      <a:rPr lang="ru-RU" b="1" dirty="0" smtClean="0"/>
                      <a:t>2,6%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layout/>
              <c:tx>
                <c:rich>
                  <a:bodyPr/>
                  <a:lstStyle/>
                  <a:p>
                    <a:r>
                      <a:rPr lang="en-US" b="1"/>
                      <a:t>1 </a:t>
                    </a:r>
                    <a:r>
                      <a:rPr lang="en-US" b="1" smtClean="0"/>
                      <a:t>338,9</a:t>
                    </a:r>
                    <a:endParaRPr lang="ru-RU" b="1" smtClean="0"/>
                  </a:p>
                  <a:p>
                    <a:r>
                      <a:rPr lang="ru-RU" b="1" smtClean="0"/>
                      <a:t>28,9%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7"/>
              <c:layout>
                <c:manualLayout>
                  <c:x val="-0.20028286165531056"/>
                  <c:y val="4.7886575899116171E-2"/>
                </c:manualLayout>
              </c:layout>
              <c:tx>
                <c:rich>
                  <a:bodyPr/>
                  <a:lstStyle/>
                  <a:p>
                    <a:r>
                      <a:rPr lang="en-US" sz="1400" b="1" dirty="0" smtClean="0"/>
                      <a:t>49,1</a:t>
                    </a:r>
                    <a:endParaRPr lang="ru-RU" sz="1400" b="1" dirty="0" smtClean="0"/>
                  </a:p>
                  <a:p>
                    <a:r>
                      <a:rPr lang="ru-RU" sz="1400" b="1" dirty="0" smtClean="0"/>
                      <a:t>1,1%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Лист1!$A$2:$A$9</c:f>
              <c:strCache>
                <c:ptCount val="8"/>
                <c:pt idx="0">
                  <c:v>Развитие сельских территорий</c:v>
                </c:pt>
                <c:pt idx="1">
                  <c:v>Строительство, капремонт, ремонт дорог в городских округах</c:v>
                </c:pt>
                <c:pt idx="2">
                  <c:v>Капитальный ремонт дворовых территорий</c:v>
                </c:pt>
                <c:pt idx="3">
                  <c:v>Строительство, капитальный ремонт республиканских дорог</c:v>
                </c:pt>
                <c:pt idx="4">
                  <c:v>Прочие расходы</c:v>
                </c:pt>
                <c:pt idx="5">
                  <c:v>Обеспечение безопасности дорожного движения</c:v>
                </c:pt>
                <c:pt idx="6">
                  <c:v>Безопасные и качественные дороги</c:v>
                </c:pt>
                <c:pt idx="7">
                  <c:v>Строительство, реконструкция и капремонт дорог в рамках проектов инициативного бюджетирования</c:v>
                </c:pt>
              </c:strCache>
            </c:strRef>
          </c:cat>
          <c:val>
            <c:numRef>
              <c:f>Лист1!$B$2:$B$9</c:f>
              <c:numCache>
                <c:formatCode>#,##0.0</c:formatCode>
                <c:ptCount val="8"/>
                <c:pt idx="0">
                  <c:v>1112.2</c:v>
                </c:pt>
                <c:pt idx="1">
                  <c:v>1161.5999999999999</c:v>
                </c:pt>
                <c:pt idx="2">
                  <c:v>75.599999999999994</c:v>
                </c:pt>
                <c:pt idx="3">
                  <c:v>730.4</c:v>
                </c:pt>
                <c:pt idx="4">
                  <c:v>46.5</c:v>
                </c:pt>
                <c:pt idx="5">
                  <c:v>122.2</c:v>
                </c:pt>
                <c:pt idx="6">
                  <c:v>1338.9</c:v>
                </c:pt>
                <c:pt idx="7">
                  <c:v>49.1</c:v>
                </c:pt>
              </c:numCache>
            </c:numRef>
          </c:val>
        </c:ser>
        <c:dLbls>
          <c:showLegendKey val="0"/>
          <c:showVal val="0"/>
          <c:showCatName val="0"/>
          <c:showSerName val="0"/>
          <c:showPercent val="0"/>
          <c:showBubbleSize val="0"/>
          <c:showLeaderLines val="1"/>
        </c:dLbls>
        <c:firstSliceAng val="289"/>
        <c:holeSize val="50"/>
      </c:doughnutChart>
    </c:plotArea>
    <c:plotVisOnly val="1"/>
    <c:dispBlanksAs val="zero"/>
    <c:showDLblsOverMax val="0"/>
  </c:chart>
  <c:txPr>
    <a:bodyPr/>
    <a:lstStyle/>
    <a:p>
      <a:pPr>
        <a:defRPr sz="18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400" dirty="0">
                <a:latin typeface="Times New Roman" panose="02020603050405020304" pitchFamily="18" charset="0"/>
                <a:cs typeface="Times New Roman" panose="02020603050405020304" pitchFamily="18" charset="0"/>
              </a:rPr>
              <a:t>Сельское хозяйство и </a:t>
            </a:r>
            <a:r>
              <a:rPr lang="ru-RU" sz="1400" dirty="0" smtClean="0">
                <a:latin typeface="Times New Roman" panose="02020603050405020304" pitchFamily="18" charset="0"/>
                <a:cs typeface="Times New Roman" panose="02020603050405020304" pitchFamily="18" charset="0"/>
              </a:rPr>
              <a:t>рыболовство, </a:t>
            </a:r>
          </a:p>
          <a:p>
            <a:pPr>
              <a:defRPr/>
            </a:pPr>
            <a:r>
              <a:rPr lang="ru-RU" sz="1400" dirty="0" smtClean="0">
                <a:latin typeface="Times New Roman" panose="02020603050405020304" pitchFamily="18" charset="0"/>
                <a:cs typeface="Times New Roman" panose="02020603050405020304" pitchFamily="18" charset="0"/>
              </a:rPr>
              <a:t>рублей </a:t>
            </a:r>
            <a:r>
              <a:rPr lang="ru-RU" sz="1400" dirty="0">
                <a:latin typeface="Times New Roman" panose="02020603050405020304" pitchFamily="18" charset="0"/>
                <a:cs typeface="Times New Roman" panose="02020603050405020304" pitchFamily="18" charset="0"/>
              </a:rPr>
              <a:t>на 1 жителя</a:t>
            </a:r>
          </a:p>
        </c:rich>
      </c:tx>
      <c:layout>
        <c:manualLayout>
          <c:xMode val="edge"/>
          <c:yMode val="edge"/>
          <c:x val="0.2044727402083529"/>
          <c:y val="8.8060651991048611E-3"/>
        </c:manualLayout>
      </c:layout>
      <c:overlay val="0"/>
    </c:title>
    <c:autoTitleDeleted val="0"/>
    <c:plotArea>
      <c:layout>
        <c:manualLayout>
          <c:layoutTarget val="inner"/>
          <c:xMode val="edge"/>
          <c:yMode val="edge"/>
          <c:x val="0.58192729209693617"/>
          <c:y val="0.19778975849415717"/>
          <c:w val="0.41807281705663452"/>
          <c:h val="0.76482393743833987"/>
        </c:manualLayout>
      </c:layout>
      <c:barChart>
        <c:barDir val="bar"/>
        <c:grouping val="clustered"/>
        <c:varyColors val="0"/>
        <c:ser>
          <c:idx val="0"/>
          <c:order val="0"/>
          <c:spPr>
            <a:solidFill>
              <a:srgbClr val="FFFF00"/>
            </a:solidFill>
          </c:spPr>
          <c:invertIfNegative val="0"/>
          <c:dPt>
            <c:idx val="0"/>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1"/>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2"/>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3"/>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4"/>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5"/>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6"/>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7"/>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8"/>
            <c:invertIfNegative val="0"/>
            <c:bubble3D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dPt>
          <c:dPt>
            <c:idx val="9"/>
            <c:invertIfNegative val="0"/>
            <c:bubble3D val="0"/>
          </c:dPt>
          <c:dPt>
            <c:idx val="10"/>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11"/>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12"/>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13"/>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Lbls>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Лист1!$C$6:$C$19</c:f>
              <c:strCache>
                <c:ptCount val="14"/>
                <c:pt idx="0">
                  <c:v>Пермский край</c:v>
                </c:pt>
                <c:pt idx="1">
                  <c:v>Саратовская область</c:v>
                </c:pt>
                <c:pt idx="2">
                  <c:v>Самарская область</c:v>
                </c:pt>
                <c:pt idx="3">
                  <c:v>Нижегородская область</c:v>
                </c:pt>
                <c:pt idx="4">
                  <c:v>Ульяновская область</c:v>
                </c:pt>
                <c:pt idx="5">
                  <c:v>Кировская область</c:v>
                </c:pt>
                <c:pt idx="6">
                  <c:v>Удмуртская Республика</c:v>
                </c:pt>
                <c:pt idx="7">
                  <c:v>Оренбургская область</c:v>
                </c:pt>
                <c:pt idx="8">
                  <c:v>Республика Башкортостан</c:v>
                </c:pt>
                <c:pt idx="9">
                  <c:v>Чувашская Республика</c:v>
                </c:pt>
                <c:pt idx="10">
                  <c:v>Пензенская область</c:v>
                </c:pt>
                <c:pt idx="11">
                  <c:v>Республика Марий Эл</c:v>
                </c:pt>
                <c:pt idx="12">
                  <c:v>Республика Мордовия</c:v>
                </c:pt>
                <c:pt idx="13">
                  <c:v>Республика Татарстан </c:v>
                </c:pt>
              </c:strCache>
            </c:strRef>
          </c:cat>
          <c:val>
            <c:numRef>
              <c:f>Лист1!$D$6:$D$19</c:f>
              <c:numCache>
                <c:formatCode>#,##0</c:formatCode>
                <c:ptCount val="14"/>
                <c:pt idx="0">
                  <c:v>1065</c:v>
                </c:pt>
                <c:pt idx="1">
                  <c:v>1086</c:v>
                </c:pt>
                <c:pt idx="2">
                  <c:v>1153</c:v>
                </c:pt>
                <c:pt idx="3">
                  <c:v>1302</c:v>
                </c:pt>
                <c:pt idx="4">
                  <c:v>1345</c:v>
                </c:pt>
                <c:pt idx="5">
                  <c:v>1555</c:v>
                </c:pt>
                <c:pt idx="6">
                  <c:v>1621</c:v>
                </c:pt>
                <c:pt idx="7">
                  <c:v>1771</c:v>
                </c:pt>
                <c:pt idx="8">
                  <c:v>1885</c:v>
                </c:pt>
                <c:pt idx="9">
                  <c:v>1931</c:v>
                </c:pt>
                <c:pt idx="10">
                  <c:v>2189</c:v>
                </c:pt>
                <c:pt idx="11">
                  <c:v>2422</c:v>
                </c:pt>
                <c:pt idx="12">
                  <c:v>3780</c:v>
                </c:pt>
                <c:pt idx="13">
                  <c:v>4564</c:v>
                </c:pt>
              </c:numCache>
            </c:numRef>
          </c:val>
        </c:ser>
        <c:dLbls>
          <c:showLegendKey val="0"/>
          <c:showVal val="0"/>
          <c:showCatName val="0"/>
          <c:showSerName val="0"/>
          <c:showPercent val="0"/>
          <c:showBubbleSize val="0"/>
        </c:dLbls>
        <c:gapWidth val="150"/>
        <c:axId val="161029120"/>
        <c:axId val="161030912"/>
      </c:barChart>
      <c:catAx>
        <c:axId val="161029120"/>
        <c:scaling>
          <c:orientation val="minMax"/>
        </c:scaling>
        <c:delete val="0"/>
        <c:axPos val="l"/>
        <c:numFmt formatCode="General" sourceLinked="0"/>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161030912"/>
        <c:crosses val="autoZero"/>
        <c:auto val="1"/>
        <c:lblAlgn val="ctr"/>
        <c:lblOffset val="100"/>
        <c:noMultiLvlLbl val="0"/>
      </c:catAx>
      <c:valAx>
        <c:axId val="161030912"/>
        <c:scaling>
          <c:orientation val="minMax"/>
        </c:scaling>
        <c:delete val="1"/>
        <c:axPos val="b"/>
        <c:numFmt formatCode="#,##0" sourceLinked="1"/>
        <c:majorTickMark val="out"/>
        <c:minorTickMark val="none"/>
        <c:tickLblPos val="nextTo"/>
        <c:crossAx val="161029120"/>
        <c:crosses val="autoZero"/>
        <c:crossBetween val="between"/>
      </c:valAx>
      <c:spPr>
        <a:noFill/>
        <a:ln w="25400">
          <a:noFill/>
        </a:ln>
      </c:spPr>
    </c:plotArea>
    <c:plotVisOnly val="1"/>
    <c:dispBlanksAs val="gap"/>
    <c:showDLblsOverMax val="0"/>
  </c:chart>
  <c:txPr>
    <a:bodyPr/>
    <a:lstStyle/>
    <a:p>
      <a:pPr>
        <a:defRPr sz="1150"/>
      </a:pPr>
      <a:endParaRPr lang="ru-R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ru-RU" sz="1400" b="1" i="0" u="none" strike="noStrike" kern="1200" baseline="0" dirty="0">
                <a:solidFill>
                  <a:prstClr val="black"/>
                </a:solidFill>
                <a:latin typeface="TimesET" pitchFamily="2" charset="0"/>
                <a:ea typeface="+mn-ea"/>
                <a:cs typeface="+mn-cs"/>
              </a:defRPr>
            </a:pPr>
            <a:r>
              <a:rPr lang="ru-RU" sz="1400" b="1" i="0" u="none" strike="noStrike" kern="1200" baseline="0" dirty="0" smtClean="0">
                <a:solidFill>
                  <a:prstClr val="black"/>
                </a:solidFill>
                <a:latin typeface="Times New Roman" panose="02020603050405020304" pitchFamily="18" charset="0"/>
                <a:ea typeface="+mn-ea"/>
                <a:cs typeface="Times New Roman" panose="02020603050405020304" pitchFamily="18" charset="0"/>
              </a:rPr>
              <a:t>Жилищно-коммунальное хозяйство, </a:t>
            </a:r>
          </a:p>
          <a:p>
            <a:pPr marL="0" marR="0" indent="0" algn="ctr" defTabSz="914400" rtl="0" eaLnBrk="1" fontAlgn="auto" latinLnBrk="0" hangingPunct="1">
              <a:lnSpc>
                <a:spcPct val="100000"/>
              </a:lnSpc>
              <a:spcBef>
                <a:spcPts val="0"/>
              </a:spcBef>
              <a:spcAft>
                <a:spcPts val="0"/>
              </a:spcAft>
              <a:buClrTx/>
              <a:buSzTx/>
              <a:buFontTx/>
              <a:buNone/>
              <a:tabLst/>
              <a:defRPr lang="ru-RU" sz="1400" b="1" i="0" u="none" strike="noStrike" kern="1200" baseline="0" dirty="0">
                <a:solidFill>
                  <a:prstClr val="black"/>
                </a:solidFill>
                <a:latin typeface="TimesET" pitchFamily="2" charset="0"/>
                <a:ea typeface="+mn-ea"/>
                <a:cs typeface="+mn-cs"/>
              </a:defRPr>
            </a:pPr>
            <a:r>
              <a:rPr lang="ru-RU" sz="1400" b="1" i="0" u="none" strike="noStrike" kern="1200" baseline="0" dirty="0" smtClean="0">
                <a:solidFill>
                  <a:prstClr val="black"/>
                </a:solidFill>
                <a:latin typeface="Times New Roman" panose="02020603050405020304" pitchFamily="18" charset="0"/>
                <a:ea typeface="+mn-ea"/>
                <a:cs typeface="Times New Roman" panose="02020603050405020304" pitchFamily="18" charset="0"/>
              </a:rPr>
              <a:t>рублей </a:t>
            </a:r>
            <a:r>
              <a:rPr lang="ru-RU" sz="1400" b="1" i="0" u="none" strike="noStrike" kern="1200" baseline="0" dirty="0">
                <a:solidFill>
                  <a:prstClr val="black"/>
                </a:solidFill>
                <a:latin typeface="Times New Roman" panose="02020603050405020304" pitchFamily="18" charset="0"/>
                <a:ea typeface="+mn-ea"/>
                <a:cs typeface="Times New Roman" panose="02020603050405020304" pitchFamily="18" charset="0"/>
              </a:rPr>
              <a:t>на 1 жителя</a:t>
            </a:r>
          </a:p>
        </c:rich>
      </c:tx>
      <c:layout>
        <c:manualLayout>
          <c:xMode val="edge"/>
          <c:yMode val="edge"/>
          <c:x val="0.31357226673416649"/>
          <c:y val="0"/>
        </c:manualLayout>
      </c:layout>
      <c:overlay val="0"/>
    </c:title>
    <c:autoTitleDeleted val="0"/>
    <c:plotArea>
      <c:layout>
        <c:manualLayout>
          <c:layoutTarget val="inner"/>
          <c:xMode val="edge"/>
          <c:yMode val="edge"/>
          <c:x val="0.58192729209693617"/>
          <c:y val="0.19778975849415717"/>
          <c:w val="0.31713619236579088"/>
          <c:h val="0.76482393743833987"/>
        </c:manualLayout>
      </c:layout>
      <c:barChart>
        <c:barDir val="bar"/>
        <c:grouping val="clustered"/>
        <c:varyColors val="0"/>
        <c:ser>
          <c:idx val="0"/>
          <c:order val="0"/>
          <c:spPr>
            <a:solidFill>
              <a:srgbClr val="FFFF00"/>
            </a:solidFill>
          </c:spPr>
          <c:invertIfNegative val="0"/>
          <c:dPt>
            <c:idx val="0"/>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1"/>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2"/>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3"/>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4"/>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5"/>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6"/>
            <c:invertIfNegative val="0"/>
            <c:bubble3D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127000">
                  <a:schemeClr val="bg1"/>
                </a:glow>
              </a:effectLst>
            </c:spPr>
          </c:dPt>
          <c:dPt>
            <c:idx val="7"/>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8"/>
            <c:invertIfNegative val="0"/>
            <c:bubble3D val="0"/>
            <c:spPr>
              <a:solidFill>
                <a:srgbClr val="FFFF00"/>
              </a:solidFill>
              <a:ln>
                <a:solidFill>
                  <a:srgbClr val="FFFF00"/>
                </a:solidFill>
              </a:ln>
            </c:spPr>
          </c:dPt>
          <c:dPt>
            <c:idx val="9"/>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10"/>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11"/>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12"/>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13"/>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Lbls>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Лист1!$C$6:$C$19</c:f>
              <c:strCache>
                <c:ptCount val="14"/>
                <c:pt idx="0">
                  <c:v>Пензенская область</c:v>
                </c:pt>
                <c:pt idx="1">
                  <c:v>Удмуртская Республика</c:v>
                </c:pt>
                <c:pt idx="2">
                  <c:v>Пермский край</c:v>
                </c:pt>
                <c:pt idx="3">
                  <c:v>Саратовская область</c:v>
                </c:pt>
                <c:pt idx="4">
                  <c:v>Нижегородская область</c:v>
                </c:pt>
                <c:pt idx="5">
                  <c:v>Оренбургская область</c:v>
                </c:pt>
                <c:pt idx="6">
                  <c:v>Ульяновская область</c:v>
                </c:pt>
                <c:pt idx="7">
                  <c:v>Республика Мордовия</c:v>
                </c:pt>
                <c:pt idx="8">
                  <c:v>Чувашская Республика</c:v>
                </c:pt>
                <c:pt idx="9">
                  <c:v>Республика Марий Эл</c:v>
                </c:pt>
                <c:pt idx="10">
                  <c:v>Республика Башкортостан</c:v>
                </c:pt>
                <c:pt idx="11">
                  <c:v>Самарская область</c:v>
                </c:pt>
                <c:pt idx="12">
                  <c:v>Кировская область</c:v>
                </c:pt>
                <c:pt idx="13">
                  <c:v>Республика Татарстан </c:v>
                </c:pt>
              </c:strCache>
            </c:strRef>
          </c:cat>
          <c:val>
            <c:numRef>
              <c:f>Лист1!$D$6:$D$19</c:f>
              <c:numCache>
                <c:formatCode>#,##0</c:formatCode>
                <c:ptCount val="14"/>
                <c:pt idx="0" formatCode="0">
                  <c:v>499</c:v>
                </c:pt>
                <c:pt idx="1">
                  <c:v>540</c:v>
                </c:pt>
                <c:pt idx="2" formatCode="0">
                  <c:v>702</c:v>
                </c:pt>
                <c:pt idx="3">
                  <c:v>822</c:v>
                </c:pt>
                <c:pt idx="4">
                  <c:v>1087</c:v>
                </c:pt>
                <c:pt idx="5">
                  <c:v>1097</c:v>
                </c:pt>
                <c:pt idx="6">
                  <c:v>1102</c:v>
                </c:pt>
                <c:pt idx="7">
                  <c:v>1104</c:v>
                </c:pt>
                <c:pt idx="8">
                  <c:v>1274</c:v>
                </c:pt>
                <c:pt idx="9">
                  <c:v>1445</c:v>
                </c:pt>
                <c:pt idx="10">
                  <c:v>1739</c:v>
                </c:pt>
                <c:pt idx="11">
                  <c:v>1937</c:v>
                </c:pt>
                <c:pt idx="12">
                  <c:v>2206</c:v>
                </c:pt>
                <c:pt idx="13">
                  <c:v>4247</c:v>
                </c:pt>
              </c:numCache>
            </c:numRef>
          </c:val>
        </c:ser>
        <c:dLbls>
          <c:showLegendKey val="0"/>
          <c:showVal val="0"/>
          <c:showCatName val="0"/>
          <c:showSerName val="0"/>
          <c:showPercent val="0"/>
          <c:showBubbleSize val="0"/>
        </c:dLbls>
        <c:gapWidth val="150"/>
        <c:axId val="161970432"/>
        <c:axId val="161984512"/>
      </c:barChart>
      <c:catAx>
        <c:axId val="161970432"/>
        <c:scaling>
          <c:orientation val="minMax"/>
        </c:scaling>
        <c:delete val="0"/>
        <c:axPos val="l"/>
        <c:numFmt formatCode="General" sourceLinked="0"/>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161984512"/>
        <c:crosses val="autoZero"/>
        <c:auto val="1"/>
        <c:lblAlgn val="ctr"/>
        <c:lblOffset val="100"/>
        <c:noMultiLvlLbl val="0"/>
      </c:catAx>
      <c:valAx>
        <c:axId val="161984512"/>
        <c:scaling>
          <c:orientation val="minMax"/>
        </c:scaling>
        <c:delete val="1"/>
        <c:axPos val="b"/>
        <c:numFmt formatCode="0" sourceLinked="1"/>
        <c:majorTickMark val="out"/>
        <c:minorTickMark val="none"/>
        <c:tickLblPos val="nextTo"/>
        <c:crossAx val="161970432"/>
        <c:crosses val="autoZero"/>
        <c:crossBetween val="between"/>
      </c:valAx>
      <c:spPr>
        <a:noFill/>
        <a:ln w="25400">
          <a:noFill/>
        </a:ln>
      </c:spPr>
    </c:plotArea>
    <c:plotVisOnly val="1"/>
    <c:dispBlanksAs val="gap"/>
    <c:showDLblsOverMax val="0"/>
  </c:chart>
  <c:txPr>
    <a:bodyPr/>
    <a:lstStyle/>
    <a:p>
      <a:pPr>
        <a:defRPr sz="1150"/>
      </a:pPr>
      <a:endParaRPr lang="ru-RU"/>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Ряд 1</c:v>
                </c:pt>
              </c:strCache>
            </c:strRef>
          </c:tx>
          <c:spPr>
            <a:solidFill>
              <a:schemeClr val="accent1">
                <a:lumMod val="75000"/>
              </a:schemeClr>
            </a:solidFill>
          </c:spPr>
          <c:invertIfNegative val="0"/>
          <c:dLbls>
            <c:dLbl>
              <c:idx val="0"/>
              <c:layout>
                <c:manualLayout>
                  <c:x val="4.3452360626643916E-3"/>
                  <c:y val="9.9362981577946746E-3"/>
                </c:manualLayout>
              </c:layout>
              <c:showLegendKey val="0"/>
              <c:showVal val="1"/>
              <c:showCatName val="0"/>
              <c:showSerName val="0"/>
              <c:showPercent val="0"/>
              <c:showBubbleSize val="0"/>
            </c:dLbl>
            <c:dLbl>
              <c:idx val="1"/>
              <c:layout>
                <c:manualLayout>
                  <c:x val="1.6782432041148826E-3"/>
                  <c:y val="-1.2029179856385284E-4"/>
                </c:manualLayout>
              </c:layout>
              <c:showLegendKey val="0"/>
              <c:showVal val="1"/>
              <c:showCatName val="0"/>
              <c:showSerName val="0"/>
              <c:showPercent val="0"/>
              <c:showBubbleSize val="0"/>
            </c:dLbl>
            <c:dLbl>
              <c:idx val="2"/>
              <c:layout>
                <c:manualLayout>
                  <c:x val="3.1082172756023594E-3"/>
                  <c:y val="-4.865870166472731E-3"/>
                </c:manualLayout>
              </c:layout>
              <c:showLegendKey val="0"/>
              <c:showVal val="1"/>
              <c:showCatName val="0"/>
              <c:showSerName val="0"/>
              <c:showPercent val="0"/>
              <c:showBubbleSize val="0"/>
            </c:dLbl>
            <c:dLbl>
              <c:idx val="3"/>
              <c:layout>
                <c:manualLayout>
                  <c:x val="0"/>
                  <c:y val="5.6218168741484862E-3"/>
                </c:manualLayout>
              </c:layout>
              <c:showLegendKey val="0"/>
              <c:showVal val="1"/>
              <c:showCatName val="0"/>
              <c:showSerName val="0"/>
              <c:showPercent val="0"/>
              <c:showBubbleSize val="0"/>
            </c:dLbl>
            <c:dLbl>
              <c:idx val="4"/>
              <c:layout>
                <c:manualLayout>
                  <c:x val="-1.485287919689438E-3"/>
                  <c:y val="4.9007712593337582E-4"/>
                </c:manualLayout>
              </c:layout>
              <c:showLegendKey val="0"/>
              <c:showVal val="1"/>
              <c:showCatName val="0"/>
              <c:showSerName val="0"/>
              <c:showPercent val="0"/>
              <c:showBubbleSize val="0"/>
            </c:dLbl>
            <c:dLbl>
              <c:idx val="6"/>
              <c:layout>
                <c:manualLayout>
                  <c:x val="-2.9151450485802935E-3"/>
                  <c:y val="0"/>
                </c:manualLayout>
              </c:layout>
              <c:showLegendKey val="0"/>
              <c:showVal val="1"/>
              <c:showCatName val="0"/>
              <c:showSerName val="0"/>
              <c:showPercent val="0"/>
              <c:showBubbleSize val="0"/>
            </c:dLbl>
            <c:dLbl>
              <c:idx val="7"/>
              <c:layout>
                <c:manualLayout>
                  <c:x val="2.9703419541856329E-3"/>
                  <c:y val="4.967953482476908E-3"/>
                </c:manualLayout>
              </c:layout>
              <c:showLegendKey val="0"/>
              <c:showVal val="1"/>
              <c:showCatName val="0"/>
              <c:showSerName val="0"/>
              <c:showPercent val="0"/>
              <c:showBubbleSize val="0"/>
            </c:dLbl>
            <c:dLbl>
              <c:idx val="8"/>
              <c:layout>
                <c:manualLayout>
                  <c:x val="-1.4851709770928164E-3"/>
                  <c:y val="5.1315570199802363E-3"/>
                </c:manualLayout>
              </c:layout>
              <c:showLegendKey val="0"/>
              <c:showVal val="1"/>
              <c:showCatName val="0"/>
              <c:showSerName val="0"/>
              <c:showPercent val="0"/>
              <c:showBubbleSize val="0"/>
            </c:dLbl>
            <c:dLbl>
              <c:idx val="9"/>
              <c:layout>
                <c:manualLayout>
                  <c:x val="-1.4851709770928164E-3"/>
                  <c:y val="5.4582751039358203E-3"/>
                </c:manualLayout>
              </c:layout>
              <c:showLegendKey val="0"/>
              <c:showVal val="1"/>
              <c:showCatName val="0"/>
              <c:showSerName val="0"/>
              <c:showPercent val="0"/>
              <c:showBubbleSize val="0"/>
            </c:dLbl>
            <c:dLbl>
              <c:idx val="10"/>
              <c:layout>
                <c:manualLayout>
                  <c:x val="5.4455640083868805E-17"/>
                  <c:y val="4.9681490788974284E-3"/>
                </c:manualLayout>
              </c:layout>
              <c:showLegendKey val="0"/>
              <c:showVal val="1"/>
              <c:showCatName val="0"/>
              <c:showSerName val="0"/>
              <c:showPercent val="0"/>
              <c:showBubbleSize val="0"/>
            </c:dLbl>
            <c:dLbl>
              <c:idx val="11"/>
              <c:layout>
                <c:manualLayout>
                  <c:x val="0"/>
                  <c:y val="2.4840745394485776E-3"/>
                </c:manualLayout>
              </c:layout>
              <c:showLegendKey val="0"/>
              <c:showVal val="1"/>
              <c:showCatName val="0"/>
              <c:showSerName val="0"/>
              <c:showPercent val="0"/>
              <c:showBubbleSize val="0"/>
            </c:dLbl>
            <c:dLbl>
              <c:idx val="12"/>
              <c:layout>
                <c:manualLayout>
                  <c:x val="-1.4851709770928164E-3"/>
                  <c:y val="2.4840745394486686E-3"/>
                </c:manualLayout>
              </c:layout>
              <c:showLegendKey val="0"/>
              <c:showVal val="1"/>
              <c:showCatName val="0"/>
              <c:showSerName val="0"/>
              <c:showPercent val="0"/>
              <c:showBubbleSize val="0"/>
            </c:dLbl>
            <c:dLbl>
              <c:idx val="13"/>
              <c:layout>
                <c:manualLayout>
                  <c:x val="-1.4851709770928164E-3"/>
                  <c:y val="5.2949160619580283E-3"/>
                </c:manualLayout>
              </c:layout>
              <c:showLegendKey val="0"/>
              <c:showVal val="1"/>
              <c:showCatName val="0"/>
              <c:showSerName val="0"/>
              <c:showPercent val="0"/>
              <c:showBubbleSize val="0"/>
            </c:dLbl>
            <c:dLbl>
              <c:idx val="14"/>
              <c:layout>
                <c:manualLayout>
                  <c:x val="5.8304070397572081E-3"/>
                  <c:y val="0"/>
                </c:manualLayout>
              </c:layout>
              <c:showLegendKey val="0"/>
              <c:showVal val="1"/>
              <c:showCatName val="0"/>
              <c:showSerName val="0"/>
              <c:showPercent val="0"/>
              <c:showBubbleSize val="0"/>
            </c:dLbl>
            <c:dLbl>
              <c:idx val="15"/>
              <c:layout>
                <c:manualLayout>
                  <c:x val="2.9703419541856329E-3"/>
                  <c:y val="4.9681490788972462E-3"/>
                </c:manualLayout>
              </c:layout>
              <c:showLegendKey val="0"/>
              <c:showVal val="1"/>
              <c:showCatName val="0"/>
              <c:showSerName val="0"/>
              <c:showPercent val="0"/>
              <c:showBubbleSize val="0"/>
            </c:dLbl>
            <c:dLbl>
              <c:idx val="16"/>
              <c:layout>
                <c:manualLayout>
                  <c:x val="3.0530203699970205E-3"/>
                  <c:y val="5.4584578321706942E-3"/>
                </c:manualLayout>
              </c:layout>
              <c:showLegendKey val="0"/>
              <c:showVal val="1"/>
              <c:showCatName val="0"/>
              <c:showSerName val="0"/>
              <c:showPercent val="0"/>
              <c:showBubbleSize val="0"/>
            </c:dLbl>
            <c:dLbl>
              <c:idx val="17"/>
              <c:layout>
                <c:manualLayout>
                  <c:x val="0"/>
                  <c:y val="9.9362981577946746E-3"/>
                </c:manualLayout>
              </c:layout>
              <c:showLegendKey val="0"/>
              <c:showVal val="1"/>
              <c:showCatName val="0"/>
              <c:showSerName val="0"/>
              <c:showPercent val="0"/>
              <c:showBubbleSize val="0"/>
            </c:dLbl>
            <c:dLbl>
              <c:idx val="18"/>
              <c:layout>
                <c:manualLayout>
                  <c:x val="0"/>
                  <c:y val="7.4522236183460055E-3"/>
                </c:manualLayout>
              </c:layout>
              <c:showLegendKey val="0"/>
              <c:showVal val="1"/>
              <c:showCatName val="0"/>
              <c:showSerName val="0"/>
              <c:showPercent val="0"/>
              <c:showBubbleSize val="0"/>
            </c:dLbl>
            <c:dLbl>
              <c:idx val="19"/>
              <c:layout>
                <c:manualLayout>
                  <c:x val="0"/>
                  <c:y val="2.4840745394486686E-3"/>
                </c:manualLayout>
              </c:layout>
              <c:showLegendKey val="0"/>
              <c:showVal val="1"/>
              <c:showCatName val="0"/>
              <c:showSerName val="0"/>
              <c:showPercent val="0"/>
              <c:showBubbleSize val="0"/>
            </c:dLbl>
            <c:dLbl>
              <c:idx val="20"/>
              <c:layout>
                <c:manualLayout>
                  <c:x val="-1.4851709770928164E-3"/>
                  <c:y val="9.9362981577946746E-3"/>
                </c:manualLayout>
              </c:layout>
              <c:showLegendKey val="0"/>
              <c:showVal val="1"/>
              <c:showCatName val="0"/>
              <c:showSerName val="0"/>
              <c:showPercent val="0"/>
              <c:showBubbleSize val="0"/>
            </c:dLbl>
            <c:dLbl>
              <c:idx val="21"/>
              <c:layout>
                <c:manualLayout>
                  <c:x val="4.2504310722476183E-3"/>
                  <c:y val="1.2671939404763747E-2"/>
                </c:manualLayout>
              </c:layout>
              <c:showLegendKey val="0"/>
              <c:showVal val="1"/>
              <c:showCatName val="0"/>
              <c:showSerName val="0"/>
              <c:showPercent val="0"/>
              <c:showBubbleSize val="0"/>
            </c:dLbl>
            <c:dLbl>
              <c:idx val="22"/>
              <c:layout>
                <c:manualLayout>
                  <c:x val="4.4555129312784493E-3"/>
                  <c:y val="9.9362981577947648E-3"/>
                </c:manualLayout>
              </c:layout>
              <c:showLegendKey val="0"/>
              <c:showVal val="1"/>
              <c:showCatName val="0"/>
              <c:showSerName val="0"/>
              <c:showPercent val="0"/>
              <c:showBubbleSize val="0"/>
            </c:dLbl>
            <c:txPr>
              <a:bodyPr/>
              <a:lstStyle/>
              <a:p>
                <a:pPr>
                  <a:defRPr sz="9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Лист1!$A$2:$A$27</c:f>
              <c:strCache>
                <c:ptCount val="26"/>
                <c:pt idx="0">
                  <c:v>г. Чебоксары</c:v>
                </c:pt>
                <c:pt idx="1">
                  <c:v>г. Новочебоксарск</c:v>
                </c:pt>
                <c:pt idx="2">
                  <c:v>г. Канаш</c:v>
                </c:pt>
                <c:pt idx="3">
                  <c:v>Чебоксарский</c:v>
                </c:pt>
                <c:pt idx="4">
                  <c:v>Батыревский</c:v>
                </c:pt>
                <c:pt idx="5">
                  <c:v>Моргаушский</c:v>
                </c:pt>
                <c:pt idx="6">
                  <c:v>Канашский</c:v>
                </c:pt>
                <c:pt idx="7">
                  <c:v>Цивильский</c:v>
                </c:pt>
                <c:pt idx="8">
                  <c:v>Ядринский</c:v>
                </c:pt>
                <c:pt idx="9">
                  <c:v>Комсомольский</c:v>
                </c:pt>
                <c:pt idx="10">
                  <c:v>Вурнарский</c:v>
                </c:pt>
                <c:pt idx="11">
                  <c:v>Урмарский</c:v>
                </c:pt>
                <c:pt idx="12">
                  <c:v>Ибресинский</c:v>
                </c:pt>
                <c:pt idx="13">
                  <c:v>Марпосадский</c:v>
                </c:pt>
                <c:pt idx="14">
                  <c:v>г. Алатырь</c:v>
                </c:pt>
                <c:pt idx="15">
                  <c:v>г. Шумерля</c:v>
                </c:pt>
                <c:pt idx="16">
                  <c:v>Аликовский</c:v>
                </c:pt>
                <c:pt idx="17">
                  <c:v>Яльчикский</c:v>
                </c:pt>
                <c:pt idx="18">
                  <c:v>Янтиковский</c:v>
                </c:pt>
                <c:pt idx="19">
                  <c:v>Козловский</c:v>
                </c:pt>
                <c:pt idx="20">
                  <c:v>Алатырский</c:v>
                </c:pt>
                <c:pt idx="21">
                  <c:v>Шемуршинский</c:v>
                </c:pt>
                <c:pt idx="22">
                  <c:v>Красночетайский</c:v>
                </c:pt>
                <c:pt idx="23">
                  <c:v>Красноармейский</c:v>
                </c:pt>
                <c:pt idx="24">
                  <c:v>Шумерлинский</c:v>
                </c:pt>
                <c:pt idx="25">
                  <c:v>Порецкий</c:v>
                </c:pt>
              </c:strCache>
            </c:strRef>
          </c:cat>
          <c:val>
            <c:numRef>
              <c:f>Лист1!$B$2:$B$27</c:f>
              <c:numCache>
                <c:formatCode>#,##0</c:formatCode>
                <c:ptCount val="26"/>
                <c:pt idx="0">
                  <c:v>7150</c:v>
                </c:pt>
                <c:pt idx="1">
                  <c:v>1317</c:v>
                </c:pt>
                <c:pt idx="2">
                  <c:v>1077</c:v>
                </c:pt>
                <c:pt idx="3">
                  <c:v>905</c:v>
                </c:pt>
                <c:pt idx="4">
                  <c:v>698</c:v>
                </c:pt>
                <c:pt idx="5">
                  <c:v>605</c:v>
                </c:pt>
                <c:pt idx="6">
                  <c:v>599</c:v>
                </c:pt>
                <c:pt idx="7">
                  <c:v>520</c:v>
                </c:pt>
                <c:pt idx="8">
                  <c:v>482</c:v>
                </c:pt>
                <c:pt idx="9">
                  <c:v>454</c:v>
                </c:pt>
                <c:pt idx="10">
                  <c:v>434</c:v>
                </c:pt>
                <c:pt idx="11">
                  <c:v>416</c:v>
                </c:pt>
                <c:pt idx="12">
                  <c:v>414</c:v>
                </c:pt>
                <c:pt idx="13">
                  <c:v>400</c:v>
                </c:pt>
                <c:pt idx="14">
                  <c:v>367</c:v>
                </c:pt>
                <c:pt idx="15">
                  <c:v>363</c:v>
                </c:pt>
                <c:pt idx="16">
                  <c:v>318</c:v>
                </c:pt>
                <c:pt idx="17">
                  <c:v>305</c:v>
                </c:pt>
                <c:pt idx="18">
                  <c:v>291</c:v>
                </c:pt>
                <c:pt idx="19">
                  <c:v>285</c:v>
                </c:pt>
                <c:pt idx="20">
                  <c:v>268</c:v>
                </c:pt>
                <c:pt idx="21">
                  <c:v>267</c:v>
                </c:pt>
                <c:pt idx="22">
                  <c:v>245</c:v>
                </c:pt>
                <c:pt idx="23">
                  <c:v>226</c:v>
                </c:pt>
                <c:pt idx="24">
                  <c:v>189</c:v>
                </c:pt>
                <c:pt idx="25">
                  <c:v>169</c:v>
                </c:pt>
              </c:numCache>
            </c:numRef>
          </c:val>
        </c:ser>
        <c:ser>
          <c:idx val="1"/>
          <c:order val="1"/>
          <c:tx>
            <c:strRef>
              <c:f>Лист1!$C$1</c:f>
              <c:strCache>
                <c:ptCount val="1"/>
                <c:pt idx="0">
                  <c:v>Ряд 2</c:v>
                </c:pt>
              </c:strCache>
            </c:strRef>
          </c:tx>
          <c:invertIfNegative val="0"/>
          <c:cat>
            <c:strRef>
              <c:f>Лист1!$A$2:$A$27</c:f>
              <c:strCache>
                <c:ptCount val="26"/>
                <c:pt idx="0">
                  <c:v>г. Чебоксары</c:v>
                </c:pt>
                <c:pt idx="1">
                  <c:v>г. Новочебоксарск</c:v>
                </c:pt>
                <c:pt idx="2">
                  <c:v>г. Канаш</c:v>
                </c:pt>
                <c:pt idx="3">
                  <c:v>Чебоксарский</c:v>
                </c:pt>
                <c:pt idx="4">
                  <c:v>Батыревский</c:v>
                </c:pt>
                <c:pt idx="5">
                  <c:v>Моргаушский</c:v>
                </c:pt>
                <c:pt idx="6">
                  <c:v>Канашский</c:v>
                </c:pt>
                <c:pt idx="7">
                  <c:v>Цивильский</c:v>
                </c:pt>
                <c:pt idx="8">
                  <c:v>Ядринский</c:v>
                </c:pt>
                <c:pt idx="9">
                  <c:v>Комсомольский</c:v>
                </c:pt>
                <c:pt idx="10">
                  <c:v>Вурнарский</c:v>
                </c:pt>
                <c:pt idx="11">
                  <c:v>Урмарский</c:v>
                </c:pt>
                <c:pt idx="12">
                  <c:v>Ибресинский</c:v>
                </c:pt>
                <c:pt idx="13">
                  <c:v>Марпосадский</c:v>
                </c:pt>
                <c:pt idx="14">
                  <c:v>г. Алатырь</c:v>
                </c:pt>
                <c:pt idx="15">
                  <c:v>г. Шумерля</c:v>
                </c:pt>
                <c:pt idx="16">
                  <c:v>Аликовский</c:v>
                </c:pt>
                <c:pt idx="17">
                  <c:v>Яльчикский</c:v>
                </c:pt>
                <c:pt idx="18">
                  <c:v>Янтиковский</c:v>
                </c:pt>
                <c:pt idx="19">
                  <c:v>Козловский</c:v>
                </c:pt>
                <c:pt idx="20">
                  <c:v>Алатырский</c:v>
                </c:pt>
                <c:pt idx="21">
                  <c:v>Шемуршинский</c:v>
                </c:pt>
                <c:pt idx="22">
                  <c:v>Красночетайский</c:v>
                </c:pt>
                <c:pt idx="23">
                  <c:v>Красноармейский</c:v>
                </c:pt>
                <c:pt idx="24">
                  <c:v>Шумерлинский</c:v>
                </c:pt>
                <c:pt idx="25">
                  <c:v>Порецкий</c:v>
                </c:pt>
              </c:strCache>
            </c:strRef>
          </c:cat>
          <c:val>
            <c:numRef>
              <c:f>Лист1!$C$2:$C$27</c:f>
              <c:numCache>
                <c:formatCode>General</c:formatCode>
                <c:ptCount val="26"/>
                <c:pt idx="5">
                  <c:v>1.8</c:v>
                </c:pt>
                <c:pt idx="9">
                  <c:v>2.8</c:v>
                </c:pt>
                <c:pt idx="16">
                  <c:v>4.4000000000000004</c:v>
                </c:pt>
                <c:pt idx="22">
                  <c:v>2.4</c:v>
                </c:pt>
              </c:numCache>
            </c:numRef>
          </c:val>
        </c:ser>
        <c:ser>
          <c:idx val="2"/>
          <c:order val="2"/>
          <c:tx>
            <c:strRef>
              <c:f>Лист1!$D$1</c:f>
              <c:strCache>
                <c:ptCount val="1"/>
                <c:pt idx="0">
                  <c:v>Ряд 3</c:v>
                </c:pt>
              </c:strCache>
            </c:strRef>
          </c:tx>
          <c:invertIfNegative val="0"/>
          <c:cat>
            <c:strRef>
              <c:f>Лист1!$A$2:$A$27</c:f>
              <c:strCache>
                <c:ptCount val="26"/>
                <c:pt idx="0">
                  <c:v>г. Чебоксары</c:v>
                </c:pt>
                <c:pt idx="1">
                  <c:v>г. Новочебоксарск</c:v>
                </c:pt>
                <c:pt idx="2">
                  <c:v>г. Канаш</c:v>
                </c:pt>
                <c:pt idx="3">
                  <c:v>Чебоксарский</c:v>
                </c:pt>
                <c:pt idx="4">
                  <c:v>Батыревский</c:v>
                </c:pt>
                <c:pt idx="5">
                  <c:v>Моргаушский</c:v>
                </c:pt>
                <c:pt idx="6">
                  <c:v>Канашский</c:v>
                </c:pt>
                <c:pt idx="7">
                  <c:v>Цивильский</c:v>
                </c:pt>
                <c:pt idx="8">
                  <c:v>Ядринский</c:v>
                </c:pt>
                <c:pt idx="9">
                  <c:v>Комсомольский</c:v>
                </c:pt>
                <c:pt idx="10">
                  <c:v>Вурнарский</c:v>
                </c:pt>
                <c:pt idx="11">
                  <c:v>Урмарский</c:v>
                </c:pt>
                <c:pt idx="12">
                  <c:v>Ибресинский</c:v>
                </c:pt>
                <c:pt idx="13">
                  <c:v>Марпосадский</c:v>
                </c:pt>
                <c:pt idx="14">
                  <c:v>г. Алатырь</c:v>
                </c:pt>
                <c:pt idx="15">
                  <c:v>г. Шумерля</c:v>
                </c:pt>
                <c:pt idx="16">
                  <c:v>Аликовский</c:v>
                </c:pt>
                <c:pt idx="17">
                  <c:v>Яльчикский</c:v>
                </c:pt>
                <c:pt idx="18">
                  <c:v>Янтиковский</c:v>
                </c:pt>
                <c:pt idx="19">
                  <c:v>Козловский</c:v>
                </c:pt>
                <c:pt idx="20">
                  <c:v>Алатырский</c:v>
                </c:pt>
                <c:pt idx="21">
                  <c:v>Шемуршинский</c:v>
                </c:pt>
                <c:pt idx="22">
                  <c:v>Красночетайский</c:v>
                </c:pt>
                <c:pt idx="23">
                  <c:v>Красноармейский</c:v>
                </c:pt>
                <c:pt idx="24">
                  <c:v>Шумерлинский</c:v>
                </c:pt>
                <c:pt idx="25">
                  <c:v>Порецкий</c:v>
                </c:pt>
              </c:strCache>
            </c:strRef>
          </c:cat>
          <c:val>
            <c:numRef>
              <c:f>Лист1!$D$2:$D$27</c:f>
              <c:numCache>
                <c:formatCode>General</c:formatCode>
                <c:ptCount val="26"/>
                <c:pt idx="5">
                  <c:v>3</c:v>
                </c:pt>
                <c:pt idx="9">
                  <c:v>5</c:v>
                </c:pt>
                <c:pt idx="16">
                  <c:v>2</c:v>
                </c:pt>
                <c:pt idx="22">
                  <c:v>2</c:v>
                </c:pt>
              </c:numCache>
            </c:numRef>
          </c:val>
        </c:ser>
        <c:dLbls>
          <c:showLegendKey val="0"/>
          <c:showVal val="0"/>
          <c:showCatName val="0"/>
          <c:showSerName val="0"/>
          <c:showPercent val="0"/>
          <c:showBubbleSize val="0"/>
        </c:dLbls>
        <c:gapWidth val="262"/>
        <c:overlap val="100"/>
        <c:axId val="130492288"/>
        <c:axId val="130493824"/>
      </c:barChart>
      <c:catAx>
        <c:axId val="130492288"/>
        <c:scaling>
          <c:orientation val="minMax"/>
        </c:scaling>
        <c:delete val="0"/>
        <c:axPos val="b"/>
        <c:majorTickMark val="out"/>
        <c:minorTickMark val="none"/>
        <c:tickLblPos val="nextTo"/>
        <c:txPr>
          <a:bodyPr rot="-4500000"/>
          <a:lstStyle/>
          <a:p>
            <a:pPr>
              <a:defRPr sz="1100">
                <a:solidFill>
                  <a:schemeClr val="tx1"/>
                </a:solidFill>
                <a:latin typeface="Times New Roman" panose="02020603050405020304" pitchFamily="18" charset="0"/>
                <a:cs typeface="Times New Roman" panose="02020603050405020304" pitchFamily="18" charset="0"/>
              </a:defRPr>
            </a:pPr>
            <a:endParaRPr lang="ru-RU"/>
          </a:p>
        </c:txPr>
        <c:crossAx val="130493824"/>
        <c:crosses val="autoZero"/>
        <c:auto val="1"/>
        <c:lblAlgn val="ctr"/>
        <c:lblOffset val="10"/>
        <c:tickMarkSkip val="1"/>
        <c:noMultiLvlLbl val="0"/>
      </c:catAx>
      <c:valAx>
        <c:axId val="130493824"/>
        <c:scaling>
          <c:orientation val="minMax"/>
          <c:max val="7500"/>
          <c:min val="0"/>
        </c:scaling>
        <c:delete val="0"/>
        <c:axPos val="l"/>
        <c:majorGridlines>
          <c:spPr>
            <a:ln>
              <a:noFill/>
            </a:ln>
          </c:spPr>
        </c:majorGridlines>
        <c:numFmt formatCode="#,##0" sourceLinked="1"/>
        <c:majorTickMark val="out"/>
        <c:minorTickMark val="none"/>
        <c:tickLblPos val="nextTo"/>
        <c:txPr>
          <a:bodyPr/>
          <a:lstStyle/>
          <a:p>
            <a:pPr>
              <a:defRPr sz="1200">
                <a:solidFill>
                  <a:schemeClr val="tx1"/>
                </a:solidFill>
                <a:latin typeface="Times New Roman" panose="02020603050405020304" pitchFamily="18" charset="0"/>
                <a:cs typeface="Times New Roman" panose="02020603050405020304" pitchFamily="18" charset="0"/>
              </a:defRPr>
            </a:pPr>
            <a:endParaRPr lang="ru-RU"/>
          </a:p>
        </c:txPr>
        <c:crossAx val="130492288"/>
        <c:crosses val="autoZero"/>
        <c:crossBetween val="between"/>
        <c:majorUnit val="500"/>
        <c:minorUnit val="200"/>
      </c:valAx>
      <c:spPr>
        <a:noFill/>
        <a:ln>
          <a:noFill/>
        </a:ln>
      </c:spPr>
    </c:plotArea>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88172904015905"/>
          <c:y val="3.8602954383300532E-2"/>
          <c:w val="0.68639343427859034"/>
          <c:h val="0.92279409123339895"/>
        </c:manualLayout>
      </c:layout>
      <c:barChart>
        <c:barDir val="bar"/>
        <c:grouping val="clustered"/>
        <c:varyColors val="0"/>
        <c:ser>
          <c:idx val="0"/>
          <c:order val="0"/>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c:spPr>
          <c:invertIfNegative val="0"/>
          <c:dLbls>
            <c:spPr>
              <a:noFill/>
              <a:ln>
                <a:noFill/>
              </a:ln>
              <a:effectLst/>
            </c:spPr>
            <c:txPr>
              <a:bodyPr/>
              <a:lstStyle/>
              <a:p>
                <a:pPr>
                  <a:defRPr sz="11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Лист1!$A$6:$A$13</c:f>
              <c:numCache>
                <c:formatCode>General</c:formatCode>
                <c:ptCount val="8"/>
                <c:pt idx="0">
                  <c:v>2021</c:v>
                </c:pt>
                <c:pt idx="1">
                  <c:v>2020</c:v>
                </c:pt>
                <c:pt idx="2">
                  <c:v>2019</c:v>
                </c:pt>
                <c:pt idx="3">
                  <c:v>2018</c:v>
                </c:pt>
                <c:pt idx="4">
                  <c:v>2017</c:v>
                </c:pt>
                <c:pt idx="5">
                  <c:v>2016</c:v>
                </c:pt>
                <c:pt idx="6">
                  <c:v>2015</c:v>
                </c:pt>
                <c:pt idx="7">
                  <c:v>2014</c:v>
                </c:pt>
              </c:numCache>
            </c:numRef>
          </c:cat>
          <c:val>
            <c:numRef>
              <c:f>Лист1!$B$6:$B$13</c:f>
              <c:numCache>
                <c:formatCode>#,##0</c:formatCode>
                <c:ptCount val="8"/>
                <c:pt idx="0">
                  <c:v>47735</c:v>
                </c:pt>
                <c:pt idx="1">
                  <c:v>47391</c:v>
                </c:pt>
                <c:pt idx="2">
                  <c:v>54296</c:v>
                </c:pt>
                <c:pt idx="3">
                  <c:v>49706</c:v>
                </c:pt>
                <c:pt idx="4">
                  <c:v>43975</c:v>
                </c:pt>
                <c:pt idx="5">
                  <c:v>41358</c:v>
                </c:pt>
                <c:pt idx="6">
                  <c:v>37122</c:v>
                </c:pt>
                <c:pt idx="7">
                  <c:v>36882</c:v>
                </c:pt>
              </c:numCache>
            </c:numRef>
          </c:val>
        </c:ser>
        <c:dLbls>
          <c:showLegendKey val="0"/>
          <c:showVal val="0"/>
          <c:showCatName val="0"/>
          <c:showSerName val="0"/>
          <c:showPercent val="0"/>
          <c:showBubbleSize val="0"/>
        </c:dLbls>
        <c:gapWidth val="150"/>
        <c:axId val="132751744"/>
        <c:axId val="132753280"/>
      </c:barChart>
      <c:catAx>
        <c:axId val="132751744"/>
        <c:scaling>
          <c:orientation val="minMax"/>
        </c:scaling>
        <c:delete val="0"/>
        <c:axPos val="l"/>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32753280"/>
        <c:crosses val="autoZero"/>
        <c:auto val="1"/>
        <c:lblAlgn val="ctr"/>
        <c:lblOffset val="100"/>
        <c:noMultiLvlLbl val="0"/>
      </c:catAx>
      <c:valAx>
        <c:axId val="132753280"/>
        <c:scaling>
          <c:orientation val="minMax"/>
        </c:scaling>
        <c:delete val="1"/>
        <c:axPos val="b"/>
        <c:numFmt formatCode="#,##0" sourceLinked="1"/>
        <c:majorTickMark val="out"/>
        <c:minorTickMark val="none"/>
        <c:tickLblPos val="nextTo"/>
        <c:crossAx val="132751744"/>
        <c:crosses val="autoZero"/>
        <c:crossBetween val="between"/>
      </c:valAx>
      <c:spPr>
        <a:noFill/>
        <a:ln w="25400">
          <a:noFill/>
        </a:ln>
      </c:spPr>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27045704441189E-2"/>
          <c:y val="0.12672981812696976"/>
          <c:w val="0.40352211742250538"/>
          <c:h val="0.72368675923059211"/>
        </c:manualLayout>
      </c:layout>
      <c:doughnutChart>
        <c:varyColors val="1"/>
        <c:ser>
          <c:idx val="0"/>
          <c:order val="0"/>
          <c:tx>
            <c:strRef>
              <c:f>Лист1!$B$1</c:f>
              <c:strCache>
                <c:ptCount val="1"/>
                <c:pt idx="0">
                  <c:v>объем финансирования</c:v>
                </c:pt>
              </c:strCache>
            </c:strRef>
          </c:tx>
          <c:spPr>
            <a:ln>
              <a:noFill/>
            </a:ln>
            <a:effectLst/>
            <a:scene3d>
              <a:camera prst="orthographicFront"/>
              <a:lightRig rig="threePt" dir="t">
                <a:rot lat="0" lon="0" rev="1200000"/>
              </a:lightRig>
            </a:scene3d>
            <a:sp3d>
              <a:bevelT w="63500" h="25400"/>
            </a:sp3d>
          </c:spPr>
          <c:dPt>
            <c:idx val="0"/>
            <c:bubble3D val="0"/>
            <c:spPr>
              <a:solidFill>
                <a:srgbClr val="00B050"/>
              </a:solidFill>
              <a:ln>
                <a:noFill/>
              </a:ln>
              <a:scene3d>
                <a:camera prst="orthographicFront"/>
                <a:lightRig rig="threePt" dir="t">
                  <a:rot lat="0" lon="0" rev="1200000"/>
                </a:lightRig>
              </a:scene3d>
              <a:sp3d>
                <a:bevelT w="63500" h="25400"/>
              </a:sp3d>
            </c:spPr>
          </c:dPt>
          <c:dPt>
            <c:idx val="1"/>
            <c:bubble3D val="0"/>
            <c:spPr>
              <a:solidFill>
                <a:srgbClr val="F97F88"/>
              </a:solidFill>
              <a:ln>
                <a:noFill/>
              </a:ln>
              <a:effectLst/>
              <a:scene3d>
                <a:camera prst="orthographicFront"/>
                <a:lightRig rig="threePt" dir="t">
                  <a:rot lat="0" lon="0" rev="1200000"/>
                </a:lightRig>
              </a:scene3d>
              <a:sp3d>
                <a:bevelT w="63500" h="25400"/>
              </a:sp3d>
            </c:spPr>
          </c:dPt>
          <c:dPt>
            <c:idx val="3"/>
            <c:bubble3D val="0"/>
            <c:spPr>
              <a:solidFill>
                <a:schemeClr val="bg2">
                  <a:lumMod val="50000"/>
                </a:schemeClr>
              </a:solidFill>
              <a:ln>
                <a:noFill/>
              </a:ln>
              <a:effectLst/>
              <a:scene3d>
                <a:camera prst="orthographicFront"/>
                <a:lightRig rig="threePt" dir="t">
                  <a:rot lat="0" lon="0" rev="1200000"/>
                </a:lightRig>
              </a:scene3d>
              <a:sp3d>
                <a:bevelT w="63500" h="25400"/>
              </a:sp3d>
            </c:spPr>
          </c:dPt>
          <c:dLbls>
            <c:dLbl>
              <c:idx val="0"/>
              <c:layout>
                <c:manualLayout>
                  <c:x val="6.3243540416550836E-2"/>
                  <c:y val="-9.3842434923432319E-2"/>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1"/>
              <c:layout>
                <c:manualLayout>
                  <c:x val="7.4486836490604322E-2"/>
                  <c:y val="-0.11885553359213127"/>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2"/>
              <c:layout>
                <c:manualLayout>
                  <c:x val="7.8703072518374384E-2"/>
                  <c:y val="7.96893233942223E-2"/>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3"/>
              <c:layout>
                <c:manualLayout>
                  <c:x val="7.5892248499861009E-2"/>
                  <c:y val="7.3484523724467524E-2"/>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4"/>
              <c:layout>
                <c:manualLayout>
                  <c:x val="7.3081424481347634E-2"/>
                  <c:y val="0.10024212690625332"/>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5"/>
              <c:layout>
                <c:manualLayout>
                  <c:x val="4.6378596305470615E-2"/>
                  <c:y val="0.13242793747568798"/>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6"/>
              <c:layout>
                <c:manualLayout>
                  <c:x val="-4.0756948268443872E-2"/>
                  <c:y val="0.1306802575277653"/>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7"/>
              <c:layout>
                <c:manualLayout>
                  <c:x val="-8.2867850547380315E-2"/>
                  <c:y val="2.3655401811585573E-2"/>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8"/>
              <c:layout>
                <c:manualLayout>
                  <c:x val="-8.0881239807996372E-2"/>
                  <c:y val="-1.2215500885152461E-2"/>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9"/>
              <c:layout>
                <c:manualLayout>
                  <c:x val="-8.6841846662688724E-2"/>
                  <c:y val="-3.0828907571030507E-2"/>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10"/>
              <c:layout>
                <c:manualLayout>
                  <c:x val="-7.7297771171480623E-2"/>
                  <c:y val="-6.3596418109504865E-2"/>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11"/>
              <c:layout>
                <c:manualLayout>
                  <c:x val="-6.8865188453577586E-2"/>
                  <c:y val="-9.5394230234902788E-2"/>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12"/>
              <c:layout>
                <c:manualLayout>
                  <c:x val="-3.5135300231417137E-2"/>
                  <c:y val="-0.10741483880698914"/>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13"/>
              <c:layout>
                <c:manualLayout>
                  <c:x val="-2.8109346808763043E-3"/>
                  <c:y val="-0.11729976898711568"/>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14"/>
              <c:layout>
                <c:manualLayout>
                  <c:x val="2.8108240185133705E-3"/>
                  <c:y val="-0.15588646232743497"/>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15"/>
              <c:layout>
                <c:manualLayout>
                  <c:x val="4.2162360277700562E-3"/>
                  <c:y val="-0.19407860788936784"/>
                </c:manualLayout>
              </c:layout>
              <c:showLegendKey val="1"/>
              <c:showVal val="1"/>
              <c:showCatName val="0"/>
              <c:showSerName val="0"/>
              <c:showPercent val="0"/>
              <c:showBubbleSize val="0"/>
              <c:separator>
</c:separator>
            </c:dLbl>
            <c:dLbl>
              <c:idx val="16"/>
              <c:layout>
                <c:manualLayout>
                  <c:x val="2.9513652194390391E-2"/>
                  <c:y val="-0.1235047671215477"/>
                </c:manualLayout>
              </c:layout>
              <c:showLegendKey val="1"/>
              <c:showVal val="1"/>
              <c:showCatName val="0"/>
              <c:showSerName val="0"/>
              <c:showPercent val="0"/>
              <c:showBubbleSize val="0"/>
              <c:separator>
</c:separator>
            </c:dLbl>
            <c:spPr>
              <a:noFill/>
              <a:ln>
                <a:noFill/>
              </a:ln>
              <a:effectLst/>
            </c:spPr>
            <c:txPr>
              <a:bodyPr wrap="square" lIns="38100" tIns="19050" rIns="38100" bIns="19050" anchor="ctr">
                <a:spAutoFit/>
              </a:bodyPr>
              <a:lstStyle/>
              <a:p>
                <a:pPr>
                  <a:defRPr sz="1300" b="1">
                    <a:latin typeface="Times New Roman" panose="02020603050405020304" pitchFamily="18" charset="0"/>
                    <a:cs typeface="Times New Roman" panose="02020603050405020304" pitchFamily="18" charset="0"/>
                  </a:defRPr>
                </a:pPr>
                <a:endParaRPr lang="ru-RU"/>
              </a:p>
            </c:txPr>
            <c:showLegendKey val="1"/>
            <c:showVal val="1"/>
            <c:showCatName val="0"/>
            <c:showSerName val="0"/>
            <c:showPercent val="0"/>
            <c:showBubbleSize val="0"/>
            <c:separator>
</c:separator>
            <c:showLeaderLines val="0"/>
            <c:extLst>
              <c:ext xmlns:c15="http://schemas.microsoft.com/office/drawing/2012/chart" uri="{CE6537A1-D6FC-4f65-9D91-7224C49458BB}"/>
            </c:extLst>
          </c:dLbls>
          <c:cat>
            <c:strRef>
              <c:f>Лист1!$A$2:$A$18</c:f>
              <c:strCache>
                <c:ptCount val="17"/>
                <c:pt idx="0">
                  <c:v>"Развитие жилищного строительства и сферы жилищно-коммунального хозяйства"</c:v>
                </c:pt>
                <c:pt idx="1">
                  <c:v>"Развитие здравоохранения"</c:v>
                </c:pt>
                <c:pt idx="2">
                  <c:v>"Социальная поддержка граждан"</c:v>
                </c:pt>
                <c:pt idx="3">
                  <c:v>"Развитие культуры и туризма"</c:v>
                </c:pt>
                <c:pt idx="4">
                  <c:v>"Развитие физической культуры и спорта"</c:v>
                </c:pt>
                <c:pt idx="5">
                  <c:v>"Содействие занятости населения"</c:v>
                </c:pt>
                <c:pt idx="6">
                  <c:v>"Развитие образования"</c:v>
                </c:pt>
                <c:pt idx="7">
                  <c:v>"Повышение безопасности жизнедеятельности населения и территорий Чувашской Республики"</c:v>
                </c:pt>
                <c:pt idx="8">
                  <c:v>"Развитие сельского хозяйства и регулирование рынка сельскохозяйственной продукции, сырья и продовольствия Чувашской Республики"</c:v>
                </c:pt>
                <c:pt idx="9">
                  <c:v>"Экономическое развитие Чувашской Республики"</c:v>
                </c:pt>
                <c:pt idx="10">
                  <c:v>"Развитие транспортной системы Чувашской Республики"</c:v>
                </c:pt>
                <c:pt idx="11">
                  <c:v>"Развитие потенциала природно-сырьевых ресурсов и обеспечение экологической безопасности"</c:v>
                </c:pt>
                <c:pt idx="12">
                  <c:v>"Управление общественными финансами и государственным долгом Чувашской Республики"</c:v>
                </c:pt>
                <c:pt idx="13">
                  <c:v>"Развитие потенциала государственного управления"</c:v>
                </c:pt>
                <c:pt idx="14">
                  <c:v>"Информационное общество Чувашии"</c:v>
                </c:pt>
                <c:pt idx="15">
                  <c:v>"Развитие промышленности и инновационная экономика"</c:v>
                </c:pt>
                <c:pt idx="16">
                  <c:v>Формирование современной городской среды на территории Чувашской Республики</c:v>
                </c:pt>
              </c:strCache>
            </c:strRef>
          </c:cat>
          <c:val>
            <c:numRef>
              <c:f>Лист1!$B$2:$B$18</c:f>
              <c:numCache>
                <c:formatCode>0.0%</c:formatCode>
                <c:ptCount val="17"/>
                <c:pt idx="0">
                  <c:v>3.8073281993427188E-2</c:v>
                </c:pt>
                <c:pt idx="1">
                  <c:v>0.19461813901015357</c:v>
                </c:pt>
                <c:pt idx="2">
                  <c:v>0.11939765536861727</c:v>
                </c:pt>
                <c:pt idx="3">
                  <c:v>4.2228871339579151E-2</c:v>
                </c:pt>
                <c:pt idx="4">
                  <c:v>1.5250895178299898E-2</c:v>
                </c:pt>
                <c:pt idx="5">
                  <c:v>8.8428900770098611E-3</c:v>
                </c:pt>
                <c:pt idx="6">
                  <c:v>0.31283464953156426</c:v>
                </c:pt>
                <c:pt idx="7">
                  <c:v>7.4086427625447608E-3</c:v>
                </c:pt>
                <c:pt idx="8">
                  <c:v>6.1580418894393495E-2</c:v>
                </c:pt>
                <c:pt idx="9">
                  <c:v>2.2002256339824403E-2</c:v>
                </c:pt>
                <c:pt idx="10">
                  <c:v>7.6317260999656647E-2</c:v>
                </c:pt>
                <c:pt idx="11">
                  <c:v>1.2955314661303773E-2</c:v>
                </c:pt>
                <c:pt idx="12">
                  <c:v>4.0672977878059555E-2</c:v>
                </c:pt>
                <c:pt idx="13">
                  <c:v>1.3844116348653556E-2</c:v>
                </c:pt>
                <c:pt idx="14">
                  <c:v>7.9678226320694569E-3</c:v>
                </c:pt>
                <c:pt idx="15">
                  <c:v>2.0569971059989214E-2</c:v>
                </c:pt>
                <c:pt idx="16">
                  <c:v>5.4348359248540742E-3</c:v>
                </c:pt>
              </c:numCache>
            </c:numRef>
          </c:val>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54785571752590823"/>
          <c:y val="0.21313796470504176"/>
          <c:w val="0.44576625718641383"/>
          <c:h val="0.76908178332420396"/>
        </c:manualLayout>
      </c:layout>
      <c:overlay val="0"/>
      <c:txPr>
        <a:bodyPr/>
        <a:lstStyle/>
        <a:p>
          <a:pPr>
            <a:defRPr sz="800" b="1">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8DE7A0"/>
                  </a:gs>
                  <a:gs pos="50000">
                    <a:srgbClr val="BBEEC5"/>
                  </a:gs>
                  <a:gs pos="100000">
                    <a:srgbClr val="DEF6E3"/>
                  </a:gs>
                </a:gsLst>
                <a:lin ang="5400000" scaled="1"/>
                <a:tileRect/>
              </a:gradFill>
              <a:scene3d>
                <a:camera prst="orthographicFront"/>
                <a:lightRig rig="threePt" dir="t"/>
              </a:scene3d>
              <a:sp3d/>
            </c:spPr>
          </c:dPt>
          <c:dPt>
            <c:idx val="1"/>
            <c:invertIfNegative val="0"/>
            <c:bubble3D val="0"/>
            <c:spPr>
              <a:gradFill flip="none" rotWithShape="1">
                <a:gsLst>
                  <a:gs pos="50000">
                    <a:srgbClr val="CFC0E2"/>
                  </a:gs>
                  <a:gs pos="0">
                    <a:srgbClr val="B196D2"/>
                  </a:gs>
                  <a:gs pos="100000">
                    <a:srgbClr val="E7E1F0"/>
                  </a:gs>
                </a:gsLst>
                <a:lin ang="5400000" scaled="1"/>
                <a:tileRect/>
              </a:gradFill>
              <a:scene3d>
                <a:camera prst="orthographicFront"/>
                <a:lightRig rig="threePt" dir="t"/>
              </a:scene3d>
              <a:sp3d/>
            </c:spPr>
          </c:dPt>
          <c:dPt>
            <c:idx val="2"/>
            <c:invertIfNegative val="0"/>
            <c:bubble3D val="0"/>
            <c:spPr>
              <a:gradFill flip="none" rotWithShape="1">
                <a:gsLst>
                  <a:gs pos="0">
                    <a:srgbClr val="8CADEA"/>
                  </a:gs>
                  <a:gs pos="50000">
                    <a:srgbClr val="BACCF0"/>
                  </a:gs>
                  <a:gs pos="100000">
                    <a:srgbClr val="DEE6F7"/>
                  </a:gs>
                </a:gsLst>
                <a:lin ang="5400000" scaled="1"/>
                <a:tileRect/>
              </a:gradFill>
              <a:scene3d>
                <a:camera prst="orthographicFront"/>
                <a:lightRig rig="threePt" dir="t"/>
              </a:scene3d>
              <a:sp3d/>
            </c:spPr>
          </c:dPt>
          <c:dPt>
            <c:idx val="3"/>
            <c:invertIfNegative val="0"/>
            <c:bubble3D val="0"/>
            <c:spPr>
              <a:gradFill flip="none" rotWithShape="1">
                <a:gsLst>
                  <a:gs pos="0">
                    <a:srgbClr val="8CADEA"/>
                  </a:gs>
                  <a:gs pos="50000">
                    <a:srgbClr val="BACCF0"/>
                  </a:gs>
                  <a:gs pos="100000">
                    <a:srgbClr val="DEE6F7"/>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9115461650401134E-3"/>
                  <c:y val="-0.1851231332164964"/>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3647668043499187E-2"/>
                  <c:y val="-0.19110877330382575"/>
                </c:manualLayout>
              </c:layout>
              <c:tx>
                <c:rich>
                  <a:bodyPr/>
                  <a:lstStyle/>
                  <a:p>
                    <a:pPr algn="ctr" rtl="0">
                      <a:defRPr lang="en-US" sz="1300" b="1" i="0" u="none" strike="noStrike" kern="1200" baseline="0" dirty="0">
                        <a:solidFill>
                          <a:prstClr val="black"/>
                        </a:solidFill>
                        <a:latin typeface="Times New Roman" panose="02020603050405020304" pitchFamily="18" charset="0"/>
                        <a:ea typeface="+mn-ea"/>
                        <a:cs typeface="Times New Roman" panose="02020603050405020304" pitchFamily="18" charset="0"/>
                      </a:defRPr>
                    </a:pPr>
                    <a:r>
                      <a:rPr lang="en-US" sz="1300" b="1" i="0" u="none" strike="noStrike" kern="1200" baseline="0" dirty="0" smtClean="0">
                        <a:solidFill>
                          <a:prstClr val="black"/>
                        </a:solidFill>
                        <a:latin typeface="Times New Roman" panose="02020603050405020304" pitchFamily="18" charset="0"/>
                        <a:ea typeface="+mn-ea"/>
                        <a:cs typeface="Times New Roman" panose="02020603050405020304" pitchFamily="18" charset="0"/>
                      </a:rPr>
                      <a:t>1 </a:t>
                    </a:r>
                    <a:r>
                      <a:rPr lang="ru-RU" sz="1300" b="1" i="0" u="none" strike="noStrike" kern="1200" baseline="0" dirty="0" smtClean="0">
                        <a:solidFill>
                          <a:prstClr val="black"/>
                        </a:solidFill>
                        <a:latin typeface="Times New Roman" panose="02020603050405020304" pitchFamily="18" charset="0"/>
                        <a:ea typeface="+mn-ea"/>
                        <a:cs typeface="Times New Roman" panose="02020603050405020304" pitchFamily="18" charset="0"/>
                      </a:rPr>
                      <a:t>977</a:t>
                    </a:r>
                    <a:endParaRPr lang="en-US" sz="1300" b="1" i="0" u="none" strike="noStrike" kern="1200" baseline="0" dirty="0" smtClean="0">
                      <a:solidFill>
                        <a:prstClr val="black"/>
                      </a:solidFill>
                      <a:latin typeface="Times New Roman" panose="02020603050405020304" pitchFamily="18" charset="0"/>
                      <a:ea typeface="+mn-ea"/>
                      <a:cs typeface="Times New Roman" panose="02020603050405020304" pitchFamily="18" charset="0"/>
                    </a:endParaRPr>
                  </a:p>
                </c:rich>
              </c:tx>
              <c:spPr/>
              <c:showLegendKey val="0"/>
              <c:showVal val="1"/>
              <c:showCatName val="0"/>
              <c:showSerName val="0"/>
              <c:showPercent val="0"/>
              <c:showBubbleSize val="0"/>
              <c:extLst>
                <c:ext xmlns:c15="http://schemas.microsoft.com/office/drawing/2012/chart" uri="{CE6537A1-D6FC-4f65-9D91-7224C49458BB}"/>
              </c:extLst>
            </c:dLbl>
            <c:dLbl>
              <c:idx val="2"/>
              <c:layout>
                <c:manualLayout>
                  <c:x val="1.0567391677621748E-2"/>
                  <c:y val="-0.37423212117492188"/>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537363942566413E-2"/>
                  <c:y val="-0.18751416600344348"/>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9.7181694128609039E-3"/>
                  <c:y val="-0.16505772871430466"/>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9.3323819692501687E-3"/>
                  <c:y val="-0.14370885429650385"/>
                </c:manualLayout>
              </c:layout>
              <c:showLegendKey val="0"/>
              <c:showVal val="1"/>
              <c:showCatName val="0"/>
              <c:showSerName val="0"/>
              <c:showPercent val="0"/>
              <c:showBubbleSize val="0"/>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2018 план</c:v>
                </c:pt>
                <c:pt idx="1">
                  <c:v>2018 факт</c:v>
                </c:pt>
                <c:pt idx="2">
                  <c:v>2019</c:v>
                </c:pt>
                <c:pt idx="3">
                  <c:v>2020</c:v>
                </c:pt>
                <c:pt idx="4">
                  <c:v>2021</c:v>
                </c:pt>
              </c:strCache>
            </c:strRef>
          </c:cat>
          <c:val>
            <c:numRef>
              <c:f>'Лист1 (2)'!$C$8:$C$12</c:f>
              <c:numCache>
                <c:formatCode>#,##0</c:formatCode>
                <c:ptCount val="5"/>
                <c:pt idx="0">
                  <c:v>2072.9</c:v>
                </c:pt>
                <c:pt idx="1">
                  <c:v>1976.9</c:v>
                </c:pt>
                <c:pt idx="2">
                  <c:v>5296</c:v>
                </c:pt>
                <c:pt idx="3">
                  <c:v>1296</c:v>
                </c:pt>
                <c:pt idx="4">
                  <c:v>1250</c:v>
                </c:pt>
              </c:numCache>
            </c:numRef>
          </c:val>
        </c:ser>
        <c:dLbls>
          <c:showLegendKey val="0"/>
          <c:showVal val="1"/>
          <c:showCatName val="0"/>
          <c:showSerName val="0"/>
          <c:showPercent val="0"/>
          <c:showBubbleSize val="0"/>
        </c:dLbls>
        <c:gapWidth val="150"/>
        <c:shape val="box"/>
        <c:axId val="130876160"/>
        <c:axId val="130877696"/>
        <c:axId val="0"/>
      </c:bar3DChart>
      <c:catAx>
        <c:axId val="130876160"/>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30877696"/>
        <c:crosses val="autoZero"/>
        <c:auto val="1"/>
        <c:lblAlgn val="ctr"/>
        <c:lblOffset val="100"/>
        <c:noMultiLvlLbl val="0"/>
      </c:catAx>
      <c:valAx>
        <c:axId val="130877696"/>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30876160"/>
        <c:crosses val="autoZero"/>
        <c:crossBetween val="between"/>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8DE7A0"/>
                  </a:gs>
                  <a:gs pos="50000">
                    <a:srgbClr val="BBEEC5"/>
                  </a:gs>
                  <a:gs pos="100000">
                    <a:srgbClr val="DEF6E3"/>
                  </a:gs>
                </a:gsLst>
                <a:lin ang="5400000" scaled="1"/>
                <a:tileRect/>
              </a:gradFill>
              <a:scene3d>
                <a:camera prst="orthographicFront"/>
                <a:lightRig rig="threePt" dir="t"/>
              </a:scene3d>
              <a:sp3d/>
            </c:spPr>
          </c:dPt>
          <c:dPt>
            <c:idx val="1"/>
            <c:invertIfNegative val="0"/>
            <c:bubble3D val="0"/>
            <c:spPr>
              <a:gradFill flip="none" rotWithShape="1">
                <a:gsLst>
                  <a:gs pos="50000">
                    <a:srgbClr val="CFC0E2"/>
                  </a:gs>
                  <a:gs pos="0">
                    <a:srgbClr val="B196D2"/>
                  </a:gs>
                  <a:gs pos="100000">
                    <a:srgbClr val="E7E1F0"/>
                  </a:gs>
                </a:gsLst>
                <a:lin ang="5400000" scaled="1"/>
                <a:tileRect/>
              </a:gradFill>
              <a:scene3d>
                <a:camera prst="orthographicFront"/>
                <a:lightRig rig="threePt" dir="t"/>
              </a:scene3d>
              <a:sp3d/>
            </c:spPr>
          </c:dPt>
          <c:dPt>
            <c:idx val="2"/>
            <c:invertIfNegative val="0"/>
            <c:bubble3D val="0"/>
            <c:spPr>
              <a:gradFill flip="none" rotWithShape="1">
                <a:gsLst>
                  <a:gs pos="0">
                    <a:srgbClr val="8CADEA"/>
                  </a:gs>
                  <a:gs pos="50000">
                    <a:srgbClr val="BACCF0"/>
                  </a:gs>
                  <a:gs pos="100000">
                    <a:srgbClr val="DEE6F7"/>
                  </a:gs>
                </a:gsLst>
                <a:lin ang="5400000" scaled="1"/>
                <a:tileRect/>
              </a:gradFill>
              <a:scene3d>
                <a:camera prst="orthographicFront"/>
                <a:lightRig rig="threePt" dir="t"/>
              </a:scene3d>
              <a:sp3d/>
            </c:spPr>
          </c:dPt>
          <c:dPt>
            <c:idx val="3"/>
            <c:invertIfNegative val="0"/>
            <c:bubble3D val="0"/>
            <c:spPr>
              <a:gradFill flip="none" rotWithShape="1">
                <a:gsLst>
                  <a:gs pos="0">
                    <a:srgbClr val="8CADEA"/>
                  </a:gs>
                  <a:gs pos="50000">
                    <a:srgbClr val="BACCF0"/>
                  </a:gs>
                  <a:gs pos="100000">
                    <a:srgbClr val="DEE6F7"/>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2.6361719982737754E-2"/>
                  <c:y val="-0.37793968518864335"/>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1422582691661794E-2"/>
                  <c:y val="-0.36248188735530568"/>
                </c:manualLayout>
              </c:layout>
              <c:spPr/>
              <c:txPr>
                <a:bodyPr/>
                <a:lstStyle/>
                <a:p>
                  <a:pPr algn="ctr" rtl="0">
                    <a:defRPr lang="en-US" sz="1300" b="1" i="0" u="none" strike="noStrike" kern="1200" baseline="0" dirty="0">
                      <a:solidFill>
                        <a:prstClr val="black"/>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3.2124802761954611E-2"/>
                  <c:y val="-0.35695176895238589"/>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537396524782859E-2"/>
                  <c:y val="-0.346789186544284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9268566212177901E-2"/>
                  <c:y val="-0.33424684491321294"/>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2018 план</c:v>
                </c:pt>
                <c:pt idx="1">
                  <c:v>2018 факт</c:v>
                </c:pt>
                <c:pt idx="2">
                  <c:v>2019</c:v>
                </c:pt>
                <c:pt idx="3">
                  <c:v>2020</c:v>
                </c:pt>
                <c:pt idx="4">
                  <c:v>2021</c:v>
                </c:pt>
              </c:strCache>
            </c:strRef>
          </c:cat>
          <c:val>
            <c:numRef>
              <c:f>'Лист1 (2)'!$C$8:$C$12</c:f>
              <c:numCache>
                <c:formatCode>#,##0</c:formatCode>
                <c:ptCount val="5"/>
                <c:pt idx="0">
                  <c:v>705.6</c:v>
                </c:pt>
                <c:pt idx="1">
                  <c:v>680.2</c:v>
                </c:pt>
                <c:pt idx="2">
                  <c:v>651.26300000000003</c:v>
                </c:pt>
                <c:pt idx="3">
                  <c:v>622.20000000000005</c:v>
                </c:pt>
                <c:pt idx="4">
                  <c:v>613.70000000000005</c:v>
                </c:pt>
              </c:numCache>
            </c:numRef>
          </c:val>
        </c:ser>
        <c:dLbls>
          <c:showLegendKey val="0"/>
          <c:showVal val="1"/>
          <c:showCatName val="0"/>
          <c:showSerName val="0"/>
          <c:showPercent val="0"/>
          <c:showBubbleSize val="0"/>
        </c:dLbls>
        <c:gapWidth val="150"/>
        <c:shape val="box"/>
        <c:axId val="185207040"/>
        <c:axId val="185225216"/>
        <c:axId val="0"/>
      </c:bar3DChart>
      <c:catAx>
        <c:axId val="185207040"/>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85225216"/>
        <c:crosses val="autoZero"/>
        <c:auto val="1"/>
        <c:lblAlgn val="ctr"/>
        <c:lblOffset val="100"/>
        <c:noMultiLvlLbl val="0"/>
      </c:catAx>
      <c:valAx>
        <c:axId val="185225216"/>
        <c:scaling>
          <c:orientation val="minMax"/>
          <c:min val="0"/>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85207040"/>
        <c:crosses val="autoZero"/>
        <c:crossBetween val="between"/>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4.5705765426133898E-3"/>
                  <c:y val="-0.40905130624328984"/>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6363235174364899E-3"/>
                  <c:y val="-0.3718645280931776"/>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645706606507541E-2"/>
                  <c:y val="-0.39252366854279858"/>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482175614394703E-2"/>
                  <c:y val="-0.3512053876435566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6151669922482114E-2"/>
                  <c:y val="-0.3512053876435566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nchor="t" anchorCtr="0"/>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2018 план</c:v>
                </c:pt>
                <c:pt idx="1">
                  <c:v>2018 факт</c:v>
                </c:pt>
                <c:pt idx="2">
                  <c:v>2019</c:v>
                </c:pt>
                <c:pt idx="3">
                  <c:v>2020</c:v>
                </c:pt>
                <c:pt idx="4">
                  <c:v>2021</c:v>
                </c:pt>
              </c:strCache>
            </c:strRef>
          </c:cat>
          <c:val>
            <c:numRef>
              <c:f>'Лист1 (2)'!$C$8:$C$12</c:f>
              <c:numCache>
                <c:formatCode>#,##0</c:formatCode>
                <c:ptCount val="5"/>
                <c:pt idx="0">
                  <c:v>15944</c:v>
                </c:pt>
                <c:pt idx="1">
                  <c:v>14825</c:v>
                </c:pt>
                <c:pt idx="2">
                  <c:v>15346</c:v>
                </c:pt>
                <c:pt idx="3">
                  <c:v>13299</c:v>
                </c:pt>
                <c:pt idx="4">
                  <c:v>13023</c:v>
                </c:pt>
              </c:numCache>
            </c:numRef>
          </c:val>
        </c:ser>
        <c:dLbls>
          <c:showLegendKey val="0"/>
          <c:showVal val="1"/>
          <c:showCatName val="0"/>
          <c:showSerName val="0"/>
          <c:showPercent val="0"/>
          <c:showBubbleSize val="0"/>
        </c:dLbls>
        <c:gapWidth val="150"/>
        <c:shape val="box"/>
        <c:axId val="168999168"/>
        <c:axId val="169000320"/>
        <c:axId val="0"/>
      </c:bar3DChart>
      <c:catAx>
        <c:axId val="168999168"/>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69000320"/>
        <c:crosses val="autoZero"/>
        <c:auto val="1"/>
        <c:lblAlgn val="ctr"/>
        <c:lblOffset val="100"/>
        <c:noMultiLvlLbl val="0"/>
      </c:catAx>
      <c:valAx>
        <c:axId val="169000320"/>
        <c:scaling>
          <c:orientation val="minMax"/>
          <c:min val="0"/>
        </c:scaling>
        <c:delete val="0"/>
        <c:axPos val="l"/>
        <c:majorGridlines/>
        <c:numFmt formatCode="#,##0" sourceLinked="1"/>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ru-RU"/>
          </a:p>
        </c:txPr>
        <c:crossAx val="168999168"/>
        <c:crosses val="autoZero"/>
        <c:crossBetween val="between"/>
      </c:valAx>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2.1871199895122755E-2"/>
                  <c:y val="-0.38937339362982726"/>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922029193846598E-2"/>
                  <c:y val="-0.3947779549077659"/>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5705549216287503E-2"/>
                  <c:y val="-0.4133204281484855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245201072693284E-2"/>
                  <c:y val="-0.38784917200767804"/>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5687465813182889E-2"/>
                  <c:y val="-0.33736148615674921"/>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2018 план</c:v>
                </c:pt>
                <c:pt idx="1">
                  <c:v>2018 факт</c:v>
                </c:pt>
                <c:pt idx="2">
                  <c:v>2019</c:v>
                </c:pt>
                <c:pt idx="3">
                  <c:v>2020</c:v>
                </c:pt>
                <c:pt idx="4">
                  <c:v>2021</c:v>
                </c:pt>
              </c:strCache>
            </c:strRef>
          </c:cat>
          <c:val>
            <c:numRef>
              <c:f>'Лист1 (2)'!$C$8:$C$12</c:f>
              <c:numCache>
                <c:formatCode>#,##0</c:formatCode>
                <c:ptCount val="5"/>
                <c:pt idx="0">
                  <c:v>9919.2000000000007</c:v>
                </c:pt>
                <c:pt idx="1">
                  <c:v>9918.4</c:v>
                </c:pt>
                <c:pt idx="2">
                  <c:v>10574.9</c:v>
                </c:pt>
                <c:pt idx="3">
                  <c:v>8973.6</c:v>
                </c:pt>
                <c:pt idx="4">
                  <c:v>8337.5</c:v>
                </c:pt>
              </c:numCache>
            </c:numRef>
          </c:val>
        </c:ser>
        <c:dLbls>
          <c:showLegendKey val="0"/>
          <c:showVal val="1"/>
          <c:showCatName val="0"/>
          <c:showSerName val="0"/>
          <c:showPercent val="0"/>
          <c:showBubbleSize val="0"/>
        </c:dLbls>
        <c:gapWidth val="150"/>
        <c:shape val="box"/>
        <c:axId val="184999936"/>
        <c:axId val="185004800"/>
        <c:axId val="0"/>
      </c:bar3DChart>
      <c:catAx>
        <c:axId val="184999936"/>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85004800"/>
        <c:crosses val="autoZero"/>
        <c:auto val="1"/>
        <c:lblAlgn val="ctr"/>
        <c:lblOffset val="100"/>
        <c:noMultiLvlLbl val="0"/>
      </c:catAx>
      <c:valAx>
        <c:axId val="185004800"/>
        <c:scaling>
          <c:orientation val="minMax"/>
          <c:min val="0"/>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84999936"/>
        <c:crosses val="autoZero"/>
        <c:crossBetween val="between"/>
      </c:valAx>
    </c:plotArea>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8842120223433449E-2"/>
                  <c:y val="-0.32252097976728034"/>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3676266203790652E-2"/>
                  <c:y val="-0.32356789214465104"/>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0395364474222098E-2"/>
                  <c:y val="-0.39595554743614109"/>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53726742797821E-2"/>
                  <c:y val="-0.38333078063864118"/>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4434342096389888E-2"/>
                  <c:y val="-0.394369186084061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2018 план</c:v>
                </c:pt>
                <c:pt idx="1">
                  <c:v>2018 факт</c:v>
                </c:pt>
                <c:pt idx="2">
                  <c:v>2019</c:v>
                </c:pt>
                <c:pt idx="3">
                  <c:v>2020</c:v>
                </c:pt>
                <c:pt idx="4">
                  <c:v>2021</c:v>
                </c:pt>
              </c:strCache>
            </c:strRef>
          </c:cat>
          <c:val>
            <c:numRef>
              <c:f>'Лист1 (2)'!$C$8:$C$12</c:f>
              <c:numCache>
                <c:formatCode>#,##0</c:formatCode>
                <c:ptCount val="5"/>
                <c:pt idx="0">
                  <c:v>450.7</c:v>
                </c:pt>
                <c:pt idx="1">
                  <c:v>450</c:v>
                </c:pt>
                <c:pt idx="2">
                  <c:v>622.29999999999995</c:v>
                </c:pt>
                <c:pt idx="3">
                  <c:v>586.6</c:v>
                </c:pt>
                <c:pt idx="4">
                  <c:v>589.5</c:v>
                </c:pt>
              </c:numCache>
            </c:numRef>
          </c:val>
        </c:ser>
        <c:dLbls>
          <c:showLegendKey val="0"/>
          <c:showVal val="1"/>
          <c:showCatName val="0"/>
          <c:showSerName val="0"/>
          <c:showPercent val="0"/>
          <c:showBubbleSize val="0"/>
        </c:dLbls>
        <c:gapWidth val="150"/>
        <c:shape val="box"/>
        <c:axId val="214661760"/>
        <c:axId val="218164608"/>
        <c:axId val="0"/>
      </c:bar3DChart>
      <c:catAx>
        <c:axId val="214661760"/>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218164608"/>
        <c:crosses val="autoZero"/>
        <c:auto val="1"/>
        <c:lblAlgn val="ctr"/>
        <c:lblOffset val="100"/>
        <c:noMultiLvlLbl val="0"/>
      </c:catAx>
      <c:valAx>
        <c:axId val="218164608"/>
        <c:scaling>
          <c:orientation val="minMax"/>
          <c:min val="0"/>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214661760"/>
        <c:crosses val="autoZero"/>
        <c:crossBetween val="between"/>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3161694255648488E-2"/>
                  <c:y val="-0.38690392425532966"/>
                </c:manualLayout>
              </c:layout>
              <c:tx>
                <c:rich>
                  <a:bodyPr/>
                  <a:lstStyle/>
                  <a:p>
                    <a:r>
                      <a:rPr lang="ru-RU" sz="1100" baseline="0" dirty="0" smtClean="0">
                        <a:latin typeface="Times New Roman" panose="02020603050405020304" pitchFamily="18" charset="0"/>
                        <a:cs typeface="Times New Roman" panose="02020603050405020304" pitchFamily="18" charset="0"/>
                      </a:rPr>
                      <a:t>6 085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4682548995399173E-2"/>
                  <c:y val="-0.37486884173363455"/>
                </c:manualLayout>
              </c:layout>
              <c:tx>
                <c:rich>
                  <a:bodyPr/>
                  <a:lstStyle/>
                  <a:p>
                    <a:r>
                      <a:rPr lang="ru-RU" sz="1100" dirty="0" smtClean="0">
                        <a:latin typeface="Times New Roman" panose="02020603050405020304" pitchFamily="18" charset="0"/>
                        <a:cs typeface="Times New Roman" panose="02020603050405020304" pitchFamily="18" charset="0"/>
                      </a:rPr>
                      <a:t>5 921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1.840433206365856E-2"/>
                  <c:y val="-0.38808043000601661"/>
                </c:manualLayout>
              </c:layout>
              <c:tx>
                <c:rich>
                  <a:bodyPr/>
                  <a:lstStyle/>
                  <a:p>
                    <a:r>
                      <a:rPr lang="ru-RU" sz="1100" dirty="0" smtClean="0">
                        <a:latin typeface="Times New Roman" panose="02020603050405020304" pitchFamily="18" charset="0"/>
                        <a:cs typeface="Times New Roman" panose="02020603050405020304" pitchFamily="18" charset="0"/>
                      </a:rPr>
                      <a:t>6 912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0818424943446243E-2"/>
                  <c:y val="-0.39342480465133506"/>
                </c:manualLayout>
              </c:layout>
              <c:tx>
                <c:rich>
                  <a:bodyPr/>
                  <a:lstStyle/>
                  <a:p>
                    <a:r>
                      <a:rPr lang="ru-RU" sz="1100" dirty="0" smtClean="0">
                        <a:latin typeface="Times New Roman" panose="02020603050405020304" pitchFamily="18" charset="0"/>
                        <a:cs typeface="Times New Roman" panose="02020603050405020304" pitchFamily="18" charset="0"/>
                      </a:rPr>
                      <a:t>6</a:t>
                    </a:r>
                    <a:r>
                      <a:rPr lang="en-US" sz="1100" dirty="0" smtClean="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803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2.3893898316499004E-2"/>
                  <c:y val="-0.39414756385093014"/>
                </c:manualLayout>
              </c:layout>
              <c:tx>
                <c:rich>
                  <a:bodyPr/>
                  <a:lstStyle/>
                  <a:p>
                    <a:r>
                      <a:rPr lang="ru-RU" sz="1100" dirty="0" smtClean="0">
                        <a:latin typeface="Times New Roman" panose="02020603050405020304" pitchFamily="18" charset="0"/>
                        <a:cs typeface="Times New Roman" panose="02020603050405020304" pitchFamily="18" charset="0"/>
                      </a:rPr>
                      <a:t>6 835</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2018 план</c:v>
                </c:pt>
                <c:pt idx="1">
                  <c:v>2018 факт</c:v>
                </c:pt>
                <c:pt idx="2">
                  <c:v>2019</c:v>
                </c:pt>
                <c:pt idx="3">
                  <c:v>2020</c:v>
                </c:pt>
                <c:pt idx="4">
                  <c:v>2021</c:v>
                </c:pt>
              </c:strCache>
            </c:strRef>
          </c:cat>
          <c:val>
            <c:numRef>
              <c:f>'Лист1 (2)'!$C$8:$C$12</c:f>
              <c:numCache>
                <c:formatCode>#,##0</c:formatCode>
                <c:ptCount val="5"/>
                <c:pt idx="0">
                  <c:v>6085.4</c:v>
                </c:pt>
                <c:pt idx="1">
                  <c:v>5921.3</c:v>
                </c:pt>
                <c:pt idx="2">
                  <c:v>6912.2</c:v>
                </c:pt>
                <c:pt idx="3">
                  <c:v>6803.7</c:v>
                </c:pt>
                <c:pt idx="4">
                  <c:v>6835.1</c:v>
                </c:pt>
              </c:numCache>
            </c:numRef>
          </c:val>
        </c:ser>
        <c:dLbls>
          <c:showLegendKey val="0"/>
          <c:showVal val="1"/>
          <c:showCatName val="0"/>
          <c:showSerName val="0"/>
          <c:showPercent val="0"/>
          <c:showBubbleSize val="0"/>
        </c:dLbls>
        <c:gapWidth val="150"/>
        <c:gapDepth val="374"/>
        <c:shape val="box"/>
        <c:axId val="92750976"/>
        <c:axId val="92755840"/>
        <c:axId val="0"/>
      </c:bar3DChart>
      <c:catAx>
        <c:axId val="92750976"/>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92755840"/>
        <c:crosses val="autoZero"/>
        <c:auto val="1"/>
        <c:lblAlgn val="ctr"/>
        <c:lblOffset val="100"/>
        <c:noMultiLvlLbl val="0"/>
      </c:catAx>
      <c:valAx>
        <c:axId val="92755840"/>
        <c:scaling>
          <c:orientation val="minMax"/>
          <c:max val="6335.5"/>
          <c:min val="0"/>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92750976"/>
        <c:crosses val="autoZero"/>
        <c:crossBetween val="between"/>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3786310237355756E-2"/>
                  <c:y val="-0.3728459325619165"/>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5306815851184442E-2"/>
                  <c:y val="-0.36585515827829651"/>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9.9345835114536506E-3"/>
                  <c:y val="-0.34721150405049289"/>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3152552536227406E-2"/>
                  <c:y val="-0.3341350814978690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8382906379960909E-2"/>
                  <c:y val="-0.3332296580668249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2018 план</c:v>
                </c:pt>
                <c:pt idx="1">
                  <c:v>2018 факт</c:v>
                </c:pt>
                <c:pt idx="2">
                  <c:v>2019</c:v>
                </c:pt>
                <c:pt idx="3">
                  <c:v>2020</c:v>
                </c:pt>
                <c:pt idx="4">
                  <c:v>2021</c:v>
                </c:pt>
              </c:strCache>
            </c:strRef>
          </c:cat>
          <c:val>
            <c:numRef>
              <c:f>'Лист1 (2)'!$C$8:$C$12</c:f>
              <c:numCache>
                <c:formatCode>#,##0</c:formatCode>
                <c:ptCount val="5"/>
                <c:pt idx="0">
                  <c:v>2151.75</c:v>
                </c:pt>
                <c:pt idx="1">
                  <c:v>2090.2800000000002</c:v>
                </c:pt>
                <c:pt idx="2">
                  <c:v>1698.83</c:v>
                </c:pt>
                <c:pt idx="3">
                  <c:v>1582.83</c:v>
                </c:pt>
                <c:pt idx="4">
                  <c:v>1723.4</c:v>
                </c:pt>
              </c:numCache>
            </c:numRef>
          </c:val>
        </c:ser>
        <c:dLbls>
          <c:showLegendKey val="0"/>
          <c:showVal val="1"/>
          <c:showCatName val="0"/>
          <c:showSerName val="0"/>
          <c:showPercent val="0"/>
          <c:showBubbleSize val="0"/>
        </c:dLbls>
        <c:gapWidth val="150"/>
        <c:shape val="box"/>
        <c:axId val="121465472"/>
        <c:axId val="225745920"/>
        <c:axId val="0"/>
      </c:bar3DChart>
      <c:catAx>
        <c:axId val="121465472"/>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225745920"/>
        <c:crosses val="autoZero"/>
        <c:auto val="1"/>
        <c:lblAlgn val="ctr"/>
        <c:lblOffset val="100"/>
        <c:noMultiLvlLbl val="0"/>
      </c:catAx>
      <c:valAx>
        <c:axId val="225745920"/>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21465472"/>
        <c:crosses val="autoZero"/>
        <c:crossBetween val="between"/>
      </c:valAx>
    </c:plotArea>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3786310237355756E-2"/>
                  <c:y val="-0.3728459325619165"/>
                </c:manualLayout>
              </c:layout>
              <c:tx>
                <c:rich>
                  <a:bodyPr/>
                  <a:lstStyle/>
                  <a:p>
                    <a:r>
                      <a:rPr lang="en-US" dirty="0" smtClean="0"/>
                      <a:t>778</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8.8268216972468196E-3"/>
                  <c:y val="-0.34345432788193059"/>
                </c:manualLayout>
              </c:layout>
              <c:tx>
                <c:rich>
                  <a:bodyPr/>
                  <a:lstStyle/>
                  <a:p>
                    <a:r>
                      <a:rPr lang="en-US" dirty="0" smtClean="0"/>
                      <a:t>739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1.9029887534713571E-2"/>
                  <c:y val="-0.36547972653314903"/>
                </c:manualLayout>
              </c:layout>
              <c:tx>
                <c:rich>
                  <a:bodyPr/>
                  <a:lstStyle/>
                  <a:p>
                    <a:r>
                      <a:rPr lang="en-US" dirty="0" smtClean="0"/>
                      <a:t>815</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7.7310783141403175E-2"/>
                      <c:h val="7.513919165870446E-2"/>
                    </c:manualLayout>
                  </c15:layout>
                </c:ext>
              </c:extLst>
            </c:dLbl>
            <c:dLbl>
              <c:idx val="3"/>
              <c:layout>
                <c:manualLayout>
                  <c:x val="1.7922207949176493E-2"/>
                  <c:y val="-0.24374764612573166"/>
                </c:manualLayout>
              </c:layout>
              <c:tx>
                <c:rich>
                  <a:bodyPr/>
                  <a:lstStyle/>
                  <a:p>
                    <a:r>
                      <a:rPr lang="en-US" dirty="0" smtClean="0"/>
                      <a:t>473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1.0192084531230605E-2"/>
                  <c:y val="-0.29525885659687756"/>
                </c:manualLayout>
              </c:layout>
              <c:tx>
                <c:rich>
                  <a:bodyPr/>
                  <a:lstStyle/>
                  <a:p>
                    <a:r>
                      <a:rPr lang="en-US" dirty="0" smtClean="0"/>
                      <a:t>645</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2018 план</c:v>
                </c:pt>
                <c:pt idx="1">
                  <c:v>2018 факт</c:v>
                </c:pt>
                <c:pt idx="2">
                  <c:v>2019</c:v>
                </c:pt>
                <c:pt idx="3">
                  <c:v>2020</c:v>
                </c:pt>
                <c:pt idx="4">
                  <c:v>2021</c:v>
                </c:pt>
              </c:strCache>
            </c:strRef>
          </c:cat>
          <c:val>
            <c:numRef>
              <c:f>'Лист1 (2)'!$C$8:$C$12</c:f>
              <c:numCache>
                <c:formatCode>#,##0</c:formatCode>
                <c:ptCount val="5"/>
                <c:pt idx="0">
                  <c:v>778</c:v>
                </c:pt>
                <c:pt idx="1">
                  <c:v>739</c:v>
                </c:pt>
                <c:pt idx="2">
                  <c:v>815</c:v>
                </c:pt>
                <c:pt idx="3">
                  <c:v>473</c:v>
                </c:pt>
                <c:pt idx="4">
                  <c:v>645</c:v>
                </c:pt>
              </c:numCache>
            </c:numRef>
          </c:val>
        </c:ser>
        <c:dLbls>
          <c:showLegendKey val="0"/>
          <c:showVal val="1"/>
          <c:showCatName val="0"/>
          <c:showSerName val="0"/>
          <c:showPercent val="0"/>
          <c:showBubbleSize val="0"/>
        </c:dLbls>
        <c:gapWidth val="150"/>
        <c:shape val="box"/>
        <c:axId val="228275328"/>
        <c:axId val="228288384"/>
        <c:axId val="0"/>
      </c:bar3DChart>
      <c:catAx>
        <c:axId val="228275328"/>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228288384"/>
        <c:crosses val="autoZero"/>
        <c:auto val="1"/>
        <c:lblAlgn val="ctr"/>
        <c:lblOffset val="100"/>
        <c:noMultiLvlLbl val="0"/>
      </c:catAx>
      <c:valAx>
        <c:axId val="228288384"/>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228275328"/>
        <c:crosses val="autoZero"/>
        <c:crossBetween val="between"/>
      </c:valAx>
    </c:plotArea>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2.267762267088826E-2"/>
                  <c:y val="-0.36963163559351458"/>
                </c:manualLayout>
              </c:layout>
              <c:tx>
                <c:rich>
                  <a:bodyPr/>
                  <a:lstStyle/>
                  <a:p>
                    <a:r>
                      <a:rPr lang="ru-RU" sz="1200" dirty="0" smtClean="0"/>
                      <a:t>378</a:t>
                    </a:r>
                    <a:endParaRPr lang="en-US" dirty="0"/>
                  </a:p>
                </c:rich>
              </c:tx>
              <c:showLegendKey val="0"/>
              <c:showVal val="1"/>
              <c:showCatName val="0"/>
              <c:showSerName val="0"/>
              <c:showPercent val="0"/>
              <c:showBubbleSize val="0"/>
            </c:dLbl>
            <c:dLbl>
              <c:idx val="1"/>
              <c:layout>
                <c:manualLayout>
                  <c:x val="2.5917283052443726E-2"/>
                  <c:y val="-0.37411578178471333"/>
                </c:manualLayout>
              </c:layout>
              <c:tx>
                <c:rich>
                  <a:bodyPr/>
                  <a:lstStyle/>
                  <a:p>
                    <a:r>
                      <a:rPr lang="ru-RU" sz="1200" dirty="0" smtClean="0"/>
                      <a:t>377</a:t>
                    </a:r>
                    <a:endParaRPr lang="en-US" dirty="0"/>
                  </a:p>
                </c:rich>
              </c:tx>
              <c:showLegendKey val="0"/>
              <c:showVal val="1"/>
              <c:showCatName val="0"/>
              <c:showSerName val="0"/>
              <c:showPercent val="0"/>
              <c:showBubbleSize val="0"/>
            </c:dLbl>
            <c:dLbl>
              <c:idx val="2"/>
              <c:layout>
                <c:manualLayout>
                  <c:x val="2.2677622670888319E-2"/>
                  <c:y val="-0.25372663386779565"/>
                </c:manualLayout>
              </c:layout>
              <c:showLegendKey val="0"/>
              <c:showVal val="1"/>
              <c:showCatName val="0"/>
              <c:showSerName val="0"/>
              <c:showPercent val="0"/>
              <c:showBubbleSize val="0"/>
            </c:dLbl>
            <c:dLbl>
              <c:idx val="3"/>
              <c:layout>
                <c:manualLayout>
                  <c:x val="1.2958641526221863E-2"/>
                  <c:y val="-0.24621754406029328"/>
                </c:manualLayout>
              </c:layout>
              <c:showLegendKey val="0"/>
              <c:showVal val="1"/>
              <c:showCatName val="0"/>
              <c:showSerName val="0"/>
              <c:showPercent val="0"/>
              <c:showBubbleSize val="0"/>
            </c:dLbl>
            <c:dLbl>
              <c:idx val="4"/>
              <c:layout>
                <c:manualLayout>
                  <c:x val="3.2396603815554655E-2"/>
                  <c:y val="-0.24092057404151124"/>
                </c:manualLayout>
              </c:layout>
              <c:showLegendKey val="0"/>
              <c:showVal val="1"/>
              <c:showCatName val="0"/>
              <c:showSerName val="0"/>
              <c:showPercent val="0"/>
              <c:showBubbleSize val="0"/>
            </c:dLbl>
            <c:txPr>
              <a:bodyPr anchor="t" anchorCtr="0"/>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 (2)'!$B$8:$B$12</c:f>
              <c:strCache>
                <c:ptCount val="5"/>
                <c:pt idx="0">
                  <c:v>2018 план</c:v>
                </c:pt>
                <c:pt idx="1">
                  <c:v>2018 факт</c:v>
                </c:pt>
                <c:pt idx="2">
                  <c:v>2019</c:v>
                </c:pt>
                <c:pt idx="3">
                  <c:v>2020</c:v>
                </c:pt>
                <c:pt idx="4">
                  <c:v>2021</c:v>
                </c:pt>
              </c:strCache>
            </c:strRef>
          </c:cat>
          <c:val>
            <c:numRef>
              <c:f>'Лист1 (2)'!$C$8:$C$12</c:f>
              <c:numCache>
                <c:formatCode>#,##0</c:formatCode>
                <c:ptCount val="5"/>
                <c:pt idx="0">
                  <c:v>377.7</c:v>
                </c:pt>
                <c:pt idx="1">
                  <c:v>376.8</c:v>
                </c:pt>
                <c:pt idx="2">
                  <c:v>179.6</c:v>
                </c:pt>
                <c:pt idx="3">
                  <c:v>179.1</c:v>
                </c:pt>
                <c:pt idx="4">
                  <c:v>179.1</c:v>
                </c:pt>
              </c:numCache>
            </c:numRef>
          </c:val>
        </c:ser>
        <c:dLbls>
          <c:showLegendKey val="0"/>
          <c:showVal val="1"/>
          <c:showCatName val="0"/>
          <c:showSerName val="0"/>
          <c:showPercent val="0"/>
          <c:showBubbleSize val="0"/>
        </c:dLbls>
        <c:gapWidth val="150"/>
        <c:gapDepth val="374"/>
        <c:shape val="box"/>
        <c:axId val="228436992"/>
        <c:axId val="228556800"/>
        <c:axId val="0"/>
      </c:bar3DChart>
      <c:catAx>
        <c:axId val="228436992"/>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228556800"/>
        <c:crosses val="autoZero"/>
        <c:auto val="1"/>
        <c:lblAlgn val="ctr"/>
        <c:lblOffset val="100"/>
        <c:noMultiLvlLbl val="0"/>
      </c:catAx>
      <c:valAx>
        <c:axId val="228556800"/>
        <c:scaling>
          <c:orientation val="minMax"/>
          <c:min val="0"/>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22843699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46584094993675"/>
          <c:y val="3.8602954383300532E-2"/>
          <c:w val="0.73528853415260853"/>
          <c:h val="0.92279409123339895"/>
        </c:manualLayout>
      </c:layout>
      <c:barChart>
        <c:barDir val="bar"/>
        <c:grouping val="clustered"/>
        <c:varyColors val="0"/>
        <c:ser>
          <c:idx val="0"/>
          <c:order val="0"/>
          <c:spPr>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c:spPr>
          <c:invertIfNegative val="0"/>
          <c:dLbls>
            <c:spPr>
              <a:noFill/>
              <a:ln>
                <a:noFill/>
              </a:ln>
              <a:effectLst/>
            </c:spPr>
            <c:txPr>
              <a:bodyPr/>
              <a:lstStyle/>
              <a:p>
                <a:pPr>
                  <a:defRPr sz="11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Лист1!$A$6:$A$13</c:f>
              <c:numCache>
                <c:formatCode>General</c:formatCode>
                <c:ptCount val="8"/>
                <c:pt idx="0">
                  <c:v>2021</c:v>
                </c:pt>
                <c:pt idx="1">
                  <c:v>2020</c:v>
                </c:pt>
                <c:pt idx="2">
                  <c:v>2019</c:v>
                </c:pt>
                <c:pt idx="3">
                  <c:v>2018</c:v>
                </c:pt>
                <c:pt idx="4">
                  <c:v>2017</c:v>
                </c:pt>
                <c:pt idx="5">
                  <c:v>2016</c:v>
                </c:pt>
                <c:pt idx="6">
                  <c:v>2015</c:v>
                </c:pt>
                <c:pt idx="7">
                  <c:v>2014</c:v>
                </c:pt>
              </c:numCache>
            </c:numRef>
          </c:cat>
          <c:val>
            <c:numRef>
              <c:f>Лист1!$B$6:$B$13</c:f>
              <c:numCache>
                <c:formatCode>#,##0</c:formatCode>
                <c:ptCount val="8"/>
                <c:pt idx="0">
                  <c:v>46897</c:v>
                </c:pt>
                <c:pt idx="1">
                  <c:v>47252</c:v>
                </c:pt>
                <c:pt idx="2">
                  <c:v>54652</c:v>
                </c:pt>
                <c:pt idx="3">
                  <c:v>48424</c:v>
                </c:pt>
                <c:pt idx="4">
                  <c:v>43867</c:v>
                </c:pt>
                <c:pt idx="5">
                  <c:v>39655</c:v>
                </c:pt>
                <c:pt idx="6">
                  <c:v>40008</c:v>
                </c:pt>
                <c:pt idx="7">
                  <c:v>40196</c:v>
                </c:pt>
              </c:numCache>
            </c:numRef>
          </c:val>
        </c:ser>
        <c:dLbls>
          <c:showLegendKey val="0"/>
          <c:showVal val="0"/>
          <c:showCatName val="0"/>
          <c:showSerName val="0"/>
          <c:showPercent val="0"/>
          <c:showBubbleSize val="0"/>
        </c:dLbls>
        <c:gapWidth val="150"/>
        <c:axId val="132130688"/>
        <c:axId val="132132224"/>
      </c:barChart>
      <c:catAx>
        <c:axId val="132130688"/>
        <c:scaling>
          <c:orientation val="minMax"/>
        </c:scaling>
        <c:delete val="0"/>
        <c:axPos val="l"/>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32132224"/>
        <c:crosses val="autoZero"/>
        <c:auto val="1"/>
        <c:lblAlgn val="ctr"/>
        <c:lblOffset val="100"/>
        <c:noMultiLvlLbl val="0"/>
      </c:catAx>
      <c:valAx>
        <c:axId val="132132224"/>
        <c:scaling>
          <c:orientation val="minMax"/>
        </c:scaling>
        <c:delete val="1"/>
        <c:axPos val="b"/>
        <c:numFmt formatCode="#,##0" sourceLinked="1"/>
        <c:majorTickMark val="out"/>
        <c:minorTickMark val="none"/>
        <c:tickLblPos val="nextTo"/>
        <c:crossAx val="132130688"/>
        <c:crosses val="autoZero"/>
        <c:crossBetween val="between"/>
      </c:valAx>
      <c:spPr>
        <a:noFill/>
        <a:ln w="25400">
          <a:noFill/>
        </a:ln>
      </c:spPr>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6912333359809042E-2"/>
                  <c:y val="-0.3809954499065664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9445222458645644E-2"/>
                  <c:y val="-0.3775072222835967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0705396445845334E-2"/>
                  <c:y val="-0.29026648043591263"/>
                </c:manualLayout>
              </c:layout>
              <c:tx>
                <c:rich>
                  <a:bodyPr/>
                  <a:lstStyle/>
                  <a:p>
                    <a:r>
                      <a:rPr lang="ru-RU" dirty="0" smtClean="0"/>
                      <a:t>431</a:t>
                    </a:r>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2613026883990418E-2"/>
                  <c:y val="-0.2699558322658864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9728442852186126E-2"/>
                  <c:y val="-0.2097465073127284"/>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2018 план</c:v>
                </c:pt>
                <c:pt idx="1">
                  <c:v>2018 факт</c:v>
                </c:pt>
                <c:pt idx="2">
                  <c:v>2019</c:v>
                </c:pt>
                <c:pt idx="3">
                  <c:v>2020</c:v>
                </c:pt>
                <c:pt idx="4">
                  <c:v>2021</c:v>
                </c:pt>
              </c:strCache>
            </c:strRef>
          </c:cat>
          <c:val>
            <c:numRef>
              <c:f>'Лист1 (2)'!$C$8:$C$12</c:f>
              <c:numCache>
                <c:formatCode>#,##0</c:formatCode>
                <c:ptCount val="5"/>
                <c:pt idx="0">
                  <c:v>406</c:v>
                </c:pt>
                <c:pt idx="1">
                  <c:v>404</c:v>
                </c:pt>
                <c:pt idx="2">
                  <c:v>301</c:v>
                </c:pt>
                <c:pt idx="3">
                  <c:v>258</c:v>
                </c:pt>
                <c:pt idx="4">
                  <c:v>203</c:v>
                </c:pt>
              </c:numCache>
            </c:numRef>
          </c:val>
        </c:ser>
        <c:dLbls>
          <c:showLegendKey val="0"/>
          <c:showVal val="1"/>
          <c:showCatName val="0"/>
          <c:showSerName val="0"/>
          <c:showPercent val="0"/>
          <c:showBubbleSize val="0"/>
        </c:dLbls>
        <c:gapWidth val="150"/>
        <c:shape val="box"/>
        <c:axId val="229268480"/>
        <c:axId val="229298176"/>
        <c:axId val="0"/>
      </c:bar3DChart>
      <c:catAx>
        <c:axId val="229268480"/>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229298176"/>
        <c:crosses val="autoZero"/>
        <c:auto val="1"/>
        <c:lblAlgn val="ctr"/>
        <c:lblOffset val="100"/>
        <c:noMultiLvlLbl val="0"/>
      </c:catAx>
      <c:valAx>
        <c:axId val="229298176"/>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229268480"/>
        <c:crosses val="autoZero"/>
        <c:crossBetween val="between"/>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6761532954242996E-2"/>
                  <c:y val="-0.39411412441337512"/>
                </c:manualLayout>
              </c:layout>
              <c:tx>
                <c:rich>
                  <a:bodyPr/>
                  <a:lstStyle/>
                  <a:p>
                    <a:r>
                      <a:rPr lang="ru-RU" dirty="0" smtClean="0">
                        <a:latin typeface="Times New Roman" panose="02020603050405020304" pitchFamily="18" charset="0"/>
                        <a:cs typeface="Times New Roman" panose="02020603050405020304" pitchFamily="18" charset="0"/>
                      </a:rPr>
                      <a:t>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5164939894069623E-2"/>
                  <c:y val="-0.38436506522371122"/>
                </c:manualLayout>
              </c:layout>
              <c:tx>
                <c:rich>
                  <a:bodyPr/>
                  <a:lstStyle/>
                  <a:p>
                    <a:r>
                      <a:rPr lang="ru-RU" dirty="0" smtClean="0">
                        <a:solidFill>
                          <a:schemeClr val="tx1"/>
                        </a:solidFill>
                        <a:latin typeface="Times New Roman" panose="02020603050405020304" pitchFamily="18" charset="0"/>
                        <a:cs typeface="Times New Roman" panose="02020603050405020304" pitchFamily="18" charset="0"/>
                      </a:rPr>
                      <a:t>639</a:t>
                    </a:r>
                    <a:endParaRPr lang="en-US" dirty="0" smtClean="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2.1172955892330356E-2"/>
                  <c:y val="-0.33701474081328348"/>
                </c:manualLayout>
              </c:layout>
              <c:tx>
                <c:rich>
                  <a:bodyPr/>
                  <a:lstStyle/>
                  <a:p>
                    <a:r>
                      <a:rPr lang="ru-RU" dirty="0" smtClean="0">
                        <a:solidFill>
                          <a:schemeClr val="tx1"/>
                        </a:solidFill>
                        <a:latin typeface="Times New Roman" panose="02020603050405020304" pitchFamily="18" charset="0"/>
                        <a:cs typeface="Times New Roman" panose="02020603050405020304" pitchFamily="18" charset="0"/>
                      </a:rPr>
                      <a:t>485</a:t>
                    </a:r>
                    <a:endParaRPr lang="ru-RU"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8.7504544960435408E-3"/>
                  <c:y val="-0.37885417406297434"/>
                </c:manualLayout>
              </c:layout>
              <c:tx>
                <c:rich>
                  <a:bodyPr/>
                  <a:lstStyle/>
                  <a:p>
                    <a:r>
                      <a:rPr lang="ru-RU" dirty="0" smtClean="0">
                        <a:solidFill>
                          <a:schemeClr val="tx1"/>
                        </a:solidFill>
                        <a:latin typeface="Times New Roman" panose="02020603050405020304" pitchFamily="18" charset="0"/>
                        <a:cs typeface="Times New Roman" panose="02020603050405020304" pitchFamily="18" charset="0"/>
                      </a:rPr>
                      <a:t>608</a:t>
                    </a:r>
                    <a:endParaRPr lang="ru-RU"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1.9800565261883431E-2"/>
                  <c:y val="-0.37046558891578724"/>
                </c:manualLayout>
              </c:layout>
              <c:tx>
                <c:rich>
                  <a:bodyPr/>
                  <a:lstStyle/>
                  <a:p>
                    <a:r>
                      <a:rPr lang="ru-RU" dirty="0" smtClean="0">
                        <a:solidFill>
                          <a:schemeClr val="tx1"/>
                        </a:solidFill>
                      </a:rPr>
                      <a:t>571</a:t>
                    </a:r>
                    <a:endParaRPr lang="en-US"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2018 план</c:v>
                </c:pt>
                <c:pt idx="1">
                  <c:v>2018 факт</c:v>
                </c:pt>
                <c:pt idx="2">
                  <c:v>2019</c:v>
                </c:pt>
                <c:pt idx="3">
                  <c:v>2020</c:v>
                </c:pt>
                <c:pt idx="4">
                  <c:v>2021</c:v>
                </c:pt>
              </c:strCache>
            </c:strRef>
          </c:cat>
          <c:val>
            <c:numRef>
              <c:f>'Лист1 (2)'!$C$8:$C$12</c:f>
              <c:numCache>
                <c:formatCode>#,##0</c:formatCode>
                <c:ptCount val="5"/>
                <c:pt idx="0">
                  <c:v>660.3</c:v>
                </c:pt>
                <c:pt idx="1">
                  <c:v>639</c:v>
                </c:pt>
                <c:pt idx="2">
                  <c:v>485</c:v>
                </c:pt>
                <c:pt idx="3">
                  <c:v>608</c:v>
                </c:pt>
                <c:pt idx="4">
                  <c:v>571</c:v>
                </c:pt>
              </c:numCache>
            </c:numRef>
          </c:val>
        </c:ser>
        <c:dLbls>
          <c:showLegendKey val="0"/>
          <c:showVal val="1"/>
          <c:showCatName val="0"/>
          <c:showSerName val="0"/>
          <c:showPercent val="0"/>
          <c:showBubbleSize val="0"/>
        </c:dLbls>
        <c:gapWidth val="150"/>
        <c:shape val="box"/>
        <c:axId val="230120064"/>
        <c:axId val="230157696"/>
        <c:axId val="0"/>
      </c:bar3DChart>
      <c:catAx>
        <c:axId val="230120064"/>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230157696"/>
        <c:crosses val="autoZero"/>
        <c:auto val="1"/>
        <c:lblAlgn val="ctr"/>
        <c:lblOffset val="100"/>
        <c:noMultiLvlLbl val="0"/>
      </c:catAx>
      <c:valAx>
        <c:axId val="230157696"/>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230120064"/>
        <c:crosses val="autoZero"/>
        <c:crossBetween val="between"/>
      </c:valAx>
    </c:plotArea>
    <c:plotVisOnly val="1"/>
    <c:dispBlanksAs val="gap"/>
    <c:showDLblsOverMax val="0"/>
  </c:chart>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0918432303619628E-2"/>
                  <c:y val="-0.39258556555896496"/>
                </c:manualLayout>
              </c:layout>
              <c:showLegendKey val="0"/>
              <c:showVal val="1"/>
              <c:showCatName val="0"/>
              <c:showSerName val="0"/>
              <c:showPercent val="0"/>
              <c:showBubbleSize val="0"/>
            </c:dLbl>
            <c:dLbl>
              <c:idx val="1"/>
              <c:layout>
                <c:manualLayout>
                  <c:x val="7.1493364507993094E-4"/>
                  <c:y val="-0.37753986249638444"/>
                </c:manualLayout>
              </c:layout>
              <c:tx>
                <c:rich>
                  <a:bodyPr/>
                  <a:lstStyle/>
                  <a:p>
                    <a:r>
                      <a:rPr lang="ru-RU" dirty="0" smtClean="0"/>
                      <a:t>3 261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253528884019291E-2"/>
                  <c:y val="-0.39088621066459373"/>
                </c:manualLayout>
              </c:layout>
              <c:tx>
                <c:rich>
                  <a:bodyPr/>
                  <a:lstStyle/>
                  <a:p>
                    <a:r>
                      <a:rPr lang="ru-RU" dirty="0" smtClean="0"/>
                      <a:t>2 925</a:t>
                    </a:r>
                    <a:endParaRPr lang="en-US" dirty="0"/>
                  </a:p>
                </c:rich>
              </c:tx>
              <c:showLegendKey val="0"/>
              <c:showVal val="1"/>
              <c:showCatName val="0"/>
              <c:showSerName val="0"/>
              <c:showPercent val="0"/>
              <c:showBubbleSize val="0"/>
            </c:dLbl>
            <c:dLbl>
              <c:idx val="3"/>
              <c:layout>
                <c:manualLayout>
                  <c:x val="1.9849231649565993E-2"/>
                  <c:y val="-0.37540699584789555"/>
                </c:manualLayout>
              </c:layout>
              <c:showLegendKey val="0"/>
              <c:showVal val="1"/>
              <c:showCatName val="0"/>
              <c:showSerName val="0"/>
              <c:showPercent val="0"/>
              <c:showBubbleSize val="0"/>
            </c:dLbl>
            <c:dLbl>
              <c:idx val="4"/>
              <c:layout>
                <c:manualLayout>
                  <c:x val="1.6221722466191489E-2"/>
                  <c:y val="-0.3659843516305189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2018 план </c:v>
                </c:pt>
                <c:pt idx="1">
                  <c:v>2018 факт</c:v>
                </c:pt>
                <c:pt idx="2">
                  <c:v>2019</c:v>
                </c:pt>
                <c:pt idx="3">
                  <c:v>2020</c:v>
                </c:pt>
                <c:pt idx="4">
                  <c:v>2021</c:v>
                </c:pt>
              </c:strCache>
            </c:strRef>
          </c:cat>
          <c:val>
            <c:numRef>
              <c:f>'Лист1 (2)'!$C$8:$C$12</c:f>
              <c:numCache>
                <c:formatCode>#,##0</c:formatCode>
                <c:ptCount val="5"/>
                <c:pt idx="0">
                  <c:v>3138.6</c:v>
                </c:pt>
                <c:pt idx="1">
                  <c:v>3260.8</c:v>
                </c:pt>
                <c:pt idx="2">
                  <c:v>2924.6</c:v>
                </c:pt>
                <c:pt idx="3">
                  <c:v>2434.9</c:v>
                </c:pt>
                <c:pt idx="4">
                  <c:v>2247.6999999999998</c:v>
                </c:pt>
              </c:numCache>
            </c:numRef>
          </c:val>
        </c:ser>
        <c:dLbls>
          <c:showLegendKey val="0"/>
          <c:showVal val="1"/>
          <c:showCatName val="0"/>
          <c:showSerName val="0"/>
          <c:showPercent val="0"/>
          <c:showBubbleSize val="0"/>
        </c:dLbls>
        <c:gapWidth val="150"/>
        <c:shape val="box"/>
        <c:axId val="230227328"/>
        <c:axId val="230347136"/>
        <c:axId val="0"/>
      </c:bar3DChart>
      <c:catAx>
        <c:axId val="230227328"/>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230347136"/>
        <c:crosses val="autoZero"/>
        <c:auto val="1"/>
        <c:lblAlgn val="ctr"/>
        <c:lblOffset val="100"/>
        <c:noMultiLvlLbl val="0"/>
      </c:catAx>
      <c:valAx>
        <c:axId val="230347136"/>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230227328"/>
        <c:crosses val="autoZero"/>
        <c:crossBetween val="between"/>
      </c:valAx>
    </c:plotArea>
    <c:plotVisOnly val="1"/>
    <c:dispBlanksAs val="gap"/>
    <c:showDLblsOverMax val="0"/>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3161694255648488E-2"/>
                  <c:y val="-0.29413571355949436"/>
                </c:manualLayout>
              </c:layout>
              <c:tx>
                <c:rich>
                  <a:bodyPr/>
                  <a:lstStyle/>
                  <a:p>
                    <a:r>
                      <a:rPr lang="ru-RU" sz="1200" dirty="0" smtClean="0">
                        <a:latin typeface="Times New Roman" panose="02020603050405020304" pitchFamily="18" charset="0"/>
                        <a:cs typeface="Times New Roman" panose="02020603050405020304" pitchFamily="18" charset="0"/>
                      </a:rPr>
                      <a:t>3 890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1442888613843707E-2"/>
                  <c:y val="-0.27013717084081745"/>
                </c:manualLayout>
              </c:layout>
              <c:tx>
                <c:rich>
                  <a:bodyPr/>
                  <a:lstStyle/>
                  <a:p>
                    <a:r>
                      <a:rPr lang="ru-RU" sz="1200" dirty="0" smtClean="0">
                        <a:latin typeface="Times New Roman" panose="02020603050405020304" pitchFamily="18" charset="0"/>
                        <a:cs typeface="Times New Roman" panose="02020603050405020304" pitchFamily="18" charset="0"/>
                      </a:rPr>
                      <a:t>3 615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2.8123313208324958E-2"/>
                  <c:y val="-0.30886950554105808"/>
                </c:manualLayout>
              </c:layout>
              <c:tx>
                <c:rich>
                  <a:bodyPr/>
                  <a:lstStyle/>
                  <a:p>
                    <a:r>
                      <a:rPr lang="ru-RU" sz="1200" dirty="0" smtClean="0"/>
                      <a:t>4 561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2.053740608811264E-2"/>
                  <c:y val="-0.26893678981742836"/>
                </c:manualLayout>
              </c:layout>
              <c:tx>
                <c:rich>
                  <a:bodyPr/>
                  <a:lstStyle/>
                  <a:p>
                    <a:r>
                      <a:rPr lang="ru-RU" sz="1200" dirty="0" smtClean="0">
                        <a:latin typeface="Times New Roman" panose="02020603050405020304" pitchFamily="18" charset="0"/>
                        <a:cs typeface="Times New Roman" panose="02020603050405020304" pitchFamily="18" charset="0"/>
                      </a:rPr>
                      <a:t>4 083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2.3893898316499004E-2"/>
                  <c:y val="-0.28025916368513043"/>
                </c:manualLayout>
              </c:layout>
              <c:tx>
                <c:rich>
                  <a:bodyPr/>
                  <a:lstStyle/>
                  <a:p>
                    <a:r>
                      <a:rPr lang="ru-RU" sz="1200" dirty="0" smtClean="0">
                        <a:latin typeface="Times New Roman" panose="02020603050405020304" pitchFamily="18" charset="0"/>
                        <a:cs typeface="Times New Roman" panose="02020603050405020304" pitchFamily="18" charset="0"/>
                      </a:rPr>
                      <a:t>4 090</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2018 план</c:v>
                </c:pt>
                <c:pt idx="1">
                  <c:v>2018 факт</c:v>
                </c:pt>
                <c:pt idx="2">
                  <c:v>2019</c:v>
                </c:pt>
                <c:pt idx="3">
                  <c:v>2020</c:v>
                </c:pt>
                <c:pt idx="4">
                  <c:v>2021</c:v>
                </c:pt>
              </c:strCache>
            </c:strRef>
          </c:cat>
          <c:val>
            <c:numRef>
              <c:f>'Лист1 (2)'!$C$8:$C$12</c:f>
              <c:numCache>
                <c:formatCode>#,##0</c:formatCode>
                <c:ptCount val="5"/>
                <c:pt idx="0">
                  <c:v>3889.7</c:v>
                </c:pt>
                <c:pt idx="1">
                  <c:v>3614.9</c:v>
                </c:pt>
                <c:pt idx="2">
                  <c:v>4561</c:v>
                </c:pt>
                <c:pt idx="3">
                  <c:v>4083</c:v>
                </c:pt>
                <c:pt idx="4">
                  <c:v>4090</c:v>
                </c:pt>
              </c:numCache>
            </c:numRef>
          </c:val>
        </c:ser>
        <c:dLbls>
          <c:showLegendKey val="0"/>
          <c:showVal val="1"/>
          <c:showCatName val="0"/>
          <c:showSerName val="0"/>
          <c:showPercent val="0"/>
          <c:showBubbleSize val="0"/>
        </c:dLbls>
        <c:gapWidth val="150"/>
        <c:gapDepth val="374"/>
        <c:shape val="box"/>
        <c:axId val="231372672"/>
        <c:axId val="231402112"/>
        <c:axId val="0"/>
      </c:bar3DChart>
      <c:catAx>
        <c:axId val="231372672"/>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231402112"/>
        <c:crosses val="autoZero"/>
        <c:auto val="1"/>
        <c:lblAlgn val="ctr"/>
        <c:lblOffset val="100"/>
        <c:noMultiLvlLbl val="0"/>
      </c:catAx>
      <c:valAx>
        <c:axId val="231402112"/>
        <c:scaling>
          <c:orientation val="minMax"/>
          <c:max val="6335.5"/>
          <c:min val="0"/>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231372672"/>
        <c:crosses val="autoZero"/>
        <c:crossBetween val="between"/>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2.3444184731316261E-2"/>
                  <c:y val="-0.3094876971748851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8827903227583373E-2"/>
                  <c:y val="-0.30293958413758748"/>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3718289653152947E-2"/>
                  <c:y val="-0.41568684750530666"/>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309534570067151E-2"/>
                  <c:y val="-9.41474176383505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03426661694254E-2"/>
                  <c:y val="-0.1281695467512186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2018 план</c:v>
                </c:pt>
                <c:pt idx="1">
                  <c:v>2018 факт</c:v>
                </c:pt>
                <c:pt idx="2">
                  <c:v>2019</c:v>
                </c:pt>
                <c:pt idx="3">
                  <c:v>2020</c:v>
                </c:pt>
                <c:pt idx="4">
                  <c:v>2021</c:v>
                </c:pt>
              </c:strCache>
            </c:strRef>
          </c:cat>
          <c:val>
            <c:numRef>
              <c:f>'Лист1 (2)'!$C$8:$C$12</c:f>
              <c:numCache>
                <c:formatCode>#,##0</c:formatCode>
                <c:ptCount val="5"/>
                <c:pt idx="0">
                  <c:v>276.964</c:v>
                </c:pt>
                <c:pt idx="1">
                  <c:v>267</c:v>
                </c:pt>
                <c:pt idx="2">
                  <c:v>415</c:v>
                </c:pt>
                <c:pt idx="3">
                  <c:v>36</c:v>
                </c:pt>
                <c:pt idx="4">
                  <c:v>36</c:v>
                </c:pt>
              </c:numCache>
            </c:numRef>
          </c:val>
        </c:ser>
        <c:dLbls>
          <c:showLegendKey val="0"/>
          <c:showVal val="1"/>
          <c:showCatName val="0"/>
          <c:showSerName val="0"/>
          <c:showPercent val="0"/>
          <c:showBubbleSize val="0"/>
        </c:dLbls>
        <c:gapWidth val="150"/>
        <c:shape val="box"/>
        <c:axId val="232334080"/>
        <c:axId val="232338944"/>
        <c:axId val="0"/>
      </c:bar3DChart>
      <c:catAx>
        <c:axId val="232334080"/>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232338944"/>
        <c:crosses val="autoZero"/>
        <c:auto val="1"/>
        <c:lblAlgn val="ctr"/>
        <c:lblOffset val="100"/>
        <c:noMultiLvlLbl val="0"/>
      </c:catAx>
      <c:valAx>
        <c:axId val="232338944"/>
        <c:scaling>
          <c:orientation val="minMax"/>
          <c:min val="0"/>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232334080"/>
        <c:crosses val="autoZero"/>
        <c:crossBetween val="between"/>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2.729882062750405E-2"/>
                  <c:y val="-0.3996136813947289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2058200474514541E-2"/>
                  <c:y val="-0.37341370130474855"/>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049012665074784E-2"/>
                  <c:y val="-9.349777296797369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6323508703076617E-2"/>
                  <c:y val="-9.414773876769831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0342510636415814E-2"/>
                  <c:y val="-9.14650241970963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2018 план</c:v>
                </c:pt>
                <c:pt idx="1">
                  <c:v>2018 факт</c:v>
                </c:pt>
                <c:pt idx="2">
                  <c:v>2019</c:v>
                </c:pt>
                <c:pt idx="3">
                  <c:v>2020</c:v>
                </c:pt>
                <c:pt idx="4">
                  <c:v>2021</c:v>
                </c:pt>
              </c:strCache>
            </c:strRef>
          </c:cat>
          <c:val>
            <c:numRef>
              <c:f>'Лист1 (2)'!$C$8:$C$12</c:f>
              <c:numCache>
                <c:formatCode>#,##0</c:formatCode>
                <c:ptCount val="5"/>
                <c:pt idx="0">
                  <c:v>1048</c:v>
                </c:pt>
                <c:pt idx="1">
                  <c:v>1048</c:v>
                </c:pt>
                <c:pt idx="2">
                  <c:v>18.286000000000001</c:v>
                </c:pt>
                <c:pt idx="3">
                  <c:v>17.9451</c:v>
                </c:pt>
                <c:pt idx="4">
                  <c:v>17.506799999999998</c:v>
                </c:pt>
              </c:numCache>
            </c:numRef>
          </c:val>
        </c:ser>
        <c:dLbls>
          <c:showLegendKey val="0"/>
          <c:showVal val="1"/>
          <c:showCatName val="0"/>
          <c:showSerName val="0"/>
          <c:showPercent val="0"/>
          <c:showBubbleSize val="0"/>
        </c:dLbls>
        <c:gapWidth val="150"/>
        <c:shape val="box"/>
        <c:axId val="232557952"/>
        <c:axId val="232591744"/>
        <c:axId val="0"/>
      </c:bar3DChart>
      <c:catAx>
        <c:axId val="232557952"/>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232591744"/>
        <c:crosses val="autoZero"/>
        <c:auto val="1"/>
        <c:lblAlgn val="ctr"/>
        <c:lblOffset val="100"/>
        <c:noMultiLvlLbl val="0"/>
      </c:catAx>
      <c:valAx>
        <c:axId val="232591744"/>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232557952"/>
        <c:crosses val="autoZero"/>
        <c:crossBetween val="between"/>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727654239840142"/>
          <c:y val="4.6250180240020609E-2"/>
          <c:w val="0.8544172191485313"/>
          <c:h val="0.77763216969775839"/>
        </c:manualLayout>
      </c:layout>
      <c:bar3DChart>
        <c:barDir val="col"/>
        <c:grouping val="stacked"/>
        <c:varyColors val="0"/>
        <c:dLbls>
          <c:showLegendKey val="0"/>
          <c:showVal val="1"/>
          <c:showCatName val="0"/>
          <c:showSerName val="0"/>
          <c:showPercent val="0"/>
          <c:showBubbleSize val="0"/>
        </c:dLbls>
        <c:gapWidth val="150"/>
        <c:shape val="box"/>
        <c:axId val="233220736"/>
        <c:axId val="233238912"/>
        <c:axId val="0"/>
      </c:bar3DChart>
      <c:catAx>
        <c:axId val="233220736"/>
        <c:scaling>
          <c:orientation val="minMax"/>
        </c:scaling>
        <c:delete val="0"/>
        <c:axPos val="b"/>
        <c:majorTickMark val="out"/>
        <c:minorTickMark val="none"/>
        <c:tickLblPos val="nextTo"/>
        <c:txPr>
          <a:bodyPr/>
          <a:lstStyle/>
          <a:p>
            <a:pPr>
              <a:defRPr sz="1300" b="1"/>
            </a:pPr>
            <a:endParaRPr lang="ru-RU"/>
          </a:p>
        </c:txPr>
        <c:crossAx val="233238912"/>
        <c:crosses val="autoZero"/>
        <c:auto val="1"/>
        <c:lblAlgn val="ctr"/>
        <c:lblOffset val="100"/>
        <c:noMultiLvlLbl val="0"/>
      </c:catAx>
      <c:valAx>
        <c:axId val="233238912"/>
        <c:scaling>
          <c:orientation val="minMax"/>
        </c:scaling>
        <c:delete val="0"/>
        <c:axPos val="l"/>
        <c:majorGridlines/>
        <c:numFmt formatCode="#,##0" sourceLinked="1"/>
        <c:majorTickMark val="out"/>
        <c:minorTickMark val="none"/>
        <c:tickLblPos val="nextTo"/>
        <c:txPr>
          <a:bodyPr/>
          <a:lstStyle/>
          <a:p>
            <a:pPr>
              <a:defRPr sz="1200"/>
            </a:pPr>
            <a:endParaRPr lang="ru-RU"/>
          </a:p>
        </c:txPr>
        <c:crossAx val="233220736"/>
        <c:crosses val="autoZero"/>
        <c:crossBetween val="between"/>
      </c:valAx>
      <c:spPr>
        <a:noFill/>
        <a:ln w="25400">
          <a:noFill/>
        </a:ln>
      </c:spPr>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13476859643137809"/>
          <c:y val="5.092494387871295E-2"/>
          <c:w val="0.83204342897108252"/>
          <c:h val="0.75697302924813747"/>
        </c:manualLayout>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5.4300592545160106E-2"/>
                  <c:y val="-0.38884414776272441"/>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7938388295725047E-2"/>
                  <c:y val="-0.3166620619230249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17175902235845789"/>
                  <c:y val="-2.1394484870628398E-2"/>
                </c:manualLayout>
              </c:layout>
              <c:tx>
                <c:rich>
                  <a:bodyPr/>
                  <a:lstStyle/>
                  <a:p>
                    <a:r>
                      <a:rPr lang="ru-RU" dirty="0" smtClean="0">
                        <a:latin typeface="Times New Roman" panose="02020603050405020304" pitchFamily="18" charset="0"/>
                        <a:cs typeface="Times New Roman" panose="02020603050405020304" pitchFamily="18" charset="0"/>
                      </a:rPr>
                      <a:t>544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0.13246618734841484"/>
                  <c:y val="-0.44745956529378789"/>
                </c:manualLayout>
              </c:layout>
              <c:tx>
                <c:rich>
                  <a:bodyPr/>
                  <a:lstStyle/>
                  <a:p>
                    <a:r>
                      <a:rPr lang="ru-RU" dirty="0" smtClean="0">
                        <a:latin typeface="Times New Roman" panose="02020603050405020304" pitchFamily="18" charset="0"/>
                        <a:cs typeface="Times New Roman" panose="02020603050405020304" pitchFamily="18" charset="0"/>
                      </a:rPr>
                      <a:t>1</a:t>
                    </a:r>
                    <a:r>
                      <a:rPr lang="ru-RU" baseline="0" dirty="0" smtClean="0">
                        <a:latin typeface="Times New Roman" panose="02020603050405020304" pitchFamily="18" charset="0"/>
                        <a:cs typeface="Times New Roman" panose="02020603050405020304" pitchFamily="18" charset="0"/>
                      </a:rPr>
                      <a:t> 462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2.1283752541574663E-2"/>
                  <c:y val="-0.14316556593031199"/>
                </c:manualLayout>
              </c:layout>
              <c:tx>
                <c:rich>
                  <a:bodyPr/>
                  <a:lstStyle/>
                  <a:p>
                    <a:r>
                      <a:rPr lang="ru-RU" dirty="0" smtClean="0">
                        <a:latin typeface="Times New Roman" panose="02020603050405020304" pitchFamily="18" charset="0"/>
                        <a:cs typeface="Times New Roman" panose="02020603050405020304" pitchFamily="18" charset="0"/>
                      </a:rPr>
                      <a:t>538</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(2)'!$B$8:$B$9</c:f>
              <c:strCache>
                <c:ptCount val="2"/>
                <c:pt idx="0">
                  <c:v>2018 план</c:v>
                </c:pt>
                <c:pt idx="1">
                  <c:v>2018 факт</c:v>
                </c:pt>
              </c:strCache>
            </c:strRef>
          </c:cat>
          <c:val>
            <c:numRef>
              <c:f>'Лист1 (2)'!$C$8:$C$9</c:f>
              <c:numCache>
                <c:formatCode>#,##0</c:formatCode>
                <c:ptCount val="2"/>
                <c:pt idx="0">
                  <c:v>1941</c:v>
                </c:pt>
                <c:pt idx="1">
                  <c:v>1462.3</c:v>
                </c:pt>
              </c:numCache>
            </c:numRef>
          </c:val>
        </c:ser>
        <c:dLbls>
          <c:showLegendKey val="0"/>
          <c:showVal val="1"/>
          <c:showCatName val="0"/>
          <c:showSerName val="0"/>
          <c:showPercent val="0"/>
          <c:showBubbleSize val="0"/>
        </c:dLbls>
        <c:gapWidth val="150"/>
        <c:shape val="box"/>
        <c:axId val="233319040"/>
        <c:axId val="234073088"/>
        <c:axId val="0"/>
      </c:bar3DChart>
      <c:catAx>
        <c:axId val="233319040"/>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234073088"/>
        <c:crosses val="autoZero"/>
        <c:auto val="1"/>
        <c:lblAlgn val="ctr"/>
        <c:lblOffset val="100"/>
        <c:noMultiLvlLbl val="0"/>
      </c:catAx>
      <c:valAx>
        <c:axId val="234073088"/>
        <c:scaling>
          <c:orientation val="minMax"/>
        </c:scaling>
        <c:delete val="0"/>
        <c:axPos val="l"/>
        <c:majorGridlines>
          <c:spPr>
            <a:ln w="12700" cap="flat" cmpd="sng" algn="ctr">
              <a:solidFill>
                <a:schemeClr val="bg1">
                  <a:lumMod val="75000"/>
                </a:schemeClr>
              </a:solidFill>
              <a:prstDash val="solid"/>
            </a:ln>
            <a:effectLst>
              <a:outerShdw blurRad="40000" dist="23000" dir="5400000" rotWithShape="0">
                <a:srgbClr val="000000">
                  <a:alpha val="35000"/>
                </a:srgbClr>
              </a:outerShdw>
            </a:effectLst>
          </c:spPr>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233319040"/>
        <c:crosses val="autoZero"/>
        <c:crossBetween val="between"/>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1158005615478507E-2"/>
                  <c:y val="-0.39439317994336026"/>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2689222460083891E-2"/>
                  <c:y val="-0.27885488724639618"/>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4349311638722238E-2"/>
                  <c:y val="-0.2604608579051228"/>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6638765509798228E-2"/>
                  <c:y val="-0.13151643326967258"/>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7114601820073887E-2"/>
                  <c:y val="-0.1281701097932800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2018 план</c:v>
                </c:pt>
                <c:pt idx="1">
                  <c:v>2018 факт</c:v>
                </c:pt>
                <c:pt idx="2">
                  <c:v>2019</c:v>
                </c:pt>
                <c:pt idx="3">
                  <c:v>2020</c:v>
                </c:pt>
                <c:pt idx="4">
                  <c:v>2021</c:v>
                </c:pt>
              </c:strCache>
            </c:strRef>
          </c:cat>
          <c:val>
            <c:numRef>
              <c:f>'Лист1 (2)'!$C$8:$C$12</c:f>
              <c:numCache>
                <c:formatCode>#,##0</c:formatCode>
                <c:ptCount val="5"/>
                <c:pt idx="0">
                  <c:v>1121.4000000000001</c:v>
                </c:pt>
                <c:pt idx="1">
                  <c:v>751.1</c:v>
                </c:pt>
                <c:pt idx="2">
                  <c:v>734.7</c:v>
                </c:pt>
                <c:pt idx="3">
                  <c:v>207.08</c:v>
                </c:pt>
                <c:pt idx="4">
                  <c:v>248.3</c:v>
                </c:pt>
              </c:numCache>
            </c:numRef>
          </c:val>
        </c:ser>
        <c:dLbls>
          <c:showLegendKey val="0"/>
          <c:showVal val="1"/>
          <c:showCatName val="0"/>
          <c:showSerName val="0"/>
          <c:showPercent val="0"/>
          <c:showBubbleSize val="0"/>
        </c:dLbls>
        <c:gapWidth val="150"/>
        <c:shape val="box"/>
        <c:axId val="233566208"/>
        <c:axId val="233833216"/>
        <c:axId val="0"/>
      </c:bar3DChart>
      <c:catAx>
        <c:axId val="233566208"/>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233833216"/>
        <c:crosses val="autoZero"/>
        <c:auto val="1"/>
        <c:lblAlgn val="ctr"/>
        <c:lblOffset val="100"/>
        <c:noMultiLvlLbl val="0"/>
      </c:catAx>
      <c:valAx>
        <c:axId val="233833216"/>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233566208"/>
        <c:crosses val="autoZero"/>
        <c:crossBetween val="between"/>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27045704441189E-2"/>
          <c:y val="0.12672981812696976"/>
          <c:w val="0.40352211742250538"/>
          <c:h val="0.72368675923059211"/>
        </c:manualLayout>
      </c:layout>
      <c:barChart>
        <c:barDir val="col"/>
        <c:grouping val="clustered"/>
        <c:varyColors val="0"/>
        <c:ser>
          <c:idx val="0"/>
          <c:order val="0"/>
          <c:tx>
            <c:strRef>
              <c:f>Лист1!$B$1</c:f>
              <c:strCache>
                <c:ptCount val="1"/>
                <c:pt idx="0">
                  <c:v>объем финансирования</c:v>
                </c:pt>
              </c:strCache>
            </c:strRef>
          </c:tx>
          <c:spPr>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00B050"/>
              </a:solidFill>
              <a:ln>
                <a:noFill/>
              </a:ln>
              <a:scene3d>
                <a:camera prst="orthographicFront"/>
                <a:lightRig rig="threePt" dir="t">
                  <a:rot lat="0" lon="0" rev="1200000"/>
                </a:lightRig>
              </a:scene3d>
              <a:sp3d>
                <a:bevelT w="63500" h="25400"/>
              </a:sp3d>
            </c:spPr>
          </c:dPt>
          <c:dPt>
            <c:idx val="1"/>
            <c:invertIfNegative val="0"/>
            <c:bubble3D val="0"/>
            <c:spPr>
              <a:solidFill>
                <a:srgbClr val="F97F88"/>
              </a:solidFill>
              <a:ln>
                <a:noFill/>
              </a:ln>
              <a:effectLst/>
              <a:scene3d>
                <a:camera prst="orthographicFront"/>
                <a:lightRig rig="threePt" dir="t">
                  <a:rot lat="0" lon="0" rev="1200000"/>
                </a:lightRig>
              </a:scene3d>
              <a:sp3d>
                <a:bevelT w="63500" h="25400"/>
              </a:sp3d>
            </c:spPr>
          </c:dPt>
          <c:dPt>
            <c:idx val="3"/>
            <c:invertIfNegative val="0"/>
            <c:bubble3D val="0"/>
            <c:spPr>
              <a:solidFill>
                <a:schemeClr val="bg2">
                  <a:lumMod val="50000"/>
                </a:schemeClr>
              </a:solidFill>
              <a:ln>
                <a:noFill/>
              </a:ln>
              <a:effectLst/>
              <a:scene3d>
                <a:camera prst="orthographicFront"/>
                <a:lightRig rig="threePt" dir="t">
                  <a:rot lat="0" lon="0" rev="1200000"/>
                </a:lightRig>
              </a:scene3d>
              <a:sp3d>
                <a:bevelT w="63500" h="25400"/>
              </a:sp3d>
            </c:spPr>
          </c:dPt>
          <c:dPt>
            <c:idx val="4"/>
            <c:invertIfNegative val="0"/>
            <c:bubble3D val="0"/>
            <c:spPr>
              <a:solidFill>
                <a:schemeClr val="accent5">
                  <a:lumMod val="75000"/>
                </a:schemeClr>
              </a:solidFill>
              <a:ln>
                <a:noFill/>
              </a:ln>
              <a:effectLst/>
              <a:scene3d>
                <a:camera prst="orthographicFront"/>
                <a:lightRig rig="threePt" dir="t">
                  <a:rot lat="0" lon="0" rev="1200000"/>
                </a:lightRig>
              </a:scene3d>
              <a:sp3d>
                <a:bevelT w="63500" h="25400"/>
              </a:sp3d>
            </c:spPr>
          </c:dPt>
          <c:dPt>
            <c:idx val="5"/>
            <c:invertIfNegative val="0"/>
            <c:bubble3D val="0"/>
            <c:spPr>
              <a:solidFill>
                <a:srgbClr val="00B0F0"/>
              </a:solidFill>
              <a:ln>
                <a:noFill/>
              </a:ln>
              <a:effectLst/>
              <a:scene3d>
                <a:camera prst="orthographicFront"/>
                <a:lightRig rig="threePt" dir="t">
                  <a:rot lat="0" lon="0" rev="1200000"/>
                </a:lightRig>
              </a:scene3d>
              <a:sp3d>
                <a:bevelT w="63500" h="25400"/>
              </a:sp3d>
            </c:spPr>
          </c:dPt>
          <c:dPt>
            <c:idx val="6"/>
            <c:invertIfNegative val="0"/>
            <c:bubble3D val="0"/>
            <c:spPr>
              <a:solidFill>
                <a:srgbClr val="FFFF00"/>
              </a:solidFill>
              <a:ln>
                <a:noFill/>
              </a:ln>
              <a:effectLst/>
              <a:scene3d>
                <a:camera prst="orthographicFront"/>
                <a:lightRig rig="threePt" dir="t">
                  <a:rot lat="0" lon="0" rev="1200000"/>
                </a:lightRig>
              </a:scene3d>
              <a:sp3d>
                <a:bevelT w="63500" h="25400"/>
              </a:sp3d>
            </c:spPr>
          </c:dPt>
          <c:dPt>
            <c:idx val="7"/>
            <c:invertIfNegative val="0"/>
            <c:bubble3D val="0"/>
            <c:spPr>
              <a:solidFill>
                <a:srgbClr val="7030A0"/>
              </a:solidFill>
              <a:ln>
                <a:noFill/>
              </a:ln>
              <a:effectLst/>
              <a:scene3d>
                <a:camera prst="orthographicFront"/>
                <a:lightRig rig="threePt" dir="t">
                  <a:rot lat="0" lon="0" rev="1200000"/>
                </a:lightRig>
              </a:scene3d>
              <a:sp3d>
                <a:bevelT w="63500" h="25400"/>
              </a:sp3d>
            </c:spPr>
          </c:dPt>
          <c:dPt>
            <c:idx val="8"/>
            <c:invertIfNegative val="0"/>
            <c:bubble3D val="0"/>
            <c:spPr>
              <a:solidFill>
                <a:schemeClr val="accent3">
                  <a:lumMod val="75000"/>
                </a:schemeClr>
              </a:solidFill>
              <a:ln>
                <a:noFill/>
              </a:ln>
              <a:effectLst/>
              <a:scene3d>
                <a:camera prst="orthographicFront"/>
                <a:lightRig rig="threePt" dir="t">
                  <a:rot lat="0" lon="0" rev="1200000"/>
                </a:lightRig>
              </a:scene3d>
              <a:sp3d>
                <a:bevelT w="63500" h="25400"/>
              </a:sp3d>
            </c:spPr>
          </c:dPt>
          <c:dLbls>
            <c:txPr>
              <a:bodyPr/>
              <a:lstStyle/>
              <a:p>
                <a:pPr>
                  <a:defRPr sz="1100" b="1"/>
                </a:pPr>
                <a:endParaRPr lang="ru-RU"/>
              </a:p>
            </c:txPr>
            <c:showLegendKey val="0"/>
            <c:showVal val="1"/>
            <c:showCatName val="0"/>
            <c:showSerName val="0"/>
            <c:showPercent val="0"/>
            <c:showBubbleSize val="0"/>
            <c:showLeaderLines val="0"/>
          </c:dLbls>
          <c:cat>
            <c:strRef>
              <c:f>Лист1!$A$2:$A$11</c:f>
              <c:strCache>
                <c:ptCount val="10"/>
                <c:pt idx="0">
                  <c:v>Финансовая поддержка местных бюджетов</c:v>
                </c:pt>
                <c:pt idx="1">
                  <c:v>Поступление доходов в бюджет в разрезе основных видов налоговых и неналоговых доходов</c:v>
                </c:pt>
                <c:pt idx="2">
                  <c:v>Результаты применения налоговых льгот</c:v>
                </c:pt>
                <c:pt idx="3">
                  <c:v>Расходы на реализацию «майских» Указов Президента РФ</c:v>
                </c:pt>
                <c:pt idx="4">
                  <c:v>Объем расходов в разрезе государственных программ</c:v>
                </c:pt>
                <c:pt idx="5">
                  <c:v>Расходы на социальную поддержку отдельных категорий граждан</c:v>
                </c:pt>
                <c:pt idx="6">
                  <c:v>Финансирование крупных общественно значимых проектов</c:v>
                </c:pt>
                <c:pt idx="7">
                  <c:v>Бюджетные инвестиции в объекты капитального строительства</c:v>
                </c:pt>
                <c:pt idx="8">
                  <c:v>Задачи и результаты бюджетной политики</c:v>
                </c:pt>
                <c:pt idx="9">
                  <c:v>Другое</c:v>
                </c:pt>
              </c:strCache>
            </c:strRef>
          </c:cat>
          <c:val>
            <c:numRef>
              <c:f>Лист1!$B$2:$B$11</c:f>
              <c:numCache>
                <c:formatCode>0%</c:formatCode>
                <c:ptCount val="10"/>
                <c:pt idx="0">
                  <c:v>0.11</c:v>
                </c:pt>
                <c:pt idx="1">
                  <c:v>0.11</c:v>
                </c:pt>
                <c:pt idx="2">
                  <c:v>0.1</c:v>
                </c:pt>
                <c:pt idx="3">
                  <c:v>0.06</c:v>
                </c:pt>
                <c:pt idx="4">
                  <c:v>0.05</c:v>
                </c:pt>
                <c:pt idx="5">
                  <c:v>0.23</c:v>
                </c:pt>
                <c:pt idx="6">
                  <c:v>0.16</c:v>
                </c:pt>
                <c:pt idx="7">
                  <c:v>0.15</c:v>
                </c:pt>
                <c:pt idx="8">
                  <c:v>0.03</c:v>
                </c:pt>
                <c:pt idx="9">
                  <c:v>0</c:v>
                </c:pt>
              </c:numCache>
            </c:numRef>
          </c:val>
        </c:ser>
        <c:dLbls>
          <c:showLegendKey val="0"/>
          <c:showVal val="0"/>
          <c:showCatName val="0"/>
          <c:showSerName val="0"/>
          <c:showPercent val="0"/>
          <c:showBubbleSize val="0"/>
        </c:dLbls>
        <c:gapWidth val="100"/>
        <c:axId val="36197120"/>
        <c:axId val="36198656"/>
      </c:barChart>
      <c:catAx>
        <c:axId val="36197120"/>
        <c:scaling>
          <c:orientation val="minMax"/>
        </c:scaling>
        <c:delete val="1"/>
        <c:axPos val="b"/>
        <c:majorTickMark val="out"/>
        <c:minorTickMark val="none"/>
        <c:tickLblPos val="nextTo"/>
        <c:crossAx val="36198656"/>
        <c:crosses val="autoZero"/>
        <c:auto val="1"/>
        <c:lblAlgn val="ctr"/>
        <c:lblOffset val="100"/>
        <c:noMultiLvlLbl val="0"/>
      </c:catAx>
      <c:valAx>
        <c:axId val="36198656"/>
        <c:scaling>
          <c:orientation val="minMax"/>
        </c:scaling>
        <c:delete val="0"/>
        <c:axPos val="l"/>
        <c:majorGridlines/>
        <c:numFmt formatCode="0%" sourceLinked="1"/>
        <c:majorTickMark val="out"/>
        <c:minorTickMark val="none"/>
        <c:tickLblPos val="nextTo"/>
        <c:txPr>
          <a:bodyPr/>
          <a:lstStyle/>
          <a:p>
            <a:pPr>
              <a:defRPr sz="1000"/>
            </a:pPr>
            <a:endParaRPr lang="ru-RU"/>
          </a:p>
        </c:txPr>
        <c:crossAx val="36197120"/>
        <c:crosses val="autoZero"/>
        <c:crossBetween val="between"/>
      </c:valAx>
    </c:plotArea>
    <c:legend>
      <c:legendPos val="r"/>
      <c:layout>
        <c:manualLayout>
          <c:xMode val="edge"/>
          <c:yMode val="edge"/>
          <c:x val="0.49511534688652126"/>
          <c:y val="4.2195311632040884E-2"/>
          <c:w val="0.49885457644579789"/>
          <c:h val="0.88627972960269374"/>
        </c:manualLayout>
      </c:layout>
      <c:overlay val="0"/>
      <c:txPr>
        <a:bodyPr/>
        <a:lstStyle/>
        <a:p>
          <a:pPr>
            <a:defRPr sz="800" b="0">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FF0000"/>
            </a:solidFill>
          </c:spPr>
          <c:invertIfNegative val="0"/>
          <c:dPt>
            <c:idx val="0"/>
            <c:invertIfNegative val="0"/>
            <c:bubble3D val="0"/>
            <c:spPr>
              <a:solidFill>
                <a:srgbClr val="00B050"/>
              </a:solidFill>
            </c:spPr>
          </c:dPt>
          <c:dPt>
            <c:idx val="1"/>
            <c:invertIfNegative val="0"/>
            <c:bubble3D val="0"/>
            <c:spPr>
              <a:solidFill>
                <a:srgbClr val="00BD4F"/>
              </a:solidFill>
            </c:spPr>
          </c:dPt>
          <c:dPt>
            <c:idx val="2"/>
            <c:invertIfNegative val="0"/>
            <c:bubble3D val="0"/>
          </c:dPt>
          <c:dPt>
            <c:idx val="3"/>
            <c:invertIfNegative val="0"/>
            <c:bubble3D val="0"/>
            <c:spPr>
              <a:gradFill flip="none" rotWithShape="1">
                <a:gsLst>
                  <a:gs pos="0">
                    <a:srgbClr val="006D2A"/>
                  </a:gs>
                  <a:gs pos="50000">
                    <a:srgbClr val="009E41"/>
                  </a:gs>
                  <a:gs pos="100000">
                    <a:srgbClr val="00BD4F"/>
                  </a:gs>
                </a:gsLst>
                <a:lin ang="5400000" scaled="1"/>
                <a:tileRect/>
              </a:gradFill>
            </c:spPr>
          </c:dPt>
          <c:dPt>
            <c:idx val="4"/>
            <c:invertIfNegative val="0"/>
            <c:bubble3D val="0"/>
            <c:spPr>
              <a:solidFill>
                <a:srgbClr val="00B050"/>
              </a:solidFill>
            </c:spPr>
          </c:dPt>
          <c:dPt>
            <c:idx val="5"/>
            <c:invertIfNegative val="0"/>
            <c:bubble3D val="0"/>
            <c:spPr>
              <a:solidFill>
                <a:srgbClr val="009E41"/>
              </a:solidFill>
            </c:spPr>
          </c:dPt>
          <c:dPt>
            <c:idx val="6"/>
            <c:invertIfNegative val="0"/>
            <c:bubble3D val="0"/>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c:spPr>
          </c:dPt>
          <c:dLbls>
            <c:dLbl>
              <c:idx val="0"/>
              <c:layout>
                <c:manualLayout>
                  <c:x val="8.0674462773694805E-3"/>
                  <c:y val="3.509359489390957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2438559604647175E-2"/>
                  <c:y val="-3.5093594893909575E-3"/>
                </c:manualLayout>
              </c:layout>
              <c:dLblPos val="outEnd"/>
              <c:showLegendKey val="0"/>
              <c:showVal val="1"/>
              <c:showCatName val="0"/>
              <c:showSerName val="0"/>
              <c:showPercent val="0"/>
              <c:showBubbleSize val="0"/>
            </c:dLbl>
            <c:dLbl>
              <c:idx val="2"/>
              <c:layout>
                <c:manualLayout>
                  <c:x val="5.6469900717148754E-2"/>
                  <c:y val="-7.0187189787819151E-3"/>
                </c:manualLayout>
              </c:layout>
              <c:dLblPos val="outEnd"/>
              <c:showLegendKey val="0"/>
              <c:showVal val="1"/>
              <c:showCatName val="0"/>
              <c:showSerName val="0"/>
              <c:showPercent val="0"/>
              <c:showBubbleSize val="0"/>
            </c:dLbl>
            <c:spPr>
              <a:noFill/>
              <a:ln>
                <a:noFill/>
              </a:ln>
              <a:effectLst/>
            </c:spPr>
            <c:txPr>
              <a:bodyPr/>
              <a:lstStyle/>
              <a:p>
                <a:pPr>
                  <a:defRPr sz="11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Лист1!$A$5:$A$12</c:f>
              <c:numCache>
                <c:formatCode>General</c:formatCode>
                <c:ptCount val="8"/>
                <c:pt idx="0">
                  <c:v>2021</c:v>
                </c:pt>
                <c:pt idx="1">
                  <c:v>2020</c:v>
                </c:pt>
                <c:pt idx="2">
                  <c:v>2019</c:v>
                </c:pt>
                <c:pt idx="3">
                  <c:v>2018</c:v>
                </c:pt>
                <c:pt idx="4">
                  <c:v>2017</c:v>
                </c:pt>
                <c:pt idx="5">
                  <c:v>2016</c:v>
                </c:pt>
                <c:pt idx="6">
                  <c:v>2015</c:v>
                </c:pt>
                <c:pt idx="7">
                  <c:v>2014</c:v>
                </c:pt>
              </c:numCache>
            </c:numRef>
          </c:cat>
          <c:val>
            <c:numRef>
              <c:f>Лист1!$B$5:$B$12</c:f>
              <c:numCache>
                <c:formatCode>#,##0</c:formatCode>
                <c:ptCount val="8"/>
                <c:pt idx="0">
                  <c:v>838</c:v>
                </c:pt>
                <c:pt idx="1">
                  <c:v>139</c:v>
                </c:pt>
                <c:pt idx="2">
                  <c:v>-356</c:v>
                </c:pt>
                <c:pt idx="3">
                  <c:v>1282</c:v>
                </c:pt>
                <c:pt idx="4">
                  <c:v>108</c:v>
                </c:pt>
                <c:pt idx="5">
                  <c:v>1703</c:v>
                </c:pt>
                <c:pt idx="6">
                  <c:v>-2886</c:v>
                </c:pt>
                <c:pt idx="7">
                  <c:v>-3314</c:v>
                </c:pt>
              </c:numCache>
            </c:numRef>
          </c:val>
        </c:ser>
        <c:dLbls>
          <c:showLegendKey val="0"/>
          <c:showVal val="0"/>
          <c:showCatName val="0"/>
          <c:showSerName val="0"/>
          <c:showPercent val="0"/>
          <c:showBubbleSize val="0"/>
        </c:dLbls>
        <c:gapWidth val="150"/>
        <c:axId val="132253568"/>
        <c:axId val="132255104"/>
      </c:barChart>
      <c:catAx>
        <c:axId val="132253568"/>
        <c:scaling>
          <c:orientation val="minMax"/>
        </c:scaling>
        <c:delete val="0"/>
        <c:axPos val="l"/>
        <c:numFmt formatCode="General" sourceLinked="1"/>
        <c:majorTickMark val="out"/>
        <c:minorTickMark val="none"/>
        <c:tickLblPos val="nextTo"/>
        <c:txPr>
          <a:bodyPr/>
          <a:lstStyle/>
          <a:p>
            <a:pPr>
              <a:defRPr sz="900">
                <a:latin typeface="Times New Roman" panose="02020603050405020304" pitchFamily="18" charset="0"/>
                <a:cs typeface="Times New Roman" panose="02020603050405020304" pitchFamily="18" charset="0"/>
              </a:defRPr>
            </a:pPr>
            <a:endParaRPr lang="ru-RU"/>
          </a:p>
        </c:txPr>
        <c:crossAx val="132255104"/>
        <c:crosses val="autoZero"/>
        <c:auto val="1"/>
        <c:lblAlgn val="ctr"/>
        <c:lblOffset val="100"/>
        <c:noMultiLvlLbl val="0"/>
      </c:catAx>
      <c:valAx>
        <c:axId val="132255104"/>
        <c:scaling>
          <c:orientation val="minMax"/>
        </c:scaling>
        <c:delete val="1"/>
        <c:axPos val="b"/>
        <c:numFmt formatCode="#,##0" sourceLinked="1"/>
        <c:majorTickMark val="out"/>
        <c:minorTickMark val="none"/>
        <c:tickLblPos val="nextTo"/>
        <c:crossAx val="132253568"/>
        <c:crosses val="autoZero"/>
        <c:crossBetween val="between"/>
      </c:valAx>
      <c:spPr>
        <a:noFill/>
        <a:ln w="25400">
          <a:noFill/>
        </a:ln>
      </c:spPr>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42748409218145"/>
          <c:y val="3.4970616863466246E-2"/>
          <c:w val="0.3830420591127735"/>
          <c:h val="0.93607323066922909"/>
        </c:manualLayout>
      </c:layout>
      <c:barChart>
        <c:barDir val="bar"/>
        <c:grouping val="clustered"/>
        <c:varyColors val="0"/>
        <c:ser>
          <c:idx val="0"/>
          <c:order val="0"/>
          <c:spPr>
            <a:solidFill>
              <a:schemeClr val="accent6">
                <a:lumMod val="60000"/>
                <a:lumOff val="40000"/>
              </a:schemeClr>
            </a:solidFill>
            <a:ln>
              <a:noFill/>
            </a:ln>
          </c:spPr>
          <c:invertIfNegative val="0"/>
          <c:dPt>
            <c:idx val="5"/>
            <c:invertIfNegative val="0"/>
            <c:bubble3D val="0"/>
          </c:dPt>
          <c:dPt>
            <c:idx val="6"/>
            <c:invertIfNegative val="0"/>
            <c:bubble3D val="0"/>
          </c:dPt>
          <c:dPt>
            <c:idx val="7"/>
            <c:invertIfNegative val="0"/>
            <c:bubble3D val="0"/>
          </c:dPt>
          <c:dPt>
            <c:idx val="8"/>
            <c:invertIfNegative val="0"/>
            <c:bubble3D val="0"/>
          </c:dPt>
          <c:dPt>
            <c:idx val="10"/>
            <c:invertIfNegative val="0"/>
            <c:bubble3D val="0"/>
            <c:spPr>
              <a:solidFill>
                <a:schemeClr val="accent2">
                  <a:lumMod val="75000"/>
                </a:schemeClr>
              </a:solidFill>
              <a:ln>
                <a:noFill/>
              </a:ln>
            </c:spPr>
          </c:dPt>
          <c:dPt>
            <c:idx val="11"/>
            <c:invertIfNegative val="0"/>
            <c:bubble3D val="0"/>
          </c:dPt>
          <c:dPt>
            <c:idx val="12"/>
            <c:invertIfNegative val="0"/>
            <c:bubble3D val="0"/>
          </c:dPt>
          <c:dPt>
            <c:idx val="14"/>
            <c:invertIfNegative val="0"/>
            <c:bubble3D val="0"/>
            <c:spPr>
              <a:solidFill>
                <a:schemeClr val="accent6">
                  <a:lumMod val="50000"/>
                </a:schemeClr>
              </a:solidFill>
              <a:ln>
                <a:noFill/>
              </a:ln>
            </c:spPr>
          </c:dPt>
          <c:dLbls>
            <c:dLbl>
              <c:idx val="0"/>
              <c:layout/>
              <c:tx>
                <c:rich>
                  <a:bodyPr/>
                  <a:lstStyle/>
                  <a:p>
                    <a:r>
                      <a:rPr lang="en-US" smtClean="0"/>
                      <a:t>0,0</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0,0</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Лист1!$C$5:$C$18</c:f>
              <c:strCache>
                <c:ptCount val="14"/>
                <c:pt idx="0">
                  <c:v>Удмуртская Республика</c:v>
                </c:pt>
                <c:pt idx="1">
                  <c:v>Пензенская область </c:v>
                </c:pt>
                <c:pt idx="2">
                  <c:v>Республика Мордовия</c:v>
                </c:pt>
                <c:pt idx="3">
                  <c:v>Оренбургская область</c:v>
                </c:pt>
                <c:pt idx="4">
                  <c:v>Кировская область </c:v>
                </c:pt>
                <c:pt idx="5">
                  <c:v>Саратовская область </c:v>
                </c:pt>
                <c:pt idx="6">
                  <c:v>Республика Марий Эл</c:v>
                </c:pt>
                <c:pt idx="7">
                  <c:v>Самарская область</c:v>
                </c:pt>
                <c:pt idx="8">
                  <c:v>Пермский край </c:v>
                </c:pt>
                <c:pt idx="9">
                  <c:v>Ульяновская область</c:v>
                </c:pt>
                <c:pt idx="10">
                  <c:v>Чувашская Республика</c:v>
                </c:pt>
                <c:pt idx="11">
                  <c:v>Нижегородская область</c:v>
                </c:pt>
                <c:pt idx="12">
                  <c:v>Республика Башкортостан</c:v>
                </c:pt>
                <c:pt idx="13">
                  <c:v>Республика Татарстан</c:v>
                </c:pt>
              </c:strCache>
            </c:strRef>
          </c:cat>
          <c:val>
            <c:numRef>
              <c:f>Лист1!$D$5:$D$18</c:f>
              <c:numCache>
                <c:formatCode>General</c:formatCode>
                <c:ptCount val="14"/>
                <c:pt idx="0">
                  <c:v>0</c:v>
                </c:pt>
                <c:pt idx="1">
                  <c:v>0</c:v>
                </c:pt>
                <c:pt idx="2" formatCode="0.0">
                  <c:v>3</c:v>
                </c:pt>
                <c:pt idx="3" formatCode="0.0">
                  <c:v>15</c:v>
                </c:pt>
                <c:pt idx="4" formatCode="0.0">
                  <c:v>17</c:v>
                </c:pt>
                <c:pt idx="5" formatCode="0.0">
                  <c:v>20</c:v>
                </c:pt>
                <c:pt idx="6" formatCode="0.0">
                  <c:v>30</c:v>
                </c:pt>
                <c:pt idx="7" formatCode="0.0">
                  <c:v>31</c:v>
                </c:pt>
                <c:pt idx="8" formatCode="0.0">
                  <c:v>74</c:v>
                </c:pt>
                <c:pt idx="9" formatCode="0.0">
                  <c:v>87</c:v>
                </c:pt>
                <c:pt idx="10" formatCode="0.0">
                  <c:v>92</c:v>
                </c:pt>
                <c:pt idx="11" formatCode="0.0">
                  <c:v>95</c:v>
                </c:pt>
                <c:pt idx="12" formatCode="0.0">
                  <c:v>110</c:v>
                </c:pt>
                <c:pt idx="13" formatCode="0.0">
                  <c:v>231</c:v>
                </c:pt>
              </c:numCache>
            </c:numRef>
          </c:val>
        </c:ser>
        <c:dLbls>
          <c:showLegendKey val="0"/>
          <c:showVal val="0"/>
          <c:showCatName val="0"/>
          <c:showSerName val="0"/>
          <c:showPercent val="0"/>
          <c:showBubbleSize val="0"/>
        </c:dLbls>
        <c:gapWidth val="150"/>
        <c:axId val="10156672"/>
        <c:axId val="10121600"/>
      </c:barChart>
      <c:catAx>
        <c:axId val="10156672"/>
        <c:scaling>
          <c:orientation val="minMax"/>
        </c:scaling>
        <c:delete val="0"/>
        <c:axPos val="l"/>
        <c:numFmt formatCode="General" sourceLinked="0"/>
        <c:majorTickMark val="none"/>
        <c:minorTickMark val="none"/>
        <c:tickLblPos val="nextTo"/>
        <c:txPr>
          <a:bodyPr/>
          <a:lstStyle/>
          <a:p>
            <a:pPr>
              <a:defRPr sz="950" baseline="0"/>
            </a:pPr>
            <a:endParaRPr lang="ru-RU"/>
          </a:p>
        </c:txPr>
        <c:crossAx val="10121600"/>
        <c:crosses val="autoZero"/>
        <c:auto val="1"/>
        <c:lblAlgn val="ctr"/>
        <c:lblOffset val="100"/>
        <c:noMultiLvlLbl val="0"/>
      </c:catAx>
      <c:valAx>
        <c:axId val="10121600"/>
        <c:scaling>
          <c:orientation val="minMax"/>
        </c:scaling>
        <c:delete val="1"/>
        <c:axPos val="b"/>
        <c:numFmt formatCode="General" sourceLinked="1"/>
        <c:majorTickMark val="none"/>
        <c:minorTickMark val="none"/>
        <c:tickLblPos val="nextTo"/>
        <c:crossAx val="10156672"/>
        <c:crosses val="autoZero"/>
        <c:crossBetween val="between"/>
      </c:valAx>
      <c:spPr>
        <a:noFill/>
        <a:ln w="26066">
          <a:noFill/>
        </a:ln>
      </c:spPr>
    </c:plotArea>
    <c:plotVisOnly val="1"/>
    <c:dispBlanksAs val="gap"/>
    <c:showDLblsOverMax val="0"/>
  </c:chart>
  <c:txPr>
    <a:bodyPr/>
    <a:lstStyle/>
    <a:p>
      <a:pPr>
        <a:defRPr sz="1000" b="1" i="1" baseline="0">
          <a:latin typeface="Century Gothic" panose="020B0502020202020204" pitchFamily="34" charset="0"/>
          <a:cs typeface="Times New Roman" panose="02020603050405020304" pitchFamily="18" charset="0"/>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167180885764878E-2"/>
          <c:y val="4.8500415502001966E-2"/>
          <c:w val="0.68069081398130937"/>
          <c:h val="0.58097919913773322"/>
        </c:manualLayout>
      </c:layout>
      <c:barChart>
        <c:barDir val="col"/>
        <c:grouping val="stacked"/>
        <c:varyColors val="0"/>
        <c:ser>
          <c:idx val="0"/>
          <c:order val="0"/>
          <c:tx>
            <c:strRef>
              <c:f>Лист1!$B$1</c:f>
              <c:strCache>
                <c:ptCount val="1"/>
                <c:pt idx="0">
                  <c:v>Ценные бумаги</c:v>
                </c:pt>
              </c:strCache>
            </c:strRef>
          </c:tx>
          <c:spPr>
            <a:solidFill>
              <a:srgbClr val="92D050"/>
            </a:solidFill>
            <a:ln>
              <a:solidFill>
                <a:schemeClr val="bg1"/>
              </a:solidFill>
            </a:ln>
            <a:scene3d>
              <a:camera prst="orthographicFront"/>
              <a:lightRig rig="threePt" dir="t"/>
            </a:scene3d>
            <a:sp3d>
              <a:bevelT/>
            </a:sp3d>
          </c:spPr>
          <c:invertIfNegative val="0"/>
          <c:dPt>
            <c:idx val="1"/>
            <c:invertIfNegative val="0"/>
            <c:bubble3D val="0"/>
            <c:spPr>
              <a:solidFill>
                <a:srgbClr val="FFFF00"/>
              </a:solidFill>
              <a:ln>
                <a:solidFill>
                  <a:schemeClr val="bg1"/>
                </a:solidFill>
              </a:ln>
              <a:scene3d>
                <a:camera prst="orthographicFront"/>
                <a:lightRig rig="threePt" dir="t"/>
              </a:scene3d>
              <a:sp3d>
                <a:bevelT/>
              </a:sp3d>
            </c:spPr>
          </c:dPt>
          <c:dPt>
            <c:idx val="3"/>
            <c:invertIfNegative val="0"/>
            <c:bubble3D val="0"/>
            <c:spPr>
              <a:solidFill>
                <a:srgbClr val="FFFF00"/>
              </a:solidFill>
              <a:ln>
                <a:solidFill>
                  <a:schemeClr val="bg1"/>
                </a:solidFill>
              </a:ln>
              <a:scene3d>
                <a:camera prst="orthographicFront"/>
                <a:lightRig rig="threePt" dir="t"/>
              </a:scene3d>
              <a:sp3d>
                <a:bevelT/>
              </a:sp3d>
            </c:spPr>
          </c:dPt>
          <c:dPt>
            <c:idx val="5"/>
            <c:invertIfNegative val="0"/>
            <c:bubble3D val="0"/>
            <c:spPr>
              <a:solidFill>
                <a:srgbClr val="FFFF00"/>
              </a:solidFill>
              <a:ln>
                <a:solidFill>
                  <a:schemeClr val="bg1"/>
                </a:solidFill>
              </a:ln>
              <a:scene3d>
                <a:camera prst="orthographicFront"/>
                <a:lightRig rig="threePt" dir="t"/>
              </a:scene3d>
              <a:sp3d>
                <a:bevelT/>
              </a:sp3d>
            </c:spPr>
          </c:dPt>
          <c:dPt>
            <c:idx val="7"/>
            <c:invertIfNegative val="0"/>
            <c:bubble3D val="0"/>
            <c:spPr>
              <a:solidFill>
                <a:srgbClr val="FFFF00"/>
              </a:solidFill>
              <a:ln>
                <a:solidFill>
                  <a:schemeClr val="bg1"/>
                </a:solidFill>
              </a:ln>
              <a:scene3d>
                <a:camera prst="orthographicFront"/>
                <a:lightRig rig="threePt" dir="t"/>
              </a:scene3d>
              <a:sp3d>
                <a:bevelT/>
              </a:sp3d>
            </c:spPr>
          </c:dPt>
          <c:dPt>
            <c:idx val="9"/>
            <c:invertIfNegative val="0"/>
            <c:bubble3D val="0"/>
            <c:spPr>
              <a:solidFill>
                <a:srgbClr val="FFFF00"/>
              </a:solidFill>
              <a:ln>
                <a:solidFill>
                  <a:schemeClr val="bg1"/>
                </a:solidFill>
              </a:ln>
              <a:scene3d>
                <a:camera prst="orthographicFront"/>
                <a:lightRig rig="threePt" dir="t"/>
              </a:scene3d>
              <a:sp3d>
                <a:bevelT/>
              </a:sp3d>
            </c:spPr>
          </c:dPt>
          <c:dPt>
            <c:idx val="11"/>
            <c:invertIfNegative val="0"/>
            <c:bubble3D val="0"/>
            <c:spPr>
              <a:solidFill>
                <a:srgbClr val="FFFF00"/>
              </a:solidFill>
              <a:ln>
                <a:solidFill>
                  <a:schemeClr val="bg1"/>
                </a:solidFill>
              </a:ln>
              <a:scene3d>
                <a:camera prst="orthographicFront"/>
                <a:lightRig rig="threePt" dir="t"/>
              </a:scene3d>
              <a:sp3d>
                <a:bevelT/>
              </a:sp3d>
            </c:spPr>
          </c:dPt>
          <c:dPt>
            <c:idx val="13"/>
            <c:invertIfNegative val="0"/>
            <c:bubble3D val="0"/>
            <c:spPr>
              <a:solidFill>
                <a:srgbClr val="FFFF00"/>
              </a:solidFill>
              <a:ln>
                <a:solidFill>
                  <a:schemeClr val="bg1"/>
                </a:solidFill>
              </a:ln>
              <a:scene3d>
                <a:camera prst="orthographicFront"/>
                <a:lightRig rig="threePt" dir="t"/>
              </a:scene3d>
              <a:sp3d>
                <a:bevelT/>
              </a:sp3d>
            </c:spPr>
          </c:dPt>
          <c:dLbls>
            <c:dLbl>
              <c:idx val="1"/>
              <c:layout>
                <c:manualLayout>
                  <c:x val="2.801490878444965E-3"/>
                  <c:y val="-4.4213451402976365E-3"/>
                </c:manualLayout>
              </c:layout>
              <c:dLblPos val="ctr"/>
              <c:showLegendKey val="0"/>
              <c:showVal val="1"/>
              <c:showCatName val="0"/>
              <c:showSerName val="0"/>
              <c:showPercent val="0"/>
              <c:showBubbleSize val="0"/>
            </c:dLbl>
            <c:dLbl>
              <c:idx val="3"/>
              <c:layout>
                <c:manualLayout>
                  <c:x val="0"/>
                  <c:y val="-4.4213451402976365E-3"/>
                </c:manualLayout>
              </c:layout>
              <c:dLblPos val="ctr"/>
              <c:showLegendKey val="0"/>
              <c:showVal val="1"/>
              <c:showCatName val="0"/>
              <c:showSerName val="0"/>
              <c:showPercent val="0"/>
              <c:showBubbleSize val="0"/>
            </c:dLbl>
            <c:dLbl>
              <c:idx val="5"/>
              <c:layout>
                <c:manualLayout>
                  <c:x val="0"/>
                  <c:y val="-6.6320177104465363E-3"/>
                </c:manualLayout>
              </c:layout>
              <c:dLblPos val="ctr"/>
              <c:showLegendKey val="0"/>
              <c:showVal val="1"/>
              <c:showCatName val="0"/>
              <c:showSerName val="0"/>
              <c:showPercent val="0"/>
              <c:showBubbleSize val="0"/>
            </c:dLbl>
            <c:dLbl>
              <c:idx val="6"/>
              <c:layout/>
              <c:tx>
                <c:rich>
                  <a:bodyPr/>
                  <a:lstStyle/>
                  <a:p>
                    <a:pPr>
                      <a:defRPr sz="1100" b="1">
                        <a:solidFill>
                          <a:schemeClr val="tx1"/>
                        </a:solidFill>
                        <a:latin typeface="Times New Roman" panose="02020603050405020304" pitchFamily="18" charset="0"/>
                        <a:cs typeface="Times New Roman" panose="02020603050405020304" pitchFamily="18" charset="0"/>
                      </a:defRPr>
                    </a:pPr>
                    <a:r>
                      <a:rPr lang="en-US" b="1" dirty="0">
                        <a:solidFill>
                          <a:schemeClr val="tx1"/>
                        </a:solidFill>
                      </a:rPr>
                      <a:t>375</a:t>
                    </a:r>
                    <a:endParaRPr lang="en-US" dirty="0">
                      <a:solidFill>
                        <a:schemeClr val="accent1">
                          <a:lumMod val="75000"/>
                        </a:schemeClr>
                      </a:solidFill>
                    </a:endParaRPr>
                  </a:p>
                </c:rich>
              </c:tx>
              <c:spPr/>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4.2022363176674477E-3"/>
                  <c:y val="-8.842690280595273E-3"/>
                </c:manualLayout>
              </c:layout>
              <c:spPr/>
              <c:txPr>
                <a:bodyPr/>
                <a:lstStyle/>
                <a:p>
                  <a:pPr>
                    <a:defRPr sz="1100" b="1">
                      <a:solidFill>
                        <a:schemeClr val="tx1"/>
                      </a:solidFill>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dLbl>
              <c:idx val="9"/>
              <c:layout>
                <c:manualLayout>
                  <c:x val="-4.2022363176674477E-3"/>
                  <c:y val="-8.842690280595273E-3"/>
                </c:manualLayout>
              </c:layout>
              <c:spPr>
                <a:noFill/>
                <a:ln>
                  <a:noFill/>
                </a:ln>
                <a:effectLst/>
              </c:spPr>
              <c:txPr>
                <a:bodyPr/>
                <a:lstStyle/>
                <a:p>
                  <a:pPr>
                    <a:defRPr sz="1100" b="1" i="1">
                      <a:solidFill>
                        <a:schemeClr val="tx1"/>
                      </a:solidFill>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dLbl>
              <c:idx val="10"/>
              <c:spPr>
                <a:noFill/>
                <a:ln>
                  <a:noFill/>
                </a:ln>
                <a:effectLst/>
              </c:spPr>
              <c:txPr>
                <a:bodyPr/>
                <a:lstStyle/>
                <a:p>
                  <a:pPr>
                    <a:defRPr sz="1100" b="0">
                      <a:solidFill>
                        <a:schemeClr val="tx1"/>
                      </a:solidFill>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dLbl>
              <c:idx val="11"/>
              <c:layout>
                <c:manualLayout>
                  <c:x val="0"/>
                  <c:y val="-4.4213451402976365E-3"/>
                </c:manualLayout>
              </c:layout>
              <c:dLblPos val="ctr"/>
              <c:showLegendKey val="0"/>
              <c:showVal val="1"/>
              <c:showCatName val="0"/>
              <c:showSerName val="0"/>
              <c:showPercent val="0"/>
              <c:showBubbleSize val="0"/>
            </c:dLbl>
            <c:dLbl>
              <c:idx val="12"/>
              <c:spPr>
                <a:noFill/>
                <a:ln>
                  <a:noFill/>
                </a:ln>
                <a:effectLst/>
              </c:spPr>
              <c:txPr>
                <a:bodyPr/>
                <a:lstStyle/>
                <a:p>
                  <a:pPr>
                    <a:defRPr sz="1100" b="0">
                      <a:solidFill>
                        <a:schemeClr val="tx1"/>
                      </a:solidFill>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dLbl>
              <c:idx val="13"/>
              <c:layout>
                <c:manualLayout>
                  <c:x val="-4.2022363176674477E-3"/>
                  <c:y val="-4.4213451402976365E-3"/>
                </c:manualLayout>
              </c:layout>
              <c:dLblPos val="ctr"/>
              <c:showLegendKey val="0"/>
              <c:showVal val="1"/>
              <c:showCatName val="0"/>
              <c:showSerName val="0"/>
              <c:showPercent val="0"/>
              <c:showBubbleSize val="0"/>
            </c:dLbl>
            <c:spPr>
              <a:noFill/>
              <a:ln>
                <a:noFill/>
              </a:ln>
              <a:effectLst/>
            </c:spPr>
            <c:txPr>
              <a:bodyPr/>
              <a:lstStyle/>
              <a:p>
                <a:pPr>
                  <a:defRPr sz="1100" b="1">
                    <a:solidFill>
                      <a:schemeClr val="tx1"/>
                    </a:solidFill>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Лист1!$A$2:$A$15</c:f>
              <c:strCache>
                <c:ptCount val="14"/>
                <c:pt idx="0">
                  <c:v>Госдолг на 01.01.2015</c:v>
                </c:pt>
                <c:pt idx="1">
                  <c:v>Расходы на обслуживание 2014 год</c:v>
                </c:pt>
                <c:pt idx="2">
                  <c:v>Госдолг на 01.01.2016</c:v>
                </c:pt>
                <c:pt idx="3">
                  <c:v>Расходы на обслуживание 2015 год</c:v>
                </c:pt>
                <c:pt idx="4">
                  <c:v>Госдолг на 01.01.2017</c:v>
                </c:pt>
                <c:pt idx="5">
                  <c:v>Расходы на обслуживание 2016 год</c:v>
                </c:pt>
                <c:pt idx="6">
                  <c:v>Госдолг на 01.01.2018</c:v>
                </c:pt>
                <c:pt idx="7">
                  <c:v>Расходы на обслуживание 2017 год</c:v>
                </c:pt>
                <c:pt idx="8">
                  <c:v>Госдолг на 01.01.2019</c:v>
                </c:pt>
                <c:pt idx="9">
                  <c:v>Расходы на обслуживание 2018 год</c:v>
                </c:pt>
                <c:pt idx="10">
                  <c:v>Госдолг на 01.01.2020</c:v>
                </c:pt>
                <c:pt idx="11">
                  <c:v>Расходы на обслуживание 2019 год</c:v>
                </c:pt>
                <c:pt idx="12">
                  <c:v>Госдолг на 01.01.2021</c:v>
                </c:pt>
                <c:pt idx="13">
                  <c:v>Расходы на обслуживание 2020 год</c:v>
                </c:pt>
              </c:strCache>
            </c:strRef>
          </c:cat>
          <c:val>
            <c:numRef>
              <c:f>Лист1!$B$2:$B$15</c:f>
              <c:numCache>
                <c:formatCode>#,##0</c:formatCode>
                <c:ptCount val="14"/>
                <c:pt idx="0">
                  <c:v>2000.1</c:v>
                </c:pt>
                <c:pt idx="1">
                  <c:v>415.58</c:v>
                </c:pt>
                <c:pt idx="2">
                  <c:v>1275</c:v>
                </c:pt>
                <c:pt idx="3">
                  <c:v>354.83800000000002</c:v>
                </c:pt>
                <c:pt idx="4">
                  <c:v>825</c:v>
                </c:pt>
                <c:pt idx="5">
                  <c:v>187.68799999999999</c:v>
                </c:pt>
                <c:pt idx="6">
                  <c:v>375</c:v>
                </c:pt>
                <c:pt idx="7">
                  <c:v>112.96599999999999</c:v>
                </c:pt>
                <c:pt idx="9">
                  <c:v>31.7</c:v>
                </c:pt>
                <c:pt idx="10">
                  <c:v>3000</c:v>
                </c:pt>
                <c:pt idx="11">
                  <c:v>500.5</c:v>
                </c:pt>
                <c:pt idx="12">
                  <c:v>3000</c:v>
                </c:pt>
                <c:pt idx="13">
                  <c:v>500.5</c:v>
                </c:pt>
              </c:numCache>
            </c:numRef>
          </c:val>
        </c:ser>
        <c:ser>
          <c:idx val="1"/>
          <c:order val="1"/>
          <c:tx>
            <c:strRef>
              <c:f>Лист1!$C$1</c:f>
              <c:strCache>
                <c:ptCount val="1"/>
                <c:pt idx="0">
                  <c:v>Бюджетные кредиты из федерального бюджета</c:v>
                </c:pt>
              </c:strCache>
            </c:strRef>
          </c:tx>
          <c:spPr>
            <a:solidFill>
              <a:schemeClr val="accent5">
                <a:lumMod val="60000"/>
                <a:lumOff val="40000"/>
              </a:schemeClr>
            </a:solidFill>
            <a:ln>
              <a:solidFill>
                <a:schemeClr val="bg1"/>
              </a:solidFill>
            </a:ln>
            <a:scene3d>
              <a:camera prst="orthographicFront"/>
              <a:lightRig rig="threePt" dir="t"/>
            </a:scene3d>
            <a:sp3d>
              <a:bevelT/>
            </a:sp3d>
          </c:spPr>
          <c:invertIfNegative val="0"/>
          <c:dLbls>
            <c:dLbl>
              <c:idx val="6"/>
              <c:spPr/>
              <c:txPr>
                <a:bodyPr/>
                <a:lstStyle/>
                <a:p>
                  <a:pPr>
                    <a:defRPr sz="1100" b="0">
                      <a:solidFill>
                        <a:schemeClr val="tx1"/>
                      </a:solidFill>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dLbl>
              <c:idx val="8"/>
              <c:spPr>
                <a:noFill/>
                <a:ln>
                  <a:noFill/>
                </a:ln>
                <a:effectLst/>
              </c:spPr>
              <c:txPr>
                <a:bodyPr/>
                <a:lstStyle/>
                <a:p>
                  <a:pPr>
                    <a:defRPr sz="1100" b="0" i="1">
                      <a:solidFill>
                        <a:schemeClr val="tx1"/>
                      </a:solidFill>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spPr>
              <a:noFill/>
              <a:ln>
                <a:noFill/>
              </a:ln>
              <a:effectLst/>
            </c:spPr>
            <c:txPr>
              <a:bodyPr/>
              <a:lstStyle/>
              <a:p>
                <a:pPr>
                  <a:defRPr sz="1100" b="0">
                    <a:solidFill>
                      <a:schemeClr val="tx1"/>
                    </a:solidFill>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Лист1!$A$2:$A$15</c:f>
              <c:strCache>
                <c:ptCount val="14"/>
                <c:pt idx="0">
                  <c:v>Госдолг на 01.01.2015</c:v>
                </c:pt>
                <c:pt idx="1">
                  <c:v>Расходы на обслуживание 2014 год</c:v>
                </c:pt>
                <c:pt idx="2">
                  <c:v>Госдолг на 01.01.2016</c:v>
                </c:pt>
                <c:pt idx="3">
                  <c:v>Расходы на обслуживание 2015 год</c:v>
                </c:pt>
                <c:pt idx="4">
                  <c:v>Госдолг на 01.01.2017</c:v>
                </c:pt>
                <c:pt idx="5">
                  <c:v>Расходы на обслуживание 2016 год</c:v>
                </c:pt>
                <c:pt idx="6">
                  <c:v>Госдолг на 01.01.2018</c:v>
                </c:pt>
                <c:pt idx="7">
                  <c:v>Расходы на обслуживание 2017 год</c:v>
                </c:pt>
                <c:pt idx="8">
                  <c:v>Госдолг на 01.01.2019</c:v>
                </c:pt>
                <c:pt idx="9">
                  <c:v>Расходы на обслуживание 2018 год</c:v>
                </c:pt>
                <c:pt idx="10">
                  <c:v>Госдолг на 01.01.2020</c:v>
                </c:pt>
                <c:pt idx="11">
                  <c:v>Расходы на обслуживание 2019 год</c:v>
                </c:pt>
                <c:pt idx="12">
                  <c:v>Госдолг на 01.01.2021</c:v>
                </c:pt>
                <c:pt idx="13">
                  <c:v>Расходы на обслуживание 2020 год</c:v>
                </c:pt>
              </c:strCache>
            </c:strRef>
          </c:cat>
          <c:val>
            <c:numRef>
              <c:f>Лист1!$C$2:$C$15</c:f>
              <c:numCache>
                <c:formatCode>General</c:formatCode>
                <c:ptCount val="14"/>
                <c:pt idx="0" formatCode="#,##0">
                  <c:v>3252.1831000000002</c:v>
                </c:pt>
                <c:pt idx="2" formatCode="#,##0">
                  <c:v>8827.9383999999991</c:v>
                </c:pt>
                <c:pt idx="4" formatCode="#,##0">
                  <c:v>8961.5794999999998</c:v>
                </c:pt>
                <c:pt idx="6" formatCode="#,##0">
                  <c:v>7645.8</c:v>
                </c:pt>
                <c:pt idx="8" formatCode="#,##0">
                  <c:v>7309.6450000000004</c:v>
                </c:pt>
                <c:pt idx="10" formatCode="#,##0">
                  <c:v>6973.4870000000001</c:v>
                </c:pt>
                <c:pt idx="12" formatCode="#,##0">
                  <c:v>6301.17</c:v>
                </c:pt>
              </c:numCache>
            </c:numRef>
          </c:val>
        </c:ser>
        <c:ser>
          <c:idx val="2"/>
          <c:order val="2"/>
          <c:tx>
            <c:strRef>
              <c:f>Лист1!$D$1</c:f>
              <c:strCache>
                <c:ptCount val="1"/>
                <c:pt idx="0">
                  <c:v>Государственные гарантии</c:v>
                </c:pt>
              </c:strCache>
            </c:strRef>
          </c:tx>
          <c:spPr>
            <a:solidFill>
              <a:schemeClr val="accent2">
                <a:lumMod val="60000"/>
                <a:lumOff val="40000"/>
              </a:schemeClr>
            </a:solidFill>
            <a:ln>
              <a:solidFill>
                <a:schemeClr val="bg1"/>
              </a:solidFill>
            </a:ln>
            <a:scene3d>
              <a:camera prst="orthographicFront"/>
              <a:lightRig rig="threePt" dir="t"/>
            </a:scene3d>
            <a:sp3d>
              <a:bevelT/>
            </a:sp3d>
          </c:spPr>
          <c:invertIfNegative val="0"/>
          <c:dPt>
            <c:idx val="0"/>
            <c:invertIfNegative val="0"/>
            <c:bubble3D val="0"/>
          </c:dPt>
          <c:dLbls>
            <c:dLbl>
              <c:idx val="6"/>
              <c:layout/>
              <c:tx>
                <c:rich>
                  <a:bodyPr/>
                  <a:lstStyle/>
                  <a:p>
                    <a:pPr>
                      <a:defRPr sz="1100" b="0">
                        <a:solidFill>
                          <a:schemeClr val="tx1"/>
                        </a:solidFill>
                        <a:latin typeface="Times New Roman" panose="02020603050405020304" pitchFamily="18" charset="0"/>
                        <a:cs typeface="Times New Roman" panose="02020603050405020304" pitchFamily="18" charset="0"/>
                      </a:defRPr>
                    </a:pPr>
                    <a:r>
                      <a:rPr lang="en-US" b="0" dirty="0">
                        <a:solidFill>
                          <a:schemeClr val="tx1"/>
                        </a:solidFill>
                      </a:rPr>
                      <a:t>100</a:t>
                    </a:r>
                    <a:endParaRPr lang="en-US" dirty="0">
                      <a:solidFill>
                        <a:schemeClr val="accent1">
                          <a:lumMod val="75000"/>
                        </a:schemeClr>
                      </a:solidFill>
                    </a:endParaRPr>
                  </a:p>
                </c:rich>
              </c:tx>
              <c:spPr/>
              <c:dLblPos val="ctr"/>
              <c:showLegendKey val="0"/>
              <c:showVal val="1"/>
              <c:showCatName val="0"/>
              <c:showSerName val="0"/>
              <c:showPercent val="0"/>
              <c:showBubbleSize val="0"/>
              <c:extLst>
                <c:ext xmlns:c15="http://schemas.microsoft.com/office/drawing/2012/chart" uri="{CE6537A1-D6FC-4f65-9D91-7224C49458BB}"/>
              </c:extLst>
            </c:dLbl>
            <c:dLbl>
              <c:idx val="8"/>
              <c:spPr>
                <a:noFill/>
                <a:ln>
                  <a:noFill/>
                </a:ln>
                <a:effectLst/>
              </c:spPr>
              <c:txPr>
                <a:bodyPr/>
                <a:lstStyle/>
                <a:p>
                  <a:pPr>
                    <a:defRPr sz="1100" b="0" i="1">
                      <a:solidFill>
                        <a:schemeClr val="tx1"/>
                      </a:solidFill>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dLbl>
              <c:idx val="10"/>
              <c:layout>
                <c:manualLayout>
                  <c:x val="4.2022363176674477E-3"/>
                  <c:y val="8.842690280595273E-3"/>
                </c:manualLayout>
              </c:layout>
              <c:dLblPos val="ctr"/>
              <c:showLegendKey val="0"/>
              <c:showVal val="1"/>
              <c:showCatName val="0"/>
              <c:showSerName val="0"/>
              <c:showPercent val="0"/>
              <c:showBubbleSize val="0"/>
            </c:dLbl>
            <c:spPr>
              <a:noFill/>
              <a:ln>
                <a:noFill/>
              </a:ln>
              <a:effectLst/>
            </c:spPr>
            <c:txPr>
              <a:bodyPr/>
              <a:lstStyle/>
              <a:p>
                <a:pPr>
                  <a:defRPr sz="1100" b="0">
                    <a:solidFill>
                      <a:schemeClr val="tx1"/>
                    </a:solidFill>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Лист1!$A$2:$A$15</c:f>
              <c:strCache>
                <c:ptCount val="14"/>
                <c:pt idx="0">
                  <c:v>Госдолг на 01.01.2015</c:v>
                </c:pt>
                <c:pt idx="1">
                  <c:v>Расходы на обслуживание 2014 год</c:v>
                </c:pt>
                <c:pt idx="2">
                  <c:v>Госдолг на 01.01.2016</c:v>
                </c:pt>
                <c:pt idx="3">
                  <c:v>Расходы на обслуживание 2015 год</c:v>
                </c:pt>
                <c:pt idx="4">
                  <c:v>Госдолг на 01.01.2017</c:v>
                </c:pt>
                <c:pt idx="5">
                  <c:v>Расходы на обслуживание 2016 год</c:v>
                </c:pt>
                <c:pt idx="6">
                  <c:v>Госдолг на 01.01.2018</c:v>
                </c:pt>
                <c:pt idx="7">
                  <c:v>Расходы на обслуживание 2017 год</c:v>
                </c:pt>
                <c:pt idx="8">
                  <c:v>Госдолг на 01.01.2019</c:v>
                </c:pt>
                <c:pt idx="9">
                  <c:v>Расходы на обслуживание 2018 год</c:v>
                </c:pt>
                <c:pt idx="10">
                  <c:v>Госдолг на 01.01.2020</c:v>
                </c:pt>
                <c:pt idx="11">
                  <c:v>Расходы на обслуживание 2019 год</c:v>
                </c:pt>
                <c:pt idx="12">
                  <c:v>Госдолг на 01.01.2021</c:v>
                </c:pt>
                <c:pt idx="13">
                  <c:v>Расходы на обслуживание 2020 год</c:v>
                </c:pt>
              </c:strCache>
            </c:strRef>
          </c:cat>
          <c:val>
            <c:numRef>
              <c:f>Лист1!$D$2:$D$15</c:f>
              <c:numCache>
                <c:formatCode>General</c:formatCode>
                <c:ptCount val="14"/>
                <c:pt idx="0" formatCode="#,##0">
                  <c:v>662.43730000000005</c:v>
                </c:pt>
                <c:pt idx="2" formatCode="#,##0">
                  <c:v>29.153099999999998</c:v>
                </c:pt>
                <c:pt idx="4" formatCode="#,##0">
                  <c:v>12.4</c:v>
                </c:pt>
                <c:pt idx="6" formatCode="#,##0">
                  <c:v>100</c:v>
                </c:pt>
                <c:pt idx="8" formatCode="#,##0">
                  <c:v>100</c:v>
                </c:pt>
                <c:pt idx="10" formatCode="#,##0">
                  <c:v>76.900000000000006</c:v>
                </c:pt>
                <c:pt idx="12" formatCode="#,##0">
                  <c:v>51.7</c:v>
                </c:pt>
              </c:numCache>
            </c:numRef>
          </c:val>
        </c:ser>
        <c:ser>
          <c:idx val="3"/>
          <c:order val="3"/>
          <c:tx>
            <c:strRef>
              <c:f>Лист1!$E$1</c:f>
              <c:strCache>
                <c:ptCount val="1"/>
                <c:pt idx="0">
                  <c:v>Кредиты кредитных организаций</c:v>
                </c:pt>
              </c:strCache>
            </c:strRef>
          </c:tx>
          <c:spPr>
            <a:solidFill>
              <a:schemeClr val="accent4">
                <a:lumMod val="40000"/>
                <a:lumOff val="60000"/>
              </a:schemeClr>
            </a:solidFill>
            <a:ln>
              <a:solidFill>
                <a:schemeClr val="bg1"/>
              </a:solidFill>
            </a:ln>
            <a:scene3d>
              <a:camera prst="orthographicFront"/>
              <a:lightRig rig="threePt" dir="t"/>
            </a:scene3d>
            <a:sp3d>
              <a:bevelT/>
            </a:sp3d>
          </c:spPr>
          <c:invertIfNegative val="0"/>
          <c:dPt>
            <c:idx val="0"/>
            <c:invertIfNegative val="0"/>
            <c:bubble3D val="0"/>
          </c:dPt>
          <c:dLbls>
            <c:dLbl>
              <c:idx val="6"/>
              <c:spPr/>
              <c:txPr>
                <a:bodyPr/>
                <a:lstStyle/>
                <a:p>
                  <a:pPr>
                    <a:defRPr sz="1100" b="0">
                      <a:solidFill>
                        <a:schemeClr val="tx1"/>
                      </a:solidFill>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dLbl>
              <c:idx val="8"/>
              <c:spPr>
                <a:noFill/>
                <a:ln>
                  <a:noFill/>
                </a:ln>
                <a:effectLst/>
              </c:spPr>
              <c:txPr>
                <a:bodyPr/>
                <a:lstStyle/>
                <a:p>
                  <a:pPr>
                    <a:defRPr sz="1100" b="0" i="1">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spPr>
              <a:noFill/>
              <a:ln>
                <a:noFill/>
              </a:ln>
              <a:effectLst/>
            </c:spPr>
            <c:txPr>
              <a:bodyPr/>
              <a:lstStyle/>
              <a:p>
                <a:pPr>
                  <a:defRPr sz="1100" b="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Лист1!$A$2:$A$15</c:f>
              <c:strCache>
                <c:ptCount val="14"/>
                <c:pt idx="0">
                  <c:v>Госдолг на 01.01.2015</c:v>
                </c:pt>
                <c:pt idx="1">
                  <c:v>Расходы на обслуживание 2014 год</c:v>
                </c:pt>
                <c:pt idx="2">
                  <c:v>Госдолг на 01.01.2016</c:v>
                </c:pt>
                <c:pt idx="3">
                  <c:v>Расходы на обслуживание 2015 год</c:v>
                </c:pt>
                <c:pt idx="4">
                  <c:v>Госдолг на 01.01.2017</c:v>
                </c:pt>
                <c:pt idx="5">
                  <c:v>Расходы на обслуживание 2016 год</c:v>
                </c:pt>
                <c:pt idx="6">
                  <c:v>Госдолг на 01.01.2018</c:v>
                </c:pt>
                <c:pt idx="7">
                  <c:v>Расходы на обслуживание 2017 год</c:v>
                </c:pt>
                <c:pt idx="8">
                  <c:v>Госдолг на 01.01.2019</c:v>
                </c:pt>
                <c:pt idx="9">
                  <c:v>Расходы на обслуживание 2018 год</c:v>
                </c:pt>
                <c:pt idx="10">
                  <c:v>Госдолг на 01.01.2020</c:v>
                </c:pt>
                <c:pt idx="11">
                  <c:v>Расходы на обслуживание 2019 год</c:v>
                </c:pt>
                <c:pt idx="12">
                  <c:v>Госдолг на 01.01.2021</c:v>
                </c:pt>
                <c:pt idx="13">
                  <c:v>Расходы на обслуживание 2020 год</c:v>
                </c:pt>
              </c:strCache>
            </c:strRef>
          </c:cat>
          <c:val>
            <c:numRef>
              <c:f>Лист1!$E$2:$E$15</c:f>
              <c:numCache>
                <c:formatCode>General</c:formatCode>
                <c:ptCount val="14"/>
                <c:pt idx="0" formatCode="#,##0">
                  <c:v>5846.8559999999998</c:v>
                </c:pt>
                <c:pt idx="2" formatCode="#,##0">
                  <c:v>3700</c:v>
                </c:pt>
                <c:pt idx="4" formatCode="#,##0">
                  <c:v>4085</c:v>
                </c:pt>
                <c:pt idx="6" formatCode="#,##0">
                  <c:v>6000</c:v>
                </c:pt>
                <c:pt idx="8" formatCode="#,##0">
                  <c:v>5500</c:v>
                </c:pt>
                <c:pt idx="10" formatCode="#,##0">
                  <c:v>1734</c:v>
                </c:pt>
                <c:pt idx="12" formatCode="#,##0">
                  <c:v>2318.8000000000002</c:v>
                </c:pt>
              </c:numCache>
            </c:numRef>
          </c:val>
        </c:ser>
        <c:ser>
          <c:idx val="4"/>
          <c:order val="4"/>
          <c:tx>
            <c:strRef>
              <c:f>Лист1!$F$1</c:f>
              <c:strCache>
                <c:ptCount val="1"/>
                <c:pt idx="0">
                  <c:v>Кредиты международных финансовых организаций</c:v>
                </c:pt>
              </c:strCache>
            </c:strRef>
          </c:tx>
          <c:spPr>
            <a:solidFill>
              <a:schemeClr val="accent6">
                <a:lumMod val="40000"/>
                <a:lumOff val="60000"/>
              </a:schemeClr>
            </a:solidFill>
            <a:ln>
              <a:solidFill>
                <a:schemeClr val="bg1"/>
              </a:solidFill>
            </a:ln>
            <a:scene3d>
              <a:camera prst="orthographicFront"/>
              <a:lightRig rig="threePt" dir="t"/>
            </a:scene3d>
            <a:sp3d>
              <a:bevelT/>
            </a:sp3d>
          </c:spPr>
          <c:invertIfNegative val="0"/>
          <c:dPt>
            <c:idx val="0"/>
            <c:invertIfNegative val="0"/>
            <c:bubble3D val="0"/>
          </c:dPt>
          <c:dLbls>
            <c:dLbl>
              <c:idx val="6"/>
              <c:spPr/>
              <c:txPr>
                <a:bodyPr/>
                <a:lstStyle/>
                <a:p>
                  <a:pPr>
                    <a:defRPr sz="1100" b="1">
                      <a:solidFill>
                        <a:schemeClr val="accent1">
                          <a:lumMod val="50000"/>
                        </a:schemeClr>
                      </a:solidFill>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spPr>
              <a:noFill/>
              <a:ln>
                <a:noFill/>
              </a:ln>
              <a:effectLst/>
            </c:spPr>
            <c:txPr>
              <a:bodyPr/>
              <a:lstStyle/>
              <a:p>
                <a:pPr>
                  <a:defRPr sz="1100" b="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Лист1!$A$2:$A$15</c:f>
              <c:strCache>
                <c:ptCount val="14"/>
                <c:pt idx="0">
                  <c:v>Госдолг на 01.01.2015</c:v>
                </c:pt>
                <c:pt idx="1">
                  <c:v>Расходы на обслуживание 2014 год</c:v>
                </c:pt>
                <c:pt idx="2">
                  <c:v>Госдолг на 01.01.2016</c:v>
                </c:pt>
                <c:pt idx="3">
                  <c:v>Расходы на обслуживание 2015 год</c:v>
                </c:pt>
                <c:pt idx="4">
                  <c:v>Госдолг на 01.01.2017</c:v>
                </c:pt>
                <c:pt idx="5">
                  <c:v>Расходы на обслуживание 2016 год</c:v>
                </c:pt>
                <c:pt idx="6">
                  <c:v>Госдолг на 01.01.2018</c:v>
                </c:pt>
                <c:pt idx="7">
                  <c:v>Расходы на обслуживание 2017 год</c:v>
                </c:pt>
                <c:pt idx="8">
                  <c:v>Госдолг на 01.01.2019</c:v>
                </c:pt>
                <c:pt idx="9">
                  <c:v>Расходы на обслуживание 2018 год</c:v>
                </c:pt>
                <c:pt idx="10">
                  <c:v>Госдолг на 01.01.2020</c:v>
                </c:pt>
                <c:pt idx="11">
                  <c:v>Расходы на обслуживание 2019 год</c:v>
                </c:pt>
                <c:pt idx="12">
                  <c:v>Госдолг на 01.01.2021</c:v>
                </c:pt>
                <c:pt idx="13">
                  <c:v>Расходы на обслуживание 2020 год</c:v>
                </c:pt>
              </c:strCache>
            </c:strRef>
          </c:cat>
          <c:val>
            <c:numRef>
              <c:f>Лист1!$F$2:$F$15</c:f>
              <c:numCache>
                <c:formatCode>General</c:formatCode>
                <c:ptCount val="14"/>
                <c:pt idx="0" formatCode="#,##0">
                  <c:v>500</c:v>
                </c:pt>
                <c:pt idx="2" formatCode="#,##0">
                  <c:v>458.33300000000003</c:v>
                </c:pt>
                <c:pt idx="4" formatCode="#,##0">
                  <c:v>374.99900000000002</c:v>
                </c:pt>
              </c:numCache>
            </c:numRef>
          </c:val>
        </c:ser>
        <c:dLbls>
          <c:showLegendKey val="0"/>
          <c:showVal val="0"/>
          <c:showCatName val="0"/>
          <c:showSerName val="0"/>
          <c:showPercent val="0"/>
          <c:showBubbleSize val="0"/>
        </c:dLbls>
        <c:gapWidth val="0"/>
        <c:overlap val="100"/>
        <c:axId val="133944832"/>
        <c:axId val="133946368"/>
      </c:barChart>
      <c:lineChart>
        <c:grouping val="standard"/>
        <c:varyColors val="0"/>
        <c:ser>
          <c:idx val="6"/>
          <c:order val="6"/>
          <c:tx>
            <c:strRef>
              <c:f>Лист1!$H$1</c:f>
              <c:strCache>
                <c:ptCount val="1"/>
                <c:pt idx="0">
                  <c:v>Доля расходов на обслуживание госдолга к расходам бюджета без учета расходов за счет субвенций</c:v>
                </c:pt>
              </c:strCache>
            </c:strRef>
          </c:tx>
          <c:spPr>
            <a:ln>
              <a:solidFill>
                <a:schemeClr val="accent6">
                  <a:lumMod val="75000"/>
                </a:schemeClr>
              </a:solidFill>
            </a:ln>
          </c:spPr>
          <c:marker>
            <c:symbol val="circle"/>
            <c:size val="7"/>
            <c:spPr>
              <a:solidFill>
                <a:schemeClr val="accent6">
                  <a:lumMod val="75000"/>
                </a:schemeClr>
              </a:solidFill>
            </c:spPr>
          </c:marker>
          <c:dPt>
            <c:idx val="0"/>
            <c:marker>
              <c:symbol val="none"/>
            </c:marker>
            <c:bubble3D val="0"/>
          </c:dPt>
          <c:dPt>
            <c:idx val="2"/>
            <c:marker>
              <c:symbol val="none"/>
            </c:marker>
            <c:bubble3D val="0"/>
          </c:dPt>
          <c:dPt>
            <c:idx val="4"/>
            <c:marker>
              <c:symbol val="none"/>
            </c:marker>
            <c:bubble3D val="0"/>
          </c:dPt>
          <c:dPt>
            <c:idx val="6"/>
            <c:marker>
              <c:symbol val="none"/>
            </c:marker>
            <c:bubble3D val="0"/>
          </c:dPt>
          <c:dPt>
            <c:idx val="8"/>
            <c:marker>
              <c:symbol val="none"/>
            </c:marker>
            <c:bubble3D val="0"/>
          </c:dPt>
          <c:dPt>
            <c:idx val="10"/>
            <c:marker>
              <c:symbol val="none"/>
            </c:marker>
            <c:bubble3D val="0"/>
          </c:dPt>
          <c:dPt>
            <c:idx val="12"/>
            <c:marker>
              <c:symbol val="none"/>
            </c:marker>
            <c:bubble3D val="0"/>
          </c:dPt>
          <c:dLbls>
            <c:dLbl>
              <c:idx val="0"/>
              <c:delete val="1"/>
              <c:extLst>
                <c:ext xmlns:c15="http://schemas.microsoft.com/office/drawing/2012/chart" uri="{CE6537A1-D6FC-4f65-9D91-7224C49458BB}"/>
              </c:extLst>
            </c:dLbl>
            <c:dLbl>
              <c:idx val="1"/>
              <c:layout/>
              <c:tx>
                <c:rich>
                  <a:bodyPr/>
                  <a:lstStyle/>
                  <a:p>
                    <a:r>
                      <a:rPr lang="ru-RU" sz="1200" b="1" dirty="0" smtClean="0">
                        <a:latin typeface="Times New Roman" panose="02020603050405020304" pitchFamily="18" charset="0"/>
                        <a:cs typeface="Times New Roman" panose="02020603050405020304" pitchFamily="18" charset="0"/>
                      </a:rPr>
                      <a:t>1,1%**</a:t>
                    </a:r>
                    <a:endParaRPr lang="ru-RU" dirty="0"/>
                  </a:p>
                </c:rich>
              </c:tx>
              <c:dLblPos val="t"/>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tx>
                <c:rich>
                  <a:bodyPr/>
                  <a:lstStyle/>
                  <a:p>
                    <a:r>
                      <a:rPr lang="ru-RU" sz="1200" b="1" dirty="0" smtClean="0">
                        <a:latin typeface="Times New Roman" panose="02020603050405020304" pitchFamily="18" charset="0"/>
                        <a:cs typeface="Times New Roman" panose="02020603050405020304" pitchFamily="18" charset="0"/>
                      </a:rPr>
                      <a:t>0,9%**</a:t>
                    </a:r>
                    <a:endParaRPr lang="ru-RU" dirty="0"/>
                  </a:p>
                </c:rich>
              </c:tx>
              <c:dLblPos val="t"/>
              <c:showLegendKey val="0"/>
              <c:showVal val="1"/>
              <c:showCatName val="0"/>
              <c:showSerName val="0"/>
              <c:showPercent val="0"/>
              <c:showBubbleSize val="0"/>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tx>
                <c:rich>
                  <a:bodyPr/>
                  <a:lstStyle/>
                  <a:p>
                    <a:r>
                      <a:rPr lang="ru-RU" sz="1200" b="1" dirty="0" smtClean="0">
                        <a:latin typeface="Times New Roman" panose="02020603050405020304" pitchFamily="18" charset="0"/>
                        <a:cs typeface="Times New Roman" panose="02020603050405020304" pitchFamily="18" charset="0"/>
                      </a:rPr>
                      <a:t>0,5%**</a:t>
                    </a:r>
                    <a:endParaRPr lang="ru-RU" dirty="0"/>
                  </a:p>
                </c:rich>
              </c:tx>
              <c:dLblPos val="t"/>
              <c:showLegendKey val="0"/>
              <c:showVal val="1"/>
              <c:showCatName val="0"/>
              <c:showSerName val="0"/>
              <c:showPercent val="0"/>
              <c:showBubbleSize val="0"/>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tx>
                <c:rich>
                  <a:bodyPr/>
                  <a:lstStyle/>
                  <a:p>
                    <a:r>
                      <a:rPr lang="ru-RU" sz="1200" b="1" dirty="0" smtClean="0">
                        <a:latin typeface="Times New Roman" panose="02020603050405020304" pitchFamily="18" charset="0"/>
                        <a:cs typeface="Times New Roman" panose="02020603050405020304" pitchFamily="18" charset="0"/>
                      </a:rPr>
                      <a:t>0,3%**</a:t>
                    </a:r>
                    <a:endParaRPr lang="ru-RU" dirty="0"/>
                  </a:p>
                </c:rich>
              </c:tx>
              <c:dLblPos val="t"/>
              <c:showLegendKey val="0"/>
              <c:showVal val="1"/>
              <c:showCatName val="0"/>
              <c:showSerName val="0"/>
              <c:showPercent val="0"/>
              <c:showBubbleSize val="0"/>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layout/>
              <c:tx>
                <c:rich>
                  <a:bodyPr/>
                  <a:lstStyle/>
                  <a:p>
                    <a:r>
                      <a:rPr lang="ru-RU" sz="1200" b="1" dirty="0" smtClean="0">
                        <a:latin typeface="Times New Roman" panose="02020603050405020304" pitchFamily="18" charset="0"/>
                        <a:cs typeface="Times New Roman" panose="02020603050405020304" pitchFamily="18" charset="0"/>
                      </a:rPr>
                      <a:t>1,1%**</a:t>
                    </a:r>
                    <a:endParaRPr lang="ru-RU" dirty="0"/>
                  </a:p>
                </c:rich>
              </c:tx>
              <c:dLblPos val="t"/>
              <c:showLegendKey val="0"/>
              <c:showVal val="1"/>
              <c:showCatName val="0"/>
              <c:showSerName val="0"/>
              <c:showPercent val="0"/>
              <c:showBubbleSize val="0"/>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layout>
                <c:manualLayout>
                  <c:x val="-4.0621617737451994E-2"/>
                  <c:y val="-1.9674985874324473E-2"/>
                </c:manualLayout>
              </c:layout>
              <c:tx>
                <c:rich>
                  <a:bodyPr/>
                  <a:lstStyle/>
                  <a:p>
                    <a:r>
                      <a:rPr lang="ru-RU" sz="1200" b="1" dirty="0" smtClean="0">
                        <a:latin typeface="Times New Roman" panose="02020603050405020304" pitchFamily="18" charset="0"/>
                        <a:cs typeface="Times New Roman" panose="02020603050405020304" pitchFamily="18" charset="0"/>
                      </a:rPr>
                      <a:t>1,3%**</a:t>
                    </a:r>
                    <a:endParaRPr lang="ru-RU" dirty="0"/>
                  </a:p>
                </c:rich>
              </c:tx>
              <c:dLblPos val="r"/>
              <c:showLegendKey val="0"/>
              <c:showVal val="1"/>
              <c:showCatName val="0"/>
              <c:showSerName val="0"/>
              <c:showPercent val="0"/>
              <c:showBubbleSize val="0"/>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layout>
                <c:manualLayout>
                  <c:x val="-4.0621617737451994E-2"/>
                  <c:y val="-1.9674985874324473E-2"/>
                </c:manualLayout>
              </c:layout>
              <c:tx>
                <c:rich>
                  <a:bodyPr/>
                  <a:lstStyle/>
                  <a:p>
                    <a:r>
                      <a:rPr lang="ru-RU" sz="1200" b="1" dirty="0" smtClean="0">
                        <a:latin typeface="Times New Roman" panose="02020603050405020304" pitchFamily="18" charset="0"/>
                        <a:cs typeface="Times New Roman" panose="02020603050405020304" pitchFamily="18" charset="0"/>
                      </a:rPr>
                      <a:t>1,3%**</a:t>
                    </a:r>
                    <a:endParaRPr lang="ru-RU" dirty="0"/>
                  </a:p>
                </c:rich>
              </c:tx>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Лист1!$A$2:$A$15</c:f>
              <c:strCache>
                <c:ptCount val="14"/>
                <c:pt idx="0">
                  <c:v>Госдолг на 01.01.2015</c:v>
                </c:pt>
                <c:pt idx="1">
                  <c:v>Расходы на обслуживание 2014 год</c:v>
                </c:pt>
                <c:pt idx="2">
                  <c:v>Госдолг на 01.01.2016</c:v>
                </c:pt>
                <c:pt idx="3">
                  <c:v>Расходы на обслуживание 2015 год</c:v>
                </c:pt>
                <c:pt idx="4">
                  <c:v>Госдолг на 01.01.2017</c:v>
                </c:pt>
                <c:pt idx="5">
                  <c:v>Расходы на обслуживание 2016 год</c:v>
                </c:pt>
                <c:pt idx="6">
                  <c:v>Госдолг на 01.01.2018</c:v>
                </c:pt>
                <c:pt idx="7">
                  <c:v>Расходы на обслуживание 2017 год</c:v>
                </c:pt>
                <c:pt idx="8">
                  <c:v>Госдолг на 01.01.2019</c:v>
                </c:pt>
                <c:pt idx="9">
                  <c:v>Расходы на обслуживание 2018 год</c:v>
                </c:pt>
                <c:pt idx="10">
                  <c:v>Госдолг на 01.01.2020</c:v>
                </c:pt>
                <c:pt idx="11">
                  <c:v>Расходы на обслуживание 2019 год</c:v>
                </c:pt>
                <c:pt idx="12">
                  <c:v>Госдолг на 01.01.2021</c:v>
                </c:pt>
                <c:pt idx="13">
                  <c:v>Расходы на обслуживание 2020 год</c:v>
                </c:pt>
              </c:strCache>
            </c:strRef>
          </c:cat>
          <c:val>
            <c:numRef>
              <c:f>Лист1!$H$2:$H$15</c:f>
              <c:numCache>
                <c:formatCode>0.00</c:formatCode>
                <c:ptCount val="14"/>
                <c:pt idx="0">
                  <c:v>19500</c:v>
                </c:pt>
                <c:pt idx="1">
                  <c:v>19500</c:v>
                </c:pt>
                <c:pt idx="2">
                  <c:v>19000</c:v>
                </c:pt>
                <c:pt idx="3">
                  <c:v>19000</c:v>
                </c:pt>
                <c:pt idx="4">
                  <c:v>18000</c:v>
                </c:pt>
                <c:pt idx="5">
                  <c:v>18000</c:v>
                </c:pt>
                <c:pt idx="6">
                  <c:v>17000</c:v>
                </c:pt>
                <c:pt idx="7">
                  <c:v>17000</c:v>
                </c:pt>
                <c:pt idx="8">
                  <c:v>18500</c:v>
                </c:pt>
                <c:pt idx="9">
                  <c:v>18500</c:v>
                </c:pt>
                <c:pt idx="10">
                  <c:v>20000</c:v>
                </c:pt>
                <c:pt idx="11">
                  <c:v>20000</c:v>
                </c:pt>
                <c:pt idx="12">
                  <c:v>20000</c:v>
                </c:pt>
                <c:pt idx="13">
                  <c:v>20000</c:v>
                </c:pt>
              </c:numCache>
            </c:numRef>
          </c:val>
          <c:smooth val="0"/>
        </c:ser>
        <c:dLbls>
          <c:showLegendKey val="0"/>
          <c:showVal val="0"/>
          <c:showCatName val="0"/>
          <c:showSerName val="0"/>
          <c:showPercent val="0"/>
          <c:showBubbleSize val="0"/>
        </c:dLbls>
        <c:marker val="1"/>
        <c:smooth val="0"/>
        <c:axId val="133944832"/>
        <c:axId val="133946368"/>
      </c:lineChart>
      <c:lineChart>
        <c:grouping val="standard"/>
        <c:varyColors val="0"/>
        <c:ser>
          <c:idx val="5"/>
          <c:order val="5"/>
          <c:tx>
            <c:strRef>
              <c:f>Лист1!$G$1</c:f>
              <c:strCache>
                <c:ptCount val="1"/>
                <c:pt idx="0">
                  <c:v>Отношение государственного долга к собственным доходам</c:v>
                </c:pt>
              </c:strCache>
            </c:strRef>
          </c:tx>
          <c:spPr>
            <a:ln>
              <a:solidFill>
                <a:srgbClr val="FF0000"/>
              </a:solidFill>
            </a:ln>
          </c:spPr>
          <c:marker>
            <c:spPr>
              <a:solidFill>
                <a:srgbClr val="FF0000"/>
              </a:solidFill>
            </c:spPr>
          </c:marker>
          <c:dPt>
            <c:idx val="1"/>
            <c:marker>
              <c:symbol val="none"/>
            </c:marker>
            <c:bubble3D val="0"/>
          </c:dPt>
          <c:dPt>
            <c:idx val="3"/>
            <c:marker>
              <c:symbol val="none"/>
            </c:marker>
            <c:bubble3D val="0"/>
          </c:dPt>
          <c:dPt>
            <c:idx val="5"/>
            <c:marker>
              <c:symbol val="none"/>
            </c:marker>
            <c:bubble3D val="0"/>
          </c:dPt>
          <c:dPt>
            <c:idx val="7"/>
            <c:marker>
              <c:symbol val="none"/>
            </c:marker>
            <c:bubble3D val="0"/>
          </c:dPt>
          <c:dPt>
            <c:idx val="9"/>
            <c:marker>
              <c:symbol val="none"/>
            </c:marker>
            <c:bubble3D val="0"/>
          </c:dPt>
          <c:dPt>
            <c:idx val="11"/>
            <c:marker>
              <c:symbol val="none"/>
            </c:marker>
            <c:bubble3D val="0"/>
          </c:dPt>
          <c:dPt>
            <c:idx val="13"/>
            <c:marker>
              <c:symbol val="none"/>
            </c:marker>
            <c:bubble3D val="0"/>
          </c:dPt>
          <c:dLbls>
            <c:dLbl>
              <c:idx val="0"/>
              <c:layout/>
              <c:tx>
                <c:rich>
                  <a:bodyPr/>
                  <a:lstStyle/>
                  <a:p>
                    <a:r>
                      <a:rPr lang="en-US"/>
                      <a:t>58,2</a:t>
                    </a:r>
                    <a:r>
                      <a:rPr lang="en-US" smtClean="0"/>
                      <a:t>%</a:t>
                    </a:r>
                    <a:r>
                      <a:rPr lang="ru-RU" smtClean="0"/>
                      <a:t>*</a:t>
                    </a:r>
                    <a:endParaRPr lang="en-US"/>
                  </a:p>
                </c:rich>
              </c:tx>
              <c:dLblPos val="t"/>
              <c:showLegendKey val="0"/>
              <c:showVal val="1"/>
              <c:showCatName val="0"/>
              <c:showSerName val="0"/>
              <c:showPercent val="0"/>
              <c:showBubbleSize val="0"/>
            </c:dLbl>
            <c:dLbl>
              <c:idx val="1"/>
              <c:delete val="1"/>
              <c:extLst>
                <c:ext xmlns:c15="http://schemas.microsoft.com/office/drawing/2012/chart" uri="{CE6537A1-D6FC-4f65-9D91-7224C49458BB}"/>
              </c:extLst>
            </c:dLbl>
            <c:dLbl>
              <c:idx val="2"/>
              <c:layout/>
              <c:tx>
                <c:rich>
                  <a:bodyPr/>
                  <a:lstStyle/>
                  <a:p>
                    <a:r>
                      <a:rPr lang="en-US"/>
                      <a:t>65,1</a:t>
                    </a:r>
                    <a:r>
                      <a:rPr lang="en-US" smtClean="0"/>
                      <a:t>%</a:t>
                    </a:r>
                    <a:r>
                      <a:rPr lang="ru-RU" smtClean="0"/>
                      <a:t>*</a:t>
                    </a:r>
                    <a:endParaRPr lang="en-US"/>
                  </a:p>
                </c:rich>
              </c:tx>
              <c:dLblPos val="t"/>
              <c:showLegendKey val="0"/>
              <c:showVal val="1"/>
              <c:showCatName val="0"/>
              <c:showSerName val="0"/>
              <c:showPercent val="0"/>
              <c:showBubbleSize val="0"/>
            </c:dLbl>
            <c:dLbl>
              <c:idx val="3"/>
              <c:delete val="1"/>
              <c:extLst>
                <c:ext xmlns:c15="http://schemas.microsoft.com/office/drawing/2012/chart" uri="{CE6537A1-D6FC-4f65-9D91-7224C49458BB}"/>
              </c:extLst>
            </c:dLbl>
            <c:dLbl>
              <c:idx val="4"/>
              <c:layout/>
              <c:tx>
                <c:rich>
                  <a:bodyPr/>
                  <a:lstStyle/>
                  <a:p>
                    <a:r>
                      <a:rPr lang="en-US"/>
                      <a:t>55,6</a:t>
                    </a:r>
                    <a:r>
                      <a:rPr lang="en-US" smtClean="0"/>
                      <a:t>%</a:t>
                    </a:r>
                    <a:r>
                      <a:rPr lang="ru-RU" smtClean="0"/>
                      <a:t>*</a:t>
                    </a:r>
                    <a:endParaRPr lang="en-US"/>
                  </a:p>
                </c:rich>
              </c:tx>
              <c:dLblPos val="t"/>
              <c:showLegendKey val="0"/>
              <c:showVal val="1"/>
              <c:showCatName val="0"/>
              <c:showSerName val="0"/>
              <c:showPercent val="0"/>
              <c:showBubbleSize val="0"/>
            </c:dLbl>
            <c:dLbl>
              <c:idx val="5"/>
              <c:delete val="1"/>
              <c:extLst>
                <c:ext xmlns:c15="http://schemas.microsoft.com/office/drawing/2012/chart" uri="{CE6537A1-D6FC-4f65-9D91-7224C49458BB}"/>
              </c:extLst>
            </c:dLbl>
            <c:dLbl>
              <c:idx val="6"/>
              <c:layout/>
              <c:tx>
                <c:rich>
                  <a:bodyPr/>
                  <a:lstStyle/>
                  <a:p>
                    <a:r>
                      <a:rPr lang="en-US"/>
                      <a:t>52,9</a:t>
                    </a:r>
                    <a:r>
                      <a:rPr lang="en-US" smtClean="0"/>
                      <a:t>%</a:t>
                    </a:r>
                    <a:r>
                      <a:rPr lang="ru-RU" smtClean="0"/>
                      <a:t>*</a:t>
                    </a:r>
                    <a:endParaRPr lang="en-US"/>
                  </a:p>
                </c:rich>
              </c:tx>
              <c:dLblPos val="t"/>
              <c:showLegendKey val="0"/>
              <c:showVal val="1"/>
              <c:showCatName val="0"/>
              <c:showSerName val="0"/>
              <c:showPercent val="0"/>
              <c:showBubbleSize val="0"/>
            </c:dLbl>
            <c:dLbl>
              <c:idx val="7"/>
              <c:delete val="1"/>
              <c:extLst>
                <c:ext xmlns:c15="http://schemas.microsoft.com/office/drawing/2012/chart" uri="{CE6537A1-D6FC-4f65-9D91-7224C49458BB}"/>
              </c:extLst>
            </c:dLbl>
            <c:dLbl>
              <c:idx val="8"/>
              <c:layout/>
              <c:tx>
                <c:rich>
                  <a:bodyPr/>
                  <a:lstStyle/>
                  <a:p>
                    <a:r>
                      <a:rPr lang="en-US"/>
                      <a:t>43,4</a:t>
                    </a:r>
                    <a:r>
                      <a:rPr lang="en-US" smtClean="0"/>
                      <a:t>%</a:t>
                    </a:r>
                    <a:r>
                      <a:rPr lang="ru-RU" smtClean="0"/>
                      <a:t>*</a:t>
                    </a:r>
                    <a:endParaRPr lang="en-US"/>
                  </a:p>
                </c:rich>
              </c:tx>
              <c:dLblPos val="t"/>
              <c:showLegendKey val="0"/>
              <c:showVal val="1"/>
              <c:showCatName val="0"/>
              <c:showSerName val="0"/>
              <c:showPercent val="0"/>
              <c:showBubbleSize val="0"/>
            </c:dLbl>
            <c:dLbl>
              <c:idx val="9"/>
              <c:delete val="1"/>
              <c:extLst>
                <c:ext xmlns:c15="http://schemas.microsoft.com/office/drawing/2012/chart" uri="{CE6537A1-D6FC-4f65-9D91-7224C49458BB}"/>
              </c:extLst>
            </c:dLbl>
            <c:dLbl>
              <c:idx val="10"/>
              <c:layout/>
              <c:tx>
                <c:rich>
                  <a:bodyPr/>
                  <a:lstStyle/>
                  <a:p>
                    <a:r>
                      <a:rPr lang="en-US"/>
                      <a:t>39,8</a:t>
                    </a:r>
                    <a:r>
                      <a:rPr lang="en-US" smtClean="0"/>
                      <a:t>%</a:t>
                    </a:r>
                    <a:r>
                      <a:rPr lang="ru-RU" smtClean="0"/>
                      <a:t>*</a:t>
                    </a:r>
                    <a:endParaRPr lang="en-US"/>
                  </a:p>
                </c:rich>
              </c:tx>
              <c:dLblPos val="t"/>
              <c:showLegendKey val="0"/>
              <c:showVal val="1"/>
              <c:showCatName val="0"/>
              <c:showSerName val="0"/>
              <c:showPercent val="0"/>
              <c:showBubbleSize val="0"/>
            </c:dLbl>
            <c:dLbl>
              <c:idx val="11"/>
              <c:delete val="1"/>
              <c:extLst>
                <c:ext xmlns:c15="http://schemas.microsoft.com/office/drawing/2012/chart" uri="{CE6537A1-D6FC-4f65-9D91-7224C49458BB}"/>
              </c:extLst>
            </c:dLbl>
            <c:dLbl>
              <c:idx val="12"/>
              <c:layout/>
              <c:tx>
                <c:rich>
                  <a:bodyPr/>
                  <a:lstStyle/>
                  <a:p>
                    <a:r>
                      <a:rPr lang="en-US"/>
                      <a:t>37,8</a:t>
                    </a:r>
                    <a:r>
                      <a:rPr lang="en-US" smtClean="0"/>
                      <a:t>%</a:t>
                    </a:r>
                    <a:r>
                      <a:rPr lang="ru-RU" smtClean="0"/>
                      <a:t>*</a:t>
                    </a:r>
                    <a:endParaRPr lang="en-US"/>
                  </a:p>
                </c:rich>
              </c:tx>
              <c:dLblPos val="t"/>
              <c:showLegendKey val="0"/>
              <c:showVal val="1"/>
              <c:showCatName val="0"/>
              <c:showSerName val="0"/>
              <c:showPercent val="0"/>
              <c:showBubbleSize val="0"/>
            </c:dLbl>
            <c:dLbl>
              <c:idx val="13"/>
              <c:delete val="1"/>
              <c:extLst>
                <c:ext xmlns:c15="http://schemas.microsoft.com/office/drawing/2012/chart" uri="{CE6537A1-D6FC-4f65-9D91-7224C49458BB}"/>
              </c:extLst>
            </c:dLbl>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Лист1!$A$2:$A$13</c:f>
              <c:strCache>
                <c:ptCount val="12"/>
                <c:pt idx="0">
                  <c:v>Госдолг на 01.01.2015</c:v>
                </c:pt>
                <c:pt idx="1">
                  <c:v>Расходы на обслуживание 2014 год</c:v>
                </c:pt>
                <c:pt idx="2">
                  <c:v>Госдолг на 01.01.2016</c:v>
                </c:pt>
                <c:pt idx="3">
                  <c:v>Расходы на обслуживание 2015 год</c:v>
                </c:pt>
                <c:pt idx="4">
                  <c:v>Госдолг на 01.01.2017</c:v>
                </c:pt>
                <c:pt idx="5">
                  <c:v>Расходы на обслуживание 2016 год</c:v>
                </c:pt>
                <c:pt idx="6">
                  <c:v>Госдолг на 01.01.2018</c:v>
                </c:pt>
                <c:pt idx="7">
                  <c:v>Расходы на обслуживание 2017 год</c:v>
                </c:pt>
                <c:pt idx="8">
                  <c:v>Госдолг на 01.01.2019</c:v>
                </c:pt>
                <c:pt idx="9">
                  <c:v>Расходы на обслуживание 2018 год</c:v>
                </c:pt>
                <c:pt idx="10">
                  <c:v>Госдолг на 01.01.2020</c:v>
                </c:pt>
                <c:pt idx="11">
                  <c:v>Расходы на обслуживание 2019 год</c:v>
                </c:pt>
              </c:strCache>
            </c:strRef>
          </c:cat>
          <c:val>
            <c:numRef>
              <c:f>Лист1!$G$2:$G$15</c:f>
              <c:numCache>
                <c:formatCode>0.0%</c:formatCode>
                <c:ptCount val="14"/>
                <c:pt idx="0">
                  <c:v>0.58199999999999996</c:v>
                </c:pt>
                <c:pt idx="1">
                  <c:v>0.58199999999999996</c:v>
                </c:pt>
                <c:pt idx="2">
                  <c:v>0.65100000000000002</c:v>
                </c:pt>
                <c:pt idx="3">
                  <c:v>0.65100000000000002</c:v>
                </c:pt>
                <c:pt idx="4">
                  <c:v>0.55600000000000005</c:v>
                </c:pt>
                <c:pt idx="5">
                  <c:v>0.55600000000000005</c:v>
                </c:pt>
                <c:pt idx="6">
                  <c:v>0.52900000000000003</c:v>
                </c:pt>
                <c:pt idx="7">
                  <c:v>0.52900000000000003</c:v>
                </c:pt>
                <c:pt idx="8">
                  <c:v>0.434</c:v>
                </c:pt>
                <c:pt idx="9">
                  <c:v>0.434</c:v>
                </c:pt>
                <c:pt idx="10">
                  <c:v>0.39800000000000002</c:v>
                </c:pt>
                <c:pt idx="11">
                  <c:v>0.39800000000000002</c:v>
                </c:pt>
                <c:pt idx="12">
                  <c:v>0.378</c:v>
                </c:pt>
                <c:pt idx="13">
                  <c:v>0.378</c:v>
                </c:pt>
              </c:numCache>
            </c:numRef>
          </c:val>
          <c:smooth val="0"/>
        </c:ser>
        <c:dLbls>
          <c:showLegendKey val="0"/>
          <c:showVal val="0"/>
          <c:showCatName val="0"/>
          <c:showSerName val="0"/>
          <c:showPercent val="0"/>
          <c:showBubbleSize val="0"/>
        </c:dLbls>
        <c:marker val="1"/>
        <c:smooth val="0"/>
        <c:axId val="138037888"/>
        <c:axId val="138036352"/>
      </c:lineChart>
      <c:catAx>
        <c:axId val="133944832"/>
        <c:scaling>
          <c:orientation val="minMax"/>
        </c:scaling>
        <c:delete val="0"/>
        <c:axPos val="b"/>
        <c:numFmt formatCode="General" sourceLinked="1"/>
        <c:majorTickMark val="out"/>
        <c:minorTickMark val="none"/>
        <c:tickLblPos val="nextTo"/>
        <c:txPr>
          <a:bodyPr/>
          <a:lstStyle/>
          <a:p>
            <a:pPr>
              <a:defRPr sz="900" b="1">
                <a:latin typeface="Times New Roman" panose="02020603050405020304" pitchFamily="18" charset="0"/>
                <a:cs typeface="Times New Roman" panose="02020603050405020304" pitchFamily="18" charset="0"/>
              </a:defRPr>
            </a:pPr>
            <a:endParaRPr lang="ru-RU"/>
          </a:p>
        </c:txPr>
        <c:crossAx val="133946368"/>
        <c:crosses val="autoZero"/>
        <c:auto val="1"/>
        <c:lblAlgn val="ctr"/>
        <c:lblOffset val="100"/>
        <c:noMultiLvlLbl val="0"/>
      </c:catAx>
      <c:valAx>
        <c:axId val="133946368"/>
        <c:scaling>
          <c:orientation val="minMax"/>
          <c:max val="23000"/>
          <c:min val="0"/>
        </c:scaling>
        <c:delete val="0"/>
        <c:axPos val="l"/>
        <c:majorGridlines>
          <c:spPr>
            <a:ln>
              <a:noFill/>
            </a:ln>
          </c:spPr>
        </c:majorGridlines>
        <c:title>
          <c:tx>
            <c:rich>
              <a:bodyPr rot="-5400000" vert="horz" anchor="t" anchorCtr="1"/>
              <a:lstStyle/>
              <a:p>
                <a:pPr>
                  <a:defRPr sz="1400" b="0">
                    <a:latin typeface="Times New Roman" panose="02020603050405020304" pitchFamily="18" charset="0"/>
                    <a:cs typeface="Times New Roman" panose="02020603050405020304" pitchFamily="18" charset="0"/>
                  </a:defRPr>
                </a:pPr>
                <a:r>
                  <a:rPr lang="ru-RU" sz="1400" b="0" dirty="0" smtClean="0">
                    <a:latin typeface="Times New Roman" panose="02020603050405020304" pitchFamily="18" charset="0"/>
                    <a:cs typeface="Times New Roman" panose="02020603050405020304" pitchFamily="18" charset="0"/>
                  </a:rPr>
                  <a:t>млн. рублей</a:t>
                </a:r>
                <a:endParaRPr lang="ru-RU" sz="1400" b="0" dirty="0">
                  <a:latin typeface="Times New Roman" panose="02020603050405020304" pitchFamily="18" charset="0"/>
                  <a:cs typeface="Times New Roman" panose="02020603050405020304" pitchFamily="18" charset="0"/>
                </a:endParaRPr>
              </a:p>
            </c:rich>
          </c:tx>
          <c:layout>
            <c:manualLayout>
              <c:xMode val="edge"/>
              <c:yMode val="edge"/>
              <c:x val="2.6484545358920572E-2"/>
              <c:y val="2.223031448296894E-2"/>
            </c:manualLayout>
          </c:layout>
          <c:overlay val="0"/>
        </c:title>
        <c:numFmt formatCode="#,##0" sourceLinked="1"/>
        <c:majorTickMark val="none"/>
        <c:minorTickMark val="none"/>
        <c:tickLblPos val="none"/>
        <c:txPr>
          <a:bodyPr/>
          <a:lstStyle/>
          <a:p>
            <a:pPr>
              <a:defRPr sz="1600"/>
            </a:pPr>
            <a:endParaRPr lang="ru-RU"/>
          </a:p>
        </c:txPr>
        <c:crossAx val="133944832"/>
        <c:crosses val="autoZero"/>
        <c:crossBetween val="between"/>
      </c:valAx>
      <c:valAx>
        <c:axId val="138036352"/>
        <c:scaling>
          <c:orientation val="minMax"/>
          <c:max val="0.70000000000000007"/>
          <c:min val="-4"/>
        </c:scaling>
        <c:delete val="0"/>
        <c:axPos val="r"/>
        <c:numFmt formatCode="0.0%" sourceLinked="1"/>
        <c:majorTickMark val="none"/>
        <c:minorTickMark val="none"/>
        <c:tickLblPos val="none"/>
        <c:spPr>
          <a:noFill/>
          <a:ln>
            <a:noFill/>
          </a:ln>
        </c:spPr>
        <c:crossAx val="138037888"/>
        <c:crosses val="max"/>
        <c:crossBetween val="between"/>
      </c:valAx>
      <c:catAx>
        <c:axId val="138037888"/>
        <c:scaling>
          <c:orientation val="minMax"/>
        </c:scaling>
        <c:delete val="1"/>
        <c:axPos val="b"/>
        <c:numFmt formatCode="General" sourceLinked="1"/>
        <c:majorTickMark val="out"/>
        <c:minorTickMark val="none"/>
        <c:tickLblPos val="nextTo"/>
        <c:crossAx val="138036352"/>
        <c:crosses val="autoZero"/>
        <c:auto val="1"/>
        <c:lblAlgn val="ctr"/>
        <c:lblOffset val="100"/>
        <c:noMultiLvlLbl val="0"/>
      </c:catAx>
      <c:spPr>
        <a:noFill/>
        <a:ln>
          <a:noFill/>
        </a:ln>
      </c:spPr>
    </c:plotArea>
    <c:legend>
      <c:legendPos val="b"/>
      <c:layout>
        <c:manualLayout>
          <c:xMode val="edge"/>
          <c:yMode val="edge"/>
          <c:x val="0.75515179282732303"/>
          <c:y val="0.45001477843316579"/>
          <c:w val="0.23504298909811958"/>
          <c:h val="0.49913975245341136"/>
        </c:manualLayout>
      </c:layout>
      <c:overlay val="0"/>
      <c:txPr>
        <a:bodyPr/>
        <a:lstStyle/>
        <a:p>
          <a:pPr algn="l">
            <a:defRPr sz="900" b="1" i="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5"/>
      <c:rotY val="10"/>
      <c:depthPercent val="100"/>
      <c:rAngAx val="1"/>
    </c:view3D>
    <c:floor>
      <c:thickness val="0"/>
    </c:floor>
    <c:sideWall>
      <c:thickness val="0"/>
    </c:sideWall>
    <c:backWall>
      <c:thickness val="0"/>
    </c:backWall>
    <c:plotArea>
      <c:layout>
        <c:manualLayout>
          <c:layoutTarget val="inner"/>
          <c:xMode val="edge"/>
          <c:yMode val="edge"/>
          <c:x val="1.1983131817745298E-3"/>
          <c:y val="0.14098976408054581"/>
          <c:w val="0.99880172044376025"/>
          <c:h val="0.69865505506507197"/>
        </c:manualLayout>
      </c:layout>
      <c:bar3DChart>
        <c:barDir val="col"/>
        <c:grouping val="stacked"/>
        <c:varyColors val="0"/>
        <c:ser>
          <c:idx val="1"/>
          <c:order val="0"/>
          <c:tx>
            <c:strRef>
              <c:f>Лист1!$A$2</c:f>
              <c:strCache>
                <c:ptCount val="1"/>
                <c:pt idx="0">
                  <c:v>Безвозмездные поступления</c:v>
                </c:pt>
              </c:strCache>
            </c:strRef>
          </c:tx>
          <c:spPr>
            <a:solidFill>
              <a:srgbClr val="F97F88"/>
            </a:solidFill>
          </c:spPr>
          <c:invertIfNegative val="0"/>
          <c:dLbls>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Лист1!$B$1:$C$1</c:f>
              <c:strCache>
                <c:ptCount val="2"/>
                <c:pt idx="0">
                  <c:v>за 2017 год</c:v>
                </c:pt>
                <c:pt idx="1">
                  <c:v>за 2018 год</c:v>
                </c:pt>
              </c:strCache>
            </c:strRef>
          </c:cat>
          <c:val>
            <c:numRef>
              <c:f>Лист1!$B$2:$C$2</c:f>
              <c:numCache>
                <c:formatCode>_-* #,##0.0\ _₽_-;\-* #,##0.0\ _₽_-;_-* "-"??\ _₽_-;_-@_-</c:formatCode>
                <c:ptCount val="2"/>
                <c:pt idx="0">
                  <c:v>17256.7</c:v>
                </c:pt>
                <c:pt idx="1">
                  <c:v>19947.2</c:v>
                </c:pt>
              </c:numCache>
            </c:numRef>
          </c:val>
        </c:ser>
        <c:ser>
          <c:idx val="2"/>
          <c:order val="1"/>
          <c:tx>
            <c:strRef>
              <c:f>Лист1!$A$3</c:f>
              <c:strCache>
                <c:ptCount val="1"/>
                <c:pt idx="0">
                  <c:v>Собственные доходы (налоговые и неналоговые доходы)</c:v>
                </c:pt>
              </c:strCache>
            </c:strRef>
          </c:tx>
          <c:spPr>
            <a:solidFill>
              <a:srgbClr val="CCFF66"/>
            </a:solidFill>
          </c:spPr>
          <c:invertIfNegative val="0"/>
          <c:dLbls>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Лист1!$B$1:$C$1</c:f>
              <c:strCache>
                <c:ptCount val="2"/>
                <c:pt idx="0">
                  <c:v>за 2017 год</c:v>
                </c:pt>
                <c:pt idx="1">
                  <c:v>за 2018 год</c:v>
                </c:pt>
              </c:strCache>
            </c:strRef>
          </c:cat>
          <c:val>
            <c:numRef>
              <c:f>Лист1!$B$3:$C$3</c:f>
              <c:numCache>
                <c:formatCode>_-* #,##0.0\ _₽_-;\-* #,##0.0\ _₽_-;_-* "-"??\ _₽_-;_-@_-</c:formatCode>
                <c:ptCount val="2"/>
                <c:pt idx="0">
                  <c:v>26718.1</c:v>
                </c:pt>
                <c:pt idx="1">
                  <c:v>29758.400000000001</c:v>
                </c:pt>
              </c:numCache>
            </c:numRef>
          </c:val>
        </c:ser>
        <c:dLbls>
          <c:showLegendKey val="0"/>
          <c:showVal val="0"/>
          <c:showCatName val="0"/>
          <c:showSerName val="0"/>
          <c:showPercent val="0"/>
          <c:showBubbleSize val="0"/>
        </c:dLbls>
        <c:gapWidth val="157"/>
        <c:gapDepth val="250"/>
        <c:shape val="cylinder"/>
        <c:axId val="137501312"/>
        <c:axId val="137507200"/>
        <c:axId val="0"/>
      </c:bar3DChart>
      <c:catAx>
        <c:axId val="137501312"/>
        <c:scaling>
          <c:orientation val="minMax"/>
        </c:scaling>
        <c:delete val="0"/>
        <c:axPos val="b"/>
        <c:numFmt formatCode="General" sourceLinked="1"/>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37507200"/>
        <c:crosses val="autoZero"/>
        <c:auto val="1"/>
        <c:lblAlgn val="ctr"/>
        <c:lblOffset val="100"/>
        <c:noMultiLvlLbl val="0"/>
      </c:catAx>
      <c:valAx>
        <c:axId val="137507200"/>
        <c:scaling>
          <c:orientation val="minMax"/>
          <c:min val="0"/>
        </c:scaling>
        <c:delete val="1"/>
        <c:axPos val="l"/>
        <c:majorGridlines/>
        <c:numFmt formatCode="_-* #,##0.0\ _₽_-;\-* #,##0.0\ _₽_-;_-* &quot;-&quot;??\ _₽_-;_-@_-" sourceLinked="1"/>
        <c:majorTickMark val="none"/>
        <c:minorTickMark val="none"/>
        <c:tickLblPos val="nextTo"/>
        <c:crossAx val="137501312"/>
        <c:crosses val="autoZero"/>
        <c:crossBetween val="between"/>
      </c:valAx>
      <c:spPr>
        <a:noFill/>
        <a:ln w="25409">
          <a:noFill/>
        </a:ln>
      </c:spPr>
    </c:plotArea>
    <c:legend>
      <c:legendPos val="b"/>
      <c:layout>
        <c:manualLayout>
          <c:xMode val="edge"/>
          <c:yMode val="edge"/>
          <c:x val="0"/>
          <c:y val="0.90905233507645478"/>
          <c:w val="0.98177580080556026"/>
          <c:h val="7.6914808036443724E-2"/>
        </c:manualLayout>
      </c:layout>
      <c:overlay val="0"/>
      <c:txPr>
        <a:bodyPr/>
        <a:lstStyle/>
        <a:p>
          <a:pPr>
            <a:defRPr>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200">
          <a:latin typeface="TimesET" pitchFamily="2" charset="0"/>
        </a:defRPr>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80271427296"/>
          <c:y val="0.20675252500965896"/>
          <c:w val="0.69770138851426877"/>
          <c:h val="0.61389758517710302"/>
        </c:manualLayout>
      </c:layout>
      <c:doughnutChart>
        <c:varyColors val="1"/>
        <c:ser>
          <c:idx val="0"/>
          <c:order val="0"/>
          <c:tx>
            <c:strRef>
              <c:f>Лист1!$B$1</c:f>
              <c:strCache>
                <c:ptCount val="1"/>
                <c:pt idx="0">
                  <c:v>Собств</c:v>
                </c:pt>
              </c:strCache>
            </c:strRef>
          </c:tx>
          <c:spPr>
            <a:ln>
              <a:noFill/>
              <a:round/>
            </a:ln>
            <a:effectLst/>
            <a:scene3d>
              <a:camera prst="orthographicFront"/>
              <a:lightRig rig="flood" dir="t"/>
            </a:scene3d>
            <a:sp3d prstMaterial="softEdge">
              <a:bevelT w="63500" h="25400"/>
            </a:sp3d>
          </c:spPr>
          <c:dPt>
            <c:idx val="0"/>
            <c:bubble3D val="0"/>
            <c:spPr>
              <a:solidFill>
                <a:srgbClr val="3BCB27"/>
              </a:solidFill>
              <a:ln>
                <a:solidFill>
                  <a:srgbClr val="3BCB27"/>
                </a:solidFill>
              </a:ln>
              <a:scene3d>
                <a:camera prst="orthographicFront"/>
                <a:lightRig rig="flood" dir="t"/>
              </a:scene3d>
              <a:sp3d prstMaterial="softEdge">
                <a:bevelT w="63500" h="25400"/>
              </a:sp3d>
            </c:spPr>
          </c:dPt>
          <c:dPt>
            <c:idx val="1"/>
            <c:bubble3D val="0"/>
            <c:spPr>
              <a:solidFill>
                <a:srgbClr val="E76FBC"/>
              </a:solidFill>
              <a:ln>
                <a:noFill/>
                <a:round/>
              </a:ln>
              <a:effectLst/>
              <a:scene3d>
                <a:camera prst="orthographicFront"/>
                <a:lightRig rig="flood" dir="t"/>
              </a:scene3d>
              <a:sp3d prstMaterial="softEdge">
                <a:bevelT w="63500" h="25400"/>
              </a:sp3d>
            </c:spPr>
          </c:dPt>
          <c:dPt>
            <c:idx val="2"/>
            <c:bubble3D val="0"/>
            <c:spPr>
              <a:solidFill>
                <a:srgbClr val="FFFF00"/>
              </a:solidFill>
              <a:ln>
                <a:noFill/>
                <a:round/>
              </a:ln>
              <a:effectLst/>
              <a:scene3d>
                <a:camera prst="orthographicFront"/>
                <a:lightRig rig="flood" dir="t"/>
              </a:scene3d>
              <a:sp3d prstMaterial="softEdge">
                <a:bevelT w="63500" h="25400"/>
              </a:sp3d>
            </c:spPr>
          </c:dPt>
          <c:dPt>
            <c:idx val="3"/>
            <c:bubble3D val="0"/>
            <c:spPr>
              <a:solidFill>
                <a:srgbClr val="FF3300"/>
              </a:solidFill>
              <a:ln>
                <a:noFill/>
                <a:round/>
              </a:ln>
              <a:effectLst/>
              <a:scene3d>
                <a:camera prst="orthographicFront"/>
                <a:lightRig rig="flood" dir="t"/>
              </a:scene3d>
              <a:sp3d prstMaterial="softEdge">
                <a:bevelT w="63500" h="25400"/>
              </a:sp3d>
            </c:spPr>
          </c:dPt>
          <c:dPt>
            <c:idx val="4"/>
            <c:bubble3D val="0"/>
            <c:spPr>
              <a:solidFill>
                <a:schemeClr val="tx2">
                  <a:lumMod val="60000"/>
                  <a:lumOff val="40000"/>
                </a:schemeClr>
              </a:solidFill>
              <a:ln>
                <a:noFill/>
                <a:round/>
              </a:ln>
              <a:effectLst/>
              <a:scene3d>
                <a:camera prst="orthographicFront"/>
                <a:lightRig rig="flood" dir="t"/>
              </a:scene3d>
              <a:sp3d prstMaterial="softEdge">
                <a:bevelT w="63500" h="25400"/>
              </a:sp3d>
            </c:spPr>
          </c:dPt>
          <c:dPt>
            <c:idx val="5"/>
            <c:bubble3D val="0"/>
            <c:spPr>
              <a:solidFill>
                <a:srgbClr val="F7633B"/>
              </a:solidFill>
              <a:ln>
                <a:noFill/>
                <a:round/>
              </a:ln>
              <a:effectLst/>
              <a:scene3d>
                <a:camera prst="orthographicFront"/>
                <a:lightRig rig="flood" dir="t"/>
              </a:scene3d>
              <a:sp3d prstMaterial="softEdge">
                <a:bevelT w="63500" h="25400"/>
              </a:sp3d>
            </c:spPr>
          </c:dPt>
          <c:dLbls>
            <c:dLbl>
              <c:idx val="0"/>
              <c:layout>
                <c:manualLayout>
                  <c:x val="0.15856148385845978"/>
                  <c:y val="-0.1553102723246339"/>
                </c:manualLayout>
              </c:layout>
              <c:tx>
                <c:rich>
                  <a:bodyPr/>
                  <a:lstStyle/>
                  <a:p>
                    <a:r>
                      <a:rPr lang="ru-RU" sz="1000" dirty="0" smtClean="0"/>
                      <a:t>Налог </a:t>
                    </a:r>
                    <a:r>
                      <a:rPr lang="ru-RU" sz="1000" dirty="0"/>
                      <a:t>на доходы физических лиц
</a:t>
                    </a:r>
                    <a:r>
                      <a:rPr lang="ru-RU" sz="1000" dirty="0" smtClean="0"/>
                      <a:t>9 352,0</a:t>
                    </a:r>
                    <a:r>
                      <a:rPr lang="ru-RU" sz="1000" dirty="0"/>
                      <a:t>
31%</a:t>
                    </a:r>
                    <a:endParaRPr lang="ru-RU" dirty="0"/>
                  </a:p>
                </c:rich>
              </c:tx>
              <c:showLegendKey val="0"/>
              <c:showVal val="1"/>
              <c:showCatName val="1"/>
              <c:showSerName val="0"/>
              <c:showPercent val="1"/>
              <c:showBubbleSize val="0"/>
              <c:separator>
</c:separator>
            </c:dLbl>
            <c:dLbl>
              <c:idx val="1"/>
              <c:layout>
                <c:manualLayout>
                  <c:x val="0.24532154106403212"/>
                  <c:y val="0.14214817756567677"/>
                </c:manualLayout>
              </c:layout>
              <c:tx>
                <c:rich>
                  <a:bodyPr/>
                  <a:lstStyle/>
                  <a:p>
                    <a:r>
                      <a:rPr lang="ru-RU" sz="1000" dirty="0"/>
                      <a:t>Налог на прибыль организаций
</a:t>
                    </a:r>
                    <a:r>
                      <a:rPr lang="ru-RU" sz="1000" dirty="0" smtClean="0"/>
                      <a:t>9 170,9</a:t>
                    </a:r>
                    <a:r>
                      <a:rPr lang="ru-RU" sz="1000" dirty="0"/>
                      <a:t>
31%</a:t>
                    </a:r>
                    <a:endParaRPr lang="ru-RU" dirty="0"/>
                  </a:p>
                </c:rich>
              </c:tx>
              <c:showLegendKey val="0"/>
              <c:showVal val="1"/>
              <c:showCatName val="1"/>
              <c:showSerName val="0"/>
              <c:showPercent val="1"/>
              <c:showBubbleSize val="0"/>
              <c:separator>
</c:separator>
            </c:dLbl>
            <c:dLbl>
              <c:idx val="2"/>
              <c:layout>
                <c:manualLayout>
                  <c:x val="-0.17651184052168165"/>
                  <c:y val="0.12372174236030159"/>
                </c:manualLayout>
              </c:layout>
              <c:tx>
                <c:rich>
                  <a:bodyPr/>
                  <a:lstStyle/>
                  <a:p>
                    <a:r>
                      <a:rPr lang="ru-RU" sz="1000" dirty="0" smtClean="0"/>
                      <a:t>Налоги </a:t>
                    </a:r>
                    <a:r>
                      <a:rPr lang="ru-RU" sz="1000" dirty="0"/>
                      <a:t>на имущество
</a:t>
                    </a:r>
                    <a:r>
                      <a:rPr lang="ru-RU" sz="1000" dirty="0" smtClean="0"/>
                      <a:t>3 776,5</a:t>
                    </a:r>
                    <a:r>
                      <a:rPr lang="ru-RU" sz="1000" dirty="0"/>
                      <a:t>
13%</a:t>
                    </a:r>
                    <a:endParaRPr lang="ru-RU" dirty="0"/>
                  </a:p>
                </c:rich>
              </c:tx>
              <c:showLegendKey val="0"/>
              <c:showVal val="1"/>
              <c:showCatName val="1"/>
              <c:showSerName val="0"/>
              <c:showPercent val="1"/>
              <c:showBubbleSize val="0"/>
              <c:separator>
</c:separator>
            </c:dLbl>
            <c:dLbl>
              <c:idx val="3"/>
              <c:layout>
                <c:manualLayout>
                  <c:x val="-0.17352011441114468"/>
                  <c:y val="-8.1603702407858497E-2"/>
                </c:manualLayout>
              </c:layout>
              <c:tx>
                <c:rich>
                  <a:bodyPr/>
                  <a:lstStyle/>
                  <a:p>
                    <a:r>
                      <a:rPr lang="ru-RU" sz="1000" dirty="0"/>
                      <a:t>Акцизы по подакцизным товарам
</a:t>
                    </a:r>
                    <a:r>
                      <a:rPr lang="ru-RU" sz="1000" dirty="0" smtClean="0"/>
                      <a:t>3 834,3</a:t>
                    </a:r>
                    <a:r>
                      <a:rPr lang="ru-RU" sz="1000" dirty="0"/>
                      <a:t>
13%</a:t>
                    </a:r>
                    <a:endParaRPr lang="ru-RU" dirty="0"/>
                  </a:p>
                </c:rich>
              </c:tx>
              <c:showLegendKey val="0"/>
              <c:showVal val="1"/>
              <c:showCatName val="1"/>
              <c:showSerName val="0"/>
              <c:showPercent val="1"/>
              <c:showBubbleSize val="0"/>
              <c:separator>
</c:separator>
            </c:dLbl>
            <c:dLbl>
              <c:idx val="4"/>
              <c:layout>
                <c:manualLayout>
                  <c:x val="-0.15556975774792281"/>
                  <c:y val="-0.14478076233652315"/>
                </c:manualLayout>
              </c:layout>
              <c:tx>
                <c:rich>
                  <a:bodyPr/>
                  <a:lstStyle/>
                  <a:p>
                    <a:r>
                      <a:rPr lang="ru-RU" sz="1000" dirty="0" smtClean="0"/>
                      <a:t>Другие </a:t>
                    </a:r>
                    <a:r>
                      <a:rPr lang="ru-RU" sz="1000" dirty="0"/>
                      <a:t>налоги
</a:t>
                    </a:r>
                    <a:r>
                      <a:rPr lang="ru-RU" sz="1000" dirty="0" smtClean="0"/>
                      <a:t>2 509,6</a:t>
                    </a:r>
                    <a:r>
                      <a:rPr lang="ru-RU" sz="1000" dirty="0"/>
                      <a:t>
8%</a:t>
                    </a:r>
                    <a:endParaRPr lang="ru-RU" dirty="0"/>
                  </a:p>
                </c:rich>
              </c:tx>
              <c:showLegendKey val="0"/>
              <c:showVal val="1"/>
              <c:showCatName val="1"/>
              <c:showSerName val="0"/>
              <c:showPercent val="1"/>
              <c:showBubbleSize val="0"/>
              <c:separator>
</c:separator>
            </c:dLbl>
            <c:dLbl>
              <c:idx val="5"/>
              <c:layout>
                <c:manualLayout>
                  <c:x val="-2.0942082773758895E-2"/>
                  <c:y val="-0.16583978231274468"/>
                </c:manualLayout>
              </c:layout>
              <c:tx>
                <c:rich>
                  <a:bodyPr/>
                  <a:lstStyle/>
                  <a:p>
                    <a:r>
                      <a:rPr lang="ru-RU" sz="1000" dirty="0"/>
                      <a:t>Неналоговые доходы
</a:t>
                    </a:r>
                    <a:r>
                      <a:rPr lang="ru-RU" sz="1000" dirty="0" smtClean="0"/>
                      <a:t>1 115,1</a:t>
                    </a:r>
                    <a:r>
                      <a:rPr lang="ru-RU" sz="1000" dirty="0"/>
                      <a:t>
4%</a:t>
                    </a:r>
                    <a:endParaRPr lang="ru-RU" dirty="0"/>
                  </a:p>
                </c:rich>
              </c:tx>
              <c:showLegendKey val="0"/>
              <c:showVal val="1"/>
              <c:showCatName val="1"/>
              <c:showSerName val="0"/>
              <c:showPercent val="1"/>
              <c:showBubbleSize val="0"/>
              <c:separator>
</c:separator>
            </c:dLbl>
            <c:txPr>
              <a:bodyPr/>
              <a:lstStyle/>
              <a:p>
                <a:pPr>
                  <a:defRPr sz="1000" b="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eparator>
</c:separator>
            <c:showLeaderLines val="1"/>
          </c:dLbls>
          <c:cat>
            <c:strRef>
              <c:f>Лист1!$A$2:$A$7</c:f>
              <c:strCache>
                <c:ptCount val="6"/>
                <c:pt idx="0">
                  <c:v>Налог на доходы физических лиц</c:v>
                </c:pt>
                <c:pt idx="1">
                  <c:v>Налог на прибыль организаций</c:v>
                </c:pt>
                <c:pt idx="2">
                  <c:v>Налоги на имущество</c:v>
                </c:pt>
                <c:pt idx="3">
                  <c:v>Акцизы по подакцизным товарам</c:v>
                </c:pt>
                <c:pt idx="4">
                  <c:v>Другие налоги</c:v>
                </c:pt>
                <c:pt idx="5">
                  <c:v>Неналоговые доходы</c:v>
                </c:pt>
              </c:strCache>
            </c:strRef>
          </c:cat>
          <c:val>
            <c:numRef>
              <c:f>Лист1!$B$2:$B$7</c:f>
              <c:numCache>
                <c:formatCode>0.0</c:formatCode>
                <c:ptCount val="6"/>
                <c:pt idx="0">
                  <c:v>9352.01630415</c:v>
                </c:pt>
                <c:pt idx="1">
                  <c:v>9170.8592775300021</c:v>
                </c:pt>
                <c:pt idx="2">
                  <c:v>3776.5483453000002</c:v>
                </c:pt>
                <c:pt idx="3">
                  <c:v>3834.2673748499997</c:v>
                </c:pt>
                <c:pt idx="4">
                  <c:v>2509.6480412600022</c:v>
                </c:pt>
                <c:pt idx="5">
                  <c:v>1115.0606569099998</c:v>
                </c:pt>
              </c:numCache>
            </c:numRef>
          </c:val>
        </c:ser>
        <c:dLbls>
          <c:showLegendKey val="0"/>
          <c:showVal val="1"/>
          <c:showCatName val="1"/>
          <c:showSerName val="0"/>
          <c:showPercent val="0"/>
          <c:showBubbleSize val="0"/>
          <c:showLeaderLines val="1"/>
        </c:dLbls>
        <c:firstSliceAng val="0"/>
        <c:holeSize val="44"/>
      </c:doughnutChart>
      <c:spPr>
        <a:effectLst>
          <a:glow rad="139700">
            <a:schemeClr val="accent1">
              <a:satMod val="175000"/>
              <a:alpha val="40000"/>
            </a:schemeClr>
          </a:glow>
        </a:effectLst>
      </c:spPr>
    </c:plotArea>
    <c:plotVisOnly val="1"/>
    <c:dispBlanksAs val="zero"/>
    <c:showDLblsOverMax val="0"/>
  </c:chart>
  <c:txPr>
    <a:bodyPr/>
    <a:lstStyle/>
    <a:p>
      <a:pPr>
        <a:defRPr sz="1800"/>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910870516185476"/>
          <c:y val="2.5527134411966041E-2"/>
          <c:w val="0.66917596237970256"/>
          <c:h val="0.8427952728169058"/>
        </c:manualLayout>
      </c:layout>
      <c:barChart>
        <c:barDir val="bar"/>
        <c:grouping val="clustered"/>
        <c:varyColors val="0"/>
        <c:ser>
          <c:idx val="0"/>
          <c:order val="0"/>
          <c:tx>
            <c:strRef>
              <c:f>Лист1!$B$1</c:f>
              <c:strCache>
                <c:ptCount val="1"/>
                <c:pt idx="0">
                  <c:v>Факт</c:v>
                </c:pt>
              </c:strCache>
            </c:strRef>
          </c:tx>
          <c:spPr>
            <a:scene3d>
              <a:camera prst="orthographicFront"/>
              <a:lightRig rig="threePt" dir="t"/>
            </a:scene3d>
            <a:sp3d prstMaterial="dkEdge"/>
          </c:spPr>
          <c:invertIfNegative val="0"/>
          <c:dLbls>
            <c:spPr>
              <a:noFill/>
              <a:ln w="25372">
                <a:noFill/>
              </a:ln>
            </c:spPr>
            <c:txPr>
              <a:bodyPr/>
              <a:lstStyle/>
              <a:p>
                <a:pPr>
                  <a:defRPr sz="11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Лист1!$A$2:$A$9</c:f>
              <c:strCache>
                <c:ptCount val="8"/>
                <c:pt idx="0">
                  <c:v>Неналоговые доходы</c:v>
                </c:pt>
                <c:pt idx="1">
                  <c:v>Налоги на совокупный доход
</c:v>
                </c:pt>
                <c:pt idx="2">
                  <c:v>Налоги на имущество</c:v>
                </c:pt>
                <c:pt idx="3">
                  <c:v>Акцизы</c:v>
                </c:pt>
                <c:pt idx="4">
                  <c:v>Налог на прибыль 
организаций</c:v>
                </c:pt>
                <c:pt idx="5">
                  <c:v>Налог на доходы 
физических лиц</c:v>
                </c:pt>
                <c:pt idx="6">
                  <c:v>Налоговые доходы</c:v>
                </c:pt>
                <c:pt idx="7">
                  <c:v>Доходы бюджета</c:v>
                </c:pt>
              </c:strCache>
            </c:strRef>
          </c:cat>
          <c:val>
            <c:numRef>
              <c:f>Лист1!$B$2:$B$9</c:f>
              <c:numCache>
                <c:formatCode>#,##0.0</c:formatCode>
                <c:ptCount val="8"/>
                <c:pt idx="0">
                  <c:v>1115.0606569099998</c:v>
                </c:pt>
                <c:pt idx="1">
                  <c:v>2371.7759133600002</c:v>
                </c:pt>
                <c:pt idx="2">
                  <c:v>3776.5483453000002</c:v>
                </c:pt>
                <c:pt idx="3">
                  <c:v>3834.2673748499997</c:v>
                </c:pt>
                <c:pt idx="4">
                  <c:v>9170.8592775300021</c:v>
                </c:pt>
                <c:pt idx="5">
                  <c:v>9352.01630415</c:v>
                </c:pt>
                <c:pt idx="6">
                  <c:v>28643.378849960001</c:v>
                </c:pt>
                <c:pt idx="7">
                  <c:v>49705.55364138</c:v>
                </c:pt>
              </c:numCache>
            </c:numRef>
          </c:val>
        </c:ser>
        <c:ser>
          <c:idx val="1"/>
          <c:order val="1"/>
          <c:tx>
            <c:strRef>
              <c:f>Лист1!$C$1</c:f>
              <c:strCache>
                <c:ptCount val="1"/>
                <c:pt idx="0">
                  <c:v>План</c:v>
                </c:pt>
              </c:strCache>
            </c:strRef>
          </c:tx>
          <c:spPr>
            <a:scene3d>
              <a:camera prst="orthographicFront"/>
              <a:lightRig rig="threePt" dir="t"/>
            </a:scene3d>
            <a:sp3d prstMaterial="matte"/>
          </c:spPr>
          <c:invertIfNegative val="0"/>
          <c:dLbls>
            <c:spPr>
              <a:noFill/>
              <a:ln w="25372">
                <a:noFill/>
              </a:ln>
            </c:spPr>
            <c:txPr>
              <a:bodyPr/>
              <a:lstStyle/>
              <a:p>
                <a:pPr>
                  <a:defRPr sz="11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Лист1!$A$2:$A$9</c:f>
              <c:strCache>
                <c:ptCount val="8"/>
                <c:pt idx="0">
                  <c:v>Неналоговые доходы</c:v>
                </c:pt>
                <c:pt idx="1">
                  <c:v>Налоги на совокупный доход
</c:v>
                </c:pt>
                <c:pt idx="2">
                  <c:v>Налоги на имущество</c:v>
                </c:pt>
                <c:pt idx="3">
                  <c:v>Акцизы</c:v>
                </c:pt>
                <c:pt idx="4">
                  <c:v>Налог на прибыль 
организаций</c:v>
                </c:pt>
                <c:pt idx="5">
                  <c:v>Налог на доходы 
физических лиц</c:v>
                </c:pt>
                <c:pt idx="6">
                  <c:v>Налоговые доходы</c:v>
                </c:pt>
                <c:pt idx="7">
                  <c:v>Доходы бюджета</c:v>
                </c:pt>
              </c:strCache>
            </c:strRef>
          </c:cat>
          <c:val>
            <c:numRef>
              <c:f>Лист1!$C$2:$C$9</c:f>
              <c:numCache>
                <c:formatCode>#,##0.0</c:formatCode>
                <c:ptCount val="8"/>
                <c:pt idx="0">
                  <c:v>1000.7212</c:v>
                </c:pt>
                <c:pt idx="1">
                  <c:v>2310.7277000000004</c:v>
                </c:pt>
                <c:pt idx="2">
                  <c:v>3696.4940999999999</c:v>
                </c:pt>
                <c:pt idx="3">
                  <c:v>3862.0099</c:v>
                </c:pt>
                <c:pt idx="4">
                  <c:v>8829.7061999999987</c:v>
                </c:pt>
                <c:pt idx="5">
                  <c:v>9256.9439000000002</c:v>
                </c:pt>
                <c:pt idx="6">
                  <c:v>28088.909500000002</c:v>
                </c:pt>
                <c:pt idx="7">
                  <c:v>49727.147295130002</c:v>
                </c:pt>
              </c:numCache>
            </c:numRef>
          </c:val>
        </c:ser>
        <c:dLbls>
          <c:showLegendKey val="0"/>
          <c:showVal val="0"/>
          <c:showCatName val="0"/>
          <c:showSerName val="0"/>
          <c:showPercent val="0"/>
          <c:showBubbleSize val="0"/>
        </c:dLbls>
        <c:gapWidth val="75"/>
        <c:overlap val="-25"/>
        <c:axId val="137608192"/>
        <c:axId val="137609984"/>
      </c:barChart>
      <c:catAx>
        <c:axId val="137608192"/>
        <c:scaling>
          <c:orientation val="minMax"/>
        </c:scaling>
        <c:delete val="0"/>
        <c:axPos val="l"/>
        <c:numFmt formatCode="General" sourceLinked="1"/>
        <c:majorTickMark val="none"/>
        <c:minorTickMark val="none"/>
        <c:tickLblPos val="low"/>
        <c:txPr>
          <a:bodyPr/>
          <a:lstStyle/>
          <a:p>
            <a:pPr>
              <a:defRPr>
                <a:latin typeface="Times New Roman" panose="02020603050405020304" pitchFamily="18" charset="0"/>
                <a:cs typeface="Times New Roman" panose="02020603050405020304" pitchFamily="18" charset="0"/>
              </a:defRPr>
            </a:pPr>
            <a:endParaRPr lang="ru-RU"/>
          </a:p>
        </c:txPr>
        <c:crossAx val="137609984"/>
        <c:crosses val="autoZero"/>
        <c:auto val="1"/>
        <c:lblAlgn val="ctr"/>
        <c:lblOffset val="100"/>
        <c:noMultiLvlLbl val="0"/>
      </c:catAx>
      <c:valAx>
        <c:axId val="137609984"/>
        <c:scaling>
          <c:orientation val="minMax"/>
        </c:scaling>
        <c:delete val="1"/>
        <c:axPos val="b"/>
        <c:numFmt formatCode="#,##0.0" sourceLinked="1"/>
        <c:majorTickMark val="out"/>
        <c:minorTickMark val="none"/>
        <c:tickLblPos val="nextTo"/>
        <c:crossAx val="137608192"/>
        <c:crosses val="autoZero"/>
        <c:crossBetween val="between"/>
      </c:valAx>
      <c:spPr>
        <a:noFill/>
        <a:ln w="25372">
          <a:noFill/>
        </a:ln>
      </c:spPr>
    </c:plotArea>
    <c:legend>
      <c:legendPos val="r"/>
      <c:layout>
        <c:manualLayout>
          <c:xMode val="edge"/>
          <c:yMode val="edge"/>
          <c:x val="6.6388888888888886E-2"/>
          <c:y val="0.91811040141852007"/>
          <c:w val="0.31805555555555554"/>
          <c:h val="4.467805519053876E-2"/>
        </c:manualLayout>
      </c:layout>
      <c:overlay val="0"/>
    </c:legend>
    <c:plotVisOnly val="1"/>
    <c:dispBlanksAs val="gap"/>
    <c:showDLblsOverMax val="0"/>
  </c:chart>
  <c:txPr>
    <a:bodyPr/>
    <a:lstStyle/>
    <a:p>
      <a:pPr>
        <a:defRPr sz="1199">
          <a:latin typeface="TimesET" pitchFamily="2" charset="0"/>
        </a:defRPr>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D1DB72-7F8F-4E2A-A00A-E83DF7CE947F}"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65EBFEF0-9C89-4A4C-BA89-C4D7B4B700F7}">
      <dgm:prSet phldrT="[Текст]" custT="1"/>
      <dgm:spPr>
        <a:solidFill>
          <a:srgbClr val="00B050"/>
        </a:solidFill>
      </dgm:spPr>
      <dgm:t>
        <a:bodyPr/>
        <a:lstStyle/>
        <a:p>
          <a:r>
            <a:rPr lang="ru-RU" sz="2000" b="1" dirty="0" smtClean="0">
              <a:solidFill>
                <a:schemeClr val="tx1"/>
              </a:solidFill>
              <a:latin typeface="Times New Roman" pitchFamily="18" charset="0"/>
              <a:cs typeface="Times New Roman" pitchFamily="18" charset="0"/>
            </a:rPr>
            <a:t>Доходы</a:t>
          </a:r>
          <a:endParaRPr lang="ru-RU" sz="2000" b="1" dirty="0">
            <a:solidFill>
              <a:schemeClr val="tx1"/>
            </a:solidFill>
            <a:latin typeface="Times New Roman" pitchFamily="18" charset="0"/>
            <a:cs typeface="Times New Roman" pitchFamily="18" charset="0"/>
          </a:endParaRPr>
        </a:p>
      </dgm:t>
    </dgm:pt>
    <dgm:pt modelId="{F9C8D859-E17A-44DB-B71C-33300E104F3E}" type="parTrans" cxnId="{803A8AB7-53BA-458D-A0C5-F5066F514936}">
      <dgm:prSet/>
      <dgm:spPr/>
      <dgm:t>
        <a:bodyPr/>
        <a:lstStyle/>
        <a:p>
          <a:endParaRPr lang="ru-RU"/>
        </a:p>
      </dgm:t>
    </dgm:pt>
    <dgm:pt modelId="{D36948F7-83BC-4220-85A0-DE21D57BD41D}" type="sibTrans" cxnId="{803A8AB7-53BA-458D-A0C5-F5066F514936}">
      <dgm:prSet/>
      <dgm:spPr>
        <a:solidFill>
          <a:srgbClr val="FFC000"/>
        </a:solidFill>
      </dgm:spPr>
      <dgm:t>
        <a:bodyPr/>
        <a:lstStyle/>
        <a:p>
          <a:endParaRPr lang="ru-RU" dirty="0"/>
        </a:p>
      </dgm:t>
    </dgm:pt>
    <dgm:pt modelId="{4E7CB679-5A70-4D19-B9FE-B35165ACC3D3}">
      <dgm:prSet phldrT="[Текст]" custT="1"/>
      <dgm:spPr>
        <a:solidFill>
          <a:srgbClr val="F57E1B"/>
        </a:solidFill>
      </dgm:spPr>
      <dgm:t>
        <a:bodyPr/>
        <a:lstStyle/>
        <a:p>
          <a:r>
            <a:rPr lang="ru-RU" sz="2000" b="1" dirty="0" smtClean="0">
              <a:solidFill>
                <a:schemeClr val="tx1"/>
              </a:solidFill>
              <a:latin typeface="Times New Roman" pitchFamily="18" charset="0"/>
              <a:cs typeface="Times New Roman" pitchFamily="18" charset="0"/>
            </a:rPr>
            <a:t>Расходы</a:t>
          </a:r>
          <a:endParaRPr lang="ru-RU" sz="2000" b="1" dirty="0">
            <a:solidFill>
              <a:schemeClr val="tx1"/>
            </a:solidFill>
            <a:latin typeface="Times New Roman" pitchFamily="18" charset="0"/>
            <a:cs typeface="Times New Roman" pitchFamily="18" charset="0"/>
          </a:endParaRPr>
        </a:p>
      </dgm:t>
    </dgm:pt>
    <dgm:pt modelId="{1D6E0D5E-B61E-4B9A-8F57-02B79F843522}" type="parTrans" cxnId="{E9122005-A3A9-453D-96BB-26288AC1EAD0}">
      <dgm:prSet/>
      <dgm:spPr/>
      <dgm:t>
        <a:bodyPr/>
        <a:lstStyle/>
        <a:p>
          <a:endParaRPr lang="ru-RU"/>
        </a:p>
      </dgm:t>
    </dgm:pt>
    <dgm:pt modelId="{FEA73179-04A7-4795-AF97-EAF1F3F2AA68}" type="sibTrans" cxnId="{E9122005-A3A9-453D-96BB-26288AC1EAD0}">
      <dgm:prSet custT="1"/>
      <dgm:spPr>
        <a:solidFill>
          <a:srgbClr val="FFC000"/>
        </a:solidFill>
      </dgm:spPr>
      <dgm:t>
        <a:bodyPr/>
        <a:lstStyle/>
        <a:p>
          <a:endParaRPr lang="ru-RU" sz="3000" dirty="0"/>
        </a:p>
      </dgm:t>
    </dgm:pt>
    <dgm:pt modelId="{ADB1419B-AC29-439A-9A52-52A4D8AD4433}">
      <dgm:prSet phldrT="[Текст]" custT="1"/>
      <dgm:spPr>
        <a:solidFill>
          <a:schemeClr val="bg2">
            <a:lumMod val="90000"/>
          </a:schemeClr>
        </a:solidFill>
      </dgm:spPr>
      <dgm:t>
        <a:bodyPr/>
        <a:lstStyle/>
        <a:p>
          <a:r>
            <a:rPr lang="ru-RU" sz="1700" b="1" dirty="0" smtClean="0">
              <a:solidFill>
                <a:srgbClr val="FF0000"/>
              </a:solidFill>
              <a:latin typeface="Times New Roman" pitchFamily="18" charset="0"/>
              <a:cs typeface="Times New Roman" pitchFamily="18" charset="0"/>
            </a:rPr>
            <a:t>(-)Дефицит</a:t>
          </a:r>
        </a:p>
        <a:p>
          <a:r>
            <a:rPr lang="ru-RU" sz="1400" b="1" dirty="0" smtClean="0">
              <a:solidFill>
                <a:srgbClr val="FF0000"/>
              </a:solidFill>
              <a:latin typeface="Times New Roman" pitchFamily="18" charset="0"/>
              <a:cs typeface="Times New Roman" pitchFamily="18" charset="0"/>
            </a:rPr>
            <a:t>(расходы больше доходов)</a:t>
          </a:r>
        </a:p>
        <a:p>
          <a:r>
            <a:rPr lang="ru-RU" sz="1700" b="1" dirty="0" smtClean="0">
              <a:solidFill>
                <a:srgbClr val="46740E"/>
              </a:solidFill>
              <a:latin typeface="Times New Roman" pitchFamily="18" charset="0"/>
              <a:cs typeface="Times New Roman" pitchFamily="18" charset="0"/>
            </a:rPr>
            <a:t>(+) Профицит</a:t>
          </a:r>
        </a:p>
        <a:p>
          <a:r>
            <a:rPr lang="ru-RU" sz="1400" b="1" dirty="0" smtClean="0">
              <a:solidFill>
                <a:srgbClr val="46740E"/>
              </a:solidFill>
              <a:latin typeface="Times New Roman" pitchFamily="18" charset="0"/>
              <a:cs typeface="Times New Roman" pitchFamily="18" charset="0"/>
            </a:rPr>
            <a:t>(доходы больше расходов)</a:t>
          </a:r>
        </a:p>
      </dgm:t>
    </dgm:pt>
    <dgm:pt modelId="{EDB616C3-BFB7-41B5-8C02-303B97B270E2}" type="parTrans" cxnId="{4AE357D3-33B3-46A7-BD7A-5DD6C6A615AD}">
      <dgm:prSet/>
      <dgm:spPr/>
      <dgm:t>
        <a:bodyPr/>
        <a:lstStyle/>
        <a:p>
          <a:endParaRPr lang="ru-RU"/>
        </a:p>
      </dgm:t>
    </dgm:pt>
    <dgm:pt modelId="{820FDBF0-55B4-432E-B5FC-EF777F1C7DF0}" type="sibTrans" cxnId="{4AE357D3-33B3-46A7-BD7A-5DD6C6A615AD}">
      <dgm:prSet/>
      <dgm:spPr/>
      <dgm:t>
        <a:bodyPr/>
        <a:lstStyle/>
        <a:p>
          <a:endParaRPr lang="ru-RU"/>
        </a:p>
      </dgm:t>
    </dgm:pt>
    <dgm:pt modelId="{22696057-B287-4EFB-96CD-3F248CB196C8}" type="pres">
      <dgm:prSet presAssocID="{6CD1DB72-7F8F-4E2A-A00A-E83DF7CE947F}" presName="linearFlow" presStyleCnt="0">
        <dgm:presLayoutVars>
          <dgm:dir/>
          <dgm:resizeHandles val="exact"/>
        </dgm:presLayoutVars>
      </dgm:prSet>
      <dgm:spPr/>
    </dgm:pt>
    <dgm:pt modelId="{7FAC88BC-C8FF-402F-AB2A-11AC4BBF48B7}" type="pres">
      <dgm:prSet presAssocID="{65EBFEF0-9C89-4A4C-BA89-C4D7B4B700F7}" presName="node" presStyleLbl="node1" presStyleIdx="0" presStyleCnt="3" custScaleX="111865" custScaleY="43578">
        <dgm:presLayoutVars>
          <dgm:bulletEnabled val="1"/>
        </dgm:presLayoutVars>
      </dgm:prSet>
      <dgm:spPr/>
      <dgm:t>
        <a:bodyPr/>
        <a:lstStyle/>
        <a:p>
          <a:endParaRPr lang="ru-RU"/>
        </a:p>
      </dgm:t>
    </dgm:pt>
    <dgm:pt modelId="{2E3F7D03-16FC-4BE4-943C-EE4202A7666A}" type="pres">
      <dgm:prSet presAssocID="{D36948F7-83BC-4220-85A0-DE21D57BD41D}" presName="spacerL" presStyleCnt="0"/>
      <dgm:spPr/>
    </dgm:pt>
    <dgm:pt modelId="{1816D16A-814C-4C22-A6CC-12105B3989BB}" type="pres">
      <dgm:prSet presAssocID="{D36948F7-83BC-4220-85A0-DE21D57BD41D}" presName="sibTrans" presStyleLbl="sibTrans2D1" presStyleIdx="0" presStyleCnt="2" custScaleX="58918" custScaleY="63202" custLinFactNeighborX="37387" custLinFactNeighborY="-4869"/>
      <dgm:spPr>
        <a:prstGeom prst="mathMinus">
          <a:avLst/>
        </a:prstGeom>
      </dgm:spPr>
      <dgm:t>
        <a:bodyPr/>
        <a:lstStyle/>
        <a:p>
          <a:endParaRPr lang="ru-RU"/>
        </a:p>
      </dgm:t>
    </dgm:pt>
    <dgm:pt modelId="{5A3AD51A-CA0C-4D60-85EB-AFC0F3AEFCE4}" type="pres">
      <dgm:prSet presAssocID="{D36948F7-83BC-4220-85A0-DE21D57BD41D}" presName="spacerR" presStyleCnt="0"/>
      <dgm:spPr/>
    </dgm:pt>
    <dgm:pt modelId="{32775538-2AC3-4373-B014-5A44732CBC7F}" type="pres">
      <dgm:prSet presAssocID="{4E7CB679-5A70-4D19-B9FE-B35165ACC3D3}" presName="node" presStyleLbl="node1" presStyleIdx="1" presStyleCnt="3" custScaleX="111895" custScaleY="35752">
        <dgm:presLayoutVars>
          <dgm:bulletEnabled val="1"/>
        </dgm:presLayoutVars>
      </dgm:prSet>
      <dgm:spPr/>
      <dgm:t>
        <a:bodyPr/>
        <a:lstStyle/>
        <a:p>
          <a:endParaRPr lang="ru-RU"/>
        </a:p>
      </dgm:t>
    </dgm:pt>
    <dgm:pt modelId="{EDA2439C-BAC0-499A-8F57-8D66EBFA7D82}" type="pres">
      <dgm:prSet presAssocID="{FEA73179-04A7-4795-AF97-EAF1F3F2AA68}" presName="spacerL" presStyleCnt="0"/>
      <dgm:spPr/>
    </dgm:pt>
    <dgm:pt modelId="{4B955819-9EB5-4C61-BE5E-7CE7027DF3F0}" type="pres">
      <dgm:prSet presAssocID="{FEA73179-04A7-4795-AF97-EAF1F3F2AA68}" presName="sibTrans" presStyleLbl="sibTrans2D1" presStyleIdx="1" presStyleCnt="2" custScaleX="60591" custScaleY="72180"/>
      <dgm:spPr/>
      <dgm:t>
        <a:bodyPr/>
        <a:lstStyle/>
        <a:p>
          <a:endParaRPr lang="ru-RU"/>
        </a:p>
      </dgm:t>
    </dgm:pt>
    <dgm:pt modelId="{EE572389-320D-4E27-B728-8E274B326BA1}" type="pres">
      <dgm:prSet presAssocID="{FEA73179-04A7-4795-AF97-EAF1F3F2AA68}" presName="spacerR" presStyleCnt="0"/>
      <dgm:spPr/>
    </dgm:pt>
    <dgm:pt modelId="{A84245DF-C8CC-47D2-83AC-15EF153255E0}" type="pres">
      <dgm:prSet presAssocID="{ADB1419B-AC29-439A-9A52-52A4D8AD4433}" presName="node" presStyleLbl="node1" presStyleIdx="2" presStyleCnt="3" custScaleX="194103" custScaleY="102247">
        <dgm:presLayoutVars>
          <dgm:bulletEnabled val="1"/>
        </dgm:presLayoutVars>
      </dgm:prSet>
      <dgm:spPr/>
      <dgm:t>
        <a:bodyPr/>
        <a:lstStyle/>
        <a:p>
          <a:endParaRPr lang="ru-RU"/>
        </a:p>
      </dgm:t>
    </dgm:pt>
  </dgm:ptLst>
  <dgm:cxnLst>
    <dgm:cxn modelId="{4AE357D3-33B3-46A7-BD7A-5DD6C6A615AD}" srcId="{6CD1DB72-7F8F-4E2A-A00A-E83DF7CE947F}" destId="{ADB1419B-AC29-439A-9A52-52A4D8AD4433}" srcOrd="2" destOrd="0" parTransId="{EDB616C3-BFB7-41B5-8C02-303B97B270E2}" sibTransId="{820FDBF0-55B4-432E-B5FC-EF777F1C7DF0}"/>
    <dgm:cxn modelId="{676CD4F4-1C8E-4883-BAA3-E5C532BFD6AB}" type="presOf" srcId="{ADB1419B-AC29-439A-9A52-52A4D8AD4433}" destId="{A84245DF-C8CC-47D2-83AC-15EF153255E0}" srcOrd="0" destOrd="0" presId="urn:microsoft.com/office/officeart/2005/8/layout/equation1"/>
    <dgm:cxn modelId="{790489E6-FD0A-4365-AB02-5546F8FF0FAC}" type="presOf" srcId="{FEA73179-04A7-4795-AF97-EAF1F3F2AA68}" destId="{4B955819-9EB5-4C61-BE5E-7CE7027DF3F0}" srcOrd="0" destOrd="0" presId="urn:microsoft.com/office/officeart/2005/8/layout/equation1"/>
    <dgm:cxn modelId="{5F9E2D14-C470-430E-97A2-0513DF28D4A7}" type="presOf" srcId="{6CD1DB72-7F8F-4E2A-A00A-E83DF7CE947F}" destId="{22696057-B287-4EFB-96CD-3F248CB196C8}" srcOrd="0" destOrd="0" presId="urn:microsoft.com/office/officeart/2005/8/layout/equation1"/>
    <dgm:cxn modelId="{098A3344-10AC-4A5A-AC57-689BBC254AE6}" type="presOf" srcId="{4E7CB679-5A70-4D19-B9FE-B35165ACC3D3}" destId="{32775538-2AC3-4373-B014-5A44732CBC7F}" srcOrd="0" destOrd="0" presId="urn:microsoft.com/office/officeart/2005/8/layout/equation1"/>
    <dgm:cxn modelId="{73BDD5B6-C74D-430F-BBA0-61C3327235D2}" type="presOf" srcId="{65EBFEF0-9C89-4A4C-BA89-C4D7B4B700F7}" destId="{7FAC88BC-C8FF-402F-AB2A-11AC4BBF48B7}" srcOrd="0" destOrd="0" presId="urn:microsoft.com/office/officeart/2005/8/layout/equation1"/>
    <dgm:cxn modelId="{803A8AB7-53BA-458D-A0C5-F5066F514936}" srcId="{6CD1DB72-7F8F-4E2A-A00A-E83DF7CE947F}" destId="{65EBFEF0-9C89-4A4C-BA89-C4D7B4B700F7}" srcOrd="0" destOrd="0" parTransId="{F9C8D859-E17A-44DB-B71C-33300E104F3E}" sibTransId="{D36948F7-83BC-4220-85A0-DE21D57BD41D}"/>
    <dgm:cxn modelId="{01FA8DC8-5937-4509-98A3-2A52DF759257}" type="presOf" srcId="{D36948F7-83BC-4220-85A0-DE21D57BD41D}" destId="{1816D16A-814C-4C22-A6CC-12105B3989BB}" srcOrd="0" destOrd="0" presId="urn:microsoft.com/office/officeart/2005/8/layout/equation1"/>
    <dgm:cxn modelId="{E9122005-A3A9-453D-96BB-26288AC1EAD0}" srcId="{6CD1DB72-7F8F-4E2A-A00A-E83DF7CE947F}" destId="{4E7CB679-5A70-4D19-B9FE-B35165ACC3D3}" srcOrd="1" destOrd="0" parTransId="{1D6E0D5E-B61E-4B9A-8F57-02B79F843522}" sibTransId="{FEA73179-04A7-4795-AF97-EAF1F3F2AA68}"/>
    <dgm:cxn modelId="{51CBD45D-5ADE-42FE-A8D7-9003988F337B}" type="presParOf" srcId="{22696057-B287-4EFB-96CD-3F248CB196C8}" destId="{7FAC88BC-C8FF-402F-AB2A-11AC4BBF48B7}" srcOrd="0" destOrd="0" presId="urn:microsoft.com/office/officeart/2005/8/layout/equation1"/>
    <dgm:cxn modelId="{F0C9AC94-81AA-4CF0-9987-DA7605A79FD2}" type="presParOf" srcId="{22696057-B287-4EFB-96CD-3F248CB196C8}" destId="{2E3F7D03-16FC-4BE4-943C-EE4202A7666A}" srcOrd="1" destOrd="0" presId="urn:microsoft.com/office/officeart/2005/8/layout/equation1"/>
    <dgm:cxn modelId="{0FDB26BF-BDE3-4762-92D8-43BAF4CA0D6B}" type="presParOf" srcId="{22696057-B287-4EFB-96CD-3F248CB196C8}" destId="{1816D16A-814C-4C22-A6CC-12105B3989BB}" srcOrd="2" destOrd="0" presId="urn:microsoft.com/office/officeart/2005/8/layout/equation1"/>
    <dgm:cxn modelId="{BE8119D0-A497-48CD-8244-FB0AB67F9A4D}" type="presParOf" srcId="{22696057-B287-4EFB-96CD-3F248CB196C8}" destId="{5A3AD51A-CA0C-4D60-85EB-AFC0F3AEFCE4}" srcOrd="3" destOrd="0" presId="urn:microsoft.com/office/officeart/2005/8/layout/equation1"/>
    <dgm:cxn modelId="{7A1D6B5D-4849-46D6-AB5A-2C7F071B1E3F}" type="presParOf" srcId="{22696057-B287-4EFB-96CD-3F248CB196C8}" destId="{32775538-2AC3-4373-B014-5A44732CBC7F}" srcOrd="4" destOrd="0" presId="urn:microsoft.com/office/officeart/2005/8/layout/equation1"/>
    <dgm:cxn modelId="{5A29D872-49D1-42C0-A2D2-499E49470AA4}" type="presParOf" srcId="{22696057-B287-4EFB-96CD-3F248CB196C8}" destId="{EDA2439C-BAC0-499A-8F57-8D66EBFA7D82}" srcOrd="5" destOrd="0" presId="urn:microsoft.com/office/officeart/2005/8/layout/equation1"/>
    <dgm:cxn modelId="{A6108F18-EB55-4488-BB89-543776F8ACA8}" type="presParOf" srcId="{22696057-B287-4EFB-96CD-3F248CB196C8}" destId="{4B955819-9EB5-4C61-BE5E-7CE7027DF3F0}" srcOrd="6" destOrd="0" presId="urn:microsoft.com/office/officeart/2005/8/layout/equation1"/>
    <dgm:cxn modelId="{4A12E9AF-681F-4EE3-B9C5-6F0BCB92DEA0}" type="presParOf" srcId="{22696057-B287-4EFB-96CD-3F248CB196C8}" destId="{EE572389-320D-4E27-B728-8E274B326BA1}" srcOrd="7" destOrd="0" presId="urn:microsoft.com/office/officeart/2005/8/layout/equation1"/>
    <dgm:cxn modelId="{81900CB6-D86D-424A-96C0-DB4FE0BFDE2C}" type="presParOf" srcId="{22696057-B287-4EFB-96CD-3F248CB196C8}" destId="{A84245DF-C8CC-47D2-83AC-15EF153255E0}"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37C2D0-E311-480D-BE74-4A10698CA5C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D351FCBF-967B-4557-978E-7A3222124EA5}">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1" i="1"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2018г., млн. руб.</a:t>
          </a:r>
        </a:p>
      </dgm:t>
    </dgm:pt>
    <dgm:pt modelId="{02F7ECAF-3554-4DF9-89FC-164034A7045E}" type="par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7DEB0C03-D1E4-4C2F-9788-195499245F22}" type="sib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6E4BDF23-D055-4600-B225-7ECA009E7556}">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Развитие культуры в Чувашской Республике</a:t>
          </a:r>
          <a:endParaRPr lang="ru-RU" sz="1200" dirty="0">
            <a:solidFill>
              <a:schemeClr val="tx1"/>
            </a:solidFill>
            <a:latin typeface="Times New Roman" panose="02020603050405020304" pitchFamily="18" charset="0"/>
            <a:cs typeface="Times New Roman" panose="02020603050405020304" pitchFamily="18" charset="0"/>
          </a:endParaRPr>
        </a:p>
      </dgm:t>
    </dgm:pt>
    <dgm:pt modelId="{4D02B540-D793-425D-B00D-FED0E450A17E}" type="par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44280126-ADC5-4899-80CA-477D12FABF98}" type="sib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3D89C345-4A0D-4FDC-B5A8-B2FCB828DDAB}">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1 810,9</a:t>
          </a:r>
          <a:endParaRPr lang="ru-RU" sz="1400" dirty="0">
            <a:solidFill>
              <a:schemeClr val="tx1"/>
            </a:solidFill>
            <a:latin typeface="Times New Roman" panose="02020603050405020304" pitchFamily="18" charset="0"/>
            <a:cs typeface="Times New Roman" panose="02020603050405020304" pitchFamily="18" charset="0"/>
          </a:endParaRPr>
        </a:p>
      </dgm:t>
    </dgm:pt>
    <dgm:pt modelId="{E6354887-5BD7-498D-B65E-5BB3879A76B2}" type="par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EA880DA5-92D7-4193-8FA5-39C6170E4C3C}" type="sib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512DE50A-C5CC-4902-9E40-2F658F91C541}">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42,8</a:t>
          </a:r>
          <a:endParaRPr lang="ru-RU" sz="1400" dirty="0">
            <a:solidFill>
              <a:schemeClr val="tx1"/>
            </a:solidFill>
            <a:latin typeface="Times New Roman" panose="02020603050405020304" pitchFamily="18" charset="0"/>
            <a:cs typeface="Times New Roman" panose="02020603050405020304" pitchFamily="18" charset="0"/>
          </a:endParaRPr>
        </a:p>
      </dgm:t>
    </dgm:pt>
    <dgm:pt modelId="{B4F8CCDA-03A5-404C-8D3C-DB13D614312F}" type="par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A45B9E8-F93B-44F7-95AA-7CC22F6CBAFD}" type="sib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C8ABE38-9E0B-457A-A24A-B3482434ACA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Укрепление единства российской нации и этно-культурное развитие народов Чувашской Республики</a:t>
          </a:r>
          <a:endParaRPr lang="ru-RU" sz="1200" dirty="0">
            <a:solidFill>
              <a:schemeClr val="tx1"/>
            </a:solidFill>
            <a:latin typeface="Times New Roman" panose="02020603050405020304" pitchFamily="18" charset="0"/>
            <a:cs typeface="Times New Roman" panose="02020603050405020304" pitchFamily="18" charset="0"/>
          </a:endParaRPr>
        </a:p>
      </dgm:t>
    </dgm:pt>
    <dgm:pt modelId="{66A143F5-070B-4EB2-98E1-744739FD25A0}" type="par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571AE004-CF7E-444E-8136-BDA562AA7234}" type="sib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E321591B-EF22-4B70-A997-F920ADD424A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Туризм</a:t>
          </a:r>
          <a:endParaRPr lang="ru-RU" sz="1200" dirty="0">
            <a:solidFill>
              <a:schemeClr val="tx1"/>
            </a:solidFill>
            <a:latin typeface="Times New Roman" panose="02020603050405020304" pitchFamily="18" charset="0"/>
            <a:cs typeface="Times New Roman" panose="02020603050405020304" pitchFamily="18" charset="0"/>
          </a:endParaRPr>
        </a:p>
      </dgm:t>
    </dgm:pt>
    <dgm:pt modelId="{C74C1044-46DE-469D-906F-4BF972356DB2}" type="par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6C66FFD2-E801-49D4-9517-86F537270F66}" type="sib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11F9C3DB-3694-4C6F-9480-413338C10FB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dirty="0">
            <a:solidFill>
              <a:schemeClr val="tx1"/>
            </a:solidFill>
            <a:latin typeface="Times New Roman" panose="02020603050405020304" pitchFamily="18" charset="0"/>
            <a:cs typeface="Times New Roman" panose="02020603050405020304" pitchFamily="18" charset="0"/>
          </a:endParaRPr>
        </a:p>
      </dgm:t>
    </dgm:pt>
    <dgm:pt modelId="{82AF0889-00EE-4A2D-80F8-9E69973D9BB1}" type="par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959BAB1B-4ED2-49C7-A434-265946C911A4}" type="sib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2D4CF4D0-B6E1-4A60-9375-38C89B9A9028}">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208,9</a:t>
          </a:r>
          <a:endParaRPr lang="ru-RU" sz="1400" dirty="0">
            <a:solidFill>
              <a:schemeClr val="tx1"/>
            </a:solidFill>
            <a:latin typeface="Times New Roman" panose="02020603050405020304" pitchFamily="18" charset="0"/>
            <a:cs typeface="Times New Roman" panose="02020603050405020304" pitchFamily="18" charset="0"/>
          </a:endParaRPr>
        </a:p>
      </dgm:t>
    </dgm:pt>
    <dgm:pt modelId="{EBAAD010-037F-4C11-B7B6-C136F417FF69}" type="par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27BB5197-EF04-47D3-9FE2-9DD1B2FFD241}" type="sib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5D59B49C-8193-4B9D-A524-24260E5DC43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27,6</a:t>
          </a:r>
          <a:endParaRPr lang="ru-RU" sz="1400" dirty="0">
            <a:solidFill>
              <a:schemeClr val="tx1"/>
            </a:solidFill>
            <a:latin typeface="Times New Roman" panose="02020603050405020304" pitchFamily="18" charset="0"/>
            <a:cs typeface="Times New Roman" panose="02020603050405020304" pitchFamily="18" charset="0"/>
          </a:endParaRPr>
        </a:p>
      </dgm:t>
    </dgm:pt>
    <dgm:pt modelId="{5F514B5F-7E9E-4D86-87E2-615FDF271CE8}" type="par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B2212DC2-0DC6-4C79-AF8C-D2E0529EEE4F}" type="sib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31221637-960D-4BD7-97BA-03E24C592427}">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500" b="1" dirty="0" smtClean="0">
              <a:solidFill>
                <a:schemeClr val="tx1"/>
              </a:solidFill>
              <a:latin typeface="Times New Roman" panose="02020603050405020304" pitchFamily="18" charset="0"/>
              <a:cs typeface="Times New Roman" panose="02020603050405020304" pitchFamily="18" charset="0"/>
            </a:rPr>
            <a:t>Подпрограмма</a:t>
          </a:r>
          <a:endParaRPr lang="ru-RU" sz="1500" b="1" dirty="0">
            <a:solidFill>
              <a:schemeClr val="tx1"/>
            </a:solidFill>
            <a:latin typeface="Times New Roman" panose="02020603050405020304" pitchFamily="18" charset="0"/>
            <a:cs typeface="Times New Roman" panose="02020603050405020304" pitchFamily="18" charset="0"/>
          </a:endParaRPr>
        </a:p>
      </dgm:t>
    </dgm:pt>
    <dgm:pt modelId="{0922CFA8-6EA5-46EE-8CE3-4E8D2781AC6C}" type="parTrans" cxnId="{067601B4-6CE7-46D0-896C-451C062DF623}">
      <dgm:prSet/>
      <dgm:spPr/>
      <dgm:t>
        <a:bodyPr/>
        <a:lstStyle/>
        <a:p>
          <a:endParaRPr lang="ru-RU">
            <a:latin typeface="Times New Roman" panose="02020603050405020304" pitchFamily="18" charset="0"/>
            <a:cs typeface="Times New Roman" panose="02020603050405020304" pitchFamily="18" charset="0"/>
          </a:endParaRPr>
        </a:p>
      </dgm:t>
    </dgm:pt>
    <dgm:pt modelId="{82FB3D4A-C7C5-4943-B9E2-E2FEC0B3A8C6}" type="sibTrans" cxnId="{067601B4-6CE7-46D0-896C-451C062DF623}">
      <dgm:prSet/>
      <dgm:spPr/>
      <dgm:t>
        <a:bodyPr/>
        <a:lstStyle/>
        <a:p>
          <a:endParaRPr lang="ru-RU">
            <a:latin typeface="Times New Roman" panose="02020603050405020304" pitchFamily="18" charset="0"/>
            <a:cs typeface="Times New Roman" panose="02020603050405020304" pitchFamily="18" charset="0"/>
          </a:endParaRPr>
        </a:p>
      </dgm:t>
    </dgm:pt>
    <dgm:pt modelId="{652B5FD8-1DD6-40EB-8F31-CDE12959894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3D7DBC52-85B3-4FB1-A529-49B13D148558}" type="parTrans" cxnId="{583A06A5-5916-4459-80FA-EB6CE837E5CF}">
      <dgm:prSet/>
      <dgm:spPr/>
      <dgm:t>
        <a:bodyPr/>
        <a:lstStyle/>
        <a:p>
          <a:endParaRPr lang="ru-RU">
            <a:latin typeface="Times New Roman" panose="02020603050405020304" pitchFamily="18" charset="0"/>
            <a:cs typeface="Times New Roman" panose="02020603050405020304" pitchFamily="18" charset="0"/>
          </a:endParaRPr>
        </a:p>
      </dgm:t>
    </dgm:pt>
    <dgm:pt modelId="{3A8A0009-352F-4705-A981-2FEF5C76DA21}" type="sibTrans" cxnId="{583A06A5-5916-4459-80FA-EB6CE837E5CF}">
      <dgm:prSet/>
      <dgm:spPr/>
      <dgm:t>
        <a:bodyPr/>
        <a:lstStyle/>
        <a:p>
          <a:endParaRPr lang="ru-RU">
            <a:latin typeface="Times New Roman" panose="02020603050405020304" pitchFamily="18" charset="0"/>
            <a:cs typeface="Times New Roman" panose="02020603050405020304" pitchFamily="18" charset="0"/>
          </a:endParaRPr>
        </a:p>
      </dgm:t>
    </dgm:pt>
    <dgm:pt modelId="{97A0B946-490A-43F2-B7BC-398AC5A8D2F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500" b="1" dirty="0" smtClean="0">
              <a:solidFill>
                <a:schemeClr val="tx1"/>
              </a:solidFill>
              <a:latin typeface="Times New Roman" panose="02020603050405020304" pitchFamily="18" charset="0"/>
              <a:cs typeface="Times New Roman" panose="02020603050405020304" pitchFamily="18" charset="0"/>
            </a:rPr>
            <a:t>План</a:t>
          </a:r>
          <a:endParaRPr lang="ru-RU" sz="1500" b="1" dirty="0">
            <a:solidFill>
              <a:schemeClr val="tx1"/>
            </a:solidFill>
            <a:latin typeface="Times New Roman" panose="02020603050405020304" pitchFamily="18" charset="0"/>
            <a:cs typeface="Times New Roman" panose="02020603050405020304" pitchFamily="18" charset="0"/>
          </a:endParaRPr>
        </a:p>
      </dgm:t>
    </dgm:pt>
    <dgm:pt modelId="{246A8E06-9666-4BB4-A55E-CABB74F7B8FF}" type="parTrans" cxnId="{E03D1616-DADD-4EE5-912F-E248084E2C1D}">
      <dgm:prSet/>
      <dgm:spPr/>
      <dgm:t>
        <a:bodyPr/>
        <a:lstStyle/>
        <a:p>
          <a:endParaRPr lang="ru-RU">
            <a:latin typeface="Times New Roman" panose="02020603050405020304" pitchFamily="18" charset="0"/>
            <a:cs typeface="Times New Roman" panose="02020603050405020304" pitchFamily="18" charset="0"/>
          </a:endParaRPr>
        </a:p>
      </dgm:t>
    </dgm:pt>
    <dgm:pt modelId="{CCE8922D-CDBE-4096-A9B9-B27F8CC2E7B1}" type="sibTrans" cxnId="{E03D1616-DADD-4EE5-912F-E248084E2C1D}">
      <dgm:prSet/>
      <dgm:spPr/>
      <dgm:t>
        <a:bodyPr/>
        <a:lstStyle/>
        <a:p>
          <a:endParaRPr lang="ru-RU">
            <a:latin typeface="Times New Roman" panose="02020603050405020304" pitchFamily="18" charset="0"/>
            <a:cs typeface="Times New Roman" panose="02020603050405020304" pitchFamily="18" charset="0"/>
          </a:endParaRPr>
        </a:p>
      </dgm:t>
    </dgm:pt>
    <dgm:pt modelId="{C9A36824-A241-46BA-827C-7A74F3628FB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1 858,7</a:t>
          </a:r>
          <a:endParaRPr lang="ru-RU" sz="1400" dirty="0">
            <a:solidFill>
              <a:schemeClr val="tx1"/>
            </a:solidFill>
            <a:latin typeface="Times New Roman" panose="02020603050405020304" pitchFamily="18" charset="0"/>
            <a:cs typeface="Times New Roman" panose="02020603050405020304" pitchFamily="18" charset="0"/>
          </a:endParaRPr>
        </a:p>
      </dgm:t>
    </dgm:pt>
    <dgm:pt modelId="{1CDE2509-D01C-42B7-AD1F-BFA304C07372}" type="parTrans" cxnId="{711D3E3F-1E7A-4767-A2D5-030DED4B6251}">
      <dgm:prSet/>
      <dgm:spPr/>
      <dgm:t>
        <a:bodyPr/>
        <a:lstStyle/>
        <a:p>
          <a:endParaRPr lang="ru-RU">
            <a:latin typeface="Times New Roman" panose="02020603050405020304" pitchFamily="18" charset="0"/>
            <a:cs typeface="Times New Roman" panose="02020603050405020304" pitchFamily="18" charset="0"/>
          </a:endParaRPr>
        </a:p>
      </dgm:t>
    </dgm:pt>
    <dgm:pt modelId="{70C8FE2B-EB40-447A-9897-5974D90ABCAD}" type="sibTrans" cxnId="{711D3E3F-1E7A-4767-A2D5-030DED4B6251}">
      <dgm:prSet/>
      <dgm:spPr/>
      <dgm:t>
        <a:bodyPr/>
        <a:lstStyle/>
        <a:p>
          <a:endParaRPr lang="ru-RU">
            <a:latin typeface="Times New Roman" panose="02020603050405020304" pitchFamily="18" charset="0"/>
            <a:cs typeface="Times New Roman" panose="02020603050405020304" pitchFamily="18" charset="0"/>
          </a:endParaRPr>
        </a:p>
      </dgm:t>
    </dgm:pt>
    <dgm:pt modelId="{07B80F12-EC88-4450-92AF-9C6E79AD2A8D}">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42,8</a:t>
          </a:r>
          <a:endParaRPr lang="ru-RU" sz="1400" dirty="0">
            <a:solidFill>
              <a:schemeClr val="tx1"/>
            </a:solidFill>
            <a:latin typeface="Times New Roman" panose="02020603050405020304" pitchFamily="18" charset="0"/>
            <a:cs typeface="Times New Roman" panose="02020603050405020304" pitchFamily="18" charset="0"/>
          </a:endParaRPr>
        </a:p>
      </dgm:t>
    </dgm:pt>
    <dgm:pt modelId="{15172A01-0FA8-423B-B369-B76D150C354A}" type="parTrans" cxnId="{D91A3CA4-D361-4087-B0FF-9E7201AE7FA2}">
      <dgm:prSet/>
      <dgm:spPr/>
      <dgm:t>
        <a:bodyPr/>
        <a:lstStyle/>
        <a:p>
          <a:endParaRPr lang="ru-RU">
            <a:latin typeface="Times New Roman" panose="02020603050405020304" pitchFamily="18" charset="0"/>
            <a:cs typeface="Times New Roman" panose="02020603050405020304" pitchFamily="18" charset="0"/>
          </a:endParaRPr>
        </a:p>
      </dgm:t>
    </dgm:pt>
    <dgm:pt modelId="{FF2B3D85-D9D1-42F7-BE34-BB0DA65E07FD}" type="sibTrans" cxnId="{D91A3CA4-D361-4087-B0FF-9E7201AE7FA2}">
      <dgm:prSet/>
      <dgm:spPr/>
      <dgm:t>
        <a:bodyPr/>
        <a:lstStyle/>
        <a:p>
          <a:endParaRPr lang="ru-RU">
            <a:latin typeface="Times New Roman" panose="02020603050405020304" pitchFamily="18" charset="0"/>
            <a:cs typeface="Times New Roman" panose="02020603050405020304" pitchFamily="18" charset="0"/>
          </a:endParaRPr>
        </a:p>
      </dgm:t>
    </dgm:pt>
    <dgm:pt modelId="{D2FCBC18-222E-4FD3-926D-668B4BBA49C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223,1</a:t>
          </a:r>
          <a:endParaRPr lang="ru-RU" sz="1400" dirty="0">
            <a:solidFill>
              <a:schemeClr val="tx1"/>
            </a:solidFill>
            <a:latin typeface="Times New Roman" panose="02020603050405020304" pitchFamily="18" charset="0"/>
            <a:cs typeface="Times New Roman" panose="02020603050405020304" pitchFamily="18" charset="0"/>
          </a:endParaRPr>
        </a:p>
      </dgm:t>
    </dgm:pt>
    <dgm:pt modelId="{3492710E-D677-4EE0-AC2C-A31BCEDCC036}" type="parTrans" cxnId="{B936D558-621F-48A4-BF55-501CC464BD60}">
      <dgm:prSet/>
      <dgm:spPr/>
      <dgm:t>
        <a:bodyPr/>
        <a:lstStyle/>
        <a:p>
          <a:endParaRPr lang="ru-RU">
            <a:latin typeface="Times New Roman" panose="02020603050405020304" pitchFamily="18" charset="0"/>
            <a:cs typeface="Times New Roman" panose="02020603050405020304" pitchFamily="18" charset="0"/>
          </a:endParaRPr>
        </a:p>
      </dgm:t>
    </dgm:pt>
    <dgm:pt modelId="{9260EA05-5E42-4184-984B-702F1E6026ED}" type="sibTrans" cxnId="{B936D558-621F-48A4-BF55-501CC464BD60}">
      <dgm:prSet/>
      <dgm:spPr/>
      <dgm:t>
        <a:bodyPr/>
        <a:lstStyle/>
        <a:p>
          <a:endParaRPr lang="ru-RU">
            <a:latin typeface="Times New Roman" panose="02020603050405020304" pitchFamily="18" charset="0"/>
            <a:cs typeface="Times New Roman" panose="02020603050405020304" pitchFamily="18" charset="0"/>
          </a:endParaRPr>
        </a:p>
      </dgm:t>
    </dgm:pt>
    <dgm:pt modelId="{7B809552-61D5-46C4-AE2B-366B45D082F1}">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27,2</a:t>
          </a:r>
          <a:endParaRPr lang="ru-RU" sz="1400" dirty="0">
            <a:solidFill>
              <a:schemeClr val="tx1"/>
            </a:solidFill>
            <a:latin typeface="Times New Roman" panose="02020603050405020304" pitchFamily="18" charset="0"/>
            <a:cs typeface="Times New Roman" panose="02020603050405020304" pitchFamily="18" charset="0"/>
          </a:endParaRPr>
        </a:p>
      </dgm:t>
    </dgm:pt>
    <dgm:pt modelId="{EB239BA9-9419-4CEB-98C3-4690A0B4C9D8}" type="parTrans" cxnId="{FB3095F0-09AD-4351-9441-B5FB0766DB15}">
      <dgm:prSet/>
      <dgm:spPr/>
      <dgm:t>
        <a:bodyPr/>
        <a:lstStyle/>
        <a:p>
          <a:endParaRPr lang="ru-RU">
            <a:latin typeface="Times New Roman" panose="02020603050405020304" pitchFamily="18" charset="0"/>
            <a:cs typeface="Times New Roman" panose="02020603050405020304" pitchFamily="18" charset="0"/>
          </a:endParaRPr>
        </a:p>
      </dgm:t>
    </dgm:pt>
    <dgm:pt modelId="{D178F321-A392-47B2-B2D3-E57794859785}" type="sibTrans" cxnId="{FB3095F0-09AD-4351-9441-B5FB0766DB15}">
      <dgm:prSet/>
      <dgm:spPr/>
      <dgm:t>
        <a:bodyPr/>
        <a:lstStyle/>
        <a:p>
          <a:endParaRPr lang="ru-RU">
            <a:latin typeface="Times New Roman" panose="02020603050405020304" pitchFamily="18" charset="0"/>
            <a:cs typeface="Times New Roman" panose="02020603050405020304" pitchFamily="18" charset="0"/>
          </a:endParaRPr>
        </a:p>
      </dgm:t>
    </dgm:pt>
    <dgm:pt modelId="{864DD87F-0B0C-4621-942E-8CB6627B1031}" type="pres">
      <dgm:prSet presAssocID="{1A37C2D0-E311-480D-BE74-4A10698CA5CA}" presName="Name0" presStyleCnt="0">
        <dgm:presLayoutVars>
          <dgm:chPref val="1"/>
          <dgm:dir/>
          <dgm:animOne val="branch"/>
          <dgm:animLvl val="lvl"/>
          <dgm:resizeHandles/>
        </dgm:presLayoutVars>
      </dgm:prSet>
      <dgm:spPr/>
      <dgm:t>
        <a:bodyPr/>
        <a:lstStyle/>
        <a:p>
          <a:endParaRPr lang="ru-RU"/>
        </a:p>
      </dgm:t>
    </dgm:pt>
    <dgm:pt modelId="{0C39856A-F539-4A0A-9A68-83637FEBAC0B}" type="pres">
      <dgm:prSet presAssocID="{D351FCBF-967B-4557-978E-7A3222124EA5}" presName="vertOne" presStyleCnt="0"/>
      <dgm:spPr/>
    </dgm:pt>
    <dgm:pt modelId="{8CCC63E9-78E3-42CF-8177-76D5E588906A}" type="pres">
      <dgm:prSet presAssocID="{D351FCBF-967B-4557-978E-7A3222124EA5}" presName="txOne" presStyleLbl="node0" presStyleIdx="0" presStyleCnt="1">
        <dgm:presLayoutVars>
          <dgm:chPref val="3"/>
        </dgm:presLayoutVars>
      </dgm:prSet>
      <dgm:spPr/>
      <dgm:t>
        <a:bodyPr/>
        <a:lstStyle/>
        <a:p>
          <a:endParaRPr lang="ru-RU"/>
        </a:p>
      </dgm:t>
    </dgm:pt>
    <dgm:pt modelId="{B9A4D6C6-8648-453E-93F2-931661CD5112}" type="pres">
      <dgm:prSet presAssocID="{D351FCBF-967B-4557-978E-7A3222124EA5}" presName="parTransOne" presStyleCnt="0"/>
      <dgm:spPr/>
    </dgm:pt>
    <dgm:pt modelId="{BE32FA8B-7078-4ADB-B5C0-7CD6AA1E3302}" type="pres">
      <dgm:prSet presAssocID="{D351FCBF-967B-4557-978E-7A3222124EA5}" presName="horzOne" presStyleCnt="0"/>
      <dgm:spPr/>
    </dgm:pt>
    <dgm:pt modelId="{53904001-7DD1-41E8-8A1B-B8FE436F89A6}" type="pres">
      <dgm:prSet presAssocID="{31221637-960D-4BD7-97BA-03E24C592427}" presName="vertTwo" presStyleCnt="0"/>
      <dgm:spPr/>
    </dgm:pt>
    <dgm:pt modelId="{EB0C10EA-E065-41A1-9B13-E8E04F32F921}" type="pres">
      <dgm:prSet presAssocID="{31221637-960D-4BD7-97BA-03E24C592427}" presName="txTwo" presStyleLbl="node2" presStyleIdx="0" presStyleCnt="3" custScaleY="69520">
        <dgm:presLayoutVars>
          <dgm:chPref val="3"/>
        </dgm:presLayoutVars>
      </dgm:prSet>
      <dgm:spPr/>
      <dgm:t>
        <a:bodyPr/>
        <a:lstStyle/>
        <a:p>
          <a:endParaRPr lang="ru-RU"/>
        </a:p>
      </dgm:t>
    </dgm:pt>
    <dgm:pt modelId="{CCD07A17-59AC-468E-AC54-91FD51AAE356}" type="pres">
      <dgm:prSet presAssocID="{31221637-960D-4BD7-97BA-03E24C592427}" presName="parTransTwo" presStyleCnt="0"/>
      <dgm:spPr/>
    </dgm:pt>
    <dgm:pt modelId="{2D1A2F93-8BE8-4351-AA35-B8D30954E047}" type="pres">
      <dgm:prSet presAssocID="{31221637-960D-4BD7-97BA-03E24C592427}" presName="horzTwo" presStyleCnt="0"/>
      <dgm:spPr/>
    </dgm:pt>
    <dgm:pt modelId="{91AAF779-FB15-41FF-98C5-E7A5B463660F}" type="pres">
      <dgm:prSet presAssocID="{6E4BDF23-D055-4600-B225-7ECA009E7556}" presName="vertThree" presStyleCnt="0"/>
      <dgm:spPr/>
    </dgm:pt>
    <dgm:pt modelId="{553B4E58-AF68-434D-AE6A-08D572D24E47}" type="pres">
      <dgm:prSet presAssocID="{6E4BDF23-D055-4600-B225-7ECA009E7556}" presName="txThree" presStyleLbl="node3" presStyleIdx="0" presStyleCnt="3" custScaleY="59891">
        <dgm:presLayoutVars>
          <dgm:chPref val="3"/>
        </dgm:presLayoutVars>
      </dgm:prSet>
      <dgm:spPr/>
      <dgm:t>
        <a:bodyPr/>
        <a:lstStyle/>
        <a:p>
          <a:endParaRPr lang="ru-RU"/>
        </a:p>
      </dgm:t>
    </dgm:pt>
    <dgm:pt modelId="{3A11E530-4E37-4546-B56B-C0E045113627}" type="pres">
      <dgm:prSet presAssocID="{6E4BDF23-D055-4600-B225-7ECA009E7556}" presName="parTransThree" presStyleCnt="0"/>
      <dgm:spPr/>
    </dgm:pt>
    <dgm:pt modelId="{6E09CDF5-8133-447C-A33F-A36734CC5BAE}" type="pres">
      <dgm:prSet presAssocID="{6E4BDF23-D055-4600-B225-7ECA009E7556}" presName="horzThree" presStyleCnt="0"/>
      <dgm:spPr/>
    </dgm:pt>
    <dgm:pt modelId="{53E5BB48-9297-49AA-A2D0-7034D533C052}" type="pres">
      <dgm:prSet presAssocID="{DC8ABE38-9E0B-457A-A24A-B3482434ACAB}" presName="vertFour" presStyleCnt="0">
        <dgm:presLayoutVars>
          <dgm:chPref val="3"/>
        </dgm:presLayoutVars>
      </dgm:prSet>
      <dgm:spPr/>
    </dgm:pt>
    <dgm:pt modelId="{F283F61B-524B-402A-8475-C33316F6D7A4}" type="pres">
      <dgm:prSet presAssocID="{DC8ABE38-9E0B-457A-A24A-B3482434ACAB}" presName="txFour" presStyleLbl="node4" presStyleIdx="0" presStyleCnt="9">
        <dgm:presLayoutVars>
          <dgm:chPref val="3"/>
        </dgm:presLayoutVars>
      </dgm:prSet>
      <dgm:spPr/>
      <dgm:t>
        <a:bodyPr/>
        <a:lstStyle/>
        <a:p>
          <a:endParaRPr lang="ru-RU"/>
        </a:p>
      </dgm:t>
    </dgm:pt>
    <dgm:pt modelId="{9F1D1DB6-C76A-4E95-9F38-78601B37981D}" type="pres">
      <dgm:prSet presAssocID="{DC8ABE38-9E0B-457A-A24A-B3482434ACAB}" presName="parTransFour" presStyleCnt="0"/>
      <dgm:spPr/>
    </dgm:pt>
    <dgm:pt modelId="{3CF2A828-D072-4004-8126-C518020B7EB1}" type="pres">
      <dgm:prSet presAssocID="{DC8ABE38-9E0B-457A-A24A-B3482434ACAB}" presName="horzFour" presStyleCnt="0"/>
      <dgm:spPr/>
    </dgm:pt>
    <dgm:pt modelId="{92F27F9C-FC65-4FA6-95B7-88DA3A778C96}" type="pres">
      <dgm:prSet presAssocID="{E321591B-EF22-4B70-A997-F920ADD424A6}" presName="vertFour" presStyleCnt="0">
        <dgm:presLayoutVars>
          <dgm:chPref val="3"/>
        </dgm:presLayoutVars>
      </dgm:prSet>
      <dgm:spPr/>
    </dgm:pt>
    <dgm:pt modelId="{90BD3D43-1A3B-485E-AFA6-70323627E9FE}" type="pres">
      <dgm:prSet presAssocID="{E321591B-EF22-4B70-A997-F920ADD424A6}" presName="txFour" presStyleLbl="node4" presStyleIdx="1" presStyleCnt="9" custScaleY="57622">
        <dgm:presLayoutVars>
          <dgm:chPref val="3"/>
        </dgm:presLayoutVars>
      </dgm:prSet>
      <dgm:spPr/>
      <dgm:t>
        <a:bodyPr/>
        <a:lstStyle/>
        <a:p>
          <a:endParaRPr lang="ru-RU"/>
        </a:p>
      </dgm:t>
    </dgm:pt>
    <dgm:pt modelId="{8B39B552-1478-4372-B458-763D7F5D1FFF}" type="pres">
      <dgm:prSet presAssocID="{E321591B-EF22-4B70-A997-F920ADD424A6}" presName="parTransFour" presStyleCnt="0"/>
      <dgm:spPr/>
    </dgm:pt>
    <dgm:pt modelId="{0DA08D53-8029-4837-B719-F3B3638477EE}" type="pres">
      <dgm:prSet presAssocID="{E321591B-EF22-4B70-A997-F920ADD424A6}" presName="horzFour" presStyleCnt="0"/>
      <dgm:spPr/>
    </dgm:pt>
    <dgm:pt modelId="{507CAB7A-9F39-457C-BEC3-5B3BFB169094}" type="pres">
      <dgm:prSet presAssocID="{11F9C3DB-3694-4C6F-9480-413338C10FBB}" presName="vertFour" presStyleCnt="0">
        <dgm:presLayoutVars>
          <dgm:chPref val="3"/>
        </dgm:presLayoutVars>
      </dgm:prSet>
      <dgm:spPr/>
    </dgm:pt>
    <dgm:pt modelId="{E46628DA-DFCB-494E-9EDB-9DEB3E961771}" type="pres">
      <dgm:prSet presAssocID="{11F9C3DB-3694-4C6F-9480-413338C10FBB}" presName="txFour" presStyleLbl="node4" presStyleIdx="2" presStyleCnt="9">
        <dgm:presLayoutVars>
          <dgm:chPref val="3"/>
        </dgm:presLayoutVars>
      </dgm:prSet>
      <dgm:spPr/>
      <dgm:t>
        <a:bodyPr/>
        <a:lstStyle/>
        <a:p>
          <a:endParaRPr lang="ru-RU"/>
        </a:p>
      </dgm:t>
    </dgm:pt>
    <dgm:pt modelId="{E8E4A673-71C9-45AE-9B5F-AE8A221A53FE}" type="pres">
      <dgm:prSet presAssocID="{11F9C3DB-3694-4C6F-9480-413338C10FBB}" presName="horzFour" presStyleCnt="0"/>
      <dgm:spPr/>
    </dgm:pt>
    <dgm:pt modelId="{302C6254-D9E3-4E9C-98CA-69DAA8FB6C4F}" type="pres">
      <dgm:prSet presAssocID="{82FB3D4A-C7C5-4943-B9E2-E2FEC0B3A8C6}" presName="sibSpaceTwo" presStyleCnt="0"/>
      <dgm:spPr/>
    </dgm:pt>
    <dgm:pt modelId="{1301DEFC-B0F2-4879-8FB4-609AD591B67D}" type="pres">
      <dgm:prSet presAssocID="{97A0B946-490A-43F2-B7BC-398AC5A8D2F6}" presName="vertTwo" presStyleCnt="0"/>
      <dgm:spPr/>
    </dgm:pt>
    <dgm:pt modelId="{B26E7CC7-2BBC-48F3-9F29-076FE0DF794C}" type="pres">
      <dgm:prSet presAssocID="{97A0B946-490A-43F2-B7BC-398AC5A8D2F6}" presName="txTwo" presStyleLbl="node2" presStyleIdx="1" presStyleCnt="3" custScaleX="33926" custScaleY="69520">
        <dgm:presLayoutVars>
          <dgm:chPref val="3"/>
        </dgm:presLayoutVars>
      </dgm:prSet>
      <dgm:spPr/>
      <dgm:t>
        <a:bodyPr/>
        <a:lstStyle/>
        <a:p>
          <a:endParaRPr lang="ru-RU"/>
        </a:p>
      </dgm:t>
    </dgm:pt>
    <dgm:pt modelId="{89B8FA12-C3E5-4D91-85E6-CF05718FB3FB}" type="pres">
      <dgm:prSet presAssocID="{97A0B946-490A-43F2-B7BC-398AC5A8D2F6}" presName="parTransTwo" presStyleCnt="0"/>
      <dgm:spPr/>
    </dgm:pt>
    <dgm:pt modelId="{49DF8F33-00C8-4C57-947D-6FB295BC5E0B}" type="pres">
      <dgm:prSet presAssocID="{97A0B946-490A-43F2-B7BC-398AC5A8D2F6}" presName="horzTwo" presStyleCnt="0"/>
      <dgm:spPr/>
    </dgm:pt>
    <dgm:pt modelId="{8935F7D5-9BD6-42CA-8CA0-72E057D6B34D}" type="pres">
      <dgm:prSet presAssocID="{C9A36824-A241-46BA-827C-7A74F3628FBA}" presName="vertThree" presStyleCnt="0"/>
      <dgm:spPr/>
    </dgm:pt>
    <dgm:pt modelId="{C8C8197E-6305-413D-AE7A-2D765A45E722}" type="pres">
      <dgm:prSet presAssocID="{C9A36824-A241-46BA-827C-7A74F3628FBA}" presName="txThree" presStyleLbl="node3" presStyleIdx="1" presStyleCnt="3" custScaleX="30540" custScaleY="59891">
        <dgm:presLayoutVars>
          <dgm:chPref val="3"/>
        </dgm:presLayoutVars>
      </dgm:prSet>
      <dgm:spPr/>
      <dgm:t>
        <a:bodyPr/>
        <a:lstStyle/>
        <a:p>
          <a:endParaRPr lang="ru-RU"/>
        </a:p>
      </dgm:t>
    </dgm:pt>
    <dgm:pt modelId="{061220AE-192D-4E38-A132-972960C5CC49}" type="pres">
      <dgm:prSet presAssocID="{C9A36824-A241-46BA-827C-7A74F3628FBA}" presName="parTransThree" presStyleCnt="0"/>
      <dgm:spPr/>
    </dgm:pt>
    <dgm:pt modelId="{92B55F50-B7C7-40CA-A676-330B451225D2}" type="pres">
      <dgm:prSet presAssocID="{C9A36824-A241-46BA-827C-7A74F3628FBA}" presName="horzThree" presStyleCnt="0"/>
      <dgm:spPr/>
    </dgm:pt>
    <dgm:pt modelId="{35AECF87-FCFB-4ACB-96D6-B593F5641AED}" type="pres">
      <dgm:prSet presAssocID="{07B80F12-EC88-4450-92AF-9C6E79AD2A8D}" presName="vertFour" presStyleCnt="0">
        <dgm:presLayoutVars>
          <dgm:chPref val="3"/>
        </dgm:presLayoutVars>
      </dgm:prSet>
      <dgm:spPr/>
    </dgm:pt>
    <dgm:pt modelId="{41007D0D-801F-4A09-AF8E-411534AA8476}" type="pres">
      <dgm:prSet presAssocID="{07B80F12-EC88-4450-92AF-9C6E79AD2A8D}" presName="txFour" presStyleLbl="node4" presStyleIdx="3" presStyleCnt="9" custScaleX="30779">
        <dgm:presLayoutVars>
          <dgm:chPref val="3"/>
        </dgm:presLayoutVars>
      </dgm:prSet>
      <dgm:spPr/>
      <dgm:t>
        <a:bodyPr/>
        <a:lstStyle/>
        <a:p>
          <a:endParaRPr lang="ru-RU"/>
        </a:p>
      </dgm:t>
    </dgm:pt>
    <dgm:pt modelId="{204A399F-7321-43B8-99D7-EB24DA528AC7}" type="pres">
      <dgm:prSet presAssocID="{07B80F12-EC88-4450-92AF-9C6E79AD2A8D}" presName="parTransFour" presStyleCnt="0"/>
      <dgm:spPr/>
    </dgm:pt>
    <dgm:pt modelId="{70896AFF-AE5D-4C5D-9E92-EA5E0AE6454E}" type="pres">
      <dgm:prSet presAssocID="{07B80F12-EC88-4450-92AF-9C6E79AD2A8D}" presName="horzFour" presStyleCnt="0"/>
      <dgm:spPr/>
    </dgm:pt>
    <dgm:pt modelId="{CEED6D9A-04A1-4013-8A9C-7F3C1EA88855}" type="pres">
      <dgm:prSet presAssocID="{D2FCBC18-222E-4FD3-926D-668B4BBA49C6}" presName="vertFour" presStyleCnt="0">
        <dgm:presLayoutVars>
          <dgm:chPref val="3"/>
        </dgm:presLayoutVars>
      </dgm:prSet>
      <dgm:spPr/>
    </dgm:pt>
    <dgm:pt modelId="{F9E9D04B-46B0-49DD-B3B4-A1CC7B5D68B8}" type="pres">
      <dgm:prSet presAssocID="{D2FCBC18-222E-4FD3-926D-668B4BBA49C6}" presName="txFour" presStyleLbl="node4" presStyleIdx="4" presStyleCnt="9" custScaleX="31264" custScaleY="57622">
        <dgm:presLayoutVars>
          <dgm:chPref val="3"/>
        </dgm:presLayoutVars>
      </dgm:prSet>
      <dgm:spPr/>
      <dgm:t>
        <a:bodyPr/>
        <a:lstStyle/>
        <a:p>
          <a:endParaRPr lang="ru-RU"/>
        </a:p>
      </dgm:t>
    </dgm:pt>
    <dgm:pt modelId="{7A4001F8-1841-4826-A141-B716959DE3A5}" type="pres">
      <dgm:prSet presAssocID="{D2FCBC18-222E-4FD3-926D-668B4BBA49C6}" presName="parTransFour" presStyleCnt="0"/>
      <dgm:spPr/>
    </dgm:pt>
    <dgm:pt modelId="{B636A10E-9A02-4241-A5B7-4275E34F1C4A}" type="pres">
      <dgm:prSet presAssocID="{D2FCBC18-222E-4FD3-926D-668B4BBA49C6}" presName="horzFour" presStyleCnt="0"/>
      <dgm:spPr/>
    </dgm:pt>
    <dgm:pt modelId="{D8B159D6-75BF-4D23-81EF-9AD63DE90941}" type="pres">
      <dgm:prSet presAssocID="{7B809552-61D5-46C4-AE2B-366B45D082F1}" presName="vertFour" presStyleCnt="0">
        <dgm:presLayoutVars>
          <dgm:chPref val="3"/>
        </dgm:presLayoutVars>
      </dgm:prSet>
      <dgm:spPr/>
    </dgm:pt>
    <dgm:pt modelId="{92716BD3-3E09-473B-ADE3-18AF8B39E2CD}" type="pres">
      <dgm:prSet presAssocID="{7B809552-61D5-46C4-AE2B-366B45D082F1}" presName="txFour" presStyleLbl="node4" presStyleIdx="5" presStyleCnt="9" custScaleX="31264">
        <dgm:presLayoutVars>
          <dgm:chPref val="3"/>
        </dgm:presLayoutVars>
      </dgm:prSet>
      <dgm:spPr/>
      <dgm:t>
        <a:bodyPr/>
        <a:lstStyle/>
        <a:p>
          <a:endParaRPr lang="ru-RU"/>
        </a:p>
      </dgm:t>
    </dgm:pt>
    <dgm:pt modelId="{AA24CAAC-A207-4FF0-AEF8-9AD2FF1446F6}" type="pres">
      <dgm:prSet presAssocID="{7B809552-61D5-46C4-AE2B-366B45D082F1}" presName="horzFour" presStyleCnt="0"/>
      <dgm:spPr/>
    </dgm:pt>
    <dgm:pt modelId="{2F7AFC3D-37A5-44D2-8EA0-09D7BD981C9A}" type="pres">
      <dgm:prSet presAssocID="{CCE8922D-CDBE-4096-A9B9-B27F8CC2E7B1}" presName="sibSpaceTwo" presStyleCnt="0"/>
      <dgm:spPr/>
    </dgm:pt>
    <dgm:pt modelId="{EB7B46BE-F43B-4A1E-A669-F6C825738262}" type="pres">
      <dgm:prSet presAssocID="{652B5FD8-1DD6-40EB-8F31-CDE12959894B}" presName="vertTwo" presStyleCnt="0"/>
      <dgm:spPr/>
    </dgm:pt>
    <dgm:pt modelId="{0DD1BF98-FBDB-45B5-B316-4FD42D21DF4F}" type="pres">
      <dgm:prSet presAssocID="{652B5FD8-1DD6-40EB-8F31-CDE12959894B}" presName="txTwo" presStyleLbl="node2" presStyleIdx="2" presStyleCnt="3" custScaleX="33308" custScaleY="69520">
        <dgm:presLayoutVars>
          <dgm:chPref val="3"/>
        </dgm:presLayoutVars>
      </dgm:prSet>
      <dgm:spPr/>
      <dgm:t>
        <a:bodyPr/>
        <a:lstStyle/>
        <a:p>
          <a:endParaRPr lang="ru-RU"/>
        </a:p>
      </dgm:t>
    </dgm:pt>
    <dgm:pt modelId="{37DE613C-4717-4CFA-B98F-C28711672B0D}" type="pres">
      <dgm:prSet presAssocID="{652B5FD8-1DD6-40EB-8F31-CDE12959894B}" presName="parTransTwo" presStyleCnt="0"/>
      <dgm:spPr/>
    </dgm:pt>
    <dgm:pt modelId="{9FC550D5-B102-4FE7-8DB4-D04CBBB0C7E4}" type="pres">
      <dgm:prSet presAssocID="{652B5FD8-1DD6-40EB-8F31-CDE12959894B}" presName="horzTwo" presStyleCnt="0"/>
      <dgm:spPr/>
    </dgm:pt>
    <dgm:pt modelId="{A3A10215-C023-4B61-9DD1-CE3FDB812CEB}" type="pres">
      <dgm:prSet presAssocID="{3D89C345-4A0D-4FDC-B5A8-B2FCB828DDAB}" presName="vertThree" presStyleCnt="0"/>
      <dgm:spPr/>
    </dgm:pt>
    <dgm:pt modelId="{0BFDD33F-6CF3-4CD5-8EE5-513EC1B17424}" type="pres">
      <dgm:prSet presAssocID="{3D89C345-4A0D-4FDC-B5A8-B2FCB828DDAB}" presName="txThree" presStyleLbl="node3" presStyleIdx="2" presStyleCnt="3" custScaleX="31217" custScaleY="59891">
        <dgm:presLayoutVars>
          <dgm:chPref val="3"/>
        </dgm:presLayoutVars>
      </dgm:prSet>
      <dgm:spPr/>
      <dgm:t>
        <a:bodyPr/>
        <a:lstStyle/>
        <a:p>
          <a:endParaRPr lang="ru-RU"/>
        </a:p>
      </dgm:t>
    </dgm:pt>
    <dgm:pt modelId="{AE2BDA44-B1F5-4722-A82E-C0EADD553D57}" type="pres">
      <dgm:prSet presAssocID="{3D89C345-4A0D-4FDC-B5A8-B2FCB828DDAB}" presName="parTransThree" presStyleCnt="0"/>
      <dgm:spPr/>
    </dgm:pt>
    <dgm:pt modelId="{23786150-4A0F-4CAD-9BF8-2CF4EFC51B7B}" type="pres">
      <dgm:prSet presAssocID="{3D89C345-4A0D-4FDC-B5A8-B2FCB828DDAB}" presName="horzThree" presStyleCnt="0"/>
      <dgm:spPr/>
    </dgm:pt>
    <dgm:pt modelId="{DADA4FF1-9FF7-464B-A160-85E2006D66AB}" type="pres">
      <dgm:prSet presAssocID="{512DE50A-C5CC-4902-9E40-2F658F91C541}" presName="vertFour" presStyleCnt="0">
        <dgm:presLayoutVars>
          <dgm:chPref val="3"/>
        </dgm:presLayoutVars>
      </dgm:prSet>
      <dgm:spPr/>
    </dgm:pt>
    <dgm:pt modelId="{16AF53AE-A193-46B7-A8C5-B79B87F51423}" type="pres">
      <dgm:prSet presAssocID="{512DE50A-C5CC-4902-9E40-2F658F91C541}" presName="txFour" presStyleLbl="node4" presStyleIdx="6" presStyleCnt="9" custScaleX="32318">
        <dgm:presLayoutVars>
          <dgm:chPref val="3"/>
        </dgm:presLayoutVars>
      </dgm:prSet>
      <dgm:spPr/>
      <dgm:t>
        <a:bodyPr/>
        <a:lstStyle/>
        <a:p>
          <a:endParaRPr lang="ru-RU"/>
        </a:p>
      </dgm:t>
    </dgm:pt>
    <dgm:pt modelId="{F0F81DCE-BBAF-4448-8C06-FE929F6EFD50}" type="pres">
      <dgm:prSet presAssocID="{512DE50A-C5CC-4902-9E40-2F658F91C541}" presName="parTransFour" presStyleCnt="0"/>
      <dgm:spPr/>
    </dgm:pt>
    <dgm:pt modelId="{C7882690-B9B4-4E7B-9A8D-7E4FA15239D1}" type="pres">
      <dgm:prSet presAssocID="{512DE50A-C5CC-4902-9E40-2F658F91C541}" presName="horzFour" presStyleCnt="0"/>
      <dgm:spPr/>
    </dgm:pt>
    <dgm:pt modelId="{433655AD-A900-41AD-8F0F-3CD31838D7EE}" type="pres">
      <dgm:prSet presAssocID="{2D4CF4D0-B6E1-4A60-9375-38C89B9A9028}" presName="vertFour" presStyleCnt="0">
        <dgm:presLayoutVars>
          <dgm:chPref val="3"/>
        </dgm:presLayoutVars>
      </dgm:prSet>
      <dgm:spPr/>
    </dgm:pt>
    <dgm:pt modelId="{E4327505-0C43-4871-8757-A50453A0C067}" type="pres">
      <dgm:prSet presAssocID="{2D4CF4D0-B6E1-4A60-9375-38C89B9A9028}" presName="txFour" presStyleLbl="node4" presStyleIdx="7" presStyleCnt="9" custScaleX="32827" custScaleY="57622">
        <dgm:presLayoutVars>
          <dgm:chPref val="3"/>
        </dgm:presLayoutVars>
      </dgm:prSet>
      <dgm:spPr/>
      <dgm:t>
        <a:bodyPr/>
        <a:lstStyle/>
        <a:p>
          <a:endParaRPr lang="ru-RU"/>
        </a:p>
      </dgm:t>
    </dgm:pt>
    <dgm:pt modelId="{FA240637-8708-425C-AE8B-749787D27E7F}" type="pres">
      <dgm:prSet presAssocID="{2D4CF4D0-B6E1-4A60-9375-38C89B9A9028}" presName="parTransFour" presStyleCnt="0"/>
      <dgm:spPr/>
    </dgm:pt>
    <dgm:pt modelId="{66E87F13-839F-4F13-92F9-25D1DE1DBE89}" type="pres">
      <dgm:prSet presAssocID="{2D4CF4D0-B6E1-4A60-9375-38C89B9A9028}" presName="horzFour" presStyleCnt="0"/>
      <dgm:spPr/>
    </dgm:pt>
    <dgm:pt modelId="{59E9A1C9-BF43-46B0-BA12-280660F3E0B5}" type="pres">
      <dgm:prSet presAssocID="{5D59B49C-8193-4B9D-A524-24260E5DC43A}" presName="vertFour" presStyleCnt="0">
        <dgm:presLayoutVars>
          <dgm:chPref val="3"/>
        </dgm:presLayoutVars>
      </dgm:prSet>
      <dgm:spPr/>
    </dgm:pt>
    <dgm:pt modelId="{26A96B2E-8431-4887-87F9-A88D05F1F01E}" type="pres">
      <dgm:prSet presAssocID="{5D59B49C-8193-4B9D-A524-24260E5DC43A}" presName="txFour" presStyleLbl="node4" presStyleIdx="8" presStyleCnt="9" custScaleX="32827">
        <dgm:presLayoutVars>
          <dgm:chPref val="3"/>
        </dgm:presLayoutVars>
      </dgm:prSet>
      <dgm:spPr/>
      <dgm:t>
        <a:bodyPr/>
        <a:lstStyle/>
        <a:p>
          <a:endParaRPr lang="ru-RU"/>
        </a:p>
      </dgm:t>
    </dgm:pt>
    <dgm:pt modelId="{8C91A089-9E02-46C5-B968-BACB80AECC4C}" type="pres">
      <dgm:prSet presAssocID="{5D59B49C-8193-4B9D-A524-24260E5DC43A}" presName="horzFour" presStyleCnt="0"/>
      <dgm:spPr/>
    </dgm:pt>
  </dgm:ptLst>
  <dgm:cxnLst>
    <dgm:cxn modelId="{47085E78-F323-461C-ABA0-3C00F129E846}" srcId="{E321591B-EF22-4B70-A997-F920ADD424A6}" destId="{11F9C3DB-3694-4C6F-9480-413338C10FBB}" srcOrd="0" destOrd="0" parTransId="{82AF0889-00EE-4A2D-80F8-9E69973D9BB1}" sibTransId="{959BAB1B-4ED2-49C7-A434-265946C911A4}"/>
    <dgm:cxn modelId="{0EC2FFFF-3B8A-4396-A103-CD84B8E53C3D}" srcId="{6E4BDF23-D055-4600-B225-7ECA009E7556}" destId="{DC8ABE38-9E0B-457A-A24A-B3482434ACAB}" srcOrd="0" destOrd="0" parTransId="{66A143F5-070B-4EB2-98E1-744739FD25A0}" sibTransId="{571AE004-CF7E-444E-8136-BDA562AA7234}"/>
    <dgm:cxn modelId="{711D3E3F-1E7A-4767-A2D5-030DED4B6251}" srcId="{97A0B946-490A-43F2-B7BC-398AC5A8D2F6}" destId="{C9A36824-A241-46BA-827C-7A74F3628FBA}" srcOrd="0" destOrd="0" parTransId="{1CDE2509-D01C-42B7-AD1F-BFA304C07372}" sibTransId="{70C8FE2B-EB40-447A-9897-5974D90ABCAD}"/>
    <dgm:cxn modelId="{55ABBB55-D3A6-4F29-A201-BCB2A18BA402}" type="presOf" srcId="{D2FCBC18-222E-4FD3-926D-668B4BBA49C6}" destId="{F9E9D04B-46B0-49DD-B3B4-A1CC7B5D68B8}" srcOrd="0" destOrd="0" presId="urn:microsoft.com/office/officeart/2005/8/layout/hierarchy4"/>
    <dgm:cxn modelId="{2E88729F-B64F-41AA-9816-1E630EABE89D}" type="presOf" srcId="{6E4BDF23-D055-4600-B225-7ECA009E7556}" destId="{553B4E58-AF68-434D-AE6A-08D572D24E47}" srcOrd="0" destOrd="0" presId="urn:microsoft.com/office/officeart/2005/8/layout/hierarchy4"/>
    <dgm:cxn modelId="{BBD39DA4-1662-4667-838B-C0989AD9D9D9}" type="presOf" srcId="{07B80F12-EC88-4450-92AF-9C6E79AD2A8D}" destId="{41007D0D-801F-4A09-AF8E-411534AA8476}" srcOrd="0" destOrd="0" presId="urn:microsoft.com/office/officeart/2005/8/layout/hierarchy4"/>
    <dgm:cxn modelId="{963FF53E-FCA8-4723-A5E6-CFCEC8D7FF11}" type="presOf" srcId="{D351FCBF-967B-4557-978E-7A3222124EA5}" destId="{8CCC63E9-78E3-42CF-8177-76D5E588906A}" srcOrd="0" destOrd="0" presId="urn:microsoft.com/office/officeart/2005/8/layout/hierarchy4"/>
    <dgm:cxn modelId="{65407EC4-A36F-4467-AE59-FC8B2548AD02}" srcId="{DC8ABE38-9E0B-457A-A24A-B3482434ACAB}" destId="{E321591B-EF22-4B70-A997-F920ADD424A6}" srcOrd="0" destOrd="0" parTransId="{C74C1044-46DE-469D-906F-4BF972356DB2}" sibTransId="{6C66FFD2-E801-49D4-9517-86F537270F66}"/>
    <dgm:cxn modelId="{A49666BF-D227-483B-A923-61502E616034}" type="presOf" srcId="{DC8ABE38-9E0B-457A-A24A-B3482434ACAB}" destId="{F283F61B-524B-402A-8475-C33316F6D7A4}" srcOrd="0" destOrd="0" presId="urn:microsoft.com/office/officeart/2005/8/layout/hierarchy4"/>
    <dgm:cxn modelId="{09C9CB8C-AEAA-45D1-8120-89E4363D455F}" type="presOf" srcId="{1A37C2D0-E311-480D-BE74-4A10698CA5CA}" destId="{864DD87F-0B0C-4621-942E-8CB6627B1031}" srcOrd="0" destOrd="0" presId="urn:microsoft.com/office/officeart/2005/8/layout/hierarchy4"/>
    <dgm:cxn modelId="{CF556B83-D864-4B9F-8A1E-03D44A5E132F}" srcId="{3D89C345-4A0D-4FDC-B5A8-B2FCB828DDAB}" destId="{512DE50A-C5CC-4902-9E40-2F658F91C541}" srcOrd="0" destOrd="0" parTransId="{B4F8CCDA-03A5-404C-8D3C-DB13D614312F}" sibTransId="{DA45B9E8-F93B-44F7-95AA-7CC22F6CBAFD}"/>
    <dgm:cxn modelId="{583A06A5-5916-4459-80FA-EB6CE837E5CF}" srcId="{D351FCBF-967B-4557-978E-7A3222124EA5}" destId="{652B5FD8-1DD6-40EB-8F31-CDE12959894B}" srcOrd="2" destOrd="0" parTransId="{3D7DBC52-85B3-4FB1-A529-49B13D148558}" sibTransId="{3A8A0009-352F-4705-A981-2FEF5C76DA21}"/>
    <dgm:cxn modelId="{41BAC42F-7B33-4923-9952-2A098D396852}" type="presOf" srcId="{31221637-960D-4BD7-97BA-03E24C592427}" destId="{EB0C10EA-E065-41A1-9B13-E8E04F32F921}" srcOrd="0" destOrd="0" presId="urn:microsoft.com/office/officeart/2005/8/layout/hierarchy4"/>
    <dgm:cxn modelId="{BD1B4B19-649C-461A-9833-477C56AE816B}" type="presOf" srcId="{E321591B-EF22-4B70-A997-F920ADD424A6}" destId="{90BD3D43-1A3B-485E-AFA6-70323627E9FE}" srcOrd="0" destOrd="0" presId="urn:microsoft.com/office/officeart/2005/8/layout/hierarchy4"/>
    <dgm:cxn modelId="{9C813923-C094-41B1-8233-1F77C510B585}" type="presOf" srcId="{5D59B49C-8193-4B9D-A524-24260E5DC43A}" destId="{26A96B2E-8431-4887-87F9-A88D05F1F01E}" srcOrd="0" destOrd="0" presId="urn:microsoft.com/office/officeart/2005/8/layout/hierarchy4"/>
    <dgm:cxn modelId="{3A21DC45-6244-4B01-8E38-A5D6F49D762F}" type="presOf" srcId="{2D4CF4D0-B6E1-4A60-9375-38C89B9A9028}" destId="{E4327505-0C43-4871-8757-A50453A0C067}" srcOrd="0" destOrd="0" presId="urn:microsoft.com/office/officeart/2005/8/layout/hierarchy4"/>
    <dgm:cxn modelId="{54EC16C4-94F1-4DA1-8192-10A416F0D1CD}" srcId="{31221637-960D-4BD7-97BA-03E24C592427}" destId="{6E4BDF23-D055-4600-B225-7ECA009E7556}" srcOrd="0" destOrd="0" parTransId="{4D02B540-D793-425D-B00D-FED0E450A17E}" sibTransId="{44280126-ADC5-4899-80CA-477D12FABF98}"/>
    <dgm:cxn modelId="{CC77815E-1A0C-4833-8C1F-3978FA90366F}" type="presOf" srcId="{512DE50A-C5CC-4902-9E40-2F658F91C541}" destId="{16AF53AE-A193-46B7-A8C5-B79B87F51423}" srcOrd="0" destOrd="0" presId="urn:microsoft.com/office/officeart/2005/8/layout/hierarchy4"/>
    <dgm:cxn modelId="{04B36FE3-B638-40C4-862B-CB3CC58D16E5}" type="presOf" srcId="{11F9C3DB-3694-4C6F-9480-413338C10FBB}" destId="{E46628DA-DFCB-494E-9EDB-9DEB3E961771}" srcOrd="0" destOrd="0" presId="urn:microsoft.com/office/officeart/2005/8/layout/hierarchy4"/>
    <dgm:cxn modelId="{06734997-BB3F-464B-BD88-0FF9251C0472}" srcId="{1A37C2D0-E311-480D-BE74-4A10698CA5CA}" destId="{D351FCBF-967B-4557-978E-7A3222124EA5}" srcOrd="0" destOrd="0" parTransId="{02F7ECAF-3554-4DF9-89FC-164034A7045E}" sibTransId="{7DEB0C03-D1E4-4C2F-9788-195499245F22}"/>
    <dgm:cxn modelId="{99AE4139-87B5-4DEE-B697-6F8FC40FF0AB}" type="presOf" srcId="{652B5FD8-1DD6-40EB-8F31-CDE12959894B}" destId="{0DD1BF98-FBDB-45B5-B316-4FD42D21DF4F}" srcOrd="0" destOrd="0" presId="urn:microsoft.com/office/officeart/2005/8/layout/hierarchy4"/>
    <dgm:cxn modelId="{B936D558-621F-48A4-BF55-501CC464BD60}" srcId="{07B80F12-EC88-4450-92AF-9C6E79AD2A8D}" destId="{D2FCBC18-222E-4FD3-926D-668B4BBA49C6}" srcOrd="0" destOrd="0" parTransId="{3492710E-D677-4EE0-AC2C-A31BCEDCC036}" sibTransId="{9260EA05-5E42-4184-984B-702F1E6026ED}"/>
    <dgm:cxn modelId="{FB5AB8E4-215E-4CB5-954A-ED5414BA8842}" srcId="{512DE50A-C5CC-4902-9E40-2F658F91C541}" destId="{2D4CF4D0-B6E1-4A60-9375-38C89B9A9028}" srcOrd="0" destOrd="0" parTransId="{EBAAD010-037F-4C11-B7B6-C136F417FF69}" sibTransId="{27BB5197-EF04-47D3-9FE2-9DD1B2FFD241}"/>
    <dgm:cxn modelId="{6C3C6F56-B7EE-4D28-A9F8-0242A830975D}" type="presOf" srcId="{C9A36824-A241-46BA-827C-7A74F3628FBA}" destId="{C8C8197E-6305-413D-AE7A-2D765A45E722}" srcOrd="0" destOrd="0" presId="urn:microsoft.com/office/officeart/2005/8/layout/hierarchy4"/>
    <dgm:cxn modelId="{E2E60461-5992-4AA5-A3A2-574A752DCE92}" srcId="{652B5FD8-1DD6-40EB-8F31-CDE12959894B}" destId="{3D89C345-4A0D-4FDC-B5A8-B2FCB828DDAB}" srcOrd="0" destOrd="0" parTransId="{E6354887-5BD7-498D-B65E-5BB3879A76B2}" sibTransId="{EA880DA5-92D7-4193-8FA5-39C6170E4C3C}"/>
    <dgm:cxn modelId="{E03D1616-DADD-4EE5-912F-E248084E2C1D}" srcId="{D351FCBF-967B-4557-978E-7A3222124EA5}" destId="{97A0B946-490A-43F2-B7BC-398AC5A8D2F6}" srcOrd="1" destOrd="0" parTransId="{246A8E06-9666-4BB4-A55E-CABB74F7B8FF}" sibTransId="{CCE8922D-CDBE-4096-A9B9-B27F8CC2E7B1}"/>
    <dgm:cxn modelId="{067601B4-6CE7-46D0-896C-451C062DF623}" srcId="{D351FCBF-967B-4557-978E-7A3222124EA5}" destId="{31221637-960D-4BD7-97BA-03E24C592427}" srcOrd="0" destOrd="0" parTransId="{0922CFA8-6EA5-46EE-8CE3-4E8D2781AC6C}" sibTransId="{82FB3D4A-C7C5-4943-B9E2-E2FEC0B3A8C6}"/>
    <dgm:cxn modelId="{2061CD4A-726E-4BE3-AAF7-D64572A32945}" type="presOf" srcId="{97A0B946-490A-43F2-B7BC-398AC5A8D2F6}" destId="{B26E7CC7-2BBC-48F3-9F29-076FE0DF794C}" srcOrd="0" destOrd="0" presId="urn:microsoft.com/office/officeart/2005/8/layout/hierarchy4"/>
    <dgm:cxn modelId="{D4F5E715-8A9C-4394-B1A7-27E0708936FE}" srcId="{2D4CF4D0-B6E1-4A60-9375-38C89B9A9028}" destId="{5D59B49C-8193-4B9D-A524-24260E5DC43A}" srcOrd="0" destOrd="0" parTransId="{5F514B5F-7E9E-4D86-87E2-615FDF271CE8}" sibTransId="{B2212DC2-0DC6-4C79-AF8C-D2E0529EEE4F}"/>
    <dgm:cxn modelId="{FB3095F0-09AD-4351-9441-B5FB0766DB15}" srcId="{D2FCBC18-222E-4FD3-926D-668B4BBA49C6}" destId="{7B809552-61D5-46C4-AE2B-366B45D082F1}" srcOrd="0" destOrd="0" parTransId="{EB239BA9-9419-4CEB-98C3-4690A0B4C9D8}" sibTransId="{D178F321-A392-47B2-B2D3-E57794859785}"/>
    <dgm:cxn modelId="{15EEAC94-2CB6-4ED9-B88D-56EE3EFC5E2C}" type="presOf" srcId="{3D89C345-4A0D-4FDC-B5A8-B2FCB828DDAB}" destId="{0BFDD33F-6CF3-4CD5-8EE5-513EC1B17424}" srcOrd="0" destOrd="0" presId="urn:microsoft.com/office/officeart/2005/8/layout/hierarchy4"/>
    <dgm:cxn modelId="{D91A3CA4-D361-4087-B0FF-9E7201AE7FA2}" srcId="{C9A36824-A241-46BA-827C-7A74F3628FBA}" destId="{07B80F12-EC88-4450-92AF-9C6E79AD2A8D}" srcOrd="0" destOrd="0" parTransId="{15172A01-0FA8-423B-B369-B76D150C354A}" sibTransId="{FF2B3D85-D9D1-42F7-BE34-BB0DA65E07FD}"/>
    <dgm:cxn modelId="{05271915-C655-4037-9AB6-DE14709F68B0}" type="presOf" srcId="{7B809552-61D5-46C4-AE2B-366B45D082F1}" destId="{92716BD3-3E09-473B-ADE3-18AF8B39E2CD}" srcOrd="0" destOrd="0" presId="urn:microsoft.com/office/officeart/2005/8/layout/hierarchy4"/>
    <dgm:cxn modelId="{5169D143-6671-4FDD-95FB-9B652B18420E}" type="presParOf" srcId="{864DD87F-0B0C-4621-942E-8CB6627B1031}" destId="{0C39856A-F539-4A0A-9A68-83637FEBAC0B}" srcOrd="0" destOrd="0" presId="urn:microsoft.com/office/officeart/2005/8/layout/hierarchy4"/>
    <dgm:cxn modelId="{A543527E-1793-43C7-8F2F-61275AC180C4}" type="presParOf" srcId="{0C39856A-F539-4A0A-9A68-83637FEBAC0B}" destId="{8CCC63E9-78E3-42CF-8177-76D5E588906A}" srcOrd="0" destOrd="0" presId="urn:microsoft.com/office/officeart/2005/8/layout/hierarchy4"/>
    <dgm:cxn modelId="{4BD36A68-EA31-44C1-85C1-42B8D58B6FE4}" type="presParOf" srcId="{0C39856A-F539-4A0A-9A68-83637FEBAC0B}" destId="{B9A4D6C6-8648-453E-93F2-931661CD5112}" srcOrd="1" destOrd="0" presId="urn:microsoft.com/office/officeart/2005/8/layout/hierarchy4"/>
    <dgm:cxn modelId="{CFFEDBE2-6284-485C-8C4C-1E7CF0A1EB33}" type="presParOf" srcId="{0C39856A-F539-4A0A-9A68-83637FEBAC0B}" destId="{BE32FA8B-7078-4ADB-B5C0-7CD6AA1E3302}" srcOrd="2" destOrd="0" presId="urn:microsoft.com/office/officeart/2005/8/layout/hierarchy4"/>
    <dgm:cxn modelId="{350694D5-B3C8-4F22-B4D3-585B6A577AD8}" type="presParOf" srcId="{BE32FA8B-7078-4ADB-B5C0-7CD6AA1E3302}" destId="{53904001-7DD1-41E8-8A1B-B8FE436F89A6}" srcOrd="0" destOrd="0" presId="urn:microsoft.com/office/officeart/2005/8/layout/hierarchy4"/>
    <dgm:cxn modelId="{644AFBB0-BE45-4756-825D-84C419265EAF}" type="presParOf" srcId="{53904001-7DD1-41E8-8A1B-B8FE436F89A6}" destId="{EB0C10EA-E065-41A1-9B13-E8E04F32F921}" srcOrd="0" destOrd="0" presId="urn:microsoft.com/office/officeart/2005/8/layout/hierarchy4"/>
    <dgm:cxn modelId="{AC14505B-C1ED-48BC-9A88-AF804D7024EB}" type="presParOf" srcId="{53904001-7DD1-41E8-8A1B-B8FE436F89A6}" destId="{CCD07A17-59AC-468E-AC54-91FD51AAE356}" srcOrd="1" destOrd="0" presId="urn:microsoft.com/office/officeart/2005/8/layout/hierarchy4"/>
    <dgm:cxn modelId="{F24F25DE-46A2-47C1-B0C5-A2CD73D16432}" type="presParOf" srcId="{53904001-7DD1-41E8-8A1B-B8FE436F89A6}" destId="{2D1A2F93-8BE8-4351-AA35-B8D30954E047}" srcOrd="2" destOrd="0" presId="urn:microsoft.com/office/officeart/2005/8/layout/hierarchy4"/>
    <dgm:cxn modelId="{893D9104-539C-45D0-945C-8B18A36D26F8}" type="presParOf" srcId="{2D1A2F93-8BE8-4351-AA35-B8D30954E047}" destId="{91AAF779-FB15-41FF-98C5-E7A5B463660F}" srcOrd="0" destOrd="0" presId="urn:microsoft.com/office/officeart/2005/8/layout/hierarchy4"/>
    <dgm:cxn modelId="{5696361A-86EE-4970-8B03-1E146C14A813}" type="presParOf" srcId="{91AAF779-FB15-41FF-98C5-E7A5B463660F}" destId="{553B4E58-AF68-434D-AE6A-08D572D24E47}" srcOrd="0" destOrd="0" presId="urn:microsoft.com/office/officeart/2005/8/layout/hierarchy4"/>
    <dgm:cxn modelId="{A2C8B1AB-9D7A-444C-A4C9-FBE150A990F9}" type="presParOf" srcId="{91AAF779-FB15-41FF-98C5-E7A5B463660F}" destId="{3A11E530-4E37-4546-B56B-C0E045113627}" srcOrd="1" destOrd="0" presId="urn:microsoft.com/office/officeart/2005/8/layout/hierarchy4"/>
    <dgm:cxn modelId="{86AA1B5E-1E92-404E-A2A0-BBD018ACF1F4}" type="presParOf" srcId="{91AAF779-FB15-41FF-98C5-E7A5B463660F}" destId="{6E09CDF5-8133-447C-A33F-A36734CC5BAE}" srcOrd="2" destOrd="0" presId="urn:microsoft.com/office/officeart/2005/8/layout/hierarchy4"/>
    <dgm:cxn modelId="{CF545CA3-9FEF-49FB-AED3-97935BCF1E91}" type="presParOf" srcId="{6E09CDF5-8133-447C-A33F-A36734CC5BAE}" destId="{53E5BB48-9297-49AA-A2D0-7034D533C052}" srcOrd="0" destOrd="0" presId="urn:microsoft.com/office/officeart/2005/8/layout/hierarchy4"/>
    <dgm:cxn modelId="{7F892672-B22A-4390-B4B7-3E0F728FA8DC}" type="presParOf" srcId="{53E5BB48-9297-49AA-A2D0-7034D533C052}" destId="{F283F61B-524B-402A-8475-C33316F6D7A4}" srcOrd="0" destOrd="0" presId="urn:microsoft.com/office/officeart/2005/8/layout/hierarchy4"/>
    <dgm:cxn modelId="{8A86DF88-1F69-4F22-9C35-E6736C986BF2}" type="presParOf" srcId="{53E5BB48-9297-49AA-A2D0-7034D533C052}" destId="{9F1D1DB6-C76A-4E95-9F38-78601B37981D}" srcOrd="1" destOrd="0" presId="urn:microsoft.com/office/officeart/2005/8/layout/hierarchy4"/>
    <dgm:cxn modelId="{E3C8368B-9D5A-42E4-A66F-860590008878}" type="presParOf" srcId="{53E5BB48-9297-49AA-A2D0-7034D533C052}" destId="{3CF2A828-D072-4004-8126-C518020B7EB1}" srcOrd="2" destOrd="0" presId="urn:microsoft.com/office/officeart/2005/8/layout/hierarchy4"/>
    <dgm:cxn modelId="{45DF3416-A857-4754-B5E5-DBFC900A031E}" type="presParOf" srcId="{3CF2A828-D072-4004-8126-C518020B7EB1}" destId="{92F27F9C-FC65-4FA6-95B7-88DA3A778C96}" srcOrd="0" destOrd="0" presId="urn:microsoft.com/office/officeart/2005/8/layout/hierarchy4"/>
    <dgm:cxn modelId="{287534A2-460E-413E-8A7E-8E085B2867E5}" type="presParOf" srcId="{92F27F9C-FC65-4FA6-95B7-88DA3A778C96}" destId="{90BD3D43-1A3B-485E-AFA6-70323627E9FE}" srcOrd="0" destOrd="0" presId="urn:microsoft.com/office/officeart/2005/8/layout/hierarchy4"/>
    <dgm:cxn modelId="{A18FAA80-91FD-49D5-A100-22E1F7E160F0}" type="presParOf" srcId="{92F27F9C-FC65-4FA6-95B7-88DA3A778C96}" destId="{8B39B552-1478-4372-B458-763D7F5D1FFF}" srcOrd="1" destOrd="0" presId="urn:microsoft.com/office/officeart/2005/8/layout/hierarchy4"/>
    <dgm:cxn modelId="{48DBCCB3-E49B-438A-9C1E-21697E6A3575}" type="presParOf" srcId="{92F27F9C-FC65-4FA6-95B7-88DA3A778C96}" destId="{0DA08D53-8029-4837-B719-F3B3638477EE}" srcOrd="2" destOrd="0" presId="urn:microsoft.com/office/officeart/2005/8/layout/hierarchy4"/>
    <dgm:cxn modelId="{69C5042E-6084-4F5B-91E3-85D98FF4CDCB}" type="presParOf" srcId="{0DA08D53-8029-4837-B719-F3B3638477EE}" destId="{507CAB7A-9F39-457C-BEC3-5B3BFB169094}" srcOrd="0" destOrd="0" presId="urn:microsoft.com/office/officeart/2005/8/layout/hierarchy4"/>
    <dgm:cxn modelId="{468493D5-8BA3-4B1F-BDDA-C9CF3696FFB5}" type="presParOf" srcId="{507CAB7A-9F39-457C-BEC3-5B3BFB169094}" destId="{E46628DA-DFCB-494E-9EDB-9DEB3E961771}" srcOrd="0" destOrd="0" presId="urn:microsoft.com/office/officeart/2005/8/layout/hierarchy4"/>
    <dgm:cxn modelId="{E675FD00-AF9D-4B6E-A75B-1E2BD4837D27}" type="presParOf" srcId="{507CAB7A-9F39-457C-BEC3-5B3BFB169094}" destId="{E8E4A673-71C9-45AE-9B5F-AE8A221A53FE}" srcOrd="1" destOrd="0" presId="urn:microsoft.com/office/officeart/2005/8/layout/hierarchy4"/>
    <dgm:cxn modelId="{E74F5022-BB6D-41E6-B8F0-E0AFB9E990DF}" type="presParOf" srcId="{BE32FA8B-7078-4ADB-B5C0-7CD6AA1E3302}" destId="{302C6254-D9E3-4E9C-98CA-69DAA8FB6C4F}" srcOrd="1" destOrd="0" presId="urn:microsoft.com/office/officeart/2005/8/layout/hierarchy4"/>
    <dgm:cxn modelId="{B92FDF1D-0181-4781-A6C9-6BDB8CFBF8EE}" type="presParOf" srcId="{BE32FA8B-7078-4ADB-B5C0-7CD6AA1E3302}" destId="{1301DEFC-B0F2-4879-8FB4-609AD591B67D}" srcOrd="2" destOrd="0" presId="urn:microsoft.com/office/officeart/2005/8/layout/hierarchy4"/>
    <dgm:cxn modelId="{52750DE8-E8F9-4BC8-8779-9F704FDCA84F}" type="presParOf" srcId="{1301DEFC-B0F2-4879-8FB4-609AD591B67D}" destId="{B26E7CC7-2BBC-48F3-9F29-076FE0DF794C}" srcOrd="0" destOrd="0" presId="urn:microsoft.com/office/officeart/2005/8/layout/hierarchy4"/>
    <dgm:cxn modelId="{7A0D5B04-7ACF-46CC-B233-E9BAA968C691}" type="presParOf" srcId="{1301DEFC-B0F2-4879-8FB4-609AD591B67D}" destId="{89B8FA12-C3E5-4D91-85E6-CF05718FB3FB}" srcOrd="1" destOrd="0" presId="urn:microsoft.com/office/officeart/2005/8/layout/hierarchy4"/>
    <dgm:cxn modelId="{DDD6E2E5-8B4B-49C6-9F38-B3F7F16B425D}" type="presParOf" srcId="{1301DEFC-B0F2-4879-8FB4-609AD591B67D}" destId="{49DF8F33-00C8-4C57-947D-6FB295BC5E0B}" srcOrd="2" destOrd="0" presId="urn:microsoft.com/office/officeart/2005/8/layout/hierarchy4"/>
    <dgm:cxn modelId="{61A68DD8-EDE4-4578-8F42-C590FE86D2D8}" type="presParOf" srcId="{49DF8F33-00C8-4C57-947D-6FB295BC5E0B}" destId="{8935F7D5-9BD6-42CA-8CA0-72E057D6B34D}" srcOrd="0" destOrd="0" presId="urn:microsoft.com/office/officeart/2005/8/layout/hierarchy4"/>
    <dgm:cxn modelId="{6CF153F0-3733-4BFB-B48A-E08A5147C76A}" type="presParOf" srcId="{8935F7D5-9BD6-42CA-8CA0-72E057D6B34D}" destId="{C8C8197E-6305-413D-AE7A-2D765A45E722}" srcOrd="0" destOrd="0" presId="urn:microsoft.com/office/officeart/2005/8/layout/hierarchy4"/>
    <dgm:cxn modelId="{A41DFA99-AFD6-4402-97A1-61610A6FDA82}" type="presParOf" srcId="{8935F7D5-9BD6-42CA-8CA0-72E057D6B34D}" destId="{061220AE-192D-4E38-A132-972960C5CC49}" srcOrd="1" destOrd="0" presId="urn:microsoft.com/office/officeart/2005/8/layout/hierarchy4"/>
    <dgm:cxn modelId="{1EAD26BD-D7F8-4119-84A9-C678556C0C88}" type="presParOf" srcId="{8935F7D5-9BD6-42CA-8CA0-72E057D6B34D}" destId="{92B55F50-B7C7-40CA-A676-330B451225D2}" srcOrd="2" destOrd="0" presId="urn:microsoft.com/office/officeart/2005/8/layout/hierarchy4"/>
    <dgm:cxn modelId="{E67EF81D-F8B3-4E1C-890C-BB7F7F973FCA}" type="presParOf" srcId="{92B55F50-B7C7-40CA-A676-330B451225D2}" destId="{35AECF87-FCFB-4ACB-96D6-B593F5641AED}" srcOrd="0" destOrd="0" presId="urn:microsoft.com/office/officeart/2005/8/layout/hierarchy4"/>
    <dgm:cxn modelId="{F377E72C-A656-46AA-AEFB-005A0F7C34E7}" type="presParOf" srcId="{35AECF87-FCFB-4ACB-96D6-B593F5641AED}" destId="{41007D0D-801F-4A09-AF8E-411534AA8476}" srcOrd="0" destOrd="0" presId="urn:microsoft.com/office/officeart/2005/8/layout/hierarchy4"/>
    <dgm:cxn modelId="{7E87E9EF-8D4A-406D-B54F-2AE337D883AE}" type="presParOf" srcId="{35AECF87-FCFB-4ACB-96D6-B593F5641AED}" destId="{204A399F-7321-43B8-99D7-EB24DA528AC7}" srcOrd="1" destOrd="0" presId="urn:microsoft.com/office/officeart/2005/8/layout/hierarchy4"/>
    <dgm:cxn modelId="{C733017E-8F34-437E-B7C8-8EEFBD314B39}" type="presParOf" srcId="{35AECF87-FCFB-4ACB-96D6-B593F5641AED}" destId="{70896AFF-AE5D-4C5D-9E92-EA5E0AE6454E}" srcOrd="2" destOrd="0" presId="urn:microsoft.com/office/officeart/2005/8/layout/hierarchy4"/>
    <dgm:cxn modelId="{D73F9BD9-3619-4363-AAF5-E6FCEE93DC46}" type="presParOf" srcId="{70896AFF-AE5D-4C5D-9E92-EA5E0AE6454E}" destId="{CEED6D9A-04A1-4013-8A9C-7F3C1EA88855}" srcOrd="0" destOrd="0" presId="urn:microsoft.com/office/officeart/2005/8/layout/hierarchy4"/>
    <dgm:cxn modelId="{07310F19-FE71-481C-BE38-37F5AE62FEB9}" type="presParOf" srcId="{CEED6D9A-04A1-4013-8A9C-7F3C1EA88855}" destId="{F9E9D04B-46B0-49DD-B3B4-A1CC7B5D68B8}" srcOrd="0" destOrd="0" presId="urn:microsoft.com/office/officeart/2005/8/layout/hierarchy4"/>
    <dgm:cxn modelId="{057E8A13-457A-4358-B74D-17AC3A96C67E}" type="presParOf" srcId="{CEED6D9A-04A1-4013-8A9C-7F3C1EA88855}" destId="{7A4001F8-1841-4826-A141-B716959DE3A5}" srcOrd="1" destOrd="0" presId="urn:microsoft.com/office/officeart/2005/8/layout/hierarchy4"/>
    <dgm:cxn modelId="{8106F42F-5899-413D-9706-CDF24D8F62C0}" type="presParOf" srcId="{CEED6D9A-04A1-4013-8A9C-7F3C1EA88855}" destId="{B636A10E-9A02-4241-A5B7-4275E34F1C4A}" srcOrd="2" destOrd="0" presId="urn:microsoft.com/office/officeart/2005/8/layout/hierarchy4"/>
    <dgm:cxn modelId="{845A7E7E-42D6-44BB-97B4-96E4F661AB85}" type="presParOf" srcId="{B636A10E-9A02-4241-A5B7-4275E34F1C4A}" destId="{D8B159D6-75BF-4D23-81EF-9AD63DE90941}" srcOrd="0" destOrd="0" presId="urn:microsoft.com/office/officeart/2005/8/layout/hierarchy4"/>
    <dgm:cxn modelId="{2ECF2590-9432-48D0-943F-B5EF73F2B66F}" type="presParOf" srcId="{D8B159D6-75BF-4D23-81EF-9AD63DE90941}" destId="{92716BD3-3E09-473B-ADE3-18AF8B39E2CD}" srcOrd="0" destOrd="0" presId="urn:microsoft.com/office/officeart/2005/8/layout/hierarchy4"/>
    <dgm:cxn modelId="{0C3618E5-D543-425A-B94D-B52F9FC8E90E}" type="presParOf" srcId="{D8B159D6-75BF-4D23-81EF-9AD63DE90941}" destId="{AA24CAAC-A207-4FF0-AEF8-9AD2FF1446F6}" srcOrd="1" destOrd="0" presId="urn:microsoft.com/office/officeart/2005/8/layout/hierarchy4"/>
    <dgm:cxn modelId="{D544EB85-CA00-4CAA-9A83-ED74E5544E6E}" type="presParOf" srcId="{BE32FA8B-7078-4ADB-B5C0-7CD6AA1E3302}" destId="{2F7AFC3D-37A5-44D2-8EA0-09D7BD981C9A}" srcOrd="3" destOrd="0" presId="urn:microsoft.com/office/officeart/2005/8/layout/hierarchy4"/>
    <dgm:cxn modelId="{2266758D-3316-4702-8F12-14E2E4125AE9}" type="presParOf" srcId="{BE32FA8B-7078-4ADB-B5C0-7CD6AA1E3302}" destId="{EB7B46BE-F43B-4A1E-A669-F6C825738262}" srcOrd="4" destOrd="0" presId="urn:microsoft.com/office/officeart/2005/8/layout/hierarchy4"/>
    <dgm:cxn modelId="{D4193ECF-8C28-4E07-B6FC-DBFF7A72B4DF}" type="presParOf" srcId="{EB7B46BE-F43B-4A1E-A669-F6C825738262}" destId="{0DD1BF98-FBDB-45B5-B316-4FD42D21DF4F}" srcOrd="0" destOrd="0" presId="urn:microsoft.com/office/officeart/2005/8/layout/hierarchy4"/>
    <dgm:cxn modelId="{82B75D0D-F116-4E75-A7AB-9DB8BC74045C}" type="presParOf" srcId="{EB7B46BE-F43B-4A1E-A669-F6C825738262}" destId="{37DE613C-4717-4CFA-B98F-C28711672B0D}" srcOrd="1" destOrd="0" presId="urn:microsoft.com/office/officeart/2005/8/layout/hierarchy4"/>
    <dgm:cxn modelId="{473B220C-AD20-45C9-9E39-8E6AEDD22479}" type="presParOf" srcId="{EB7B46BE-F43B-4A1E-A669-F6C825738262}" destId="{9FC550D5-B102-4FE7-8DB4-D04CBBB0C7E4}" srcOrd="2" destOrd="0" presId="urn:microsoft.com/office/officeart/2005/8/layout/hierarchy4"/>
    <dgm:cxn modelId="{54DE0C39-A2DB-447B-B441-0B82007C03E8}" type="presParOf" srcId="{9FC550D5-B102-4FE7-8DB4-D04CBBB0C7E4}" destId="{A3A10215-C023-4B61-9DD1-CE3FDB812CEB}" srcOrd="0" destOrd="0" presId="urn:microsoft.com/office/officeart/2005/8/layout/hierarchy4"/>
    <dgm:cxn modelId="{DD32E146-56C0-4EB3-A88F-737A21B9C8C4}" type="presParOf" srcId="{A3A10215-C023-4B61-9DD1-CE3FDB812CEB}" destId="{0BFDD33F-6CF3-4CD5-8EE5-513EC1B17424}" srcOrd="0" destOrd="0" presId="urn:microsoft.com/office/officeart/2005/8/layout/hierarchy4"/>
    <dgm:cxn modelId="{18FC75CC-67F7-4013-947B-854D82C0FF20}" type="presParOf" srcId="{A3A10215-C023-4B61-9DD1-CE3FDB812CEB}" destId="{AE2BDA44-B1F5-4722-A82E-C0EADD553D57}" srcOrd="1" destOrd="0" presId="urn:microsoft.com/office/officeart/2005/8/layout/hierarchy4"/>
    <dgm:cxn modelId="{91098D52-C3C4-415B-91D3-E929C01EA48B}" type="presParOf" srcId="{A3A10215-C023-4B61-9DD1-CE3FDB812CEB}" destId="{23786150-4A0F-4CAD-9BF8-2CF4EFC51B7B}" srcOrd="2" destOrd="0" presId="urn:microsoft.com/office/officeart/2005/8/layout/hierarchy4"/>
    <dgm:cxn modelId="{DDD2934D-C246-4A14-A4D9-C2C3A71C0625}" type="presParOf" srcId="{23786150-4A0F-4CAD-9BF8-2CF4EFC51B7B}" destId="{DADA4FF1-9FF7-464B-A160-85E2006D66AB}" srcOrd="0" destOrd="0" presId="urn:microsoft.com/office/officeart/2005/8/layout/hierarchy4"/>
    <dgm:cxn modelId="{93DC86C7-0FC3-4887-A199-5BC4A54D9D68}" type="presParOf" srcId="{DADA4FF1-9FF7-464B-A160-85E2006D66AB}" destId="{16AF53AE-A193-46B7-A8C5-B79B87F51423}" srcOrd="0" destOrd="0" presId="urn:microsoft.com/office/officeart/2005/8/layout/hierarchy4"/>
    <dgm:cxn modelId="{718CD828-1940-45B6-8BBE-DFB8AD60E49F}" type="presParOf" srcId="{DADA4FF1-9FF7-464B-A160-85E2006D66AB}" destId="{F0F81DCE-BBAF-4448-8C06-FE929F6EFD50}" srcOrd="1" destOrd="0" presId="urn:microsoft.com/office/officeart/2005/8/layout/hierarchy4"/>
    <dgm:cxn modelId="{C6B649E7-02F4-479A-A886-F0EF46079CFB}" type="presParOf" srcId="{DADA4FF1-9FF7-464B-A160-85E2006D66AB}" destId="{C7882690-B9B4-4E7B-9A8D-7E4FA15239D1}" srcOrd="2" destOrd="0" presId="urn:microsoft.com/office/officeart/2005/8/layout/hierarchy4"/>
    <dgm:cxn modelId="{6F671CF9-2F0F-458A-AFB1-CB06D93C97F6}" type="presParOf" srcId="{C7882690-B9B4-4E7B-9A8D-7E4FA15239D1}" destId="{433655AD-A900-41AD-8F0F-3CD31838D7EE}" srcOrd="0" destOrd="0" presId="urn:microsoft.com/office/officeart/2005/8/layout/hierarchy4"/>
    <dgm:cxn modelId="{AF3EADC6-5DE1-4B33-BB9C-40151D7517C9}" type="presParOf" srcId="{433655AD-A900-41AD-8F0F-3CD31838D7EE}" destId="{E4327505-0C43-4871-8757-A50453A0C067}" srcOrd="0" destOrd="0" presId="urn:microsoft.com/office/officeart/2005/8/layout/hierarchy4"/>
    <dgm:cxn modelId="{C6137E64-38B7-40C0-964B-0950432FA2D2}" type="presParOf" srcId="{433655AD-A900-41AD-8F0F-3CD31838D7EE}" destId="{FA240637-8708-425C-AE8B-749787D27E7F}" srcOrd="1" destOrd="0" presId="urn:microsoft.com/office/officeart/2005/8/layout/hierarchy4"/>
    <dgm:cxn modelId="{38494C71-F098-40F4-9329-BEE3E927BA1D}" type="presParOf" srcId="{433655AD-A900-41AD-8F0F-3CD31838D7EE}" destId="{66E87F13-839F-4F13-92F9-25D1DE1DBE89}" srcOrd="2" destOrd="0" presId="urn:microsoft.com/office/officeart/2005/8/layout/hierarchy4"/>
    <dgm:cxn modelId="{09A67C25-EA83-4766-8EFE-D5386B8D46C3}" type="presParOf" srcId="{66E87F13-839F-4F13-92F9-25D1DE1DBE89}" destId="{59E9A1C9-BF43-46B0-BA12-280660F3E0B5}" srcOrd="0" destOrd="0" presId="urn:microsoft.com/office/officeart/2005/8/layout/hierarchy4"/>
    <dgm:cxn modelId="{684CA073-6FA3-4D07-9438-6F52E8FA60F9}" type="presParOf" srcId="{59E9A1C9-BF43-46B0-BA12-280660F3E0B5}" destId="{26A96B2E-8431-4887-87F9-A88D05F1F01E}" srcOrd="0" destOrd="0" presId="urn:microsoft.com/office/officeart/2005/8/layout/hierarchy4"/>
    <dgm:cxn modelId="{848780EB-7487-4A24-947E-24DDEC652944}" type="presParOf" srcId="{59E9A1C9-BF43-46B0-BA12-280660F3E0B5}" destId="{8C91A089-9E02-46C5-B968-BACB80AECC4C}"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3" csCatId="accent1" phldr="1"/>
      <dgm:spPr/>
      <dgm:t>
        <a:bodyPr/>
        <a:lstStyle/>
        <a:p>
          <a:endParaRPr lang="ru-RU"/>
        </a:p>
      </dgm:t>
    </dgm:pt>
    <dgm:pt modelId="{946393D2-3BB5-4D19-BAF6-84B7339845C4}">
      <dgm:prSet phldrT="[Текст]" custT="1"/>
      <dgm:spPr>
        <a:solidFill>
          <a:schemeClr val="accent2"/>
        </a:solidFill>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E900975D-4121-430B-8FA3-BEFE3EC45817}" type="sib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C6F24F42-97B0-4B65-A4C6-FEB3AD0E1596}" type="sib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A670FA7C-7403-44C0-BA19-83B2BA693E61}" type="sib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CD119780-6575-4106-AE5B-2CC6B48E548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3BBBAA4F-305C-4E5F-BBCB-DE1B8ED5978A}" type="sib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844E05AD-2AB6-4319-9130-67827496C360}" type="sib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127,0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59CBCFDE-87C7-4CA0-895C-10567390C816}" type="sib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127,0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26501B87-1556-4F1B-A703-D81F2BA2DB5B}" type="sib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44367D81-039C-4579-8E09-66CAF90F50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115,0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F7E1C861-8795-4EA1-A76A-EE2CB6232346}" type="sib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117,3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A52C1518-95AA-4EDF-99FF-93D999EDDD4A}" type="sib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9C715FE5-31CA-4541-A958-D2C730C134E0}">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36A8C1B-37CE-4FCD-A098-830552423D53}" type="par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132F376-D606-4DE2-9BBB-04499697516A}" type="sib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E98D1AB-A280-4D0B-A815-73E57FD87EC3}">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DECA34-9841-4A92-959B-4DB892243F64}" type="par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2FD537BC-8C4D-4BAF-9555-CDCB9FCAC8F1}" type="sib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35694793-DDF3-4ECC-9AA3-AC178B8D026F}" type="sib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FA1CF671-CE5A-43BE-A489-E153F0F8811C}" type="sib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2021</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7097F666-B696-4074-BF8E-24ADA840ED3B}" type="sib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4CC6C1EC-DF57-4C81-9B03-3A17304C52E6}" type="sib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127,5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7319F631-09B1-48CB-BAF7-8445C5AC1618}" type="sib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116,0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a:latin typeface="Times New Roman" panose="02020603050405020304" pitchFamily="18" charset="0"/>
            <a:cs typeface="Times New Roman" panose="02020603050405020304" pitchFamily="18" charset="0"/>
          </a:endParaRPr>
        </a:p>
      </dgm:t>
    </dgm:pt>
    <dgm:pt modelId="{1FD46F6E-8EE6-451E-A6B4-3FA6056BD416}" type="sibTrans" cxnId="{563B7135-C296-437E-86BC-71C9BF75CBD3}">
      <dgm:prSet/>
      <dgm:spPr/>
      <dgm:t>
        <a:bodyPr/>
        <a:lstStyle/>
        <a:p>
          <a:endParaRPr lang="ru-RU">
            <a:latin typeface="Times New Roman" panose="02020603050405020304" pitchFamily="18" charset="0"/>
            <a:cs typeface="Times New Roman" panose="02020603050405020304" pitchFamily="18" charset="0"/>
          </a:endParaRPr>
        </a:p>
      </dgm:t>
    </dgm:pt>
    <dgm:pt modelId="{F0AF63A1-E6C3-48D7-BA15-2982A4DC912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FC5A12C-CC91-4A63-8252-41799CA3AEAA}" type="parTrans" cxnId="{2E3A4B0A-C6F1-498B-A616-AF6C3935B080}">
      <dgm:prSet/>
      <dgm:spPr/>
      <dgm:t>
        <a:bodyPr/>
        <a:lstStyle/>
        <a:p>
          <a:endParaRPr lang="ru-RU">
            <a:latin typeface="Times New Roman" panose="02020603050405020304" pitchFamily="18" charset="0"/>
            <a:cs typeface="Times New Roman" panose="02020603050405020304" pitchFamily="18" charset="0"/>
          </a:endParaRPr>
        </a:p>
      </dgm:t>
    </dgm:pt>
    <dgm:pt modelId="{EA539CAD-DFF5-47A4-8411-B337C730B6B2}" type="sibTrans" cxnId="{2E3A4B0A-C6F1-498B-A616-AF6C3935B080}">
      <dgm:prSet/>
      <dgm:spPr/>
      <dgm:t>
        <a:bodyPr/>
        <a:lstStyle/>
        <a:p>
          <a:endParaRPr lang="ru-RU">
            <a:latin typeface="Times New Roman" panose="02020603050405020304" pitchFamily="18" charset="0"/>
            <a:cs typeface="Times New Roman" panose="02020603050405020304" pitchFamily="18" charset="0"/>
          </a:endParaRPr>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D6C0D10C-0A55-4B4C-95CA-342CC713B4EA}" type="sib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FA166069-510E-430D-ABBE-E1A2B09558CE}" type="sib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117,0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a:latin typeface="Times New Roman" panose="02020603050405020304" pitchFamily="18" charset="0"/>
            <a:cs typeface="Times New Roman" panose="02020603050405020304" pitchFamily="18" charset="0"/>
          </a:endParaRPr>
        </a:p>
      </dgm:t>
    </dgm:pt>
    <dgm:pt modelId="{0D884A66-EF39-4789-A63B-3A3CBEB15D6A}" type="sibTrans" cxnId="{08064794-7D33-4B3D-98EC-4C2F3CAB8822}">
      <dgm:prSet/>
      <dgm:spPr/>
      <dgm:t>
        <a:bodyPr/>
        <a:lstStyle/>
        <a:p>
          <a:endParaRPr lang="ru-RU">
            <a:latin typeface="Times New Roman" panose="02020603050405020304" pitchFamily="18" charset="0"/>
            <a:cs typeface="Times New Roman" panose="02020603050405020304" pitchFamily="18" charset="0"/>
          </a:endParaRPr>
        </a:p>
      </dgm:t>
    </dgm:pt>
    <dgm:pt modelId="{9E15771F-F540-4F32-ACD6-56CFD707E8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70BBB04-FC5B-4B12-959F-7F02FDB52BBE}" type="parTrans" cxnId="{9A5E90C4-6511-4923-BB87-9C452263074C}">
      <dgm:prSet/>
      <dgm:spPr/>
      <dgm:t>
        <a:bodyPr/>
        <a:lstStyle/>
        <a:p>
          <a:endParaRPr lang="ru-RU">
            <a:latin typeface="Times New Roman" panose="02020603050405020304" pitchFamily="18" charset="0"/>
            <a:cs typeface="Times New Roman" panose="02020603050405020304" pitchFamily="18" charset="0"/>
          </a:endParaRPr>
        </a:p>
      </dgm:t>
    </dgm:pt>
    <dgm:pt modelId="{EC763716-B14D-403A-A4A7-216861E00C47}" type="sibTrans" cxnId="{9A5E90C4-6511-4923-BB87-9C452263074C}">
      <dgm:prSet/>
      <dgm:spPr/>
      <dgm:t>
        <a:bodyPr/>
        <a:lstStyle/>
        <a:p>
          <a:endParaRPr lang="ru-RU">
            <a:latin typeface="Times New Roman" panose="02020603050405020304" pitchFamily="18" charset="0"/>
            <a:cs typeface="Times New Roman" panose="02020603050405020304" pitchFamily="18" charset="0"/>
          </a:endParaRPr>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A8539F8F-5449-4F69-9D5B-CD73E9384FB2}" type="sib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129,0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1F3B44A3-41F0-4FE2-8FE9-2EEC4DC3DA9C}" type="sib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118,0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a:latin typeface="Times New Roman" panose="02020603050405020304" pitchFamily="18" charset="0"/>
            <a:cs typeface="Times New Roman" panose="02020603050405020304" pitchFamily="18" charset="0"/>
          </a:endParaRPr>
        </a:p>
      </dgm:t>
    </dgm:pt>
    <dgm:pt modelId="{38C2B751-10AB-424B-8533-370958D28C0F}" type="sibTrans" cxnId="{E90B9AD5-6B9D-460A-B8D4-0169929EE8C4}">
      <dgm:prSet/>
      <dgm:spPr/>
      <dgm:t>
        <a:bodyPr/>
        <a:lstStyle/>
        <a:p>
          <a:endParaRPr lang="ru-RU">
            <a:latin typeface="Times New Roman" panose="02020603050405020304" pitchFamily="18" charset="0"/>
            <a:cs typeface="Times New Roman" panose="02020603050405020304" pitchFamily="18" charset="0"/>
          </a:endParaRPr>
        </a:p>
      </dgm:t>
    </dgm:pt>
    <dgm:pt modelId="{04C3AC0E-965B-48C1-827A-5D93B22D205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CE8D822-733A-4BA8-B539-C3F84FDFC933}" type="parTrans" cxnId="{F48F33E0-C1C5-4342-8DCC-7C57E3E3B48C}">
      <dgm:prSet/>
      <dgm:spPr/>
      <dgm:t>
        <a:bodyPr/>
        <a:lstStyle/>
        <a:p>
          <a:endParaRPr lang="ru-RU">
            <a:latin typeface="Times New Roman" panose="02020603050405020304" pitchFamily="18" charset="0"/>
            <a:cs typeface="Times New Roman" panose="02020603050405020304" pitchFamily="18" charset="0"/>
          </a:endParaRPr>
        </a:p>
      </dgm:t>
    </dgm:pt>
    <dgm:pt modelId="{1AF301AF-4DFB-4C78-9067-8B4C4FDC04D9}" type="sibTrans" cxnId="{F48F33E0-C1C5-4342-8DCC-7C57E3E3B48C}">
      <dgm:prSet/>
      <dgm:spPr/>
      <dgm:t>
        <a:bodyPr/>
        <a:lstStyle/>
        <a:p>
          <a:endParaRPr lang="ru-RU">
            <a:latin typeface="Times New Roman" panose="02020603050405020304" pitchFamily="18" charset="0"/>
            <a:cs typeface="Times New Roman" panose="02020603050405020304" pitchFamily="18" charset="0"/>
          </a:endParaRPr>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custScaleY="151564">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38B1749F-89AF-4F8A-BC98-0405C2387238}" type="pres">
      <dgm:prSet presAssocID="{CD119780-6575-4106-AE5B-2CC6B48E5482}" presName="vertThree" presStyleCnt="0"/>
      <dgm:spPr/>
    </dgm:pt>
    <dgm:pt modelId="{08E3CF47-3B57-413E-AF74-8CA250B8998B}" type="pres">
      <dgm:prSet presAssocID="{CD119780-6575-4106-AE5B-2CC6B48E5482}" presName="txThree" presStyleLbl="node3" presStyleIdx="0" presStyleCnt="5">
        <dgm:presLayoutVars>
          <dgm:chPref val="3"/>
        </dgm:presLayoutVars>
      </dgm:prSet>
      <dgm:spPr/>
      <dgm:t>
        <a:bodyPr/>
        <a:lstStyle/>
        <a:p>
          <a:endParaRPr lang="ru-RU"/>
        </a:p>
      </dgm:t>
    </dgm:pt>
    <dgm:pt modelId="{D13C370C-622F-409C-9504-EC28566F8635}" type="pres">
      <dgm:prSet presAssocID="{CD119780-6575-4106-AE5B-2CC6B48E5482}" presName="parTransThree" presStyleCnt="0"/>
      <dgm:spPr/>
    </dgm:pt>
    <dgm:pt modelId="{25FA29A3-BF26-4AAB-B4C0-89D7084C42E8}" type="pres">
      <dgm:prSet presAssocID="{CD119780-6575-4106-AE5B-2CC6B48E5482}" presName="horzThree" presStyleCnt="0"/>
      <dgm:spPr/>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0" presStyleCnt="15">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1" presStyleCnt="15">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4A1D7939-C139-4889-AA8A-C0FC12630CEE}" type="pres">
      <dgm:prSet presAssocID="{9C715FE5-31CA-4541-A958-D2C730C134E0}" presName="vertFour" presStyleCnt="0">
        <dgm:presLayoutVars>
          <dgm:chPref val="3"/>
        </dgm:presLayoutVars>
      </dgm:prSet>
      <dgm:spPr/>
      <dgm:t>
        <a:bodyPr/>
        <a:lstStyle/>
        <a:p>
          <a:endParaRPr lang="ru-RU"/>
        </a:p>
      </dgm:t>
    </dgm:pt>
    <dgm:pt modelId="{2BC9EB28-F68D-4321-836D-A642C2C0DAB1}" type="pres">
      <dgm:prSet presAssocID="{9C715FE5-31CA-4541-A958-D2C730C134E0}" presName="txFour" presStyleLbl="node4" presStyleIdx="2" presStyleCnt="15">
        <dgm:presLayoutVars>
          <dgm:chPref val="3"/>
        </dgm:presLayoutVars>
      </dgm:prSet>
      <dgm:spPr/>
      <dgm:t>
        <a:bodyPr/>
        <a:lstStyle/>
        <a:p>
          <a:endParaRPr lang="ru-RU"/>
        </a:p>
      </dgm:t>
    </dgm:pt>
    <dgm:pt modelId="{7F93EC46-9C8D-4119-8F52-CCFA2BE3D856}" type="pres">
      <dgm:prSet presAssocID="{9C715FE5-31CA-4541-A958-D2C730C134E0}" presName="horzFour" presStyleCnt="0"/>
      <dgm:spPr/>
      <dgm:t>
        <a:bodyPr/>
        <a:lstStyle/>
        <a:p>
          <a:endParaRPr lang="ru-RU"/>
        </a:p>
      </dgm:t>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A644AD33-E417-429A-9E91-F1252963FCFB}" type="pres">
      <dgm:prSet presAssocID="{B34B6A16-5EF9-4B63-A5E4-12B190B34880}" presName="vertThree" presStyleCnt="0"/>
      <dgm:spPr/>
    </dgm:pt>
    <dgm:pt modelId="{C5CFBDE9-676A-4F97-89D1-A3ED5ACC7AD4}" type="pres">
      <dgm:prSet presAssocID="{B34B6A16-5EF9-4B63-A5E4-12B190B34880}" presName="txThree" presStyleLbl="node3" presStyleIdx="1" presStyleCnt="5">
        <dgm:presLayoutVars>
          <dgm:chPref val="3"/>
        </dgm:presLayoutVars>
      </dgm:prSet>
      <dgm:spPr/>
      <dgm:t>
        <a:bodyPr/>
        <a:lstStyle/>
        <a:p>
          <a:endParaRPr lang="ru-RU"/>
        </a:p>
      </dgm:t>
    </dgm:pt>
    <dgm:pt modelId="{E25D1E64-A812-4515-8E90-18B34B444FC6}" type="pres">
      <dgm:prSet presAssocID="{B34B6A16-5EF9-4B63-A5E4-12B190B34880}" presName="parTransThree" presStyleCnt="0"/>
      <dgm:spPr/>
    </dgm:pt>
    <dgm:pt modelId="{04E945F9-7064-45EE-A30C-EE8167A9579A}" type="pres">
      <dgm:prSet presAssocID="{B34B6A16-5EF9-4B63-A5E4-12B190B34880}" presName="horzThree" presStyleCnt="0"/>
      <dgm:spPr/>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3" presStyleCnt="15">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4" presStyleCnt="15">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F267116D-D0B1-4457-ABA0-2D94424C53E8}" type="pres">
      <dgm:prSet presAssocID="{BE98D1AB-A280-4D0B-A815-73E57FD87EC3}" presName="vertFour" presStyleCnt="0">
        <dgm:presLayoutVars>
          <dgm:chPref val="3"/>
        </dgm:presLayoutVars>
      </dgm:prSet>
      <dgm:spPr/>
      <dgm:t>
        <a:bodyPr/>
        <a:lstStyle/>
        <a:p>
          <a:endParaRPr lang="ru-RU"/>
        </a:p>
      </dgm:t>
    </dgm:pt>
    <dgm:pt modelId="{89DC61A6-3199-4C88-A8D1-98ADCFDD3274}" type="pres">
      <dgm:prSet presAssocID="{BE98D1AB-A280-4D0B-A815-73E57FD87EC3}" presName="txFour" presStyleLbl="node4" presStyleIdx="5" presStyleCnt="15">
        <dgm:presLayoutVars>
          <dgm:chPref val="3"/>
        </dgm:presLayoutVars>
      </dgm:prSet>
      <dgm:spPr/>
      <dgm:t>
        <a:bodyPr/>
        <a:lstStyle/>
        <a:p>
          <a:endParaRPr lang="ru-RU"/>
        </a:p>
      </dgm:t>
    </dgm:pt>
    <dgm:pt modelId="{C7E808E6-5BB0-42AD-9568-7FA84FFA1273}" type="pres">
      <dgm:prSet presAssocID="{BE98D1AB-A280-4D0B-A815-73E57FD87EC3}" presName="horzFour" presStyleCnt="0"/>
      <dgm:spPr/>
      <dgm:t>
        <a:bodyPr/>
        <a:lstStyle/>
        <a:p>
          <a:endParaRPr lang="ru-RU"/>
        </a:p>
      </dgm:t>
    </dgm:pt>
    <dgm:pt modelId="{8A94FD29-AE36-4272-B8B7-FF847200D7A2}" type="pres">
      <dgm:prSet presAssocID="{A670FA7C-7403-44C0-BA19-83B2BA693E61}" presName="sibSpaceTwo" presStyleCnt="0"/>
      <dgm:spPr/>
      <dgm:t>
        <a:bodyPr/>
        <a:lstStyle/>
        <a:p>
          <a:endParaRPr lang="ru-RU"/>
        </a:p>
      </dgm:t>
    </dgm:pt>
    <dgm:pt modelId="{AF93020A-9780-4776-85B8-7147747F36CC}" type="pres">
      <dgm:prSet presAssocID="{62031802-0EE5-47DF-BB1F-2C84A19F6746}" presName="vertTwo" presStyleCnt="0"/>
      <dgm:spPr/>
      <dgm:t>
        <a:bodyPr/>
        <a:lstStyle/>
        <a:p>
          <a:endParaRPr lang="ru-RU"/>
        </a:p>
      </dgm:t>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t>
        <a:bodyPr/>
        <a:lstStyle/>
        <a:p>
          <a:endParaRPr lang="ru-RU"/>
        </a:p>
      </dgm:t>
    </dgm:pt>
    <dgm:pt modelId="{DACF82F6-95A6-4B59-9D37-F46699815612}" type="pres">
      <dgm:prSet presAssocID="{62031802-0EE5-47DF-BB1F-2C84A19F6746}" presName="horzTwo" presStyleCnt="0"/>
      <dgm:spPr/>
      <dgm:t>
        <a:bodyPr/>
        <a:lstStyle/>
        <a:p>
          <a:endParaRPr lang="ru-RU"/>
        </a:p>
      </dgm:t>
    </dgm:pt>
    <dgm:pt modelId="{ED952F31-E314-4458-8B5D-C2079EE1C63B}" type="pres">
      <dgm:prSet presAssocID="{66E38241-E965-439E-997F-74C14C213F23}" presName="vertThree" presStyleCnt="0"/>
      <dgm:spPr/>
    </dgm:pt>
    <dgm:pt modelId="{ED71EDA0-062D-4AFB-A604-C90401EB95BE}" type="pres">
      <dgm:prSet presAssocID="{66E38241-E965-439E-997F-74C14C213F23}" presName="txThree" presStyleLbl="node3" presStyleIdx="2" presStyleCnt="5">
        <dgm:presLayoutVars>
          <dgm:chPref val="3"/>
        </dgm:presLayoutVars>
      </dgm:prSet>
      <dgm:spPr/>
      <dgm:t>
        <a:bodyPr/>
        <a:lstStyle/>
        <a:p>
          <a:endParaRPr lang="ru-RU"/>
        </a:p>
      </dgm:t>
    </dgm:pt>
    <dgm:pt modelId="{A50246D1-9CA6-4404-963D-014ACF092692}" type="pres">
      <dgm:prSet presAssocID="{66E38241-E965-439E-997F-74C14C213F23}" presName="parTransThree" presStyleCnt="0"/>
      <dgm:spPr/>
    </dgm:pt>
    <dgm:pt modelId="{02B21DC3-0F63-48CC-92DD-A31DEF6C16F9}" type="pres">
      <dgm:prSet presAssocID="{66E38241-E965-439E-997F-74C14C213F23}" presName="horzThree" presStyleCnt="0"/>
      <dgm:spPr/>
    </dgm:pt>
    <dgm:pt modelId="{4A08C748-3ACE-47B8-ABA4-F56495914AD8}" type="pres">
      <dgm:prSet presAssocID="{D1936ACF-1E69-4953-BA37-9ADE2EF12E41}" presName="vertFour" presStyleCnt="0">
        <dgm:presLayoutVars>
          <dgm:chPref val="3"/>
        </dgm:presLayoutVars>
      </dgm:prSet>
      <dgm:spPr/>
      <dgm:t>
        <a:bodyPr/>
        <a:lstStyle/>
        <a:p>
          <a:endParaRPr lang="ru-RU"/>
        </a:p>
      </dgm:t>
    </dgm:pt>
    <dgm:pt modelId="{59176932-D6D5-4C36-BF7A-69A1297C4BAD}" type="pres">
      <dgm:prSet presAssocID="{D1936ACF-1E69-4953-BA37-9ADE2EF12E41}" presName="txFour" presStyleLbl="node4" presStyleIdx="6" presStyleCnt="15">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t>
        <a:bodyPr/>
        <a:lstStyle/>
        <a:p>
          <a:endParaRPr lang="ru-RU"/>
        </a:p>
      </dgm:t>
    </dgm:pt>
    <dgm:pt modelId="{4E7A1119-403E-4C39-BB54-05ED8132FF0C}" type="pres">
      <dgm:prSet presAssocID="{D1936ACF-1E69-4953-BA37-9ADE2EF12E41}" presName="horzFour" presStyleCnt="0"/>
      <dgm:spPr/>
      <dgm:t>
        <a:bodyPr/>
        <a:lstStyle/>
        <a:p>
          <a:endParaRPr lang="ru-RU"/>
        </a:p>
      </dgm:t>
    </dgm:pt>
    <dgm:pt modelId="{F32685DE-10D4-4878-B807-45D477FFEF84}" type="pres">
      <dgm:prSet presAssocID="{4E5A1869-57DF-4BD2-89F2-0FF412DDC036}" presName="vertFour" presStyleCnt="0">
        <dgm:presLayoutVars>
          <dgm:chPref val="3"/>
        </dgm:presLayoutVars>
      </dgm:prSet>
      <dgm:spPr/>
      <dgm:t>
        <a:bodyPr/>
        <a:lstStyle/>
        <a:p>
          <a:endParaRPr lang="ru-RU"/>
        </a:p>
      </dgm:t>
    </dgm:pt>
    <dgm:pt modelId="{BA61E3A6-0BE5-4066-9F94-BB1BFFF8EBBF}" type="pres">
      <dgm:prSet presAssocID="{4E5A1869-57DF-4BD2-89F2-0FF412DDC036}" presName="txFour" presStyleLbl="node4" presStyleIdx="7" presStyleCnt="15">
        <dgm:presLayoutVars>
          <dgm:chPref val="3"/>
        </dgm:presLayoutVars>
      </dgm:prSet>
      <dgm:spPr/>
      <dgm:t>
        <a:bodyPr/>
        <a:lstStyle/>
        <a:p>
          <a:endParaRPr lang="ru-RU"/>
        </a:p>
      </dgm:t>
    </dgm:pt>
    <dgm:pt modelId="{E4A82E23-1C0A-4136-A9EF-782A3309B0A1}" type="pres">
      <dgm:prSet presAssocID="{4E5A1869-57DF-4BD2-89F2-0FF412DDC036}" presName="parTransFour" presStyleCnt="0"/>
      <dgm:spPr/>
      <dgm:t>
        <a:bodyPr/>
        <a:lstStyle/>
        <a:p>
          <a:endParaRPr lang="ru-RU"/>
        </a:p>
      </dgm:t>
    </dgm:pt>
    <dgm:pt modelId="{12969847-F565-4B2C-9631-4E5EF759A09C}" type="pres">
      <dgm:prSet presAssocID="{4E5A1869-57DF-4BD2-89F2-0FF412DDC036}" presName="horzFour" presStyleCnt="0"/>
      <dgm:spPr/>
      <dgm:t>
        <a:bodyPr/>
        <a:lstStyle/>
        <a:p>
          <a:endParaRPr lang="ru-RU"/>
        </a:p>
      </dgm:t>
    </dgm:pt>
    <dgm:pt modelId="{52B80F8A-F071-46D8-883B-7E22B84F7B82}" type="pres">
      <dgm:prSet presAssocID="{F0AF63A1-E6C3-48D7-BA15-2982A4DC912D}" presName="vertFour" presStyleCnt="0">
        <dgm:presLayoutVars>
          <dgm:chPref val="3"/>
        </dgm:presLayoutVars>
      </dgm:prSet>
      <dgm:spPr/>
      <dgm:t>
        <a:bodyPr/>
        <a:lstStyle/>
        <a:p>
          <a:endParaRPr lang="ru-RU"/>
        </a:p>
      </dgm:t>
    </dgm:pt>
    <dgm:pt modelId="{8C5A4ABB-F609-4CF2-8CFC-5593BE697C3C}" type="pres">
      <dgm:prSet presAssocID="{F0AF63A1-E6C3-48D7-BA15-2982A4DC912D}" presName="txFour" presStyleLbl="node4" presStyleIdx="8" presStyleCnt="15">
        <dgm:presLayoutVars>
          <dgm:chPref val="3"/>
        </dgm:presLayoutVars>
      </dgm:prSet>
      <dgm:spPr/>
      <dgm:t>
        <a:bodyPr/>
        <a:lstStyle/>
        <a:p>
          <a:endParaRPr lang="ru-RU"/>
        </a:p>
      </dgm:t>
    </dgm:pt>
    <dgm:pt modelId="{363B422D-50FA-4623-87DE-F2646C7B8FA8}" type="pres">
      <dgm:prSet presAssocID="{F0AF63A1-E6C3-48D7-BA15-2982A4DC912D}" presName="horzFour" presStyleCnt="0"/>
      <dgm:spPr/>
      <dgm:t>
        <a:bodyPr/>
        <a:lstStyle/>
        <a:p>
          <a:endParaRPr lang="ru-RU"/>
        </a:p>
      </dgm:t>
    </dgm:pt>
    <dgm:pt modelId="{DF99D3E9-B7CE-4F56-A161-7C0465341531}" type="pres">
      <dgm:prSet presAssocID="{35694793-DDF3-4ECC-9AA3-AC178B8D026F}" presName="sibSpaceTwo" presStyleCnt="0"/>
      <dgm:spPr/>
      <dgm:t>
        <a:bodyPr/>
        <a:lstStyle/>
        <a:p>
          <a:endParaRPr lang="ru-RU"/>
        </a:p>
      </dgm:t>
    </dgm:pt>
    <dgm:pt modelId="{CFBC63A5-42B0-460D-9C89-B64E9E9E2922}" type="pres">
      <dgm:prSet presAssocID="{89E09F27-5F73-400B-AE18-4421B9895F64}" presName="vertTwo" presStyleCnt="0"/>
      <dgm:spPr/>
      <dgm:t>
        <a:bodyPr/>
        <a:lstStyle/>
        <a:p>
          <a:endParaRPr lang="ru-RU"/>
        </a:p>
      </dgm:t>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t>
        <a:bodyPr/>
        <a:lstStyle/>
        <a:p>
          <a:endParaRPr lang="ru-RU"/>
        </a:p>
      </dgm:t>
    </dgm:pt>
    <dgm:pt modelId="{CEF18E39-1C73-42B9-BDF1-5DD3EC85EA0D}" type="pres">
      <dgm:prSet presAssocID="{89E09F27-5F73-400B-AE18-4421B9895F64}" presName="horzTwo" presStyleCnt="0"/>
      <dgm:spPr/>
      <dgm:t>
        <a:bodyPr/>
        <a:lstStyle/>
        <a:p>
          <a:endParaRPr lang="ru-RU"/>
        </a:p>
      </dgm:t>
    </dgm:pt>
    <dgm:pt modelId="{2A9D30D6-EDAF-44DC-BCED-BF4CD1F56E2B}" type="pres">
      <dgm:prSet presAssocID="{D5544F4D-4FD2-41EE-A356-ABCAA534BCB5}" presName="vertThree" presStyleCnt="0"/>
      <dgm:spPr/>
    </dgm:pt>
    <dgm:pt modelId="{F3E2EDB7-06B9-41DF-A124-270460384C20}" type="pres">
      <dgm:prSet presAssocID="{D5544F4D-4FD2-41EE-A356-ABCAA534BCB5}" presName="txThree" presStyleLbl="node3" presStyleIdx="3" presStyleCnt="5">
        <dgm:presLayoutVars>
          <dgm:chPref val="3"/>
        </dgm:presLayoutVars>
      </dgm:prSet>
      <dgm:spPr/>
      <dgm:t>
        <a:bodyPr/>
        <a:lstStyle/>
        <a:p>
          <a:endParaRPr lang="ru-RU"/>
        </a:p>
      </dgm:t>
    </dgm:pt>
    <dgm:pt modelId="{FBD484DF-778B-4497-9431-19A94D9A4107}" type="pres">
      <dgm:prSet presAssocID="{D5544F4D-4FD2-41EE-A356-ABCAA534BCB5}" presName="parTransThree" presStyleCnt="0"/>
      <dgm:spPr/>
    </dgm:pt>
    <dgm:pt modelId="{232483F1-F7A4-4F7D-A818-139563074FC4}" type="pres">
      <dgm:prSet presAssocID="{D5544F4D-4FD2-41EE-A356-ABCAA534BCB5}" presName="horzThree" presStyleCnt="0"/>
      <dgm:spPr/>
    </dgm:pt>
    <dgm:pt modelId="{CA81CD2D-7A1B-4CCA-952B-6AE89CE8AAB7}" type="pres">
      <dgm:prSet presAssocID="{187C542A-BCFC-4BBB-8DCA-67690BE3FD29}" presName="vertFour" presStyleCnt="0">
        <dgm:presLayoutVars>
          <dgm:chPref val="3"/>
        </dgm:presLayoutVars>
      </dgm:prSet>
      <dgm:spPr/>
      <dgm:t>
        <a:bodyPr/>
        <a:lstStyle/>
        <a:p>
          <a:endParaRPr lang="ru-RU"/>
        </a:p>
      </dgm:t>
    </dgm:pt>
    <dgm:pt modelId="{EFF40216-5B58-45C6-B485-1C9C4561DF2F}" type="pres">
      <dgm:prSet presAssocID="{187C542A-BCFC-4BBB-8DCA-67690BE3FD29}" presName="txFour" presStyleLbl="node4" presStyleIdx="9" presStyleCnt="15">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t>
        <a:bodyPr/>
        <a:lstStyle/>
        <a:p>
          <a:endParaRPr lang="ru-RU"/>
        </a:p>
      </dgm:t>
    </dgm:pt>
    <dgm:pt modelId="{F73E662C-F722-4B4F-9DF8-BE21B2C2C700}" type="pres">
      <dgm:prSet presAssocID="{187C542A-BCFC-4BBB-8DCA-67690BE3FD29}" presName="horzFour" presStyleCnt="0"/>
      <dgm:spPr/>
      <dgm:t>
        <a:bodyPr/>
        <a:lstStyle/>
        <a:p>
          <a:endParaRPr lang="ru-RU"/>
        </a:p>
      </dgm:t>
    </dgm:pt>
    <dgm:pt modelId="{566AACE7-A2F1-4E7A-BECC-43348B95352C}" type="pres">
      <dgm:prSet presAssocID="{593C7C55-813E-4059-B734-EC61CD9C5CBC}" presName="vertFour" presStyleCnt="0">
        <dgm:presLayoutVars>
          <dgm:chPref val="3"/>
        </dgm:presLayoutVars>
      </dgm:prSet>
      <dgm:spPr/>
      <dgm:t>
        <a:bodyPr/>
        <a:lstStyle/>
        <a:p>
          <a:endParaRPr lang="ru-RU"/>
        </a:p>
      </dgm:t>
    </dgm:pt>
    <dgm:pt modelId="{7653A429-0E18-4BE3-A07C-F1A5A9D672E3}" type="pres">
      <dgm:prSet presAssocID="{593C7C55-813E-4059-B734-EC61CD9C5CBC}" presName="txFour" presStyleLbl="node4" presStyleIdx="10" presStyleCnt="15">
        <dgm:presLayoutVars>
          <dgm:chPref val="3"/>
        </dgm:presLayoutVars>
      </dgm:prSet>
      <dgm:spPr/>
      <dgm:t>
        <a:bodyPr/>
        <a:lstStyle/>
        <a:p>
          <a:endParaRPr lang="ru-RU"/>
        </a:p>
      </dgm:t>
    </dgm:pt>
    <dgm:pt modelId="{BED59DE9-3C29-48CB-8A25-B7F991619843}" type="pres">
      <dgm:prSet presAssocID="{593C7C55-813E-4059-B734-EC61CD9C5CBC}" presName="parTransFour" presStyleCnt="0"/>
      <dgm:spPr/>
      <dgm:t>
        <a:bodyPr/>
        <a:lstStyle/>
        <a:p>
          <a:endParaRPr lang="ru-RU"/>
        </a:p>
      </dgm:t>
    </dgm:pt>
    <dgm:pt modelId="{3A3A01C6-B3AA-4C89-92D4-EA308C8E23E1}" type="pres">
      <dgm:prSet presAssocID="{593C7C55-813E-4059-B734-EC61CD9C5CBC}" presName="horzFour" presStyleCnt="0"/>
      <dgm:spPr/>
      <dgm:t>
        <a:bodyPr/>
        <a:lstStyle/>
        <a:p>
          <a:endParaRPr lang="ru-RU"/>
        </a:p>
      </dgm:t>
    </dgm:pt>
    <dgm:pt modelId="{B8B89817-F07F-4DA9-AEBF-C4EDAD3E897E}" type="pres">
      <dgm:prSet presAssocID="{9E15771F-F540-4F32-ACD6-56CFD707E80B}" presName="vertFour" presStyleCnt="0">
        <dgm:presLayoutVars>
          <dgm:chPref val="3"/>
        </dgm:presLayoutVars>
      </dgm:prSet>
      <dgm:spPr/>
      <dgm:t>
        <a:bodyPr/>
        <a:lstStyle/>
        <a:p>
          <a:endParaRPr lang="ru-RU"/>
        </a:p>
      </dgm:t>
    </dgm:pt>
    <dgm:pt modelId="{35DF38A4-C109-469A-81F6-242705CF6432}" type="pres">
      <dgm:prSet presAssocID="{9E15771F-F540-4F32-ACD6-56CFD707E80B}" presName="txFour" presStyleLbl="node4" presStyleIdx="11" presStyleCnt="15">
        <dgm:presLayoutVars>
          <dgm:chPref val="3"/>
        </dgm:presLayoutVars>
      </dgm:prSet>
      <dgm:spPr/>
      <dgm:t>
        <a:bodyPr/>
        <a:lstStyle/>
        <a:p>
          <a:endParaRPr lang="ru-RU"/>
        </a:p>
      </dgm:t>
    </dgm:pt>
    <dgm:pt modelId="{FF9D5968-2625-4FA7-B798-123DE0850F01}" type="pres">
      <dgm:prSet presAssocID="{9E15771F-F540-4F32-ACD6-56CFD707E80B}" presName="horzFour" presStyleCnt="0"/>
      <dgm:spPr/>
      <dgm:t>
        <a:bodyPr/>
        <a:lstStyle/>
        <a:p>
          <a:endParaRPr lang="ru-RU"/>
        </a:p>
      </dgm:t>
    </dgm:pt>
    <dgm:pt modelId="{62C0B193-30A4-4691-AF46-D5B94E7FC561}" type="pres">
      <dgm:prSet presAssocID="{FA1CF671-CE5A-43BE-A489-E153F0F8811C}" presName="sibSpaceTwo" presStyleCnt="0"/>
      <dgm:spPr/>
      <dgm:t>
        <a:bodyPr/>
        <a:lstStyle/>
        <a:p>
          <a:endParaRPr lang="ru-RU"/>
        </a:p>
      </dgm:t>
    </dgm:pt>
    <dgm:pt modelId="{E8090E1D-4DD8-46E0-BA1E-C3890CF14D47}" type="pres">
      <dgm:prSet presAssocID="{9E496AFB-5861-4A0B-A059-7AF344913280}" presName="vertTwo" presStyleCnt="0"/>
      <dgm:spPr/>
      <dgm:t>
        <a:bodyPr/>
        <a:lstStyle/>
        <a:p>
          <a:endParaRPr lang="ru-RU"/>
        </a:p>
      </dgm:t>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t>
        <a:bodyPr/>
        <a:lstStyle/>
        <a:p>
          <a:endParaRPr lang="ru-RU"/>
        </a:p>
      </dgm:t>
    </dgm:pt>
    <dgm:pt modelId="{4101F8DA-93D9-46DF-B37A-B90529D7C907}" type="pres">
      <dgm:prSet presAssocID="{9E496AFB-5861-4A0B-A059-7AF344913280}" presName="horzTwo" presStyleCnt="0"/>
      <dgm:spPr/>
      <dgm:t>
        <a:bodyPr/>
        <a:lstStyle/>
        <a:p>
          <a:endParaRPr lang="ru-RU"/>
        </a:p>
      </dgm:t>
    </dgm:pt>
    <dgm:pt modelId="{88CBD296-B18B-4903-91DE-219BC6983124}" type="pres">
      <dgm:prSet presAssocID="{BDDF592B-1C58-40EE-9108-0DC798BB2F08}" presName="vertThree" presStyleCnt="0"/>
      <dgm:spPr/>
    </dgm:pt>
    <dgm:pt modelId="{C6623687-8EAD-4DE4-ABEE-F11E4E1536E2}" type="pres">
      <dgm:prSet presAssocID="{BDDF592B-1C58-40EE-9108-0DC798BB2F08}" presName="txThree" presStyleLbl="node3" presStyleIdx="4" presStyleCnt="5">
        <dgm:presLayoutVars>
          <dgm:chPref val="3"/>
        </dgm:presLayoutVars>
      </dgm:prSet>
      <dgm:spPr/>
      <dgm:t>
        <a:bodyPr/>
        <a:lstStyle/>
        <a:p>
          <a:endParaRPr lang="ru-RU"/>
        </a:p>
      </dgm:t>
    </dgm:pt>
    <dgm:pt modelId="{8A970205-2448-4E55-9D17-326D43C17741}" type="pres">
      <dgm:prSet presAssocID="{BDDF592B-1C58-40EE-9108-0DC798BB2F08}" presName="parTransThree" presStyleCnt="0"/>
      <dgm:spPr/>
    </dgm:pt>
    <dgm:pt modelId="{DDEB97A7-5E61-477F-B418-CA731CE14A06}" type="pres">
      <dgm:prSet presAssocID="{BDDF592B-1C58-40EE-9108-0DC798BB2F08}" presName="horzThree" presStyleCnt="0"/>
      <dgm:spPr/>
    </dgm:pt>
    <dgm:pt modelId="{F36349D9-AAD1-4D05-8BCB-F865ABA18533}" type="pres">
      <dgm:prSet presAssocID="{1B20A584-E8E7-451F-84AF-E95BD5B40EA1}" presName="vertFour" presStyleCnt="0">
        <dgm:presLayoutVars>
          <dgm:chPref val="3"/>
        </dgm:presLayoutVars>
      </dgm:prSet>
      <dgm:spPr/>
      <dgm:t>
        <a:bodyPr/>
        <a:lstStyle/>
        <a:p>
          <a:endParaRPr lang="ru-RU"/>
        </a:p>
      </dgm:t>
    </dgm:pt>
    <dgm:pt modelId="{374E99F0-AE84-4383-93E4-780F78CE6D13}" type="pres">
      <dgm:prSet presAssocID="{1B20A584-E8E7-451F-84AF-E95BD5B40EA1}" presName="txFour" presStyleLbl="node4" presStyleIdx="12" presStyleCnt="15">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t>
        <a:bodyPr/>
        <a:lstStyle/>
        <a:p>
          <a:endParaRPr lang="ru-RU"/>
        </a:p>
      </dgm:t>
    </dgm:pt>
    <dgm:pt modelId="{19CEB4E4-DAEB-4DAC-B74F-6A90F95E40F6}" type="pres">
      <dgm:prSet presAssocID="{1B20A584-E8E7-451F-84AF-E95BD5B40EA1}" presName="horzFour" presStyleCnt="0"/>
      <dgm:spPr/>
      <dgm:t>
        <a:bodyPr/>
        <a:lstStyle/>
        <a:p>
          <a:endParaRPr lang="ru-RU"/>
        </a:p>
      </dgm:t>
    </dgm:pt>
    <dgm:pt modelId="{4B090C7C-91FA-46FA-862C-86DC2555E033}" type="pres">
      <dgm:prSet presAssocID="{DF86BB99-07F8-490F-B6E9-4F22F5A8A955}" presName="vertFour" presStyleCnt="0">
        <dgm:presLayoutVars>
          <dgm:chPref val="3"/>
        </dgm:presLayoutVars>
      </dgm:prSet>
      <dgm:spPr/>
      <dgm:t>
        <a:bodyPr/>
        <a:lstStyle/>
        <a:p>
          <a:endParaRPr lang="ru-RU"/>
        </a:p>
      </dgm:t>
    </dgm:pt>
    <dgm:pt modelId="{874CF4BC-44A5-455D-A60A-EB599B596188}" type="pres">
      <dgm:prSet presAssocID="{DF86BB99-07F8-490F-B6E9-4F22F5A8A955}" presName="txFour" presStyleLbl="node4" presStyleIdx="13" presStyleCnt="15">
        <dgm:presLayoutVars>
          <dgm:chPref val="3"/>
        </dgm:presLayoutVars>
      </dgm:prSet>
      <dgm:spPr/>
      <dgm:t>
        <a:bodyPr/>
        <a:lstStyle/>
        <a:p>
          <a:endParaRPr lang="ru-RU"/>
        </a:p>
      </dgm:t>
    </dgm:pt>
    <dgm:pt modelId="{7879E5A0-7B91-4ECE-AF79-8798634D07D0}" type="pres">
      <dgm:prSet presAssocID="{DF86BB99-07F8-490F-B6E9-4F22F5A8A955}" presName="parTransFour" presStyleCnt="0"/>
      <dgm:spPr/>
      <dgm:t>
        <a:bodyPr/>
        <a:lstStyle/>
        <a:p>
          <a:endParaRPr lang="ru-RU"/>
        </a:p>
      </dgm:t>
    </dgm:pt>
    <dgm:pt modelId="{97FFE9E6-CE88-44D7-A8E9-5F178F964167}" type="pres">
      <dgm:prSet presAssocID="{DF86BB99-07F8-490F-B6E9-4F22F5A8A955}" presName="horzFour" presStyleCnt="0"/>
      <dgm:spPr/>
      <dgm:t>
        <a:bodyPr/>
        <a:lstStyle/>
        <a:p>
          <a:endParaRPr lang="ru-RU"/>
        </a:p>
      </dgm:t>
    </dgm:pt>
    <dgm:pt modelId="{B45A538C-DC99-43D4-9C5E-FD6136650525}" type="pres">
      <dgm:prSet presAssocID="{04C3AC0E-965B-48C1-827A-5D93B22D2057}" presName="vertFour" presStyleCnt="0">
        <dgm:presLayoutVars>
          <dgm:chPref val="3"/>
        </dgm:presLayoutVars>
      </dgm:prSet>
      <dgm:spPr/>
      <dgm:t>
        <a:bodyPr/>
        <a:lstStyle/>
        <a:p>
          <a:endParaRPr lang="ru-RU"/>
        </a:p>
      </dgm:t>
    </dgm:pt>
    <dgm:pt modelId="{D2D81AF8-4EA8-45A6-A84D-9694EF1BCFE7}" type="pres">
      <dgm:prSet presAssocID="{04C3AC0E-965B-48C1-827A-5D93B22D2057}" presName="txFour" presStyleLbl="node4" presStyleIdx="14" presStyleCnt="15">
        <dgm:presLayoutVars>
          <dgm:chPref val="3"/>
        </dgm:presLayoutVars>
      </dgm:prSet>
      <dgm:spPr/>
      <dgm:t>
        <a:bodyPr/>
        <a:lstStyle/>
        <a:p>
          <a:endParaRPr lang="ru-RU"/>
        </a:p>
      </dgm:t>
    </dgm:pt>
    <dgm:pt modelId="{78FA1C88-01CB-45D0-B8B1-93ED28DC0515}" type="pres">
      <dgm:prSet presAssocID="{04C3AC0E-965B-48C1-827A-5D93B22D2057}" presName="horzFour" presStyleCnt="0"/>
      <dgm:spPr/>
      <dgm:t>
        <a:bodyPr/>
        <a:lstStyle/>
        <a:p>
          <a:endParaRPr lang="ru-RU"/>
        </a:p>
      </dgm:t>
    </dgm:pt>
  </dgm:ptLst>
  <dgm:cxnLst>
    <dgm:cxn modelId="{BED1357D-2A03-4DBB-AF19-4EA3D0997E32}" srcId="{89E09F27-5F73-400B-AE18-4421B9895F64}" destId="{D5544F4D-4FD2-41EE-A356-ABCAA534BCB5}" srcOrd="0" destOrd="0" parTransId="{BED13ABC-6FE3-4A0F-B363-3797DF01D994}" sibTransId="{D6C0D10C-0A55-4B4C-95CA-342CC713B4EA}"/>
    <dgm:cxn modelId="{8F32F311-68E1-40E5-9907-58E351C3B635}" type="presOf" srcId="{CE075476-E9CA-4A59-A127-31223E8D37A1}" destId="{25DDEEC2-9BA5-4367-BB24-33CAA47BBC09}" srcOrd="0" destOrd="0" presId="urn:microsoft.com/office/officeart/2005/8/layout/hierarchy4"/>
    <dgm:cxn modelId="{F1D9D270-AECF-4F03-87DB-1FE8BCAFEC8D}" srcId="{9A0A1B48-08CE-44F2-8C66-5814C06EE4CC}" destId="{614AF9F2-E1A1-4D10-882A-EB6B0D669FCA}" srcOrd="0" destOrd="0" parTransId="{5B0591E8-42AF-40BA-A11A-3996F9B13E48}" sibTransId="{A52C1518-95AA-4EDF-99FF-93D999EDDD4A}"/>
    <dgm:cxn modelId="{A87D5022-47CD-4FFB-9BAD-37B8F3D26BB3}" srcId="{946393D2-3BB5-4D19-BAF6-84B7339845C4}" destId="{89E09F27-5F73-400B-AE18-4421B9895F64}" srcOrd="3" destOrd="0" parTransId="{16B02458-69C3-4316-A805-FC6C92C26552}" sibTransId="{FA1CF671-CE5A-43BE-A489-E153F0F8811C}"/>
    <dgm:cxn modelId="{598B8F77-B032-48E1-AA9C-D30B7716BDD0}" type="presOf" srcId="{89E09F27-5F73-400B-AE18-4421B9895F64}" destId="{9E5D5161-23D7-41B4-A187-BE6D7C6483D0}" srcOrd="0" destOrd="0" presId="urn:microsoft.com/office/officeart/2005/8/layout/hierarchy4"/>
    <dgm:cxn modelId="{605000A8-E9A8-4E12-A1C8-8FA726E7C9AE}" srcId="{946393D2-3BB5-4D19-BAF6-84B7339845C4}" destId="{7711325B-E859-44FE-8B41-57F9AFDCA54B}" srcOrd="1" destOrd="0" parTransId="{2BF8A7FD-5B45-414F-8537-22861CA0057A}" sibTransId="{A670FA7C-7403-44C0-BA19-83B2BA693E61}"/>
    <dgm:cxn modelId="{F48F33E0-C1C5-4342-8DCC-7C57E3E3B48C}" srcId="{DF86BB99-07F8-490F-B6E9-4F22F5A8A955}" destId="{04C3AC0E-965B-48C1-827A-5D93B22D2057}" srcOrd="0" destOrd="0" parTransId="{0CE8D822-733A-4BA8-B539-C3F84FDFC933}" sibTransId="{1AF301AF-4DFB-4C78-9067-8B4C4FDC04D9}"/>
    <dgm:cxn modelId="{8F1F720A-D988-4739-9FFF-05E5C9E9A372}" srcId="{7711325B-E859-44FE-8B41-57F9AFDCA54B}" destId="{B34B6A16-5EF9-4B63-A5E4-12B190B34880}" srcOrd="0" destOrd="0" parTransId="{3047CE4C-FF19-4B45-8312-79C9A6EA38F8}" sibTransId="{844E05AD-2AB6-4319-9130-67827496C360}"/>
    <dgm:cxn modelId="{185CC883-FB4C-40F5-A760-5A950F23C0D0}" type="presOf" srcId="{187C542A-BCFC-4BBB-8DCA-67690BE3FD29}" destId="{EFF40216-5B58-45C6-B485-1C9C4561DF2F}"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D47873B5-E64B-4026-8E74-3BA126EBE1F1}" type="presOf" srcId="{93520637-36B3-4AB9-B949-92D55141E733}" destId="{8E7E2D4A-62E6-4A23-A5DD-552A63903B64}" srcOrd="0" destOrd="0" presId="urn:microsoft.com/office/officeart/2005/8/layout/hierarchy4"/>
    <dgm:cxn modelId="{A7625AB6-5CA8-4543-AFDF-3445626B95A7}" srcId="{D5544F4D-4FD2-41EE-A356-ABCAA534BCB5}" destId="{187C542A-BCFC-4BBB-8DCA-67690BE3FD29}" srcOrd="0" destOrd="0" parTransId="{1DE6EB8F-E86E-468D-9E31-3BEF22539EFA}" sibTransId="{FA166069-510E-430D-ABBE-E1A2B09558CE}"/>
    <dgm:cxn modelId="{563B7135-C296-437E-86BC-71C9BF75CBD3}" srcId="{D1936ACF-1E69-4953-BA37-9ADE2EF12E41}" destId="{4E5A1869-57DF-4BD2-89F2-0FF412DDC036}" srcOrd="0" destOrd="0" parTransId="{2DD1E431-BE19-4798-89F6-2A2AA8604FD1}" sibTransId="{1FD46F6E-8EE6-451E-A6B4-3FA6056BD416}"/>
    <dgm:cxn modelId="{44D2D85A-6F4C-4ABC-8C2D-B28977898080}" srcId="{62031802-0EE5-47DF-BB1F-2C84A19F6746}" destId="{66E38241-E965-439E-997F-74C14C213F23}" srcOrd="0" destOrd="0" parTransId="{609CD11E-CAF4-4D39-A7D8-415A69AFCAA7}" sibTransId="{4CC6C1EC-DF57-4C81-9B03-3A17304C52E6}"/>
    <dgm:cxn modelId="{63612CDA-BBAA-48D8-BF07-558BDAD747A0}" srcId="{CD119780-6575-4106-AE5B-2CC6B48E5482}" destId="{93520637-36B3-4AB9-B949-92D55141E733}" srcOrd="0" destOrd="0" parTransId="{15E02305-DAD8-4809-8067-42DAD00486AD}" sibTransId="{59CBCFDE-87C7-4CA0-895C-10567390C816}"/>
    <dgm:cxn modelId="{15B242EC-11A3-40F7-B2A4-A7E917E37951}" srcId="{614AF9F2-E1A1-4D10-882A-EB6B0D669FCA}" destId="{BE98D1AB-A280-4D0B-A815-73E57FD87EC3}" srcOrd="0" destOrd="0" parTransId="{CDDECA34-9841-4A92-959B-4DB892243F64}" sibTransId="{2FD537BC-8C4D-4BAF-9555-CDCB9FCAC8F1}"/>
    <dgm:cxn modelId="{E9B9C8A2-3B51-4F26-8C94-430FB70064DA}" type="presOf" srcId="{9E496AFB-5861-4A0B-A059-7AF344913280}" destId="{F8905714-088D-483C-AC16-D43BF2F0BF16}" srcOrd="0" destOrd="0" presId="urn:microsoft.com/office/officeart/2005/8/layout/hierarchy4"/>
    <dgm:cxn modelId="{9D786EF0-2F4F-40F5-8C60-398E9181FD35}" srcId="{66E38241-E965-439E-997F-74C14C213F23}" destId="{D1936ACF-1E69-4953-BA37-9ADE2EF12E41}" srcOrd="0" destOrd="0" parTransId="{A530724B-D4A2-46C1-8717-7F7FB05E23A3}" sibTransId="{7319F631-09B1-48CB-BAF7-8445C5AC1618}"/>
    <dgm:cxn modelId="{35704EAA-F8E8-4EB3-8953-B48BA2583655}" type="presOf" srcId="{946393D2-3BB5-4D19-BAF6-84B7339845C4}" destId="{9DF12F5D-797B-4C71-93F7-7C835BFF7982}" srcOrd="0" destOrd="0" presId="urn:microsoft.com/office/officeart/2005/8/layout/hierarchy4"/>
    <dgm:cxn modelId="{7C2E5991-6D03-4679-BB46-318B01A66142}" srcId="{5A6BA2F8-AB86-4FEA-9FCE-F9FA52A7F9A0}" destId="{CD119780-6575-4106-AE5B-2CC6B48E5482}" srcOrd="0" destOrd="0" parTransId="{A99EC59D-97F4-424A-A28E-01E77005439E}" sibTransId="{3BBBAA4F-305C-4E5F-BBCB-DE1B8ED5978A}"/>
    <dgm:cxn modelId="{2E3A4B0A-C6F1-498B-A616-AF6C3935B080}" srcId="{4E5A1869-57DF-4BD2-89F2-0FF412DDC036}" destId="{F0AF63A1-E6C3-48D7-BA15-2982A4DC912D}" srcOrd="0" destOrd="0" parTransId="{DFC5A12C-CC91-4A63-8252-41799CA3AEAA}" sibTransId="{EA539CAD-DFF5-47A4-8411-B337C730B6B2}"/>
    <dgm:cxn modelId="{8DFA3FA3-06E8-4AEA-9952-072E6B6ACBC4}" type="presOf" srcId="{66E38241-E965-439E-997F-74C14C213F23}" destId="{ED71EDA0-062D-4AFB-A604-C90401EB95BE}" srcOrd="0" destOrd="0" presId="urn:microsoft.com/office/officeart/2005/8/layout/hierarchy4"/>
    <dgm:cxn modelId="{B033A7B5-D182-45A3-BA6F-B7F74E330D85}" type="presOf" srcId="{1B20A584-E8E7-451F-84AF-E95BD5B40EA1}" destId="{374E99F0-AE84-4383-93E4-780F78CE6D13}" srcOrd="0" destOrd="0" presId="urn:microsoft.com/office/officeart/2005/8/layout/hierarchy4"/>
    <dgm:cxn modelId="{7F3D8E23-5868-4F07-A23C-26B72C3C19B4}" type="presOf" srcId="{DF86BB99-07F8-490F-B6E9-4F22F5A8A955}" destId="{874CF4BC-44A5-455D-A60A-EB599B596188}" srcOrd="0" destOrd="0" presId="urn:microsoft.com/office/officeart/2005/8/layout/hierarchy4"/>
    <dgm:cxn modelId="{177B1604-DECB-437F-BD0A-A555EEF6E09F}" srcId="{CE075476-E9CA-4A59-A127-31223E8D37A1}" destId="{946393D2-3BB5-4D19-BAF6-84B7339845C4}" srcOrd="0" destOrd="0" parTransId="{6D4C3ED2-39E1-4137-9A50-9D8AF25F37D5}" sibTransId="{E900975D-4121-430B-8FA3-BEFE3EC45817}"/>
    <dgm:cxn modelId="{C6FEAE20-8BA5-48CC-BD38-7150DFBE6AEC}" srcId="{946393D2-3BB5-4D19-BAF6-84B7339845C4}" destId="{62031802-0EE5-47DF-BB1F-2C84A19F6746}" srcOrd="2" destOrd="0" parTransId="{43DD85C8-BF2E-4808-BFA8-3211ED494E6D}" sibTransId="{35694793-DDF3-4ECC-9AA3-AC178B8D026F}"/>
    <dgm:cxn modelId="{7C12DEB6-1CC4-4F0C-9F4C-97A5D66F2E39}" type="presOf" srcId="{D5544F4D-4FD2-41EE-A356-ABCAA534BCB5}" destId="{F3E2EDB7-06B9-41DF-A124-270460384C20}" srcOrd="0" destOrd="0" presId="urn:microsoft.com/office/officeart/2005/8/layout/hierarchy4"/>
    <dgm:cxn modelId="{47945A8A-402A-4C12-B51A-C905988E0493}" type="presOf" srcId="{BE98D1AB-A280-4D0B-A815-73E57FD87EC3}" destId="{89DC61A6-3199-4C88-A8D1-98ADCFDD3274}" srcOrd="0" destOrd="0" presId="urn:microsoft.com/office/officeart/2005/8/layout/hierarchy4"/>
    <dgm:cxn modelId="{B7EC6DDD-6433-44EC-9FD5-BD8BA88E6613}" srcId="{B34B6A16-5EF9-4B63-A5E4-12B190B34880}" destId="{9A0A1B48-08CE-44F2-8C66-5814C06EE4CC}" srcOrd="0" destOrd="0" parTransId="{29FE6CB6-1907-439D-BB9A-57865C4A7A77}" sibTransId="{26501B87-1556-4F1B-A703-D81F2BA2DB5B}"/>
    <dgm:cxn modelId="{F5818AB6-26B7-470A-B812-5879B6D249F3}" type="presOf" srcId="{9E15771F-F540-4F32-ACD6-56CFD707E80B}" destId="{35DF38A4-C109-469A-81F6-242705CF6432}" srcOrd="0" destOrd="0" presId="urn:microsoft.com/office/officeart/2005/8/layout/hierarchy4"/>
    <dgm:cxn modelId="{DF3D43A7-1D98-47BE-B979-47E301A5786C}" type="presOf" srcId="{62031802-0EE5-47DF-BB1F-2C84A19F6746}" destId="{A25BE625-018B-46BA-BE7F-ED875B975F26}" srcOrd="0" destOrd="0" presId="urn:microsoft.com/office/officeart/2005/8/layout/hierarchy4"/>
    <dgm:cxn modelId="{DF667443-0DAC-4B0C-935A-F0465B69CBFB}" srcId="{BDDF592B-1C58-40EE-9108-0DC798BB2F08}" destId="{1B20A584-E8E7-451F-84AF-E95BD5B40EA1}" srcOrd="0" destOrd="0" parTransId="{7E48482B-E88A-45F7-BC59-A70F71B3034D}" sibTransId="{1F3B44A3-41F0-4FE2-8FE9-2EEC4DC3DA9C}"/>
    <dgm:cxn modelId="{800EF2D3-228B-4813-88D2-C3C51F25D5AC}" type="presOf" srcId="{5A6BA2F8-AB86-4FEA-9FCE-F9FA52A7F9A0}" destId="{EFD09625-1EEB-463A-9D51-52F09A5E039B}" srcOrd="0" destOrd="0" presId="urn:microsoft.com/office/officeart/2005/8/layout/hierarchy4"/>
    <dgm:cxn modelId="{3309F21D-4431-4903-BB3C-90427A73504C}" srcId="{44367D81-039C-4579-8E09-66CAF90F5041}" destId="{9C715FE5-31CA-4541-A958-D2C730C134E0}" srcOrd="0" destOrd="0" parTransId="{536A8C1B-37CE-4FCD-A098-830552423D53}" sibTransId="{B132F376-D606-4DE2-9BBB-04499697516A}"/>
    <dgm:cxn modelId="{08064794-7D33-4B3D-98EC-4C2F3CAB8822}" srcId="{187C542A-BCFC-4BBB-8DCA-67690BE3FD29}" destId="{593C7C55-813E-4059-B734-EC61CD9C5CBC}" srcOrd="0" destOrd="0" parTransId="{17E9BED5-376D-4206-BC0B-A2BF002C0A67}" sibTransId="{0D884A66-EF39-4789-A63B-3A3CBEB15D6A}"/>
    <dgm:cxn modelId="{9A5E90C4-6511-4923-BB87-9C452263074C}" srcId="{593C7C55-813E-4059-B734-EC61CD9C5CBC}" destId="{9E15771F-F540-4F32-ACD6-56CFD707E80B}" srcOrd="0" destOrd="0" parTransId="{E70BBB04-FC5B-4B12-959F-7F02FDB52BBE}" sibTransId="{EC763716-B14D-403A-A4A7-216861E00C47}"/>
    <dgm:cxn modelId="{47AF3A9F-C6CD-4B9C-928C-BC553BFDE226}" type="presOf" srcId="{4E5A1869-57DF-4BD2-89F2-0FF412DDC036}" destId="{BA61E3A6-0BE5-4066-9F94-BB1BFFF8EBBF}" srcOrd="0" destOrd="0" presId="urn:microsoft.com/office/officeart/2005/8/layout/hierarchy4"/>
    <dgm:cxn modelId="{83141E91-7D62-4A9A-A892-F38397EB4F44}" type="presOf" srcId="{D1936ACF-1E69-4953-BA37-9ADE2EF12E41}" destId="{59176932-D6D5-4C36-BF7A-69A1297C4BAD}" srcOrd="0" destOrd="0" presId="urn:microsoft.com/office/officeart/2005/8/layout/hierarchy4"/>
    <dgm:cxn modelId="{202EF4F8-4BF1-41B8-A79C-3F18AFD70764}" type="presOf" srcId="{9A0A1B48-08CE-44F2-8C66-5814C06EE4CC}" destId="{41590EE3-70B4-4E0E-8D44-18EF1FD97F2E}" srcOrd="0" destOrd="0" presId="urn:microsoft.com/office/officeart/2005/8/layout/hierarchy4"/>
    <dgm:cxn modelId="{B4E55102-ADFF-4DBC-88A8-1767D89C2DC8}" type="presOf" srcId="{44367D81-039C-4579-8E09-66CAF90F5041}" destId="{085136A3-D02F-461C-B31C-FD1D69D16759}" srcOrd="0" destOrd="0" presId="urn:microsoft.com/office/officeart/2005/8/layout/hierarchy4"/>
    <dgm:cxn modelId="{23044D7B-7184-4077-9554-9305FEDD03E9}" srcId="{946393D2-3BB5-4D19-BAF6-84B7339845C4}" destId="{9E496AFB-5861-4A0B-A059-7AF344913280}" srcOrd="4" destOrd="0" parTransId="{6435703E-03C2-4EC2-8B8A-0AC2F1B8426B}" sibTransId="{7097F666-B696-4074-BF8E-24ADA840ED3B}"/>
    <dgm:cxn modelId="{A7E0FD09-417E-456D-ABF0-1FF71A70BEC3}" type="presOf" srcId="{04C3AC0E-965B-48C1-827A-5D93B22D2057}" destId="{D2D81AF8-4EA8-45A6-A84D-9694EF1BCFE7}" srcOrd="0" destOrd="0" presId="urn:microsoft.com/office/officeart/2005/8/layout/hierarchy4"/>
    <dgm:cxn modelId="{CDCDDBEE-5FB4-47E2-9B8F-CC6003DA3A48}" type="presOf" srcId="{F0AF63A1-E6C3-48D7-BA15-2982A4DC912D}" destId="{8C5A4ABB-F609-4CF2-8CFC-5593BE697C3C}" srcOrd="0" destOrd="0" presId="urn:microsoft.com/office/officeart/2005/8/layout/hierarchy4"/>
    <dgm:cxn modelId="{F6A36714-418E-4DE0-8CE4-4D511820603B}" type="presOf" srcId="{B34B6A16-5EF9-4B63-A5E4-12B190B34880}" destId="{C5CFBDE9-676A-4F97-89D1-A3ED5ACC7AD4}" srcOrd="0" destOrd="0" presId="urn:microsoft.com/office/officeart/2005/8/layout/hierarchy4"/>
    <dgm:cxn modelId="{DD00C87D-394C-4C45-950C-F7656A7CB1C3}" type="presOf" srcId="{9C715FE5-31CA-4541-A958-D2C730C134E0}" destId="{2BC9EB28-F68D-4321-836D-A642C2C0DAB1}" srcOrd="0" destOrd="0" presId="urn:microsoft.com/office/officeart/2005/8/layout/hierarchy4"/>
    <dgm:cxn modelId="{630A210A-0E0A-494A-B09D-F989B3BFA98D}" type="presOf" srcId="{614AF9F2-E1A1-4D10-882A-EB6B0D669FCA}" destId="{6CE5FDB4-BFBB-4259-A330-B441199BCE24}" srcOrd="0" destOrd="0" presId="urn:microsoft.com/office/officeart/2005/8/layout/hierarchy4"/>
    <dgm:cxn modelId="{0DC76281-AE6D-4D6E-81A2-1B2B3B2AF0AA}" srcId="{93520637-36B3-4AB9-B949-92D55141E733}" destId="{44367D81-039C-4579-8E09-66CAF90F5041}" srcOrd="0" destOrd="0" parTransId="{67B6E404-88D1-4D88-A32E-7761881B20C7}" sibTransId="{F7E1C861-8795-4EA1-A76A-EE2CB6232346}"/>
    <dgm:cxn modelId="{3011CB70-55D0-4237-8E4F-82F90220ECF6}" type="presOf" srcId="{593C7C55-813E-4059-B734-EC61CD9C5CBC}" destId="{7653A429-0E18-4BE3-A07C-F1A5A9D672E3}" srcOrd="0" destOrd="0" presId="urn:microsoft.com/office/officeart/2005/8/layout/hierarchy4"/>
    <dgm:cxn modelId="{7461745E-FB44-4560-97D7-3AEEA5006F8E}" type="presOf" srcId="{7711325B-E859-44FE-8B41-57F9AFDCA54B}" destId="{576C6983-4618-426C-8177-DEA9FE3AC4EB}" srcOrd="0" destOrd="0" presId="urn:microsoft.com/office/officeart/2005/8/layout/hierarchy4"/>
    <dgm:cxn modelId="{BCC1FE31-0246-43DC-9367-3E68D1580877}" srcId="{9E496AFB-5861-4A0B-A059-7AF344913280}" destId="{BDDF592B-1C58-40EE-9108-0DC798BB2F08}" srcOrd="0" destOrd="0" parTransId="{B756F4C0-E80B-4D51-98DD-9ED456BC9850}" sibTransId="{A8539F8F-5449-4F69-9D5B-CD73E9384FB2}"/>
    <dgm:cxn modelId="{BE1A995B-6AA2-4804-B449-21D63ECE4231}" type="presOf" srcId="{BDDF592B-1C58-40EE-9108-0DC798BB2F08}" destId="{C6623687-8EAD-4DE4-ABEE-F11E4E1536E2}" srcOrd="0" destOrd="0" presId="urn:microsoft.com/office/officeart/2005/8/layout/hierarchy4"/>
    <dgm:cxn modelId="{E90B9AD5-6B9D-460A-B8D4-0169929EE8C4}" srcId="{1B20A584-E8E7-451F-84AF-E95BD5B40EA1}" destId="{DF86BB99-07F8-490F-B6E9-4F22F5A8A955}" srcOrd="0" destOrd="0" parTransId="{C985FE44-C5E5-4D58-805E-13170B646D27}" sibTransId="{38C2B751-10AB-424B-8533-370958D28C0F}"/>
    <dgm:cxn modelId="{8E7667BF-6D91-46BF-85A2-C48F9CF57868}" type="presOf" srcId="{CD119780-6575-4106-AE5B-2CC6B48E5482}" destId="{08E3CF47-3B57-413E-AF74-8CA250B8998B}" srcOrd="0" destOrd="0" presId="urn:microsoft.com/office/officeart/2005/8/layout/hierarchy4"/>
    <dgm:cxn modelId="{8E45016D-BDD8-46E7-A337-6AE7BF6AE712}" type="presParOf" srcId="{25DDEEC2-9BA5-4367-BB24-33CAA47BBC09}" destId="{87933F1B-038B-4A5D-83E8-61DBF60EC4B3}" srcOrd="0" destOrd="0" presId="urn:microsoft.com/office/officeart/2005/8/layout/hierarchy4"/>
    <dgm:cxn modelId="{71AEAADE-540C-4BA5-A30D-5FF9BDC96528}" type="presParOf" srcId="{87933F1B-038B-4A5D-83E8-61DBF60EC4B3}" destId="{9DF12F5D-797B-4C71-93F7-7C835BFF7982}" srcOrd="0" destOrd="0" presId="urn:microsoft.com/office/officeart/2005/8/layout/hierarchy4"/>
    <dgm:cxn modelId="{02DB1ECE-4957-4F46-9B2B-DD9F9C5CDD2C}" type="presParOf" srcId="{87933F1B-038B-4A5D-83E8-61DBF60EC4B3}" destId="{BB51C614-670C-40C7-BCBD-B3150FB090FB}" srcOrd="1" destOrd="0" presId="urn:microsoft.com/office/officeart/2005/8/layout/hierarchy4"/>
    <dgm:cxn modelId="{04FF5F9E-BD83-43F5-A482-F71E797BD7AC}" type="presParOf" srcId="{87933F1B-038B-4A5D-83E8-61DBF60EC4B3}" destId="{B74154C5-AFFE-498C-8E4C-911D7456AC97}" srcOrd="2" destOrd="0" presId="urn:microsoft.com/office/officeart/2005/8/layout/hierarchy4"/>
    <dgm:cxn modelId="{DBCD45DC-21DE-4FC7-9336-01A207D08940}" type="presParOf" srcId="{B74154C5-AFFE-498C-8E4C-911D7456AC97}" destId="{AA6E5317-C9D5-49D6-9218-04A9A8CDF9E8}" srcOrd="0" destOrd="0" presId="urn:microsoft.com/office/officeart/2005/8/layout/hierarchy4"/>
    <dgm:cxn modelId="{CAB2314C-EA5C-44FC-903E-E36856AC878B}" type="presParOf" srcId="{AA6E5317-C9D5-49D6-9218-04A9A8CDF9E8}" destId="{EFD09625-1EEB-463A-9D51-52F09A5E039B}" srcOrd="0" destOrd="0" presId="urn:microsoft.com/office/officeart/2005/8/layout/hierarchy4"/>
    <dgm:cxn modelId="{470A27A3-E39C-4AEA-8624-B0C3BACEF97A}" type="presParOf" srcId="{AA6E5317-C9D5-49D6-9218-04A9A8CDF9E8}" destId="{D65A41FF-7035-4133-9240-517AEBC67369}" srcOrd="1" destOrd="0" presId="urn:microsoft.com/office/officeart/2005/8/layout/hierarchy4"/>
    <dgm:cxn modelId="{E9C641A2-675D-4457-8FC0-0FCC07C22C3E}" type="presParOf" srcId="{AA6E5317-C9D5-49D6-9218-04A9A8CDF9E8}" destId="{ED986375-36F5-4143-A5F0-85653599471E}" srcOrd="2" destOrd="0" presId="urn:microsoft.com/office/officeart/2005/8/layout/hierarchy4"/>
    <dgm:cxn modelId="{06823E86-95C6-4F75-8D75-E2C443EB27F2}" type="presParOf" srcId="{ED986375-36F5-4143-A5F0-85653599471E}" destId="{38B1749F-89AF-4F8A-BC98-0405C2387238}" srcOrd="0" destOrd="0" presId="urn:microsoft.com/office/officeart/2005/8/layout/hierarchy4"/>
    <dgm:cxn modelId="{7141A478-BEF3-43A2-A947-D04AD05D73B4}" type="presParOf" srcId="{38B1749F-89AF-4F8A-BC98-0405C2387238}" destId="{08E3CF47-3B57-413E-AF74-8CA250B8998B}" srcOrd="0" destOrd="0" presId="urn:microsoft.com/office/officeart/2005/8/layout/hierarchy4"/>
    <dgm:cxn modelId="{C8F15A67-F4D4-40E4-A3FF-87AA366805CD}" type="presParOf" srcId="{38B1749F-89AF-4F8A-BC98-0405C2387238}" destId="{D13C370C-622F-409C-9504-EC28566F8635}" srcOrd="1" destOrd="0" presId="urn:microsoft.com/office/officeart/2005/8/layout/hierarchy4"/>
    <dgm:cxn modelId="{C61769A4-C05E-414F-852A-CCB5ED386B2C}" type="presParOf" srcId="{38B1749F-89AF-4F8A-BC98-0405C2387238}" destId="{25FA29A3-BF26-4AAB-B4C0-89D7084C42E8}" srcOrd="2" destOrd="0" presId="urn:microsoft.com/office/officeart/2005/8/layout/hierarchy4"/>
    <dgm:cxn modelId="{35EF21A9-8122-4013-9986-6921649C14A7}" type="presParOf" srcId="{25FA29A3-BF26-4AAB-B4C0-89D7084C42E8}" destId="{25C7D557-F0AE-4C4E-8B80-BC2468777DC6}" srcOrd="0" destOrd="0" presId="urn:microsoft.com/office/officeart/2005/8/layout/hierarchy4"/>
    <dgm:cxn modelId="{FC197F67-3796-4DFC-AAD2-9FE229865A3C}" type="presParOf" srcId="{25C7D557-F0AE-4C4E-8B80-BC2468777DC6}" destId="{8E7E2D4A-62E6-4A23-A5DD-552A63903B64}" srcOrd="0" destOrd="0" presId="urn:microsoft.com/office/officeart/2005/8/layout/hierarchy4"/>
    <dgm:cxn modelId="{58E42E33-C6E1-46E7-B4AF-7426F3575F8C}" type="presParOf" srcId="{25C7D557-F0AE-4C4E-8B80-BC2468777DC6}" destId="{9B983630-5D09-45D7-92AD-109BAA43CF48}" srcOrd="1" destOrd="0" presId="urn:microsoft.com/office/officeart/2005/8/layout/hierarchy4"/>
    <dgm:cxn modelId="{05ADCF1F-3E46-455F-9E1E-7913736524FB}" type="presParOf" srcId="{25C7D557-F0AE-4C4E-8B80-BC2468777DC6}" destId="{B338BAF6-59FE-4215-B697-18ED9B1E550D}" srcOrd="2" destOrd="0" presId="urn:microsoft.com/office/officeart/2005/8/layout/hierarchy4"/>
    <dgm:cxn modelId="{0EE23999-0CE1-4ED2-AFB7-3AB10C694980}" type="presParOf" srcId="{B338BAF6-59FE-4215-B697-18ED9B1E550D}" destId="{C2D8D153-FBF9-44C5-B447-F4BF501D8FA1}" srcOrd="0" destOrd="0" presId="urn:microsoft.com/office/officeart/2005/8/layout/hierarchy4"/>
    <dgm:cxn modelId="{69050233-2ED5-41F7-9F49-D3037AAB747B}" type="presParOf" srcId="{C2D8D153-FBF9-44C5-B447-F4BF501D8FA1}" destId="{085136A3-D02F-461C-B31C-FD1D69D16759}" srcOrd="0" destOrd="0" presId="urn:microsoft.com/office/officeart/2005/8/layout/hierarchy4"/>
    <dgm:cxn modelId="{2671B627-68B2-4D57-ABE8-DFB7BE367415}" type="presParOf" srcId="{C2D8D153-FBF9-44C5-B447-F4BF501D8FA1}" destId="{DCA6CF81-D743-4AD3-A3A1-3DF9D9BFBC77}" srcOrd="1" destOrd="0" presId="urn:microsoft.com/office/officeart/2005/8/layout/hierarchy4"/>
    <dgm:cxn modelId="{D0C7530D-050F-4932-996B-3AF385A292F4}" type="presParOf" srcId="{C2D8D153-FBF9-44C5-B447-F4BF501D8FA1}" destId="{8A9FECDA-0971-4926-9F35-6C36E65B14A9}" srcOrd="2" destOrd="0" presId="urn:microsoft.com/office/officeart/2005/8/layout/hierarchy4"/>
    <dgm:cxn modelId="{F87E83D2-7F15-4EC4-8D44-B0D394787CCD}" type="presParOf" srcId="{8A9FECDA-0971-4926-9F35-6C36E65B14A9}" destId="{4A1D7939-C139-4889-AA8A-C0FC12630CEE}" srcOrd="0" destOrd="0" presId="urn:microsoft.com/office/officeart/2005/8/layout/hierarchy4"/>
    <dgm:cxn modelId="{7381D9B4-61A6-4095-A745-517BE206C6F3}" type="presParOf" srcId="{4A1D7939-C139-4889-AA8A-C0FC12630CEE}" destId="{2BC9EB28-F68D-4321-836D-A642C2C0DAB1}" srcOrd="0" destOrd="0" presId="urn:microsoft.com/office/officeart/2005/8/layout/hierarchy4"/>
    <dgm:cxn modelId="{35B28C2D-4A64-4A20-8FF3-ED090BC24D94}" type="presParOf" srcId="{4A1D7939-C139-4889-AA8A-C0FC12630CEE}" destId="{7F93EC46-9C8D-4119-8F52-CCFA2BE3D856}" srcOrd="1" destOrd="0" presId="urn:microsoft.com/office/officeart/2005/8/layout/hierarchy4"/>
    <dgm:cxn modelId="{14E5BE38-72AB-419B-8BBB-34B2666F0C1F}" type="presParOf" srcId="{B74154C5-AFFE-498C-8E4C-911D7456AC97}" destId="{694C6A3E-E1B4-4940-ABED-A0BE47161CCE}" srcOrd="1" destOrd="0" presId="urn:microsoft.com/office/officeart/2005/8/layout/hierarchy4"/>
    <dgm:cxn modelId="{80D13857-26E5-451C-BCBE-90448222ED39}" type="presParOf" srcId="{B74154C5-AFFE-498C-8E4C-911D7456AC97}" destId="{22BDFE06-8D1B-4C76-8FF0-2DABD4B35522}" srcOrd="2" destOrd="0" presId="urn:microsoft.com/office/officeart/2005/8/layout/hierarchy4"/>
    <dgm:cxn modelId="{5B9B7EDE-4009-4769-9B3F-AB1D5C1D1A62}" type="presParOf" srcId="{22BDFE06-8D1B-4C76-8FF0-2DABD4B35522}" destId="{576C6983-4618-426C-8177-DEA9FE3AC4EB}" srcOrd="0" destOrd="0" presId="urn:microsoft.com/office/officeart/2005/8/layout/hierarchy4"/>
    <dgm:cxn modelId="{12736DD4-26CB-4B22-B658-D8373377B681}" type="presParOf" srcId="{22BDFE06-8D1B-4C76-8FF0-2DABD4B35522}" destId="{498D5BED-6816-45E0-A418-8DCFF49902AF}" srcOrd="1" destOrd="0" presId="urn:microsoft.com/office/officeart/2005/8/layout/hierarchy4"/>
    <dgm:cxn modelId="{16C92D9A-FCFF-4290-80C1-4CF9375846B9}" type="presParOf" srcId="{22BDFE06-8D1B-4C76-8FF0-2DABD4B35522}" destId="{508A389B-C0F5-43D4-BD46-7C9F058EB2F7}" srcOrd="2" destOrd="0" presId="urn:microsoft.com/office/officeart/2005/8/layout/hierarchy4"/>
    <dgm:cxn modelId="{9175DC4E-3BC3-4097-89B1-E5FE5F1C1E5F}" type="presParOf" srcId="{508A389B-C0F5-43D4-BD46-7C9F058EB2F7}" destId="{A644AD33-E417-429A-9E91-F1252963FCFB}" srcOrd="0" destOrd="0" presId="urn:microsoft.com/office/officeart/2005/8/layout/hierarchy4"/>
    <dgm:cxn modelId="{C66DEB6A-B034-4F5A-B404-A71ABE6FD2BD}" type="presParOf" srcId="{A644AD33-E417-429A-9E91-F1252963FCFB}" destId="{C5CFBDE9-676A-4F97-89D1-A3ED5ACC7AD4}" srcOrd="0" destOrd="0" presId="urn:microsoft.com/office/officeart/2005/8/layout/hierarchy4"/>
    <dgm:cxn modelId="{44FB0E7B-873C-486D-B1B6-437F4B669195}" type="presParOf" srcId="{A644AD33-E417-429A-9E91-F1252963FCFB}" destId="{E25D1E64-A812-4515-8E90-18B34B444FC6}" srcOrd="1" destOrd="0" presId="urn:microsoft.com/office/officeart/2005/8/layout/hierarchy4"/>
    <dgm:cxn modelId="{A8152759-9AA4-4C30-9122-F687B87E8771}" type="presParOf" srcId="{A644AD33-E417-429A-9E91-F1252963FCFB}" destId="{04E945F9-7064-45EE-A30C-EE8167A9579A}" srcOrd="2" destOrd="0" presId="urn:microsoft.com/office/officeart/2005/8/layout/hierarchy4"/>
    <dgm:cxn modelId="{ED08C649-44D2-4BEE-AB2A-A7604FABFD89}" type="presParOf" srcId="{04E945F9-7064-45EE-A30C-EE8167A9579A}" destId="{5106FDE3-AC3E-4615-8C4F-829EABC2C26C}" srcOrd="0" destOrd="0" presId="urn:microsoft.com/office/officeart/2005/8/layout/hierarchy4"/>
    <dgm:cxn modelId="{E33EAB3E-02AC-4341-86A6-AAA7964268B0}" type="presParOf" srcId="{5106FDE3-AC3E-4615-8C4F-829EABC2C26C}" destId="{41590EE3-70B4-4E0E-8D44-18EF1FD97F2E}" srcOrd="0" destOrd="0" presId="urn:microsoft.com/office/officeart/2005/8/layout/hierarchy4"/>
    <dgm:cxn modelId="{739EE702-BBD9-49BC-9720-0EA009F0A43D}" type="presParOf" srcId="{5106FDE3-AC3E-4615-8C4F-829EABC2C26C}" destId="{58DAA9F4-0E18-4F78-BD4F-92D296477D35}" srcOrd="1" destOrd="0" presId="urn:microsoft.com/office/officeart/2005/8/layout/hierarchy4"/>
    <dgm:cxn modelId="{3192D2B0-069B-4F71-BE2F-8D9BA9E296CF}" type="presParOf" srcId="{5106FDE3-AC3E-4615-8C4F-829EABC2C26C}" destId="{D1A4E4BA-FB74-44DD-88E4-672303AAC4FA}" srcOrd="2" destOrd="0" presId="urn:microsoft.com/office/officeart/2005/8/layout/hierarchy4"/>
    <dgm:cxn modelId="{9B38AAB7-22F5-448E-A6D3-5C64A70073C8}" type="presParOf" srcId="{D1A4E4BA-FB74-44DD-88E4-672303AAC4FA}" destId="{E5B57F09-2B59-4711-A8C9-974EF4149D9A}" srcOrd="0" destOrd="0" presId="urn:microsoft.com/office/officeart/2005/8/layout/hierarchy4"/>
    <dgm:cxn modelId="{85802287-42F1-4F7B-AF7C-E415B2D63711}" type="presParOf" srcId="{E5B57F09-2B59-4711-A8C9-974EF4149D9A}" destId="{6CE5FDB4-BFBB-4259-A330-B441199BCE24}" srcOrd="0" destOrd="0" presId="urn:microsoft.com/office/officeart/2005/8/layout/hierarchy4"/>
    <dgm:cxn modelId="{3C9B27F8-979E-4905-BD77-387386E24045}" type="presParOf" srcId="{E5B57F09-2B59-4711-A8C9-974EF4149D9A}" destId="{333F826B-C233-4B5F-A398-764D3F47A1BA}" srcOrd="1" destOrd="0" presId="urn:microsoft.com/office/officeart/2005/8/layout/hierarchy4"/>
    <dgm:cxn modelId="{768EF8BD-902D-4FC6-A11F-2DB179363D4E}" type="presParOf" srcId="{E5B57F09-2B59-4711-A8C9-974EF4149D9A}" destId="{E607D5B5-B0CE-46E0-84C5-F456BAF04EE4}" srcOrd="2" destOrd="0" presId="urn:microsoft.com/office/officeart/2005/8/layout/hierarchy4"/>
    <dgm:cxn modelId="{98E9F63A-9AA8-4A79-BB60-FEC07FFBFA41}" type="presParOf" srcId="{E607D5B5-B0CE-46E0-84C5-F456BAF04EE4}" destId="{F267116D-D0B1-4457-ABA0-2D94424C53E8}" srcOrd="0" destOrd="0" presId="urn:microsoft.com/office/officeart/2005/8/layout/hierarchy4"/>
    <dgm:cxn modelId="{BEE3B48E-8ECD-4578-A1B1-C54828B272BF}" type="presParOf" srcId="{F267116D-D0B1-4457-ABA0-2D94424C53E8}" destId="{89DC61A6-3199-4C88-A8D1-98ADCFDD3274}" srcOrd="0" destOrd="0" presId="urn:microsoft.com/office/officeart/2005/8/layout/hierarchy4"/>
    <dgm:cxn modelId="{3B8D6AA5-9C45-49F6-9C85-F73EE60E84DE}" type="presParOf" srcId="{F267116D-D0B1-4457-ABA0-2D94424C53E8}" destId="{C7E808E6-5BB0-42AD-9568-7FA84FFA1273}" srcOrd="1" destOrd="0" presId="urn:microsoft.com/office/officeart/2005/8/layout/hierarchy4"/>
    <dgm:cxn modelId="{F995147F-DE00-41B5-B318-B433C54B5524}" type="presParOf" srcId="{B74154C5-AFFE-498C-8E4C-911D7456AC97}" destId="{8A94FD29-AE36-4272-B8B7-FF847200D7A2}" srcOrd="3" destOrd="0" presId="urn:microsoft.com/office/officeart/2005/8/layout/hierarchy4"/>
    <dgm:cxn modelId="{11D1AF87-E97D-48E4-A09E-63B19DFECA0C}" type="presParOf" srcId="{B74154C5-AFFE-498C-8E4C-911D7456AC97}" destId="{AF93020A-9780-4776-85B8-7147747F36CC}" srcOrd="4" destOrd="0" presId="urn:microsoft.com/office/officeart/2005/8/layout/hierarchy4"/>
    <dgm:cxn modelId="{68D0B9CD-3F6D-443C-82E4-993844D59FB5}" type="presParOf" srcId="{AF93020A-9780-4776-85B8-7147747F36CC}" destId="{A25BE625-018B-46BA-BE7F-ED875B975F26}" srcOrd="0" destOrd="0" presId="urn:microsoft.com/office/officeart/2005/8/layout/hierarchy4"/>
    <dgm:cxn modelId="{A5611FF9-E89F-4E1A-A679-C037E8F4860A}" type="presParOf" srcId="{AF93020A-9780-4776-85B8-7147747F36CC}" destId="{1A223B6C-87F7-4855-A691-FD4F8FB278AD}" srcOrd="1" destOrd="0" presId="urn:microsoft.com/office/officeart/2005/8/layout/hierarchy4"/>
    <dgm:cxn modelId="{212D8533-4430-4182-852D-AACE371F30B7}" type="presParOf" srcId="{AF93020A-9780-4776-85B8-7147747F36CC}" destId="{DACF82F6-95A6-4B59-9D37-F46699815612}" srcOrd="2" destOrd="0" presId="urn:microsoft.com/office/officeart/2005/8/layout/hierarchy4"/>
    <dgm:cxn modelId="{D1B1DED4-051F-4CC0-A299-5BAE00913A39}" type="presParOf" srcId="{DACF82F6-95A6-4B59-9D37-F46699815612}" destId="{ED952F31-E314-4458-8B5D-C2079EE1C63B}" srcOrd="0" destOrd="0" presId="urn:microsoft.com/office/officeart/2005/8/layout/hierarchy4"/>
    <dgm:cxn modelId="{D3E63C5D-6DDE-4D3D-B4B1-F84EBC1EAE40}" type="presParOf" srcId="{ED952F31-E314-4458-8B5D-C2079EE1C63B}" destId="{ED71EDA0-062D-4AFB-A604-C90401EB95BE}" srcOrd="0" destOrd="0" presId="urn:microsoft.com/office/officeart/2005/8/layout/hierarchy4"/>
    <dgm:cxn modelId="{8F2301AF-88AF-43CA-AEBD-96087E9A02EB}" type="presParOf" srcId="{ED952F31-E314-4458-8B5D-C2079EE1C63B}" destId="{A50246D1-9CA6-4404-963D-014ACF092692}" srcOrd="1" destOrd="0" presId="urn:microsoft.com/office/officeart/2005/8/layout/hierarchy4"/>
    <dgm:cxn modelId="{FD1ABF93-3BB6-42FE-B4D4-60A1C834966E}" type="presParOf" srcId="{ED952F31-E314-4458-8B5D-C2079EE1C63B}" destId="{02B21DC3-0F63-48CC-92DD-A31DEF6C16F9}" srcOrd="2" destOrd="0" presId="urn:microsoft.com/office/officeart/2005/8/layout/hierarchy4"/>
    <dgm:cxn modelId="{0835469D-A80F-493F-A896-6CD1CF066FF0}" type="presParOf" srcId="{02B21DC3-0F63-48CC-92DD-A31DEF6C16F9}" destId="{4A08C748-3ACE-47B8-ABA4-F56495914AD8}" srcOrd="0" destOrd="0" presId="urn:microsoft.com/office/officeart/2005/8/layout/hierarchy4"/>
    <dgm:cxn modelId="{E734AB3C-4FED-4B8A-9356-15D06AD73AD4}" type="presParOf" srcId="{4A08C748-3ACE-47B8-ABA4-F56495914AD8}" destId="{59176932-D6D5-4C36-BF7A-69A1297C4BAD}" srcOrd="0" destOrd="0" presId="urn:microsoft.com/office/officeart/2005/8/layout/hierarchy4"/>
    <dgm:cxn modelId="{E45CA010-93F4-4010-8BB9-7C153F0D3363}" type="presParOf" srcId="{4A08C748-3ACE-47B8-ABA4-F56495914AD8}" destId="{30B75228-9E45-4192-98FC-463FCFD65011}" srcOrd="1" destOrd="0" presId="urn:microsoft.com/office/officeart/2005/8/layout/hierarchy4"/>
    <dgm:cxn modelId="{C673FD82-E3EF-49D9-9729-0B3CD69EADD9}" type="presParOf" srcId="{4A08C748-3ACE-47B8-ABA4-F56495914AD8}" destId="{4E7A1119-403E-4C39-BB54-05ED8132FF0C}" srcOrd="2" destOrd="0" presId="urn:microsoft.com/office/officeart/2005/8/layout/hierarchy4"/>
    <dgm:cxn modelId="{C734342F-6A7A-4BC0-8F60-39E39D0F1A55}" type="presParOf" srcId="{4E7A1119-403E-4C39-BB54-05ED8132FF0C}" destId="{F32685DE-10D4-4878-B807-45D477FFEF84}" srcOrd="0" destOrd="0" presId="urn:microsoft.com/office/officeart/2005/8/layout/hierarchy4"/>
    <dgm:cxn modelId="{A2D71282-880A-4C48-9AB5-DD9DECB4FA5F}" type="presParOf" srcId="{F32685DE-10D4-4878-B807-45D477FFEF84}" destId="{BA61E3A6-0BE5-4066-9F94-BB1BFFF8EBBF}" srcOrd="0" destOrd="0" presId="urn:microsoft.com/office/officeart/2005/8/layout/hierarchy4"/>
    <dgm:cxn modelId="{24499C10-5041-487E-8C46-2BFE78FD1E6D}" type="presParOf" srcId="{F32685DE-10D4-4878-B807-45D477FFEF84}" destId="{E4A82E23-1C0A-4136-A9EF-782A3309B0A1}" srcOrd="1" destOrd="0" presId="urn:microsoft.com/office/officeart/2005/8/layout/hierarchy4"/>
    <dgm:cxn modelId="{F602B724-D8FD-4029-99ED-E4541F022344}" type="presParOf" srcId="{F32685DE-10D4-4878-B807-45D477FFEF84}" destId="{12969847-F565-4B2C-9631-4E5EF759A09C}" srcOrd="2" destOrd="0" presId="urn:microsoft.com/office/officeart/2005/8/layout/hierarchy4"/>
    <dgm:cxn modelId="{DA8CAAAF-7C0D-4E4F-A06E-4A22B93C9ED7}" type="presParOf" srcId="{12969847-F565-4B2C-9631-4E5EF759A09C}" destId="{52B80F8A-F071-46D8-883B-7E22B84F7B82}" srcOrd="0" destOrd="0" presId="urn:microsoft.com/office/officeart/2005/8/layout/hierarchy4"/>
    <dgm:cxn modelId="{4C23AE25-4617-4EA5-90F9-240F848B8E50}" type="presParOf" srcId="{52B80F8A-F071-46D8-883B-7E22B84F7B82}" destId="{8C5A4ABB-F609-4CF2-8CFC-5593BE697C3C}" srcOrd="0" destOrd="0" presId="urn:microsoft.com/office/officeart/2005/8/layout/hierarchy4"/>
    <dgm:cxn modelId="{515C25A4-2F69-41F9-82B3-346F39AC1262}" type="presParOf" srcId="{52B80F8A-F071-46D8-883B-7E22B84F7B82}" destId="{363B422D-50FA-4623-87DE-F2646C7B8FA8}" srcOrd="1" destOrd="0" presId="urn:microsoft.com/office/officeart/2005/8/layout/hierarchy4"/>
    <dgm:cxn modelId="{E4A35B72-F80D-4AB9-9B47-22D172F437D8}" type="presParOf" srcId="{B74154C5-AFFE-498C-8E4C-911D7456AC97}" destId="{DF99D3E9-B7CE-4F56-A161-7C0465341531}" srcOrd="5" destOrd="0" presId="urn:microsoft.com/office/officeart/2005/8/layout/hierarchy4"/>
    <dgm:cxn modelId="{A2AC5FD8-B9BB-4535-AC0B-356AAC6EAA06}" type="presParOf" srcId="{B74154C5-AFFE-498C-8E4C-911D7456AC97}" destId="{CFBC63A5-42B0-460D-9C89-B64E9E9E2922}" srcOrd="6" destOrd="0" presId="urn:microsoft.com/office/officeart/2005/8/layout/hierarchy4"/>
    <dgm:cxn modelId="{84C7454C-48DF-4FB9-8D78-0A142599BCE0}" type="presParOf" srcId="{CFBC63A5-42B0-460D-9C89-B64E9E9E2922}" destId="{9E5D5161-23D7-41B4-A187-BE6D7C6483D0}" srcOrd="0" destOrd="0" presId="urn:microsoft.com/office/officeart/2005/8/layout/hierarchy4"/>
    <dgm:cxn modelId="{0C36BF94-8E0B-495B-9AF2-0B43710344A2}" type="presParOf" srcId="{CFBC63A5-42B0-460D-9C89-B64E9E9E2922}" destId="{8BC6FDF3-3E6D-414C-B5BC-6C5B61465391}" srcOrd="1" destOrd="0" presId="urn:microsoft.com/office/officeart/2005/8/layout/hierarchy4"/>
    <dgm:cxn modelId="{4E8347DD-608F-43E4-92A6-2791D75847DF}" type="presParOf" srcId="{CFBC63A5-42B0-460D-9C89-B64E9E9E2922}" destId="{CEF18E39-1C73-42B9-BDF1-5DD3EC85EA0D}" srcOrd="2" destOrd="0" presId="urn:microsoft.com/office/officeart/2005/8/layout/hierarchy4"/>
    <dgm:cxn modelId="{C6F83A12-3015-4C98-AF6A-8F49C76AE55C}" type="presParOf" srcId="{CEF18E39-1C73-42B9-BDF1-5DD3EC85EA0D}" destId="{2A9D30D6-EDAF-44DC-BCED-BF4CD1F56E2B}" srcOrd="0" destOrd="0" presId="urn:microsoft.com/office/officeart/2005/8/layout/hierarchy4"/>
    <dgm:cxn modelId="{6C4B78AF-7064-48A8-BF8A-34D5F9133AA8}" type="presParOf" srcId="{2A9D30D6-EDAF-44DC-BCED-BF4CD1F56E2B}" destId="{F3E2EDB7-06B9-41DF-A124-270460384C20}" srcOrd="0" destOrd="0" presId="urn:microsoft.com/office/officeart/2005/8/layout/hierarchy4"/>
    <dgm:cxn modelId="{7F71969D-B65B-46C9-B148-A5CA45ACC0C7}" type="presParOf" srcId="{2A9D30D6-EDAF-44DC-BCED-BF4CD1F56E2B}" destId="{FBD484DF-778B-4497-9431-19A94D9A4107}" srcOrd="1" destOrd="0" presId="urn:microsoft.com/office/officeart/2005/8/layout/hierarchy4"/>
    <dgm:cxn modelId="{D24C8AAD-9DEB-46A0-9469-4133AD13697D}" type="presParOf" srcId="{2A9D30D6-EDAF-44DC-BCED-BF4CD1F56E2B}" destId="{232483F1-F7A4-4F7D-A818-139563074FC4}" srcOrd="2" destOrd="0" presId="urn:microsoft.com/office/officeart/2005/8/layout/hierarchy4"/>
    <dgm:cxn modelId="{67B61A7E-F309-4C67-89C9-35FEE42F4458}" type="presParOf" srcId="{232483F1-F7A4-4F7D-A818-139563074FC4}" destId="{CA81CD2D-7A1B-4CCA-952B-6AE89CE8AAB7}" srcOrd="0" destOrd="0" presId="urn:microsoft.com/office/officeart/2005/8/layout/hierarchy4"/>
    <dgm:cxn modelId="{B0B8E00F-9B4D-4759-8422-49AAEEB4500D}" type="presParOf" srcId="{CA81CD2D-7A1B-4CCA-952B-6AE89CE8AAB7}" destId="{EFF40216-5B58-45C6-B485-1C9C4561DF2F}" srcOrd="0" destOrd="0" presId="urn:microsoft.com/office/officeart/2005/8/layout/hierarchy4"/>
    <dgm:cxn modelId="{AFEC53D5-FFA4-4015-A15A-EB56566FC13C}" type="presParOf" srcId="{CA81CD2D-7A1B-4CCA-952B-6AE89CE8AAB7}" destId="{82BA7D97-E2A8-4C59-838B-E0906E156677}" srcOrd="1" destOrd="0" presId="urn:microsoft.com/office/officeart/2005/8/layout/hierarchy4"/>
    <dgm:cxn modelId="{202D3D08-E257-463B-9170-71175BD8BD05}" type="presParOf" srcId="{CA81CD2D-7A1B-4CCA-952B-6AE89CE8AAB7}" destId="{F73E662C-F722-4B4F-9DF8-BE21B2C2C700}" srcOrd="2" destOrd="0" presId="urn:microsoft.com/office/officeart/2005/8/layout/hierarchy4"/>
    <dgm:cxn modelId="{F60EC0F0-0D2F-444D-BC4E-07745C2B8032}" type="presParOf" srcId="{F73E662C-F722-4B4F-9DF8-BE21B2C2C700}" destId="{566AACE7-A2F1-4E7A-BECC-43348B95352C}" srcOrd="0" destOrd="0" presId="urn:microsoft.com/office/officeart/2005/8/layout/hierarchy4"/>
    <dgm:cxn modelId="{11709D53-7735-4C26-BCEF-5672C8154CB7}" type="presParOf" srcId="{566AACE7-A2F1-4E7A-BECC-43348B95352C}" destId="{7653A429-0E18-4BE3-A07C-F1A5A9D672E3}" srcOrd="0" destOrd="0" presId="urn:microsoft.com/office/officeart/2005/8/layout/hierarchy4"/>
    <dgm:cxn modelId="{69D7AEC7-0F79-440C-A064-3E59DA55E97B}" type="presParOf" srcId="{566AACE7-A2F1-4E7A-BECC-43348B95352C}" destId="{BED59DE9-3C29-48CB-8A25-B7F991619843}" srcOrd="1" destOrd="0" presId="urn:microsoft.com/office/officeart/2005/8/layout/hierarchy4"/>
    <dgm:cxn modelId="{352021BE-1CD3-480E-800A-EA6F6BA88196}" type="presParOf" srcId="{566AACE7-A2F1-4E7A-BECC-43348B95352C}" destId="{3A3A01C6-B3AA-4C89-92D4-EA308C8E23E1}" srcOrd="2" destOrd="0" presId="urn:microsoft.com/office/officeart/2005/8/layout/hierarchy4"/>
    <dgm:cxn modelId="{14833156-C78E-410B-A33A-5D8BA49655CC}" type="presParOf" srcId="{3A3A01C6-B3AA-4C89-92D4-EA308C8E23E1}" destId="{B8B89817-F07F-4DA9-AEBF-C4EDAD3E897E}" srcOrd="0" destOrd="0" presId="urn:microsoft.com/office/officeart/2005/8/layout/hierarchy4"/>
    <dgm:cxn modelId="{042D7246-6831-4F93-9DD8-787174515751}" type="presParOf" srcId="{B8B89817-F07F-4DA9-AEBF-C4EDAD3E897E}" destId="{35DF38A4-C109-469A-81F6-242705CF6432}" srcOrd="0" destOrd="0" presId="urn:microsoft.com/office/officeart/2005/8/layout/hierarchy4"/>
    <dgm:cxn modelId="{BC18FCDB-567C-4C96-9EDC-132E42ABE715}" type="presParOf" srcId="{B8B89817-F07F-4DA9-AEBF-C4EDAD3E897E}" destId="{FF9D5968-2625-4FA7-B798-123DE0850F01}" srcOrd="1" destOrd="0" presId="urn:microsoft.com/office/officeart/2005/8/layout/hierarchy4"/>
    <dgm:cxn modelId="{FC80603D-D056-465D-9C13-9EC3B7756A57}" type="presParOf" srcId="{B74154C5-AFFE-498C-8E4C-911D7456AC97}" destId="{62C0B193-30A4-4691-AF46-D5B94E7FC561}" srcOrd="7" destOrd="0" presId="urn:microsoft.com/office/officeart/2005/8/layout/hierarchy4"/>
    <dgm:cxn modelId="{5EC10130-97A1-4ABE-8309-D5AB6AE6F182}" type="presParOf" srcId="{B74154C5-AFFE-498C-8E4C-911D7456AC97}" destId="{E8090E1D-4DD8-46E0-BA1E-C3890CF14D47}" srcOrd="8" destOrd="0" presId="urn:microsoft.com/office/officeart/2005/8/layout/hierarchy4"/>
    <dgm:cxn modelId="{C45D34B2-2006-4E9A-A832-9DE71C490EB9}" type="presParOf" srcId="{E8090E1D-4DD8-46E0-BA1E-C3890CF14D47}" destId="{F8905714-088D-483C-AC16-D43BF2F0BF16}" srcOrd="0" destOrd="0" presId="urn:microsoft.com/office/officeart/2005/8/layout/hierarchy4"/>
    <dgm:cxn modelId="{D1ED6FAE-54C6-4BE1-8DF2-B3C8BD6A3E41}" type="presParOf" srcId="{E8090E1D-4DD8-46E0-BA1E-C3890CF14D47}" destId="{8825E9BC-9772-4579-B80A-08C02E6F5841}" srcOrd="1" destOrd="0" presId="urn:microsoft.com/office/officeart/2005/8/layout/hierarchy4"/>
    <dgm:cxn modelId="{D0BB2EAE-3443-4CCD-97F1-B830BD9C6A4D}" type="presParOf" srcId="{E8090E1D-4DD8-46E0-BA1E-C3890CF14D47}" destId="{4101F8DA-93D9-46DF-B37A-B90529D7C907}" srcOrd="2" destOrd="0" presId="urn:microsoft.com/office/officeart/2005/8/layout/hierarchy4"/>
    <dgm:cxn modelId="{87E293B9-4E30-4074-8694-A74E64781824}" type="presParOf" srcId="{4101F8DA-93D9-46DF-B37A-B90529D7C907}" destId="{88CBD296-B18B-4903-91DE-219BC6983124}" srcOrd="0" destOrd="0" presId="urn:microsoft.com/office/officeart/2005/8/layout/hierarchy4"/>
    <dgm:cxn modelId="{E5B5AA37-7929-474D-9397-D225C80C69A0}" type="presParOf" srcId="{88CBD296-B18B-4903-91DE-219BC6983124}" destId="{C6623687-8EAD-4DE4-ABEE-F11E4E1536E2}" srcOrd="0" destOrd="0" presId="urn:microsoft.com/office/officeart/2005/8/layout/hierarchy4"/>
    <dgm:cxn modelId="{10DD61EB-1DE0-4276-8511-5233ED038C09}" type="presParOf" srcId="{88CBD296-B18B-4903-91DE-219BC6983124}" destId="{8A970205-2448-4E55-9D17-326D43C17741}" srcOrd="1" destOrd="0" presId="urn:microsoft.com/office/officeart/2005/8/layout/hierarchy4"/>
    <dgm:cxn modelId="{E256DE83-BF2F-4BB0-A7F3-34B9A3452CBA}" type="presParOf" srcId="{88CBD296-B18B-4903-91DE-219BC6983124}" destId="{DDEB97A7-5E61-477F-B418-CA731CE14A06}" srcOrd="2" destOrd="0" presId="urn:microsoft.com/office/officeart/2005/8/layout/hierarchy4"/>
    <dgm:cxn modelId="{B3840244-1453-49FB-9CA0-217261A598FE}" type="presParOf" srcId="{DDEB97A7-5E61-477F-B418-CA731CE14A06}" destId="{F36349D9-AAD1-4D05-8BCB-F865ABA18533}" srcOrd="0" destOrd="0" presId="urn:microsoft.com/office/officeart/2005/8/layout/hierarchy4"/>
    <dgm:cxn modelId="{F582A55C-68CB-46B8-B863-D4D1AEBCA978}" type="presParOf" srcId="{F36349D9-AAD1-4D05-8BCB-F865ABA18533}" destId="{374E99F0-AE84-4383-93E4-780F78CE6D13}" srcOrd="0" destOrd="0" presId="urn:microsoft.com/office/officeart/2005/8/layout/hierarchy4"/>
    <dgm:cxn modelId="{E989CD2C-3CA8-4652-9C2F-B135AE1A133E}" type="presParOf" srcId="{F36349D9-AAD1-4D05-8BCB-F865ABA18533}" destId="{FE4B595F-B001-4933-98CC-F9415F4FE45A}" srcOrd="1" destOrd="0" presId="urn:microsoft.com/office/officeart/2005/8/layout/hierarchy4"/>
    <dgm:cxn modelId="{A3BBD7F7-1C99-4C76-9F72-37356ACA8CD4}" type="presParOf" srcId="{F36349D9-AAD1-4D05-8BCB-F865ABA18533}" destId="{19CEB4E4-DAEB-4DAC-B74F-6A90F95E40F6}" srcOrd="2" destOrd="0" presId="urn:microsoft.com/office/officeart/2005/8/layout/hierarchy4"/>
    <dgm:cxn modelId="{28864AB5-4241-4326-8307-48B11C92703D}" type="presParOf" srcId="{19CEB4E4-DAEB-4DAC-B74F-6A90F95E40F6}" destId="{4B090C7C-91FA-46FA-862C-86DC2555E033}" srcOrd="0" destOrd="0" presId="urn:microsoft.com/office/officeart/2005/8/layout/hierarchy4"/>
    <dgm:cxn modelId="{2AFCD598-79AD-468C-B088-D7CCEB4DE5CE}" type="presParOf" srcId="{4B090C7C-91FA-46FA-862C-86DC2555E033}" destId="{874CF4BC-44A5-455D-A60A-EB599B596188}" srcOrd="0" destOrd="0" presId="urn:microsoft.com/office/officeart/2005/8/layout/hierarchy4"/>
    <dgm:cxn modelId="{90075DE6-806F-4666-9645-F898FAC21175}" type="presParOf" srcId="{4B090C7C-91FA-46FA-862C-86DC2555E033}" destId="{7879E5A0-7B91-4ECE-AF79-8798634D07D0}" srcOrd="1" destOrd="0" presId="urn:microsoft.com/office/officeart/2005/8/layout/hierarchy4"/>
    <dgm:cxn modelId="{5E4615CB-B8F6-41B3-BA73-D1A01AC2905A}" type="presParOf" srcId="{4B090C7C-91FA-46FA-862C-86DC2555E033}" destId="{97FFE9E6-CE88-44D7-A8E9-5F178F964167}" srcOrd="2" destOrd="0" presId="urn:microsoft.com/office/officeart/2005/8/layout/hierarchy4"/>
    <dgm:cxn modelId="{8882848C-B68A-4421-BF05-204275BDC6A9}" type="presParOf" srcId="{97FFE9E6-CE88-44D7-A8E9-5F178F964167}" destId="{B45A538C-DC99-43D4-9C5E-FD6136650525}" srcOrd="0" destOrd="0" presId="urn:microsoft.com/office/officeart/2005/8/layout/hierarchy4"/>
    <dgm:cxn modelId="{251F6D64-EDE7-40BF-84D0-560374AE3E0F}" type="presParOf" srcId="{B45A538C-DC99-43D4-9C5E-FD6136650525}" destId="{D2D81AF8-4EA8-45A6-A84D-9694EF1BCFE7}" srcOrd="0" destOrd="0" presId="urn:microsoft.com/office/officeart/2005/8/layout/hierarchy4"/>
    <dgm:cxn modelId="{CB8AC5D6-BB7A-440F-83AB-DD7A5E50549E}" type="presParOf" srcId="{B45A538C-DC99-43D4-9C5E-FD6136650525}" destId="{78FA1C88-01CB-45D0-B8B1-93ED28DC0515}"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tyle>
          <a:lnRef idx="3">
            <a:schemeClr val="lt1"/>
          </a:lnRef>
          <a:fillRef idx="1">
            <a:schemeClr val="accent2"/>
          </a:fillRef>
          <a:effectRef idx="1">
            <a:schemeClr val="accent2"/>
          </a:effectRef>
          <a:fontRef idx="minor">
            <a:schemeClr val="lt1"/>
          </a:fontRef>
        </dgm:style>
      </dgm:prSet>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E900975D-4121-430B-8FA3-BEFE3EC45817}" type="sibTrans" cxnId="{177B1604-DECB-437F-BD0A-A555EEF6E09F}">
      <dgm:prSet/>
      <dgm:spPr/>
      <dgm:t>
        <a:bodyPr/>
        <a:lstStyle/>
        <a:p>
          <a:endParaRPr lang="ru-RU" sz="1100" b="1"/>
        </a:p>
      </dgm:t>
    </dgm:pt>
    <dgm:pt modelId="{6D4C3ED2-39E1-4137-9A50-9D8AF25F37D5}" type="parTrans" cxnId="{177B1604-DECB-437F-BD0A-A555EEF6E09F}">
      <dgm:prSet/>
      <dgm:spPr/>
      <dgm:t>
        <a:bodyPr/>
        <a:lstStyle/>
        <a:p>
          <a:endParaRPr lang="ru-RU" sz="1100" b="1"/>
        </a:p>
      </dgm:t>
    </dgm:pt>
    <dgm:pt modelId="{9A0A1B48-08CE-44F2-8C66-5814C06EE4C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34B6A16-5EF9-4B63-A5E4-12B190B348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74,5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6501B87-1556-4F1B-A703-D81F2BA2DB5B}" type="sibTrans" cxnId="{B7EC6DDD-6433-44EC-9FD5-BD8BA88E6613}">
      <dgm:prSet/>
      <dgm:spPr/>
      <dgm:t>
        <a:bodyPr/>
        <a:lstStyle/>
        <a:p>
          <a:endParaRPr lang="ru-RU" sz="1100" b="1"/>
        </a:p>
      </dgm:t>
    </dgm:pt>
    <dgm:pt modelId="{29FE6CB6-1907-439D-BB9A-57865C4A7A77}" type="parTrans" cxnId="{B7EC6DDD-6433-44EC-9FD5-BD8BA88E6613}">
      <dgm:prSet/>
      <dgm:spPr/>
      <dgm:t>
        <a:bodyPr/>
        <a:lstStyle/>
        <a:p>
          <a:endParaRPr lang="ru-RU" sz="1100" b="1"/>
        </a:p>
      </dgm:t>
    </dgm:pt>
    <dgm:pt modelId="{A1BB5A2E-A45D-4F6A-B329-CD478219391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844E05AD-2AB6-4319-9130-67827496C360}" type="sibTrans" cxnId="{8F1F720A-D988-4739-9FFF-05E5C9E9A372}">
      <dgm:prSet/>
      <dgm:spPr/>
      <dgm:t>
        <a:bodyPr/>
        <a:lstStyle/>
        <a:p>
          <a:endParaRPr lang="ru-RU" sz="1100" b="1"/>
        </a:p>
      </dgm:t>
    </dgm:pt>
    <dgm:pt modelId="{3047CE4C-FF19-4B45-8312-79C9A6EA38F8}" type="parTrans" cxnId="{8F1F720A-D988-4739-9FFF-05E5C9E9A372}">
      <dgm:prSet/>
      <dgm:spPr/>
      <dgm:t>
        <a:bodyPr/>
        <a:lstStyle/>
        <a:p>
          <a:endParaRPr lang="ru-RU" sz="1100" b="1"/>
        </a:p>
      </dgm:t>
    </dgm:pt>
    <dgm:pt modelId="{B27758F7-CCC5-4853-943C-C625AC5B9618}">
      <dgm:prSet phldrT="[Текст]"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E696C4B-FDDD-492E-99F0-85F84DCD2C36}" type="sibTrans" cxnId="{EFA08DB9-2A00-43D3-B718-DCFAD41C9E5B}">
      <dgm:prSet/>
      <dgm:spPr/>
      <dgm:t>
        <a:bodyPr/>
        <a:lstStyle/>
        <a:p>
          <a:endParaRPr lang="ru-RU" sz="1100" b="1"/>
        </a:p>
      </dgm:t>
    </dgm:pt>
    <dgm:pt modelId="{64F31578-307B-4AF8-9DDD-FA0365BF46F7}" type="parTrans" cxnId="{EFA08DB9-2A00-43D3-B718-DCFAD41C9E5B}">
      <dgm:prSet/>
      <dgm:spPr/>
      <dgm:t>
        <a:bodyPr/>
        <a:lstStyle/>
        <a:p>
          <a:endParaRPr lang="ru-RU" sz="1100" b="1"/>
        </a:p>
      </dgm:t>
    </dgm:pt>
    <dgm:pt modelId="{34700083-B36F-462F-B323-1D0EB181521B}" type="sibTrans" cxnId="{C38E8795-CB70-4D9A-9446-1192A76BFB91}">
      <dgm:prSet/>
      <dgm:spPr/>
      <dgm:t>
        <a:bodyPr/>
        <a:lstStyle/>
        <a:p>
          <a:endParaRPr lang="ru-RU" sz="1100" b="1"/>
        </a:p>
      </dgm:t>
    </dgm:pt>
    <dgm:pt modelId="{9938749E-0144-426C-8499-F0A7FBDF416A}" type="parTrans" cxnId="{C38E8795-CB70-4D9A-9446-1192A76BFB91}">
      <dgm:prSet/>
      <dgm:spPr/>
      <dgm:t>
        <a:bodyPr/>
        <a:lstStyle/>
        <a:p>
          <a:endParaRPr lang="ru-RU" sz="1100" b="1"/>
        </a:p>
      </dgm:t>
    </dgm:pt>
    <dgm:pt modelId="{93520637-36B3-4AB9-B949-92D55141E73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119780-6575-4106-AE5B-2CC6B48E548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73,8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9CBCFDE-87C7-4CA0-895C-10567390C816}" type="sibTrans" cxnId="{63612CDA-BBAA-48D8-BF07-558BDAD747A0}">
      <dgm:prSet/>
      <dgm:spPr/>
      <dgm:t>
        <a:bodyPr/>
        <a:lstStyle/>
        <a:p>
          <a:endParaRPr lang="ru-RU" sz="1100" b="1"/>
        </a:p>
      </dgm:t>
    </dgm:pt>
    <dgm:pt modelId="{15E02305-DAD8-4809-8067-42DAD00486AD}" type="parTrans" cxnId="{63612CDA-BBAA-48D8-BF07-558BDAD747A0}">
      <dgm:prSet/>
      <dgm:spPr/>
      <dgm:t>
        <a:bodyPr/>
        <a:lstStyle/>
        <a:p>
          <a:endParaRPr lang="ru-RU" sz="1100" b="1"/>
        </a:p>
      </dgm:t>
    </dgm:pt>
    <dgm:pt modelId="{F6F97186-B344-4193-9FE9-6DFB5403A28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44,5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BBBAA4F-305C-4E5F-BBCB-DE1B8ED5978A}" type="sibTrans" cxnId="{7C2E5991-6D03-4679-BB46-318B01A66142}">
      <dgm:prSet/>
      <dgm:spPr/>
      <dgm:t>
        <a:bodyPr/>
        <a:lstStyle/>
        <a:p>
          <a:endParaRPr lang="ru-RU" sz="1100" b="1"/>
        </a:p>
      </dgm:t>
    </dgm:pt>
    <dgm:pt modelId="{A99EC59D-97F4-424A-A28E-01E77005439E}" type="parTrans" cxnId="{7C2E5991-6D03-4679-BB46-318B01A66142}">
      <dgm:prSet/>
      <dgm:spPr/>
      <dgm:t>
        <a:bodyPr/>
        <a:lstStyle/>
        <a:p>
          <a:endParaRPr lang="ru-RU" sz="1100" b="1"/>
        </a:p>
      </dgm:t>
    </dgm:pt>
    <dgm:pt modelId="{01E5FF1C-8ED4-4ED1-A0DD-0AA37640AF28}" type="sibTrans" cxnId="{C28CBCF7-3139-40F7-B426-1830BB2434D9}">
      <dgm:prSet/>
      <dgm:spPr/>
      <dgm:t>
        <a:bodyPr/>
        <a:lstStyle/>
        <a:p>
          <a:endParaRPr lang="ru-RU" sz="1100" b="1"/>
        </a:p>
      </dgm:t>
    </dgm:pt>
    <dgm:pt modelId="{F22CCE59-9B42-4DA2-949C-34E1E0586A20}" type="parTrans" cxnId="{C28CBCF7-3139-40F7-B426-1830BB2434D9}">
      <dgm:prSet/>
      <dgm:spPr/>
      <dgm:t>
        <a:bodyPr/>
        <a:lstStyle/>
        <a:p>
          <a:endParaRPr lang="ru-RU" sz="1100" b="1"/>
        </a:p>
      </dgm:t>
    </dgm:pt>
    <dgm:pt modelId="{791EFB96-2A48-4A9C-BE1D-F031EA878AFE}">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0EE0816-71FE-4855-B1E0-02990AF78A2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73,3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3658E9D-3F3D-4273-992A-0B3786DB1FA2}" type="sibTrans" cxnId="{6738166E-1452-4A75-8F33-77A0EBB476DE}">
      <dgm:prSet/>
      <dgm:spPr/>
      <dgm:t>
        <a:bodyPr/>
        <a:lstStyle/>
        <a:p>
          <a:endParaRPr lang="ru-RU" sz="1100" b="1"/>
        </a:p>
      </dgm:t>
    </dgm:pt>
    <dgm:pt modelId="{1E8A2730-A5BA-46E9-A335-CB83EFC33D2E}" type="parTrans" cxnId="{6738166E-1452-4A75-8F33-77A0EBB476DE}">
      <dgm:prSet/>
      <dgm:spPr/>
      <dgm:t>
        <a:bodyPr/>
        <a:lstStyle/>
        <a:p>
          <a:endParaRPr lang="ru-RU" sz="1100" b="1"/>
        </a:p>
      </dgm:t>
    </dgm:pt>
    <dgm:pt modelId="{38339FB0-E72C-41C6-B50E-F0AC88B19FB8}">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43,5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2DE86E6-72CD-4DC8-9624-4DD62F96EFAF}" type="sibTrans" cxnId="{FD0B4AA9-BC48-4557-8309-723E52DF4E6F}">
      <dgm:prSet/>
      <dgm:spPr/>
      <dgm:t>
        <a:bodyPr/>
        <a:lstStyle/>
        <a:p>
          <a:endParaRPr lang="ru-RU" sz="1100" b="1"/>
        </a:p>
      </dgm:t>
    </dgm:pt>
    <dgm:pt modelId="{75674904-C66D-4634-9B49-059D96BD5483}" type="parTrans" cxnId="{FD0B4AA9-BC48-4557-8309-723E52DF4E6F}">
      <dgm:prSet/>
      <dgm:spPr/>
      <dgm:t>
        <a:bodyPr/>
        <a:lstStyle/>
        <a:p>
          <a:endParaRPr lang="ru-RU" sz="1100" b="1"/>
        </a:p>
      </dgm:t>
    </dgm:pt>
    <dgm:pt modelId="{6B08672F-E0FF-490A-8A6A-EE15E9A347DB}">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69,8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8F96F08A-9CC7-4FB6-A9E1-3EDCD9F33FD8}" type="sibTrans" cxnId="{5BA4828B-CA0A-4DD7-BA23-AF56465333D3}">
      <dgm:prSet/>
      <dgm:spPr/>
      <dgm:t>
        <a:bodyPr/>
        <a:lstStyle/>
        <a:p>
          <a:endParaRPr lang="ru-RU" sz="1100" b="1"/>
        </a:p>
      </dgm:t>
    </dgm:pt>
    <dgm:pt modelId="{BCD2EDD9-D801-4E03-BB4B-D967153748FB}" type="parTrans" cxnId="{5BA4828B-CA0A-4DD7-BA23-AF56465333D3}">
      <dgm:prSet/>
      <dgm:spPr/>
      <dgm:t>
        <a:bodyPr/>
        <a:lstStyle/>
        <a:p>
          <a:endParaRPr lang="ru-RU" sz="1100" b="1"/>
        </a:p>
      </dgm:t>
    </dgm:pt>
    <dgm:pt modelId="{1D61555D-5C35-4B12-BFFF-483B302CB699}" type="sibTrans" cxnId="{81491584-AF29-4A41-A880-E8728934FEF0}">
      <dgm:prSet/>
      <dgm:spPr/>
      <dgm:t>
        <a:bodyPr/>
        <a:lstStyle/>
        <a:p>
          <a:endParaRPr lang="ru-RU" sz="1100" b="1"/>
        </a:p>
      </dgm:t>
    </dgm:pt>
    <dgm:pt modelId="{C79FC32D-21F6-44D8-BB85-40E56683B653}" type="parTrans" cxnId="{81491584-AF29-4A41-A880-E8728934FEF0}">
      <dgm:prSet/>
      <dgm:spPr/>
      <dgm:t>
        <a:bodyPr/>
        <a:lstStyle/>
        <a:p>
          <a:endParaRPr lang="ru-RU" sz="1100" b="1"/>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C6F24F42-97B0-4B65-A4C6-FEB3AD0E1596}" type="sibTrans" cxnId="{85E56FFB-E071-40C7-BFC1-E9508A75A379}">
      <dgm:prSet/>
      <dgm:spPr/>
      <dgm:t>
        <a:bodyPr/>
        <a:lstStyle/>
        <a:p>
          <a:endParaRPr lang="ru-RU" sz="1100" b="1"/>
        </a:p>
      </dgm:t>
    </dgm:pt>
    <dgm:pt modelId="{6CA8BE2D-8B63-444F-91FB-8F9AAFFFD516}" type="parTrans" cxnId="{85E56FFB-E071-40C7-BFC1-E9508A75A379}">
      <dgm:prSet/>
      <dgm:spPr/>
      <dgm:t>
        <a:bodyPr/>
        <a:lstStyle/>
        <a:p>
          <a:endParaRPr lang="ru-RU" sz="1100" b="1"/>
        </a:p>
      </dgm:t>
    </dgm:pt>
    <dgm:pt modelId="{3ABED5D1-1D4C-4969-969B-8C80E3125CE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0E71F8B0-BC5D-4510-B871-3246A6431E67}" type="parTrans" cxnId="{70F6E34E-FB18-46C5-A699-F76A10348BA5}">
      <dgm:prSet/>
      <dgm:spPr/>
      <dgm:t>
        <a:bodyPr/>
        <a:lstStyle/>
        <a:p>
          <a:endParaRPr lang="ru-RU"/>
        </a:p>
      </dgm:t>
    </dgm:pt>
    <dgm:pt modelId="{DBDE80F5-A547-4AA5-9882-11225CDB0499}" type="sibTrans" cxnId="{70F6E34E-FB18-46C5-A699-F76A10348BA5}">
      <dgm:prSet/>
      <dgm:spPr/>
      <dgm:t>
        <a:bodyPr/>
        <a:lstStyle/>
        <a:p>
          <a:endParaRPr lang="ru-RU"/>
        </a:p>
      </dgm:t>
    </dgm:pt>
    <dgm:pt modelId="{6BF0F0D5-126A-459A-8178-7E7968BA7962}">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0F72B09-0A85-425D-9591-04016EADD5FB}" type="parTrans" cxnId="{E0DF1897-468D-4542-891F-7E1197111D69}">
      <dgm:prSet/>
      <dgm:spPr/>
      <dgm:t>
        <a:bodyPr/>
        <a:lstStyle/>
        <a:p>
          <a:endParaRPr lang="ru-RU"/>
        </a:p>
      </dgm:t>
    </dgm:pt>
    <dgm:pt modelId="{7FF4E700-05F0-46FE-8FE6-1502B468C7FC}" type="sibTrans" cxnId="{E0DF1897-468D-4542-891F-7E1197111D69}">
      <dgm:prSet/>
      <dgm:spPr/>
      <dgm:t>
        <a:bodyPr/>
        <a:lstStyle/>
        <a:p>
          <a:endParaRPr lang="ru-RU"/>
        </a:p>
      </dgm:t>
    </dgm:pt>
    <dgm:pt modelId="{25FF8FC8-B16B-4B7E-B907-E43319EB522D}">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78,3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F54C8FD-3EED-4F02-89A1-F059CFDCC3D4}" type="parTrans" cxnId="{16B6FFB5-217D-400B-A998-0DB1F1711C08}">
      <dgm:prSet/>
      <dgm:spPr/>
      <dgm:t>
        <a:bodyPr/>
        <a:lstStyle/>
        <a:p>
          <a:endParaRPr lang="ru-RU"/>
        </a:p>
      </dgm:t>
    </dgm:pt>
    <dgm:pt modelId="{AB41C161-F1C0-4623-8BD3-32342EC14CDD}" type="sibTrans" cxnId="{16B6FFB5-217D-400B-A998-0DB1F1711C08}">
      <dgm:prSet/>
      <dgm:spPr/>
      <dgm:t>
        <a:bodyPr/>
        <a:lstStyle/>
        <a:p>
          <a:endParaRPr lang="ru-RU"/>
        </a:p>
      </dgm:t>
    </dgm:pt>
    <dgm:pt modelId="{95025BF1-94DF-4519-8CBB-73D4693B310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44,8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69C1751-5980-4F7D-BF10-1F7CC68B424B}" type="parTrans" cxnId="{27C04008-F4B9-4F14-8B90-BB70ED221FBE}">
      <dgm:prSet/>
      <dgm:spPr/>
      <dgm:t>
        <a:bodyPr/>
        <a:lstStyle/>
        <a:p>
          <a:endParaRPr lang="ru-RU"/>
        </a:p>
      </dgm:t>
    </dgm:pt>
    <dgm:pt modelId="{DBD9F8D7-05F1-4A72-AAD8-2B50946DE8AB}" type="sibTrans" cxnId="{27C04008-F4B9-4F14-8B90-BB70ED221FBE}">
      <dgm:prSet/>
      <dgm:spPr/>
      <dgm:t>
        <a:bodyPr/>
        <a:lstStyle/>
        <a:p>
          <a:endParaRPr lang="ru-RU"/>
        </a:p>
      </dgm:t>
    </dgm:pt>
    <dgm:pt modelId="{95E88481-CC85-45C3-AE06-969451321412}">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69,8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595A684-C696-4414-8C15-4C1EC7423F66}" type="parTrans" cxnId="{E00AB2B0-7E42-4254-869B-6E3B9E90C2F1}">
      <dgm:prSet/>
      <dgm:spPr/>
      <dgm:t>
        <a:bodyPr/>
        <a:lstStyle/>
        <a:p>
          <a:endParaRPr lang="ru-RU"/>
        </a:p>
      </dgm:t>
    </dgm:pt>
    <dgm:pt modelId="{7992A027-445A-43FC-8347-ECD75A7DA431}" type="sibTrans" cxnId="{E00AB2B0-7E42-4254-869B-6E3B9E90C2F1}">
      <dgm:prSet/>
      <dgm:spPr/>
      <dgm:t>
        <a:bodyPr/>
        <a:lstStyle/>
        <a:p>
          <a:endParaRPr lang="ru-RU"/>
        </a:p>
      </dgm:t>
    </dgm:pt>
    <dgm:pt modelId="{65ACF673-E3A4-46B9-93D4-6BD4D1FB2308}">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72E4B7E4-8FE4-4D79-9D58-4A412F4D6D7D}" type="parTrans" cxnId="{4DEFD695-9E4A-4F4A-A9E5-A6E08705400C}">
      <dgm:prSet/>
      <dgm:spPr/>
      <dgm:t>
        <a:bodyPr/>
        <a:lstStyle/>
        <a:p>
          <a:endParaRPr lang="ru-RU"/>
        </a:p>
      </dgm:t>
    </dgm:pt>
    <dgm:pt modelId="{3563FB44-A3C3-4784-A602-7C6DE214B08F}" type="sibTrans" cxnId="{4DEFD695-9E4A-4F4A-A9E5-A6E08705400C}">
      <dgm:prSet/>
      <dgm:spPr/>
      <dgm:t>
        <a:bodyPr/>
        <a:lstStyle/>
        <a:p>
          <a:endParaRPr lang="ru-RU"/>
        </a:p>
      </dgm:t>
    </dgm:pt>
    <dgm:pt modelId="{B2290308-6F06-4C63-80B3-4623F42AA17F}">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3E2C8F2-5644-4E8B-96B1-619694BE00C9}" type="parTrans" cxnId="{A8EB012C-99C8-40D0-8760-6AC92FE5F67D}">
      <dgm:prSet/>
      <dgm:spPr/>
      <dgm:t>
        <a:bodyPr/>
        <a:lstStyle/>
        <a:p>
          <a:endParaRPr lang="ru-RU"/>
        </a:p>
      </dgm:t>
    </dgm:pt>
    <dgm:pt modelId="{82918D2F-F2A1-45D0-A452-4E8DCD6EAABB}" type="sibTrans" cxnId="{A8EB012C-99C8-40D0-8760-6AC92FE5F67D}">
      <dgm:prSet/>
      <dgm:spPr/>
      <dgm:t>
        <a:bodyPr/>
        <a:lstStyle/>
        <a:p>
          <a:endParaRPr lang="ru-RU"/>
        </a:p>
      </dgm:t>
    </dgm:pt>
    <dgm:pt modelId="{BB3F3E2C-C8ED-4CAC-BBCB-B9F10FD53D9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20AC574-CC46-4BFC-BD0F-8A4EDD39B521}" type="parTrans" cxnId="{89AC031B-8EDF-4E6B-B51A-AB2BD8C3A126}">
      <dgm:prSet/>
      <dgm:spPr/>
      <dgm:t>
        <a:bodyPr/>
        <a:lstStyle/>
        <a:p>
          <a:endParaRPr lang="ru-RU"/>
        </a:p>
      </dgm:t>
    </dgm:pt>
    <dgm:pt modelId="{29D9AF23-228E-402D-951F-37BC37466C34}" type="sibTrans" cxnId="{89AC031B-8EDF-4E6B-B51A-AB2BD8C3A126}">
      <dgm:prSet/>
      <dgm:spPr/>
      <dgm:t>
        <a:bodyPr/>
        <a:lstStyle/>
        <a:p>
          <a:endParaRPr lang="ru-RU"/>
        </a:p>
      </dgm:t>
    </dgm:pt>
    <dgm:pt modelId="{6198A401-C931-4E09-8842-B1D09F79C4C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46,2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432627EC-9C8F-4686-BF5F-C1CE99713897}" type="parTrans" cxnId="{E675D401-C9C7-4B62-ABB3-427C777F2B18}">
      <dgm:prSet/>
      <dgm:spPr/>
      <dgm:t>
        <a:bodyPr/>
        <a:lstStyle/>
        <a:p>
          <a:endParaRPr lang="ru-RU"/>
        </a:p>
      </dgm:t>
    </dgm:pt>
    <dgm:pt modelId="{F74EDF65-D2AF-4CC8-A257-825F295238BD}" type="sibTrans" cxnId="{E675D401-C9C7-4B62-ABB3-427C777F2B18}">
      <dgm:prSet/>
      <dgm:spPr/>
      <dgm:t>
        <a:bodyPr/>
        <a:lstStyle/>
        <a:p>
          <a:endParaRPr lang="ru-RU"/>
        </a:p>
      </dgm:t>
    </dgm:pt>
    <dgm:pt modelId="{50D8E53E-A089-4899-A2D0-FA0D1C75BAE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8002B907-632C-4949-BC64-0D414B38E8BA}" type="parTrans" cxnId="{971EC301-5E96-47D7-BBB8-85BB92F22341}">
      <dgm:prSet/>
      <dgm:spPr/>
      <dgm:t>
        <a:bodyPr/>
        <a:lstStyle/>
        <a:p>
          <a:endParaRPr lang="ru-RU"/>
        </a:p>
      </dgm:t>
    </dgm:pt>
    <dgm:pt modelId="{DCC80539-3FCF-429E-BCCF-76BA48CC02A2}" type="sibTrans" cxnId="{971EC301-5E96-47D7-BBB8-85BB92F22341}">
      <dgm:prSet/>
      <dgm:spPr/>
      <dgm:t>
        <a:bodyPr/>
        <a:lstStyle/>
        <a:p>
          <a:endParaRPr lang="ru-RU"/>
        </a:p>
      </dgm:t>
    </dgm:pt>
    <dgm:pt modelId="{4B53D93B-17C3-4401-AE32-54E3895D9A9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2021</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04297C08-BA57-4635-9246-78BF7303E5FA}" type="parTrans" cxnId="{7EC83600-FB67-46E5-989A-1C7B1F4582E0}">
      <dgm:prSet/>
      <dgm:spPr/>
      <dgm:t>
        <a:bodyPr/>
        <a:lstStyle/>
        <a:p>
          <a:endParaRPr lang="ru-RU"/>
        </a:p>
      </dgm:t>
    </dgm:pt>
    <dgm:pt modelId="{8803EE82-CDF7-4D4C-9016-532BAAF3D3ED}" type="sibTrans" cxnId="{7EC83600-FB67-46E5-989A-1C7B1F4582E0}">
      <dgm:prSet/>
      <dgm:spPr/>
      <dgm:t>
        <a:bodyPr/>
        <a:lstStyle/>
        <a:p>
          <a:endParaRPr lang="ru-RU"/>
        </a:p>
      </dgm:t>
    </dgm:pt>
    <dgm:pt modelId="{7711325B-E859-44FE-8B41-57F9AFDCA54B}">
      <dgm:prSet phldrT="[Текст]"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A670FA7C-7403-44C0-BA19-83B2BA693E61}" type="sibTrans" cxnId="{605000A8-E9A8-4E12-A1C8-8FA726E7C9AE}">
      <dgm:prSet/>
      <dgm:spPr/>
      <dgm:t>
        <a:bodyPr/>
        <a:lstStyle/>
        <a:p>
          <a:endParaRPr lang="ru-RU" sz="1100" b="1"/>
        </a:p>
      </dgm:t>
    </dgm:pt>
    <dgm:pt modelId="{2BF8A7FD-5B45-414F-8537-22861CA0057A}" type="parTrans" cxnId="{605000A8-E9A8-4E12-A1C8-8FA726E7C9AE}">
      <dgm:prSet/>
      <dgm:spPr/>
      <dgm:t>
        <a:bodyPr/>
        <a:lstStyle/>
        <a:p>
          <a:endParaRPr lang="ru-RU" sz="1100" b="1"/>
        </a:p>
      </dgm:t>
    </dgm:pt>
    <dgm:pt modelId="{A57325F4-ED51-4632-8210-EB7BB1A937E3}">
      <dgm:prSet phldrT="[Текст]"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69,9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72CAC59-F6F2-42E5-B76B-89BAE641EF02}" type="sibTrans" cxnId="{E4F2792D-07C5-4C94-A5E2-650B4BA37CD8}">
      <dgm:prSet/>
      <dgm:spPr/>
      <dgm:t>
        <a:bodyPr/>
        <a:lstStyle/>
        <a:p>
          <a:endParaRPr lang="ru-RU" sz="1100" b="1"/>
        </a:p>
      </dgm:t>
    </dgm:pt>
    <dgm:pt modelId="{6150F581-7907-438C-A5FF-D5610DEF132F}" type="parTrans" cxnId="{E4F2792D-07C5-4C94-A5E2-650B4BA37CD8}">
      <dgm:prSet/>
      <dgm:spPr/>
      <dgm:t>
        <a:bodyPr/>
        <a:lstStyle/>
        <a:p>
          <a:endParaRPr lang="ru-RU" sz="1100" b="1"/>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pt>
    <dgm:pt modelId="{9DF12F5D-797B-4C71-93F7-7C835BFF7982}" type="pres">
      <dgm:prSet presAssocID="{946393D2-3BB5-4D19-BAF6-84B7339845C4}" presName="txOne" presStyleLbl="node0" presStyleIdx="0" presStyleCnt="1" custScaleY="83139">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pt>
    <dgm:pt modelId="{B74154C5-AFFE-498C-8E4C-911D7456AC97}" type="pres">
      <dgm:prSet presAssocID="{946393D2-3BB5-4D19-BAF6-84B7339845C4}" presName="horzOne" presStyleCnt="0"/>
      <dgm:spPr/>
    </dgm:pt>
    <dgm:pt modelId="{AA6E5317-C9D5-49D6-9218-04A9A8CDF9E8}" type="pres">
      <dgm:prSet presAssocID="{5A6BA2F8-AB86-4FEA-9FCE-F9FA52A7F9A0}" presName="vertTwo" presStyleCnt="0"/>
      <dgm:spPr/>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pt>
    <dgm:pt modelId="{ED986375-36F5-4143-A5F0-85653599471E}" type="pres">
      <dgm:prSet presAssocID="{5A6BA2F8-AB86-4FEA-9FCE-F9FA52A7F9A0}" presName="horzTwo" presStyleCnt="0"/>
      <dgm:spPr/>
    </dgm:pt>
    <dgm:pt modelId="{1E0AE069-C729-439A-8631-C94BAFEF68BF}" type="pres">
      <dgm:prSet presAssocID="{6B08672F-E0FF-490A-8A6A-EE15E9A347DB}" presName="vertThree" presStyleCnt="0"/>
      <dgm:spPr/>
    </dgm:pt>
    <dgm:pt modelId="{DF4FD48B-EDD5-45C2-A52E-3B036E7928B4}" type="pres">
      <dgm:prSet presAssocID="{6B08672F-E0FF-490A-8A6A-EE15E9A347DB}" presName="txThree" presStyleLbl="node3" presStyleIdx="0" presStyleCnt="5">
        <dgm:presLayoutVars>
          <dgm:chPref val="3"/>
        </dgm:presLayoutVars>
      </dgm:prSet>
      <dgm:spPr/>
      <dgm:t>
        <a:bodyPr/>
        <a:lstStyle/>
        <a:p>
          <a:endParaRPr lang="ru-RU"/>
        </a:p>
      </dgm:t>
    </dgm:pt>
    <dgm:pt modelId="{5AA9854F-A073-4482-8049-3F810CB0FA35}" type="pres">
      <dgm:prSet presAssocID="{6B08672F-E0FF-490A-8A6A-EE15E9A347DB}" presName="parTransThree" presStyleCnt="0"/>
      <dgm:spPr/>
    </dgm:pt>
    <dgm:pt modelId="{4B4ADDED-BE5B-4553-9A1E-15588D98987A}" type="pres">
      <dgm:prSet presAssocID="{6B08672F-E0FF-490A-8A6A-EE15E9A347DB}" presName="horzThree" presStyleCnt="0"/>
      <dgm:spPr/>
    </dgm:pt>
    <dgm:pt modelId="{67CE9756-A8D0-45D9-86D8-03109F5CBCE9}" type="pres">
      <dgm:prSet presAssocID="{38339FB0-E72C-41C6-B50E-F0AC88B19FB8}" presName="vertFour" presStyleCnt="0">
        <dgm:presLayoutVars>
          <dgm:chPref val="3"/>
        </dgm:presLayoutVars>
      </dgm:prSet>
      <dgm:spPr/>
    </dgm:pt>
    <dgm:pt modelId="{B0232F34-051D-481D-9CC7-7CFB0339C454}" type="pres">
      <dgm:prSet presAssocID="{38339FB0-E72C-41C6-B50E-F0AC88B19FB8}" presName="txFour" presStyleLbl="node4" presStyleIdx="0" presStyleCnt="15" custScaleY="100000">
        <dgm:presLayoutVars>
          <dgm:chPref val="3"/>
        </dgm:presLayoutVars>
      </dgm:prSet>
      <dgm:spPr/>
      <dgm:t>
        <a:bodyPr/>
        <a:lstStyle/>
        <a:p>
          <a:endParaRPr lang="ru-RU"/>
        </a:p>
      </dgm:t>
    </dgm:pt>
    <dgm:pt modelId="{571A3C60-BC49-49D1-BCCE-B160FCDBC262}" type="pres">
      <dgm:prSet presAssocID="{38339FB0-E72C-41C6-B50E-F0AC88B19FB8}" presName="parTransFour" presStyleCnt="0"/>
      <dgm:spPr/>
    </dgm:pt>
    <dgm:pt modelId="{03D9FDDF-6FEE-4AC3-8403-A2D130230B08}" type="pres">
      <dgm:prSet presAssocID="{38339FB0-E72C-41C6-B50E-F0AC88B19FB8}" presName="horzFour" presStyleCnt="0"/>
      <dgm:spPr/>
    </dgm:pt>
    <dgm:pt modelId="{A97F1489-052C-4C38-86B7-BC4BB90AC75E}" type="pres">
      <dgm:prSet presAssocID="{A0EE0816-71FE-4855-B1E0-02990AF78A21}" presName="vertFour" presStyleCnt="0">
        <dgm:presLayoutVars>
          <dgm:chPref val="3"/>
        </dgm:presLayoutVars>
      </dgm:prSet>
      <dgm:spPr/>
    </dgm:pt>
    <dgm:pt modelId="{4DC6FEF6-AA8E-4A28-95B0-4EA11C79CD95}" type="pres">
      <dgm:prSet presAssocID="{A0EE0816-71FE-4855-B1E0-02990AF78A21}" presName="txFour" presStyleLbl="node4" presStyleIdx="1" presStyleCnt="15">
        <dgm:presLayoutVars>
          <dgm:chPref val="3"/>
        </dgm:presLayoutVars>
      </dgm:prSet>
      <dgm:spPr/>
      <dgm:t>
        <a:bodyPr/>
        <a:lstStyle/>
        <a:p>
          <a:endParaRPr lang="ru-RU"/>
        </a:p>
      </dgm:t>
    </dgm:pt>
    <dgm:pt modelId="{A86EFF89-E9BD-466E-8956-F5C947F3F307}" type="pres">
      <dgm:prSet presAssocID="{A0EE0816-71FE-4855-B1E0-02990AF78A21}" presName="parTransFour" presStyleCnt="0"/>
      <dgm:spPr/>
    </dgm:pt>
    <dgm:pt modelId="{63BC19EF-6235-4CE4-A4BA-F52EF090EA43}" type="pres">
      <dgm:prSet presAssocID="{A0EE0816-71FE-4855-B1E0-02990AF78A21}" presName="horzFour" presStyleCnt="0"/>
      <dgm:spPr/>
    </dgm:pt>
    <dgm:pt modelId="{73293728-592E-4338-AB87-2AC4FCED647C}" type="pres">
      <dgm:prSet presAssocID="{791EFB96-2A48-4A9C-BE1D-F031EA878AFE}" presName="vertFour" presStyleCnt="0">
        <dgm:presLayoutVars>
          <dgm:chPref val="3"/>
        </dgm:presLayoutVars>
      </dgm:prSet>
      <dgm:spPr/>
    </dgm:pt>
    <dgm:pt modelId="{615F75F9-6DBD-4ECA-9FA4-52847E4C9098}" type="pres">
      <dgm:prSet presAssocID="{791EFB96-2A48-4A9C-BE1D-F031EA878AFE}" presName="txFour" presStyleLbl="node4" presStyleIdx="2" presStyleCnt="15">
        <dgm:presLayoutVars>
          <dgm:chPref val="3"/>
        </dgm:presLayoutVars>
      </dgm:prSet>
      <dgm:spPr/>
      <dgm:t>
        <a:bodyPr/>
        <a:lstStyle/>
        <a:p>
          <a:endParaRPr lang="ru-RU"/>
        </a:p>
      </dgm:t>
    </dgm:pt>
    <dgm:pt modelId="{C877937E-BF6D-4EE3-A84E-C485A4A82125}" type="pres">
      <dgm:prSet presAssocID="{791EFB96-2A48-4A9C-BE1D-F031EA878AFE}" presName="horzFour" presStyleCnt="0"/>
      <dgm:spPr/>
    </dgm:pt>
    <dgm:pt modelId="{694C6A3E-E1B4-4940-ABED-A0BE47161CCE}" type="pres">
      <dgm:prSet presAssocID="{C6F24F42-97B0-4B65-A4C6-FEB3AD0E1596}" presName="sibSpaceTwo" presStyleCnt="0"/>
      <dgm:spPr/>
    </dgm:pt>
    <dgm:pt modelId="{CCF4CAB0-B314-45C6-BA0F-FA42D6099C32}" type="pres">
      <dgm:prSet presAssocID="{65ACF673-E3A4-46B9-93D4-6BD4D1FB2308}" presName="vertTwo" presStyleCnt="0"/>
      <dgm:spPr/>
    </dgm:pt>
    <dgm:pt modelId="{323CC5F8-DD9A-4CA9-9489-17C1C65C5E48}" type="pres">
      <dgm:prSet presAssocID="{65ACF673-E3A4-46B9-93D4-6BD4D1FB2308}" presName="txTwo" presStyleLbl="node2" presStyleIdx="1" presStyleCnt="5">
        <dgm:presLayoutVars>
          <dgm:chPref val="3"/>
        </dgm:presLayoutVars>
      </dgm:prSet>
      <dgm:spPr/>
      <dgm:t>
        <a:bodyPr/>
        <a:lstStyle/>
        <a:p>
          <a:endParaRPr lang="ru-RU"/>
        </a:p>
      </dgm:t>
    </dgm:pt>
    <dgm:pt modelId="{73ADC3A7-735D-4031-99F5-C8ED1F2AFEFE}" type="pres">
      <dgm:prSet presAssocID="{65ACF673-E3A4-46B9-93D4-6BD4D1FB2308}" presName="parTransTwo" presStyleCnt="0"/>
      <dgm:spPr/>
    </dgm:pt>
    <dgm:pt modelId="{8738429F-BC0B-419F-B392-CBC141738275}" type="pres">
      <dgm:prSet presAssocID="{65ACF673-E3A4-46B9-93D4-6BD4D1FB2308}" presName="horzTwo" presStyleCnt="0"/>
      <dgm:spPr/>
    </dgm:pt>
    <dgm:pt modelId="{9FD29ADD-C264-41EA-83BB-39044C59A999}" type="pres">
      <dgm:prSet presAssocID="{95E88481-CC85-45C3-AE06-969451321412}" presName="vertThree" presStyleCnt="0"/>
      <dgm:spPr/>
    </dgm:pt>
    <dgm:pt modelId="{D16AEDF1-8DC8-4754-8E28-3C779D33FF32}" type="pres">
      <dgm:prSet presAssocID="{95E88481-CC85-45C3-AE06-969451321412}" presName="txThree" presStyleLbl="node3" presStyleIdx="1" presStyleCnt="5">
        <dgm:presLayoutVars>
          <dgm:chPref val="3"/>
        </dgm:presLayoutVars>
      </dgm:prSet>
      <dgm:spPr/>
      <dgm:t>
        <a:bodyPr/>
        <a:lstStyle/>
        <a:p>
          <a:endParaRPr lang="ru-RU"/>
        </a:p>
      </dgm:t>
    </dgm:pt>
    <dgm:pt modelId="{B237C3CF-44FA-439D-BF80-EB83B4B80930}" type="pres">
      <dgm:prSet presAssocID="{95E88481-CC85-45C3-AE06-969451321412}" presName="parTransThree" presStyleCnt="0"/>
      <dgm:spPr/>
    </dgm:pt>
    <dgm:pt modelId="{66CCB52F-4F26-41EB-9B9F-7320DEC87F6A}" type="pres">
      <dgm:prSet presAssocID="{95E88481-CC85-45C3-AE06-969451321412}" presName="horzThree" presStyleCnt="0"/>
      <dgm:spPr/>
    </dgm:pt>
    <dgm:pt modelId="{FDDE1BF6-990F-47F4-8210-8C9D7681D038}" type="pres">
      <dgm:prSet presAssocID="{95025BF1-94DF-4519-8CBB-73D4693B310A}" presName="vertFour" presStyleCnt="0">
        <dgm:presLayoutVars>
          <dgm:chPref val="3"/>
        </dgm:presLayoutVars>
      </dgm:prSet>
      <dgm:spPr/>
    </dgm:pt>
    <dgm:pt modelId="{9F4F743B-0A49-4591-B454-1388471C090F}" type="pres">
      <dgm:prSet presAssocID="{95025BF1-94DF-4519-8CBB-73D4693B310A}" presName="txFour" presStyleLbl="node4" presStyleIdx="3" presStyleCnt="15">
        <dgm:presLayoutVars>
          <dgm:chPref val="3"/>
        </dgm:presLayoutVars>
      </dgm:prSet>
      <dgm:spPr/>
      <dgm:t>
        <a:bodyPr/>
        <a:lstStyle/>
        <a:p>
          <a:endParaRPr lang="ru-RU"/>
        </a:p>
      </dgm:t>
    </dgm:pt>
    <dgm:pt modelId="{2905A11F-B082-43CC-9610-AC63AB150F75}" type="pres">
      <dgm:prSet presAssocID="{95025BF1-94DF-4519-8CBB-73D4693B310A}" presName="parTransFour" presStyleCnt="0"/>
      <dgm:spPr/>
    </dgm:pt>
    <dgm:pt modelId="{AC1F6187-65A1-49ED-8F08-D80B3943A512}" type="pres">
      <dgm:prSet presAssocID="{95025BF1-94DF-4519-8CBB-73D4693B310A}" presName="horzFour" presStyleCnt="0"/>
      <dgm:spPr/>
    </dgm:pt>
    <dgm:pt modelId="{368C54EA-F6EF-49F2-A3E2-2BEDF8F30CD2}" type="pres">
      <dgm:prSet presAssocID="{25FF8FC8-B16B-4B7E-B907-E43319EB522D}" presName="vertFour" presStyleCnt="0">
        <dgm:presLayoutVars>
          <dgm:chPref val="3"/>
        </dgm:presLayoutVars>
      </dgm:prSet>
      <dgm:spPr/>
    </dgm:pt>
    <dgm:pt modelId="{D5B6352D-FF92-41CE-9AE9-791A0A1318AC}" type="pres">
      <dgm:prSet presAssocID="{25FF8FC8-B16B-4B7E-B907-E43319EB522D}" presName="txFour" presStyleLbl="node4" presStyleIdx="4" presStyleCnt="15">
        <dgm:presLayoutVars>
          <dgm:chPref val="3"/>
        </dgm:presLayoutVars>
      </dgm:prSet>
      <dgm:spPr/>
      <dgm:t>
        <a:bodyPr/>
        <a:lstStyle/>
        <a:p>
          <a:endParaRPr lang="ru-RU"/>
        </a:p>
      </dgm:t>
    </dgm:pt>
    <dgm:pt modelId="{E34037C1-889E-42BD-A442-8E4CC638BCE9}" type="pres">
      <dgm:prSet presAssocID="{25FF8FC8-B16B-4B7E-B907-E43319EB522D}" presName="parTransFour" presStyleCnt="0"/>
      <dgm:spPr/>
    </dgm:pt>
    <dgm:pt modelId="{48A9AF47-B978-441C-BFD6-5F3546DDF9EC}" type="pres">
      <dgm:prSet presAssocID="{25FF8FC8-B16B-4B7E-B907-E43319EB522D}" presName="horzFour" presStyleCnt="0"/>
      <dgm:spPr/>
    </dgm:pt>
    <dgm:pt modelId="{38C3B029-8004-4C0E-894E-A479769F14F7}" type="pres">
      <dgm:prSet presAssocID="{6BF0F0D5-126A-459A-8178-7E7968BA7962}" presName="vertFour" presStyleCnt="0">
        <dgm:presLayoutVars>
          <dgm:chPref val="3"/>
        </dgm:presLayoutVars>
      </dgm:prSet>
      <dgm:spPr/>
    </dgm:pt>
    <dgm:pt modelId="{B95FD06E-3459-4C8E-9DAD-747A06456BC3}" type="pres">
      <dgm:prSet presAssocID="{6BF0F0D5-126A-459A-8178-7E7968BA7962}" presName="txFour" presStyleLbl="node4" presStyleIdx="5" presStyleCnt="15">
        <dgm:presLayoutVars>
          <dgm:chPref val="3"/>
        </dgm:presLayoutVars>
      </dgm:prSet>
      <dgm:spPr/>
      <dgm:t>
        <a:bodyPr/>
        <a:lstStyle/>
        <a:p>
          <a:endParaRPr lang="ru-RU"/>
        </a:p>
      </dgm:t>
    </dgm:pt>
    <dgm:pt modelId="{CBA88C0B-0969-4643-900C-518935FD5712}" type="pres">
      <dgm:prSet presAssocID="{6BF0F0D5-126A-459A-8178-7E7968BA7962}" presName="horzFour" presStyleCnt="0"/>
      <dgm:spPr/>
    </dgm:pt>
    <dgm:pt modelId="{7B6F7E36-0CE6-4414-B149-8E503A61AE8B}" type="pres">
      <dgm:prSet presAssocID="{3563FB44-A3C3-4784-A602-7C6DE214B08F}" presName="sibSpaceTwo" presStyleCnt="0"/>
      <dgm:spPr/>
    </dgm:pt>
    <dgm:pt modelId="{CED5A6B3-02EB-4107-8090-C416E62CE690}" type="pres">
      <dgm:prSet presAssocID="{3ABED5D1-1D4C-4969-969B-8C80E3125CED}" presName="vertTwo" presStyleCnt="0"/>
      <dgm:spPr/>
    </dgm:pt>
    <dgm:pt modelId="{17BEF634-B062-4224-A339-6B9FE60DABC1}" type="pres">
      <dgm:prSet presAssocID="{3ABED5D1-1D4C-4969-969B-8C80E3125CED}" presName="txTwo" presStyleLbl="node2" presStyleIdx="2" presStyleCnt="5">
        <dgm:presLayoutVars>
          <dgm:chPref val="3"/>
        </dgm:presLayoutVars>
      </dgm:prSet>
      <dgm:spPr/>
      <dgm:t>
        <a:bodyPr/>
        <a:lstStyle/>
        <a:p>
          <a:endParaRPr lang="ru-RU"/>
        </a:p>
      </dgm:t>
    </dgm:pt>
    <dgm:pt modelId="{0AE0F936-9DAB-4D2E-B304-BD9B51590CFF}" type="pres">
      <dgm:prSet presAssocID="{3ABED5D1-1D4C-4969-969B-8C80E3125CED}" presName="parTransTwo" presStyleCnt="0"/>
      <dgm:spPr/>
    </dgm:pt>
    <dgm:pt modelId="{BBFC455E-02D2-46BD-AB66-CD8DE75BE6E5}" type="pres">
      <dgm:prSet presAssocID="{3ABED5D1-1D4C-4969-969B-8C80E3125CED}" presName="horzTwo" presStyleCnt="0"/>
      <dgm:spPr/>
    </dgm:pt>
    <dgm:pt modelId="{113415A5-E91F-4FE8-9BF8-30244626B0BF}" type="pres">
      <dgm:prSet presAssocID="{A57325F4-ED51-4632-8210-EB7BB1A937E3}" presName="vertThree" presStyleCnt="0"/>
      <dgm:spPr/>
    </dgm:pt>
    <dgm:pt modelId="{98728C6C-700D-4AF5-919D-571D1B1C73D6}" type="pres">
      <dgm:prSet presAssocID="{A57325F4-ED51-4632-8210-EB7BB1A937E3}" presName="txThree" presStyleLbl="node3" presStyleIdx="2" presStyleCnt="5">
        <dgm:presLayoutVars>
          <dgm:chPref val="3"/>
        </dgm:presLayoutVars>
      </dgm:prSet>
      <dgm:spPr/>
      <dgm:t>
        <a:bodyPr/>
        <a:lstStyle/>
        <a:p>
          <a:endParaRPr lang="ru-RU"/>
        </a:p>
      </dgm:t>
    </dgm:pt>
    <dgm:pt modelId="{7DA4393A-B616-4187-9FD5-5855AF709139}" type="pres">
      <dgm:prSet presAssocID="{A57325F4-ED51-4632-8210-EB7BB1A937E3}" presName="parTransThree" presStyleCnt="0"/>
      <dgm:spPr/>
    </dgm:pt>
    <dgm:pt modelId="{5DBF41F9-76A7-4B1D-8947-AD1CA93918D7}" type="pres">
      <dgm:prSet presAssocID="{A57325F4-ED51-4632-8210-EB7BB1A937E3}" presName="horzThree" presStyleCnt="0"/>
      <dgm:spPr/>
    </dgm:pt>
    <dgm:pt modelId="{AE066C26-0F89-4F74-8EEE-568A145904EB}" type="pres">
      <dgm:prSet presAssocID="{F6F97186-B344-4193-9FE9-6DFB5403A289}" presName="vertFour" presStyleCnt="0">
        <dgm:presLayoutVars>
          <dgm:chPref val="3"/>
        </dgm:presLayoutVars>
      </dgm:prSet>
      <dgm:spPr/>
    </dgm:pt>
    <dgm:pt modelId="{8A4A9CFA-AEA9-4F05-83EE-AD7DC19C36EB}" type="pres">
      <dgm:prSet presAssocID="{F6F97186-B344-4193-9FE9-6DFB5403A289}" presName="txFour" presStyleLbl="node4" presStyleIdx="6" presStyleCnt="15">
        <dgm:presLayoutVars>
          <dgm:chPref val="3"/>
        </dgm:presLayoutVars>
      </dgm:prSet>
      <dgm:spPr/>
      <dgm:t>
        <a:bodyPr/>
        <a:lstStyle/>
        <a:p>
          <a:endParaRPr lang="ru-RU"/>
        </a:p>
      </dgm:t>
    </dgm:pt>
    <dgm:pt modelId="{895BD70D-9B23-4D1F-955D-1C23DF0F0579}" type="pres">
      <dgm:prSet presAssocID="{F6F97186-B344-4193-9FE9-6DFB5403A289}" presName="parTransFour" presStyleCnt="0"/>
      <dgm:spPr/>
    </dgm:pt>
    <dgm:pt modelId="{74FFA38C-DB40-401A-8BBA-313CB5741F28}" type="pres">
      <dgm:prSet presAssocID="{F6F97186-B344-4193-9FE9-6DFB5403A289}" presName="horzFour" presStyleCnt="0"/>
      <dgm:spPr/>
    </dgm:pt>
    <dgm:pt modelId="{0149EBE6-AA59-4F78-AF18-137F8047AB47}" type="pres">
      <dgm:prSet presAssocID="{CD119780-6575-4106-AE5B-2CC6B48E5482}" presName="vertFour" presStyleCnt="0">
        <dgm:presLayoutVars>
          <dgm:chPref val="3"/>
        </dgm:presLayoutVars>
      </dgm:prSet>
      <dgm:spPr/>
    </dgm:pt>
    <dgm:pt modelId="{14BABD28-5047-47A3-A701-B7AFBBE28819}" type="pres">
      <dgm:prSet presAssocID="{CD119780-6575-4106-AE5B-2CC6B48E5482}" presName="txFour" presStyleLbl="node4" presStyleIdx="7" presStyleCnt="15">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pt>
    <dgm:pt modelId="{D0D594F6-8533-4A50-8AE7-20755C3BFFA9}" type="pres">
      <dgm:prSet presAssocID="{CD119780-6575-4106-AE5B-2CC6B48E5482}" presName="horzFour" presStyleCnt="0"/>
      <dgm:spPr/>
    </dgm:pt>
    <dgm:pt modelId="{25C7D557-F0AE-4C4E-8B80-BC2468777DC6}" type="pres">
      <dgm:prSet presAssocID="{93520637-36B3-4AB9-B949-92D55141E733}" presName="vertFour" presStyleCnt="0">
        <dgm:presLayoutVars>
          <dgm:chPref val="3"/>
        </dgm:presLayoutVars>
      </dgm:prSet>
      <dgm:spPr/>
    </dgm:pt>
    <dgm:pt modelId="{8E7E2D4A-62E6-4A23-A5DD-552A63903B64}" type="pres">
      <dgm:prSet presAssocID="{93520637-36B3-4AB9-B949-92D55141E733}" presName="txFour" presStyleLbl="node4" presStyleIdx="8" presStyleCnt="15">
        <dgm:presLayoutVars>
          <dgm:chPref val="3"/>
        </dgm:presLayoutVars>
      </dgm:prSet>
      <dgm:spPr/>
      <dgm:t>
        <a:bodyPr/>
        <a:lstStyle/>
        <a:p>
          <a:endParaRPr lang="ru-RU"/>
        </a:p>
      </dgm:t>
    </dgm:pt>
    <dgm:pt modelId="{B338BAF6-59FE-4215-B697-18ED9B1E550D}" type="pres">
      <dgm:prSet presAssocID="{93520637-36B3-4AB9-B949-92D55141E733}" presName="horzFour" presStyleCnt="0"/>
      <dgm:spPr/>
    </dgm:pt>
    <dgm:pt modelId="{D6DE1B68-BA27-4C5F-BA2F-04D24F9110D5}" type="pres">
      <dgm:prSet presAssocID="{DBDE80F5-A547-4AA5-9882-11225CDB0499}" presName="sibSpaceTwo" presStyleCnt="0"/>
      <dgm:spPr/>
    </dgm:pt>
    <dgm:pt modelId="{22BDFE06-8D1B-4C76-8FF0-2DABD4B35522}" type="pres">
      <dgm:prSet presAssocID="{7711325B-E859-44FE-8B41-57F9AFDCA54B}" presName="vertTwo" presStyleCnt="0"/>
      <dgm:spPr/>
    </dgm:pt>
    <dgm:pt modelId="{576C6983-4618-426C-8177-DEA9FE3AC4EB}" type="pres">
      <dgm:prSet presAssocID="{7711325B-E859-44FE-8B41-57F9AFDCA54B}" presName="txTwo" presStyleLbl="node2" presStyleIdx="3"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pt>
    <dgm:pt modelId="{508A389B-C0F5-43D4-BD46-7C9F058EB2F7}" type="pres">
      <dgm:prSet presAssocID="{7711325B-E859-44FE-8B41-57F9AFDCA54B}" presName="horzTwo" presStyleCnt="0"/>
      <dgm:spPr/>
    </dgm:pt>
    <dgm:pt modelId="{4BE30B0A-6BC4-4384-8F26-09633F1C2F67}" type="pres">
      <dgm:prSet presAssocID="{B27758F7-CCC5-4853-943C-C625AC5B9618}" presName="vertThree" presStyleCnt="0"/>
      <dgm:spPr/>
    </dgm:pt>
    <dgm:pt modelId="{C1736FFF-D3A9-461C-843A-75D86022B9DC}" type="pres">
      <dgm:prSet presAssocID="{B27758F7-CCC5-4853-943C-C625AC5B9618}" presName="txThree" presStyleLbl="node3" presStyleIdx="3" presStyleCnt="5" custLinFactNeighborX="2674" custLinFactNeighborY="-44193">
        <dgm:presLayoutVars>
          <dgm:chPref val="3"/>
        </dgm:presLayoutVars>
      </dgm:prSet>
      <dgm:spPr/>
      <dgm:t>
        <a:bodyPr/>
        <a:lstStyle/>
        <a:p>
          <a:endParaRPr lang="ru-RU"/>
        </a:p>
      </dgm:t>
    </dgm:pt>
    <dgm:pt modelId="{45FD02FA-D649-4107-81C7-BA7596601166}" type="pres">
      <dgm:prSet presAssocID="{B27758F7-CCC5-4853-943C-C625AC5B9618}" presName="parTransThree" presStyleCnt="0"/>
      <dgm:spPr/>
    </dgm:pt>
    <dgm:pt modelId="{62BDDD9A-D02D-4EC9-9A51-1238D67179B7}" type="pres">
      <dgm:prSet presAssocID="{B27758F7-CCC5-4853-943C-C625AC5B9618}" presName="horzThree" presStyleCnt="0"/>
      <dgm:spPr/>
    </dgm:pt>
    <dgm:pt modelId="{244A4C12-9192-4253-93E3-A0FF0E338196}" type="pres">
      <dgm:prSet presAssocID="{A1BB5A2E-A45D-4F6A-B329-CD4782193917}" presName="vertFour" presStyleCnt="0">
        <dgm:presLayoutVars>
          <dgm:chPref val="3"/>
        </dgm:presLayoutVars>
      </dgm:prSet>
      <dgm:spPr/>
    </dgm:pt>
    <dgm:pt modelId="{33D6FFE4-E349-423D-A7F1-8E1A49A29AC4}" type="pres">
      <dgm:prSet presAssocID="{A1BB5A2E-A45D-4F6A-B329-CD4782193917}" presName="txFour" presStyleLbl="node4" presStyleIdx="9" presStyleCnt="15">
        <dgm:presLayoutVars>
          <dgm:chPref val="3"/>
        </dgm:presLayoutVars>
      </dgm:prSet>
      <dgm:spPr/>
      <dgm:t>
        <a:bodyPr/>
        <a:lstStyle/>
        <a:p>
          <a:endParaRPr lang="ru-RU"/>
        </a:p>
      </dgm:t>
    </dgm:pt>
    <dgm:pt modelId="{43C3D53A-843E-4C4F-9A60-8FB58F11DD4E}" type="pres">
      <dgm:prSet presAssocID="{A1BB5A2E-A45D-4F6A-B329-CD4782193917}" presName="parTransFour" presStyleCnt="0"/>
      <dgm:spPr/>
    </dgm:pt>
    <dgm:pt modelId="{6E5BFFB0-6E2B-4011-9640-F6BAB03B9ADF}" type="pres">
      <dgm:prSet presAssocID="{A1BB5A2E-A45D-4F6A-B329-CD4782193917}" presName="horzFour" presStyleCnt="0"/>
      <dgm:spPr/>
    </dgm:pt>
    <dgm:pt modelId="{FF422C5A-2F9A-4C9D-854E-BFC785439DEC}" type="pres">
      <dgm:prSet presAssocID="{B34B6A16-5EF9-4B63-A5E4-12B190B34880}" presName="vertFour" presStyleCnt="0">
        <dgm:presLayoutVars>
          <dgm:chPref val="3"/>
        </dgm:presLayoutVars>
      </dgm:prSet>
      <dgm:spPr/>
    </dgm:pt>
    <dgm:pt modelId="{C586111C-58B6-40AF-8D8A-60EE680572BA}" type="pres">
      <dgm:prSet presAssocID="{B34B6A16-5EF9-4B63-A5E4-12B190B34880}" presName="txFour" presStyleLbl="node4" presStyleIdx="10" presStyleCnt="15">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pt>
    <dgm:pt modelId="{FFF447F9-BACE-4B19-B5DF-5D71FE61C4DC}" type="pres">
      <dgm:prSet presAssocID="{B34B6A16-5EF9-4B63-A5E4-12B190B34880}" presName="horzFour" presStyleCnt="0"/>
      <dgm:spPr/>
    </dgm:pt>
    <dgm:pt modelId="{5106FDE3-AC3E-4615-8C4F-829EABC2C26C}" type="pres">
      <dgm:prSet presAssocID="{9A0A1B48-08CE-44F2-8C66-5814C06EE4CC}" presName="vertFour" presStyleCnt="0">
        <dgm:presLayoutVars>
          <dgm:chPref val="3"/>
        </dgm:presLayoutVars>
      </dgm:prSet>
      <dgm:spPr/>
    </dgm:pt>
    <dgm:pt modelId="{41590EE3-70B4-4E0E-8D44-18EF1FD97F2E}" type="pres">
      <dgm:prSet presAssocID="{9A0A1B48-08CE-44F2-8C66-5814C06EE4CC}" presName="txFour" presStyleLbl="node4" presStyleIdx="11" presStyleCnt="15">
        <dgm:presLayoutVars>
          <dgm:chPref val="3"/>
        </dgm:presLayoutVars>
      </dgm:prSet>
      <dgm:spPr/>
      <dgm:t>
        <a:bodyPr/>
        <a:lstStyle/>
        <a:p>
          <a:endParaRPr lang="ru-RU"/>
        </a:p>
      </dgm:t>
    </dgm:pt>
    <dgm:pt modelId="{D1A4E4BA-FB74-44DD-88E4-672303AAC4FA}" type="pres">
      <dgm:prSet presAssocID="{9A0A1B48-08CE-44F2-8C66-5814C06EE4CC}" presName="horzFour" presStyleCnt="0"/>
      <dgm:spPr/>
    </dgm:pt>
    <dgm:pt modelId="{6CD99F49-4894-4355-9651-6C148EE7C226}" type="pres">
      <dgm:prSet presAssocID="{A670FA7C-7403-44C0-BA19-83B2BA693E61}" presName="sibSpaceTwo" presStyleCnt="0"/>
      <dgm:spPr/>
    </dgm:pt>
    <dgm:pt modelId="{4F48FE77-27F3-4033-8C5B-AC8E373FD387}" type="pres">
      <dgm:prSet presAssocID="{4B53D93B-17C3-4401-AE32-54E3895D9A95}" presName="vertTwo" presStyleCnt="0"/>
      <dgm:spPr/>
    </dgm:pt>
    <dgm:pt modelId="{193AF1A0-23ED-404D-B43B-80D15E65A410}" type="pres">
      <dgm:prSet presAssocID="{4B53D93B-17C3-4401-AE32-54E3895D9A95}" presName="txTwo" presStyleLbl="node2" presStyleIdx="4" presStyleCnt="5">
        <dgm:presLayoutVars>
          <dgm:chPref val="3"/>
        </dgm:presLayoutVars>
      </dgm:prSet>
      <dgm:spPr/>
      <dgm:t>
        <a:bodyPr/>
        <a:lstStyle/>
        <a:p>
          <a:endParaRPr lang="ru-RU"/>
        </a:p>
      </dgm:t>
    </dgm:pt>
    <dgm:pt modelId="{CDC2BB3E-C155-4E6C-AD50-0A7809C9DABD}" type="pres">
      <dgm:prSet presAssocID="{4B53D93B-17C3-4401-AE32-54E3895D9A95}" presName="parTransTwo" presStyleCnt="0"/>
      <dgm:spPr/>
    </dgm:pt>
    <dgm:pt modelId="{D576AA7A-3F47-4F3E-BA90-501C10DD0C1A}" type="pres">
      <dgm:prSet presAssocID="{4B53D93B-17C3-4401-AE32-54E3895D9A95}" presName="horzTwo" presStyleCnt="0"/>
      <dgm:spPr/>
    </dgm:pt>
    <dgm:pt modelId="{17F37E67-7655-43EF-93BC-C9C3C7172D65}" type="pres">
      <dgm:prSet presAssocID="{50D8E53E-A089-4899-A2D0-FA0D1C75BAE1}" presName="vertThree" presStyleCnt="0"/>
      <dgm:spPr/>
    </dgm:pt>
    <dgm:pt modelId="{F3B5322E-94F3-4466-80D5-D358770C0DF6}" type="pres">
      <dgm:prSet presAssocID="{50D8E53E-A089-4899-A2D0-FA0D1C75BAE1}" presName="txThree" presStyleLbl="node3" presStyleIdx="4" presStyleCnt="5">
        <dgm:presLayoutVars>
          <dgm:chPref val="3"/>
        </dgm:presLayoutVars>
      </dgm:prSet>
      <dgm:spPr/>
      <dgm:t>
        <a:bodyPr/>
        <a:lstStyle/>
        <a:p>
          <a:endParaRPr lang="ru-RU"/>
        </a:p>
      </dgm:t>
    </dgm:pt>
    <dgm:pt modelId="{159E3035-A62E-40EF-80DF-B7126C16745E}" type="pres">
      <dgm:prSet presAssocID="{50D8E53E-A089-4899-A2D0-FA0D1C75BAE1}" presName="parTransThree" presStyleCnt="0"/>
      <dgm:spPr/>
    </dgm:pt>
    <dgm:pt modelId="{14571BD4-F072-46BA-8E3C-906CCCBE25E6}" type="pres">
      <dgm:prSet presAssocID="{50D8E53E-A089-4899-A2D0-FA0D1C75BAE1}" presName="horzThree" presStyleCnt="0"/>
      <dgm:spPr/>
    </dgm:pt>
    <dgm:pt modelId="{6DA4B553-21D8-4BFB-85CA-4C9CD02E256D}" type="pres">
      <dgm:prSet presAssocID="{6198A401-C931-4E09-8842-B1D09F79C4CD}" presName="vertFour" presStyleCnt="0">
        <dgm:presLayoutVars>
          <dgm:chPref val="3"/>
        </dgm:presLayoutVars>
      </dgm:prSet>
      <dgm:spPr/>
    </dgm:pt>
    <dgm:pt modelId="{1471F0D5-1CEF-4861-B1DB-670006490346}" type="pres">
      <dgm:prSet presAssocID="{6198A401-C931-4E09-8842-B1D09F79C4CD}" presName="txFour" presStyleLbl="node4" presStyleIdx="12" presStyleCnt="15">
        <dgm:presLayoutVars>
          <dgm:chPref val="3"/>
        </dgm:presLayoutVars>
      </dgm:prSet>
      <dgm:spPr/>
      <dgm:t>
        <a:bodyPr/>
        <a:lstStyle/>
        <a:p>
          <a:endParaRPr lang="ru-RU"/>
        </a:p>
      </dgm:t>
    </dgm:pt>
    <dgm:pt modelId="{3821A5C8-7A3F-4553-8F31-7CCCF6F088D2}" type="pres">
      <dgm:prSet presAssocID="{6198A401-C931-4E09-8842-B1D09F79C4CD}" presName="parTransFour" presStyleCnt="0"/>
      <dgm:spPr/>
    </dgm:pt>
    <dgm:pt modelId="{6AAAE4B5-51BB-482B-82A8-6BE839C7D213}" type="pres">
      <dgm:prSet presAssocID="{6198A401-C931-4E09-8842-B1D09F79C4CD}" presName="horzFour" presStyleCnt="0"/>
      <dgm:spPr/>
    </dgm:pt>
    <dgm:pt modelId="{C3CA8236-66C4-4F60-A09B-A74265991709}" type="pres">
      <dgm:prSet presAssocID="{BB3F3E2C-C8ED-4CAC-BBCB-B9F10FD53D9B}" presName="vertFour" presStyleCnt="0">
        <dgm:presLayoutVars>
          <dgm:chPref val="3"/>
        </dgm:presLayoutVars>
      </dgm:prSet>
      <dgm:spPr/>
    </dgm:pt>
    <dgm:pt modelId="{9C976C3E-C117-449A-9F5E-BBA1CAD42735}" type="pres">
      <dgm:prSet presAssocID="{BB3F3E2C-C8ED-4CAC-BBCB-B9F10FD53D9B}" presName="txFour" presStyleLbl="node4" presStyleIdx="13" presStyleCnt="15">
        <dgm:presLayoutVars>
          <dgm:chPref val="3"/>
        </dgm:presLayoutVars>
      </dgm:prSet>
      <dgm:spPr/>
      <dgm:t>
        <a:bodyPr/>
        <a:lstStyle/>
        <a:p>
          <a:endParaRPr lang="ru-RU"/>
        </a:p>
      </dgm:t>
    </dgm:pt>
    <dgm:pt modelId="{D9279483-B747-477E-9977-246A3A8F0516}" type="pres">
      <dgm:prSet presAssocID="{BB3F3E2C-C8ED-4CAC-BBCB-B9F10FD53D9B}" presName="parTransFour" presStyleCnt="0"/>
      <dgm:spPr/>
    </dgm:pt>
    <dgm:pt modelId="{7C7A83D4-CACE-4C9C-AE94-D45F42C26A10}" type="pres">
      <dgm:prSet presAssocID="{BB3F3E2C-C8ED-4CAC-BBCB-B9F10FD53D9B}" presName="horzFour" presStyleCnt="0"/>
      <dgm:spPr/>
    </dgm:pt>
    <dgm:pt modelId="{F867E05A-772E-4414-9EA9-F23D7F7D5DA6}" type="pres">
      <dgm:prSet presAssocID="{B2290308-6F06-4C63-80B3-4623F42AA17F}" presName="vertFour" presStyleCnt="0">
        <dgm:presLayoutVars>
          <dgm:chPref val="3"/>
        </dgm:presLayoutVars>
      </dgm:prSet>
      <dgm:spPr/>
    </dgm:pt>
    <dgm:pt modelId="{C47C4C9C-EC31-4858-BCB3-BF288E46C270}" type="pres">
      <dgm:prSet presAssocID="{B2290308-6F06-4C63-80B3-4623F42AA17F}" presName="txFour" presStyleLbl="node4" presStyleIdx="14" presStyleCnt="15" custLinFactNeighborY="-1757">
        <dgm:presLayoutVars>
          <dgm:chPref val="3"/>
        </dgm:presLayoutVars>
      </dgm:prSet>
      <dgm:spPr/>
      <dgm:t>
        <a:bodyPr/>
        <a:lstStyle/>
        <a:p>
          <a:endParaRPr lang="ru-RU"/>
        </a:p>
      </dgm:t>
    </dgm:pt>
    <dgm:pt modelId="{3F2D7F1A-F12B-4816-A15A-2FF1287EFA10}" type="pres">
      <dgm:prSet presAssocID="{B2290308-6F06-4C63-80B3-4623F42AA17F}" presName="horzFour" presStyleCnt="0"/>
      <dgm:spPr/>
    </dgm:pt>
  </dgm:ptLst>
  <dgm:cxnLst>
    <dgm:cxn modelId="{FD0B4AA9-BC48-4557-8309-723E52DF4E6F}" srcId="{38339FB0-E72C-41C6-B50E-F0AC88B19FB8}" destId="{A0EE0816-71FE-4855-B1E0-02990AF78A21}" srcOrd="0" destOrd="0" parTransId="{75674904-C66D-4634-9B49-059D96BD5483}" sibTransId="{A2DE86E6-72CD-4DC8-9624-4DD62F96EFAF}"/>
    <dgm:cxn modelId="{0D1534AE-519D-48C5-8711-B5CDAA86C26C}" type="presOf" srcId="{5A6BA2F8-AB86-4FEA-9FCE-F9FA52A7F9A0}" destId="{EFD09625-1EEB-463A-9D51-52F09A5E039B}" srcOrd="0" destOrd="0" presId="urn:microsoft.com/office/officeart/2005/8/layout/hierarchy4"/>
    <dgm:cxn modelId="{605000A8-E9A8-4E12-A1C8-8FA726E7C9AE}" srcId="{946393D2-3BB5-4D19-BAF6-84B7339845C4}" destId="{7711325B-E859-44FE-8B41-57F9AFDCA54B}" srcOrd="3" destOrd="0" parTransId="{2BF8A7FD-5B45-414F-8537-22861CA0057A}" sibTransId="{A670FA7C-7403-44C0-BA19-83B2BA693E61}"/>
    <dgm:cxn modelId="{27C04008-F4B9-4F14-8B90-BB70ED221FBE}" srcId="{95E88481-CC85-45C3-AE06-969451321412}" destId="{95025BF1-94DF-4519-8CBB-73D4693B310A}" srcOrd="0" destOrd="0" parTransId="{069C1751-5980-4F7D-BF10-1F7CC68B424B}" sibTransId="{DBD9F8D7-05F1-4A72-AAD8-2B50946DE8AB}"/>
    <dgm:cxn modelId="{E5B3A3CC-E1A5-4997-9C8C-E735836182D3}" type="presOf" srcId="{B34B6A16-5EF9-4B63-A5E4-12B190B34880}" destId="{C586111C-58B6-40AF-8D8A-60EE680572BA}" srcOrd="0" destOrd="0" presId="urn:microsoft.com/office/officeart/2005/8/layout/hierarchy4"/>
    <dgm:cxn modelId="{39D87D13-DB4F-42E8-8360-64557F078D1C}" type="presOf" srcId="{7711325B-E859-44FE-8B41-57F9AFDCA54B}" destId="{576C6983-4618-426C-8177-DEA9FE3AC4EB}" srcOrd="0" destOrd="0" presId="urn:microsoft.com/office/officeart/2005/8/layout/hierarchy4"/>
    <dgm:cxn modelId="{8F1F720A-D988-4739-9FFF-05E5C9E9A372}" srcId="{A1BB5A2E-A45D-4F6A-B329-CD4782193917}" destId="{B34B6A16-5EF9-4B63-A5E4-12B190B34880}" srcOrd="0" destOrd="0" parTransId="{3047CE4C-FF19-4B45-8312-79C9A6EA38F8}" sibTransId="{844E05AD-2AB6-4319-9130-67827496C360}"/>
    <dgm:cxn modelId="{E00AB2B0-7E42-4254-869B-6E3B9E90C2F1}" srcId="{65ACF673-E3A4-46B9-93D4-6BD4D1FB2308}" destId="{95E88481-CC85-45C3-AE06-969451321412}" srcOrd="0" destOrd="0" parTransId="{B595A684-C696-4414-8C15-4C1EC7423F66}" sibTransId="{7992A027-445A-43FC-8347-ECD75A7DA431}"/>
    <dgm:cxn modelId="{DF87F745-C1C6-4470-A955-2ED3BEEB983D}" type="presOf" srcId="{65ACF673-E3A4-46B9-93D4-6BD4D1FB2308}" destId="{323CC5F8-DD9A-4CA9-9489-17C1C65C5E48}" srcOrd="0" destOrd="0" presId="urn:microsoft.com/office/officeart/2005/8/layout/hierarchy4"/>
    <dgm:cxn modelId="{B98FC2C4-E1BD-4669-B780-F537B3C7B56B}" type="presOf" srcId="{6198A401-C931-4E09-8842-B1D09F79C4CD}" destId="{1471F0D5-1CEF-4861-B1DB-670006490346}"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3B53A100-7500-4013-89A7-5AF472C0323B}" type="presOf" srcId="{6BF0F0D5-126A-459A-8178-7E7968BA7962}" destId="{B95FD06E-3459-4C8E-9DAD-747A06456BC3}" srcOrd="0" destOrd="0" presId="urn:microsoft.com/office/officeart/2005/8/layout/hierarchy4"/>
    <dgm:cxn modelId="{B3136442-DB2D-4CBA-94C0-FD77544A08CB}" type="presOf" srcId="{3ABED5D1-1D4C-4969-969B-8C80E3125CED}" destId="{17BEF634-B062-4224-A339-6B9FE60DABC1}" srcOrd="0" destOrd="0" presId="urn:microsoft.com/office/officeart/2005/8/layout/hierarchy4"/>
    <dgm:cxn modelId="{E269A040-0864-4109-BB5B-66C46406F342}" type="presOf" srcId="{BB3F3E2C-C8ED-4CAC-BBCB-B9F10FD53D9B}" destId="{9C976C3E-C117-449A-9F5E-BBA1CAD42735}" srcOrd="0" destOrd="0" presId="urn:microsoft.com/office/officeart/2005/8/layout/hierarchy4"/>
    <dgm:cxn modelId="{C28CBCF7-3139-40F7-B426-1830BB2434D9}" srcId="{A57325F4-ED51-4632-8210-EB7BB1A937E3}" destId="{F6F97186-B344-4193-9FE9-6DFB5403A289}" srcOrd="0" destOrd="0" parTransId="{F22CCE59-9B42-4DA2-949C-34E1E0586A20}" sibTransId="{01E5FF1C-8ED4-4ED1-A0DD-0AA37640AF28}"/>
    <dgm:cxn modelId="{4DEFD695-9E4A-4F4A-A9E5-A6E08705400C}" srcId="{946393D2-3BB5-4D19-BAF6-84B7339845C4}" destId="{65ACF673-E3A4-46B9-93D4-6BD4D1FB2308}" srcOrd="1" destOrd="0" parTransId="{72E4B7E4-8FE4-4D79-9D58-4A412F4D6D7D}" sibTransId="{3563FB44-A3C3-4784-A602-7C6DE214B08F}"/>
    <dgm:cxn modelId="{63612CDA-BBAA-48D8-BF07-558BDAD747A0}" srcId="{CD119780-6575-4106-AE5B-2CC6B48E5482}" destId="{93520637-36B3-4AB9-B949-92D55141E733}" srcOrd="0" destOrd="0" parTransId="{15E02305-DAD8-4809-8067-42DAD00486AD}" sibTransId="{59CBCFDE-87C7-4CA0-895C-10567390C816}"/>
    <dgm:cxn modelId="{B8660395-9B3A-4685-B470-97C396618785}" type="presOf" srcId="{A1BB5A2E-A45D-4F6A-B329-CD4782193917}" destId="{33D6FFE4-E349-423D-A7F1-8E1A49A29AC4}" srcOrd="0" destOrd="0" presId="urn:microsoft.com/office/officeart/2005/8/layout/hierarchy4"/>
    <dgm:cxn modelId="{3BF3FB71-B385-474E-9C97-409BA3873C5E}" type="presOf" srcId="{791EFB96-2A48-4A9C-BE1D-F031EA878AFE}" destId="{615F75F9-6DBD-4ECA-9FA4-52847E4C9098}" srcOrd="0" destOrd="0" presId="urn:microsoft.com/office/officeart/2005/8/layout/hierarchy4"/>
    <dgm:cxn modelId="{70F6E34E-FB18-46C5-A699-F76A10348BA5}" srcId="{946393D2-3BB5-4D19-BAF6-84B7339845C4}" destId="{3ABED5D1-1D4C-4969-969B-8C80E3125CED}" srcOrd="2" destOrd="0" parTransId="{0E71F8B0-BC5D-4510-B871-3246A6431E67}" sibTransId="{DBDE80F5-A547-4AA5-9882-11225CDB0499}"/>
    <dgm:cxn modelId="{7544138A-EE6F-4876-8058-D394A1EDCB75}" type="presOf" srcId="{946393D2-3BB5-4D19-BAF6-84B7339845C4}" destId="{9DF12F5D-797B-4C71-93F7-7C835BFF7982}" srcOrd="0" destOrd="0" presId="urn:microsoft.com/office/officeart/2005/8/layout/hierarchy4"/>
    <dgm:cxn modelId="{7C2E5991-6D03-4679-BB46-318B01A66142}" srcId="{F6F97186-B344-4193-9FE9-6DFB5403A289}" destId="{CD119780-6575-4106-AE5B-2CC6B48E5482}" srcOrd="0" destOrd="0" parTransId="{A99EC59D-97F4-424A-A28E-01E77005439E}" sibTransId="{3BBBAA4F-305C-4E5F-BBCB-DE1B8ED5978A}"/>
    <dgm:cxn modelId="{E0DF1897-468D-4542-891F-7E1197111D69}" srcId="{25FF8FC8-B16B-4B7E-B907-E43319EB522D}" destId="{6BF0F0D5-126A-459A-8178-7E7968BA7962}" srcOrd="0" destOrd="0" parTransId="{F0F72B09-0A85-425D-9591-04016EADD5FB}" sibTransId="{7FF4E700-05F0-46FE-8FE6-1502B468C7FC}"/>
    <dgm:cxn modelId="{971EC301-5E96-47D7-BBB8-85BB92F22341}" srcId="{4B53D93B-17C3-4401-AE32-54E3895D9A95}" destId="{50D8E53E-A089-4899-A2D0-FA0D1C75BAE1}" srcOrd="0" destOrd="0" parTransId="{8002B907-632C-4949-BC64-0D414B38E8BA}" sibTransId="{DCC80539-3FCF-429E-BCCF-76BA48CC02A2}"/>
    <dgm:cxn modelId="{89AC031B-8EDF-4E6B-B51A-AB2BD8C3A126}" srcId="{6198A401-C931-4E09-8842-B1D09F79C4CD}" destId="{BB3F3E2C-C8ED-4CAC-BBCB-B9F10FD53D9B}" srcOrd="0" destOrd="0" parTransId="{720AC574-CC46-4BFC-BD0F-8A4EDD39B521}" sibTransId="{29D9AF23-228E-402D-951F-37BC37466C34}"/>
    <dgm:cxn modelId="{177B1604-DECB-437F-BD0A-A555EEF6E09F}" srcId="{CE075476-E9CA-4A59-A127-31223E8D37A1}" destId="{946393D2-3BB5-4D19-BAF6-84B7339845C4}" srcOrd="0" destOrd="0" parTransId="{6D4C3ED2-39E1-4137-9A50-9D8AF25F37D5}" sibTransId="{E900975D-4121-430B-8FA3-BEFE3EC45817}"/>
    <dgm:cxn modelId="{EFA08DB9-2A00-43D3-B718-DCFAD41C9E5B}" srcId="{B27758F7-CCC5-4853-943C-C625AC5B9618}" destId="{A1BB5A2E-A45D-4F6A-B329-CD4782193917}" srcOrd="0" destOrd="0" parTransId="{64F31578-307B-4AF8-9DDD-FA0365BF46F7}" sibTransId="{EE696C4B-FDDD-492E-99F0-85F84DCD2C36}"/>
    <dgm:cxn modelId="{D93945BC-D01A-4EA4-8E0A-AF7565458BF1}" type="presOf" srcId="{CD119780-6575-4106-AE5B-2CC6B48E5482}" destId="{14BABD28-5047-47A3-A701-B7AFBBE28819}" srcOrd="0" destOrd="0" presId="urn:microsoft.com/office/officeart/2005/8/layout/hierarchy4"/>
    <dgm:cxn modelId="{B7EC6DDD-6433-44EC-9FD5-BD8BA88E6613}" srcId="{B34B6A16-5EF9-4B63-A5E4-12B190B34880}" destId="{9A0A1B48-08CE-44F2-8C66-5814C06EE4CC}" srcOrd="0" destOrd="0" parTransId="{29FE6CB6-1907-439D-BB9A-57865C4A7A77}" sibTransId="{26501B87-1556-4F1B-A703-D81F2BA2DB5B}"/>
    <dgm:cxn modelId="{E140BDA5-A950-40A9-A8F5-31B64625CD42}" type="presOf" srcId="{B27758F7-CCC5-4853-943C-C625AC5B9618}" destId="{C1736FFF-D3A9-461C-843A-75D86022B9DC}" srcOrd="0" destOrd="0" presId="urn:microsoft.com/office/officeart/2005/8/layout/hierarchy4"/>
    <dgm:cxn modelId="{A8EB012C-99C8-40D0-8760-6AC92FE5F67D}" srcId="{BB3F3E2C-C8ED-4CAC-BBCB-B9F10FD53D9B}" destId="{B2290308-6F06-4C63-80B3-4623F42AA17F}" srcOrd="0" destOrd="0" parTransId="{63E2C8F2-5644-4E8B-96B1-619694BE00C9}" sibTransId="{82918D2F-F2A1-45D0-A452-4E8DCD6EAABB}"/>
    <dgm:cxn modelId="{5BA4828B-CA0A-4DD7-BA23-AF56465333D3}" srcId="{6B08672F-E0FF-490A-8A6A-EE15E9A347DB}" destId="{38339FB0-E72C-41C6-B50E-F0AC88B19FB8}" srcOrd="0" destOrd="0" parTransId="{BCD2EDD9-D801-4E03-BB4B-D967153748FB}" sibTransId="{8F96F08A-9CC7-4FB6-A9E1-3EDCD9F33FD8}"/>
    <dgm:cxn modelId="{F4BBF09E-3297-44C0-AEB7-029AB8D905C9}" type="presOf" srcId="{25FF8FC8-B16B-4B7E-B907-E43319EB522D}" destId="{D5B6352D-FF92-41CE-9AE9-791A0A1318AC}" srcOrd="0" destOrd="0" presId="urn:microsoft.com/office/officeart/2005/8/layout/hierarchy4"/>
    <dgm:cxn modelId="{031F560D-3C84-4F15-8426-BBEA6A7FD0D4}" type="presOf" srcId="{F6F97186-B344-4193-9FE9-6DFB5403A289}" destId="{8A4A9CFA-AEA9-4F05-83EE-AD7DC19C36EB}" srcOrd="0" destOrd="0" presId="urn:microsoft.com/office/officeart/2005/8/layout/hierarchy4"/>
    <dgm:cxn modelId="{4133F101-6EC4-4E3C-AA3E-8956E6115E91}" type="presOf" srcId="{38339FB0-E72C-41C6-B50E-F0AC88B19FB8}" destId="{B0232F34-051D-481D-9CC7-7CFB0339C454}" srcOrd="0" destOrd="0" presId="urn:microsoft.com/office/officeart/2005/8/layout/hierarchy4"/>
    <dgm:cxn modelId="{E4F2792D-07C5-4C94-A5E2-650B4BA37CD8}" srcId="{3ABED5D1-1D4C-4969-969B-8C80E3125CED}" destId="{A57325F4-ED51-4632-8210-EB7BB1A937E3}" srcOrd="0" destOrd="0" parTransId="{6150F581-7907-438C-A5FF-D5610DEF132F}" sibTransId="{E72CAC59-F6F2-42E5-B76B-89BAE641EF02}"/>
    <dgm:cxn modelId="{1192345C-3072-4551-8D8C-64DF77F320A2}" type="presOf" srcId="{6B08672F-E0FF-490A-8A6A-EE15E9A347DB}" destId="{DF4FD48B-EDD5-45C2-A52E-3B036E7928B4}" srcOrd="0" destOrd="0" presId="urn:microsoft.com/office/officeart/2005/8/layout/hierarchy4"/>
    <dgm:cxn modelId="{16B6FFB5-217D-400B-A998-0DB1F1711C08}" srcId="{95025BF1-94DF-4519-8CBB-73D4693B310A}" destId="{25FF8FC8-B16B-4B7E-B907-E43319EB522D}" srcOrd="0" destOrd="0" parTransId="{2F54C8FD-3EED-4F02-89A1-F059CFDCC3D4}" sibTransId="{AB41C161-F1C0-4623-8BD3-32342EC14CDD}"/>
    <dgm:cxn modelId="{917D44F4-E24E-49E4-929E-2737ECBACA0F}" type="presOf" srcId="{4B53D93B-17C3-4401-AE32-54E3895D9A95}" destId="{193AF1A0-23ED-404D-B43B-80D15E65A410}" srcOrd="0" destOrd="0" presId="urn:microsoft.com/office/officeart/2005/8/layout/hierarchy4"/>
    <dgm:cxn modelId="{BD10888B-AE85-4478-A3B6-34AFB0F8CA13}" type="presOf" srcId="{50D8E53E-A089-4899-A2D0-FA0D1C75BAE1}" destId="{F3B5322E-94F3-4466-80D5-D358770C0DF6}" srcOrd="0" destOrd="0" presId="urn:microsoft.com/office/officeart/2005/8/layout/hierarchy4"/>
    <dgm:cxn modelId="{E675D401-C9C7-4B62-ABB3-427C777F2B18}" srcId="{50D8E53E-A089-4899-A2D0-FA0D1C75BAE1}" destId="{6198A401-C931-4E09-8842-B1D09F79C4CD}" srcOrd="0" destOrd="0" parTransId="{432627EC-9C8F-4686-BF5F-C1CE99713897}" sibTransId="{F74EDF65-D2AF-4CC8-A257-825F295238BD}"/>
    <dgm:cxn modelId="{C38E8795-CB70-4D9A-9446-1192A76BFB91}" srcId="{7711325B-E859-44FE-8B41-57F9AFDCA54B}" destId="{B27758F7-CCC5-4853-943C-C625AC5B9618}" srcOrd="0" destOrd="0" parTransId="{9938749E-0144-426C-8499-F0A7FBDF416A}" sibTransId="{34700083-B36F-462F-B323-1D0EB181521B}"/>
    <dgm:cxn modelId="{DA0177F9-3D3F-4CAC-9855-DC136266E42C}" type="presOf" srcId="{95025BF1-94DF-4519-8CBB-73D4693B310A}" destId="{9F4F743B-0A49-4591-B454-1388471C090F}" srcOrd="0" destOrd="0" presId="urn:microsoft.com/office/officeart/2005/8/layout/hierarchy4"/>
    <dgm:cxn modelId="{FECE44F0-5F88-4EDF-8611-9E9A3DFEE3F4}" type="presOf" srcId="{B2290308-6F06-4C63-80B3-4623F42AA17F}" destId="{C47C4C9C-EC31-4858-BCB3-BF288E46C270}" srcOrd="0" destOrd="0" presId="urn:microsoft.com/office/officeart/2005/8/layout/hierarchy4"/>
    <dgm:cxn modelId="{81491584-AF29-4A41-A880-E8728934FEF0}" srcId="{5A6BA2F8-AB86-4FEA-9FCE-F9FA52A7F9A0}" destId="{6B08672F-E0FF-490A-8A6A-EE15E9A347DB}" srcOrd="0" destOrd="0" parTransId="{C79FC32D-21F6-44D8-BB85-40E56683B653}" sibTransId="{1D61555D-5C35-4B12-BFFF-483B302CB699}"/>
    <dgm:cxn modelId="{7EC83600-FB67-46E5-989A-1C7B1F4582E0}" srcId="{946393D2-3BB5-4D19-BAF6-84B7339845C4}" destId="{4B53D93B-17C3-4401-AE32-54E3895D9A95}" srcOrd="4" destOrd="0" parTransId="{04297C08-BA57-4635-9246-78BF7303E5FA}" sibTransId="{8803EE82-CDF7-4D4C-9016-532BAAF3D3ED}"/>
    <dgm:cxn modelId="{52A455D0-06C5-4B62-84EC-B8A6D4E48705}" type="presOf" srcId="{95E88481-CC85-45C3-AE06-969451321412}" destId="{D16AEDF1-8DC8-4754-8E28-3C779D33FF32}" srcOrd="0" destOrd="0" presId="urn:microsoft.com/office/officeart/2005/8/layout/hierarchy4"/>
    <dgm:cxn modelId="{B3474C90-4E4D-4B8E-BD1B-E2B57D0A3B60}" type="presOf" srcId="{A0EE0816-71FE-4855-B1E0-02990AF78A21}" destId="{4DC6FEF6-AA8E-4A28-95B0-4EA11C79CD95}" srcOrd="0" destOrd="0" presId="urn:microsoft.com/office/officeart/2005/8/layout/hierarchy4"/>
    <dgm:cxn modelId="{E3A0FC94-A7E2-45E8-86DB-DBB190503479}" type="presOf" srcId="{93520637-36B3-4AB9-B949-92D55141E733}" destId="{8E7E2D4A-62E6-4A23-A5DD-552A63903B64}" srcOrd="0" destOrd="0" presId="urn:microsoft.com/office/officeart/2005/8/layout/hierarchy4"/>
    <dgm:cxn modelId="{6738166E-1452-4A75-8F33-77A0EBB476DE}" srcId="{A0EE0816-71FE-4855-B1E0-02990AF78A21}" destId="{791EFB96-2A48-4A9C-BE1D-F031EA878AFE}" srcOrd="0" destOrd="0" parTransId="{1E8A2730-A5BA-46E9-A335-CB83EFC33D2E}" sibTransId="{13658E9D-3F3D-4273-992A-0B3786DB1FA2}"/>
    <dgm:cxn modelId="{F5DF48CC-B27A-4574-B78B-78C43F4DDE39}" type="presOf" srcId="{9A0A1B48-08CE-44F2-8C66-5814C06EE4CC}" destId="{41590EE3-70B4-4E0E-8D44-18EF1FD97F2E}" srcOrd="0" destOrd="0" presId="urn:microsoft.com/office/officeart/2005/8/layout/hierarchy4"/>
    <dgm:cxn modelId="{525D61CD-443F-4E65-BBCE-C93309C1650A}" type="presOf" srcId="{CE075476-E9CA-4A59-A127-31223E8D37A1}" destId="{25DDEEC2-9BA5-4367-BB24-33CAA47BBC09}" srcOrd="0" destOrd="0" presId="urn:microsoft.com/office/officeart/2005/8/layout/hierarchy4"/>
    <dgm:cxn modelId="{F4CF79DC-EA6E-4369-93DC-F552E6959D28}" type="presOf" srcId="{A57325F4-ED51-4632-8210-EB7BB1A937E3}" destId="{98728C6C-700D-4AF5-919D-571D1B1C73D6}" srcOrd="0" destOrd="0" presId="urn:microsoft.com/office/officeart/2005/8/layout/hierarchy4"/>
    <dgm:cxn modelId="{3392EDB0-1045-49EA-A9A9-329AD177D688}" type="presParOf" srcId="{25DDEEC2-9BA5-4367-BB24-33CAA47BBC09}" destId="{87933F1B-038B-4A5D-83E8-61DBF60EC4B3}" srcOrd="0" destOrd="0" presId="urn:microsoft.com/office/officeart/2005/8/layout/hierarchy4"/>
    <dgm:cxn modelId="{DB7A1C1A-3EA9-42C7-98FE-D7F5CA20E092}" type="presParOf" srcId="{87933F1B-038B-4A5D-83E8-61DBF60EC4B3}" destId="{9DF12F5D-797B-4C71-93F7-7C835BFF7982}" srcOrd="0" destOrd="0" presId="urn:microsoft.com/office/officeart/2005/8/layout/hierarchy4"/>
    <dgm:cxn modelId="{A5111E30-985D-404F-A5AE-9E45B83AF144}" type="presParOf" srcId="{87933F1B-038B-4A5D-83E8-61DBF60EC4B3}" destId="{BB51C614-670C-40C7-BCBD-B3150FB090FB}" srcOrd="1" destOrd="0" presId="urn:microsoft.com/office/officeart/2005/8/layout/hierarchy4"/>
    <dgm:cxn modelId="{EFEB5C89-FB50-46CB-A83E-D13578C1FAAD}" type="presParOf" srcId="{87933F1B-038B-4A5D-83E8-61DBF60EC4B3}" destId="{B74154C5-AFFE-498C-8E4C-911D7456AC97}" srcOrd="2" destOrd="0" presId="urn:microsoft.com/office/officeart/2005/8/layout/hierarchy4"/>
    <dgm:cxn modelId="{7BA8A9B9-1623-47EF-9672-C09FE3C4C6EC}" type="presParOf" srcId="{B74154C5-AFFE-498C-8E4C-911D7456AC97}" destId="{AA6E5317-C9D5-49D6-9218-04A9A8CDF9E8}" srcOrd="0" destOrd="0" presId="urn:microsoft.com/office/officeart/2005/8/layout/hierarchy4"/>
    <dgm:cxn modelId="{48CEAB08-36D6-4B85-B515-28A8AC56EA41}" type="presParOf" srcId="{AA6E5317-C9D5-49D6-9218-04A9A8CDF9E8}" destId="{EFD09625-1EEB-463A-9D51-52F09A5E039B}" srcOrd="0" destOrd="0" presId="urn:microsoft.com/office/officeart/2005/8/layout/hierarchy4"/>
    <dgm:cxn modelId="{07F42D96-6FB5-4993-9138-34458E45D4A5}" type="presParOf" srcId="{AA6E5317-C9D5-49D6-9218-04A9A8CDF9E8}" destId="{D65A41FF-7035-4133-9240-517AEBC67369}" srcOrd="1" destOrd="0" presId="urn:microsoft.com/office/officeart/2005/8/layout/hierarchy4"/>
    <dgm:cxn modelId="{046F532B-1F75-4CC5-B481-202E43E0C639}" type="presParOf" srcId="{AA6E5317-C9D5-49D6-9218-04A9A8CDF9E8}" destId="{ED986375-36F5-4143-A5F0-85653599471E}" srcOrd="2" destOrd="0" presId="urn:microsoft.com/office/officeart/2005/8/layout/hierarchy4"/>
    <dgm:cxn modelId="{45C734BA-BE6C-432B-82C0-EC81EDE93800}" type="presParOf" srcId="{ED986375-36F5-4143-A5F0-85653599471E}" destId="{1E0AE069-C729-439A-8631-C94BAFEF68BF}" srcOrd="0" destOrd="0" presId="urn:microsoft.com/office/officeart/2005/8/layout/hierarchy4"/>
    <dgm:cxn modelId="{18536A71-54C4-4F8A-A2B0-71E43A810ECA}" type="presParOf" srcId="{1E0AE069-C729-439A-8631-C94BAFEF68BF}" destId="{DF4FD48B-EDD5-45C2-A52E-3B036E7928B4}" srcOrd="0" destOrd="0" presId="urn:microsoft.com/office/officeart/2005/8/layout/hierarchy4"/>
    <dgm:cxn modelId="{6E69CCBE-C8C9-4D74-8B63-BDCE9DA378F4}" type="presParOf" srcId="{1E0AE069-C729-439A-8631-C94BAFEF68BF}" destId="{5AA9854F-A073-4482-8049-3F810CB0FA35}" srcOrd="1" destOrd="0" presId="urn:microsoft.com/office/officeart/2005/8/layout/hierarchy4"/>
    <dgm:cxn modelId="{6CB1D779-27E1-412D-BA57-3D1E1AC77C68}" type="presParOf" srcId="{1E0AE069-C729-439A-8631-C94BAFEF68BF}" destId="{4B4ADDED-BE5B-4553-9A1E-15588D98987A}" srcOrd="2" destOrd="0" presId="urn:microsoft.com/office/officeart/2005/8/layout/hierarchy4"/>
    <dgm:cxn modelId="{AAF3E215-8D40-4B7A-8561-70773F43AC73}" type="presParOf" srcId="{4B4ADDED-BE5B-4553-9A1E-15588D98987A}" destId="{67CE9756-A8D0-45D9-86D8-03109F5CBCE9}" srcOrd="0" destOrd="0" presId="urn:microsoft.com/office/officeart/2005/8/layout/hierarchy4"/>
    <dgm:cxn modelId="{9D0A88DC-0B79-4078-BD7E-7FD9F97F8967}" type="presParOf" srcId="{67CE9756-A8D0-45D9-86D8-03109F5CBCE9}" destId="{B0232F34-051D-481D-9CC7-7CFB0339C454}" srcOrd="0" destOrd="0" presId="urn:microsoft.com/office/officeart/2005/8/layout/hierarchy4"/>
    <dgm:cxn modelId="{5BF52902-8DC2-4A87-A504-263414376037}" type="presParOf" srcId="{67CE9756-A8D0-45D9-86D8-03109F5CBCE9}" destId="{571A3C60-BC49-49D1-BCCE-B160FCDBC262}" srcOrd="1" destOrd="0" presId="urn:microsoft.com/office/officeart/2005/8/layout/hierarchy4"/>
    <dgm:cxn modelId="{425AF7A7-10C9-433D-91E5-6D4961D237B9}" type="presParOf" srcId="{67CE9756-A8D0-45D9-86D8-03109F5CBCE9}" destId="{03D9FDDF-6FEE-4AC3-8403-A2D130230B08}" srcOrd="2" destOrd="0" presId="urn:microsoft.com/office/officeart/2005/8/layout/hierarchy4"/>
    <dgm:cxn modelId="{0D27A6AD-F5EF-4317-9777-68CE374DB7F1}" type="presParOf" srcId="{03D9FDDF-6FEE-4AC3-8403-A2D130230B08}" destId="{A97F1489-052C-4C38-86B7-BC4BB90AC75E}" srcOrd="0" destOrd="0" presId="urn:microsoft.com/office/officeart/2005/8/layout/hierarchy4"/>
    <dgm:cxn modelId="{2BA2DBE4-252D-4152-B060-8DDDFBE6E3F8}" type="presParOf" srcId="{A97F1489-052C-4C38-86B7-BC4BB90AC75E}" destId="{4DC6FEF6-AA8E-4A28-95B0-4EA11C79CD95}" srcOrd="0" destOrd="0" presId="urn:microsoft.com/office/officeart/2005/8/layout/hierarchy4"/>
    <dgm:cxn modelId="{84C6BEA6-3CBE-4CFE-B226-0A605ACC5C65}" type="presParOf" srcId="{A97F1489-052C-4C38-86B7-BC4BB90AC75E}" destId="{A86EFF89-E9BD-466E-8956-F5C947F3F307}" srcOrd="1" destOrd="0" presId="urn:microsoft.com/office/officeart/2005/8/layout/hierarchy4"/>
    <dgm:cxn modelId="{ACB14849-3B54-4DCB-B8BA-28795397BF6C}" type="presParOf" srcId="{A97F1489-052C-4C38-86B7-BC4BB90AC75E}" destId="{63BC19EF-6235-4CE4-A4BA-F52EF090EA43}" srcOrd="2" destOrd="0" presId="urn:microsoft.com/office/officeart/2005/8/layout/hierarchy4"/>
    <dgm:cxn modelId="{5B582C03-B1F3-4494-B833-4D6F3FF0C79A}" type="presParOf" srcId="{63BC19EF-6235-4CE4-A4BA-F52EF090EA43}" destId="{73293728-592E-4338-AB87-2AC4FCED647C}" srcOrd="0" destOrd="0" presId="urn:microsoft.com/office/officeart/2005/8/layout/hierarchy4"/>
    <dgm:cxn modelId="{2A42E1BC-D1D4-44B0-A4A1-932964A21F8C}" type="presParOf" srcId="{73293728-592E-4338-AB87-2AC4FCED647C}" destId="{615F75F9-6DBD-4ECA-9FA4-52847E4C9098}" srcOrd="0" destOrd="0" presId="urn:microsoft.com/office/officeart/2005/8/layout/hierarchy4"/>
    <dgm:cxn modelId="{4839247E-4D5F-434A-BB19-6387B5982191}" type="presParOf" srcId="{73293728-592E-4338-AB87-2AC4FCED647C}" destId="{C877937E-BF6D-4EE3-A84E-C485A4A82125}" srcOrd="1" destOrd="0" presId="urn:microsoft.com/office/officeart/2005/8/layout/hierarchy4"/>
    <dgm:cxn modelId="{D4EE385A-0636-4B76-B738-E20FBEAC6249}" type="presParOf" srcId="{B74154C5-AFFE-498C-8E4C-911D7456AC97}" destId="{694C6A3E-E1B4-4940-ABED-A0BE47161CCE}" srcOrd="1" destOrd="0" presId="urn:microsoft.com/office/officeart/2005/8/layout/hierarchy4"/>
    <dgm:cxn modelId="{44DD27FB-9304-4112-A375-CE63576BC20F}" type="presParOf" srcId="{B74154C5-AFFE-498C-8E4C-911D7456AC97}" destId="{CCF4CAB0-B314-45C6-BA0F-FA42D6099C32}" srcOrd="2" destOrd="0" presId="urn:microsoft.com/office/officeart/2005/8/layout/hierarchy4"/>
    <dgm:cxn modelId="{AC2E377C-4319-42B1-9178-4909FC883E20}" type="presParOf" srcId="{CCF4CAB0-B314-45C6-BA0F-FA42D6099C32}" destId="{323CC5F8-DD9A-4CA9-9489-17C1C65C5E48}" srcOrd="0" destOrd="0" presId="urn:microsoft.com/office/officeart/2005/8/layout/hierarchy4"/>
    <dgm:cxn modelId="{9BF0BBC6-58F5-4761-AD10-6283FF6C78BD}" type="presParOf" srcId="{CCF4CAB0-B314-45C6-BA0F-FA42D6099C32}" destId="{73ADC3A7-735D-4031-99F5-C8ED1F2AFEFE}" srcOrd="1" destOrd="0" presId="urn:microsoft.com/office/officeart/2005/8/layout/hierarchy4"/>
    <dgm:cxn modelId="{88CE1265-BD65-459F-8A24-F938C1F589A3}" type="presParOf" srcId="{CCF4CAB0-B314-45C6-BA0F-FA42D6099C32}" destId="{8738429F-BC0B-419F-B392-CBC141738275}" srcOrd="2" destOrd="0" presId="urn:microsoft.com/office/officeart/2005/8/layout/hierarchy4"/>
    <dgm:cxn modelId="{958443F5-702B-45C0-9742-F22BB5430CA8}" type="presParOf" srcId="{8738429F-BC0B-419F-B392-CBC141738275}" destId="{9FD29ADD-C264-41EA-83BB-39044C59A999}" srcOrd="0" destOrd="0" presId="urn:microsoft.com/office/officeart/2005/8/layout/hierarchy4"/>
    <dgm:cxn modelId="{C5D5CA93-7075-48CC-AB2E-C7E5CC0B590B}" type="presParOf" srcId="{9FD29ADD-C264-41EA-83BB-39044C59A999}" destId="{D16AEDF1-8DC8-4754-8E28-3C779D33FF32}" srcOrd="0" destOrd="0" presId="urn:microsoft.com/office/officeart/2005/8/layout/hierarchy4"/>
    <dgm:cxn modelId="{C7137A4C-87EF-40B5-9D40-1D8F31C95BF1}" type="presParOf" srcId="{9FD29ADD-C264-41EA-83BB-39044C59A999}" destId="{B237C3CF-44FA-439D-BF80-EB83B4B80930}" srcOrd="1" destOrd="0" presId="urn:microsoft.com/office/officeart/2005/8/layout/hierarchy4"/>
    <dgm:cxn modelId="{3B2EE3FA-A629-4C36-B120-5900C0A3BE49}" type="presParOf" srcId="{9FD29ADD-C264-41EA-83BB-39044C59A999}" destId="{66CCB52F-4F26-41EB-9B9F-7320DEC87F6A}" srcOrd="2" destOrd="0" presId="urn:microsoft.com/office/officeart/2005/8/layout/hierarchy4"/>
    <dgm:cxn modelId="{B2EA696C-4543-407C-A61F-459D7D588D27}" type="presParOf" srcId="{66CCB52F-4F26-41EB-9B9F-7320DEC87F6A}" destId="{FDDE1BF6-990F-47F4-8210-8C9D7681D038}" srcOrd="0" destOrd="0" presId="urn:microsoft.com/office/officeart/2005/8/layout/hierarchy4"/>
    <dgm:cxn modelId="{F1115E7B-7518-4018-B43D-72F422638664}" type="presParOf" srcId="{FDDE1BF6-990F-47F4-8210-8C9D7681D038}" destId="{9F4F743B-0A49-4591-B454-1388471C090F}" srcOrd="0" destOrd="0" presId="urn:microsoft.com/office/officeart/2005/8/layout/hierarchy4"/>
    <dgm:cxn modelId="{512A435E-C4C7-488F-ABAA-489D946C3EE4}" type="presParOf" srcId="{FDDE1BF6-990F-47F4-8210-8C9D7681D038}" destId="{2905A11F-B082-43CC-9610-AC63AB150F75}" srcOrd="1" destOrd="0" presId="urn:microsoft.com/office/officeart/2005/8/layout/hierarchy4"/>
    <dgm:cxn modelId="{3FA8CE3F-1BAB-4E55-ACFD-1453FD8FCA36}" type="presParOf" srcId="{FDDE1BF6-990F-47F4-8210-8C9D7681D038}" destId="{AC1F6187-65A1-49ED-8F08-D80B3943A512}" srcOrd="2" destOrd="0" presId="urn:microsoft.com/office/officeart/2005/8/layout/hierarchy4"/>
    <dgm:cxn modelId="{3941331B-0A23-4349-BD98-1955404E6579}" type="presParOf" srcId="{AC1F6187-65A1-49ED-8F08-D80B3943A512}" destId="{368C54EA-F6EF-49F2-A3E2-2BEDF8F30CD2}" srcOrd="0" destOrd="0" presId="urn:microsoft.com/office/officeart/2005/8/layout/hierarchy4"/>
    <dgm:cxn modelId="{C3E027D3-7D20-4528-BB78-F20CFE275834}" type="presParOf" srcId="{368C54EA-F6EF-49F2-A3E2-2BEDF8F30CD2}" destId="{D5B6352D-FF92-41CE-9AE9-791A0A1318AC}" srcOrd="0" destOrd="0" presId="urn:microsoft.com/office/officeart/2005/8/layout/hierarchy4"/>
    <dgm:cxn modelId="{8138FB1C-7CF7-4DEC-9AD4-2AEFEC914D62}" type="presParOf" srcId="{368C54EA-F6EF-49F2-A3E2-2BEDF8F30CD2}" destId="{E34037C1-889E-42BD-A442-8E4CC638BCE9}" srcOrd="1" destOrd="0" presId="urn:microsoft.com/office/officeart/2005/8/layout/hierarchy4"/>
    <dgm:cxn modelId="{9A5BD516-A06E-4FF0-933E-3154077F0501}" type="presParOf" srcId="{368C54EA-F6EF-49F2-A3E2-2BEDF8F30CD2}" destId="{48A9AF47-B978-441C-BFD6-5F3546DDF9EC}" srcOrd="2" destOrd="0" presId="urn:microsoft.com/office/officeart/2005/8/layout/hierarchy4"/>
    <dgm:cxn modelId="{0B4137FA-528A-43C8-91E8-3954A974F333}" type="presParOf" srcId="{48A9AF47-B978-441C-BFD6-5F3546DDF9EC}" destId="{38C3B029-8004-4C0E-894E-A479769F14F7}" srcOrd="0" destOrd="0" presId="urn:microsoft.com/office/officeart/2005/8/layout/hierarchy4"/>
    <dgm:cxn modelId="{A6BBEF8B-3EFD-45A9-8C9D-7A64A3CDE53B}" type="presParOf" srcId="{38C3B029-8004-4C0E-894E-A479769F14F7}" destId="{B95FD06E-3459-4C8E-9DAD-747A06456BC3}" srcOrd="0" destOrd="0" presId="urn:microsoft.com/office/officeart/2005/8/layout/hierarchy4"/>
    <dgm:cxn modelId="{A8B31EF1-6F57-44B2-9EB9-30314F34ECDD}" type="presParOf" srcId="{38C3B029-8004-4C0E-894E-A479769F14F7}" destId="{CBA88C0B-0969-4643-900C-518935FD5712}" srcOrd="1" destOrd="0" presId="urn:microsoft.com/office/officeart/2005/8/layout/hierarchy4"/>
    <dgm:cxn modelId="{1F2EAE64-AB97-41CC-B5FF-5E254071A7CE}" type="presParOf" srcId="{B74154C5-AFFE-498C-8E4C-911D7456AC97}" destId="{7B6F7E36-0CE6-4414-B149-8E503A61AE8B}" srcOrd="3" destOrd="0" presId="urn:microsoft.com/office/officeart/2005/8/layout/hierarchy4"/>
    <dgm:cxn modelId="{D22DF197-85D3-4277-9FFA-BAEA45AA5F4A}" type="presParOf" srcId="{B74154C5-AFFE-498C-8E4C-911D7456AC97}" destId="{CED5A6B3-02EB-4107-8090-C416E62CE690}" srcOrd="4" destOrd="0" presId="urn:microsoft.com/office/officeart/2005/8/layout/hierarchy4"/>
    <dgm:cxn modelId="{E17AE8FE-4EA4-48BD-8D08-AE14DA654187}" type="presParOf" srcId="{CED5A6B3-02EB-4107-8090-C416E62CE690}" destId="{17BEF634-B062-4224-A339-6B9FE60DABC1}" srcOrd="0" destOrd="0" presId="urn:microsoft.com/office/officeart/2005/8/layout/hierarchy4"/>
    <dgm:cxn modelId="{ACD565AB-B98C-4824-A3D2-B282225ACA99}" type="presParOf" srcId="{CED5A6B3-02EB-4107-8090-C416E62CE690}" destId="{0AE0F936-9DAB-4D2E-B304-BD9B51590CFF}" srcOrd="1" destOrd="0" presId="urn:microsoft.com/office/officeart/2005/8/layout/hierarchy4"/>
    <dgm:cxn modelId="{4091A4DA-F2D6-4A50-992D-EC1B425E1B2E}" type="presParOf" srcId="{CED5A6B3-02EB-4107-8090-C416E62CE690}" destId="{BBFC455E-02D2-46BD-AB66-CD8DE75BE6E5}" srcOrd="2" destOrd="0" presId="urn:microsoft.com/office/officeart/2005/8/layout/hierarchy4"/>
    <dgm:cxn modelId="{2C25EA5E-9226-44C4-9376-27B981886516}" type="presParOf" srcId="{BBFC455E-02D2-46BD-AB66-CD8DE75BE6E5}" destId="{113415A5-E91F-4FE8-9BF8-30244626B0BF}" srcOrd="0" destOrd="0" presId="urn:microsoft.com/office/officeart/2005/8/layout/hierarchy4"/>
    <dgm:cxn modelId="{C1E11662-C39C-497D-ABAA-7D402521DD8D}" type="presParOf" srcId="{113415A5-E91F-4FE8-9BF8-30244626B0BF}" destId="{98728C6C-700D-4AF5-919D-571D1B1C73D6}" srcOrd="0" destOrd="0" presId="urn:microsoft.com/office/officeart/2005/8/layout/hierarchy4"/>
    <dgm:cxn modelId="{77FB84BD-2C26-403B-BFBE-9A431954C2C2}" type="presParOf" srcId="{113415A5-E91F-4FE8-9BF8-30244626B0BF}" destId="{7DA4393A-B616-4187-9FD5-5855AF709139}" srcOrd="1" destOrd="0" presId="urn:microsoft.com/office/officeart/2005/8/layout/hierarchy4"/>
    <dgm:cxn modelId="{FAE326DE-BDC0-4599-BDFE-19376A96EC4E}" type="presParOf" srcId="{113415A5-E91F-4FE8-9BF8-30244626B0BF}" destId="{5DBF41F9-76A7-4B1D-8947-AD1CA93918D7}" srcOrd="2" destOrd="0" presId="urn:microsoft.com/office/officeart/2005/8/layout/hierarchy4"/>
    <dgm:cxn modelId="{28A55C24-FA74-43E0-AEE4-EDD4F385E9DA}" type="presParOf" srcId="{5DBF41F9-76A7-4B1D-8947-AD1CA93918D7}" destId="{AE066C26-0F89-4F74-8EEE-568A145904EB}" srcOrd="0" destOrd="0" presId="urn:microsoft.com/office/officeart/2005/8/layout/hierarchy4"/>
    <dgm:cxn modelId="{A39740D8-874A-4DF5-9A95-F803E5E6FA6A}" type="presParOf" srcId="{AE066C26-0F89-4F74-8EEE-568A145904EB}" destId="{8A4A9CFA-AEA9-4F05-83EE-AD7DC19C36EB}" srcOrd="0" destOrd="0" presId="urn:microsoft.com/office/officeart/2005/8/layout/hierarchy4"/>
    <dgm:cxn modelId="{1E0EAC95-F0A2-4BA1-B6E8-7014ED8193E8}" type="presParOf" srcId="{AE066C26-0F89-4F74-8EEE-568A145904EB}" destId="{895BD70D-9B23-4D1F-955D-1C23DF0F0579}" srcOrd="1" destOrd="0" presId="urn:microsoft.com/office/officeart/2005/8/layout/hierarchy4"/>
    <dgm:cxn modelId="{993FB13C-174D-4178-91CD-E7D4C06F1A7B}" type="presParOf" srcId="{AE066C26-0F89-4F74-8EEE-568A145904EB}" destId="{74FFA38C-DB40-401A-8BBA-313CB5741F28}" srcOrd="2" destOrd="0" presId="urn:microsoft.com/office/officeart/2005/8/layout/hierarchy4"/>
    <dgm:cxn modelId="{9FA89AE7-7191-444B-8945-F2D1292E2519}" type="presParOf" srcId="{74FFA38C-DB40-401A-8BBA-313CB5741F28}" destId="{0149EBE6-AA59-4F78-AF18-137F8047AB47}" srcOrd="0" destOrd="0" presId="urn:microsoft.com/office/officeart/2005/8/layout/hierarchy4"/>
    <dgm:cxn modelId="{2101A6C2-9FFF-4645-9DFD-22D574A9339F}" type="presParOf" srcId="{0149EBE6-AA59-4F78-AF18-137F8047AB47}" destId="{14BABD28-5047-47A3-A701-B7AFBBE28819}" srcOrd="0" destOrd="0" presId="urn:microsoft.com/office/officeart/2005/8/layout/hierarchy4"/>
    <dgm:cxn modelId="{56B120FA-00E3-42FD-88DC-F2FAC586A4DD}" type="presParOf" srcId="{0149EBE6-AA59-4F78-AF18-137F8047AB47}" destId="{3F489D25-51FA-4C91-9DDF-6BA1DB51256D}" srcOrd="1" destOrd="0" presId="urn:microsoft.com/office/officeart/2005/8/layout/hierarchy4"/>
    <dgm:cxn modelId="{E84D9D53-0004-4717-A34B-53331EF2C899}" type="presParOf" srcId="{0149EBE6-AA59-4F78-AF18-137F8047AB47}" destId="{D0D594F6-8533-4A50-8AE7-20755C3BFFA9}" srcOrd="2" destOrd="0" presId="urn:microsoft.com/office/officeart/2005/8/layout/hierarchy4"/>
    <dgm:cxn modelId="{5870F0AB-2B1F-49EB-B838-0F4931BD025B}" type="presParOf" srcId="{D0D594F6-8533-4A50-8AE7-20755C3BFFA9}" destId="{25C7D557-F0AE-4C4E-8B80-BC2468777DC6}" srcOrd="0" destOrd="0" presId="urn:microsoft.com/office/officeart/2005/8/layout/hierarchy4"/>
    <dgm:cxn modelId="{5736BB7D-FF60-47E0-8540-E00840D763D9}" type="presParOf" srcId="{25C7D557-F0AE-4C4E-8B80-BC2468777DC6}" destId="{8E7E2D4A-62E6-4A23-A5DD-552A63903B64}" srcOrd="0" destOrd="0" presId="urn:microsoft.com/office/officeart/2005/8/layout/hierarchy4"/>
    <dgm:cxn modelId="{00CFA116-40EE-4E44-861E-71936A3931D7}" type="presParOf" srcId="{25C7D557-F0AE-4C4E-8B80-BC2468777DC6}" destId="{B338BAF6-59FE-4215-B697-18ED9B1E550D}" srcOrd="1" destOrd="0" presId="urn:microsoft.com/office/officeart/2005/8/layout/hierarchy4"/>
    <dgm:cxn modelId="{9CF8F9EA-CE33-438F-92C0-E4ABE4761E79}" type="presParOf" srcId="{B74154C5-AFFE-498C-8E4C-911D7456AC97}" destId="{D6DE1B68-BA27-4C5F-BA2F-04D24F9110D5}" srcOrd="5" destOrd="0" presId="urn:microsoft.com/office/officeart/2005/8/layout/hierarchy4"/>
    <dgm:cxn modelId="{BF74F1BD-538E-4C44-AAB9-A9F769B3BB44}" type="presParOf" srcId="{B74154C5-AFFE-498C-8E4C-911D7456AC97}" destId="{22BDFE06-8D1B-4C76-8FF0-2DABD4B35522}" srcOrd="6" destOrd="0" presId="urn:microsoft.com/office/officeart/2005/8/layout/hierarchy4"/>
    <dgm:cxn modelId="{463DA568-49A5-459F-B31E-695FDE67DC9F}" type="presParOf" srcId="{22BDFE06-8D1B-4C76-8FF0-2DABD4B35522}" destId="{576C6983-4618-426C-8177-DEA9FE3AC4EB}" srcOrd="0" destOrd="0" presId="urn:microsoft.com/office/officeart/2005/8/layout/hierarchy4"/>
    <dgm:cxn modelId="{C673ED97-A1C4-47E4-94FE-9704F943B308}" type="presParOf" srcId="{22BDFE06-8D1B-4C76-8FF0-2DABD4B35522}" destId="{498D5BED-6816-45E0-A418-8DCFF49902AF}" srcOrd="1" destOrd="0" presId="urn:microsoft.com/office/officeart/2005/8/layout/hierarchy4"/>
    <dgm:cxn modelId="{58D0D46B-6F42-4D52-A1A5-EF1D5C85FF36}" type="presParOf" srcId="{22BDFE06-8D1B-4C76-8FF0-2DABD4B35522}" destId="{508A389B-C0F5-43D4-BD46-7C9F058EB2F7}" srcOrd="2" destOrd="0" presId="urn:microsoft.com/office/officeart/2005/8/layout/hierarchy4"/>
    <dgm:cxn modelId="{A40CFD2C-94B8-421E-8EE2-7E734516481E}" type="presParOf" srcId="{508A389B-C0F5-43D4-BD46-7C9F058EB2F7}" destId="{4BE30B0A-6BC4-4384-8F26-09633F1C2F67}" srcOrd="0" destOrd="0" presId="urn:microsoft.com/office/officeart/2005/8/layout/hierarchy4"/>
    <dgm:cxn modelId="{0C7080BB-0DF0-4CA8-BDBF-A65BA4B6E67D}" type="presParOf" srcId="{4BE30B0A-6BC4-4384-8F26-09633F1C2F67}" destId="{C1736FFF-D3A9-461C-843A-75D86022B9DC}" srcOrd="0" destOrd="0" presId="urn:microsoft.com/office/officeart/2005/8/layout/hierarchy4"/>
    <dgm:cxn modelId="{24FEECD0-A7B1-44E9-8EE2-3FE2BC298657}" type="presParOf" srcId="{4BE30B0A-6BC4-4384-8F26-09633F1C2F67}" destId="{45FD02FA-D649-4107-81C7-BA7596601166}" srcOrd="1" destOrd="0" presId="urn:microsoft.com/office/officeart/2005/8/layout/hierarchy4"/>
    <dgm:cxn modelId="{EABFD915-8204-40B1-BFD4-3A753B9A15BC}" type="presParOf" srcId="{4BE30B0A-6BC4-4384-8F26-09633F1C2F67}" destId="{62BDDD9A-D02D-4EC9-9A51-1238D67179B7}" srcOrd="2" destOrd="0" presId="urn:microsoft.com/office/officeart/2005/8/layout/hierarchy4"/>
    <dgm:cxn modelId="{51B60557-0900-48CF-88DF-1ED5F8DFA729}" type="presParOf" srcId="{62BDDD9A-D02D-4EC9-9A51-1238D67179B7}" destId="{244A4C12-9192-4253-93E3-A0FF0E338196}" srcOrd="0" destOrd="0" presId="urn:microsoft.com/office/officeart/2005/8/layout/hierarchy4"/>
    <dgm:cxn modelId="{097564C3-9568-4924-A691-6B6924B3E789}" type="presParOf" srcId="{244A4C12-9192-4253-93E3-A0FF0E338196}" destId="{33D6FFE4-E349-423D-A7F1-8E1A49A29AC4}" srcOrd="0" destOrd="0" presId="urn:microsoft.com/office/officeart/2005/8/layout/hierarchy4"/>
    <dgm:cxn modelId="{72FDC6B0-DBB1-4239-82AB-2C5D94086265}" type="presParOf" srcId="{244A4C12-9192-4253-93E3-A0FF0E338196}" destId="{43C3D53A-843E-4C4F-9A60-8FB58F11DD4E}" srcOrd="1" destOrd="0" presId="urn:microsoft.com/office/officeart/2005/8/layout/hierarchy4"/>
    <dgm:cxn modelId="{E700E6DF-C290-49D1-83DF-7B4B7015D4E0}" type="presParOf" srcId="{244A4C12-9192-4253-93E3-A0FF0E338196}" destId="{6E5BFFB0-6E2B-4011-9640-F6BAB03B9ADF}" srcOrd="2" destOrd="0" presId="urn:microsoft.com/office/officeart/2005/8/layout/hierarchy4"/>
    <dgm:cxn modelId="{7EFDE429-D9A7-46DB-B917-435544BE3FD6}" type="presParOf" srcId="{6E5BFFB0-6E2B-4011-9640-F6BAB03B9ADF}" destId="{FF422C5A-2F9A-4C9D-854E-BFC785439DEC}" srcOrd="0" destOrd="0" presId="urn:microsoft.com/office/officeart/2005/8/layout/hierarchy4"/>
    <dgm:cxn modelId="{02504825-8E29-477A-A72A-934DF66FC676}" type="presParOf" srcId="{FF422C5A-2F9A-4C9D-854E-BFC785439DEC}" destId="{C586111C-58B6-40AF-8D8A-60EE680572BA}" srcOrd="0" destOrd="0" presId="urn:microsoft.com/office/officeart/2005/8/layout/hierarchy4"/>
    <dgm:cxn modelId="{72326C23-9730-413A-B196-F2806540E04D}" type="presParOf" srcId="{FF422C5A-2F9A-4C9D-854E-BFC785439DEC}" destId="{A0E0AB26-1DEA-4D08-AD62-8A7E0816A59C}" srcOrd="1" destOrd="0" presId="urn:microsoft.com/office/officeart/2005/8/layout/hierarchy4"/>
    <dgm:cxn modelId="{548EDAA8-D46A-4972-96C4-29415DA7B9A7}" type="presParOf" srcId="{FF422C5A-2F9A-4C9D-854E-BFC785439DEC}" destId="{FFF447F9-BACE-4B19-B5DF-5D71FE61C4DC}" srcOrd="2" destOrd="0" presId="urn:microsoft.com/office/officeart/2005/8/layout/hierarchy4"/>
    <dgm:cxn modelId="{AA4D95F4-09F2-45C8-9D8B-86F260960DE6}" type="presParOf" srcId="{FFF447F9-BACE-4B19-B5DF-5D71FE61C4DC}" destId="{5106FDE3-AC3E-4615-8C4F-829EABC2C26C}" srcOrd="0" destOrd="0" presId="urn:microsoft.com/office/officeart/2005/8/layout/hierarchy4"/>
    <dgm:cxn modelId="{2667200B-9FF3-4B12-9F4C-094E7BB96551}" type="presParOf" srcId="{5106FDE3-AC3E-4615-8C4F-829EABC2C26C}" destId="{41590EE3-70B4-4E0E-8D44-18EF1FD97F2E}" srcOrd="0" destOrd="0" presId="urn:microsoft.com/office/officeart/2005/8/layout/hierarchy4"/>
    <dgm:cxn modelId="{34529F4B-13E4-4E97-B8AB-C296D11B7DB0}" type="presParOf" srcId="{5106FDE3-AC3E-4615-8C4F-829EABC2C26C}" destId="{D1A4E4BA-FB74-44DD-88E4-672303AAC4FA}" srcOrd="1" destOrd="0" presId="urn:microsoft.com/office/officeart/2005/8/layout/hierarchy4"/>
    <dgm:cxn modelId="{EE680C11-112E-43B6-A873-93AD8F345F4E}" type="presParOf" srcId="{B74154C5-AFFE-498C-8E4C-911D7456AC97}" destId="{6CD99F49-4894-4355-9651-6C148EE7C226}" srcOrd="7" destOrd="0" presId="urn:microsoft.com/office/officeart/2005/8/layout/hierarchy4"/>
    <dgm:cxn modelId="{AA5AF340-7208-4B86-A6E6-DE109C78C18C}" type="presParOf" srcId="{B74154C5-AFFE-498C-8E4C-911D7456AC97}" destId="{4F48FE77-27F3-4033-8C5B-AC8E373FD387}" srcOrd="8" destOrd="0" presId="urn:microsoft.com/office/officeart/2005/8/layout/hierarchy4"/>
    <dgm:cxn modelId="{E81B762B-769C-4590-8028-57BAF63249FB}" type="presParOf" srcId="{4F48FE77-27F3-4033-8C5B-AC8E373FD387}" destId="{193AF1A0-23ED-404D-B43B-80D15E65A410}" srcOrd="0" destOrd="0" presId="urn:microsoft.com/office/officeart/2005/8/layout/hierarchy4"/>
    <dgm:cxn modelId="{73B871CF-33EB-4670-9DF2-84C7CD780B5D}" type="presParOf" srcId="{4F48FE77-27F3-4033-8C5B-AC8E373FD387}" destId="{CDC2BB3E-C155-4E6C-AD50-0A7809C9DABD}" srcOrd="1" destOrd="0" presId="urn:microsoft.com/office/officeart/2005/8/layout/hierarchy4"/>
    <dgm:cxn modelId="{ECC9F03D-F25E-419B-9D02-4371A5A77792}" type="presParOf" srcId="{4F48FE77-27F3-4033-8C5B-AC8E373FD387}" destId="{D576AA7A-3F47-4F3E-BA90-501C10DD0C1A}" srcOrd="2" destOrd="0" presId="urn:microsoft.com/office/officeart/2005/8/layout/hierarchy4"/>
    <dgm:cxn modelId="{6D0AB698-F0D0-4721-A440-981787800782}" type="presParOf" srcId="{D576AA7A-3F47-4F3E-BA90-501C10DD0C1A}" destId="{17F37E67-7655-43EF-93BC-C9C3C7172D65}" srcOrd="0" destOrd="0" presId="urn:microsoft.com/office/officeart/2005/8/layout/hierarchy4"/>
    <dgm:cxn modelId="{0F75E851-4B02-4798-ACAF-B0BF000D455B}" type="presParOf" srcId="{17F37E67-7655-43EF-93BC-C9C3C7172D65}" destId="{F3B5322E-94F3-4466-80D5-D358770C0DF6}" srcOrd="0" destOrd="0" presId="urn:microsoft.com/office/officeart/2005/8/layout/hierarchy4"/>
    <dgm:cxn modelId="{9C080BE2-D84B-4332-BADE-9C8830E5EF53}" type="presParOf" srcId="{17F37E67-7655-43EF-93BC-C9C3C7172D65}" destId="{159E3035-A62E-40EF-80DF-B7126C16745E}" srcOrd="1" destOrd="0" presId="urn:microsoft.com/office/officeart/2005/8/layout/hierarchy4"/>
    <dgm:cxn modelId="{21C8F7DC-6ECC-4A37-9A49-803B2539AB42}" type="presParOf" srcId="{17F37E67-7655-43EF-93BC-C9C3C7172D65}" destId="{14571BD4-F072-46BA-8E3C-906CCCBE25E6}" srcOrd="2" destOrd="0" presId="urn:microsoft.com/office/officeart/2005/8/layout/hierarchy4"/>
    <dgm:cxn modelId="{7BD01FB4-D933-4592-AFC3-A9ECFB585F6C}" type="presParOf" srcId="{14571BD4-F072-46BA-8E3C-906CCCBE25E6}" destId="{6DA4B553-21D8-4BFB-85CA-4C9CD02E256D}" srcOrd="0" destOrd="0" presId="urn:microsoft.com/office/officeart/2005/8/layout/hierarchy4"/>
    <dgm:cxn modelId="{E82B198E-298A-4682-B8F3-F8E2CFB02C69}" type="presParOf" srcId="{6DA4B553-21D8-4BFB-85CA-4C9CD02E256D}" destId="{1471F0D5-1CEF-4861-B1DB-670006490346}" srcOrd="0" destOrd="0" presId="urn:microsoft.com/office/officeart/2005/8/layout/hierarchy4"/>
    <dgm:cxn modelId="{47DDC027-5697-4B96-94C6-0885BAF1B2AD}" type="presParOf" srcId="{6DA4B553-21D8-4BFB-85CA-4C9CD02E256D}" destId="{3821A5C8-7A3F-4553-8F31-7CCCF6F088D2}" srcOrd="1" destOrd="0" presId="urn:microsoft.com/office/officeart/2005/8/layout/hierarchy4"/>
    <dgm:cxn modelId="{338D9852-985C-4A00-97DB-B60FC9A91016}" type="presParOf" srcId="{6DA4B553-21D8-4BFB-85CA-4C9CD02E256D}" destId="{6AAAE4B5-51BB-482B-82A8-6BE839C7D213}" srcOrd="2" destOrd="0" presId="urn:microsoft.com/office/officeart/2005/8/layout/hierarchy4"/>
    <dgm:cxn modelId="{236936AD-F090-4655-B810-056C00EDB0CD}" type="presParOf" srcId="{6AAAE4B5-51BB-482B-82A8-6BE839C7D213}" destId="{C3CA8236-66C4-4F60-A09B-A74265991709}" srcOrd="0" destOrd="0" presId="urn:microsoft.com/office/officeart/2005/8/layout/hierarchy4"/>
    <dgm:cxn modelId="{63C32C57-CE3B-4119-BFAA-A1CD1E4D8473}" type="presParOf" srcId="{C3CA8236-66C4-4F60-A09B-A74265991709}" destId="{9C976C3E-C117-449A-9F5E-BBA1CAD42735}" srcOrd="0" destOrd="0" presId="urn:microsoft.com/office/officeart/2005/8/layout/hierarchy4"/>
    <dgm:cxn modelId="{CDAB21F9-022E-4917-843F-38D427BE3261}" type="presParOf" srcId="{C3CA8236-66C4-4F60-A09B-A74265991709}" destId="{D9279483-B747-477E-9977-246A3A8F0516}" srcOrd="1" destOrd="0" presId="urn:microsoft.com/office/officeart/2005/8/layout/hierarchy4"/>
    <dgm:cxn modelId="{4E86C878-9701-45F0-A57D-4AE17572235D}" type="presParOf" srcId="{C3CA8236-66C4-4F60-A09B-A74265991709}" destId="{7C7A83D4-CACE-4C9C-AE94-D45F42C26A10}" srcOrd="2" destOrd="0" presId="urn:microsoft.com/office/officeart/2005/8/layout/hierarchy4"/>
    <dgm:cxn modelId="{E81A6CE0-B850-42BF-8670-991FE9F48FD8}" type="presParOf" srcId="{7C7A83D4-CACE-4C9C-AE94-D45F42C26A10}" destId="{F867E05A-772E-4414-9EA9-F23D7F7D5DA6}" srcOrd="0" destOrd="0" presId="urn:microsoft.com/office/officeart/2005/8/layout/hierarchy4"/>
    <dgm:cxn modelId="{D79590F6-DE62-4A45-B31C-332D294D2AF7}" type="presParOf" srcId="{F867E05A-772E-4414-9EA9-F23D7F7D5DA6}" destId="{C47C4C9C-EC31-4858-BCB3-BF288E46C270}" srcOrd="0" destOrd="0" presId="urn:microsoft.com/office/officeart/2005/8/layout/hierarchy4"/>
    <dgm:cxn modelId="{5524644A-B16F-410D-BA02-97726D193A46}" type="presParOf" srcId="{F867E05A-772E-4414-9EA9-F23D7F7D5DA6}" destId="{3F2D7F1A-F12B-4816-A15A-2FF1287EFA1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tyle>
          <a:lnRef idx="3">
            <a:schemeClr val="lt1"/>
          </a:lnRef>
          <a:fillRef idx="1">
            <a:schemeClr val="accent2"/>
          </a:fillRef>
          <a:effectRef idx="1">
            <a:schemeClr val="accent2"/>
          </a:effectRef>
          <a:fontRef idx="minor">
            <a:schemeClr val="lt1"/>
          </a:fontRef>
        </dgm:style>
      </dgm:prSet>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E900975D-4121-430B-8FA3-BEFE3EC45817}" type="sib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5A6BA2F8-AB86-4FEA-9FCE-F9FA52A7F9A0}">
      <dgm:prSet phldrT="[Текст]"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ru-RU" sz="1400" b="1" dirty="0" smtClean="0">
            <a:solidFill>
              <a:schemeClr val="tx1"/>
            </a:solidFill>
            <a:latin typeface="Times New Roman" panose="02020603050405020304" pitchFamily="18" charset="0"/>
            <a:cs typeface="Times New Roman" panose="02020603050405020304" pitchFamily="18" charset="0"/>
          </a:endParaRPr>
        </a:p>
        <a:p>
          <a:pPr marL="0" marR="0" indent="0" defTabSz="91440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anose="02020603050405020304" pitchFamily="18" charset="0"/>
              <a:cs typeface="Times New Roman" panose="02020603050405020304" pitchFamily="18" charset="0"/>
            </a:rPr>
            <a:t>2018 план</a:t>
          </a:r>
        </a:p>
        <a:p>
          <a:pPr defTabSz="622300">
            <a:lnSpc>
              <a:spcPct val="90000"/>
            </a:lnSpc>
            <a:spcBef>
              <a:spcPct val="0"/>
            </a:spcBef>
            <a:spcAft>
              <a:spcPct val="35000"/>
            </a:spcAft>
          </a:pP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C6F24F42-97B0-4B65-A4C6-FEB3AD0E1596}" type="sib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endParaRPr lang="ru-RU" sz="1400" b="1" dirty="0" smtClean="0">
            <a:solidFill>
              <a:schemeClr val="tx1"/>
            </a:solidFill>
            <a:latin typeface="Times New Roman" panose="02020603050405020304" pitchFamily="18" charset="0"/>
            <a:cs typeface="Times New Roman" panose="02020603050405020304" pitchFamily="18" charset="0"/>
          </a:endParaRPr>
        </a:p>
        <a:p>
          <a:r>
            <a:rPr lang="ru-RU" sz="1400" b="1" dirty="0" smtClean="0">
              <a:solidFill>
                <a:schemeClr val="tx1"/>
              </a:solidFill>
              <a:latin typeface="Times New Roman" panose="02020603050405020304" pitchFamily="18" charset="0"/>
              <a:cs typeface="Times New Roman" panose="02020603050405020304" pitchFamily="18" charset="0"/>
            </a:rPr>
            <a:t>2018</a:t>
          </a:r>
        </a:p>
        <a:p>
          <a:r>
            <a:rPr lang="ru-RU" sz="1400" b="1" dirty="0" smtClean="0">
              <a:solidFill>
                <a:schemeClr val="tx1"/>
              </a:solidFill>
              <a:latin typeface="Times New Roman" panose="02020603050405020304" pitchFamily="18" charset="0"/>
              <a:cs typeface="Times New Roman" panose="02020603050405020304" pitchFamily="18" charset="0"/>
            </a:rPr>
            <a:t>факт</a:t>
          </a:r>
        </a:p>
        <a:p>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A670FA7C-7403-44C0-BA19-83B2BA693E61}" type="sib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F6F97186-B344-4193-9FE9-6DFB5403A289}">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22CCE59-9B42-4DA2-949C-34E1E0586A20}" type="par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01E5FF1C-8ED4-4ED1-A0DD-0AA37640AF28}" type="sib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4F31578-307B-4AF8-9DDD-FA0365BF46F7}" type="par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EE696C4B-FDDD-492E-99F0-85F84DCD2C36}" type="sib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CD119780-6575-4106-AE5B-2CC6B48E5482}">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3BBBAA4F-305C-4E5F-BBCB-DE1B8ED5978A}" type="sib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844E05AD-2AB6-4319-9130-67827496C360}" type="sib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93520637-36B3-4AB9-B949-92D55141E733}">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59CBCFDE-87C7-4CA0-895C-10567390C816}" type="sib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26501B87-1556-4F1B-A703-D81F2BA2DB5B}" type="sib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44367D81-039C-4579-8E09-66CAF90F5041}">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51,7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F7E1C861-8795-4EA1-A76A-EE2CB6232346}" type="sib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84,5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A52C1518-95AA-4EDF-99FF-93D999EDDD4A}" type="sib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9C715FE5-31CA-4541-A958-D2C730C134E0}">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1 110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36A8C1B-37CE-4FCD-A098-830552423D53}" type="par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132F376-D606-4DE2-9BBB-04499697516A}" type="sib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E98D1AB-A280-4D0B-A815-73E57FD87EC3}">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965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DECA34-9841-4A92-959B-4DB892243F64}" type="par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2FD537BC-8C4D-4BAF-9555-CDCB9FCAC8F1}" type="sib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8536FD6B-8AD2-4A43-B337-6FD60B3FD4B2}">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529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E96D71A-01B8-4654-A8DF-88EC5108171C}" type="par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60DD4894-6B75-4AA7-A724-54B5BA9C59B6}" type="sib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4D9EF634-1BF2-4A35-90CA-8A6D73717D8F}">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535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6488317-C95D-43C5-9B8A-714D8EF3A555}" type="par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0BFC9299-BE1F-43E4-88A9-E9437E2FDE3A}" type="sib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35694793-DDF3-4ECC-9AA3-AC178B8D026F}" type="sib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FA1CF671-CE5A-43BE-A489-E153F0F8811C}" type="sib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2021</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7097F666-B696-4074-BF8E-24ADA840ED3B}" type="sib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2">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10">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10">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2" presStyleCnt="10">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4A1D7939-C139-4889-AA8A-C0FC12630CEE}" type="pres">
      <dgm:prSet presAssocID="{9C715FE5-31CA-4541-A958-D2C730C134E0}" presName="vertFour" presStyleCnt="0">
        <dgm:presLayoutVars>
          <dgm:chPref val="3"/>
        </dgm:presLayoutVars>
      </dgm:prSet>
      <dgm:spPr/>
      <dgm:t>
        <a:bodyPr/>
        <a:lstStyle/>
        <a:p>
          <a:endParaRPr lang="ru-RU"/>
        </a:p>
      </dgm:t>
    </dgm:pt>
    <dgm:pt modelId="{2BC9EB28-F68D-4321-836D-A642C2C0DAB1}" type="pres">
      <dgm:prSet presAssocID="{9C715FE5-31CA-4541-A958-D2C730C134E0}" presName="txFour" presStyleLbl="node4" presStyleIdx="3" presStyleCnt="10">
        <dgm:presLayoutVars>
          <dgm:chPref val="3"/>
        </dgm:presLayoutVars>
      </dgm:prSet>
      <dgm:spPr/>
      <dgm:t>
        <a:bodyPr/>
        <a:lstStyle/>
        <a:p>
          <a:endParaRPr lang="ru-RU"/>
        </a:p>
      </dgm:t>
    </dgm:pt>
    <dgm:pt modelId="{27FCCA56-038C-4613-B7B2-16CD590F385E}" type="pres">
      <dgm:prSet presAssocID="{9C715FE5-31CA-4541-A958-D2C730C134E0}" presName="parTransFour" presStyleCnt="0"/>
      <dgm:spPr/>
      <dgm:t>
        <a:bodyPr/>
        <a:lstStyle/>
        <a:p>
          <a:endParaRPr lang="ru-RU"/>
        </a:p>
      </dgm:t>
    </dgm:pt>
    <dgm:pt modelId="{7F93EC46-9C8D-4119-8F52-CCFA2BE3D856}" type="pres">
      <dgm:prSet presAssocID="{9C715FE5-31CA-4541-A958-D2C730C134E0}" presName="horzFour" presStyleCnt="0"/>
      <dgm:spPr/>
      <dgm:t>
        <a:bodyPr/>
        <a:lstStyle/>
        <a:p>
          <a:endParaRPr lang="ru-RU"/>
        </a:p>
      </dgm:t>
    </dgm:pt>
    <dgm:pt modelId="{57E5281D-099B-4146-8847-39F267019B93}" type="pres">
      <dgm:prSet presAssocID="{8536FD6B-8AD2-4A43-B337-6FD60B3FD4B2}" presName="vertFour" presStyleCnt="0">
        <dgm:presLayoutVars>
          <dgm:chPref val="3"/>
        </dgm:presLayoutVars>
      </dgm:prSet>
      <dgm:spPr/>
      <dgm:t>
        <a:bodyPr/>
        <a:lstStyle/>
        <a:p>
          <a:endParaRPr lang="ru-RU"/>
        </a:p>
      </dgm:t>
    </dgm:pt>
    <dgm:pt modelId="{85D767EC-FAE5-4312-B23F-9B41F2C6B7D7}" type="pres">
      <dgm:prSet presAssocID="{8536FD6B-8AD2-4A43-B337-6FD60B3FD4B2}" presName="txFour" presStyleLbl="node4" presStyleIdx="4" presStyleCnt="10" custLinFactNeighborX="1867" custLinFactNeighborY="72312">
        <dgm:presLayoutVars>
          <dgm:chPref val="3"/>
        </dgm:presLayoutVars>
      </dgm:prSet>
      <dgm:spPr/>
      <dgm:t>
        <a:bodyPr/>
        <a:lstStyle/>
        <a:p>
          <a:endParaRPr lang="ru-RU"/>
        </a:p>
      </dgm:t>
    </dgm:pt>
    <dgm:pt modelId="{E795CE46-C816-4100-AC67-9520DA742BDE}" type="pres">
      <dgm:prSet presAssocID="{8536FD6B-8AD2-4A43-B337-6FD60B3FD4B2}" presName="horzFour" presStyleCnt="0"/>
      <dgm:spPr/>
      <dgm:t>
        <a:bodyPr/>
        <a:lstStyle/>
        <a:p>
          <a:endParaRPr lang="ru-RU"/>
        </a:p>
      </dgm:t>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2">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5" presStyleCnt="10">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6" presStyleCnt="10">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7" presStyleCnt="10">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F267116D-D0B1-4457-ABA0-2D94424C53E8}" type="pres">
      <dgm:prSet presAssocID="{BE98D1AB-A280-4D0B-A815-73E57FD87EC3}" presName="vertFour" presStyleCnt="0">
        <dgm:presLayoutVars>
          <dgm:chPref val="3"/>
        </dgm:presLayoutVars>
      </dgm:prSet>
      <dgm:spPr/>
      <dgm:t>
        <a:bodyPr/>
        <a:lstStyle/>
        <a:p>
          <a:endParaRPr lang="ru-RU"/>
        </a:p>
      </dgm:t>
    </dgm:pt>
    <dgm:pt modelId="{89DC61A6-3199-4C88-A8D1-98ADCFDD3274}" type="pres">
      <dgm:prSet presAssocID="{BE98D1AB-A280-4D0B-A815-73E57FD87EC3}" presName="txFour" presStyleLbl="node4" presStyleIdx="8" presStyleCnt="10" custLinFactY="-6" custLinFactNeighborX="590" custLinFactNeighborY="-100000">
        <dgm:presLayoutVars>
          <dgm:chPref val="3"/>
        </dgm:presLayoutVars>
      </dgm:prSet>
      <dgm:spPr/>
      <dgm:t>
        <a:bodyPr/>
        <a:lstStyle/>
        <a:p>
          <a:endParaRPr lang="ru-RU"/>
        </a:p>
      </dgm:t>
    </dgm:pt>
    <dgm:pt modelId="{911FD772-B984-413E-A468-8F0F3007E9F5}" type="pres">
      <dgm:prSet presAssocID="{BE98D1AB-A280-4D0B-A815-73E57FD87EC3}" presName="parTransFour" presStyleCnt="0"/>
      <dgm:spPr/>
      <dgm:t>
        <a:bodyPr/>
        <a:lstStyle/>
        <a:p>
          <a:endParaRPr lang="ru-RU"/>
        </a:p>
      </dgm:t>
    </dgm:pt>
    <dgm:pt modelId="{C7E808E6-5BB0-42AD-9568-7FA84FFA1273}" type="pres">
      <dgm:prSet presAssocID="{BE98D1AB-A280-4D0B-A815-73E57FD87EC3}" presName="horzFour" presStyleCnt="0"/>
      <dgm:spPr/>
      <dgm:t>
        <a:bodyPr/>
        <a:lstStyle/>
        <a:p>
          <a:endParaRPr lang="ru-RU"/>
        </a:p>
      </dgm:t>
    </dgm:pt>
    <dgm:pt modelId="{6143EFE8-4DC9-41D7-A90D-BEF4DD9D6775}" type="pres">
      <dgm:prSet presAssocID="{4D9EF634-1BF2-4A35-90CA-8A6D73717D8F}" presName="vertFour" presStyleCnt="0">
        <dgm:presLayoutVars>
          <dgm:chPref val="3"/>
        </dgm:presLayoutVars>
      </dgm:prSet>
      <dgm:spPr/>
      <dgm:t>
        <a:bodyPr/>
        <a:lstStyle/>
        <a:p>
          <a:endParaRPr lang="ru-RU"/>
        </a:p>
      </dgm:t>
    </dgm:pt>
    <dgm:pt modelId="{B35EEDEE-A63C-4DC0-9860-A34A7BFD903E}" type="pres">
      <dgm:prSet presAssocID="{4D9EF634-1BF2-4A35-90CA-8A6D73717D8F}" presName="txFour" presStyleLbl="node4" presStyleIdx="9" presStyleCnt="10">
        <dgm:presLayoutVars>
          <dgm:chPref val="3"/>
        </dgm:presLayoutVars>
      </dgm:prSet>
      <dgm:spPr/>
      <dgm:t>
        <a:bodyPr/>
        <a:lstStyle/>
        <a:p>
          <a:endParaRPr lang="ru-RU"/>
        </a:p>
      </dgm:t>
    </dgm:pt>
    <dgm:pt modelId="{2AFD5925-89E6-4CDB-B771-8976E3EAA1E0}" type="pres">
      <dgm:prSet presAssocID="{4D9EF634-1BF2-4A35-90CA-8A6D73717D8F}" presName="horzFour" presStyleCnt="0"/>
      <dgm:spPr/>
      <dgm:t>
        <a:bodyPr/>
        <a:lstStyle/>
        <a:p>
          <a:endParaRPr lang="ru-RU"/>
        </a:p>
      </dgm:t>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DACF82F6-95A6-4B59-9D37-F46699815612}" type="pres">
      <dgm:prSet presAssocID="{62031802-0EE5-47DF-BB1F-2C84A19F6746}" presName="horzTwo"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CEF18E39-1C73-42B9-BDF1-5DD3EC85EA0D}" type="pres">
      <dgm:prSet presAssocID="{89E09F27-5F73-400B-AE18-4421B9895F64}" presName="horzTwo"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4101F8DA-93D9-46DF-B37A-B90529D7C907}" type="pres">
      <dgm:prSet presAssocID="{9E496AFB-5861-4A0B-A059-7AF344913280}" presName="horzTwo" presStyleCnt="0"/>
      <dgm:spPr/>
    </dgm:pt>
  </dgm:ptLst>
  <dgm:cxnLst>
    <dgm:cxn modelId="{EFA08DB9-2A00-43D3-B718-DCFAD41C9E5B}" srcId="{7711325B-E859-44FE-8B41-57F9AFDCA54B}" destId="{A1BB5A2E-A45D-4F6A-B329-CD4782193917}" srcOrd="0" destOrd="0" parTransId="{64F31578-307B-4AF8-9DDD-FA0365BF46F7}" sibTransId="{EE696C4B-FDDD-492E-99F0-85F84DCD2C36}"/>
    <dgm:cxn modelId="{A87D5022-47CD-4FFB-9BAD-37B8F3D26BB3}" srcId="{946393D2-3BB5-4D19-BAF6-84B7339845C4}" destId="{89E09F27-5F73-400B-AE18-4421B9895F64}" srcOrd="3" destOrd="0" parTransId="{16B02458-69C3-4316-A805-FC6C92C26552}" sibTransId="{FA1CF671-CE5A-43BE-A489-E153F0F8811C}"/>
    <dgm:cxn modelId="{0DC76281-AE6D-4D6E-81A2-1B2B3B2AF0AA}" srcId="{93520637-36B3-4AB9-B949-92D55141E733}" destId="{44367D81-039C-4579-8E09-66CAF90F5041}" srcOrd="0" destOrd="0" parTransId="{67B6E404-88D1-4D88-A32E-7761881B20C7}" sibTransId="{F7E1C861-8795-4EA1-A76A-EE2CB6232346}"/>
    <dgm:cxn modelId="{B7EC6DDD-6433-44EC-9FD5-BD8BA88E6613}" srcId="{B34B6A16-5EF9-4B63-A5E4-12B190B34880}" destId="{9A0A1B48-08CE-44F2-8C66-5814C06EE4CC}" srcOrd="0" destOrd="0" parTransId="{29FE6CB6-1907-439D-BB9A-57865C4A7A77}" sibTransId="{26501B87-1556-4F1B-A703-D81F2BA2DB5B}"/>
    <dgm:cxn modelId="{883842B9-03EC-42E5-B61C-D432B9BE3F68}" type="presOf" srcId="{CD119780-6575-4106-AE5B-2CC6B48E5482}" destId="{14BABD28-5047-47A3-A701-B7AFBBE28819}" srcOrd="0" destOrd="0" presId="urn:microsoft.com/office/officeart/2005/8/layout/hierarchy4"/>
    <dgm:cxn modelId="{BD707525-C309-4990-92E4-E9962FC49590}" type="presOf" srcId="{89E09F27-5F73-400B-AE18-4421B9895F64}" destId="{9E5D5161-23D7-41B4-A187-BE6D7C6483D0}" srcOrd="0" destOrd="0" presId="urn:microsoft.com/office/officeart/2005/8/layout/hierarchy4"/>
    <dgm:cxn modelId="{FA52C3FD-6413-44A1-B2D9-985C0B78B16F}" type="presOf" srcId="{8536FD6B-8AD2-4A43-B337-6FD60B3FD4B2}" destId="{85D767EC-FAE5-4312-B23F-9B41F2C6B7D7}" srcOrd="0" destOrd="0" presId="urn:microsoft.com/office/officeart/2005/8/layout/hierarchy4"/>
    <dgm:cxn modelId="{40290FA4-2EF8-4D7A-9FB3-616395BAB7A3}" type="presOf" srcId="{5A6BA2F8-AB86-4FEA-9FCE-F9FA52A7F9A0}" destId="{EFD09625-1EEB-463A-9D51-52F09A5E039B}" srcOrd="0" destOrd="0" presId="urn:microsoft.com/office/officeart/2005/8/layout/hierarchy4"/>
    <dgm:cxn modelId="{63612CDA-BBAA-48D8-BF07-558BDAD747A0}" srcId="{CD119780-6575-4106-AE5B-2CC6B48E5482}" destId="{93520637-36B3-4AB9-B949-92D55141E733}" srcOrd="0" destOrd="0" parTransId="{15E02305-DAD8-4809-8067-42DAD00486AD}" sibTransId="{59CBCFDE-87C7-4CA0-895C-10567390C816}"/>
    <dgm:cxn modelId="{DDACC725-644C-475E-9BFF-8B1B2BCB8851}" type="presOf" srcId="{44367D81-039C-4579-8E09-66CAF90F5041}" destId="{085136A3-D02F-461C-B31C-FD1D69D16759}" srcOrd="0" destOrd="0" presId="urn:microsoft.com/office/officeart/2005/8/layout/hierarchy4"/>
    <dgm:cxn modelId="{C28CBCF7-3139-40F7-B426-1830BB2434D9}" srcId="{5A6BA2F8-AB86-4FEA-9FCE-F9FA52A7F9A0}" destId="{F6F97186-B344-4193-9FE9-6DFB5403A289}" srcOrd="0" destOrd="0" parTransId="{F22CCE59-9B42-4DA2-949C-34E1E0586A20}" sibTransId="{01E5FF1C-8ED4-4ED1-A0DD-0AA37640AF28}"/>
    <dgm:cxn modelId="{84ADF576-B231-4E55-8825-11D6E1E7625C}" type="presOf" srcId="{93520637-36B3-4AB9-B949-92D55141E733}" destId="{8E7E2D4A-62E6-4A23-A5DD-552A63903B64}" srcOrd="0" destOrd="0" presId="urn:microsoft.com/office/officeart/2005/8/layout/hierarchy4"/>
    <dgm:cxn modelId="{9C500218-733C-43E7-BB06-892635C0F7E2}" srcId="{9C715FE5-31CA-4541-A958-D2C730C134E0}" destId="{8536FD6B-8AD2-4A43-B337-6FD60B3FD4B2}" srcOrd="0" destOrd="0" parTransId="{AE96D71A-01B8-4654-A8DF-88EC5108171C}" sibTransId="{60DD4894-6B75-4AA7-A724-54B5BA9C59B6}"/>
    <dgm:cxn modelId="{84CCECA1-7EDF-4A3F-BB6D-02D43758FFB8}" type="presOf" srcId="{9C715FE5-31CA-4541-A958-D2C730C134E0}" destId="{2BC9EB28-F68D-4321-836D-A642C2C0DAB1}" srcOrd="0" destOrd="0" presId="urn:microsoft.com/office/officeart/2005/8/layout/hierarchy4"/>
    <dgm:cxn modelId="{98D53D1F-3038-4837-8E72-6650529603D6}" type="presOf" srcId="{BE98D1AB-A280-4D0B-A815-73E57FD87EC3}" destId="{89DC61A6-3199-4C88-A8D1-98ADCFDD3274}" srcOrd="0" destOrd="0" presId="urn:microsoft.com/office/officeart/2005/8/layout/hierarchy4"/>
    <dgm:cxn modelId="{177B1604-DECB-437F-BD0A-A555EEF6E09F}" srcId="{CE075476-E9CA-4A59-A127-31223E8D37A1}" destId="{946393D2-3BB5-4D19-BAF6-84B7339845C4}" srcOrd="0" destOrd="0" parTransId="{6D4C3ED2-39E1-4137-9A50-9D8AF25F37D5}" sibTransId="{E900975D-4121-430B-8FA3-BEFE3EC45817}"/>
    <dgm:cxn modelId="{FCD5B7B1-0251-4332-9162-0C46BC134E4B}" type="presOf" srcId="{614AF9F2-E1A1-4D10-882A-EB6B0D669FCA}" destId="{6CE5FDB4-BFBB-4259-A330-B441199BCE24}" srcOrd="0" destOrd="0" presId="urn:microsoft.com/office/officeart/2005/8/layout/hierarchy4"/>
    <dgm:cxn modelId="{EE08F3E1-4048-489C-B5CE-A9EE78DAE2A6}" srcId="{BE98D1AB-A280-4D0B-A815-73E57FD87EC3}" destId="{4D9EF634-1BF2-4A35-90CA-8A6D73717D8F}" srcOrd="0" destOrd="0" parTransId="{D6488317-C95D-43C5-9B8A-714D8EF3A555}" sibTransId="{0BFC9299-BE1F-43E4-88A9-E9437E2FDE3A}"/>
    <dgm:cxn modelId="{5A9262BF-C990-45F5-BA7E-519F56799280}" type="presOf" srcId="{9A0A1B48-08CE-44F2-8C66-5814C06EE4CC}" destId="{41590EE3-70B4-4E0E-8D44-18EF1FD97F2E}" srcOrd="0" destOrd="0" presId="urn:microsoft.com/office/officeart/2005/8/layout/hierarchy4"/>
    <dgm:cxn modelId="{C2A8ACD5-8BBA-4ADC-B3F2-0B1E6C8C9625}" type="presOf" srcId="{7711325B-E859-44FE-8B41-57F9AFDCA54B}" destId="{576C6983-4618-426C-8177-DEA9FE3AC4EB}" srcOrd="0" destOrd="0" presId="urn:microsoft.com/office/officeart/2005/8/layout/hierarchy4"/>
    <dgm:cxn modelId="{23044D7B-7184-4077-9554-9305FEDD03E9}" srcId="{946393D2-3BB5-4D19-BAF6-84B7339845C4}" destId="{9E496AFB-5861-4A0B-A059-7AF344913280}" srcOrd="4" destOrd="0" parTransId="{6435703E-03C2-4EC2-8B8A-0AC2F1B8426B}" sibTransId="{7097F666-B696-4074-BF8E-24ADA840ED3B}"/>
    <dgm:cxn modelId="{612E15E5-7919-4DE9-BEA8-BE4B8B8A28CE}" type="presOf" srcId="{CE075476-E9CA-4A59-A127-31223E8D37A1}" destId="{25DDEEC2-9BA5-4367-BB24-33CAA47BBC09}" srcOrd="0" destOrd="0" presId="urn:microsoft.com/office/officeart/2005/8/layout/hierarchy4"/>
    <dgm:cxn modelId="{289BD687-6F38-48CD-9A1E-B681041B79AC}" type="presOf" srcId="{F6F97186-B344-4193-9FE9-6DFB5403A289}" destId="{B7B68934-E179-4D36-8AD9-7637EF3F0019}" srcOrd="0" destOrd="0" presId="urn:microsoft.com/office/officeart/2005/8/layout/hierarchy4"/>
    <dgm:cxn modelId="{605000A8-E9A8-4E12-A1C8-8FA726E7C9AE}" srcId="{946393D2-3BB5-4D19-BAF6-84B7339845C4}" destId="{7711325B-E859-44FE-8B41-57F9AFDCA54B}" srcOrd="1" destOrd="0" parTransId="{2BF8A7FD-5B45-414F-8537-22861CA0057A}" sibTransId="{A670FA7C-7403-44C0-BA19-83B2BA693E61}"/>
    <dgm:cxn modelId="{C6FEAE20-8BA5-48CC-BD38-7150DFBE6AEC}" srcId="{946393D2-3BB5-4D19-BAF6-84B7339845C4}" destId="{62031802-0EE5-47DF-BB1F-2C84A19F6746}" srcOrd="2" destOrd="0" parTransId="{43DD85C8-BF2E-4808-BFA8-3211ED494E6D}" sibTransId="{35694793-DDF3-4ECC-9AA3-AC178B8D026F}"/>
    <dgm:cxn modelId="{85E56FFB-E071-40C7-BFC1-E9508A75A379}" srcId="{946393D2-3BB5-4D19-BAF6-84B7339845C4}" destId="{5A6BA2F8-AB86-4FEA-9FCE-F9FA52A7F9A0}" srcOrd="0" destOrd="0" parTransId="{6CA8BE2D-8B63-444F-91FB-8F9AAFFFD516}" sibTransId="{C6F24F42-97B0-4B65-A4C6-FEB3AD0E1596}"/>
    <dgm:cxn modelId="{3309F21D-4431-4903-BB3C-90427A73504C}" srcId="{44367D81-039C-4579-8E09-66CAF90F5041}" destId="{9C715FE5-31CA-4541-A958-D2C730C134E0}" srcOrd="0" destOrd="0" parTransId="{536A8C1B-37CE-4FCD-A098-830552423D53}" sibTransId="{B132F376-D606-4DE2-9BBB-04499697516A}"/>
    <dgm:cxn modelId="{3FF88AE6-D1E0-4561-B583-847E22272568}" type="presOf" srcId="{A1BB5A2E-A45D-4F6A-B329-CD4782193917}" destId="{672DFC88-43F4-433B-9B7F-D5CE282279E3}" srcOrd="0" destOrd="0" presId="urn:microsoft.com/office/officeart/2005/8/layout/hierarchy4"/>
    <dgm:cxn modelId="{15B242EC-11A3-40F7-B2A4-A7E917E37951}" srcId="{614AF9F2-E1A1-4D10-882A-EB6B0D669FCA}" destId="{BE98D1AB-A280-4D0B-A815-73E57FD87EC3}" srcOrd="0" destOrd="0" parTransId="{CDDECA34-9841-4A92-959B-4DB892243F64}" sibTransId="{2FD537BC-8C4D-4BAF-9555-CDCB9FCAC8F1}"/>
    <dgm:cxn modelId="{F1D9D270-AECF-4F03-87DB-1FE8BCAFEC8D}" srcId="{9A0A1B48-08CE-44F2-8C66-5814C06EE4CC}" destId="{614AF9F2-E1A1-4D10-882A-EB6B0D669FCA}" srcOrd="0" destOrd="0" parTransId="{5B0591E8-42AF-40BA-A11A-3996F9B13E48}" sibTransId="{A52C1518-95AA-4EDF-99FF-93D999EDDD4A}"/>
    <dgm:cxn modelId="{DF48DC62-53EF-4672-815D-DCFD26063697}" type="presOf" srcId="{B34B6A16-5EF9-4B63-A5E4-12B190B34880}" destId="{C586111C-58B6-40AF-8D8A-60EE680572BA}" srcOrd="0" destOrd="0" presId="urn:microsoft.com/office/officeart/2005/8/layout/hierarchy4"/>
    <dgm:cxn modelId="{73EF9099-5865-4A8E-81BE-191518AD3BD4}" type="presOf" srcId="{62031802-0EE5-47DF-BB1F-2C84A19F6746}" destId="{A25BE625-018B-46BA-BE7F-ED875B975F26}" srcOrd="0" destOrd="0" presId="urn:microsoft.com/office/officeart/2005/8/layout/hierarchy4"/>
    <dgm:cxn modelId="{8F1F720A-D988-4739-9FFF-05E5C9E9A372}" srcId="{A1BB5A2E-A45D-4F6A-B329-CD4782193917}" destId="{B34B6A16-5EF9-4B63-A5E4-12B190B34880}" srcOrd="0" destOrd="0" parTransId="{3047CE4C-FF19-4B45-8312-79C9A6EA38F8}" sibTransId="{844E05AD-2AB6-4319-9130-67827496C360}"/>
    <dgm:cxn modelId="{64928559-B710-4AB8-BD30-370E0AC46C95}" type="presOf" srcId="{4D9EF634-1BF2-4A35-90CA-8A6D73717D8F}" destId="{B35EEDEE-A63C-4DC0-9860-A34A7BFD903E}" srcOrd="0" destOrd="0" presId="urn:microsoft.com/office/officeart/2005/8/layout/hierarchy4"/>
    <dgm:cxn modelId="{7C2E5991-6D03-4679-BB46-318B01A66142}" srcId="{F6F97186-B344-4193-9FE9-6DFB5403A289}" destId="{CD119780-6575-4106-AE5B-2CC6B48E5482}" srcOrd="0" destOrd="0" parTransId="{A99EC59D-97F4-424A-A28E-01E77005439E}" sibTransId="{3BBBAA4F-305C-4E5F-BBCB-DE1B8ED5978A}"/>
    <dgm:cxn modelId="{B5935A94-1924-4785-945A-47CCD617506A}" type="presOf" srcId="{9E496AFB-5861-4A0B-A059-7AF344913280}" destId="{F8905714-088D-483C-AC16-D43BF2F0BF16}" srcOrd="0" destOrd="0" presId="urn:microsoft.com/office/officeart/2005/8/layout/hierarchy4"/>
    <dgm:cxn modelId="{B1A87F39-F9A9-45FD-9582-1FEEB4F02169}" type="presOf" srcId="{946393D2-3BB5-4D19-BAF6-84B7339845C4}" destId="{9DF12F5D-797B-4C71-93F7-7C835BFF7982}" srcOrd="0" destOrd="0" presId="urn:microsoft.com/office/officeart/2005/8/layout/hierarchy4"/>
    <dgm:cxn modelId="{87358864-584A-4687-B3D1-960A91034769}" type="presParOf" srcId="{25DDEEC2-9BA5-4367-BB24-33CAA47BBC09}" destId="{87933F1B-038B-4A5D-83E8-61DBF60EC4B3}" srcOrd="0" destOrd="0" presId="urn:microsoft.com/office/officeart/2005/8/layout/hierarchy4"/>
    <dgm:cxn modelId="{7CA3F7F9-954B-4F9C-A2CC-9FCE586799B5}" type="presParOf" srcId="{87933F1B-038B-4A5D-83E8-61DBF60EC4B3}" destId="{9DF12F5D-797B-4C71-93F7-7C835BFF7982}" srcOrd="0" destOrd="0" presId="urn:microsoft.com/office/officeart/2005/8/layout/hierarchy4"/>
    <dgm:cxn modelId="{1389FD73-8616-4E35-83D7-4F2D2D731199}" type="presParOf" srcId="{87933F1B-038B-4A5D-83E8-61DBF60EC4B3}" destId="{BB51C614-670C-40C7-BCBD-B3150FB090FB}" srcOrd="1" destOrd="0" presId="urn:microsoft.com/office/officeart/2005/8/layout/hierarchy4"/>
    <dgm:cxn modelId="{FFD808A2-B155-4C0D-9079-12784DA73C5F}" type="presParOf" srcId="{87933F1B-038B-4A5D-83E8-61DBF60EC4B3}" destId="{B74154C5-AFFE-498C-8E4C-911D7456AC97}" srcOrd="2" destOrd="0" presId="urn:microsoft.com/office/officeart/2005/8/layout/hierarchy4"/>
    <dgm:cxn modelId="{7E5A2844-BC60-45AC-921F-0A9265B36F8E}" type="presParOf" srcId="{B74154C5-AFFE-498C-8E4C-911D7456AC97}" destId="{AA6E5317-C9D5-49D6-9218-04A9A8CDF9E8}" srcOrd="0" destOrd="0" presId="urn:microsoft.com/office/officeart/2005/8/layout/hierarchy4"/>
    <dgm:cxn modelId="{C4195515-12A8-4F8C-8090-8662974438BE}" type="presParOf" srcId="{AA6E5317-C9D5-49D6-9218-04A9A8CDF9E8}" destId="{EFD09625-1EEB-463A-9D51-52F09A5E039B}" srcOrd="0" destOrd="0" presId="urn:microsoft.com/office/officeart/2005/8/layout/hierarchy4"/>
    <dgm:cxn modelId="{591E134C-2D0F-4C61-9FF3-3DA84A19393B}" type="presParOf" srcId="{AA6E5317-C9D5-49D6-9218-04A9A8CDF9E8}" destId="{D65A41FF-7035-4133-9240-517AEBC67369}" srcOrd="1" destOrd="0" presId="urn:microsoft.com/office/officeart/2005/8/layout/hierarchy4"/>
    <dgm:cxn modelId="{28BFE45D-8A3C-4F0C-AF62-EFDAEED362D1}" type="presParOf" srcId="{AA6E5317-C9D5-49D6-9218-04A9A8CDF9E8}" destId="{ED986375-36F5-4143-A5F0-85653599471E}" srcOrd="2" destOrd="0" presId="urn:microsoft.com/office/officeart/2005/8/layout/hierarchy4"/>
    <dgm:cxn modelId="{9D9F16CE-889A-4AD9-BDD5-B303310E8A04}" type="presParOf" srcId="{ED986375-36F5-4143-A5F0-85653599471E}" destId="{72DE6149-9A73-4029-9C01-1DA1EF77D264}" srcOrd="0" destOrd="0" presId="urn:microsoft.com/office/officeart/2005/8/layout/hierarchy4"/>
    <dgm:cxn modelId="{32E20294-5AE3-4867-9F63-3AAC253181B2}" type="presParOf" srcId="{72DE6149-9A73-4029-9C01-1DA1EF77D264}" destId="{B7B68934-E179-4D36-8AD9-7637EF3F0019}" srcOrd="0" destOrd="0" presId="urn:microsoft.com/office/officeart/2005/8/layout/hierarchy4"/>
    <dgm:cxn modelId="{63DEE19D-68D8-4DBA-9002-E59B7CE65254}" type="presParOf" srcId="{72DE6149-9A73-4029-9C01-1DA1EF77D264}" destId="{7E986455-5145-43D1-AB19-A5C822796874}" srcOrd="1" destOrd="0" presId="urn:microsoft.com/office/officeart/2005/8/layout/hierarchy4"/>
    <dgm:cxn modelId="{213F2179-0088-47B2-8031-4D8F8D38530A}" type="presParOf" srcId="{72DE6149-9A73-4029-9C01-1DA1EF77D264}" destId="{E4CD0B37-6C75-4A8F-946C-21E075E1E2CF}" srcOrd="2" destOrd="0" presId="urn:microsoft.com/office/officeart/2005/8/layout/hierarchy4"/>
    <dgm:cxn modelId="{C289D7DF-FCE3-46D4-BAA3-E1722FC9BAAA}" type="presParOf" srcId="{E4CD0B37-6C75-4A8F-946C-21E075E1E2CF}" destId="{0149EBE6-AA59-4F78-AF18-137F8047AB47}" srcOrd="0" destOrd="0" presId="urn:microsoft.com/office/officeart/2005/8/layout/hierarchy4"/>
    <dgm:cxn modelId="{9CB9C5A0-EFB1-4355-AE88-F075AC92EC2E}" type="presParOf" srcId="{0149EBE6-AA59-4F78-AF18-137F8047AB47}" destId="{14BABD28-5047-47A3-A701-B7AFBBE28819}" srcOrd="0" destOrd="0" presId="urn:microsoft.com/office/officeart/2005/8/layout/hierarchy4"/>
    <dgm:cxn modelId="{C61C2579-F10B-437E-8984-63D1400A39F0}" type="presParOf" srcId="{0149EBE6-AA59-4F78-AF18-137F8047AB47}" destId="{3F489D25-51FA-4C91-9DDF-6BA1DB51256D}" srcOrd="1" destOrd="0" presId="urn:microsoft.com/office/officeart/2005/8/layout/hierarchy4"/>
    <dgm:cxn modelId="{70DFA858-506B-4651-9F14-5080EB49705E}" type="presParOf" srcId="{0149EBE6-AA59-4F78-AF18-137F8047AB47}" destId="{D0D594F6-8533-4A50-8AE7-20755C3BFFA9}" srcOrd="2" destOrd="0" presId="urn:microsoft.com/office/officeart/2005/8/layout/hierarchy4"/>
    <dgm:cxn modelId="{B729B4D8-B14F-439E-A9A3-6B4A4198671F}" type="presParOf" srcId="{D0D594F6-8533-4A50-8AE7-20755C3BFFA9}" destId="{25C7D557-F0AE-4C4E-8B80-BC2468777DC6}" srcOrd="0" destOrd="0" presId="urn:microsoft.com/office/officeart/2005/8/layout/hierarchy4"/>
    <dgm:cxn modelId="{AFA84048-1A54-45FC-9694-1D411FDD2A53}" type="presParOf" srcId="{25C7D557-F0AE-4C4E-8B80-BC2468777DC6}" destId="{8E7E2D4A-62E6-4A23-A5DD-552A63903B64}" srcOrd="0" destOrd="0" presId="urn:microsoft.com/office/officeart/2005/8/layout/hierarchy4"/>
    <dgm:cxn modelId="{1CEAC8CD-6E34-4C3E-A4E5-93A422D64DCC}" type="presParOf" srcId="{25C7D557-F0AE-4C4E-8B80-BC2468777DC6}" destId="{9B983630-5D09-45D7-92AD-109BAA43CF48}" srcOrd="1" destOrd="0" presId="urn:microsoft.com/office/officeart/2005/8/layout/hierarchy4"/>
    <dgm:cxn modelId="{E777B2B2-971F-4C17-A60D-51430F7FC497}" type="presParOf" srcId="{25C7D557-F0AE-4C4E-8B80-BC2468777DC6}" destId="{B338BAF6-59FE-4215-B697-18ED9B1E550D}" srcOrd="2" destOrd="0" presId="urn:microsoft.com/office/officeart/2005/8/layout/hierarchy4"/>
    <dgm:cxn modelId="{5461EBFB-2A00-4CCE-B8F1-C5CD30F5AAAD}" type="presParOf" srcId="{B338BAF6-59FE-4215-B697-18ED9B1E550D}" destId="{C2D8D153-FBF9-44C5-B447-F4BF501D8FA1}" srcOrd="0" destOrd="0" presId="urn:microsoft.com/office/officeart/2005/8/layout/hierarchy4"/>
    <dgm:cxn modelId="{C862B310-00CF-4D92-B5E4-969577B5EFC4}" type="presParOf" srcId="{C2D8D153-FBF9-44C5-B447-F4BF501D8FA1}" destId="{085136A3-D02F-461C-B31C-FD1D69D16759}" srcOrd="0" destOrd="0" presId="urn:microsoft.com/office/officeart/2005/8/layout/hierarchy4"/>
    <dgm:cxn modelId="{A426C106-B2C4-4BE2-9D09-B2FF63E96A20}" type="presParOf" srcId="{C2D8D153-FBF9-44C5-B447-F4BF501D8FA1}" destId="{DCA6CF81-D743-4AD3-A3A1-3DF9D9BFBC77}" srcOrd="1" destOrd="0" presId="urn:microsoft.com/office/officeart/2005/8/layout/hierarchy4"/>
    <dgm:cxn modelId="{7E5D82C6-3D3D-4FBF-BAD5-79FAFEAC17FA}" type="presParOf" srcId="{C2D8D153-FBF9-44C5-B447-F4BF501D8FA1}" destId="{8A9FECDA-0971-4926-9F35-6C36E65B14A9}" srcOrd="2" destOrd="0" presId="urn:microsoft.com/office/officeart/2005/8/layout/hierarchy4"/>
    <dgm:cxn modelId="{7AC0831F-F317-405C-A6D1-DBADF6000FDA}" type="presParOf" srcId="{8A9FECDA-0971-4926-9F35-6C36E65B14A9}" destId="{4A1D7939-C139-4889-AA8A-C0FC12630CEE}" srcOrd="0" destOrd="0" presId="urn:microsoft.com/office/officeart/2005/8/layout/hierarchy4"/>
    <dgm:cxn modelId="{31AA3CE7-CADA-41AA-A22B-850B3DCBCF5C}" type="presParOf" srcId="{4A1D7939-C139-4889-AA8A-C0FC12630CEE}" destId="{2BC9EB28-F68D-4321-836D-A642C2C0DAB1}" srcOrd="0" destOrd="0" presId="urn:microsoft.com/office/officeart/2005/8/layout/hierarchy4"/>
    <dgm:cxn modelId="{88677802-DC87-4767-BB80-FB81876E7601}" type="presParOf" srcId="{4A1D7939-C139-4889-AA8A-C0FC12630CEE}" destId="{27FCCA56-038C-4613-B7B2-16CD590F385E}" srcOrd="1" destOrd="0" presId="urn:microsoft.com/office/officeart/2005/8/layout/hierarchy4"/>
    <dgm:cxn modelId="{331F36E8-2815-4A46-BE66-24590EE0A1CA}" type="presParOf" srcId="{4A1D7939-C139-4889-AA8A-C0FC12630CEE}" destId="{7F93EC46-9C8D-4119-8F52-CCFA2BE3D856}" srcOrd="2" destOrd="0" presId="urn:microsoft.com/office/officeart/2005/8/layout/hierarchy4"/>
    <dgm:cxn modelId="{FDED5D48-2AF6-4863-A4E0-014DEAD92280}" type="presParOf" srcId="{7F93EC46-9C8D-4119-8F52-CCFA2BE3D856}" destId="{57E5281D-099B-4146-8847-39F267019B93}" srcOrd="0" destOrd="0" presId="urn:microsoft.com/office/officeart/2005/8/layout/hierarchy4"/>
    <dgm:cxn modelId="{D7F9327F-B95D-420B-814C-63488EC3FA37}" type="presParOf" srcId="{57E5281D-099B-4146-8847-39F267019B93}" destId="{85D767EC-FAE5-4312-B23F-9B41F2C6B7D7}" srcOrd="0" destOrd="0" presId="urn:microsoft.com/office/officeart/2005/8/layout/hierarchy4"/>
    <dgm:cxn modelId="{D937BC5B-1E05-41CA-BB0F-4AAD8F725541}" type="presParOf" srcId="{57E5281D-099B-4146-8847-39F267019B93}" destId="{E795CE46-C816-4100-AC67-9520DA742BDE}" srcOrd="1" destOrd="0" presId="urn:microsoft.com/office/officeart/2005/8/layout/hierarchy4"/>
    <dgm:cxn modelId="{0E366E44-29F3-43C2-93B2-E49A4E923099}" type="presParOf" srcId="{B74154C5-AFFE-498C-8E4C-911D7456AC97}" destId="{694C6A3E-E1B4-4940-ABED-A0BE47161CCE}" srcOrd="1" destOrd="0" presId="urn:microsoft.com/office/officeart/2005/8/layout/hierarchy4"/>
    <dgm:cxn modelId="{A8D05259-9884-4D82-90B5-6B40ED9180B4}" type="presParOf" srcId="{B74154C5-AFFE-498C-8E4C-911D7456AC97}" destId="{22BDFE06-8D1B-4C76-8FF0-2DABD4B35522}" srcOrd="2" destOrd="0" presId="urn:microsoft.com/office/officeart/2005/8/layout/hierarchy4"/>
    <dgm:cxn modelId="{D86E43ED-B93A-4555-8C89-CD3E24AF0A2F}" type="presParOf" srcId="{22BDFE06-8D1B-4C76-8FF0-2DABD4B35522}" destId="{576C6983-4618-426C-8177-DEA9FE3AC4EB}" srcOrd="0" destOrd="0" presId="urn:microsoft.com/office/officeart/2005/8/layout/hierarchy4"/>
    <dgm:cxn modelId="{6D62E8CC-CD63-436D-83F2-1F00C4DC1C99}" type="presParOf" srcId="{22BDFE06-8D1B-4C76-8FF0-2DABD4B35522}" destId="{498D5BED-6816-45E0-A418-8DCFF49902AF}" srcOrd="1" destOrd="0" presId="urn:microsoft.com/office/officeart/2005/8/layout/hierarchy4"/>
    <dgm:cxn modelId="{F6BCC50F-D097-4E51-ACA7-B76CD2A37983}" type="presParOf" srcId="{22BDFE06-8D1B-4C76-8FF0-2DABD4B35522}" destId="{508A389B-C0F5-43D4-BD46-7C9F058EB2F7}" srcOrd="2" destOrd="0" presId="urn:microsoft.com/office/officeart/2005/8/layout/hierarchy4"/>
    <dgm:cxn modelId="{36708B33-BADA-4716-A7B2-580E020D2A66}" type="presParOf" srcId="{508A389B-C0F5-43D4-BD46-7C9F058EB2F7}" destId="{2E9427EC-521F-45BD-95BD-C2EA62236516}" srcOrd="0" destOrd="0" presId="urn:microsoft.com/office/officeart/2005/8/layout/hierarchy4"/>
    <dgm:cxn modelId="{0410917B-2B8D-4E3C-B868-AF7803562CFC}" type="presParOf" srcId="{2E9427EC-521F-45BD-95BD-C2EA62236516}" destId="{672DFC88-43F4-433B-9B7F-D5CE282279E3}" srcOrd="0" destOrd="0" presId="urn:microsoft.com/office/officeart/2005/8/layout/hierarchy4"/>
    <dgm:cxn modelId="{7746E78B-199B-4BED-983E-0C2E2ACDF536}" type="presParOf" srcId="{2E9427EC-521F-45BD-95BD-C2EA62236516}" destId="{BCC873B0-A9FE-4F45-AD2E-ED28CA5DFD9A}" srcOrd="1" destOrd="0" presId="urn:microsoft.com/office/officeart/2005/8/layout/hierarchy4"/>
    <dgm:cxn modelId="{10C2A0E7-2020-49CB-8FEA-23143B4EC6F7}" type="presParOf" srcId="{2E9427EC-521F-45BD-95BD-C2EA62236516}" destId="{68FB6F70-C047-4E46-9E82-A09946504644}" srcOrd="2" destOrd="0" presId="urn:microsoft.com/office/officeart/2005/8/layout/hierarchy4"/>
    <dgm:cxn modelId="{AE24CFE3-63B7-4C79-A69D-995166F34BCA}" type="presParOf" srcId="{68FB6F70-C047-4E46-9E82-A09946504644}" destId="{FF422C5A-2F9A-4C9D-854E-BFC785439DEC}" srcOrd="0" destOrd="0" presId="urn:microsoft.com/office/officeart/2005/8/layout/hierarchy4"/>
    <dgm:cxn modelId="{22FA8A76-780C-43C2-B63D-D791A8F624B7}" type="presParOf" srcId="{FF422C5A-2F9A-4C9D-854E-BFC785439DEC}" destId="{C586111C-58B6-40AF-8D8A-60EE680572BA}" srcOrd="0" destOrd="0" presId="urn:microsoft.com/office/officeart/2005/8/layout/hierarchy4"/>
    <dgm:cxn modelId="{624EC5D1-3470-4932-B6DC-632CDAE22CD0}" type="presParOf" srcId="{FF422C5A-2F9A-4C9D-854E-BFC785439DEC}" destId="{A0E0AB26-1DEA-4D08-AD62-8A7E0816A59C}" srcOrd="1" destOrd="0" presId="urn:microsoft.com/office/officeart/2005/8/layout/hierarchy4"/>
    <dgm:cxn modelId="{5A894EEB-1B4A-407C-9A87-2A25DCAC296A}" type="presParOf" srcId="{FF422C5A-2F9A-4C9D-854E-BFC785439DEC}" destId="{FFF447F9-BACE-4B19-B5DF-5D71FE61C4DC}" srcOrd="2" destOrd="0" presId="urn:microsoft.com/office/officeart/2005/8/layout/hierarchy4"/>
    <dgm:cxn modelId="{CADC4966-1231-4D65-A3A9-5906BEC90EC9}" type="presParOf" srcId="{FFF447F9-BACE-4B19-B5DF-5D71FE61C4DC}" destId="{5106FDE3-AC3E-4615-8C4F-829EABC2C26C}" srcOrd="0" destOrd="0" presId="urn:microsoft.com/office/officeart/2005/8/layout/hierarchy4"/>
    <dgm:cxn modelId="{1FECD99D-599D-4505-B731-FF9CD6B25EE5}" type="presParOf" srcId="{5106FDE3-AC3E-4615-8C4F-829EABC2C26C}" destId="{41590EE3-70B4-4E0E-8D44-18EF1FD97F2E}" srcOrd="0" destOrd="0" presId="urn:microsoft.com/office/officeart/2005/8/layout/hierarchy4"/>
    <dgm:cxn modelId="{510F63A6-8995-4A77-B522-A1DCF31EBBD5}" type="presParOf" srcId="{5106FDE3-AC3E-4615-8C4F-829EABC2C26C}" destId="{58DAA9F4-0E18-4F78-BD4F-92D296477D35}" srcOrd="1" destOrd="0" presId="urn:microsoft.com/office/officeart/2005/8/layout/hierarchy4"/>
    <dgm:cxn modelId="{67032B58-1B05-4912-9F66-46292E983A4F}" type="presParOf" srcId="{5106FDE3-AC3E-4615-8C4F-829EABC2C26C}" destId="{D1A4E4BA-FB74-44DD-88E4-672303AAC4FA}" srcOrd="2" destOrd="0" presId="urn:microsoft.com/office/officeart/2005/8/layout/hierarchy4"/>
    <dgm:cxn modelId="{FAF76B9F-6150-4AD9-A3AD-C6486BECC0A9}" type="presParOf" srcId="{D1A4E4BA-FB74-44DD-88E4-672303AAC4FA}" destId="{E5B57F09-2B59-4711-A8C9-974EF4149D9A}" srcOrd="0" destOrd="0" presId="urn:microsoft.com/office/officeart/2005/8/layout/hierarchy4"/>
    <dgm:cxn modelId="{7B2C0805-0143-47E1-9F12-AF4AC9C18FF5}" type="presParOf" srcId="{E5B57F09-2B59-4711-A8C9-974EF4149D9A}" destId="{6CE5FDB4-BFBB-4259-A330-B441199BCE24}" srcOrd="0" destOrd="0" presId="urn:microsoft.com/office/officeart/2005/8/layout/hierarchy4"/>
    <dgm:cxn modelId="{030CFD47-E8BE-4E4B-B780-873996DFE4FF}" type="presParOf" srcId="{E5B57F09-2B59-4711-A8C9-974EF4149D9A}" destId="{333F826B-C233-4B5F-A398-764D3F47A1BA}" srcOrd="1" destOrd="0" presId="urn:microsoft.com/office/officeart/2005/8/layout/hierarchy4"/>
    <dgm:cxn modelId="{FA11E143-38A8-4E5D-9DD3-D9C4DF553F05}" type="presParOf" srcId="{E5B57F09-2B59-4711-A8C9-974EF4149D9A}" destId="{E607D5B5-B0CE-46E0-84C5-F456BAF04EE4}" srcOrd="2" destOrd="0" presId="urn:microsoft.com/office/officeart/2005/8/layout/hierarchy4"/>
    <dgm:cxn modelId="{0C86F31F-7B5C-4B6E-975D-D52685FB7365}" type="presParOf" srcId="{E607D5B5-B0CE-46E0-84C5-F456BAF04EE4}" destId="{F267116D-D0B1-4457-ABA0-2D94424C53E8}" srcOrd="0" destOrd="0" presId="urn:microsoft.com/office/officeart/2005/8/layout/hierarchy4"/>
    <dgm:cxn modelId="{774BE8D1-E064-4693-83A6-8ECD374B69E8}" type="presParOf" srcId="{F267116D-D0B1-4457-ABA0-2D94424C53E8}" destId="{89DC61A6-3199-4C88-A8D1-98ADCFDD3274}" srcOrd="0" destOrd="0" presId="urn:microsoft.com/office/officeart/2005/8/layout/hierarchy4"/>
    <dgm:cxn modelId="{F9D67BAB-DC74-4AED-AB33-FD4D5EBEFECE}" type="presParOf" srcId="{F267116D-D0B1-4457-ABA0-2D94424C53E8}" destId="{911FD772-B984-413E-A468-8F0F3007E9F5}" srcOrd="1" destOrd="0" presId="urn:microsoft.com/office/officeart/2005/8/layout/hierarchy4"/>
    <dgm:cxn modelId="{D6EF8935-8226-444F-A32E-1D1CAA3F4D57}" type="presParOf" srcId="{F267116D-D0B1-4457-ABA0-2D94424C53E8}" destId="{C7E808E6-5BB0-42AD-9568-7FA84FFA1273}" srcOrd="2" destOrd="0" presId="urn:microsoft.com/office/officeart/2005/8/layout/hierarchy4"/>
    <dgm:cxn modelId="{92BB4489-FD65-4B00-8A13-A2CC0CF5CED8}" type="presParOf" srcId="{C7E808E6-5BB0-42AD-9568-7FA84FFA1273}" destId="{6143EFE8-4DC9-41D7-A90D-BEF4DD9D6775}" srcOrd="0" destOrd="0" presId="urn:microsoft.com/office/officeart/2005/8/layout/hierarchy4"/>
    <dgm:cxn modelId="{5044B2C2-9D78-4FCA-BAB8-EE5C0331F140}" type="presParOf" srcId="{6143EFE8-4DC9-41D7-A90D-BEF4DD9D6775}" destId="{B35EEDEE-A63C-4DC0-9860-A34A7BFD903E}" srcOrd="0" destOrd="0" presId="urn:microsoft.com/office/officeart/2005/8/layout/hierarchy4"/>
    <dgm:cxn modelId="{11F52EF5-8FAD-4A64-8375-6EDC79E2E5F9}" type="presParOf" srcId="{6143EFE8-4DC9-41D7-A90D-BEF4DD9D6775}" destId="{2AFD5925-89E6-4CDB-B771-8976E3EAA1E0}" srcOrd="1" destOrd="0" presId="urn:microsoft.com/office/officeart/2005/8/layout/hierarchy4"/>
    <dgm:cxn modelId="{06352AA7-EF58-43F1-82A0-CDAEF4E81B3D}" type="presParOf" srcId="{B74154C5-AFFE-498C-8E4C-911D7456AC97}" destId="{8A94FD29-AE36-4272-B8B7-FF847200D7A2}" srcOrd="3" destOrd="0" presId="urn:microsoft.com/office/officeart/2005/8/layout/hierarchy4"/>
    <dgm:cxn modelId="{E950AC2C-0799-4739-9742-14A6E409720B}" type="presParOf" srcId="{B74154C5-AFFE-498C-8E4C-911D7456AC97}" destId="{AF93020A-9780-4776-85B8-7147747F36CC}" srcOrd="4" destOrd="0" presId="urn:microsoft.com/office/officeart/2005/8/layout/hierarchy4"/>
    <dgm:cxn modelId="{85A9E8AC-BE67-4C7E-AD95-F64837652841}" type="presParOf" srcId="{AF93020A-9780-4776-85B8-7147747F36CC}" destId="{A25BE625-018B-46BA-BE7F-ED875B975F26}" srcOrd="0" destOrd="0" presId="urn:microsoft.com/office/officeart/2005/8/layout/hierarchy4"/>
    <dgm:cxn modelId="{50E45B6F-C7A9-47A8-A987-4B37811D8BD9}" type="presParOf" srcId="{AF93020A-9780-4776-85B8-7147747F36CC}" destId="{DACF82F6-95A6-4B59-9D37-F46699815612}" srcOrd="1" destOrd="0" presId="urn:microsoft.com/office/officeart/2005/8/layout/hierarchy4"/>
    <dgm:cxn modelId="{211AF455-106C-4D38-9A54-294DEDF629B6}" type="presParOf" srcId="{B74154C5-AFFE-498C-8E4C-911D7456AC97}" destId="{DF99D3E9-B7CE-4F56-A161-7C0465341531}" srcOrd="5" destOrd="0" presId="urn:microsoft.com/office/officeart/2005/8/layout/hierarchy4"/>
    <dgm:cxn modelId="{9123805E-9E25-40B9-B135-8A6DBF0C2BDE}" type="presParOf" srcId="{B74154C5-AFFE-498C-8E4C-911D7456AC97}" destId="{CFBC63A5-42B0-460D-9C89-B64E9E9E2922}" srcOrd="6" destOrd="0" presId="urn:microsoft.com/office/officeart/2005/8/layout/hierarchy4"/>
    <dgm:cxn modelId="{15DF5C6A-E733-4D22-9F02-90FC9B55B011}" type="presParOf" srcId="{CFBC63A5-42B0-460D-9C89-B64E9E9E2922}" destId="{9E5D5161-23D7-41B4-A187-BE6D7C6483D0}" srcOrd="0" destOrd="0" presId="urn:microsoft.com/office/officeart/2005/8/layout/hierarchy4"/>
    <dgm:cxn modelId="{3552F677-B548-4A8C-A6BB-DDE286619069}" type="presParOf" srcId="{CFBC63A5-42B0-460D-9C89-B64E9E9E2922}" destId="{CEF18E39-1C73-42B9-BDF1-5DD3EC85EA0D}" srcOrd="1" destOrd="0" presId="urn:microsoft.com/office/officeart/2005/8/layout/hierarchy4"/>
    <dgm:cxn modelId="{481EC7D1-52EC-4D2A-8A93-449022B81A10}" type="presParOf" srcId="{B74154C5-AFFE-498C-8E4C-911D7456AC97}" destId="{62C0B193-30A4-4691-AF46-D5B94E7FC561}" srcOrd="7" destOrd="0" presId="urn:microsoft.com/office/officeart/2005/8/layout/hierarchy4"/>
    <dgm:cxn modelId="{B0BC5CBC-B38A-4A49-A998-89C1DA393ED8}" type="presParOf" srcId="{B74154C5-AFFE-498C-8E4C-911D7456AC97}" destId="{E8090E1D-4DD8-46E0-BA1E-C3890CF14D47}" srcOrd="8" destOrd="0" presId="urn:microsoft.com/office/officeart/2005/8/layout/hierarchy4"/>
    <dgm:cxn modelId="{5AB51E13-FD66-4324-AD27-C74964FB1E08}" type="presParOf" srcId="{E8090E1D-4DD8-46E0-BA1E-C3890CF14D47}" destId="{F8905714-088D-483C-AC16-D43BF2F0BF16}" srcOrd="0" destOrd="0" presId="urn:microsoft.com/office/officeart/2005/8/layout/hierarchy4"/>
    <dgm:cxn modelId="{609FE689-A39D-4165-8509-CCB016404981}" type="presParOf" srcId="{E8090E1D-4DD8-46E0-BA1E-C3890CF14D47}" destId="{4101F8DA-93D9-46DF-B37A-B90529D7C907}"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C59976-64CC-4537-8D8E-B8FCC07D4A56}" type="doc">
      <dgm:prSet loTypeId="urn:microsoft.com/office/officeart/2005/8/layout/cycle8" loCatId="cycle" qsTypeId="urn:microsoft.com/office/officeart/2005/8/quickstyle/simple5" qsCatId="simple" csTypeId="urn:microsoft.com/office/officeart/2005/8/colors/colorful1#1" csCatId="colorful" phldr="1"/>
      <dgm:spPr/>
    </dgm:pt>
    <dgm:pt modelId="{67C479B8-79CB-4E3C-AF4B-51F99AF1F0F6}">
      <dgm:prSet phldrT="[Текст]" custT="1"/>
      <dgm:spPr/>
      <dgm:t>
        <a:bodyPr/>
        <a:lstStyle/>
        <a:p>
          <a:pPr algn="r"/>
          <a:endParaRPr lang="ru-RU" sz="1400" b="1" dirty="0" smtClean="0">
            <a:latin typeface="Times New Roman" panose="02020603050405020304" pitchFamily="18" charset="0"/>
            <a:cs typeface="Times New Roman" panose="02020603050405020304" pitchFamily="18" charset="0"/>
          </a:endParaRPr>
        </a:p>
        <a:p>
          <a:pPr algn="r"/>
          <a:r>
            <a:rPr lang="ru-RU" sz="1400" b="1" dirty="0" smtClean="0">
              <a:latin typeface="Times New Roman" panose="02020603050405020304" pitchFamily="18" charset="0"/>
              <a:cs typeface="Times New Roman" panose="02020603050405020304" pitchFamily="18" charset="0"/>
            </a:rPr>
            <a:t>Утверждение отчета об исполнении бюджета предыдущего года</a:t>
          </a:r>
          <a:endParaRPr lang="ru-RU" sz="1400" b="1" dirty="0">
            <a:latin typeface="Times New Roman" panose="02020603050405020304" pitchFamily="18" charset="0"/>
            <a:cs typeface="Times New Roman" panose="02020603050405020304" pitchFamily="18" charset="0"/>
          </a:endParaRPr>
        </a:p>
      </dgm:t>
    </dgm:pt>
    <dgm:pt modelId="{96F7D31E-F01D-4D75-ADAF-0C5EE9D7676C}" type="parTrans" cxnId="{16F9D93B-ACDB-49A4-AE4B-5143EA88A525}">
      <dgm:prSet/>
      <dgm:spPr/>
      <dgm:t>
        <a:bodyPr/>
        <a:lstStyle/>
        <a:p>
          <a:endParaRPr lang="ru-RU" b="1">
            <a:latin typeface="Times New Roman" panose="02020603050405020304" pitchFamily="18" charset="0"/>
            <a:cs typeface="Times New Roman" panose="02020603050405020304" pitchFamily="18" charset="0"/>
          </a:endParaRPr>
        </a:p>
      </dgm:t>
    </dgm:pt>
    <dgm:pt modelId="{FA7967A1-D43F-457B-A04F-2D6451A2B03F}" type="sibTrans" cxnId="{16F9D93B-ACDB-49A4-AE4B-5143EA88A525}">
      <dgm:prSet/>
      <dgm:spPr/>
      <dgm:t>
        <a:bodyPr/>
        <a:lstStyle/>
        <a:p>
          <a:endParaRPr lang="ru-RU" b="1">
            <a:latin typeface="Times New Roman" panose="02020603050405020304" pitchFamily="18" charset="0"/>
            <a:cs typeface="Times New Roman" panose="02020603050405020304" pitchFamily="18" charset="0"/>
          </a:endParaRPr>
        </a:p>
      </dgm:t>
    </dgm:pt>
    <dgm:pt modelId="{804975CC-6CF4-47D1-BD0A-940EBDCA7574}">
      <dgm:prSet phldrT="[Текст]" custT="1"/>
      <dgm:spPr>
        <a:solidFill>
          <a:schemeClr val="accent2">
            <a:lumMod val="75000"/>
          </a:schemeClr>
        </a:solidFill>
      </dgm:spPr>
      <dgm:t>
        <a:bodyPr/>
        <a:lstStyle/>
        <a:p>
          <a:pPr algn="ctr"/>
          <a:endParaRPr lang="ru-RU" sz="1400" b="1" dirty="0" smtClean="0">
            <a:latin typeface="Times New Roman" panose="02020603050405020304" pitchFamily="18" charset="0"/>
            <a:cs typeface="Times New Roman" panose="02020603050405020304" pitchFamily="18" charset="0"/>
          </a:endParaRPr>
        </a:p>
        <a:p>
          <a:pPr algn="l"/>
          <a:r>
            <a:rPr lang="ru-RU" sz="1400" b="1" dirty="0" smtClean="0">
              <a:latin typeface="Times New Roman" panose="02020603050405020304" pitchFamily="18" charset="0"/>
              <a:cs typeface="Times New Roman" panose="02020603050405020304" pitchFamily="18" charset="0"/>
            </a:rPr>
            <a:t>Составление проекта бюджета очередного года</a:t>
          </a:r>
          <a:endParaRPr lang="ru-RU" sz="1400" b="1" dirty="0">
            <a:latin typeface="Times New Roman" panose="02020603050405020304" pitchFamily="18" charset="0"/>
            <a:cs typeface="Times New Roman" panose="02020603050405020304" pitchFamily="18" charset="0"/>
          </a:endParaRPr>
        </a:p>
      </dgm:t>
    </dgm:pt>
    <dgm:pt modelId="{0527C35E-81F7-466F-8D06-63A4EF65A333}" type="parTrans" cxnId="{4237B6ED-DDEE-42B2-8E43-820FA46C28A0}">
      <dgm:prSet/>
      <dgm:spPr/>
      <dgm:t>
        <a:bodyPr/>
        <a:lstStyle/>
        <a:p>
          <a:endParaRPr lang="ru-RU" b="1">
            <a:latin typeface="Times New Roman" panose="02020603050405020304" pitchFamily="18" charset="0"/>
            <a:cs typeface="Times New Roman" panose="02020603050405020304" pitchFamily="18" charset="0"/>
          </a:endParaRPr>
        </a:p>
      </dgm:t>
    </dgm:pt>
    <dgm:pt modelId="{76296FD6-98EC-4A51-B0AE-603F8E7D623D}" type="sibTrans" cxnId="{4237B6ED-DDEE-42B2-8E43-820FA46C28A0}">
      <dgm:prSet/>
      <dgm:spPr/>
      <dgm:t>
        <a:bodyPr/>
        <a:lstStyle/>
        <a:p>
          <a:endParaRPr lang="ru-RU" b="1">
            <a:latin typeface="Times New Roman" panose="02020603050405020304" pitchFamily="18" charset="0"/>
            <a:cs typeface="Times New Roman" panose="02020603050405020304" pitchFamily="18" charset="0"/>
          </a:endParaRPr>
        </a:p>
      </dgm:t>
    </dgm:pt>
    <dgm:pt modelId="{DB9137E0-04C3-41DD-92EF-B909727F1245}">
      <dgm:prSet phldrT="[Текст]" custT="1"/>
      <dgm:spPr/>
      <dgm:t>
        <a:bodyPr/>
        <a:lstStyle/>
        <a:p>
          <a:pPr algn="r"/>
          <a:r>
            <a:rPr lang="ru-RU" sz="1400" b="1" dirty="0" smtClean="0">
              <a:latin typeface="Times New Roman" panose="02020603050405020304" pitchFamily="18" charset="0"/>
              <a:cs typeface="Times New Roman" panose="02020603050405020304" pitchFamily="18" charset="0"/>
            </a:rPr>
            <a:t>Рассмотрение проекта бюджета очередного года</a:t>
          </a:r>
          <a:endParaRPr lang="ru-RU" sz="1400" b="1" dirty="0">
            <a:latin typeface="Times New Roman" panose="02020603050405020304" pitchFamily="18" charset="0"/>
            <a:cs typeface="Times New Roman" panose="02020603050405020304" pitchFamily="18" charset="0"/>
          </a:endParaRPr>
        </a:p>
      </dgm:t>
    </dgm:pt>
    <dgm:pt modelId="{9DB6A80E-7349-44E0-A016-93394582D131}" type="sibTrans" cxnId="{41F2AC8D-068A-4633-93B3-1F7CF042C6E9}">
      <dgm:prSet/>
      <dgm:spPr/>
      <dgm:t>
        <a:bodyPr/>
        <a:lstStyle/>
        <a:p>
          <a:endParaRPr lang="ru-RU" b="1">
            <a:latin typeface="Times New Roman" panose="02020603050405020304" pitchFamily="18" charset="0"/>
            <a:cs typeface="Times New Roman" panose="02020603050405020304" pitchFamily="18" charset="0"/>
          </a:endParaRPr>
        </a:p>
      </dgm:t>
    </dgm:pt>
    <dgm:pt modelId="{1CC5151F-53A8-4196-97AA-63386F8B9A90}" type="parTrans" cxnId="{41F2AC8D-068A-4633-93B3-1F7CF042C6E9}">
      <dgm:prSet/>
      <dgm:spPr/>
      <dgm:t>
        <a:bodyPr/>
        <a:lstStyle/>
        <a:p>
          <a:endParaRPr lang="ru-RU" b="1">
            <a:latin typeface="Times New Roman" panose="02020603050405020304" pitchFamily="18" charset="0"/>
            <a:cs typeface="Times New Roman" panose="02020603050405020304" pitchFamily="18" charset="0"/>
          </a:endParaRPr>
        </a:p>
      </dgm:t>
    </dgm:pt>
    <dgm:pt modelId="{17F76E49-923E-46CA-8364-D26CACBCD025}">
      <dgm:prSet phldrT="[Текст]" custT="1"/>
      <dgm:spPr/>
      <dgm:t>
        <a:bodyPr/>
        <a:lstStyle/>
        <a:p>
          <a:pPr algn="l"/>
          <a:r>
            <a:rPr lang="ru-RU" sz="1400" b="1" dirty="0" smtClean="0">
              <a:latin typeface="Times New Roman" panose="02020603050405020304" pitchFamily="18" charset="0"/>
              <a:cs typeface="Times New Roman" panose="02020603050405020304" pitchFamily="18" charset="0"/>
            </a:rPr>
            <a:t>Утверждение бюджета очередного года</a:t>
          </a:r>
          <a:endParaRPr lang="ru-RU" sz="1400" b="1" dirty="0">
            <a:latin typeface="Times New Roman" panose="02020603050405020304" pitchFamily="18" charset="0"/>
            <a:cs typeface="Times New Roman" panose="02020603050405020304" pitchFamily="18" charset="0"/>
          </a:endParaRPr>
        </a:p>
      </dgm:t>
    </dgm:pt>
    <dgm:pt modelId="{61273E43-A622-43E7-9F9E-013BA2AC3E56}" type="parTrans" cxnId="{10AC6F65-CFA1-4664-96BA-31E34285EC17}">
      <dgm:prSet/>
      <dgm:spPr/>
      <dgm:t>
        <a:bodyPr/>
        <a:lstStyle/>
        <a:p>
          <a:endParaRPr lang="ru-RU" b="1">
            <a:latin typeface="Times New Roman" panose="02020603050405020304" pitchFamily="18" charset="0"/>
            <a:cs typeface="Times New Roman" panose="02020603050405020304" pitchFamily="18" charset="0"/>
          </a:endParaRPr>
        </a:p>
      </dgm:t>
    </dgm:pt>
    <dgm:pt modelId="{482E5A08-8EA2-4BBB-B2AF-0AFA8970CC88}" type="sibTrans" cxnId="{10AC6F65-CFA1-4664-96BA-31E34285EC17}">
      <dgm:prSet/>
      <dgm:spPr/>
      <dgm:t>
        <a:bodyPr/>
        <a:lstStyle/>
        <a:p>
          <a:endParaRPr lang="ru-RU" b="1">
            <a:latin typeface="Times New Roman" panose="02020603050405020304" pitchFamily="18" charset="0"/>
            <a:cs typeface="Times New Roman" panose="02020603050405020304" pitchFamily="18" charset="0"/>
          </a:endParaRPr>
        </a:p>
      </dgm:t>
    </dgm:pt>
    <dgm:pt modelId="{ECB64474-2C4E-4705-AAF6-8050BAE96CFE}">
      <dgm:prSet phldrT="[Текст]" custT="1"/>
      <dgm:spPr/>
      <dgm:t>
        <a:bodyPr/>
        <a:lstStyle/>
        <a:p>
          <a:pPr algn="r"/>
          <a:r>
            <a:rPr lang="ru-RU" sz="1400" b="1" dirty="0" smtClean="0">
              <a:latin typeface="Times New Roman" panose="02020603050405020304" pitchFamily="18" charset="0"/>
              <a:cs typeface="Times New Roman" panose="02020603050405020304" pitchFamily="18" charset="0"/>
            </a:rPr>
            <a:t>Исполнение бюджета в текущем году</a:t>
          </a:r>
          <a:endParaRPr lang="ru-RU" sz="1400" b="1" dirty="0">
            <a:latin typeface="Times New Roman" panose="02020603050405020304" pitchFamily="18" charset="0"/>
            <a:cs typeface="Times New Roman" panose="02020603050405020304" pitchFamily="18" charset="0"/>
          </a:endParaRPr>
        </a:p>
      </dgm:t>
    </dgm:pt>
    <dgm:pt modelId="{711F63B3-9B13-4AE5-AE28-0F5E81D88C2B}" type="parTrans" cxnId="{F2AF6333-9F20-4262-A99D-D03480DC94AB}">
      <dgm:prSet/>
      <dgm:spPr/>
      <dgm:t>
        <a:bodyPr/>
        <a:lstStyle/>
        <a:p>
          <a:endParaRPr lang="ru-RU" b="1">
            <a:latin typeface="Times New Roman" panose="02020603050405020304" pitchFamily="18" charset="0"/>
            <a:cs typeface="Times New Roman" panose="02020603050405020304" pitchFamily="18" charset="0"/>
          </a:endParaRPr>
        </a:p>
      </dgm:t>
    </dgm:pt>
    <dgm:pt modelId="{3BD1F4B0-7453-454F-A14A-FE56C84337AB}" type="sibTrans" cxnId="{F2AF6333-9F20-4262-A99D-D03480DC94AB}">
      <dgm:prSet/>
      <dgm:spPr/>
      <dgm:t>
        <a:bodyPr/>
        <a:lstStyle/>
        <a:p>
          <a:endParaRPr lang="ru-RU" b="1">
            <a:latin typeface="Times New Roman" panose="02020603050405020304" pitchFamily="18" charset="0"/>
            <a:cs typeface="Times New Roman" panose="02020603050405020304" pitchFamily="18" charset="0"/>
          </a:endParaRPr>
        </a:p>
      </dgm:t>
    </dgm:pt>
    <dgm:pt modelId="{05E172B5-4C68-4BC9-815B-9E2AE5DDFB57}">
      <dgm:prSet phldrT="[Текст]" custT="1"/>
      <dgm:spPr/>
      <dgm:t>
        <a:bodyPr/>
        <a:lstStyle/>
        <a:p>
          <a:pPr algn="l"/>
          <a:r>
            <a:rPr lang="ru-RU" sz="1400" b="1" dirty="0" smtClean="0">
              <a:latin typeface="Times New Roman" panose="02020603050405020304" pitchFamily="18" charset="0"/>
              <a:cs typeface="Times New Roman" panose="02020603050405020304" pitchFamily="18" charset="0"/>
            </a:rPr>
            <a:t>Формирование отчета об исполнении бюджета предыдущего года</a:t>
          </a:r>
          <a:endParaRPr lang="ru-RU" sz="1400" b="1" dirty="0">
            <a:latin typeface="Times New Roman" panose="02020603050405020304" pitchFamily="18" charset="0"/>
            <a:cs typeface="Times New Roman" panose="02020603050405020304" pitchFamily="18" charset="0"/>
          </a:endParaRPr>
        </a:p>
      </dgm:t>
    </dgm:pt>
    <dgm:pt modelId="{C605A835-60BA-4E4C-A1B7-45FA8A0F045F}" type="parTrans" cxnId="{A55E5BAA-BC43-4D95-9614-81BFB1C2196C}">
      <dgm:prSet/>
      <dgm:spPr/>
      <dgm:t>
        <a:bodyPr/>
        <a:lstStyle/>
        <a:p>
          <a:endParaRPr lang="ru-RU" b="1">
            <a:latin typeface="Times New Roman" panose="02020603050405020304" pitchFamily="18" charset="0"/>
            <a:cs typeface="Times New Roman" panose="02020603050405020304" pitchFamily="18" charset="0"/>
          </a:endParaRPr>
        </a:p>
      </dgm:t>
    </dgm:pt>
    <dgm:pt modelId="{93A48A5E-E443-4EE8-BA17-BB2D05E5DCBA}" type="sibTrans" cxnId="{A55E5BAA-BC43-4D95-9614-81BFB1C2196C}">
      <dgm:prSet/>
      <dgm:spPr/>
      <dgm:t>
        <a:bodyPr/>
        <a:lstStyle/>
        <a:p>
          <a:endParaRPr lang="ru-RU" b="1">
            <a:latin typeface="Times New Roman" panose="02020603050405020304" pitchFamily="18" charset="0"/>
            <a:cs typeface="Times New Roman" panose="02020603050405020304" pitchFamily="18" charset="0"/>
          </a:endParaRPr>
        </a:p>
      </dgm:t>
    </dgm:pt>
    <dgm:pt modelId="{5A83CEAF-857D-4241-8103-98853D011D82}" type="pres">
      <dgm:prSet presAssocID="{0CC59976-64CC-4537-8D8E-B8FCC07D4A56}" presName="compositeShape" presStyleCnt="0">
        <dgm:presLayoutVars>
          <dgm:chMax val="7"/>
          <dgm:dir/>
          <dgm:resizeHandles val="exact"/>
        </dgm:presLayoutVars>
      </dgm:prSet>
      <dgm:spPr/>
    </dgm:pt>
    <dgm:pt modelId="{4AF62A4F-6281-44A9-8CCB-EC1D32ECC29E}" type="pres">
      <dgm:prSet presAssocID="{0CC59976-64CC-4537-8D8E-B8FCC07D4A56}" presName="wedge1" presStyleLbl="node1" presStyleIdx="0" presStyleCnt="6"/>
      <dgm:spPr/>
      <dgm:t>
        <a:bodyPr/>
        <a:lstStyle/>
        <a:p>
          <a:endParaRPr lang="ru-RU"/>
        </a:p>
      </dgm:t>
    </dgm:pt>
    <dgm:pt modelId="{0D278E1A-672D-4E79-A420-13FD6E1C6454}" type="pres">
      <dgm:prSet presAssocID="{0CC59976-64CC-4537-8D8E-B8FCC07D4A56}" presName="dummy1a" presStyleCnt="0"/>
      <dgm:spPr/>
    </dgm:pt>
    <dgm:pt modelId="{C0797E7B-9B21-424A-8FF5-3B0874FDD097}" type="pres">
      <dgm:prSet presAssocID="{0CC59976-64CC-4537-8D8E-B8FCC07D4A56}" presName="dummy1b" presStyleCnt="0"/>
      <dgm:spPr/>
    </dgm:pt>
    <dgm:pt modelId="{740B71DB-D616-4EF1-98F2-8EAEDB8665E1}" type="pres">
      <dgm:prSet presAssocID="{0CC59976-64CC-4537-8D8E-B8FCC07D4A56}" presName="wedge1Tx" presStyleLbl="node1" presStyleIdx="0" presStyleCnt="6">
        <dgm:presLayoutVars>
          <dgm:chMax val="0"/>
          <dgm:chPref val="0"/>
          <dgm:bulletEnabled val="1"/>
        </dgm:presLayoutVars>
      </dgm:prSet>
      <dgm:spPr/>
      <dgm:t>
        <a:bodyPr/>
        <a:lstStyle/>
        <a:p>
          <a:endParaRPr lang="ru-RU"/>
        </a:p>
      </dgm:t>
    </dgm:pt>
    <dgm:pt modelId="{842E3C46-EC8A-4ABB-BCAE-D9BAAC0F901D}" type="pres">
      <dgm:prSet presAssocID="{0CC59976-64CC-4537-8D8E-B8FCC07D4A56}" presName="wedge2" presStyleLbl="node1" presStyleIdx="1" presStyleCnt="6"/>
      <dgm:spPr/>
      <dgm:t>
        <a:bodyPr/>
        <a:lstStyle/>
        <a:p>
          <a:endParaRPr lang="ru-RU"/>
        </a:p>
      </dgm:t>
    </dgm:pt>
    <dgm:pt modelId="{750BBB24-9553-4978-A5C7-E6BFB7ED49D0}" type="pres">
      <dgm:prSet presAssocID="{0CC59976-64CC-4537-8D8E-B8FCC07D4A56}" presName="dummy2a" presStyleCnt="0"/>
      <dgm:spPr/>
    </dgm:pt>
    <dgm:pt modelId="{E2647F9B-D437-4C8F-80E6-471F5C0183BF}" type="pres">
      <dgm:prSet presAssocID="{0CC59976-64CC-4537-8D8E-B8FCC07D4A56}" presName="dummy2b" presStyleCnt="0"/>
      <dgm:spPr/>
    </dgm:pt>
    <dgm:pt modelId="{13877B98-6675-42E9-945C-2FAC2CCA660C}" type="pres">
      <dgm:prSet presAssocID="{0CC59976-64CC-4537-8D8E-B8FCC07D4A56}" presName="wedge2Tx" presStyleLbl="node1" presStyleIdx="1" presStyleCnt="6">
        <dgm:presLayoutVars>
          <dgm:chMax val="0"/>
          <dgm:chPref val="0"/>
          <dgm:bulletEnabled val="1"/>
        </dgm:presLayoutVars>
      </dgm:prSet>
      <dgm:spPr/>
      <dgm:t>
        <a:bodyPr/>
        <a:lstStyle/>
        <a:p>
          <a:endParaRPr lang="ru-RU"/>
        </a:p>
      </dgm:t>
    </dgm:pt>
    <dgm:pt modelId="{EF4DAB56-0E4E-4262-BFE2-5F22B9C565D7}" type="pres">
      <dgm:prSet presAssocID="{0CC59976-64CC-4537-8D8E-B8FCC07D4A56}" presName="wedge3" presStyleLbl="node1" presStyleIdx="2" presStyleCnt="6"/>
      <dgm:spPr/>
      <dgm:t>
        <a:bodyPr/>
        <a:lstStyle/>
        <a:p>
          <a:endParaRPr lang="ru-RU"/>
        </a:p>
      </dgm:t>
    </dgm:pt>
    <dgm:pt modelId="{5A7D453C-E265-42CE-8911-E2E2A2D9A579}" type="pres">
      <dgm:prSet presAssocID="{0CC59976-64CC-4537-8D8E-B8FCC07D4A56}" presName="dummy3a" presStyleCnt="0"/>
      <dgm:spPr/>
    </dgm:pt>
    <dgm:pt modelId="{598D2280-9461-4EE1-AA2C-BC3C4C3C41F1}" type="pres">
      <dgm:prSet presAssocID="{0CC59976-64CC-4537-8D8E-B8FCC07D4A56}" presName="dummy3b" presStyleCnt="0"/>
      <dgm:spPr/>
    </dgm:pt>
    <dgm:pt modelId="{CF8795A2-0B39-49CF-9E5A-203CAA8C33C6}" type="pres">
      <dgm:prSet presAssocID="{0CC59976-64CC-4537-8D8E-B8FCC07D4A56}" presName="wedge3Tx" presStyleLbl="node1" presStyleIdx="2" presStyleCnt="6">
        <dgm:presLayoutVars>
          <dgm:chMax val="0"/>
          <dgm:chPref val="0"/>
          <dgm:bulletEnabled val="1"/>
        </dgm:presLayoutVars>
      </dgm:prSet>
      <dgm:spPr/>
      <dgm:t>
        <a:bodyPr/>
        <a:lstStyle/>
        <a:p>
          <a:endParaRPr lang="ru-RU"/>
        </a:p>
      </dgm:t>
    </dgm:pt>
    <dgm:pt modelId="{4EC7F541-63A3-4EAE-B73C-7B624E9A8B04}" type="pres">
      <dgm:prSet presAssocID="{0CC59976-64CC-4537-8D8E-B8FCC07D4A56}" presName="wedge4" presStyleLbl="node1" presStyleIdx="3" presStyleCnt="6"/>
      <dgm:spPr/>
      <dgm:t>
        <a:bodyPr/>
        <a:lstStyle/>
        <a:p>
          <a:endParaRPr lang="ru-RU"/>
        </a:p>
      </dgm:t>
    </dgm:pt>
    <dgm:pt modelId="{F96A818A-D8C9-41DD-9CB3-C7DE7AE8CF4F}" type="pres">
      <dgm:prSet presAssocID="{0CC59976-64CC-4537-8D8E-B8FCC07D4A56}" presName="dummy4a" presStyleCnt="0"/>
      <dgm:spPr/>
    </dgm:pt>
    <dgm:pt modelId="{BFD46E79-D8E1-4475-A9C1-61CAA34304EE}" type="pres">
      <dgm:prSet presAssocID="{0CC59976-64CC-4537-8D8E-B8FCC07D4A56}" presName="dummy4b" presStyleCnt="0"/>
      <dgm:spPr/>
    </dgm:pt>
    <dgm:pt modelId="{68657E94-A1A4-466A-A4AE-DF569D48D293}" type="pres">
      <dgm:prSet presAssocID="{0CC59976-64CC-4537-8D8E-B8FCC07D4A56}" presName="wedge4Tx" presStyleLbl="node1" presStyleIdx="3" presStyleCnt="6">
        <dgm:presLayoutVars>
          <dgm:chMax val="0"/>
          <dgm:chPref val="0"/>
          <dgm:bulletEnabled val="1"/>
        </dgm:presLayoutVars>
      </dgm:prSet>
      <dgm:spPr/>
      <dgm:t>
        <a:bodyPr/>
        <a:lstStyle/>
        <a:p>
          <a:endParaRPr lang="ru-RU"/>
        </a:p>
      </dgm:t>
    </dgm:pt>
    <dgm:pt modelId="{0476E67D-5740-41C1-B512-8D9664E886EA}" type="pres">
      <dgm:prSet presAssocID="{0CC59976-64CC-4537-8D8E-B8FCC07D4A56}" presName="wedge5" presStyleLbl="node1" presStyleIdx="4" presStyleCnt="6"/>
      <dgm:spPr/>
      <dgm:t>
        <a:bodyPr/>
        <a:lstStyle/>
        <a:p>
          <a:endParaRPr lang="ru-RU"/>
        </a:p>
      </dgm:t>
    </dgm:pt>
    <dgm:pt modelId="{703C93DC-6538-419A-BF89-E09F262006D9}" type="pres">
      <dgm:prSet presAssocID="{0CC59976-64CC-4537-8D8E-B8FCC07D4A56}" presName="dummy5a" presStyleCnt="0"/>
      <dgm:spPr/>
    </dgm:pt>
    <dgm:pt modelId="{8FBBB6A5-D1B6-4EC1-9D4E-3B2FA54A9325}" type="pres">
      <dgm:prSet presAssocID="{0CC59976-64CC-4537-8D8E-B8FCC07D4A56}" presName="dummy5b" presStyleCnt="0"/>
      <dgm:spPr/>
    </dgm:pt>
    <dgm:pt modelId="{2C360389-B675-45DE-A33A-F1C14C06ECE2}" type="pres">
      <dgm:prSet presAssocID="{0CC59976-64CC-4537-8D8E-B8FCC07D4A56}" presName="wedge5Tx" presStyleLbl="node1" presStyleIdx="4" presStyleCnt="6">
        <dgm:presLayoutVars>
          <dgm:chMax val="0"/>
          <dgm:chPref val="0"/>
          <dgm:bulletEnabled val="1"/>
        </dgm:presLayoutVars>
      </dgm:prSet>
      <dgm:spPr/>
      <dgm:t>
        <a:bodyPr/>
        <a:lstStyle/>
        <a:p>
          <a:endParaRPr lang="ru-RU"/>
        </a:p>
      </dgm:t>
    </dgm:pt>
    <dgm:pt modelId="{DA87E9FC-B2D7-4745-9F92-BBE64603542E}" type="pres">
      <dgm:prSet presAssocID="{0CC59976-64CC-4537-8D8E-B8FCC07D4A56}" presName="wedge6" presStyleLbl="node1" presStyleIdx="5" presStyleCnt="6"/>
      <dgm:spPr/>
      <dgm:t>
        <a:bodyPr/>
        <a:lstStyle/>
        <a:p>
          <a:endParaRPr lang="ru-RU"/>
        </a:p>
      </dgm:t>
    </dgm:pt>
    <dgm:pt modelId="{10953369-E3EE-45C5-BFC4-FB3304D1768D}" type="pres">
      <dgm:prSet presAssocID="{0CC59976-64CC-4537-8D8E-B8FCC07D4A56}" presName="dummy6a" presStyleCnt="0"/>
      <dgm:spPr/>
    </dgm:pt>
    <dgm:pt modelId="{FAA213C5-586F-4AC7-B1A6-31CDA7211B37}" type="pres">
      <dgm:prSet presAssocID="{0CC59976-64CC-4537-8D8E-B8FCC07D4A56}" presName="dummy6b" presStyleCnt="0"/>
      <dgm:spPr/>
    </dgm:pt>
    <dgm:pt modelId="{D71A6E66-33C1-424E-9406-2878A3DD5A71}" type="pres">
      <dgm:prSet presAssocID="{0CC59976-64CC-4537-8D8E-B8FCC07D4A56}" presName="wedge6Tx" presStyleLbl="node1" presStyleIdx="5" presStyleCnt="6">
        <dgm:presLayoutVars>
          <dgm:chMax val="0"/>
          <dgm:chPref val="0"/>
          <dgm:bulletEnabled val="1"/>
        </dgm:presLayoutVars>
      </dgm:prSet>
      <dgm:spPr/>
      <dgm:t>
        <a:bodyPr/>
        <a:lstStyle/>
        <a:p>
          <a:endParaRPr lang="ru-RU"/>
        </a:p>
      </dgm:t>
    </dgm:pt>
    <dgm:pt modelId="{645E1EC9-0933-4E6B-AECB-D952B70FC643}" type="pres">
      <dgm:prSet presAssocID="{76296FD6-98EC-4A51-B0AE-603F8E7D623D}" presName="arrowWedge1" presStyleLbl="fgSibTrans2D1" presStyleIdx="0" presStyleCnt="6"/>
      <dgm:spPr>
        <a:solidFill>
          <a:schemeClr val="accent2">
            <a:lumMod val="75000"/>
          </a:schemeClr>
        </a:solidFill>
      </dgm:spPr>
    </dgm:pt>
    <dgm:pt modelId="{A4DA3E07-BB5F-47AE-8641-79F859DB5CB5}" type="pres">
      <dgm:prSet presAssocID="{9DB6A80E-7349-44E0-A016-93394582D131}" presName="arrowWedge2" presStyleLbl="fgSibTrans2D1" presStyleIdx="1" presStyleCnt="6"/>
      <dgm:spPr/>
    </dgm:pt>
    <dgm:pt modelId="{213181CF-CFAC-4748-ABA5-035FEB22F4F7}" type="pres">
      <dgm:prSet presAssocID="{482E5A08-8EA2-4BBB-B2AF-0AFA8970CC88}" presName="arrowWedge3" presStyleLbl="fgSibTrans2D1" presStyleIdx="2" presStyleCnt="6"/>
      <dgm:spPr/>
    </dgm:pt>
    <dgm:pt modelId="{A92B7A11-A671-4B89-9347-B0ACB03A440B}" type="pres">
      <dgm:prSet presAssocID="{3BD1F4B0-7453-454F-A14A-FE56C84337AB}" presName="arrowWedge4" presStyleLbl="fgSibTrans2D1" presStyleIdx="3" presStyleCnt="6"/>
      <dgm:spPr/>
    </dgm:pt>
    <dgm:pt modelId="{7BA1513E-5EC7-4F59-860A-3B64659C2085}" type="pres">
      <dgm:prSet presAssocID="{93A48A5E-E443-4EE8-BA17-BB2D05E5DCBA}" presName="arrowWedge5" presStyleLbl="fgSibTrans2D1" presStyleIdx="4" presStyleCnt="6"/>
      <dgm:spPr/>
    </dgm:pt>
    <dgm:pt modelId="{0D69B72D-0C44-42CD-AEA0-3AD3918B2D39}" type="pres">
      <dgm:prSet presAssocID="{FA7967A1-D43F-457B-A04F-2D6451A2B03F}" presName="arrowWedge6" presStyleLbl="fgSibTrans2D1" presStyleIdx="5" presStyleCnt="6"/>
      <dgm:spPr/>
    </dgm:pt>
  </dgm:ptLst>
  <dgm:cxnLst>
    <dgm:cxn modelId="{EB3AA91D-3D7B-4374-B3F7-97C40F0CA0A7}" type="presOf" srcId="{DB9137E0-04C3-41DD-92EF-B909727F1245}" destId="{842E3C46-EC8A-4ABB-BCAE-D9BAAC0F901D}" srcOrd="0" destOrd="0" presId="urn:microsoft.com/office/officeart/2005/8/layout/cycle8"/>
    <dgm:cxn modelId="{A55E5BAA-BC43-4D95-9614-81BFB1C2196C}" srcId="{0CC59976-64CC-4537-8D8E-B8FCC07D4A56}" destId="{05E172B5-4C68-4BC9-815B-9E2AE5DDFB57}" srcOrd="4" destOrd="0" parTransId="{C605A835-60BA-4E4C-A1B7-45FA8A0F045F}" sibTransId="{93A48A5E-E443-4EE8-BA17-BB2D05E5DCBA}"/>
    <dgm:cxn modelId="{83C0B71A-83FB-40CA-ADA2-F57568F599D9}" type="presOf" srcId="{67C479B8-79CB-4E3C-AF4B-51F99AF1F0F6}" destId="{D71A6E66-33C1-424E-9406-2878A3DD5A71}" srcOrd="1" destOrd="0" presId="urn:microsoft.com/office/officeart/2005/8/layout/cycle8"/>
    <dgm:cxn modelId="{BFAB04C5-ABE3-4527-9606-9EA331365D0F}" type="presOf" srcId="{ECB64474-2C4E-4705-AAF6-8050BAE96CFE}" destId="{4EC7F541-63A3-4EAE-B73C-7B624E9A8B04}" srcOrd="0" destOrd="0" presId="urn:microsoft.com/office/officeart/2005/8/layout/cycle8"/>
    <dgm:cxn modelId="{41F2AC8D-068A-4633-93B3-1F7CF042C6E9}" srcId="{0CC59976-64CC-4537-8D8E-B8FCC07D4A56}" destId="{DB9137E0-04C3-41DD-92EF-B909727F1245}" srcOrd="1" destOrd="0" parTransId="{1CC5151F-53A8-4196-97AA-63386F8B9A90}" sibTransId="{9DB6A80E-7349-44E0-A016-93394582D131}"/>
    <dgm:cxn modelId="{96ED972A-8166-4654-A500-D4F0C7B1E3F1}" type="presOf" srcId="{17F76E49-923E-46CA-8364-D26CACBCD025}" destId="{CF8795A2-0B39-49CF-9E5A-203CAA8C33C6}" srcOrd="1" destOrd="0" presId="urn:microsoft.com/office/officeart/2005/8/layout/cycle8"/>
    <dgm:cxn modelId="{69C9B0C3-B875-49DA-8D88-AD05108DE5F0}" type="presOf" srcId="{05E172B5-4C68-4BC9-815B-9E2AE5DDFB57}" destId="{2C360389-B675-45DE-A33A-F1C14C06ECE2}" srcOrd="1" destOrd="0" presId="urn:microsoft.com/office/officeart/2005/8/layout/cycle8"/>
    <dgm:cxn modelId="{2838D954-7E13-433F-8530-C9C16978BB30}" type="presOf" srcId="{ECB64474-2C4E-4705-AAF6-8050BAE96CFE}" destId="{68657E94-A1A4-466A-A4AE-DF569D48D293}" srcOrd="1" destOrd="0" presId="urn:microsoft.com/office/officeart/2005/8/layout/cycle8"/>
    <dgm:cxn modelId="{B5252B14-6E94-499C-8743-CF815FD4832E}" type="presOf" srcId="{17F76E49-923E-46CA-8364-D26CACBCD025}" destId="{EF4DAB56-0E4E-4262-BFE2-5F22B9C565D7}" srcOrd="0" destOrd="0" presId="urn:microsoft.com/office/officeart/2005/8/layout/cycle8"/>
    <dgm:cxn modelId="{60130FF4-5BC6-40D2-9DC0-2E0FAFD52AE0}" type="presOf" srcId="{804975CC-6CF4-47D1-BD0A-940EBDCA7574}" destId="{4AF62A4F-6281-44A9-8CCB-EC1D32ECC29E}" srcOrd="0" destOrd="0" presId="urn:microsoft.com/office/officeart/2005/8/layout/cycle8"/>
    <dgm:cxn modelId="{16F9D93B-ACDB-49A4-AE4B-5143EA88A525}" srcId="{0CC59976-64CC-4537-8D8E-B8FCC07D4A56}" destId="{67C479B8-79CB-4E3C-AF4B-51F99AF1F0F6}" srcOrd="5" destOrd="0" parTransId="{96F7D31E-F01D-4D75-ADAF-0C5EE9D7676C}" sibTransId="{FA7967A1-D43F-457B-A04F-2D6451A2B03F}"/>
    <dgm:cxn modelId="{3909185B-3969-481C-AA5D-54888D04CA2D}" type="presOf" srcId="{804975CC-6CF4-47D1-BD0A-940EBDCA7574}" destId="{740B71DB-D616-4EF1-98F2-8EAEDB8665E1}" srcOrd="1" destOrd="0" presId="urn:microsoft.com/office/officeart/2005/8/layout/cycle8"/>
    <dgm:cxn modelId="{29A43981-884C-44A9-B33E-F04E02355011}" type="presOf" srcId="{67C479B8-79CB-4E3C-AF4B-51F99AF1F0F6}" destId="{DA87E9FC-B2D7-4745-9F92-BBE64603542E}" srcOrd="0" destOrd="0" presId="urn:microsoft.com/office/officeart/2005/8/layout/cycle8"/>
    <dgm:cxn modelId="{F2AF6333-9F20-4262-A99D-D03480DC94AB}" srcId="{0CC59976-64CC-4537-8D8E-B8FCC07D4A56}" destId="{ECB64474-2C4E-4705-AAF6-8050BAE96CFE}" srcOrd="3" destOrd="0" parTransId="{711F63B3-9B13-4AE5-AE28-0F5E81D88C2B}" sibTransId="{3BD1F4B0-7453-454F-A14A-FE56C84337AB}"/>
    <dgm:cxn modelId="{4237B6ED-DDEE-42B2-8E43-820FA46C28A0}" srcId="{0CC59976-64CC-4537-8D8E-B8FCC07D4A56}" destId="{804975CC-6CF4-47D1-BD0A-940EBDCA7574}" srcOrd="0" destOrd="0" parTransId="{0527C35E-81F7-466F-8D06-63A4EF65A333}" sibTransId="{76296FD6-98EC-4A51-B0AE-603F8E7D623D}"/>
    <dgm:cxn modelId="{4D951E67-1E92-4E86-B5C6-009D152A71BA}" type="presOf" srcId="{DB9137E0-04C3-41DD-92EF-B909727F1245}" destId="{13877B98-6675-42E9-945C-2FAC2CCA660C}" srcOrd="1" destOrd="0" presId="urn:microsoft.com/office/officeart/2005/8/layout/cycle8"/>
    <dgm:cxn modelId="{BBD3EB3C-B427-4F81-8525-C33F3F9EBFB9}" type="presOf" srcId="{05E172B5-4C68-4BC9-815B-9E2AE5DDFB57}" destId="{0476E67D-5740-41C1-B512-8D9664E886EA}" srcOrd="0" destOrd="0" presId="urn:microsoft.com/office/officeart/2005/8/layout/cycle8"/>
    <dgm:cxn modelId="{EF639702-1CE3-4E2E-A2D8-F12A5935547A}" type="presOf" srcId="{0CC59976-64CC-4537-8D8E-B8FCC07D4A56}" destId="{5A83CEAF-857D-4241-8103-98853D011D82}" srcOrd="0" destOrd="0" presId="urn:microsoft.com/office/officeart/2005/8/layout/cycle8"/>
    <dgm:cxn modelId="{10AC6F65-CFA1-4664-96BA-31E34285EC17}" srcId="{0CC59976-64CC-4537-8D8E-B8FCC07D4A56}" destId="{17F76E49-923E-46CA-8364-D26CACBCD025}" srcOrd="2" destOrd="0" parTransId="{61273E43-A622-43E7-9F9E-013BA2AC3E56}" sibTransId="{482E5A08-8EA2-4BBB-B2AF-0AFA8970CC88}"/>
    <dgm:cxn modelId="{A1DBA41F-53F5-4C3D-A34F-D4FB62C7FC08}" type="presParOf" srcId="{5A83CEAF-857D-4241-8103-98853D011D82}" destId="{4AF62A4F-6281-44A9-8CCB-EC1D32ECC29E}" srcOrd="0" destOrd="0" presId="urn:microsoft.com/office/officeart/2005/8/layout/cycle8"/>
    <dgm:cxn modelId="{92B6316D-0DE5-4551-BFE3-4819E5405611}" type="presParOf" srcId="{5A83CEAF-857D-4241-8103-98853D011D82}" destId="{0D278E1A-672D-4E79-A420-13FD6E1C6454}" srcOrd="1" destOrd="0" presId="urn:microsoft.com/office/officeart/2005/8/layout/cycle8"/>
    <dgm:cxn modelId="{34D4C8E0-B18E-4481-8032-6E48FDEAD7E1}" type="presParOf" srcId="{5A83CEAF-857D-4241-8103-98853D011D82}" destId="{C0797E7B-9B21-424A-8FF5-3B0874FDD097}" srcOrd="2" destOrd="0" presId="urn:microsoft.com/office/officeart/2005/8/layout/cycle8"/>
    <dgm:cxn modelId="{3FA7CD6A-380E-4045-AB58-2DD93ABA0851}" type="presParOf" srcId="{5A83CEAF-857D-4241-8103-98853D011D82}" destId="{740B71DB-D616-4EF1-98F2-8EAEDB8665E1}" srcOrd="3" destOrd="0" presId="urn:microsoft.com/office/officeart/2005/8/layout/cycle8"/>
    <dgm:cxn modelId="{049AFCE5-DD57-4E10-9B79-4E16E1932368}" type="presParOf" srcId="{5A83CEAF-857D-4241-8103-98853D011D82}" destId="{842E3C46-EC8A-4ABB-BCAE-D9BAAC0F901D}" srcOrd="4" destOrd="0" presId="urn:microsoft.com/office/officeart/2005/8/layout/cycle8"/>
    <dgm:cxn modelId="{BA3553BA-EE8F-430A-860A-684A56295C0F}" type="presParOf" srcId="{5A83CEAF-857D-4241-8103-98853D011D82}" destId="{750BBB24-9553-4978-A5C7-E6BFB7ED49D0}" srcOrd="5" destOrd="0" presId="urn:microsoft.com/office/officeart/2005/8/layout/cycle8"/>
    <dgm:cxn modelId="{10C609CC-7137-485B-A6F0-027396A47D79}" type="presParOf" srcId="{5A83CEAF-857D-4241-8103-98853D011D82}" destId="{E2647F9B-D437-4C8F-80E6-471F5C0183BF}" srcOrd="6" destOrd="0" presId="urn:microsoft.com/office/officeart/2005/8/layout/cycle8"/>
    <dgm:cxn modelId="{152C0A60-502C-4305-9D85-A7D9B9097804}" type="presParOf" srcId="{5A83CEAF-857D-4241-8103-98853D011D82}" destId="{13877B98-6675-42E9-945C-2FAC2CCA660C}" srcOrd="7" destOrd="0" presId="urn:microsoft.com/office/officeart/2005/8/layout/cycle8"/>
    <dgm:cxn modelId="{5680D80D-7452-435B-8DAC-105E3E9705F2}" type="presParOf" srcId="{5A83CEAF-857D-4241-8103-98853D011D82}" destId="{EF4DAB56-0E4E-4262-BFE2-5F22B9C565D7}" srcOrd="8" destOrd="0" presId="urn:microsoft.com/office/officeart/2005/8/layout/cycle8"/>
    <dgm:cxn modelId="{F88EC142-2894-45EC-B820-FC4759C2479F}" type="presParOf" srcId="{5A83CEAF-857D-4241-8103-98853D011D82}" destId="{5A7D453C-E265-42CE-8911-E2E2A2D9A579}" srcOrd="9" destOrd="0" presId="urn:microsoft.com/office/officeart/2005/8/layout/cycle8"/>
    <dgm:cxn modelId="{30A58B57-67CD-451F-998B-8454EEA0927E}" type="presParOf" srcId="{5A83CEAF-857D-4241-8103-98853D011D82}" destId="{598D2280-9461-4EE1-AA2C-BC3C4C3C41F1}" srcOrd="10" destOrd="0" presId="urn:microsoft.com/office/officeart/2005/8/layout/cycle8"/>
    <dgm:cxn modelId="{7F84AAF1-7FA1-4B74-85F7-6BAB691DC43F}" type="presParOf" srcId="{5A83CEAF-857D-4241-8103-98853D011D82}" destId="{CF8795A2-0B39-49CF-9E5A-203CAA8C33C6}" srcOrd="11" destOrd="0" presId="urn:microsoft.com/office/officeart/2005/8/layout/cycle8"/>
    <dgm:cxn modelId="{CD77995F-BEB4-4789-8695-3C26C537B473}" type="presParOf" srcId="{5A83CEAF-857D-4241-8103-98853D011D82}" destId="{4EC7F541-63A3-4EAE-B73C-7B624E9A8B04}" srcOrd="12" destOrd="0" presId="urn:microsoft.com/office/officeart/2005/8/layout/cycle8"/>
    <dgm:cxn modelId="{A16A6892-C17E-4C83-83B8-E448E9866430}" type="presParOf" srcId="{5A83CEAF-857D-4241-8103-98853D011D82}" destId="{F96A818A-D8C9-41DD-9CB3-C7DE7AE8CF4F}" srcOrd="13" destOrd="0" presId="urn:microsoft.com/office/officeart/2005/8/layout/cycle8"/>
    <dgm:cxn modelId="{AD7E9E1C-F36F-481D-B145-AAEC7B95CEB4}" type="presParOf" srcId="{5A83CEAF-857D-4241-8103-98853D011D82}" destId="{BFD46E79-D8E1-4475-A9C1-61CAA34304EE}" srcOrd="14" destOrd="0" presId="urn:microsoft.com/office/officeart/2005/8/layout/cycle8"/>
    <dgm:cxn modelId="{CCCD38BC-A6BB-4C56-AF21-7F81BD14D265}" type="presParOf" srcId="{5A83CEAF-857D-4241-8103-98853D011D82}" destId="{68657E94-A1A4-466A-A4AE-DF569D48D293}" srcOrd="15" destOrd="0" presId="urn:microsoft.com/office/officeart/2005/8/layout/cycle8"/>
    <dgm:cxn modelId="{B6CE9AF7-E03F-49CE-BD17-48AA2B71AE4B}" type="presParOf" srcId="{5A83CEAF-857D-4241-8103-98853D011D82}" destId="{0476E67D-5740-41C1-B512-8D9664E886EA}" srcOrd="16" destOrd="0" presId="urn:microsoft.com/office/officeart/2005/8/layout/cycle8"/>
    <dgm:cxn modelId="{279E9EF8-D243-4971-B971-3DA826871FF6}" type="presParOf" srcId="{5A83CEAF-857D-4241-8103-98853D011D82}" destId="{703C93DC-6538-419A-BF89-E09F262006D9}" srcOrd="17" destOrd="0" presId="urn:microsoft.com/office/officeart/2005/8/layout/cycle8"/>
    <dgm:cxn modelId="{6E6177CF-F496-48C1-A147-61E4E1B038E4}" type="presParOf" srcId="{5A83CEAF-857D-4241-8103-98853D011D82}" destId="{8FBBB6A5-D1B6-4EC1-9D4E-3B2FA54A9325}" srcOrd="18" destOrd="0" presId="urn:microsoft.com/office/officeart/2005/8/layout/cycle8"/>
    <dgm:cxn modelId="{A0CB4A85-0515-449C-9B3B-723DE0085A16}" type="presParOf" srcId="{5A83CEAF-857D-4241-8103-98853D011D82}" destId="{2C360389-B675-45DE-A33A-F1C14C06ECE2}" srcOrd="19" destOrd="0" presId="urn:microsoft.com/office/officeart/2005/8/layout/cycle8"/>
    <dgm:cxn modelId="{AF5E31F2-3B19-460F-A1E3-E716328A614F}" type="presParOf" srcId="{5A83CEAF-857D-4241-8103-98853D011D82}" destId="{DA87E9FC-B2D7-4745-9F92-BBE64603542E}" srcOrd="20" destOrd="0" presId="urn:microsoft.com/office/officeart/2005/8/layout/cycle8"/>
    <dgm:cxn modelId="{4AE98E9B-11C3-431A-94D5-EB08F49341C1}" type="presParOf" srcId="{5A83CEAF-857D-4241-8103-98853D011D82}" destId="{10953369-E3EE-45C5-BFC4-FB3304D1768D}" srcOrd="21" destOrd="0" presId="urn:microsoft.com/office/officeart/2005/8/layout/cycle8"/>
    <dgm:cxn modelId="{1B55A58E-9398-4D02-8443-B4CE9098FD1D}" type="presParOf" srcId="{5A83CEAF-857D-4241-8103-98853D011D82}" destId="{FAA213C5-586F-4AC7-B1A6-31CDA7211B37}" srcOrd="22" destOrd="0" presId="urn:microsoft.com/office/officeart/2005/8/layout/cycle8"/>
    <dgm:cxn modelId="{811025A9-D12C-43CE-8296-375892C7721B}" type="presParOf" srcId="{5A83CEAF-857D-4241-8103-98853D011D82}" destId="{D71A6E66-33C1-424E-9406-2878A3DD5A71}" srcOrd="23" destOrd="0" presId="urn:microsoft.com/office/officeart/2005/8/layout/cycle8"/>
    <dgm:cxn modelId="{D8A5C464-2457-4A98-8EC9-E3F9496E65B9}" type="presParOf" srcId="{5A83CEAF-857D-4241-8103-98853D011D82}" destId="{645E1EC9-0933-4E6B-AECB-D952B70FC643}" srcOrd="24" destOrd="0" presId="urn:microsoft.com/office/officeart/2005/8/layout/cycle8"/>
    <dgm:cxn modelId="{F57F9BE2-98AE-4E7A-8A80-41FFBE821901}" type="presParOf" srcId="{5A83CEAF-857D-4241-8103-98853D011D82}" destId="{A4DA3E07-BB5F-47AE-8641-79F859DB5CB5}" srcOrd="25" destOrd="0" presId="urn:microsoft.com/office/officeart/2005/8/layout/cycle8"/>
    <dgm:cxn modelId="{6B7C1D5C-21E4-4E18-BD99-C0E4FF2F1110}" type="presParOf" srcId="{5A83CEAF-857D-4241-8103-98853D011D82}" destId="{213181CF-CFAC-4748-ABA5-035FEB22F4F7}" srcOrd="26" destOrd="0" presId="urn:microsoft.com/office/officeart/2005/8/layout/cycle8"/>
    <dgm:cxn modelId="{5ECDA30B-0D4F-4D72-BDE8-F4ED9E1D0A2A}" type="presParOf" srcId="{5A83CEAF-857D-4241-8103-98853D011D82}" destId="{A92B7A11-A671-4B89-9347-B0ACB03A440B}" srcOrd="27" destOrd="0" presId="urn:microsoft.com/office/officeart/2005/8/layout/cycle8"/>
    <dgm:cxn modelId="{1256DBD4-C274-4A07-8B14-81CA67BFC5D6}" type="presParOf" srcId="{5A83CEAF-857D-4241-8103-98853D011D82}" destId="{7BA1513E-5EC7-4F59-860A-3B64659C2085}" srcOrd="28" destOrd="0" presId="urn:microsoft.com/office/officeart/2005/8/layout/cycle8"/>
    <dgm:cxn modelId="{2575776D-3AD4-4577-A6A3-BC57123EC397}" type="presParOf" srcId="{5A83CEAF-857D-4241-8103-98853D011D82}" destId="{0D69B72D-0C44-42CD-AEA0-3AD3918B2D39}"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AB7ED8-92BF-472C-87B1-C6386D66FBEB}" type="doc">
      <dgm:prSet loTypeId="urn:microsoft.com/office/officeart/2005/8/layout/cycle6" loCatId="cycle" qsTypeId="urn:microsoft.com/office/officeart/2005/8/quickstyle/3d1" qsCatId="3D" csTypeId="urn:microsoft.com/office/officeart/2005/8/colors/accent5_3" csCatId="accent5" phldr="1"/>
      <dgm:spPr/>
      <dgm:t>
        <a:bodyPr/>
        <a:lstStyle/>
        <a:p>
          <a:endParaRPr lang="ru-RU"/>
        </a:p>
      </dgm:t>
    </dgm:pt>
    <dgm:pt modelId="{A51210AF-817E-4E3E-B0D1-38C0AF0BD115}">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1700" b="1" dirty="0" smtClean="0">
              <a:latin typeface="Times New Roman" panose="02020603050405020304" pitchFamily="18" charset="0"/>
              <a:cs typeface="Times New Roman" panose="02020603050405020304" pitchFamily="18" charset="0"/>
            </a:rPr>
            <a:t>Основных направлениях налоговой политики Чувашской Республики</a:t>
          </a:r>
          <a:endParaRPr lang="ru-RU" sz="1700" b="1" dirty="0">
            <a:latin typeface="Times New Roman" panose="02020603050405020304" pitchFamily="18" charset="0"/>
            <a:cs typeface="Times New Roman" panose="02020603050405020304" pitchFamily="18" charset="0"/>
          </a:endParaRPr>
        </a:p>
      </dgm:t>
    </dgm:pt>
    <dgm:pt modelId="{BF6075DF-E010-40EC-B4DC-946E87931D70}" type="parTrans" cxnId="{2A9D9DEE-F90B-47B2-B734-FC5044C56616}">
      <dgm:prSet/>
      <dgm:spPr/>
      <dgm:t>
        <a:bodyPr/>
        <a:lstStyle/>
        <a:p>
          <a:endParaRPr lang="ru-RU"/>
        </a:p>
      </dgm:t>
    </dgm:pt>
    <dgm:pt modelId="{C8234B4D-104B-4FD1-9C1F-A414143258AA}" type="sibTrans" cxnId="{2A9D9DEE-F90B-47B2-B734-FC5044C56616}">
      <dgm:prSet>
        <dgm:style>
          <a:lnRef idx="3">
            <a:schemeClr val="accent4"/>
          </a:lnRef>
          <a:fillRef idx="0">
            <a:schemeClr val="accent4"/>
          </a:fillRef>
          <a:effectRef idx="2">
            <a:schemeClr val="accent4"/>
          </a:effectRef>
          <a:fontRef idx="minor">
            <a:schemeClr val="tx1"/>
          </a:fontRef>
        </dgm:style>
      </dgm:prSet>
      <dgm:spPr>
        <a:ln w="76200"/>
      </dgm:spPr>
      <dgm:t>
        <a:bodyPr/>
        <a:lstStyle/>
        <a:p>
          <a:endParaRPr lang="ru-RU"/>
        </a:p>
      </dgm:t>
    </dgm:pt>
    <dgm:pt modelId="{A5495B50-43AD-4A49-9076-987885A89997}">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1700" b="1" dirty="0" smtClean="0">
              <a:latin typeface="Times New Roman" panose="02020603050405020304" pitchFamily="18" charset="0"/>
              <a:cs typeface="Times New Roman" panose="02020603050405020304" pitchFamily="18" charset="0"/>
            </a:rPr>
            <a:t>Основных направлениях бюджетной политики Чувашской Республики</a:t>
          </a:r>
          <a:endParaRPr lang="ru-RU" sz="1700" b="1" dirty="0">
            <a:latin typeface="Times New Roman" panose="02020603050405020304" pitchFamily="18" charset="0"/>
            <a:cs typeface="Times New Roman" panose="02020603050405020304" pitchFamily="18" charset="0"/>
          </a:endParaRPr>
        </a:p>
      </dgm:t>
    </dgm:pt>
    <dgm:pt modelId="{266B1D32-B0BB-46B8-9166-582BE3B8B6C5}" type="parTrans" cxnId="{393E5E0C-FDAF-45D4-98EB-484C1151E6FB}">
      <dgm:prSet/>
      <dgm:spPr/>
      <dgm:t>
        <a:bodyPr/>
        <a:lstStyle/>
        <a:p>
          <a:endParaRPr lang="ru-RU"/>
        </a:p>
      </dgm:t>
    </dgm:pt>
    <dgm:pt modelId="{04BE0404-A1B3-4DF6-8F9E-5898A0BB0D34}" type="sibTrans" cxnId="{393E5E0C-FDAF-45D4-98EB-484C1151E6FB}">
      <dgm:prSet>
        <dgm:style>
          <a:lnRef idx="3">
            <a:schemeClr val="accent4"/>
          </a:lnRef>
          <a:fillRef idx="0">
            <a:schemeClr val="accent4"/>
          </a:fillRef>
          <a:effectRef idx="2">
            <a:schemeClr val="accent4"/>
          </a:effectRef>
          <a:fontRef idx="minor">
            <a:schemeClr val="tx1"/>
          </a:fontRef>
        </dgm:style>
      </dgm:prSet>
      <dgm:spPr>
        <a:ln w="76200"/>
      </dgm:spPr>
      <dgm:t>
        <a:bodyPr/>
        <a:lstStyle/>
        <a:p>
          <a:endParaRPr lang="ru-RU"/>
        </a:p>
      </dgm:t>
    </dgm:pt>
    <dgm:pt modelId="{4D5D21B2-DAFF-4489-83F7-D7EBC1E1D448}">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1700" b="1" dirty="0" smtClean="0">
              <a:latin typeface="Times New Roman" panose="02020603050405020304" pitchFamily="18" charset="0"/>
              <a:cs typeface="Times New Roman" panose="02020603050405020304" pitchFamily="18" charset="0"/>
            </a:rPr>
            <a:t>Государственных программах Чувашской Республики</a:t>
          </a:r>
          <a:endParaRPr lang="ru-RU" sz="1700" b="1" dirty="0">
            <a:latin typeface="Times New Roman" panose="02020603050405020304" pitchFamily="18" charset="0"/>
            <a:cs typeface="Times New Roman" panose="02020603050405020304" pitchFamily="18" charset="0"/>
          </a:endParaRPr>
        </a:p>
      </dgm:t>
    </dgm:pt>
    <dgm:pt modelId="{52A72DC8-DC49-4CF4-BFCF-A66AA88A9C97}" type="parTrans" cxnId="{70F493C5-3EBF-4F49-8BEE-240781A115EE}">
      <dgm:prSet/>
      <dgm:spPr/>
      <dgm:t>
        <a:bodyPr/>
        <a:lstStyle/>
        <a:p>
          <a:endParaRPr lang="ru-RU"/>
        </a:p>
      </dgm:t>
    </dgm:pt>
    <dgm:pt modelId="{A31C26CC-7098-4C2A-9AC2-1040AD3A8036}" type="sibTrans" cxnId="{70F493C5-3EBF-4F49-8BEE-240781A115EE}">
      <dgm:prSet>
        <dgm:style>
          <a:lnRef idx="3">
            <a:schemeClr val="accent4"/>
          </a:lnRef>
          <a:fillRef idx="0">
            <a:schemeClr val="accent4"/>
          </a:fillRef>
          <a:effectRef idx="2">
            <a:schemeClr val="accent4"/>
          </a:effectRef>
          <a:fontRef idx="minor">
            <a:schemeClr val="tx1"/>
          </a:fontRef>
        </dgm:style>
      </dgm:prSet>
      <dgm:spPr>
        <a:ln w="76200"/>
      </dgm:spPr>
      <dgm:t>
        <a:bodyPr/>
        <a:lstStyle/>
        <a:p>
          <a:endParaRPr lang="ru-RU"/>
        </a:p>
      </dgm:t>
    </dgm:pt>
    <dgm:pt modelId="{ACECFA3F-271D-4071-ACC5-D5EA66374059}">
      <dgm:prSet phldrT="[Текст]">
        <dgm:style>
          <a:lnRef idx="1">
            <a:schemeClr val="accent2"/>
          </a:lnRef>
          <a:fillRef idx="2">
            <a:schemeClr val="accent2"/>
          </a:fillRef>
          <a:effectRef idx="1">
            <a:schemeClr val="accent2"/>
          </a:effectRef>
          <a:fontRef idx="minor">
            <a:schemeClr val="dk1"/>
          </a:fontRef>
        </dgm:style>
      </dgm:prSet>
      <dgm:spPr/>
      <dgm:t>
        <a:bodyPr/>
        <a:lstStyle/>
        <a:p>
          <a:r>
            <a:rPr lang="ru-RU" b="1" dirty="0" smtClean="0">
              <a:latin typeface="Times New Roman" panose="02020603050405020304" pitchFamily="18" charset="0"/>
              <a:cs typeface="Times New Roman" panose="02020603050405020304" pitchFamily="18" charset="0"/>
            </a:rPr>
            <a:t>Прогнозе социально-экономического развития Чувашской Республики</a:t>
          </a:r>
          <a:endParaRPr lang="ru-RU" b="1" dirty="0">
            <a:latin typeface="Times New Roman" panose="02020603050405020304" pitchFamily="18" charset="0"/>
            <a:cs typeface="Times New Roman" panose="02020603050405020304" pitchFamily="18" charset="0"/>
          </a:endParaRPr>
        </a:p>
      </dgm:t>
    </dgm:pt>
    <dgm:pt modelId="{492DC491-C08E-4A09-BCB7-E9F316D39C79}" type="parTrans" cxnId="{573B9DE4-DB43-4A5C-A3C5-7C42F15550F1}">
      <dgm:prSet/>
      <dgm:spPr/>
      <dgm:t>
        <a:bodyPr/>
        <a:lstStyle/>
        <a:p>
          <a:endParaRPr lang="ru-RU"/>
        </a:p>
      </dgm:t>
    </dgm:pt>
    <dgm:pt modelId="{306D97E9-8708-417E-90DB-E143EE19C8F5}" type="sibTrans" cxnId="{573B9DE4-DB43-4A5C-A3C5-7C42F15550F1}">
      <dgm:prSet>
        <dgm:style>
          <a:lnRef idx="3">
            <a:schemeClr val="accent4"/>
          </a:lnRef>
          <a:fillRef idx="0">
            <a:schemeClr val="accent4"/>
          </a:fillRef>
          <a:effectRef idx="2">
            <a:schemeClr val="accent4"/>
          </a:effectRef>
          <a:fontRef idx="minor">
            <a:schemeClr val="tx1"/>
          </a:fontRef>
        </dgm:style>
      </dgm:prSet>
      <dgm:spPr>
        <a:ln w="76200"/>
      </dgm:spPr>
      <dgm:t>
        <a:bodyPr/>
        <a:lstStyle/>
        <a:p>
          <a:endParaRPr lang="ru-RU"/>
        </a:p>
      </dgm:t>
    </dgm:pt>
    <dgm:pt modelId="{50F8A006-03B7-453E-8B11-52199EE89448}" type="pres">
      <dgm:prSet presAssocID="{1AAB7ED8-92BF-472C-87B1-C6386D66FBEB}" presName="cycle" presStyleCnt="0">
        <dgm:presLayoutVars>
          <dgm:dir/>
          <dgm:resizeHandles val="exact"/>
        </dgm:presLayoutVars>
      </dgm:prSet>
      <dgm:spPr/>
      <dgm:t>
        <a:bodyPr/>
        <a:lstStyle/>
        <a:p>
          <a:endParaRPr lang="ru-RU"/>
        </a:p>
      </dgm:t>
    </dgm:pt>
    <dgm:pt modelId="{28C25282-24D3-4CFD-AC59-CD63786195EA}" type="pres">
      <dgm:prSet presAssocID="{A51210AF-817E-4E3E-B0D1-38C0AF0BD115}" presName="node" presStyleLbl="node1" presStyleIdx="0" presStyleCnt="4" custScaleX="138989" custScaleY="147971">
        <dgm:presLayoutVars>
          <dgm:bulletEnabled val="1"/>
        </dgm:presLayoutVars>
      </dgm:prSet>
      <dgm:spPr/>
      <dgm:t>
        <a:bodyPr/>
        <a:lstStyle/>
        <a:p>
          <a:endParaRPr lang="ru-RU"/>
        </a:p>
      </dgm:t>
    </dgm:pt>
    <dgm:pt modelId="{A647B94C-0F5B-451D-9428-43279F7D65DD}" type="pres">
      <dgm:prSet presAssocID="{A51210AF-817E-4E3E-B0D1-38C0AF0BD115}" presName="spNode" presStyleCnt="0"/>
      <dgm:spPr/>
    </dgm:pt>
    <dgm:pt modelId="{B1BA7DD6-4629-4464-AA76-4AC12B29F7ED}" type="pres">
      <dgm:prSet presAssocID="{C8234B4D-104B-4FD1-9C1F-A414143258AA}" presName="sibTrans" presStyleLbl="sibTrans1D1" presStyleIdx="0" presStyleCnt="4"/>
      <dgm:spPr/>
      <dgm:t>
        <a:bodyPr/>
        <a:lstStyle/>
        <a:p>
          <a:endParaRPr lang="ru-RU"/>
        </a:p>
      </dgm:t>
    </dgm:pt>
    <dgm:pt modelId="{09EE511D-0EF6-43EC-B406-0F1618FAB471}" type="pres">
      <dgm:prSet presAssocID="{A5495B50-43AD-4A49-9076-987885A89997}" presName="node" presStyleLbl="node1" presStyleIdx="1" presStyleCnt="4" custScaleX="142593" custScaleY="162611" custRadScaleRad="115663" custRadScaleInc="-2194">
        <dgm:presLayoutVars>
          <dgm:bulletEnabled val="1"/>
        </dgm:presLayoutVars>
      </dgm:prSet>
      <dgm:spPr/>
      <dgm:t>
        <a:bodyPr/>
        <a:lstStyle/>
        <a:p>
          <a:endParaRPr lang="ru-RU"/>
        </a:p>
      </dgm:t>
    </dgm:pt>
    <dgm:pt modelId="{D6C46AB8-91FF-4DB2-AA00-CB287071D8BD}" type="pres">
      <dgm:prSet presAssocID="{A5495B50-43AD-4A49-9076-987885A89997}" presName="spNode" presStyleCnt="0"/>
      <dgm:spPr/>
    </dgm:pt>
    <dgm:pt modelId="{CEBC4C3C-A437-4420-A2E2-C12E33E8450C}" type="pres">
      <dgm:prSet presAssocID="{04BE0404-A1B3-4DF6-8F9E-5898A0BB0D34}" presName="sibTrans" presStyleLbl="sibTrans1D1" presStyleIdx="1" presStyleCnt="4"/>
      <dgm:spPr/>
      <dgm:t>
        <a:bodyPr/>
        <a:lstStyle/>
        <a:p>
          <a:endParaRPr lang="ru-RU"/>
        </a:p>
      </dgm:t>
    </dgm:pt>
    <dgm:pt modelId="{B5C2805B-3ECC-4AA3-B306-E04B8D93175A}" type="pres">
      <dgm:prSet presAssocID="{4D5D21B2-DAFF-4489-83F7-D7EBC1E1D448}" presName="node" presStyleLbl="node1" presStyleIdx="2" presStyleCnt="4" custScaleX="142593" custScaleY="123822">
        <dgm:presLayoutVars>
          <dgm:bulletEnabled val="1"/>
        </dgm:presLayoutVars>
      </dgm:prSet>
      <dgm:spPr/>
      <dgm:t>
        <a:bodyPr/>
        <a:lstStyle/>
        <a:p>
          <a:endParaRPr lang="ru-RU"/>
        </a:p>
      </dgm:t>
    </dgm:pt>
    <dgm:pt modelId="{3743ACCF-7837-4FB8-8080-B65670FB2E40}" type="pres">
      <dgm:prSet presAssocID="{4D5D21B2-DAFF-4489-83F7-D7EBC1E1D448}" presName="spNode" presStyleCnt="0"/>
      <dgm:spPr/>
    </dgm:pt>
    <dgm:pt modelId="{609DDD8F-8077-4ED9-B479-F4058D5BF79E}" type="pres">
      <dgm:prSet presAssocID="{A31C26CC-7098-4C2A-9AC2-1040AD3A8036}" presName="sibTrans" presStyleLbl="sibTrans1D1" presStyleIdx="2" presStyleCnt="4"/>
      <dgm:spPr/>
      <dgm:t>
        <a:bodyPr/>
        <a:lstStyle/>
        <a:p>
          <a:endParaRPr lang="ru-RU"/>
        </a:p>
      </dgm:t>
    </dgm:pt>
    <dgm:pt modelId="{FDB32F28-2B23-4FC5-B84F-1478F183AB08}" type="pres">
      <dgm:prSet presAssocID="{ACECFA3F-271D-4071-ACC5-D5EA66374059}" presName="node" presStyleLbl="node1" presStyleIdx="3" presStyleCnt="4" custScaleX="142593" custScaleY="162611" custRadScaleRad="111386" custRadScaleInc="2279">
        <dgm:presLayoutVars>
          <dgm:bulletEnabled val="1"/>
        </dgm:presLayoutVars>
      </dgm:prSet>
      <dgm:spPr/>
      <dgm:t>
        <a:bodyPr/>
        <a:lstStyle/>
        <a:p>
          <a:endParaRPr lang="ru-RU"/>
        </a:p>
      </dgm:t>
    </dgm:pt>
    <dgm:pt modelId="{33A00F86-7713-40B8-8DA0-458E6F8C677E}" type="pres">
      <dgm:prSet presAssocID="{ACECFA3F-271D-4071-ACC5-D5EA66374059}" presName="spNode" presStyleCnt="0"/>
      <dgm:spPr/>
    </dgm:pt>
    <dgm:pt modelId="{AE08C94F-0CD5-478E-94D3-913DA7B7B592}" type="pres">
      <dgm:prSet presAssocID="{306D97E9-8708-417E-90DB-E143EE19C8F5}" presName="sibTrans" presStyleLbl="sibTrans1D1" presStyleIdx="3" presStyleCnt="4"/>
      <dgm:spPr/>
      <dgm:t>
        <a:bodyPr/>
        <a:lstStyle/>
        <a:p>
          <a:endParaRPr lang="ru-RU"/>
        </a:p>
      </dgm:t>
    </dgm:pt>
  </dgm:ptLst>
  <dgm:cxnLst>
    <dgm:cxn modelId="{2A9D9DEE-F90B-47B2-B734-FC5044C56616}" srcId="{1AAB7ED8-92BF-472C-87B1-C6386D66FBEB}" destId="{A51210AF-817E-4E3E-B0D1-38C0AF0BD115}" srcOrd="0" destOrd="0" parTransId="{BF6075DF-E010-40EC-B4DC-946E87931D70}" sibTransId="{C8234B4D-104B-4FD1-9C1F-A414143258AA}"/>
    <dgm:cxn modelId="{393E5E0C-FDAF-45D4-98EB-484C1151E6FB}" srcId="{1AAB7ED8-92BF-472C-87B1-C6386D66FBEB}" destId="{A5495B50-43AD-4A49-9076-987885A89997}" srcOrd="1" destOrd="0" parTransId="{266B1D32-B0BB-46B8-9166-582BE3B8B6C5}" sibTransId="{04BE0404-A1B3-4DF6-8F9E-5898A0BB0D34}"/>
    <dgm:cxn modelId="{AB319334-C866-4940-BC19-3F5E4ABB540F}" type="presOf" srcId="{A5495B50-43AD-4A49-9076-987885A89997}" destId="{09EE511D-0EF6-43EC-B406-0F1618FAB471}" srcOrd="0" destOrd="0" presId="urn:microsoft.com/office/officeart/2005/8/layout/cycle6"/>
    <dgm:cxn modelId="{4EB5DAAB-95CA-4CC1-AEDC-EFB5125E9522}" type="presOf" srcId="{C8234B4D-104B-4FD1-9C1F-A414143258AA}" destId="{B1BA7DD6-4629-4464-AA76-4AC12B29F7ED}" srcOrd="0" destOrd="0" presId="urn:microsoft.com/office/officeart/2005/8/layout/cycle6"/>
    <dgm:cxn modelId="{573B9DE4-DB43-4A5C-A3C5-7C42F15550F1}" srcId="{1AAB7ED8-92BF-472C-87B1-C6386D66FBEB}" destId="{ACECFA3F-271D-4071-ACC5-D5EA66374059}" srcOrd="3" destOrd="0" parTransId="{492DC491-C08E-4A09-BCB7-E9F316D39C79}" sibTransId="{306D97E9-8708-417E-90DB-E143EE19C8F5}"/>
    <dgm:cxn modelId="{D0CCB2BC-4E5F-49CD-9479-4BB47A19CF81}" type="presOf" srcId="{ACECFA3F-271D-4071-ACC5-D5EA66374059}" destId="{FDB32F28-2B23-4FC5-B84F-1478F183AB08}" srcOrd="0" destOrd="0" presId="urn:microsoft.com/office/officeart/2005/8/layout/cycle6"/>
    <dgm:cxn modelId="{1A0095BA-0124-4209-817F-DC647E6DE77A}" type="presOf" srcId="{04BE0404-A1B3-4DF6-8F9E-5898A0BB0D34}" destId="{CEBC4C3C-A437-4420-A2E2-C12E33E8450C}" srcOrd="0" destOrd="0" presId="urn:microsoft.com/office/officeart/2005/8/layout/cycle6"/>
    <dgm:cxn modelId="{70F493C5-3EBF-4F49-8BEE-240781A115EE}" srcId="{1AAB7ED8-92BF-472C-87B1-C6386D66FBEB}" destId="{4D5D21B2-DAFF-4489-83F7-D7EBC1E1D448}" srcOrd="2" destOrd="0" parTransId="{52A72DC8-DC49-4CF4-BFCF-A66AA88A9C97}" sibTransId="{A31C26CC-7098-4C2A-9AC2-1040AD3A8036}"/>
    <dgm:cxn modelId="{B4AF70D9-ECE1-49A0-A1BC-77D57B099F82}" type="presOf" srcId="{306D97E9-8708-417E-90DB-E143EE19C8F5}" destId="{AE08C94F-0CD5-478E-94D3-913DA7B7B592}" srcOrd="0" destOrd="0" presId="urn:microsoft.com/office/officeart/2005/8/layout/cycle6"/>
    <dgm:cxn modelId="{DA252B4D-D2D7-4CEC-AAB5-A3F1A2A6657F}" type="presOf" srcId="{A51210AF-817E-4E3E-B0D1-38C0AF0BD115}" destId="{28C25282-24D3-4CFD-AC59-CD63786195EA}" srcOrd="0" destOrd="0" presId="urn:microsoft.com/office/officeart/2005/8/layout/cycle6"/>
    <dgm:cxn modelId="{BE24E7BE-3613-484C-9030-89AE65134247}" type="presOf" srcId="{A31C26CC-7098-4C2A-9AC2-1040AD3A8036}" destId="{609DDD8F-8077-4ED9-B479-F4058D5BF79E}" srcOrd="0" destOrd="0" presId="urn:microsoft.com/office/officeart/2005/8/layout/cycle6"/>
    <dgm:cxn modelId="{1E103184-5769-4899-92D4-AA248006B308}" type="presOf" srcId="{1AAB7ED8-92BF-472C-87B1-C6386D66FBEB}" destId="{50F8A006-03B7-453E-8B11-52199EE89448}" srcOrd="0" destOrd="0" presId="urn:microsoft.com/office/officeart/2005/8/layout/cycle6"/>
    <dgm:cxn modelId="{1CA97521-1CB3-4C08-A457-AAA43704E01D}" type="presOf" srcId="{4D5D21B2-DAFF-4489-83F7-D7EBC1E1D448}" destId="{B5C2805B-3ECC-4AA3-B306-E04B8D93175A}" srcOrd="0" destOrd="0" presId="urn:microsoft.com/office/officeart/2005/8/layout/cycle6"/>
    <dgm:cxn modelId="{50CE96E2-EBB9-43AA-8372-9DE28A951A51}" type="presParOf" srcId="{50F8A006-03B7-453E-8B11-52199EE89448}" destId="{28C25282-24D3-4CFD-AC59-CD63786195EA}" srcOrd="0" destOrd="0" presId="urn:microsoft.com/office/officeart/2005/8/layout/cycle6"/>
    <dgm:cxn modelId="{98AB7FF7-14C7-4CA1-9FD1-816F19E5F1C2}" type="presParOf" srcId="{50F8A006-03B7-453E-8B11-52199EE89448}" destId="{A647B94C-0F5B-451D-9428-43279F7D65DD}" srcOrd="1" destOrd="0" presId="urn:microsoft.com/office/officeart/2005/8/layout/cycle6"/>
    <dgm:cxn modelId="{453EDF7D-95D1-49BE-9ABE-7063C48AED07}" type="presParOf" srcId="{50F8A006-03B7-453E-8B11-52199EE89448}" destId="{B1BA7DD6-4629-4464-AA76-4AC12B29F7ED}" srcOrd="2" destOrd="0" presId="urn:microsoft.com/office/officeart/2005/8/layout/cycle6"/>
    <dgm:cxn modelId="{DE907F73-6B14-4409-BD9E-376E249C1201}" type="presParOf" srcId="{50F8A006-03B7-453E-8B11-52199EE89448}" destId="{09EE511D-0EF6-43EC-B406-0F1618FAB471}" srcOrd="3" destOrd="0" presId="urn:microsoft.com/office/officeart/2005/8/layout/cycle6"/>
    <dgm:cxn modelId="{F58FDDD5-86F1-4BB6-BFE4-6081B29108C2}" type="presParOf" srcId="{50F8A006-03B7-453E-8B11-52199EE89448}" destId="{D6C46AB8-91FF-4DB2-AA00-CB287071D8BD}" srcOrd="4" destOrd="0" presId="urn:microsoft.com/office/officeart/2005/8/layout/cycle6"/>
    <dgm:cxn modelId="{84172652-4C9E-4F1A-96FD-3C61C000BE86}" type="presParOf" srcId="{50F8A006-03B7-453E-8B11-52199EE89448}" destId="{CEBC4C3C-A437-4420-A2E2-C12E33E8450C}" srcOrd="5" destOrd="0" presId="urn:microsoft.com/office/officeart/2005/8/layout/cycle6"/>
    <dgm:cxn modelId="{BDA7AE05-BDFF-49AD-BD2B-8BF45018EBB9}" type="presParOf" srcId="{50F8A006-03B7-453E-8B11-52199EE89448}" destId="{B5C2805B-3ECC-4AA3-B306-E04B8D93175A}" srcOrd="6" destOrd="0" presId="urn:microsoft.com/office/officeart/2005/8/layout/cycle6"/>
    <dgm:cxn modelId="{7292DD1B-22B4-43CA-810B-4CB8B37530AF}" type="presParOf" srcId="{50F8A006-03B7-453E-8B11-52199EE89448}" destId="{3743ACCF-7837-4FB8-8080-B65670FB2E40}" srcOrd="7" destOrd="0" presId="urn:microsoft.com/office/officeart/2005/8/layout/cycle6"/>
    <dgm:cxn modelId="{3B3D2678-1B6F-4D9E-ADAC-E6C2AF7A6A32}" type="presParOf" srcId="{50F8A006-03B7-453E-8B11-52199EE89448}" destId="{609DDD8F-8077-4ED9-B479-F4058D5BF79E}" srcOrd="8" destOrd="0" presId="urn:microsoft.com/office/officeart/2005/8/layout/cycle6"/>
    <dgm:cxn modelId="{E6C580EF-EEFB-4037-B53D-B20FCED40B9E}" type="presParOf" srcId="{50F8A006-03B7-453E-8B11-52199EE89448}" destId="{FDB32F28-2B23-4FC5-B84F-1478F183AB08}" srcOrd="9" destOrd="0" presId="urn:microsoft.com/office/officeart/2005/8/layout/cycle6"/>
    <dgm:cxn modelId="{B60F3539-31F0-4CA7-9ED5-DC2DD9DC9B5E}" type="presParOf" srcId="{50F8A006-03B7-453E-8B11-52199EE89448}" destId="{33A00F86-7713-40B8-8DA0-458E6F8C677E}" srcOrd="10" destOrd="0" presId="urn:microsoft.com/office/officeart/2005/8/layout/cycle6"/>
    <dgm:cxn modelId="{E1240213-F8F8-498C-A844-50C4475927E9}" type="presParOf" srcId="{50F8A006-03B7-453E-8B11-52199EE89448}" destId="{AE08C94F-0CD5-478E-94D3-913DA7B7B592}"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tyle>
          <a:lnRef idx="3">
            <a:schemeClr val="lt1"/>
          </a:lnRef>
          <a:fillRef idx="1">
            <a:schemeClr val="accent2"/>
          </a:fillRef>
          <a:effectRef idx="1">
            <a:schemeClr val="accent2"/>
          </a:effectRef>
          <a:fontRef idx="minor">
            <a:schemeClr val="lt1"/>
          </a:fontRef>
        </dgm:style>
      </dgm:prSet>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p>
      </dgm:t>
    </dgm:pt>
    <dgm:pt modelId="{E900975D-4121-430B-8FA3-BEFE3EC45817}" type="sibTrans" cxnId="{177B1604-DECB-437F-BD0A-A555EEF6E09F}">
      <dgm:prSet/>
      <dgm:spPr/>
      <dgm:t>
        <a:bodyPr/>
        <a:lstStyle/>
        <a:p>
          <a:endParaRPr lang="ru-RU" sz="1100" b="1"/>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p>
      </dgm:t>
    </dgm:pt>
    <dgm:pt modelId="{C6F24F42-97B0-4B65-A4C6-FEB3AD0E1596}" type="sibTrans" cxnId="{85E56FFB-E071-40C7-BFC1-E9508A75A379}">
      <dgm:prSet/>
      <dgm:spPr/>
      <dgm:t>
        <a:bodyPr/>
        <a:lstStyle/>
        <a:p>
          <a:endParaRPr lang="ru-RU" sz="1100" b="1"/>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p>
      </dgm:t>
    </dgm:pt>
    <dgm:pt modelId="{A670FA7C-7403-44C0-BA19-83B2BA693E61}" type="sibTrans" cxnId="{605000A8-E9A8-4E12-A1C8-8FA726E7C9AE}">
      <dgm:prSet/>
      <dgm:spPr/>
      <dgm:t>
        <a:bodyPr/>
        <a:lstStyle/>
        <a:p>
          <a:endParaRPr lang="ru-RU" sz="1100" b="1"/>
        </a:p>
      </dgm:t>
    </dgm:pt>
    <dgm:pt modelId="{CD119780-6575-4106-AE5B-2CC6B48E548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p>
      </dgm:t>
    </dgm:pt>
    <dgm:pt modelId="{3BBBAA4F-305C-4E5F-BBCB-DE1B8ED5978A}" type="sibTrans" cxnId="{7C2E5991-6D03-4679-BB46-318B01A66142}">
      <dgm:prSet/>
      <dgm:spPr/>
      <dgm:t>
        <a:bodyPr/>
        <a:lstStyle/>
        <a:p>
          <a:endParaRPr lang="ru-RU" sz="1100" b="1"/>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p>
      </dgm:t>
    </dgm:pt>
    <dgm:pt modelId="{844E05AD-2AB6-4319-9130-67827496C360}" type="sibTrans" cxnId="{8F1F720A-D988-4739-9FFF-05E5C9E9A372}">
      <dgm:prSet/>
      <dgm:spPr/>
      <dgm:t>
        <a:bodyPr/>
        <a:lstStyle/>
        <a:p>
          <a:endParaRPr lang="ru-RU" sz="1100" b="1"/>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p>
      </dgm:t>
    </dgm:pt>
    <dgm:pt modelId="{59CBCFDE-87C7-4CA0-895C-10567390C816}" type="sibTrans" cxnId="{63612CDA-BBAA-48D8-BF07-558BDAD747A0}">
      <dgm:prSet/>
      <dgm:spPr/>
      <dgm:t>
        <a:bodyPr/>
        <a:lstStyle/>
        <a:p>
          <a:endParaRPr lang="ru-RU" sz="1100" b="1"/>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p>
      </dgm:t>
    </dgm:pt>
    <dgm:pt modelId="{26501B87-1556-4F1B-A703-D81F2BA2DB5B}" type="sibTrans" cxnId="{B7EC6DDD-6433-44EC-9FD5-BD8BA88E6613}">
      <dgm:prSet/>
      <dgm:spPr/>
      <dgm:t>
        <a:bodyPr/>
        <a:lstStyle/>
        <a:p>
          <a:endParaRPr lang="ru-RU" sz="1100" b="1"/>
        </a:p>
      </dgm:t>
    </dgm:pt>
    <dgm:pt modelId="{44367D81-039C-4579-8E09-66CAF90F50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144 000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p>
      </dgm:t>
    </dgm:pt>
    <dgm:pt modelId="{F7E1C861-8795-4EA1-A76A-EE2CB6232346}" type="sibTrans" cxnId="{0DC76281-AE6D-4D6E-81A2-1B2B3B2AF0AA}">
      <dgm:prSet/>
      <dgm:spPr/>
      <dgm:t>
        <a:bodyPr/>
        <a:lstStyle/>
        <a:p>
          <a:endParaRPr lang="ru-RU" sz="1100" b="1"/>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137 532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p>
      </dgm:t>
    </dgm:pt>
    <dgm:pt modelId="{A52C1518-95AA-4EDF-99FF-93D999EDDD4A}" type="sibTrans" cxnId="{F1D9D270-AECF-4F03-87DB-1FE8BCAFEC8D}">
      <dgm:prSet/>
      <dgm:spPr/>
      <dgm:t>
        <a:bodyPr/>
        <a:lstStyle/>
        <a:p>
          <a:endParaRPr lang="ru-RU" sz="1100" b="1"/>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p>
      </dgm:t>
    </dgm:pt>
    <dgm:pt modelId="{35694793-DDF3-4ECC-9AA3-AC178B8D026F}" type="sibTrans" cxnId="{C6FEAE20-8BA5-48CC-BD38-7150DFBE6AEC}">
      <dgm:prSet/>
      <dgm:spPr/>
      <dgm:t>
        <a:bodyPr/>
        <a:lstStyle/>
        <a:p>
          <a:endParaRPr lang="ru-RU"/>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a:p>
      </dgm:t>
    </dgm:pt>
    <dgm:pt modelId="{FA1CF671-CE5A-43BE-A489-E153F0F8811C}" type="sibTrans" cxnId="{A87D5022-47CD-4FFB-9BAD-37B8F3D26BB3}">
      <dgm:prSet/>
      <dgm:spPr/>
      <dgm:t>
        <a:bodyPr/>
        <a:lstStyle/>
        <a:p>
          <a:endParaRPr lang="ru-RU"/>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2021</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p>
      </dgm:t>
    </dgm:pt>
    <dgm:pt modelId="{7097F666-B696-4074-BF8E-24ADA840ED3B}" type="sibTrans" cxnId="{23044D7B-7184-4077-9554-9305FEDD03E9}">
      <dgm:prSet/>
      <dgm:spPr/>
      <dgm:t>
        <a:bodyPr/>
        <a:lstStyle/>
        <a:p>
          <a:endParaRPr lang="ru-RU"/>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a:p>
      </dgm:t>
    </dgm:pt>
    <dgm:pt modelId="{42D8C6A1-5C03-413A-99EF-223F18F536EB}" type="sibTrans" cxnId="{6097BCC7-A1B5-404F-B699-13105664B528}">
      <dgm:prSet/>
      <dgm:spPr/>
      <dgm:t>
        <a:bodyPr/>
        <a:lstStyle/>
        <a:p>
          <a:endParaRPr lang="ru-RU"/>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a:p>
      </dgm:t>
    </dgm:pt>
    <dgm:pt modelId="{4CC6C1EC-DF57-4C81-9B03-3A17304C52E6}" type="sibTrans" cxnId="{44D2D85A-6F4C-4ABC-8C2D-B28977898080}">
      <dgm:prSet/>
      <dgm:spPr/>
      <dgm:t>
        <a:bodyPr/>
        <a:lstStyle/>
        <a:p>
          <a:endParaRPr lang="ru-RU"/>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a:p>
      </dgm:t>
    </dgm:pt>
    <dgm:pt modelId="{7319F631-09B1-48CB-BAF7-8445C5AC1618}" type="sibTrans" cxnId="{9D786EF0-2F4F-40F5-8C60-398E9181FD35}">
      <dgm:prSet/>
      <dgm:spPr/>
      <dgm:t>
        <a:bodyPr/>
        <a:lstStyle/>
        <a:p>
          <a:endParaRPr lang="ru-RU"/>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144 000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a:p>
      </dgm:t>
    </dgm:pt>
    <dgm:pt modelId="{1FD46F6E-8EE6-451E-A6B4-3FA6056BD416}" type="sibTrans" cxnId="{563B7135-C296-437E-86BC-71C9BF75CBD3}">
      <dgm:prSet/>
      <dgm:spPr/>
      <dgm:t>
        <a:bodyPr/>
        <a:lstStyle/>
        <a:p>
          <a:endParaRPr lang="ru-RU"/>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p>
      </dgm:t>
    </dgm:pt>
    <dgm:pt modelId="{8DBEE901-4D78-4181-A6DB-04DBE5AFC449}" type="parTrans" cxnId="{D0FADE0F-F15B-45EB-BE1E-1190009A8ABD}">
      <dgm:prSet/>
      <dgm:spPr/>
      <dgm:t>
        <a:bodyPr/>
        <a:lstStyle/>
        <a:p>
          <a:endParaRPr lang="ru-RU"/>
        </a:p>
      </dgm:t>
    </dgm:pt>
    <dgm:pt modelId="{571AFEDE-AA12-4634-A6F3-33BC4E236E19}" type="sibTrans" cxnId="{D0FADE0F-F15B-45EB-BE1E-1190009A8ABD}">
      <dgm:prSet/>
      <dgm:spPr/>
      <dgm:t>
        <a:bodyPr/>
        <a:lstStyle/>
        <a:p>
          <a:endParaRPr lang="ru-RU"/>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a:p>
      </dgm:t>
    </dgm:pt>
    <dgm:pt modelId="{D6C0D10C-0A55-4B4C-95CA-342CC713B4EA}" type="sibTrans" cxnId="{BED1357D-2A03-4DBB-AF19-4EA3D0997E32}">
      <dgm:prSet/>
      <dgm:spPr/>
      <dgm:t>
        <a:bodyPr/>
        <a:lstStyle/>
        <a:p>
          <a:endParaRPr lang="ru-RU"/>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a:p>
      </dgm:t>
    </dgm:pt>
    <dgm:pt modelId="{FA166069-510E-430D-ABBE-E1A2B09558CE}" type="sibTrans" cxnId="{A7625AB6-5CA8-4543-AFDF-3445626B95A7}">
      <dgm:prSet/>
      <dgm:spPr/>
      <dgm:t>
        <a:bodyPr/>
        <a:lstStyle/>
        <a:p>
          <a:endParaRPr lang="ru-RU"/>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144 500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a:p>
      </dgm:t>
    </dgm:pt>
    <dgm:pt modelId="{0D884A66-EF39-4789-A63B-3A3CBEB15D6A}" type="sibTrans" cxnId="{08064794-7D33-4B3D-98EC-4C2F3CAB8822}">
      <dgm:prSet/>
      <dgm:spPr/>
      <dgm:t>
        <a:bodyPr/>
        <a:lstStyle/>
        <a:p>
          <a:endParaRPr lang="ru-RU"/>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a:p>
      </dgm:t>
    </dgm:pt>
    <dgm:pt modelId="{41B933A1-9AB0-4413-9012-F89B9C70741E}" type="sibTrans" cxnId="{7EAEC371-553E-4E9D-A4CC-83A632C1A866}">
      <dgm:prSet/>
      <dgm:spPr/>
      <dgm:t>
        <a:bodyPr/>
        <a:lstStyle/>
        <a:p>
          <a:endParaRPr lang="ru-RU"/>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a:p>
      </dgm:t>
    </dgm:pt>
    <dgm:pt modelId="{A8539F8F-5449-4F69-9D5B-CD73E9384FB2}" type="sibTrans" cxnId="{BCC1FE31-0246-43DC-9367-3E68D1580877}">
      <dgm:prSet/>
      <dgm:spPr/>
      <dgm:t>
        <a:bodyPr/>
        <a:lstStyle/>
        <a:p>
          <a:endParaRPr lang="ru-RU"/>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a:p>
      </dgm:t>
    </dgm:pt>
    <dgm:pt modelId="{1F3B44A3-41F0-4FE2-8FE9-2EEC4DC3DA9C}" type="sibTrans" cxnId="{DF667443-0DAC-4B0C-935A-F0465B69CBFB}">
      <dgm:prSet/>
      <dgm:spPr/>
      <dgm:t>
        <a:bodyPr/>
        <a:lstStyle/>
        <a:p>
          <a:endParaRPr lang="ru-RU"/>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144 500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a:p>
      </dgm:t>
    </dgm:pt>
    <dgm:pt modelId="{38C2B751-10AB-424B-8533-370958D28C0F}" type="sibTrans" cxnId="{E90B9AD5-6B9D-460A-B8D4-0169929EE8C4}">
      <dgm:prSet/>
      <dgm:spPr/>
      <dgm:t>
        <a:bodyPr/>
        <a:lstStyle/>
        <a:p>
          <a:endParaRPr lang="ru-RU"/>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E696C4B-FDDD-492E-99F0-85F84DCD2C36}" type="sibTrans" cxnId="{EFA08DB9-2A00-43D3-B718-DCFAD41C9E5B}">
      <dgm:prSet/>
      <dgm:spPr/>
      <dgm:t>
        <a:bodyPr/>
        <a:lstStyle/>
        <a:p>
          <a:endParaRPr lang="ru-RU" sz="1100" b="1"/>
        </a:p>
      </dgm:t>
    </dgm:pt>
    <dgm:pt modelId="{64F31578-307B-4AF8-9DDD-FA0365BF46F7}" type="parTrans" cxnId="{EFA08DB9-2A00-43D3-B718-DCFAD41C9E5B}">
      <dgm:prSet/>
      <dgm:spPr/>
      <dgm:t>
        <a:bodyPr/>
        <a:lstStyle/>
        <a:p>
          <a:endParaRPr lang="ru-RU" sz="1100" b="1"/>
        </a:p>
      </dgm:t>
    </dgm:pt>
    <dgm:pt modelId="{F6F97186-B344-4193-9FE9-6DFB5403A289}">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p>
      </dgm:t>
    </dgm:pt>
    <dgm:pt modelId="{01E5FF1C-8ED4-4ED1-A0DD-0AA37640AF28}" type="sibTrans" cxnId="{C28CBCF7-3139-40F7-B426-1830BB2434D9}">
      <dgm:prSet/>
      <dgm:spPr/>
      <dgm:t>
        <a:bodyPr/>
        <a:lstStyle/>
        <a:p>
          <a:endParaRPr lang="ru-RU" sz="1100" b="1"/>
        </a:p>
      </dgm:t>
    </dgm:pt>
    <dgm:pt modelId="{F22CCE59-9B42-4DA2-949C-34E1E0586A20}" type="parTrans" cxnId="{C28CBCF7-3139-40F7-B426-1830BB2434D9}">
      <dgm:prSet/>
      <dgm:spPr/>
      <dgm:t>
        <a:bodyPr/>
        <a:lstStyle/>
        <a:p>
          <a:endParaRPr lang="ru-RU" sz="1100" b="1"/>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15">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15">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2" presStyleCnt="15">
        <dgm:presLayoutVars>
          <dgm:chPref val="3"/>
        </dgm:presLayoutVars>
      </dgm:prSet>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3" presStyleCnt="15">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4" presStyleCnt="15">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5" presStyleCnt="15">
        <dgm:presLayoutVars>
          <dgm:chPref val="3"/>
        </dgm:presLayoutVars>
      </dgm:prSet>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6" presStyleCnt="15">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7" presStyleCnt="15">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pt>
    <dgm:pt modelId="{4E7A1119-403E-4C39-BB54-05ED8132FF0C}" type="pres">
      <dgm:prSet presAssocID="{D1936ACF-1E69-4953-BA37-9ADE2EF12E41}" presName="horzFour" presStyleCnt="0"/>
      <dgm:spPr/>
    </dgm:pt>
    <dgm:pt modelId="{F32685DE-10D4-4878-B807-45D477FFEF84}" type="pres">
      <dgm:prSet presAssocID="{4E5A1869-57DF-4BD2-89F2-0FF412DDC036}" presName="vertFour" presStyleCnt="0">
        <dgm:presLayoutVars>
          <dgm:chPref val="3"/>
        </dgm:presLayoutVars>
      </dgm:prSet>
      <dgm:spPr/>
    </dgm:pt>
    <dgm:pt modelId="{BA61E3A6-0BE5-4066-9F94-BB1BFFF8EBBF}" type="pres">
      <dgm:prSet presAssocID="{4E5A1869-57DF-4BD2-89F2-0FF412DDC036}" presName="txFour" presStyleLbl="node4" presStyleIdx="8" presStyleCnt="15">
        <dgm:presLayoutVars>
          <dgm:chPref val="3"/>
        </dgm:presLayoutVars>
      </dgm:prSet>
      <dgm:spPr/>
      <dgm:t>
        <a:bodyPr/>
        <a:lstStyle/>
        <a:p>
          <a:endParaRPr lang="ru-RU"/>
        </a:p>
      </dgm:t>
    </dgm:pt>
    <dgm:pt modelId="{12969847-F565-4B2C-9631-4E5EF759A09C}" type="pres">
      <dgm:prSet presAssocID="{4E5A1869-57DF-4BD2-89F2-0FF412DDC036}"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9" presStyleCnt="15">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10" presStyleCnt="15">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pt>
    <dgm:pt modelId="{F73E662C-F722-4B4F-9DF8-BE21B2C2C700}" type="pres">
      <dgm:prSet presAssocID="{187C542A-BCFC-4BBB-8DCA-67690BE3FD29}" presName="horzFour" presStyleCnt="0"/>
      <dgm:spPr/>
    </dgm:pt>
    <dgm:pt modelId="{566AACE7-A2F1-4E7A-BECC-43348B95352C}" type="pres">
      <dgm:prSet presAssocID="{593C7C55-813E-4059-B734-EC61CD9C5CBC}" presName="vertFour" presStyleCnt="0">
        <dgm:presLayoutVars>
          <dgm:chPref val="3"/>
        </dgm:presLayoutVars>
      </dgm:prSet>
      <dgm:spPr/>
    </dgm:pt>
    <dgm:pt modelId="{7653A429-0E18-4BE3-A07C-F1A5A9D672E3}" type="pres">
      <dgm:prSet presAssocID="{593C7C55-813E-4059-B734-EC61CD9C5CBC}" presName="txFour" presStyleLbl="node4" presStyleIdx="11" presStyleCnt="15">
        <dgm:presLayoutVars>
          <dgm:chPref val="3"/>
        </dgm:presLayoutVars>
      </dgm:prSet>
      <dgm:spPr/>
      <dgm:t>
        <a:bodyPr/>
        <a:lstStyle/>
        <a:p>
          <a:endParaRPr lang="ru-RU"/>
        </a:p>
      </dgm:t>
    </dgm:pt>
    <dgm:pt modelId="{3A3A01C6-B3AA-4C89-92D4-EA308C8E23E1}" type="pres">
      <dgm:prSet presAssocID="{593C7C55-813E-4059-B734-EC61CD9C5CBC}"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12" presStyleCnt="15">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13" presStyleCnt="15">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pt>
    <dgm:pt modelId="{19CEB4E4-DAEB-4DAC-B74F-6A90F95E40F6}" type="pres">
      <dgm:prSet presAssocID="{1B20A584-E8E7-451F-84AF-E95BD5B40EA1}" presName="horzFour" presStyleCnt="0"/>
      <dgm:spPr/>
    </dgm:pt>
    <dgm:pt modelId="{4B090C7C-91FA-46FA-862C-86DC2555E033}" type="pres">
      <dgm:prSet presAssocID="{DF86BB99-07F8-490F-B6E9-4F22F5A8A955}" presName="vertFour" presStyleCnt="0">
        <dgm:presLayoutVars>
          <dgm:chPref val="3"/>
        </dgm:presLayoutVars>
      </dgm:prSet>
      <dgm:spPr/>
    </dgm:pt>
    <dgm:pt modelId="{874CF4BC-44A5-455D-A60A-EB599B596188}" type="pres">
      <dgm:prSet presAssocID="{DF86BB99-07F8-490F-B6E9-4F22F5A8A955}" presName="txFour" presStyleLbl="node4" presStyleIdx="14" presStyleCnt="15">
        <dgm:presLayoutVars>
          <dgm:chPref val="3"/>
        </dgm:presLayoutVars>
      </dgm:prSet>
      <dgm:spPr/>
      <dgm:t>
        <a:bodyPr/>
        <a:lstStyle/>
        <a:p>
          <a:endParaRPr lang="ru-RU"/>
        </a:p>
      </dgm:t>
    </dgm:pt>
    <dgm:pt modelId="{97FFE9E6-CE88-44D7-A8E9-5F178F964167}" type="pres">
      <dgm:prSet presAssocID="{DF86BB99-07F8-490F-B6E9-4F22F5A8A955}" presName="horzFour" presStyleCnt="0"/>
      <dgm:spPr/>
    </dgm:pt>
  </dgm:ptLst>
  <dgm:cxnLst>
    <dgm:cxn modelId="{BED1357D-2A03-4DBB-AF19-4EA3D0997E32}" srcId="{C60BD95D-8BE5-42EC-AF9D-D22E07852892}" destId="{D5544F4D-4FD2-41EE-A356-ABCAA534BCB5}" srcOrd="0" destOrd="0" parTransId="{BED13ABC-6FE3-4A0F-B363-3797DF01D994}" sibTransId="{D6C0D10C-0A55-4B4C-95CA-342CC713B4EA}"/>
    <dgm:cxn modelId="{1EDD370D-53B5-46A1-B07B-0EF3F7139E78}" type="presOf" srcId="{614AF9F2-E1A1-4D10-882A-EB6B0D669FCA}" destId="{6CE5FDB4-BFBB-4259-A330-B441199BCE24}" srcOrd="0" destOrd="0" presId="urn:microsoft.com/office/officeart/2005/8/layout/hierarchy4"/>
    <dgm:cxn modelId="{F1D9D270-AECF-4F03-87DB-1FE8BCAFEC8D}" srcId="{9A0A1B48-08CE-44F2-8C66-5814C06EE4CC}" destId="{614AF9F2-E1A1-4D10-882A-EB6B0D669FCA}" srcOrd="0" destOrd="0" parTransId="{5B0591E8-42AF-40BA-A11A-3996F9B13E48}" sibTransId="{A52C1518-95AA-4EDF-99FF-93D999EDDD4A}"/>
    <dgm:cxn modelId="{A87D5022-47CD-4FFB-9BAD-37B8F3D26BB3}" srcId="{946393D2-3BB5-4D19-BAF6-84B7339845C4}" destId="{89E09F27-5F73-400B-AE18-4421B9895F64}" srcOrd="3" destOrd="0" parTransId="{16B02458-69C3-4316-A805-FC6C92C26552}" sibTransId="{FA1CF671-CE5A-43BE-A489-E153F0F8811C}"/>
    <dgm:cxn modelId="{A1A33BAD-3D9B-41EB-9596-61C679878C11}" type="presOf" srcId="{89E09F27-5F73-400B-AE18-4421B9895F64}" destId="{9E5D5161-23D7-41B4-A187-BE6D7C6483D0}" srcOrd="0" destOrd="0" presId="urn:microsoft.com/office/officeart/2005/8/layout/hierarchy4"/>
    <dgm:cxn modelId="{605000A8-E9A8-4E12-A1C8-8FA726E7C9AE}" srcId="{946393D2-3BB5-4D19-BAF6-84B7339845C4}" destId="{7711325B-E859-44FE-8B41-57F9AFDCA54B}" srcOrd="1" destOrd="0" parTransId="{2BF8A7FD-5B45-414F-8537-22861CA0057A}" sibTransId="{A670FA7C-7403-44C0-BA19-83B2BA693E61}"/>
    <dgm:cxn modelId="{8F1F720A-D988-4739-9FFF-05E5C9E9A372}" srcId="{A1BB5A2E-A45D-4F6A-B329-CD4782193917}" destId="{B34B6A16-5EF9-4B63-A5E4-12B190B34880}" srcOrd="0" destOrd="0" parTransId="{3047CE4C-FF19-4B45-8312-79C9A6EA38F8}" sibTransId="{844E05AD-2AB6-4319-9130-67827496C360}"/>
    <dgm:cxn modelId="{1B50D771-867E-45F3-95AD-5F71F52D956F}" type="presOf" srcId="{44367D81-039C-4579-8E09-66CAF90F5041}" destId="{085136A3-D02F-461C-B31C-FD1D69D16759}"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57E849FA-86F4-47E0-B541-A7FEE23CE766}" type="presOf" srcId="{66E38241-E965-439E-997F-74C14C213F23}" destId="{02D78884-08A2-47FD-874A-FD0B1E1D6A24}" srcOrd="0" destOrd="0" presId="urn:microsoft.com/office/officeart/2005/8/layout/hierarchy4"/>
    <dgm:cxn modelId="{D2803C29-B5F3-46FF-9EE3-8A598CD5B052}" type="presOf" srcId="{DF86BB99-07F8-490F-B6E9-4F22F5A8A955}" destId="{874CF4BC-44A5-455D-A60A-EB599B596188}" srcOrd="0" destOrd="0" presId="urn:microsoft.com/office/officeart/2005/8/layout/hierarchy4"/>
    <dgm:cxn modelId="{A7625AB6-5CA8-4543-AFDF-3445626B95A7}" srcId="{D5544F4D-4FD2-41EE-A356-ABCAA534BCB5}" destId="{187C542A-BCFC-4BBB-8DCA-67690BE3FD29}" srcOrd="0" destOrd="0" parTransId="{1DE6EB8F-E86E-468D-9E31-3BEF22539EFA}" sibTransId="{FA166069-510E-430D-ABBE-E1A2B09558CE}"/>
    <dgm:cxn modelId="{C28CBCF7-3139-40F7-B426-1830BB2434D9}" srcId="{5A6BA2F8-AB86-4FEA-9FCE-F9FA52A7F9A0}" destId="{F6F97186-B344-4193-9FE9-6DFB5403A289}" srcOrd="0" destOrd="0" parTransId="{F22CCE59-9B42-4DA2-949C-34E1E0586A20}" sibTransId="{01E5FF1C-8ED4-4ED1-A0DD-0AA37640AF28}"/>
    <dgm:cxn modelId="{563B7135-C296-437E-86BC-71C9BF75CBD3}" srcId="{D1936ACF-1E69-4953-BA37-9ADE2EF12E41}" destId="{4E5A1869-57DF-4BD2-89F2-0FF412DDC036}" srcOrd="0" destOrd="0" parTransId="{2DD1E431-BE19-4798-89F6-2A2AA8604FD1}" sibTransId="{1FD46F6E-8EE6-451E-A6B4-3FA6056BD416}"/>
    <dgm:cxn modelId="{674D62D8-5026-4AC5-8954-CC610C41CBCB}" type="presOf" srcId="{9E496AFB-5861-4A0B-A059-7AF344913280}" destId="{F8905714-088D-483C-AC16-D43BF2F0BF16}" srcOrd="0" destOrd="0" presId="urn:microsoft.com/office/officeart/2005/8/layout/hierarchy4"/>
    <dgm:cxn modelId="{44D2D85A-6F4C-4ABC-8C2D-B28977898080}" srcId="{C9C8B06B-C833-4D4A-8595-4BF5AEB204E9}" destId="{66E38241-E965-439E-997F-74C14C213F23}" srcOrd="0" destOrd="0" parTransId="{609CD11E-CAF4-4D39-A7D8-415A69AFCAA7}" sibTransId="{4CC6C1EC-DF57-4C81-9B03-3A17304C52E6}"/>
    <dgm:cxn modelId="{63612CDA-BBAA-48D8-BF07-558BDAD747A0}" srcId="{CD119780-6575-4106-AE5B-2CC6B48E5482}" destId="{93520637-36B3-4AB9-B949-92D55141E733}" srcOrd="0" destOrd="0" parTransId="{15E02305-DAD8-4809-8067-42DAD00486AD}" sibTransId="{59CBCFDE-87C7-4CA0-895C-10567390C816}"/>
    <dgm:cxn modelId="{4E6E8655-FE3A-43E0-83AE-667427B47DCC}" type="presOf" srcId="{93520637-36B3-4AB9-B949-92D55141E733}" destId="{8E7E2D4A-62E6-4A23-A5DD-552A63903B64}" srcOrd="0" destOrd="0" presId="urn:microsoft.com/office/officeart/2005/8/layout/hierarchy4"/>
    <dgm:cxn modelId="{E34B4C26-C0AD-4FD0-8219-00587D2E8543}" type="presOf" srcId="{187C542A-BCFC-4BBB-8DCA-67690BE3FD29}" destId="{EFF40216-5B58-45C6-B485-1C9C4561DF2F}" srcOrd="0" destOrd="0" presId="urn:microsoft.com/office/officeart/2005/8/layout/hierarchy4"/>
    <dgm:cxn modelId="{7EAEC371-553E-4E9D-A4CC-83A632C1A866}" srcId="{9E496AFB-5861-4A0B-A059-7AF344913280}" destId="{25C69CC8-098D-44A3-878A-5E3FEF1E9C10}" srcOrd="0" destOrd="0" parTransId="{28799DE6-79A2-4C3E-B141-55C8FB729A4A}" sibTransId="{41B933A1-9AB0-4413-9012-F89B9C70741E}"/>
    <dgm:cxn modelId="{9D786EF0-2F4F-40F5-8C60-398E9181FD35}" srcId="{66E38241-E965-439E-997F-74C14C213F23}" destId="{D1936ACF-1E69-4953-BA37-9ADE2EF12E41}" srcOrd="0" destOrd="0" parTransId="{A530724B-D4A2-46C1-8717-7F7FB05E23A3}" sibTransId="{7319F631-09B1-48CB-BAF7-8445C5AC1618}"/>
    <dgm:cxn modelId="{CCB31876-54D1-4D4B-80C2-90F4AC2C6B43}" type="presOf" srcId="{A1BB5A2E-A45D-4F6A-B329-CD4782193917}" destId="{672DFC88-43F4-433B-9B7F-D5CE282279E3}" srcOrd="0" destOrd="0" presId="urn:microsoft.com/office/officeart/2005/8/layout/hierarchy4"/>
    <dgm:cxn modelId="{FA8B6B85-C908-4603-8405-F03E3C3B3223}" type="presOf" srcId="{9A0A1B48-08CE-44F2-8C66-5814C06EE4CC}" destId="{41590EE3-70B4-4E0E-8D44-18EF1FD97F2E}" srcOrd="0" destOrd="0" presId="urn:microsoft.com/office/officeart/2005/8/layout/hierarchy4"/>
    <dgm:cxn modelId="{B6D73AF3-90F8-45EA-9CF8-74CCC5B3F819}" type="presOf" srcId="{BDDF592B-1C58-40EE-9108-0DC798BB2F08}" destId="{4CD2A706-78CC-47E3-A8F8-D778F944372A}" srcOrd="0" destOrd="0" presId="urn:microsoft.com/office/officeart/2005/8/layout/hierarchy4"/>
    <dgm:cxn modelId="{7C2E5991-6D03-4679-BB46-318B01A66142}" srcId="{F6F97186-B344-4193-9FE9-6DFB5403A289}" destId="{CD119780-6575-4106-AE5B-2CC6B48E5482}" srcOrd="0" destOrd="0" parTransId="{A99EC59D-97F4-424A-A28E-01E77005439E}" sibTransId="{3BBBAA4F-305C-4E5F-BBCB-DE1B8ED5978A}"/>
    <dgm:cxn modelId="{60C636BA-F30C-4249-BFD9-08F0B002CE0E}" type="presOf" srcId="{4E5A1869-57DF-4BD2-89F2-0FF412DDC036}" destId="{BA61E3A6-0BE5-4066-9F94-BB1BFFF8EBBF}" srcOrd="0" destOrd="0" presId="urn:microsoft.com/office/officeart/2005/8/layout/hierarchy4"/>
    <dgm:cxn modelId="{F8C3B811-44C4-44FC-A480-10907C00EA81}" type="presOf" srcId="{CE075476-E9CA-4A59-A127-31223E8D37A1}" destId="{25DDEEC2-9BA5-4367-BB24-33CAA47BBC09}" srcOrd="0" destOrd="0" presId="urn:microsoft.com/office/officeart/2005/8/layout/hierarchy4"/>
    <dgm:cxn modelId="{CD743083-2B6C-4DCD-9AEA-DD5B4654BD06}" type="presOf" srcId="{C60BD95D-8BE5-42EC-AF9D-D22E07852892}" destId="{2965B01E-C0DE-4302-ADA0-732BD580C7B1}" srcOrd="0" destOrd="0" presId="urn:microsoft.com/office/officeart/2005/8/layout/hierarchy4"/>
    <dgm:cxn modelId="{C7726721-75AC-4981-83A0-EB0192B935BE}" type="presOf" srcId="{D1936ACF-1E69-4953-BA37-9ADE2EF12E41}" destId="{59176932-D6D5-4C36-BF7A-69A1297C4BAD}" srcOrd="0" destOrd="0" presId="urn:microsoft.com/office/officeart/2005/8/layout/hierarchy4"/>
    <dgm:cxn modelId="{177B1604-DECB-437F-BD0A-A555EEF6E09F}" srcId="{CE075476-E9CA-4A59-A127-31223E8D37A1}" destId="{946393D2-3BB5-4D19-BAF6-84B7339845C4}" srcOrd="0" destOrd="0" parTransId="{6D4C3ED2-39E1-4137-9A50-9D8AF25F37D5}" sibTransId="{E900975D-4121-430B-8FA3-BEFE3EC45817}"/>
    <dgm:cxn modelId="{FCDAA5E7-B2B9-430E-B06C-44844620034F}" type="presOf" srcId="{5A6BA2F8-AB86-4FEA-9FCE-F9FA52A7F9A0}" destId="{EFD09625-1EEB-463A-9D51-52F09A5E039B}" srcOrd="0" destOrd="0" presId="urn:microsoft.com/office/officeart/2005/8/layout/hierarchy4"/>
    <dgm:cxn modelId="{C6FEAE20-8BA5-48CC-BD38-7150DFBE6AEC}" srcId="{946393D2-3BB5-4D19-BAF6-84B7339845C4}" destId="{62031802-0EE5-47DF-BB1F-2C84A19F6746}" srcOrd="2" destOrd="0" parTransId="{43DD85C8-BF2E-4808-BFA8-3211ED494E6D}" sibTransId="{35694793-DDF3-4ECC-9AA3-AC178B8D026F}"/>
    <dgm:cxn modelId="{EFA08DB9-2A00-43D3-B718-DCFAD41C9E5B}" srcId="{7711325B-E859-44FE-8B41-57F9AFDCA54B}" destId="{A1BB5A2E-A45D-4F6A-B329-CD4782193917}" srcOrd="0" destOrd="0" parTransId="{64F31578-307B-4AF8-9DDD-FA0365BF46F7}" sibTransId="{EE696C4B-FDDD-492E-99F0-85F84DCD2C36}"/>
    <dgm:cxn modelId="{D0FADE0F-F15B-45EB-BE1E-1190009A8ABD}" srcId="{89E09F27-5F73-400B-AE18-4421B9895F64}" destId="{C60BD95D-8BE5-42EC-AF9D-D22E07852892}" srcOrd="0" destOrd="0" parTransId="{8DBEE901-4D78-4181-A6DB-04DBE5AFC449}" sibTransId="{571AFEDE-AA12-4634-A6F3-33BC4E236E19}"/>
    <dgm:cxn modelId="{B7EC6DDD-6433-44EC-9FD5-BD8BA88E6613}" srcId="{B34B6A16-5EF9-4B63-A5E4-12B190B34880}" destId="{9A0A1B48-08CE-44F2-8C66-5814C06EE4CC}" srcOrd="0" destOrd="0" parTransId="{29FE6CB6-1907-439D-BB9A-57865C4A7A77}" sibTransId="{26501B87-1556-4F1B-A703-D81F2BA2DB5B}"/>
    <dgm:cxn modelId="{FCBAC9F1-180A-4558-8205-17938915A6C0}" type="presOf" srcId="{D5544F4D-4FD2-41EE-A356-ABCAA534BCB5}" destId="{A7AF9B85-BF68-40A8-954B-A40EDB5CAF9F}" srcOrd="0" destOrd="0" presId="urn:microsoft.com/office/officeart/2005/8/layout/hierarchy4"/>
    <dgm:cxn modelId="{DF667443-0DAC-4B0C-935A-F0465B69CBFB}" srcId="{BDDF592B-1C58-40EE-9108-0DC798BB2F08}" destId="{1B20A584-E8E7-451F-84AF-E95BD5B40EA1}" srcOrd="0" destOrd="0" parTransId="{7E48482B-E88A-45F7-BC59-A70F71B3034D}" sibTransId="{1F3B44A3-41F0-4FE2-8FE9-2EEC4DC3DA9C}"/>
    <dgm:cxn modelId="{ADDB1307-4583-422A-83F4-059988266B6B}" type="presOf" srcId="{C9C8B06B-C833-4D4A-8595-4BF5AEB204E9}" destId="{CB2AF246-A0C3-4F64-A578-D38165C39147}" srcOrd="0" destOrd="0" presId="urn:microsoft.com/office/officeart/2005/8/layout/hierarchy4"/>
    <dgm:cxn modelId="{08064794-7D33-4B3D-98EC-4C2F3CAB8822}" srcId="{187C542A-BCFC-4BBB-8DCA-67690BE3FD29}" destId="{593C7C55-813E-4059-B734-EC61CD9C5CBC}" srcOrd="0" destOrd="0" parTransId="{17E9BED5-376D-4206-BC0B-A2BF002C0A67}" sibTransId="{0D884A66-EF39-4789-A63B-3A3CBEB15D6A}"/>
    <dgm:cxn modelId="{13140100-3A87-421B-B212-E66BD536FA29}" type="presOf" srcId="{CD119780-6575-4106-AE5B-2CC6B48E5482}" destId="{14BABD28-5047-47A3-A701-B7AFBBE28819}" srcOrd="0" destOrd="0" presId="urn:microsoft.com/office/officeart/2005/8/layout/hierarchy4"/>
    <dgm:cxn modelId="{6097BCC7-A1B5-404F-B699-13105664B528}" srcId="{62031802-0EE5-47DF-BB1F-2C84A19F6746}" destId="{C9C8B06B-C833-4D4A-8595-4BF5AEB204E9}" srcOrd="0" destOrd="0" parTransId="{14028F24-BEA5-47F9-87C0-7BDFCA43F3CF}" sibTransId="{42D8C6A1-5C03-413A-99EF-223F18F536EB}"/>
    <dgm:cxn modelId="{B13B4107-1E30-436C-A4C9-131015EB9986}" type="presOf" srcId="{1B20A584-E8E7-451F-84AF-E95BD5B40EA1}" destId="{374E99F0-AE84-4383-93E4-780F78CE6D13}" srcOrd="0" destOrd="0" presId="urn:microsoft.com/office/officeart/2005/8/layout/hierarchy4"/>
    <dgm:cxn modelId="{B1892A7E-F779-4AAA-A612-739A553438AA}" type="presOf" srcId="{7711325B-E859-44FE-8B41-57F9AFDCA54B}" destId="{576C6983-4618-426C-8177-DEA9FE3AC4EB}" srcOrd="0" destOrd="0" presId="urn:microsoft.com/office/officeart/2005/8/layout/hierarchy4"/>
    <dgm:cxn modelId="{3C280F14-E99A-426D-8DD6-B4F4A6A41A2A}" type="presOf" srcId="{593C7C55-813E-4059-B734-EC61CD9C5CBC}" destId="{7653A429-0E18-4BE3-A07C-F1A5A9D672E3}" srcOrd="0" destOrd="0" presId="urn:microsoft.com/office/officeart/2005/8/layout/hierarchy4"/>
    <dgm:cxn modelId="{BD4C42F0-CF52-438A-AFA4-66CD4C0E2D97}" type="presOf" srcId="{F6F97186-B344-4193-9FE9-6DFB5403A289}" destId="{B7B68934-E179-4D36-8AD9-7637EF3F0019}" srcOrd="0" destOrd="0" presId="urn:microsoft.com/office/officeart/2005/8/layout/hierarchy4"/>
    <dgm:cxn modelId="{23044D7B-7184-4077-9554-9305FEDD03E9}" srcId="{946393D2-3BB5-4D19-BAF6-84B7339845C4}" destId="{9E496AFB-5861-4A0B-A059-7AF344913280}" srcOrd="4" destOrd="0" parTransId="{6435703E-03C2-4EC2-8B8A-0AC2F1B8426B}" sibTransId="{7097F666-B696-4074-BF8E-24ADA840ED3B}"/>
    <dgm:cxn modelId="{638E0B95-DD11-4A46-899F-0B961B82DA65}" type="presOf" srcId="{25C69CC8-098D-44A3-878A-5E3FEF1E9C10}" destId="{24CEF574-2765-4D7C-A195-C900E925FBE6}" srcOrd="0" destOrd="0" presId="urn:microsoft.com/office/officeart/2005/8/layout/hierarchy4"/>
    <dgm:cxn modelId="{414BC816-798D-4DA1-A78E-71E7D7DF3EFA}" type="presOf" srcId="{62031802-0EE5-47DF-BB1F-2C84A19F6746}" destId="{A25BE625-018B-46BA-BE7F-ED875B975F26}" srcOrd="0" destOrd="0" presId="urn:microsoft.com/office/officeart/2005/8/layout/hierarchy4"/>
    <dgm:cxn modelId="{0DC76281-AE6D-4D6E-81A2-1B2B3B2AF0AA}" srcId="{93520637-36B3-4AB9-B949-92D55141E733}" destId="{44367D81-039C-4579-8E09-66CAF90F5041}" srcOrd="0" destOrd="0" parTransId="{67B6E404-88D1-4D88-A32E-7761881B20C7}" sibTransId="{F7E1C861-8795-4EA1-A76A-EE2CB6232346}"/>
    <dgm:cxn modelId="{0919E668-F066-4BA9-A802-5AD52833E4B1}" type="presOf" srcId="{B34B6A16-5EF9-4B63-A5E4-12B190B34880}" destId="{C586111C-58B6-40AF-8D8A-60EE680572BA}" srcOrd="0" destOrd="0" presId="urn:microsoft.com/office/officeart/2005/8/layout/hierarchy4"/>
    <dgm:cxn modelId="{BCC1FE31-0246-43DC-9367-3E68D1580877}" srcId="{25C69CC8-098D-44A3-878A-5E3FEF1E9C10}" destId="{BDDF592B-1C58-40EE-9108-0DC798BB2F08}" srcOrd="0" destOrd="0" parTransId="{B756F4C0-E80B-4D51-98DD-9ED456BC9850}" sibTransId="{A8539F8F-5449-4F69-9D5B-CD73E9384FB2}"/>
    <dgm:cxn modelId="{E90B9AD5-6B9D-460A-B8D4-0169929EE8C4}" srcId="{1B20A584-E8E7-451F-84AF-E95BD5B40EA1}" destId="{DF86BB99-07F8-490F-B6E9-4F22F5A8A955}" srcOrd="0" destOrd="0" parTransId="{C985FE44-C5E5-4D58-805E-13170B646D27}" sibTransId="{38C2B751-10AB-424B-8533-370958D28C0F}"/>
    <dgm:cxn modelId="{A9554CC7-FBD0-4237-BA07-8018E989BB2F}" type="presOf" srcId="{946393D2-3BB5-4D19-BAF6-84B7339845C4}" destId="{9DF12F5D-797B-4C71-93F7-7C835BFF7982}" srcOrd="0" destOrd="0" presId="urn:microsoft.com/office/officeart/2005/8/layout/hierarchy4"/>
    <dgm:cxn modelId="{1DFC62BB-7977-4DA1-9194-9DC6CF0B5266}" type="presParOf" srcId="{25DDEEC2-9BA5-4367-BB24-33CAA47BBC09}" destId="{87933F1B-038B-4A5D-83E8-61DBF60EC4B3}" srcOrd="0" destOrd="0" presId="urn:microsoft.com/office/officeart/2005/8/layout/hierarchy4"/>
    <dgm:cxn modelId="{46AE7D68-0C81-4183-98F7-978B77E66A3B}" type="presParOf" srcId="{87933F1B-038B-4A5D-83E8-61DBF60EC4B3}" destId="{9DF12F5D-797B-4C71-93F7-7C835BFF7982}" srcOrd="0" destOrd="0" presId="urn:microsoft.com/office/officeart/2005/8/layout/hierarchy4"/>
    <dgm:cxn modelId="{F1774C5B-44D8-4EB4-A730-87A5B43BFBA3}" type="presParOf" srcId="{87933F1B-038B-4A5D-83E8-61DBF60EC4B3}" destId="{BB51C614-670C-40C7-BCBD-B3150FB090FB}" srcOrd="1" destOrd="0" presId="urn:microsoft.com/office/officeart/2005/8/layout/hierarchy4"/>
    <dgm:cxn modelId="{A6C6379C-4918-4A76-A8DD-D95B38965D4D}" type="presParOf" srcId="{87933F1B-038B-4A5D-83E8-61DBF60EC4B3}" destId="{B74154C5-AFFE-498C-8E4C-911D7456AC97}" srcOrd="2" destOrd="0" presId="urn:microsoft.com/office/officeart/2005/8/layout/hierarchy4"/>
    <dgm:cxn modelId="{5B334C1D-986B-4E6F-82CD-233F82D759F3}" type="presParOf" srcId="{B74154C5-AFFE-498C-8E4C-911D7456AC97}" destId="{AA6E5317-C9D5-49D6-9218-04A9A8CDF9E8}" srcOrd="0" destOrd="0" presId="urn:microsoft.com/office/officeart/2005/8/layout/hierarchy4"/>
    <dgm:cxn modelId="{28192405-AC0C-42A4-9083-D3E5D68B3A82}" type="presParOf" srcId="{AA6E5317-C9D5-49D6-9218-04A9A8CDF9E8}" destId="{EFD09625-1EEB-463A-9D51-52F09A5E039B}" srcOrd="0" destOrd="0" presId="urn:microsoft.com/office/officeart/2005/8/layout/hierarchy4"/>
    <dgm:cxn modelId="{E84770CD-4E6F-4B59-B441-BDE0C7D3E70E}" type="presParOf" srcId="{AA6E5317-C9D5-49D6-9218-04A9A8CDF9E8}" destId="{D65A41FF-7035-4133-9240-517AEBC67369}" srcOrd="1" destOrd="0" presId="urn:microsoft.com/office/officeart/2005/8/layout/hierarchy4"/>
    <dgm:cxn modelId="{27900A22-54C4-4094-9A62-DB224CCB0277}" type="presParOf" srcId="{AA6E5317-C9D5-49D6-9218-04A9A8CDF9E8}" destId="{ED986375-36F5-4143-A5F0-85653599471E}" srcOrd="2" destOrd="0" presId="urn:microsoft.com/office/officeart/2005/8/layout/hierarchy4"/>
    <dgm:cxn modelId="{746D87FC-B8A8-4E86-8C1A-42E08A755575}" type="presParOf" srcId="{ED986375-36F5-4143-A5F0-85653599471E}" destId="{72DE6149-9A73-4029-9C01-1DA1EF77D264}" srcOrd="0" destOrd="0" presId="urn:microsoft.com/office/officeart/2005/8/layout/hierarchy4"/>
    <dgm:cxn modelId="{62CC5500-BAB8-40D2-9453-8B3A802DDEBE}" type="presParOf" srcId="{72DE6149-9A73-4029-9C01-1DA1EF77D264}" destId="{B7B68934-E179-4D36-8AD9-7637EF3F0019}" srcOrd="0" destOrd="0" presId="urn:microsoft.com/office/officeart/2005/8/layout/hierarchy4"/>
    <dgm:cxn modelId="{0CA3092C-4604-4DFB-BC52-0641CBBAC0AC}" type="presParOf" srcId="{72DE6149-9A73-4029-9C01-1DA1EF77D264}" destId="{7E986455-5145-43D1-AB19-A5C822796874}" srcOrd="1" destOrd="0" presId="urn:microsoft.com/office/officeart/2005/8/layout/hierarchy4"/>
    <dgm:cxn modelId="{F3512911-38D2-4D99-9BA5-EA0D42A96929}" type="presParOf" srcId="{72DE6149-9A73-4029-9C01-1DA1EF77D264}" destId="{E4CD0B37-6C75-4A8F-946C-21E075E1E2CF}" srcOrd="2" destOrd="0" presId="urn:microsoft.com/office/officeart/2005/8/layout/hierarchy4"/>
    <dgm:cxn modelId="{EC058F65-76EC-43F3-942D-387841ACEE92}" type="presParOf" srcId="{E4CD0B37-6C75-4A8F-946C-21E075E1E2CF}" destId="{0149EBE6-AA59-4F78-AF18-137F8047AB47}" srcOrd="0" destOrd="0" presId="urn:microsoft.com/office/officeart/2005/8/layout/hierarchy4"/>
    <dgm:cxn modelId="{5673817C-8DE5-40EC-BCDF-E8CA48A938E1}" type="presParOf" srcId="{0149EBE6-AA59-4F78-AF18-137F8047AB47}" destId="{14BABD28-5047-47A3-A701-B7AFBBE28819}" srcOrd="0" destOrd="0" presId="urn:microsoft.com/office/officeart/2005/8/layout/hierarchy4"/>
    <dgm:cxn modelId="{AEADA4D0-7B8C-4345-A050-58B4D9DCFEF8}" type="presParOf" srcId="{0149EBE6-AA59-4F78-AF18-137F8047AB47}" destId="{3F489D25-51FA-4C91-9DDF-6BA1DB51256D}" srcOrd="1" destOrd="0" presId="urn:microsoft.com/office/officeart/2005/8/layout/hierarchy4"/>
    <dgm:cxn modelId="{1AD145AC-B1DD-48F3-BE54-EF6FA2CCA8D8}" type="presParOf" srcId="{0149EBE6-AA59-4F78-AF18-137F8047AB47}" destId="{D0D594F6-8533-4A50-8AE7-20755C3BFFA9}" srcOrd="2" destOrd="0" presId="urn:microsoft.com/office/officeart/2005/8/layout/hierarchy4"/>
    <dgm:cxn modelId="{B9DA3101-DEF5-408B-9961-FF6471922137}" type="presParOf" srcId="{D0D594F6-8533-4A50-8AE7-20755C3BFFA9}" destId="{25C7D557-F0AE-4C4E-8B80-BC2468777DC6}" srcOrd="0" destOrd="0" presId="urn:microsoft.com/office/officeart/2005/8/layout/hierarchy4"/>
    <dgm:cxn modelId="{9B5E1754-3E82-4857-B051-7CF3666FE281}" type="presParOf" srcId="{25C7D557-F0AE-4C4E-8B80-BC2468777DC6}" destId="{8E7E2D4A-62E6-4A23-A5DD-552A63903B64}" srcOrd="0" destOrd="0" presId="urn:microsoft.com/office/officeart/2005/8/layout/hierarchy4"/>
    <dgm:cxn modelId="{265C7167-C300-4B67-8F2A-59A10A1DB047}" type="presParOf" srcId="{25C7D557-F0AE-4C4E-8B80-BC2468777DC6}" destId="{9B983630-5D09-45D7-92AD-109BAA43CF48}" srcOrd="1" destOrd="0" presId="urn:microsoft.com/office/officeart/2005/8/layout/hierarchy4"/>
    <dgm:cxn modelId="{9D0F2E4B-FC48-4CC0-8C5A-0167D5244941}" type="presParOf" srcId="{25C7D557-F0AE-4C4E-8B80-BC2468777DC6}" destId="{B338BAF6-59FE-4215-B697-18ED9B1E550D}" srcOrd="2" destOrd="0" presId="urn:microsoft.com/office/officeart/2005/8/layout/hierarchy4"/>
    <dgm:cxn modelId="{173B5736-879E-45DD-8A85-A9B08E3579B4}" type="presParOf" srcId="{B338BAF6-59FE-4215-B697-18ED9B1E550D}" destId="{C2D8D153-FBF9-44C5-B447-F4BF501D8FA1}" srcOrd="0" destOrd="0" presId="urn:microsoft.com/office/officeart/2005/8/layout/hierarchy4"/>
    <dgm:cxn modelId="{79DB1FDE-F958-4899-A448-ABA983534279}" type="presParOf" srcId="{C2D8D153-FBF9-44C5-B447-F4BF501D8FA1}" destId="{085136A3-D02F-461C-B31C-FD1D69D16759}" srcOrd="0" destOrd="0" presId="urn:microsoft.com/office/officeart/2005/8/layout/hierarchy4"/>
    <dgm:cxn modelId="{7EDCFB8E-1F35-444E-A2BF-2B18CCFFFAEC}" type="presParOf" srcId="{C2D8D153-FBF9-44C5-B447-F4BF501D8FA1}" destId="{8A9FECDA-0971-4926-9F35-6C36E65B14A9}" srcOrd="1" destOrd="0" presId="urn:microsoft.com/office/officeart/2005/8/layout/hierarchy4"/>
    <dgm:cxn modelId="{9C3FACC7-7242-4A28-8F69-88032B85FD08}" type="presParOf" srcId="{B74154C5-AFFE-498C-8E4C-911D7456AC97}" destId="{694C6A3E-E1B4-4940-ABED-A0BE47161CCE}" srcOrd="1" destOrd="0" presId="urn:microsoft.com/office/officeart/2005/8/layout/hierarchy4"/>
    <dgm:cxn modelId="{78882940-A16E-43E8-A0B9-0CD5236D49F8}" type="presParOf" srcId="{B74154C5-AFFE-498C-8E4C-911D7456AC97}" destId="{22BDFE06-8D1B-4C76-8FF0-2DABD4B35522}" srcOrd="2" destOrd="0" presId="urn:microsoft.com/office/officeart/2005/8/layout/hierarchy4"/>
    <dgm:cxn modelId="{358126F1-85BD-48C2-9DCF-6CB510A6ACB6}" type="presParOf" srcId="{22BDFE06-8D1B-4C76-8FF0-2DABD4B35522}" destId="{576C6983-4618-426C-8177-DEA9FE3AC4EB}" srcOrd="0" destOrd="0" presId="urn:microsoft.com/office/officeart/2005/8/layout/hierarchy4"/>
    <dgm:cxn modelId="{C0F8C014-AA5F-458D-A827-A98C0CF5845F}" type="presParOf" srcId="{22BDFE06-8D1B-4C76-8FF0-2DABD4B35522}" destId="{498D5BED-6816-45E0-A418-8DCFF49902AF}" srcOrd="1" destOrd="0" presId="urn:microsoft.com/office/officeart/2005/8/layout/hierarchy4"/>
    <dgm:cxn modelId="{961FDD53-158D-463B-8214-606DABFA626E}" type="presParOf" srcId="{22BDFE06-8D1B-4C76-8FF0-2DABD4B35522}" destId="{508A389B-C0F5-43D4-BD46-7C9F058EB2F7}" srcOrd="2" destOrd="0" presId="urn:microsoft.com/office/officeart/2005/8/layout/hierarchy4"/>
    <dgm:cxn modelId="{B1853013-B4FB-45C5-881C-9692CB41F727}" type="presParOf" srcId="{508A389B-C0F5-43D4-BD46-7C9F058EB2F7}" destId="{2E9427EC-521F-45BD-95BD-C2EA62236516}" srcOrd="0" destOrd="0" presId="urn:microsoft.com/office/officeart/2005/8/layout/hierarchy4"/>
    <dgm:cxn modelId="{ED7334E2-6726-4EF7-81F6-7CA8B3A76BB8}" type="presParOf" srcId="{2E9427EC-521F-45BD-95BD-C2EA62236516}" destId="{672DFC88-43F4-433B-9B7F-D5CE282279E3}" srcOrd="0" destOrd="0" presId="urn:microsoft.com/office/officeart/2005/8/layout/hierarchy4"/>
    <dgm:cxn modelId="{3A147A13-26D4-4C9B-8B02-D4B1A75E2EF7}" type="presParOf" srcId="{2E9427EC-521F-45BD-95BD-C2EA62236516}" destId="{BCC873B0-A9FE-4F45-AD2E-ED28CA5DFD9A}" srcOrd="1" destOrd="0" presId="urn:microsoft.com/office/officeart/2005/8/layout/hierarchy4"/>
    <dgm:cxn modelId="{0084DBBF-7FEF-4ADA-A7C0-6AD48A6F0C72}" type="presParOf" srcId="{2E9427EC-521F-45BD-95BD-C2EA62236516}" destId="{68FB6F70-C047-4E46-9E82-A09946504644}" srcOrd="2" destOrd="0" presId="urn:microsoft.com/office/officeart/2005/8/layout/hierarchy4"/>
    <dgm:cxn modelId="{22985739-5DD7-4300-8607-201E1BCEF724}" type="presParOf" srcId="{68FB6F70-C047-4E46-9E82-A09946504644}" destId="{FF422C5A-2F9A-4C9D-854E-BFC785439DEC}" srcOrd="0" destOrd="0" presId="urn:microsoft.com/office/officeart/2005/8/layout/hierarchy4"/>
    <dgm:cxn modelId="{25C957E3-CFCD-4DA6-92C2-203942444F0D}" type="presParOf" srcId="{FF422C5A-2F9A-4C9D-854E-BFC785439DEC}" destId="{C586111C-58B6-40AF-8D8A-60EE680572BA}" srcOrd="0" destOrd="0" presId="urn:microsoft.com/office/officeart/2005/8/layout/hierarchy4"/>
    <dgm:cxn modelId="{C216C0D2-F747-4C1F-98C9-C6C93C2480B4}" type="presParOf" srcId="{FF422C5A-2F9A-4C9D-854E-BFC785439DEC}" destId="{A0E0AB26-1DEA-4D08-AD62-8A7E0816A59C}" srcOrd="1" destOrd="0" presId="urn:microsoft.com/office/officeart/2005/8/layout/hierarchy4"/>
    <dgm:cxn modelId="{6E41D1C0-6E77-4904-B65A-04450D22302F}" type="presParOf" srcId="{FF422C5A-2F9A-4C9D-854E-BFC785439DEC}" destId="{FFF447F9-BACE-4B19-B5DF-5D71FE61C4DC}" srcOrd="2" destOrd="0" presId="urn:microsoft.com/office/officeart/2005/8/layout/hierarchy4"/>
    <dgm:cxn modelId="{C8BDCF75-A086-44A2-8487-F40280D34A32}" type="presParOf" srcId="{FFF447F9-BACE-4B19-B5DF-5D71FE61C4DC}" destId="{5106FDE3-AC3E-4615-8C4F-829EABC2C26C}" srcOrd="0" destOrd="0" presId="urn:microsoft.com/office/officeart/2005/8/layout/hierarchy4"/>
    <dgm:cxn modelId="{2E2822EF-DE5F-4ABE-A610-CC2322932222}" type="presParOf" srcId="{5106FDE3-AC3E-4615-8C4F-829EABC2C26C}" destId="{41590EE3-70B4-4E0E-8D44-18EF1FD97F2E}" srcOrd="0" destOrd="0" presId="urn:microsoft.com/office/officeart/2005/8/layout/hierarchy4"/>
    <dgm:cxn modelId="{9738C313-D574-44E8-B67A-5C37BB9FC6A3}" type="presParOf" srcId="{5106FDE3-AC3E-4615-8C4F-829EABC2C26C}" destId="{58DAA9F4-0E18-4F78-BD4F-92D296477D35}" srcOrd="1" destOrd="0" presId="urn:microsoft.com/office/officeart/2005/8/layout/hierarchy4"/>
    <dgm:cxn modelId="{6EFBABCD-6377-4A19-B602-EC6CCE75062E}" type="presParOf" srcId="{5106FDE3-AC3E-4615-8C4F-829EABC2C26C}" destId="{D1A4E4BA-FB74-44DD-88E4-672303AAC4FA}" srcOrd="2" destOrd="0" presId="urn:microsoft.com/office/officeart/2005/8/layout/hierarchy4"/>
    <dgm:cxn modelId="{BC3764E6-5CF7-4031-9509-6B5A6B3F2C70}" type="presParOf" srcId="{D1A4E4BA-FB74-44DD-88E4-672303AAC4FA}" destId="{E5B57F09-2B59-4711-A8C9-974EF4149D9A}" srcOrd="0" destOrd="0" presId="urn:microsoft.com/office/officeart/2005/8/layout/hierarchy4"/>
    <dgm:cxn modelId="{D6D1A8D0-A0EF-42F1-A2FE-4119A2AB776F}" type="presParOf" srcId="{E5B57F09-2B59-4711-A8C9-974EF4149D9A}" destId="{6CE5FDB4-BFBB-4259-A330-B441199BCE24}" srcOrd="0" destOrd="0" presId="urn:microsoft.com/office/officeart/2005/8/layout/hierarchy4"/>
    <dgm:cxn modelId="{B5C3E858-BE4C-4AE4-A594-087750562661}" type="presParOf" srcId="{E5B57F09-2B59-4711-A8C9-974EF4149D9A}" destId="{E607D5B5-B0CE-46E0-84C5-F456BAF04EE4}" srcOrd="1" destOrd="0" presId="urn:microsoft.com/office/officeart/2005/8/layout/hierarchy4"/>
    <dgm:cxn modelId="{3ED34E7C-BAFC-4C95-8298-8EFA66B1F23C}" type="presParOf" srcId="{B74154C5-AFFE-498C-8E4C-911D7456AC97}" destId="{8A94FD29-AE36-4272-B8B7-FF847200D7A2}" srcOrd="3" destOrd="0" presId="urn:microsoft.com/office/officeart/2005/8/layout/hierarchy4"/>
    <dgm:cxn modelId="{B792F426-DC2E-4D88-A641-0A62E08CF472}" type="presParOf" srcId="{B74154C5-AFFE-498C-8E4C-911D7456AC97}" destId="{AF93020A-9780-4776-85B8-7147747F36CC}" srcOrd="4" destOrd="0" presId="urn:microsoft.com/office/officeart/2005/8/layout/hierarchy4"/>
    <dgm:cxn modelId="{F69DC7EA-F42B-4131-A75C-B621042078C8}" type="presParOf" srcId="{AF93020A-9780-4776-85B8-7147747F36CC}" destId="{A25BE625-018B-46BA-BE7F-ED875B975F26}" srcOrd="0" destOrd="0" presId="urn:microsoft.com/office/officeart/2005/8/layout/hierarchy4"/>
    <dgm:cxn modelId="{50DD3020-446B-4E88-9F7E-AB3E27A0C217}" type="presParOf" srcId="{AF93020A-9780-4776-85B8-7147747F36CC}" destId="{1A223B6C-87F7-4855-A691-FD4F8FB278AD}" srcOrd="1" destOrd="0" presId="urn:microsoft.com/office/officeart/2005/8/layout/hierarchy4"/>
    <dgm:cxn modelId="{60631B75-C875-4358-8854-1253AAF02454}" type="presParOf" srcId="{AF93020A-9780-4776-85B8-7147747F36CC}" destId="{DACF82F6-95A6-4B59-9D37-F46699815612}" srcOrd="2" destOrd="0" presId="urn:microsoft.com/office/officeart/2005/8/layout/hierarchy4"/>
    <dgm:cxn modelId="{EDAAE3B6-87CC-428F-9AA9-BE580C4EBCBF}" type="presParOf" srcId="{DACF82F6-95A6-4B59-9D37-F46699815612}" destId="{72E6673E-523D-4E62-80E5-5062FE589301}" srcOrd="0" destOrd="0" presId="urn:microsoft.com/office/officeart/2005/8/layout/hierarchy4"/>
    <dgm:cxn modelId="{16DE1249-0B86-4442-97FC-43EFEFD64D6F}" type="presParOf" srcId="{72E6673E-523D-4E62-80E5-5062FE589301}" destId="{CB2AF246-A0C3-4F64-A578-D38165C39147}" srcOrd="0" destOrd="0" presId="urn:microsoft.com/office/officeart/2005/8/layout/hierarchy4"/>
    <dgm:cxn modelId="{987C8FF2-9D82-40FE-926F-CFA9A07B19AF}" type="presParOf" srcId="{72E6673E-523D-4E62-80E5-5062FE589301}" destId="{819FC9E5-E3D6-4C1A-9A2E-5E9E87CE7A56}" srcOrd="1" destOrd="0" presId="urn:microsoft.com/office/officeart/2005/8/layout/hierarchy4"/>
    <dgm:cxn modelId="{1ABF0603-DA02-40EB-8940-D173AD568BCA}" type="presParOf" srcId="{72E6673E-523D-4E62-80E5-5062FE589301}" destId="{F0336813-9E34-44C5-93FA-F6459A965D24}" srcOrd="2" destOrd="0" presId="urn:microsoft.com/office/officeart/2005/8/layout/hierarchy4"/>
    <dgm:cxn modelId="{65E87A53-5978-4C9A-B334-ECE969604FB2}" type="presParOf" srcId="{F0336813-9E34-44C5-93FA-F6459A965D24}" destId="{BC3780EC-6A8B-44DF-B9EE-2DD1146E7F89}" srcOrd="0" destOrd="0" presId="urn:microsoft.com/office/officeart/2005/8/layout/hierarchy4"/>
    <dgm:cxn modelId="{A8696A43-071F-4594-A892-FFFC3F59EF75}" type="presParOf" srcId="{BC3780EC-6A8B-44DF-B9EE-2DD1146E7F89}" destId="{02D78884-08A2-47FD-874A-FD0B1E1D6A24}" srcOrd="0" destOrd="0" presId="urn:microsoft.com/office/officeart/2005/8/layout/hierarchy4"/>
    <dgm:cxn modelId="{7A717C20-FD2A-4692-89DE-0AF90F1EC3F5}" type="presParOf" srcId="{BC3780EC-6A8B-44DF-B9EE-2DD1146E7F89}" destId="{BEA800FD-3FF2-44D3-B095-1DA76A25312A}" srcOrd="1" destOrd="0" presId="urn:microsoft.com/office/officeart/2005/8/layout/hierarchy4"/>
    <dgm:cxn modelId="{F27D7AE6-37C7-4C71-B906-C7F288EAB901}" type="presParOf" srcId="{BC3780EC-6A8B-44DF-B9EE-2DD1146E7F89}" destId="{EE518E9E-1373-401A-B06B-B7F8F1BE37AF}" srcOrd="2" destOrd="0" presId="urn:microsoft.com/office/officeart/2005/8/layout/hierarchy4"/>
    <dgm:cxn modelId="{749CA968-1ACF-46E1-A54C-F29E5573990D}" type="presParOf" srcId="{EE518E9E-1373-401A-B06B-B7F8F1BE37AF}" destId="{4A08C748-3ACE-47B8-ABA4-F56495914AD8}" srcOrd="0" destOrd="0" presId="urn:microsoft.com/office/officeart/2005/8/layout/hierarchy4"/>
    <dgm:cxn modelId="{E5A8F55C-67A8-4637-8C20-5A80DC5D53A5}" type="presParOf" srcId="{4A08C748-3ACE-47B8-ABA4-F56495914AD8}" destId="{59176932-D6D5-4C36-BF7A-69A1297C4BAD}" srcOrd="0" destOrd="0" presId="urn:microsoft.com/office/officeart/2005/8/layout/hierarchy4"/>
    <dgm:cxn modelId="{94E37570-DA61-4B0D-976F-49128A91F3E6}" type="presParOf" srcId="{4A08C748-3ACE-47B8-ABA4-F56495914AD8}" destId="{30B75228-9E45-4192-98FC-463FCFD65011}" srcOrd="1" destOrd="0" presId="urn:microsoft.com/office/officeart/2005/8/layout/hierarchy4"/>
    <dgm:cxn modelId="{36ACC11A-99F6-4E93-8E81-54EAEE7523FB}" type="presParOf" srcId="{4A08C748-3ACE-47B8-ABA4-F56495914AD8}" destId="{4E7A1119-403E-4C39-BB54-05ED8132FF0C}" srcOrd="2" destOrd="0" presId="urn:microsoft.com/office/officeart/2005/8/layout/hierarchy4"/>
    <dgm:cxn modelId="{FAAB6488-08D2-4CA2-A6AB-DEF29C10CC22}" type="presParOf" srcId="{4E7A1119-403E-4C39-BB54-05ED8132FF0C}" destId="{F32685DE-10D4-4878-B807-45D477FFEF84}" srcOrd="0" destOrd="0" presId="urn:microsoft.com/office/officeart/2005/8/layout/hierarchy4"/>
    <dgm:cxn modelId="{0ED20944-05C0-4E79-A0F6-B71691C8B98E}" type="presParOf" srcId="{F32685DE-10D4-4878-B807-45D477FFEF84}" destId="{BA61E3A6-0BE5-4066-9F94-BB1BFFF8EBBF}" srcOrd="0" destOrd="0" presId="urn:microsoft.com/office/officeart/2005/8/layout/hierarchy4"/>
    <dgm:cxn modelId="{65F916EA-6F85-4F74-ABF5-FEA3E5B7664E}" type="presParOf" srcId="{F32685DE-10D4-4878-B807-45D477FFEF84}" destId="{12969847-F565-4B2C-9631-4E5EF759A09C}" srcOrd="1" destOrd="0" presId="urn:microsoft.com/office/officeart/2005/8/layout/hierarchy4"/>
    <dgm:cxn modelId="{AA5C5FFD-A226-4AE9-AEA2-57F370B2703F}" type="presParOf" srcId="{B74154C5-AFFE-498C-8E4C-911D7456AC97}" destId="{DF99D3E9-B7CE-4F56-A161-7C0465341531}" srcOrd="5" destOrd="0" presId="urn:microsoft.com/office/officeart/2005/8/layout/hierarchy4"/>
    <dgm:cxn modelId="{8CF29C78-406B-4954-8FB4-CAAB9C5A1BFA}" type="presParOf" srcId="{B74154C5-AFFE-498C-8E4C-911D7456AC97}" destId="{CFBC63A5-42B0-460D-9C89-B64E9E9E2922}" srcOrd="6" destOrd="0" presId="urn:microsoft.com/office/officeart/2005/8/layout/hierarchy4"/>
    <dgm:cxn modelId="{47404005-BCDB-4B37-89B6-3222C53E1F95}" type="presParOf" srcId="{CFBC63A5-42B0-460D-9C89-B64E9E9E2922}" destId="{9E5D5161-23D7-41B4-A187-BE6D7C6483D0}" srcOrd="0" destOrd="0" presId="urn:microsoft.com/office/officeart/2005/8/layout/hierarchy4"/>
    <dgm:cxn modelId="{2230715B-8A87-4069-87FA-D6F3C1BD49DA}" type="presParOf" srcId="{CFBC63A5-42B0-460D-9C89-B64E9E9E2922}" destId="{8BC6FDF3-3E6D-414C-B5BC-6C5B61465391}" srcOrd="1" destOrd="0" presId="urn:microsoft.com/office/officeart/2005/8/layout/hierarchy4"/>
    <dgm:cxn modelId="{3FC28F2C-EB11-4E07-9CD9-B801E0D00C0F}" type="presParOf" srcId="{CFBC63A5-42B0-460D-9C89-B64E9E9E2922}" destId="{CEF18E39-1C73-42B9-BDF1-5DD3EC85EA0D}" srcOrd="2" destOrd="0" presId="urn:microsoft.com/office/officeart/2005/8/layout/hierarchy4"/>
    <dgm:cxn modelId="{2D94CE75-0FB2-455B-86A8-11AF83AC4551}" type="presParOf" srcId="{CEF18E39-1C73-42B9-BDF1-5DD3EC85EA0D}" destId="{D6936C6D-17F5-4369-B1C3-901E9E722DCF}" srcOrd="0" destOrd="0" presId="urn:microsoft.com/office/officeart/2005/8/layout/hierarchy4"/>
    <dgm:cxn modelId="{E409B470-29F8-480E-B512-60A1F04CC0A0}" type="presParOf" srcId="{D6936C6D-17F5-4369-B1C3-901E9E722DCF}" destId="{2965B01E-C0DE-4302-ADA0-732BD580C7B1}" srcOrd="0" destOrd="0" presId="urn:microsoft.com/office/officeart/2005/8/layout/hierarchy4"/>
    <dgm:cxn modelId="{84938A53-75C3-4078-988E-48E7E9C22C65}" type="presParOf" srcId="{D6936C6D-17F5-4369-B1C3-901E9E722DCF}" destId="{DC8AC8CB-3F6F-4460-AB01-5CBE0F14A486}" srcOrd="1" destOrd="0" presId="urn:microsoft.com/office/officeart/2005/8/layout/hierarchy4"/>
    <dgm:cxn modelId="{5E1E29BF-0371-4236-BA73-05906D4AC8B6}" type="presParOf" srcId="{D6936C6D-17F5-4369-B1C3-901E9E722DCF}" destId="{73994466-6310-40D7-8792-BD7FD56E6AF4}" srcOrd="2" destOrd="0" presId="urn:microsoft.com/office/officeart/2005/8/layout/hierarchy4"/>
    <dgm:cxn modelId="{B000EA0D-7D5B-4C70-95DB-EF54D70FC950}" type="presParOf" srcId="{73994466-6310-40D7-8792-BD7FD56E6AF4}" destId="{3EAD5394-E4AB-45B2-BE09-F998533ECF40}" srcOrd="0" destOrd="0" presId="urn:microsoft.com/office/officeart/2005/8/layout/hierarchy4"/>
    <dgm:cxn modelId="{F0B1E3DB-9F77-4CD9-89C5-75F8E3C1EB19}" type="presParOf" srcId="{3EAD5394-E4AB-45B2-BE09-F998533ECF40}" destId="{A7AF9B85-BF68-40A8-954B-A40EDB5CAF9F}" srcOrd="0" destOrd="0" presId="urn:microsoft.com/office/officeart/2005/8/layout/hierarchy4"/>
    <dgm:cxn modelId="{7D27D506-837B-4845-ADBC-8F0E5955BF3A}" type="presParOf" srcId="{3EAD5394-E4AB-45B2-BE09-F998533ECF40}" destId="{C764A47D-7314-411D-8EF1-5B8F29829B1A}" srcOrd="1" destOrd="0" presId="urn:microsoft.com/office/officeart/2005/8/layout/hierarchy4"/>
    <dgm:cxn modelId="{57EE1949-EAB4-4C1F-8D43-8787DCB48DD3}" type="presParOf" srcId="{3EAD5394-E4AB-45B2-BE09-F998533ECF40}" destId="{D5C7FEFF-BE20-4D98-A72C-52B1B8B3F4F7}" srcOrd="2" destOrd="0" presId="urn:microsoft.com/office/officeart/2005/8/layout/hierarchy4"/>
    <dgm:cxn modelId="{B7BFED4A-C76F-4479-A21A-1F0F19BC54B9}" type="presParOf" srcId="{D5C7FEFF-BE20-4D98-A72C-52B1B8B3F4F7}" destId="{CA81CD2D-7A1B-4CCA-952B-6AE89CE8AAB7}" srcOrd="0" destOrd="0" presId="urn:microsoft.com/office/officeart/2005/8/layout/hierarchy4"/>
    <dgm:cxn modelId="{2CA73E8D-56D7-42A6-8758-07D2F3FD7EFD}" type="presParOf" srcId="{CA81CD2D-7A1B-4CCA-952B-6AE89CE8AAB7}" destId="{EFF40216-5B58-45C6-B485-1C9C4561DF2F}" srcOrd="0" destOrd="0" presId="urn:microsoft.com/office/officeart/2005/8/layout/hierarchy4"/>
    <dgm:cxn modelId="{E6811058-5328-4225-B097-430DFC6590DC}" type="presParOf" srcId="{CA81CD2D-7A1B-4CCA-952B-6AE89CE8AAB7}" destId="{82BA7D97-E2A8-4C59-838B-E0906E156677}" srcOrd="1" destOrd="0" presId="urn:microsoft.com/office/officeart/2005/8/layout/hierarchy4"/>
    <dgm:cxn modelId="{B8CA0887-A91E-491E-904E-5EB85A10B2DC}" type="presParOf" srcId="{CA81CD2D-7A1B-4CCA-952B-6AE89CE8AAB7}" destId="{F73E662C-F722-4B4F-9DF8-BE21B2C2C700}" srcOrd="2" destOrd="0" presId="urn:microsoft.com/office/officeart/2005/8/layout/hierarchy4"/>
    <dgm:cxn modelId="{C610BE4A-CB47-4157-B168-099B2E0302EA}" type="presParOf" srcId="{F73E662C-F722-4B4F-9DF8-BE21B2C2C700}" destId="{566AACE7-A2F1-4E7A-BECC-43348B95352C}" srcOrd="0" destOrd="0" presId="urn:microsoft.com/office/officeart/2005/8/layout/hierarchy4"/>
    <dgm:cxn modelId="{7136B14C-E41A-4F4A-A6FE-ACD0DF56E7E7}" type="presParOf" srcId="{566AACE7-A2F1-4E7A-BECC-43348B95352C}" destId="{7653A429-0E18-4BE3-A07C-F1A5A9D672E3}" srcOrd="0" destOrd="0" presId="urn:microsoft.com/office/officeart/2005/8/layout/hierarchy4"/>
    <dgm:cxn modelId="{32FC48B6-E7A7-489E-96D5-48B20A580132}" type="presParOf" srcId="{566AACE7-A2F1-4E7A-BECC-43348B95352C}" destId="{3A3A01C6-B3AA-4C89-92D4-EA308C8E23E1}" srcOrd="1" destOrd="0" presId="urn:microsoft.com/office/officeart/2005/8/layout/hierarchy4"/>
    <dgm:cxn modelId="{DE252ADD-0AFA-4519-B2FD-3EDB815BAC24}" type="presParOf" srcId="{B74154C5-AFFE-498C-8E4C-911D7456AC97}" destId="{62C0B193-30A4-4691-AF46-D5B94E7FC561}" srcOrd="7" destOrd="0" presId="urn:microsoft.com/office/officeart/2005/8/layout/hierarchy4"/>
    <dgm:cxn modelId="{640219EF-A202-46C5-82D2-8FC0600CB325}" type="presParOf" srcId="{B74154C5-AFFE-498C-8E4C-911D7456AC97}" destId="{E8090E1D-4DD8-46E0-BA1E-C3890CF14D47}" srcOrd="8" destOrd="0" presId="urn:microsoft.com/office/officeart/2005/8/layout/hierarchy4"/>
    <dgm:cxn modelId="{600144FD-7CE0-4C31-8CD2-07DAAFE806AD}" type="presParOf" srcId="{E8090E1D-4DD8-46E0-BA1E-C3890CF14D47}" destId="{F8905714-088D-483C-AC16-D43BF2F0BF16}" srcOrd="0" destOrd="0" presId="urn:microsoft.com/office/officeart/2005/8/layout/hierarchy4"/>
    <dgm:cxn modelId="{A08724F2-C835-4453-AE27-DC89635D291F}" type="presParOf" srcId="{E8090E1D-4DD8-46E0-BA1E-C3890CF14D47}" destId="{8825E9BC-9772-4579-B80A-08C02E6F5841}" srcOrd="1" destOrd="0" presId="urn:microsoft.com/office/officeart/2005/8/layout/hierarchy4"/>
    <dgm:cxn modelId="{A1DC3A14-D61C-4966-B17E-52EFECFB6EE5}" type="presParOf" srcId="{E8090E1D-4DD8-46E0-BA1E-C3890CF14D47}" destId="{4101F8DA-93D9-46DF-B37A-B90529D7C907}" srcOrd="2" destOrd="0" presId="urn:microsoft.com/office/officeart/2005/8/layout/hierarchy4"/>
    <dgm:cxn modelId="{0056B411-0D51-4497-B864-B518437E3394}" type="presParOf" srcId="{4101F8DA-93D9-46DF-B37A-B90529D7C907}" destId="{95872D8F-BB28-4072-9DAD-3FCDEEA4A51B}" srcOrd="0" destOrd="0" presId="urn:microsoft.com/office/officeart/2005/8/layout/hierarchy4"/>
    <dgm:cxn modelId="{2C4F44F4-A5C7-45A2-A984-5718820E172A}" type="presParOf" srcId="{95872D8F-BB28-4072-9DAD-3FCDEEA4A51B}" destId="{24CEF574-2765-4D7C-A195-C900E925FBE6}" srcOrd="0" destOrd="0" presId="urn:microsoft.com/office/officeart/2005/8/layout/hierarchy4"/>
    <dgm:cxn modelId="{48672812-625E-48D3-B18F-F6149691A442}" type="presParOf" srcId="{95872D8F-BB28-4072-9DAD-3FCDEEA4A51B}" destId="{9ED7436C-1536-41D8-A0EE-0E39E8864FDD}" srcOrd="1" destOrd="0" presId="urn:microsoft.com/office/officeart/2005/8/layout/hierarchy4"/>
    <dgm:cxn modelId="{3206EFA9-A8D4-4E7F-9417-300955ECFAC5}" type="presParOf" srcId="{95872D8F-BB28-4072-9DAD-3FCDEEA4A51B}" destId="{4139EE0B-9D40-4076-B516-60260BCFF8F9}" srcOrd="2" destOrd="0" presId="urn:microsoft.com/office/officeart/2005/8/layout/hierarchy4"/>
    <dgm:cxn modelId="{B25A94C5-215F-43FA-BC83-26A614F1041E}" type="presParOf" srcId="{4139EE0B-9D40-4076-B516-60260BCFF8F9}" destId="{22447473-48A4-4C0C-8BEC-2558DB533AA4}" srcOrd="0" destOrd="0" presId="urn:microsoft.com/office/officeart/2005/8/layout/hierarchy4"/>
    <dgm:cxn modelId="{3E3EFF02-D575-439F-AF53-F3E69C74BC50}" type="presParOf" srcId="{22447473-48A4-4C0C-8BEC-2558DB533AA4}" destId="{4CD2A706-78CC-47E3-A8F8-D778F944372A}" srcOrd="0" destOrd="0" presId="urn:microsoft.com/office/officeart/2005/8/layout/hierarchy4"/>
    <dgm:cxn modelId="{45E0DB28-5A10-48CC-A889-7EFA12CDB5E4}" type="presParOf" srcId="{22447473-48A4-4C0C-8BEC-2558DB533AA4}" destId="{4C177EB7-865B-4153-871C-6C5CF7DBC8C3}" srcOrd="1" destOrd="0" presId="urn:microsoft.com/office/officeart/2005/8/layout/hierarchy4"/>
    <dgm:cxn modelId="{BE28B1D7-0FAD-4221-9F26-ED7159FF7883}" type="presParOf" srcId="{22447473-48A4-4C0C-8BEC-2558DB533AA4}" destId="{20DB843D-8E62-4574-AB26-BE48E34E41C8}" srcOrd="2" destOrd="0" presId="urn:microsoft.com/office/officeart/2005/8/layout/hierarchy4"/>
    <dgm:cxn modelId="{DC50F50D-CBDF-40F2-8D14-340C43EB422D}" type="presParOf" srcId="{20DB843D-8E62-4574-AB26-BE48E34E41C8}" destId="{F36349D9-AAD1-4D05-8BCB-F865ABA18533}" srcOrd="0" destOrd="0" presId="urn:microsoft.com/office/officeart/2005/8/layout/hierarchy4"/>
    <dgm:cxn modelId="{258D2A4E-915B-4325-A9CB-B04CF2A2DBFE}" type="presParOf" srcId="{F36349D9-AAD1-4D05-8BCB-F865ABA18533}" destId="{374E99F0-AE84-4383-93E4-780F78CE6D13}" srcOrd="0" destOrd="0" presId="urn:microsoft.com/office/officeart/2005/8/layout/hierarchy4"/>
    <dgm:cxn modelId="{CC0CB62C-C63E-4D77-B96E-61176DCDF2FF}" type="presParOf" srcId="{F36349D9-AAD1-4D05-8BCB-F865ABA18533}" destId="{FE4B595F-B001-4933-98CC-F9415F4FE45A}" srcOrd="1" destOrd="0" presId="urn:microsoft.com/office/officeart/2005/8/layout/hierarchy4"/>
    <dgm:cxn modelId="{5766452F-0EBB-4624-AE0B-3FDD3F3C1C9D}" type="presParOf" srcId="{F36349D9-AAD1-4D05-8BCB-F865ABA18533}" destId="{19CEB4E4-DAEB-4DAC-B74F-6A90F95E40F6}" srcOrd="2" destOrd="0" presId="urn:microsoft.com/office/officeart/2005/8/layout/hierarchy4"/>
    <dgm:cxn modelId="{E741E18E-8FBF-4C8D-ADA8-785570040B7A}" type="presParOf" srcId="{19CEB4E4-DAEB-4DAC-B74F-6A90F95E40F6}" destId="{4B090C7C-91FA-46FA-862C-86DC2555E033}" srcOrd="0" destOrd="0" presId="urn:microsoft.com/office/officeart/2005/8/layout/hierarchy4"/>
    <dgm:cxn modelId="{AB23449B-9351-4448-9264-4D5A8BC51B3E}" type="presParOf" srcId="{4B090C7C-91FA-46FA-862C-86DC2555E033}" destId="{874CF4BC-44A5-455D-A60A-EB599B596188}" srcOrd="0" destOrd="0" presId="urn:microsoft.com/office/officeart/2005/8/layout/hierarchy4"/>
    <dgm:cxn modelId="{B6FCC444-4B62-4E13-A069-1B4F3F5957B9}" type="presParOf" srcId="{4B090C7C-91FA-46FA-862C-86DC2555E033}" destId="{97FFE9E6-CE88-44D7-A8E9-5F178F96416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pPr>
        <a:solidFill>
          <a:schemeClr val="accent2"/>
        </a:solidFill>
      </dgm:spPr>
      <dgm:t>
        <a:bodyPr/>
        <a:lstStyle/>
        <a:p>
          <a:r>
            <a:rPr lang="ru-RU" sz="1400" b="1"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E900975D-4121-430B-8FA3-BEFE3EC45817}" type="sib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smtClean="0">
              <a:solidFill>
                <a:schemeClr val="tx1"/>
              </a:solidFill>
              <a:latin typeface="Times New Roman" panose="02020603050405020304" pitchFamily="18" charset="0"/>
              <a:cs typeface="Times New Roman" panose="02020603050405020304" pitchFamily="18" charset="0"/>
            </a:rPr>
            <a:t>2018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C6F24F42-97B0-4B65-A4C6-FEB3AD0E1596}" type="sib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smtClean="0">
              <a:solidFill>
                <a:schemeClr val="tx1"/>
              </a:solidFill>
              <a:latin typeface="Times New Roman" panose="02020603050405020304" pitchFamily="18" charset="0"/>
              <a:cs typeface="Times New Roman" panose="02020603050405020304" pitchFamily="18" charset="0"/>
            </a:rPr>
            <a:t>2018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A670FA7C-7403-44C0-BA19-83B2BA693E61}" type="sib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F6F97186-B344-4193-9FE9-6DFB5403A289}">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12,8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22CCE59-9B42-4DA2-949C-34E1E0586A20}" type="par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01E5FF1C-8ED4-4ED1-A0DD-0AA37640AF28}" type="sib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12,4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4F31578-307B-4AF8-9DDD-FA0365BF46F7}" type="par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EE696C4B-FDDD-492E-99F0-85F84DCD2C36}" type="sib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4,1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59CBCFDE-87C7-4CA0-895C-10567390C816}" type="sib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3,8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26501B87-1556-4F1B-A703-D81F2BA2DB5B}" type="sib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44367D81-039C-4579-8E09-66CAF90F50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71,2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F7E1C861-8795-4EA1-A76A-EE2CB6232346}" type="sib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73,5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A52C1518-95AA-4EDF-99FF-93D999EDDD4A}" type="sib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9C715FE5-31CA-4541-A958-D2C730C134E0}">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592,5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36A8C1B-37CE-4FCD-A098-830552423D53}" type="par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132F376-D606-4DE2-9BBB-04499697516A}" type="sib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E98D1AB-A280-4D0B-A815-73E57FD87EC3}">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468,3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DECA34-9841-4A92-959B-4DB892243F64}" type="par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2FD537BC-8C4D-4BAF-9555-CDCB9FCAC8F1}" type="sib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8536FD6B-8AD2-4A43-B337-6FD60B3FD4B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10,6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E96D71A-01B8-4654-A8DF-88EC5108171C}" type="par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60DD4894-6B75-4AA7-A724-54B5BA9C59B6}" type="sib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4D9EF634-1BF2-4A35-90CA-8A6D73717D8F}">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12,0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6488317-C95D-43C5-9B8A-714D8EF3A555}" type="par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0BFC9299-BE1F-43E4-88A9-E9437E2FDE3A}" type="sib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smtClean="0">
              <a:solidFill>
                <a:schemeClr val="tx1"/>
              </a:solidFill>
              <a:latin typeface="Times New Roman" panose="02020603050405020304" pitchFamily="18" charset="0"/>
              <a:cs typeface="Times New Roman" panose="02020603050405020304" pitchFamily="18" charset="0"/>
            </a:rPr>
            <a:t>2019 </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b="1">
            <a:latin typeface="Times New Roman" panose="02020603050405020304" pitchFamily="18" charset="0"/>
            <a:cs typeface="Times New Roman" panose="02020603050405020304" pitchFamily="18" charset="0"/>
          </a:endParaRPr>
        </a:p>
      </dgm:t>
    </dgm:pt>
    <dgm:pt modelId="{35694793-DDF3-4ECC-9AA3-AC178B8D026F}" type="sibTrans" cxnId="{C6FEAE20-8BA5-48CC-BD38-7150DFBE6AEC}">
      <dgm:prSet/>
      <dgm:spPr/>
      <dgm:t>
        <a:bodyPr/>
        <a:lstStyle/>
        <a:p>
          <a:endParaRPr lang="ru-RU" b="1">
            <a:latin typeface="Times New Roman" panose="02020603050405020304" pitchFamily="18" charset="0"/>
            <a:cs typeface="Times New Roman" panose="02020603050405020304" pitchFamily="18" charset="0"/>
          </a:endParaRPr>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smtClean="0">
              <a:solidFill>
                <a:schemeClr val="tx1"/>
              </a:solidFill>
              <a:latin typeface="Times New Roman" panose="02020603050405020304" pitchFamily="18" charset="0"/>
              <a:cs typeface="Times New Roman" panose="02020603050405020304" pitchFamily="18" charset="0"/>
            </a:rPr>
            <a:t>2020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b="1">
            <a:latin typeface="Times New Roman" panose="02020603050405020304" pitchFamily="18" charset="0"/>
            <a:cs typeface="Times New Roman" panose="02020603050405020304" pitchFamily="18" charset="0"/>
          </a:endParaRPr>
        </a:p>
      </dgm:t>
    </dgm:pt>
    <dgm:pt modelId="{FA1CF671-CE5A-43BE-A489-E153F0F8811C}" type="sibTrans" cxnId="{A87D5022-47CD-4FFB-9BAD-37B8F3D26BB3}">
      <dgm:prSet/>
      <dgm:spPr/>
      <dgm:t>
        <a:bodyPr/>
        <a:lstStyle/>
        <a:p>
          <a:endParaRPr lang="ru-RU" b="1">
            <a:latin typeface="Times New Roman" panose="02020603050405020304" pitchFamily="18" charset="0"/>
            <a:cs typeface="Times New Roman" panose="02020603050405020304" pitchFamily="18" charset="0"/>
          </a:endParaRPr>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smtClean="0">
              <a:solidFill>
                <a:schemeClr val="tx1"/>
              </a:solidFill>
              <a:latin typeface="Times New Roman" panose="02020603050405020304" pitchFamily="18" charset="0"/>
              <a:cs typeface="Times New Roman" panose="02020603050405020304" pitchFamily="18" charset="0"/>
            </a:rPr>
            <a:t>2021</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b="1">
            <a:latin typeface="Times New Roman" panose="02020603050405020304" pitchFamily="18" charset="0"/>
            <a:cs typeface="Times New Roman" panose="02020603050405020304" pitchFamily="18" charset="0"/>
          </a:endParaRPr>
        </a:p>
      </dgm:t>
    </dgm:pt>
    <dgm:pt modelId="{7097F666-B696-4074-BF8E-24ADA840ED3B}" type="sibTrans" cxnId="{23044D7B-7184-4077-9554-9305FEDD03E9}">
      <dgm:prSet/>
      <dgm:spPr/>
      <dgm:t>
        <a:bodyPr/>
        <a:lstStyle/>
        <a:p>
          <a:endParaRPr lang="ru-RU" b="1">
            <a:latin typeface="Times New Roman" panose="02020603050405020304" pitchFamily="18" charset="0"/>
            <a:cs typeface="Times New Roman" panose="02020603050405020304" pitchFamily="18" charset="0"/>
          </a:endParaRPr>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12,4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b="1">
            <a:latin typeface="Times New Roman" panose="02020603050405020304" pitchFamily="18" charset="0"/>
            <a:cs typeface="Times New Roman" panose="02020603050405020304" pitchFamily="18" charset="0"/>
          </a:endParaRPr>
        </a:p>
      </dgm:t>
    </dgm:pt>
    <dgm:pt modelId="{42D8C6A1-5C03-413A-99EF-223F18F536EB}" type="sibTrans" cxnId="{6097BCC7-A1B5-404F-B699-13105664B528}">
      <dgm:prSet/>
      <dgm:spPr/>
      <dgm:t>
        <a:bodyPr/>
        <a:lstStyle/>
        <a:p>
          <a:endParaRPr lang="ru-RU" b="1">
            <a:latin typeface="Times New Roman" panose="02020603050405020304" pitchFamily="18" charset="0"/>
            <a:cs typeface="Times New Roman" panose="02020603050405020304" pitchFamily="18" charset="0"/>
          </a:endParaRPr>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4,0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b="1">
            <a:latin typeface="Times New Roman" panose="02020603050405020304" pitchFamily="18" charset="0"/>
            <a:cs typeface="Times New Roman" panose="02020603050405020304" pitchFamily="18" charset="0"/>
          </a:endParaRPr>
        </a:p>
      </dgm:t>
    </dgm:pt>
    <dgm:pt modelId="{7319F631-09B1-48CB-BAF7-8445C5AC1618}" type="sibTrans" cxnId="{9D786EF0-2F4F-40F5-8C60-398E9181FD35}">
      <dgm:prSet/>
      <dgm:spPr/>
      <dgm:t>
        <a:bodyPr/>
        <a:lstStyle/>
        <a:p>
          <a:endParaRPr lang="ru-RU" b="1">
            <a:latin typeface="Times New Roman" panose="02020603050405020304" pitchFamily="18" charset="0"/>
            <a:cs typeface="Times New Roman" panose="02020603050405020304" pitchFamily="18" charset="0"/>
          </a:endParaRPr>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74,2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b="1">
            <a:latin typeface="Times New Roman" panose="02020603050405020304" pitchFamily="18" charset="0"/>
            <a:cs typeface="Times New Roman" panose="02020603050405020304" pitchFamily="18" charset="0"/>
          </a:endParaRPr>
        </a:p>
      </dgm:t>
    </dgm:pt>
    <dgm:pt modelId="{1FD46F6E-8EE6-451E-A6B4-3FA6056BD416}" type="sibTrans" cxnId="{563B7135-C296-437E-86BC-71C9BF75CBD3}">
      <dgm:prSet/>
      <dgm:spPr/>
      <dgm:t>
        <a:bodyPr/>
        <a:lstStyle/>
        <a:p>
          <a:endParaRPr lang="ru-RU" b="1">
            <a:latin typeface="Times New Roman" panose="02020603050405020304" pitchFamily="18" charset="0"/>
            <a:cs typeface="Times New Roman" panose="02020603050405020304" pitchFamily="18" charset="0"/>
          </a:endParaRPr>
        </a:p>
      </dgm:t>
    </dgm:pt>
    <dgm:pt modelId="{F0AF63A1-E6C3-48D7-BA15-2982A4DC912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439,8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FC5A12C-CC91-4A63-8252-41799CA3AEAA}" type="parTrans" cxnId="{2E3A4B0A-C6F1-498B-A616-AF6C3935B080}">
      <dgm:prSet/>
      <dgm:spPr/>
      <dgm:t>
        <a:bodyPr/>
        <a:lstStyle/>
        <a:p>
          <a:endParaRPr lang="ru-RU" b="1">
            <a:latin typeface="Times New Roman" panose="02020603050405020304" pitchFamily="18" charset="0"/>
            <a:cs typeface="Times New Roman" panose="02020603050405020304" pitchFamily="18" charset="0"/>
          </a:endParaRPr>
        </a:p>
      </dgm:t>
    </dgm:pt>
    <dgm:pt modelId="{EA539CAD-DFF5-47A4-8411-B337C730B6B2}" type="sibTrans" cxnId="{2E3A4B0A-C6F1-498B-A616-AF6C3935B080}">
      <dgm:prSet/>
      <dgm:spPr/>
      <dgm:t>
        <a:bodyPr/>
        <a:lstStyle/>
        <a:p>
          <a:endParaRPr lang="ru-RU" b="1">
            <a:latin typeface="Times New Roman" panose="02020603050405020304" pitchFamily="18" charset="0"/>
            <a:cs typeface="Times New Roman" panose="02020603050405020304" pitchFamily="18" charset="0"/>
          </a:endParaRPr>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12,2</a:t>
          </a:r>
          <a:endParaRPr lang="ru-RU" sz="1100" b="1" dirty="0" smtClean="0">
            <a:solidFill>
              <a:schemeClr val="tx1"/>
            </a:solidFill>
            <a:latin typeface="Times New Roman" panose="02020603050405020304" pitchFamily="18" charset="0"/>
            <a:cs typeface="Times New Roman" panose="02020603050405020304" pitchFamily="18" charset="0"/>
          </a:endParaRPr>
        </a:p>
      </dgm:t>
    </dgm:pt>
    <dgm:pt modelId="{8DBEE901-4D78-4181-A6DB-04DBE5AFC449}" type="parTrans" cxnId="{D0FADE0F-F15B-45EB-BE1E-1190009A8ABD}">
      <dgm:prSet/>
      <dgm:spPr/>
      <dgm:t>
        <a:bodyPr/>
        <a:lstStyle/>
        <a:p>
          <a:endParaRPr lang="ru-RU" b="1">
            <a:latin typeface="Times New Roman" panose="02020603050405020304" pitchFamily="18" charset="0"/>
            <a:cs typeface="Times New Roman" panose="02020603050405020304" pitchFamily="18" charset="0"/>
          </a:endParaRPr>
        </a:p>
      </dgm:t>
    </dgm:pt>
    <dgm:pt modelId="{571AFEDE-AA12-4634-A6F3-33BC4E236E19}" type="sibTrans" cxnId="{D0FADE0F-F15B-45EB-BE1E-1190009A8ABD}">
      <dgm:prSet/>
      <dgm:spPr/>
      <dgm:t>
        <a:bodyPr/>
        <a:lstStyle/>
        <a:p>
          <a:endParaRPr lang="ru-RU" b="1">
            <a:latin typeface="Times New Roman" panose="02020603050405020304" pitchFamily="18" charset="0"/>
            <a:cs typeface="Times New Roman" panose="02020603050405020304" pitchFamily="18" charset="0"/>
          </a:endParaRPr>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3,8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b="1">
            <a:latin typeface="Times New Roman" panose="02020603050405020304" pitchFamily="18" charset="0"/>
            <a:cs typeface="Times New Roman" panose="02020603050405020304" pitchFamily="18" charset="0"/>
          </a:endParaRPr>
        </a:p>
      </dgm:t>
    </dgm:pt>
    <dgm:pt modelId="{FA166069-510E-430D-ABBE-E1A2B09558CE}" type="sibTrans" cxnId="{A7625AB6-5CA8-4543-AFDF-3445626B95A7}">
      <dgm:prSet/>
      <dgm:spPr/>
      <dgm:t>
        <a:bodyPr/>
        <a:lstStyle/>
        <a:p>
          <a:endParaRPr lang="ru-RU" b="1">
            <a:latin typeface="Times New Roman" panose="02020603050405020304" pitchFamily="18" charset="0"/>
            <a:cs typeface="Times New Roman" panose="02020603050405020304" pitchFamily="18" charset="0"/>
          </a:endParaRPr>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75,0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b="1">
            <a:latin typeface="Times New Roman" panose="02020603050405020304" pitchFamily="18" charset="0"/>
            <a:cs typeface="Times New Roman" panose="02020603050405020304" pitchFamily="18" charset="0"/>
          </a:endParaRPr>
        </a:p>
      </dgm:t>
    </dgm:pt>
    <dgm:pt modelId="{0D884A66-EF39-4789-A63B-3A3CBEB15D6A}" type="sibTrans" cxnId="{08064794-7D33-4B3D-98EC-4C2F3CAB8822}">
      <dgm:prSet/>
      <dgm:spPr/>
      <dgm:t>
        <a:bodyPr/>
        <a:lstStyle/>
        <a:p>
          <a:endParaRPr lang="ru-RU" b="1">
            <a:latin typeface="Times New Roman" panose="02020603050405020304" pitchFamily="18" charset="0"/>
            <a:cs typeface="Times New Roman" panose="02020603050405020304" pitchFamily="18" charset="0"/>
          </a:endParaRPr>
        </a:p>
      </dgm:t>
    </dgm:pt>
    <dgm:pt modelId="{9E15771F-F540-4F32-ACD6-56CFD707E8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427,1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70BBB04-FC5B-4B12-959F-7F02FDB52BBE}" type="parTrans" cxnId="{9A5E90C4-6511-4923-BB87-9C452263074C}">
      <dgm:prSet/>
      <dgm:spPr/>
      <dgm:t>
        <a:bodyPr/>
        <a:lstStyle/>
        <a:p>
          <a:endParaRPr lang="ru-RU" b="1">
            <a:latin typeface="Times New Roman" panose="02020603050405020304" pitchFamily="18" charset="0"/>
            <a:cs typeface="Times New Roman" panose="02020603050405020304" pitchFamily="18" charset="0"/>
          </a:endParaRPr>
        </a:p>
      </dgm:t>
    </dgm:pt>
    <dgm:pt modelId="{EC763716-B14D-403A-A4A7-216861E00C47}" type="sibTrans" cxnId="{9A5E90C4-6511-4923-BB87-9C452263074C}">
      <dgm:prSet/>
      <dgm:spPr/>
      <dgm:t>
        <a:bodyPr/>
        <a:lstStyle/>
        <a:p>
          <a:endParaRPr lang="ru-RU" b="1">
            <a:latin typeface="Times New Roman" panose="02020603050405020304" pitchFamily="18" charset="0"/>
            <a:cs typeface="Times New Roman" panose="02020603050405020304" pitchFamily="18" charset="0"/>
          </a:endParaRPr>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12,0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b="1">
            <a:latin typeface="Times New Roman" panose="02020603050405020304" pitchFamily="18" charset="0"/>
            <a:cs typeface="Times New Roman" panose="02020603050405020304" pitchFamily="18" charset="0"/>
          </a:endParaRPr>
        </a:p>
      </dgm:t>
    </dgm:pt>
    <dgm:pt modelId="{41B933A1-9AB0-4413-9012-F89B9C70741E}" type="sibTrans" cxnId="{7EAEC371-553E-4E9D-A4CC-83A632C1A866}">
      <dgm:prSet/>
      <dgm:spPr/>
      <dgm:t>
        <a:bodyPr/>
        <a:lstStyle/>
        <a:p>
          <a:endParaRPr lang="ru-RU" b="1">
            <a:latin typeface="Times New Roman" panose="02020603050405020304" pitchFamily="18" charset="0"/>
            <a:cs typeface="Times New Roman" panose="02020603050405020304" pitchFamily="18" charset="0"/>
          </a:endParaRPr>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3,6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b="1">
            <a:latin typeface="Times New Roman" panose="02020603050405020304" pitchFamily="18" charset="0"/>
            <a:cs typeface="Times New Roman" panose="02020603050405020304" pitchFamily="18" charset="0"/>
          </a:endParaRPr>
        </a:p>
      </dgm:t>
    </dgm:pt>
    <dgm:pt modelId="{1F3B44A3-41F0-4FE2-8FE9-2EEC4DC3DA9C}" type="sibTrans" cxnId="{DF667443-0DAC-4B0C-935A-F0465B69CBFB}">
      <dgm:prSet/>
      <dgm:spPr/>
      <dgm:t>
        <a:bodyPr/>
        <a:lstStyle/>
        <a:p>
          <a:endParaRPr lang="ru-RU" b="1">
            <a:latin typeface="Times New Roman" panose="02020603050405020304" pitchFamily="18" charset="0"/>
            <a:cs typeface="Times New Roman" panose="02020603050405020304" pitchFamily="18" charset="0"/>
          </a:endParaRPr>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75,7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b="1">
            <a:latin typeface="Times New Roman" panose="02020603050405020304" pitchFamily="18" charset="0"/>
            <a:cs typeface="Times New Roman" panose="02020603050405020304" pitchFamily="18" charset="0"/>
          </a:endParaRPr>
        </a:p>
      </dgm:t>
    </dgm:pt>
    <dgm:pt modelId="{38C2B751-10AB-424B-8533-370958D28C0F}" type="sibTrans" cxnId="{E90B9AD5-6B9D-460A-B8D4-0169929EE8C4}">
      <dgm:prSet/>
      <dgm:spPr/>
      <dgm:t>
        <a:bodyPr/>
        <a:lstStyle/>
        <a:p>
          <a:endParaRPr lang="ru-RU" b="1">
            <a:latin typeface="Times New Roman" panose="02020603050405020304" pitchFamily="18" charset="0"/>
            <a:cs typeface="Times New Roman" panose="02020603050405020304" pitchFamily="18" charset="0"/>
          </a:endParaRPr>
        </a:p>
      </dgm:t>
    </dgm:pt>
    <dgm:pt modelId="{04C3AC0E-965B-48C1-827A-5D93B22D205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414,3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CE8D822-733A-4BA8-B539-C3F84FDFC933}" type="parTrans" cxnId="{F48F33E0-C1C5-4342-8DCC-7C57E3E3B48C}">
      <dgm:prSet/>
      <dgm:spPr/>
      <dgm:t>
        <a:bodyPr/>
        <a:lstStyle/>
        <a:p>
          <a:endParaRPr lang="ru-RU" b="1">
            <a:latin typeface="Times New Roman" panose="02020603050405020304" pitchFamily="18" charset="0"/>
            <a:cs typeface="Times New Roman" panose="02020603050405020304" pitchFamily="18" charset="0"/>
          </a:endParaRPr>
        </a:p>
      </dgm:t>
    </dgm:pt>
    <dgm:pt modelId="{1AF301AF-4DFB-4C78-9067-8B4C4FDC04D9}" type="sibTrans" cxnId="{F48F33E0-C1C5-4342-8DCC-7C57E3E3B48C}">
      <dgm:prSet/>
      <dgm:spPr/>
      <dgm:t>
        <a:bodyPr/>
        <a:lstStyle/>
        <a:p>
          <a:endParaRPr lang="ru-RU" b="1">
            <a:latin typeface="Times New Roman" panose="02020603050405020304" pitchFamily="18" charset="0"/>
            <a:cs typeface="Times New Roman" panose="02020603050405020304" pitchFamily="18" charset="0"/>
          </a:endParaRPr>
        </a:p>
      </dgm:t>
    </dgm:pt>
    <dgm:pt modelId="{DB2A52D1-7CD2-47ED-B3EC-D709ED48911D}">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37,5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A62A0E8-18B7-49C2-9DCD-1205CBFE290E}" type="parTrans" cxnId="{E9D6637A-DE23-447C-9E2B-B91600C559F9}">
      <dgm:prSet/>
      <dgm:spPr/>
      <dgm:t>
        <a:bodyPr/>
        <a:lstStyle/>
        <a:p>
          <a:endParaRPr lang="ru-RU" b="1">
            <a:latin typeface="Times New Roman" panose="02020603050405020304" pitchFamily="18" charset="0"/>
            <a:cs typeface="Times New Roman" panose="02020603050405020304" pitchFamily="18" charset="0"/>
          </a:endParaRPr>
        </a:p>
      </dgm:t>
    </dgm:pt>
    <dgm:pt modelId="{7922AEE7-F4E2-4A3A-9BE1-2C82B86D28AC}" type="sibTrans" cxnId="{E9D6637A-DE23-447C-9E2B-B91600C559F9}">
      <dgm:prSet/>
      <dgm:spPr/>
      <dgm:t>
        <a:bodyPr/>
        <a:lstStyle/>
        <a:p>
          <a:endParaRPr lang="ru-RU" b="1">
            <a:latin typeface="Times New Roman" panose="02020603050405020304" pitchFamily="18" charset="0"/>
            <a:cs typeface="Times New Roman" panose="02020603050405020304" pitchFamily="18" charset="0"/>
          </a:endParaRPr>
        </a:p>
      </dgm:t>
    </dgm:pt>
    <dgm:pt modelId="{EEC66A2A-7B82-4DD0-85E2-A9774DA44D24}">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37,9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0B60982-E56C-4581-AE67-B0DC7BFB0229}" type="parTrans" cxnId="{71FB63C6-5915-4397-A5F0-12643583D45B}">
      <dgm:prSet/>
      <dgm:spPr/>
      <dgm:t>
        <a:bodyPr/>
        <a:lstStyle/>
        <a:p>
          <a:endParaRPr lang="ru-RU" b="1">
            <a:latin typeface="Times New Roman" panose="02020603050405020304" pitchFamily="18" charset="0"/>
            <a:cs typeface="Times New Roman" panose="02020603050405020304" pitchFamily="18" charset="0"/>
          </a:endParaRPr>
        </a:p>
      </dgm:t>
    </dgm:pt>
    <dgm:pt modelId="{D524A1F9-EE51-4A9B-B1E6-961EE0559393}" type="sibTrans" cxnId="{71FB63C6-5915-4397-A5F0-12643583D45B}">
      <dgm:prSet/>
      <dgm:spPr/>
      <dgm:t>
        <a:bodyPr/>
        <a:lstStyle/>
        <a:p>
          <a:endParaRPr lang="ru-RU" b="1">
            <a:latin typeface="Times New Roman" panose="02020603050405020304" pitchFamily="18" charset="0"/>
            <a:cs typeface="Times New Roman" panose="02020603050405020304" pitchFamily="18" charset="0"/>
          </a:endParaRPr>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t>
        <a:bodyPr/>
        <a:lstStyle/>
        <a:p>
          <a:endParaRPr lang="ru-RU"/>
        </a:p>
      </dgm:t>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t>
        <a:bodyPr/>
        <a:lstStyle/>
        <a:p>
          <a:endParaRPr lang="ru-RU"/>
        </a:p>
      </dgm:t>
    </dgm:pt>
    <dgm:pt modelId="{E4CD0B37-6C75-4A8F-946C-21E075E1E2CF}" type="pres">
      <dgm:prSet presAssocID="{F6F97186-B344-4193-9FE9-6DFB5403A289}" presName="horzThree"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0" presStyleCnt="19">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1" presStyleCnt="19">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4A1D7939-C139-4889-AA8A-C0FC12630CEE}" type="pres">
      <dgm:prSet presAssocID="{9C715FE5-31CA-4541-A958-D2C730C134E0}" presName="vertFour" presStyleCnt="0">
        <dgm:presLayoutVars>
          <dgm:chPref val="3"/>
        </dgm:presLayoutVars>
      </dgm:prSet>
      <dgm:spPr/>
      <dgm:t>
        <a:bodyPr/>
        <a:lstStyle/>
        <a:p>
          <a:endParaRPr lang="ru-RU"/>
        </a:p>
      </dgm:t>
    </dgm:pt>
    <dgm:pt modelId="{2BC9EB28-F68D-4321-836D-A642C2C0DAB1}" type="pres">
      <dgm:prSet presAssocID="{9C715FE5-31CA-4541-A958-D2C730C134E0}" presName="txFour" presStyleLbl="node4" presStyleIdx="2" presStyleCnt="19">
        <dgm:presLayoutVars>
          <dgm:chPref val="3"/>
        </dgm:presLayoutVars>
      </dgm:prSet>
      <dgm:spPr/>
      <dgm:t>
        <a:bodyPr/>
        <a:lstStyle/>
        <a:p>
          <a:endParaRPr lang="ru-RU"/>
        </a:p>
      </dgm:t>
    </dgm:pt>
    <dgm:pt modelId="{27FCCA56-038C-4613-B7B2-16CD590F385E}" type="pres">
      <dgm:prSet presAssocID="{9C715FE5-31CA-4541-A958-D2C730C134E0}" presName="parTransFour" presStyleCnt="0"/>
      <dgm:spPr/>
      <dgm:t>
        <a:bodyPr/>
        <a:lstStyle/>
        <a:p>
          <a:endParaRPr lang="ru-RU"/>
        </a:p>
      </dgm:t>
    </dgm:pt>
    <dgm:pt modelId="{7F93EC46-9C8D-4119-8F52-CCFA2BE3D856}" type="pres">
      <dgm:prSet presAssocID="{9C715FE5-31CA-4541-A958-D2C730C134E0}" presName="horzFour" presStyleCnt="0"/>
      <dgm:spPr/>
      <dgm:t>
        <a:bodyPr/>
        <a:lstStyle/>
        <a:p>
          <a:endParaRPr lang="ru-RU"/>
        </a:p>
      </dgm:t>
    </dgm:pt>
    <dgm:pt modelId="{57E5281D-099B-4146-8847-39F267019B93}" type="pres">
      <dgm:prSet presAssocID="{8536FD6B-8AD2-4A43-B337-6FD60B3FD4B2}" presName="vertFour" presStyleCnt="0">
        <dgm:presLayoutVars>
          <dgm:chPref val="3"/>
        </dgm:presLayoutVars>
      </dgm:prSet>
      <dgm:spPr/>
      <dgm:t>
        <a:bodyPr/>
        <a:lstStyle/>
        <a:p>
          <a:endParaRPr lang="ru-RU"/>
        </a:p>
      </dgm:t>
    </dgm:pt>
    <dgm:pt modelId="{85D767EC-FAE5-4312-B23F-9B41F2C6B7D7}" type="pres">
      <dgm:prSet presAssocID="{8536FD6B-8AD2-4A43-B337-6FD60B3FD4B2}" presName="txFour" presStyleLbl="node4" presStyleIdx="3" presStyleCnt="19" custLinFactNeighborX="-3871" custLinFactNeighborY="-13589">
        <dgm:presLayoutVars>
          <dgm:chPref val="3"/>
        </dgm:presLayoutVars>
      </dgm:prSet>
      <dgm:spPr/>
      <dgm:t>
        <a:bodyPr/>
        <a:lstStyle/>
        <a:p>
          <a:endParaRPr lang="ru-RU"/>
        </a:p>
      </dgm:t>
    </dgm:pt>
    <dgm:pt modelId="{ACD24E70-46A1-47F1-B543-8DF01E30511B}" type="pres">
      <dgm:prSet presAssocID="{8536FD6B-8AD2-4A43-B337-6FD60B3FD4B2}" presName="parTransFour" presStyleCnt="0"/>
      <dgm:spPr/>
      <dgm:t>
        <a:bodyPr/>
        <a:lstStyle/>
        <a:p>
          <a:endParaRPr lang="ru-RU"/>
        </a:p>
      </dgm:t>
    </dgm:pt>
    <dgm:pt modelId="{E795CE46-C816-4100-AC67-9520DA742BDE}" type="pres">
      <dgm:prSet presAssocID="{8536FD6B-8AD2-4A43-B337-6FD60B3FD4B2}" presName="horzFour" presStyleCnt="0"/>
      <dgm:spPr/>
      <dgm:t>
        <a:bodyPr/>
        <a:lstStyle/>
        <a:p>
          <a:endParaRPr lang="ru-RU"/>
        </a:p>
      </dgm:t>
    </dgm:pt>
    <dgm:pt modelId="{36362EC5-CB93-4660-8546-7354B3FFD93D}" type="pres">
      <dgm:prSet presAssocID="{DB2A52D1-7CD2-47ED-B3EC-D709ED48911D}" presName="vertFour" presStyleCnt="0">
        <dgm:presLayoutVars>
          <dgm:chPref val="3"/>
        </dgm:presLayoutVars>
      </dgm:prSet>
      <dgm:spPr/>
      <dgm:t>
        <a:bodyPr/>
        <a:lstStyle/>
        <a:p>
          <a:endParaRPr lang="ru-RU"/>
        </a:p>
      </dgm:t>
    </dgm:pt>
    <dgm:pt modelId="{CABA72D8-9A55-48F8-A321-AE17E3E42455}" type="pres">
      <dgm:prSet presAssocID="{DB2A52D1-7CD2-47ED-B3EC-D709ED48911D}" presName="txFour" presStyleLbl="node4" presStyleIdx="4" presStyleCnt="19">
        <dgm:presLayoutVars>
          <dgm:chPref val="3"/>
        </dgm:presLayoutVars>
      </dgm:prSet>
      <dgm:spPr/>
      <dgm:t>
        <a:bodyPr/>
        <a:lstStyle/>
        <a:p>
          <a:endParaRPr lang="ru-RU"/>
        </a:p>
      </dgm:t>
    </dgm:pt>
    <dgm:pt modelId="{3C3C4176-A911-4132-8D93-B5529F218AA2}" type="pres">
      <dgm:prSet presAssocID="{DB2A52D1-7CD2-47ED-B3EC-D709ED48911D}" presName="horzFour" presStyleCnt="0"/>
      <dgm:spPr/>
      <dgm:t>
        <a:bodyPr/>
        <a:lstStyle/>
        <a:p>
          <a:endParaRPr lang="ru-RU"/>
        </a:p>
      </dgm:t>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t>
        <a:bodyPr/>
        <a:lstStyle/>
        <a:p>
          <a:endParaRPr lang="ru-RU"/>
        </a:p>
      </dgm:t>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t>
        <a:bodyPr/>
        <a:lstStyle/>
        <a:p>
          <a:endParaRPr lang="ru-RU"/>
        </a:p>
      </dgm:t>
    </dgm:pt>
    <dgm:pt modelId="{68FB6F70-C047-4E46-9E82-A09946504644}" type="pres">
      <dgm:prSet presAssocID="{A1BB5A2E-A45D-4F6A-B329-CD4782193917}" presName="horzThree"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5" presStyleCnt="19">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6" presStyleCnt="19">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F267116D-D0B1-4457-ABA0-2D94424C53E8}" type="pres">
      <dgm:prSet presAssocID="{BE98D1AB-A280-4D0B-A815-73E57FD87EC3}" presName="vertFour" presStyleCnt="0">
        <dgm:presLayoutVars>
          <dgm:chPref val="3"/>
        </dgm:presLayoutVars>
      </dgm:prSet>
      <dgm:spPr/>
      <dgm:t>
        <a:bodyPr/>
        <a:lstStyle/>
        <a:p>
          <a:endParaRPr lang="ru-RU"/>
        </a:p>
      </dgm:t>
    </dgm:pt>
    <dgm:pt modelId="{89DC61A6-3199-4C88-A8D1-98ADCFDD3274}" type="pres">
      <dgm:prSet presAssocID="{BE98D1AB-A280-4D0B-A815-73E57FD87EC3}" presName="txFour" presStyleLbl="node4" presStyleIdx="7" presStyleCnt="19">
        <dgm:presLayoutVars>
          <dgm:chPref val="3"/>
        </dgm:presLayoutVars>
      </dgm:prSet>
      <dgm:spPr/>
      <dgm:t>
        <a:bodyPr/>
        <a:lstStyle/>
        <a:p>
          <a:endParaRPr lang="ru-RU"/>
        </a:p>
      </dgm:t>
    </dgm:pt>
    <dgm:pt modelId="{911FD772-B984-413E-A468-8F0F3007E9F5}" type="pres">
      <dgm:prSet presAssocID="{BE98D1AB-A280-4D0B-A815-73E57FD87EC3}" presName="parTransFour" presStyleCnt="0"/>
      <dgm:spPr/>
      <dgm:t>
        <a:bodyPr/>
        <a:lstStyle/>
        <a:p>
          <a:endParaRPr lang="ru-RU"/>
        </a:p>
      </dgm:t>
    </dgm:pt>
    <dgm:pt modelId="{C7E808E6-5BB0-42AD-9568-7FA84FFA1273}" type="pres">
      <dgm:prSet presAssocID="{BE98D1AB-A280-4D0B-A815-73E57FD87EC3}" presName="horzFour" presStyleCnt="0"/>
      <dgm:spPr/>
      <dgm:t>
        <a:bodyPr/>
        <a:lstStyle/>
        <a:p>
          <a:endParaRPr lang="ru-RU"/>
        </a:p>
      </dgm:t>
    </dgm:pt>
    <dgm:pt modelId="{6143EFE8-4DC9-41D7-A90D-BEF4DD9D6775}" type="pres">
      <dgm:prSet presAssocID="{4D9EF634-1BF2-4A35-90CA-8A6D73717D8F}" presName="vertFour" presStyleCnt="0">
        <dgm:presLayoutVars>
          <dgm:chPref val="3"/>
        </dgm:presLayoutVars>
      </dgm:prSet>
      <dgm:spPr/>
      <dgm:t>
        <a:bodyPr/>
        <a:lstStyle/>
        <a:p>
          <a:endParaRPr lang="ru-RU"/>
        </a:p>
      </dgm:t>
    </dgm:pt>
    <dgm:pt modelId="{B35EEDEE-A63C-4DC0-9860-A34A7BFD903E}" type="pres">
      <dgm:prSet presAssocID="{4D9EF634-1BF2-4A35-90CA-8A6D73717D8F}" presName="txFour" presStyleLbl="node4" presStyleIdx="8" presStyleCnt="19">
        <dgm:presLayoutVars>
          <dgm:chPref val="3"/>
        </dgm:presLayoutVars>
      </dgm:prSet>
      <dgm:spPr/>
      <dgm:t>
        <a:bodyPr/>
        <a:lstStyle/>
        <a:p>
          <a:endParaRPr lang="ru-RU"/>
        </a:p>
      </dgm:t>
    </dgm:pt>
    <dgm:pt modelId="{D90E656A-AEE9-452D-93CA-2D985DD3566A}" type="pres">
      <dgm:prSet presAssocID="{4D9EF634-1BF2-4A35-90CA-8A6D73717D8F}" presName="parTransFour" presStyleCnt="0"/>
      <dgm:spPr/>
      <dgm:t>
        <a:bodyPr/>
        <a:lstStyle/>
        <a:p>
          <a:endParaRPr lang="ru-RU"/>
        </a:p>
      </dgm:t>
    </dgm:pt>
    <dgm:pt modelId="{2AFD5925-89E6-4CDB-B771-8976E3EAA1E0}" type="pres">
      <dgm:prSet presAssocID="{4D9EF634-1BF2-4A35-90CA-8A6D73717D8F}" presName="horzFour" presStyleCnt="0"/>
      <dgm:spPr/>
      <dgm:t>
        <a:bodyPr/>
        <a:lstStyle/>
        <a:p>
          <a:endParaRPr lang="ru-RU"/>
        </a:p>
      </dgm:t>
    </dgm:pt>
    <dgm:pt modelId="{73D26815-8F26-44DF-8875-C5566E393D55}" type="pres">
      <dgm:prSet presAssocID="{EEC66A2A-7B82-4DD0-85E2-A9774DA44D24}" presName="vertFour" presStyleCnt="0">
        <dgm:presLayoutVars>
          <dgm:chPref val="3"/>
        </dgm:presLayoutVars>
      </dgm:prSet>
      <dgm:spPr/>
      <dgm:t>
        <a:bodyPr/>
        <a:lstStyle/>
        <a:p>
          <a:endParaRPr lang="ru-RU"/>
        </a:p>
      </dgm:t>
    </dgm:pt>
    <dgm:pt modelId="{3FE63968-55D4-4290-AD35-CC41B727FEE4}" type="pres">
      <dgm:prSet presAssocID="{EEC66A2A-7B82-4DD0-85E2-A9774DA44D24}" presName="txFour" presStyleLbl="node4" presStyleIdx="9" presStyleCnt="19">
        <dgm:presLayoutVars>
          <dgm:chPref val="3"/>
        </dgm:presLayoutVars>
      </dgm:prSet>
      <dgm:spPr/>
      <dgm:t>
        <a:bodyPr/>
        <a:lstStyle/>
        <a:p>
          <a:endParaRPr lang="ru-RU"/>
        </a:p>
      </dgm:t>
    </dgm:pt>
    <dgm:pt modelId="{61D9282A-F447-4838-B833-FAC1FF7F4462}" type="pres">
      <dgm:prSet presAssocID="{EEC66A2A-7B82-4DD0-85E2-A9774DA44D24}" presName="horzFour" presStyleCnt="0"/>
      <dgm:spPr/>
      <dgm:t>
        <a:bodyPr/>
        <a:lstStyle/>
        <a:p>
          <a:endParaRPr lang="ru-RU"/>
        </a:p>
      </dgm:t>
    </dgm:pt>
    <dgm:pt modelId="{8A94FD29-AE36-4272-B8B7-FF847200D7A2}" type="pres">
      <dgm:prSet presAssocID="{A670FA7C-7403-44C0-BA19-83B2BA693E61}" presName="sibSpaceTwo" presStyleCnt="0"/>
      <dgm:spPr/>
      <dgm:t>
        <a:bodyPr/>
        <a:lstStyle/>
        <a:p>
          <a:endParaRPr lang="ru-RU"/>
        </a:p>
      </dgm:t>
    </dgm:pt>
    <dgm:pt modelId="{AF93020A-9780-4776-85B8-7147747F36CC}" type="pres">
      <dgm:prSet presAssocID="{62031802-0EE5-47DF-BB1F-2C84A19F6746}" presName="vertTwo" presStyleCnt="0"/>
      <dgm:spPr/>
      <dgm:t>
        <a:bodyPr/>
        <a:lstStyle/>
        <a:p>
          <a:endParaRPr lang="ru-RU"/>
        </a:p>
      </dgm:t>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t>
        <a:bodyPr/>
        <a:lstStyle/>
        <a:p>
          <a:endParaRPr lang="ru-RU"/>
        </a:p>
      </dgm:t>
    </dgm:pt>
    <dgm:pt modelId="{DACF82F6-95A6-4B59-9D37-F46699815612}" type="pres">
      <dgm:prSet presAssocID="{62031802-0EE5-47DF-BB1F-2C84A19F6746}" presName="horzTwo" presStyleCnt="0"/>
      <dgm:spPr/>
      <dgm:t>
        <a:bodyPr/>
        <a:lstStyle/>
        <a:p>
          <a:endParaRPr lang="ru-RU"/>
        </a:p>
      </dgm:t>
    </dgm:pt>
    <dgm:pt modelId="{72E6673E-523D-4E62-80E5-5062FE589301}" type="pres">
      <dgm:prSet presAssocID="{C9C8B06B-C833-4D4A-8595-4BF5AEB204E9}" presName="vertThree" presStyleCnt="0"/>
      <dgm:spPr/>
      <dgm:t>
        <a:bodyPr/>
        <a:lstStyle/>
        <a:p>
          <a:endParaRPr lang="ru-RU"/>
        </a:p>
      </dgm:t>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t>
        <a:bodyPr/>
        <a:lstStyle/>
        <a:p>
          <a:endParaRPr lang="ru-RU"/>
        </a:p>
      </dgm:t>
    </dgm:pt>
    <dgm:pt modelId="{F0336813-9E34-44C5-93FA-F6459A965D24}" type="pres">
      <dgm:prSet presAssocID="{C9C8B06B-C833-4D4A-8595-4BF5AEB204E9}" presName="horzThree" presStyleCnt="0"/>
      <dgm:spPr/>
      <dgm:t>
        <a:bodyPr/>
        <a:lstStyle/>
        <a:p>
          <a:endParaRPr lang="ru-RU"/>
        </a:p>
      </dgm:t>
    </dgm:pt>
    <dgm:pt modelId="{4A08C748-3ACE-47B8-ABA4-F56495914AD8}" type="pres">
      <dgm:prSet presAssocID="{D1936ACF-1E69-4953-BA37-9ADE2EF12E41}" presName="vertFour" presStyleCnt="0">
        <dgm:presLayoutVars>
          <dgm:chPref val="3"/>
        </dgm:presLayoutVars>
      </dgm:prSet>
      <dgm:spPr/>
      <dgm:t>
        <a:bodyPr/>
        <a:lstStyle/>
        <a:p>
          <a:endParaRPr lang="ru-RU"/>
        </a:p>
      </dgm:t>
    </dgm:pt>
    <dgm:pt modelId="{59176932-D6D5-4C36-BF7A-69A1297C4BAD}" type="pres">
      <dgm:prSet presAssocID="{D1936ACF-1E69-4953-BA37-9ADE2EF12E41}" presName="txFour" presStyleLbl="node4" presStyleIdx="10" presStyleCnt="19">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t>
        <a:bodyPr/>
        <a:lstStyle/>
        <a:p>
          <a:endParaRPr lang="ru-RU"/>
        </a:p>
      </dgm:t>
    </dgm:pt>
    <dgm:pt modelId="{4E7A1119-403E-4C39-BB54-05ED8132FF0C}" type="pres">
      <dgm:prSet presAssocID="{D1936ACF-1E69-4953-BA37-9ADE2EF12E41}" presName="horzFour" presStyleCnt="0"/>
      <dgm:spPr/>
      <dgm:t>
        <a:bodyPr/>
        <a:lstStyle/>
        <a:p>
          <a:endParaRPr lang="ru-RU"/>
        </a:p>
      </dgm:t>
    </dgm:pt>
    <dgm:pt modelId="{F32685DE-10D4-4878-B807-45D477FFEF84}" type="pres">
      <dgm:prSet presAssocID="{4E5A1869-57DF-4BD2-89F2-0FF412DDC036}" presName="vertFour" presStyleCnt="0">
        <dgm:presLayoutVars>
          <dgm:chPref val="3"/>
        </dgm:presLayoutVars>
      </dgm:prSet>
      <dgm:spPr/>
      <dgm:t>
        <a:bodyPr/>
        <a:lstStyle/>
        <a:p>
          <a:endParaRPr lang="ru-RU"/>
        </a:p>
      </dgm:t>
    </dgm:pt>
    <dgm:pt modelId="{BA61E3A6-0BE5-4066-9F94-BB1BFFF8EBBF}" type="pres">
      <dgm:prSet presAssocID="{4E5A1869-57DF-4BD2-89F2-0FF412DDC036}" presName="txFour" presStyleLbl="node4" presStyleIdx="11" presStyleCnt="19">
        <dgm:presLayoutVars>
          <dgm:chPref val="3"/>
        </dgm:presLayoutVars>
      </dgm:prSet>
      <dgm:spPr/>
      <dgm:t>
        <a:bodyPr/>
        <a:lstStyle/>
        <a:p>
          <a:endParaRPr lang="ru-RU"/>
        </a:p>
      </dgm:t>
    </dgm:pt>
    <dgm:pt modelId="{E4A82E23-1C0A-4136-A9EF-782A3309B0A1}" type="pres">
      <dgm:prSet presAssocID="{4E5A1869-57DF-4BD2-89F2-0FF412DDC036}" presName="parTransFour" presStyleCnt="0"/>
      <dgm:spPr/>
      <dgm:t>
        <a:bodyPr/>
        <a:lstStyle/>
        <a:p>
          <a:endParaRPr lang="ru-RU"/>
        </a:p>
      </dgm:t>
    </dgm:pt>
    <dgm:pt modelId="{12969847-F565-4B2C-9631-4E5EF759A09C}" type="pres">
      <dgm:prSet presAssocID="{4E5A1869-57DF-4BD2-89F2-0FF412DDC036}" presName="horzFour" presStyleCnt="0"/>
      <dgm:spPr/>
      <dgm:t>
        <a:bodyPr/>
        <a:lstStyle/>
        <a:p>
          <a:endParaRPr lang="ru-RU"/>
        </a:p>
      </dgm:t>
    </dgm:pt>
    <dgm:pt modelId="{52B80F8A-F071-46D8-883B-7E22B84F7B82}" type="pres">
      <dgm:prSet presAssocID="{F0AF63A1-E6C3-48D7-BA15-2982A4DC912D}" presName="vertFour" presStyleCnt="0">
        <dgm:presLayoutVars>
          <dgm:chPref val="3"/>
        </dgm:presLayoutVars>
      </dgm:prSet>
      <dgm:spPr/>
      <dgm:t>
        <a:bodyPr/>
        <a:lstStyle/>
        <a:p>
          <a:endParaRPr lang="ru-RU"/>
        </a:p>
      </dgm:t>
    </dgm:pt>
    <dgm:pt modelId="{8C5A4ABB-F609-4CF2-8CFC-5593BE697C3C}" type="pres">
      <dgm:prSet presAssocID="{F0AF63A1-E6C3-48D7-BA15-2982A4DC912D}" presName="txFour" presStyleLbl="node4" presStyleIdx="12" presStyleCnt="19">
        <dgm:presLayoutVars>
          <dgm:chPref val="3"/>
        </dgm:presLayoutVars>
      </dgm:prSet>
      <dgm:spPr/>
      <dgm:t>
        <a:bodyPr/>
        <a:lstStyle/>
        <a:p>
          <a:endParaRPr lang="ru-RU"/>
        </a:p>
      </dgm:t>
    </dgm:pt>
    <dgm:pt modelId="{363B422D-50FA-4623-87DE-F2646C7B8FA8}" type="pres">
      <dgm:prSet presAssocID="{F0AF63A1-E6C3-48D7-BA15-2982A4DC912D}" presName="horzFour" presStyleCnt="0"/>
      <dgm:spPr/>
      <dgm:t>
        <a:bodyPr/>
        <a:lstStyle/>
        <a:p>
          <a:endParaRPr lang="ru-RU"/>
        </a:p>
      </dgm:t>
    </dgm:pt>
    <dgm:pt modelId="{DF99D3E9-B7CE-4F56-A161-7C0465341531}" type="pres">
      <dgm:prSet presAssocID="{35694793-DDF3-4ECC-9AA3-AC178B8D026F}" presName="sibSpaceTwo" presStyleCnt="0"/>
      <dgm:spPr/>
      <dgm:t>
        <a:bodyPr/>
        <a:lstStyle/>
        <a:p>
          <a:endParaRPr lang="ru-RU"/>
        </a:p>
      </dgm:t>
    </dgm:pt>
    <dgm:pt modelId="{CFBC63A5-42B0-460D-9C89-B64E9E9E2922}" type="pres">
      <dgm:prSet presAssocID="{89E09F27-5F73-400B-AE18-4421B9895F64}" presName="vertTwo" presStyleCnt="0"/>
      <dgm:spPr/>
      <dgm:t>
        <a:bodyPr/>
        <a:lstStyle/>
        <a:p>
          <a:endParaRPr lang="ru-RU"/>
        </a:p>
      </dgm:t>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t>
        <a:bodyPr/>
        <a:lstStyle/>
        <a:p>
          <a:endParaRPr lang="ru-RU"/>
        </a:p>
      </dgm:t>
    </dgm:pt>
    <dgm:pt modelId="{CEF18E39-1C73-42B9-BDF1-5DD3EC85EA0D}" type="pres">
      <dgm:prSet presAssocID="{89E09F27-5F73-400B-AE18-4421B9895F64}" presName="horzTwo" presStyleCnt="0"/>
      <dgm:spPr/>
      <dgm:t>
        <a:bodyPr/>
        <a:lstStyle/>
        <a:p>
          <a:endParaRPr lang="ru-RU"/>
        </a:p>
      </dgm:t>
    </dgm:pt>
    <dgm:pt modelId="{D6936C6D-17F5-4369-B1C3-901E9E722DCF}" type="pres">
      <dgm:prSet presAssocID="{C60BD95D-8BE5-42EC-AF9D-D22E07852892}" presName="vertThree" presStyleCnt="0"/>
      <dgm:spPr/>
      <dgm:t>
        <a:bodyPr/>
        <a:lstStyle/>
        <a:p>
          <a:endParaRPr lang="ru-RU"/>
        </a:p>
      </dgm:t>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t>
        <a:bodyPr/>
        <a:lstStyle/>
        <a:p>
          <a:endParaRPr lang="ru-RU"/>
        </a:p>
      </dgm:t>
    </dgm:pt>
    <dgm:pt modelId="{73994466-6310-40D7-8792-BD7FD56E6AF4}" type="pres">
      <dgm:prSet presAssocID="{C60BD95D-8BE5-42EC-AF9D-D22E07852892}" presName="horzThree" presStyleCnt="0"/>
      <dgm:spPr/>
      <dgm:t>
        <a:bodyPr/>
        <a:lstStyle/>
        <a:p>
          <a:endParaRPr lang="ru-RU"/>
        </a:p>
      </dgm:t>
    </dgm:pt>
    <dgm:pt modelId="{CA81CD2D-7A1B-4CCA-952B-6AE89CE8AAB7}" type="pres">
      <dgm:prSet presAssocID="{187C542A-BCFC-4BBB-8DCA-67690BE3FD29}" presName="vertFour" presStyleCnt="0">
        <dgm:presLayoutVars>
          <dgm:chPref val="3"/>
        </dgm:presLayoutVars>
      </dgm:prSet>
      <dgm:spPr/>
      <dgm:t>
        <a:bodyPr/>
        <a:lstStyle/>
        <a:p>
          <a:endParaRPr lang="ru-RU"/>
        </a:p>
      </dgm:t>
    </dgm:pt>
    <dgm:pt modelId="{EFF40216-5B58-45C6-B485-1C9C4561DF2F}" type="pres">
      <dgm:prSet presAssocID="{187C542A-BCFC-4BBB-8DCA-67690BE3FD29}" presName="txFour" presStyleLbl="node4" presStyleIdx="13" presStyleCnt="19">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t>
        <a:bodyPr/>
        <a:lstStyle/>
        <a:p>
          <a:endParaRPr lang="ru-RU"/>
        </a:p>
      </dgm:t>
    </dgm:pt>
    <dgm:pt modelId="{F73E662C-F722-4B4F-9DF8-BE21B2C2C700}" type="pres">
      <dgm:prSet presAssocID="{187C542A-BCFC-4BBB-8DCA-67690BE3FD29}" presName="horzFour" presStyleCnt="0"/>
      <dgm:spPr/>
      <dgm:t>
        <a:bodyPr/>
        <a:lstStyle/>
        <a:p>
          <a:endParaRPr lang="ru-RU"/>
        </a:p>
      </dgm:t>
    </dgm:pt>
    <dgm:pt modelId="{566AACE7-A2F1-4E7A-BECC-43348B95352C}" type="pres">
      <dgm:prSet presAssocID="{593C7C55-813E-4059-B734-EC61CD9C5CBC}" presName="vertFour" presStyleCnt="0">
        <dgm:presLayoutVars>
          <dgm:chPref val="3"/>
        </dgm:presLayoutVars>
      </dgm:prSet>
      <dgm:spPr/>
      <dgm:t>
        <a:bodyPr/>
        <a:lstStyle/>
        <a:p>
          <a:endParaRPr lang="ru-RU"/>
        </a:p>
      </dgm:t>
    </dgm:pt>
    <dgm:pt modelId="{7653A429-0E18-4BE3-A07C-F1A5A9D672E3}" type="pres">
      <dgm:prSet presAssocID="{593C7C55-813E-4059-B734-EC61CD9C5CBC}" presName="txFour" presStyleLbl="node4" presStyleIdx="14" presStyleCnt="19">
        <dgm:presLayoutVars>
          <dgm:chPref val="3"/>
        </dgm:presLayoutVars>
      </dgm:prSet>
      <dgm:spPr/>
      <dgm:t>
        <a:bodyPr/>
        <a:lstStyle/>
        <a:p>
          <a:endParaRPr lang="ru-RU"/>
        </a:p>
      </dgm:t>
    </dgm:pt>
    <dgm:pt modelId="{BED59DE9-3C29-48CB-8A25-B7F991619843}" type="pres">
      <dgm:prSet presAssocID="{593C7C55-813E-4059-B734-EC61CD9C5CBC}" presName="parTransFour" presStyleCnt="0"/>
      <dgm:spPr/>
      <dgm:t>
        <a:bodyPr/>
        <a:lstStyle/>
        <a:p>
          <a:endParaRPr lang="ru-RU"/>
        </a:p>
      </dgm:t>
    </dgm:pt>
    <dgm:pt modelId="{3A3A01C6-B3AA-4C89-92D4-EA308C8E23E1}" type="pres">
      <dgm:prSet presAssocID="{593C7C55-813E-4059-B734-EC61CD9C5CBC}" presName="horzFour" presStyleCnt="0"/>
      <dgm:spPr/>
      <dgm:t>
        <a:bodyPr/>
        <a:lstStyle/>
        <a:p>
          <a:endParaRPr lang="ru-RU"/>
        </a:p>
      </dgm:t>
    </dgm:pt>
    <dgm:pt modelId="{B8B89817-F07F-4DA9-AEBF-C4EDAD3E897E}" type="pres">
      <dgm:prSet presAssocID="{9E15771F-F540-4F32-ACD6-56CFD707E80B}" presName="vertFour" presStyleCnt="0">
        <dgm:presLayoutVars>
          <dgm:chPref val="3"/>
        </dgm:presLayoutVars>
      </dgm:prSet>
      <dgm:spPr/>
      <dgm:t>
        <a:bodyPr/>
        <a:lstStyle/>
        <a:p>
          <a:endParaRPr lang="ru-RU"/>
        </a:p>
      </dgm:t>
    </dgm:pt>
    <dgm:pt modelId="{35DF38A4-C109-469A-81F6-242705CF6432}" type="pres">
      <dgm:prSet presAssocID="{9E15771F-F540-4F32-ACD6-56CFD707E80B}" presName="txFour" presStyleLbl="node4" presStyleIdx="15" presStyleCnt="19">
        <dgm:presLayoutVars>
          <dgm:chPref val="3"/>
        </dgm:presLayoutVars>
      </dgm:prSet>
      <dgm:spPr/>
      <dgm:t>
        <a:bodyPr/>
        <a:lstStyle/>
        <a:p>
          <a:endParaRPr lang="ru-RU"/>
        </a:p>
      </dgm:t>
    </dgm:pt>
    <dgm:pt modelId="{FF9D5968-2625-4FA7-B798-123DE0850F01}" type="pres">
      <dgm:prSet presAssocID="{9E15771F-F540-4F32-ACD6-56CFD707E80B}" presName="horzFour" presStyleCnt="0"/>
      <dgm:spPr/>
      <dgm:t>
        <a:bodyPr/>
        <a:lstStyle/>
        <a:p>
          <a:endParaRPr lang="ru-RU"/>
        </a:p>
      </dgm:t>
    </dgm:pt>
    <dgm:pt modelId="{62C0B193-30A4-4691-AF46-D5B94E7FC561}" type="pres">
      <dgm:prSet presAssocID="{FA1CF671-CE5A-43BE-A489-E153F0F8811C}" presName="sibSpaceTwo" presStyleCnt="0"/>
      <dgm:spPr/>
      <dgm:t>
        <a:bodyPr/>
        <a:lstStyle/>
        <a:p>
          <a:endParaRPr lang="ru-RU"/>
        </a:p>
      </dgm:t>
    </dgm:pt>
    <dgm:pt modelId="{E8090E1D-4DD8-46E0-BA1E-C3890CF14D47}" type="pres">
      <dgm:prSet presAssocID="{9E496AFB-5861-4A0B-A059-7AF344913280}" presName="vertTwo" presStyleCnt="0"/>
      <dgm:spPr/>
      <dgm:t>
        <a:bodyPr/>
        <a:lstStyle/>
        <a:p>
          <a:endParaRPr lang="ru-RU"/>
        </a:p>
      </dgm:t>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t>
        <a:bodyPr/>
        <a:lstStyle/>
        <a:p>
          <a:endParaRPr lang="ru-RU"/>
        </a:p>
      </dgm:t>
    </dgm:pt>
    <dgm:pt modelId="{4101F8DA-93D9-46DF-B37A-B90529D7C907}" type="pres">
      <dgm:prSet presAssocID="{9E496AFB-5861-4A0B-A059-7AF344913280}" presName="horzTwo" presStyleCnt="0"/>
      <dgm:spPr/>
      <dgm:t>
        <a:bodyPr/>
        <a:lstStyle/>
        <a:p>
          <a:endParaRPr lang="ru-RU"/>
        </a:p>
      </dgm:t>
    </dgm:pt>
    <dgm:pt modelId="{95872D8F-BB28-4072-9DAD-3FCDEEA4A51B}" type="pres">
      <dgm:prSet presAssocID="{25C69CC8-098D-44A3-878A-5E3FEF1E9C10}" presName="vertThree" presStyleCnt="0"/>
      <dgm:spPr/>
      <dgm:t>
        <a:bodyPr/>
        <a:lstStyle/>
        <a:p>
          <a:endParaRPr lang="ru-RU"/>
        </a:p>
      </dgm:t>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t>
        <a:bodyPr/>
        <a:lstStyle/>
        <a:p>
          <a:endParaRPr lang="ru-RU"/>
        </a:p>
      </dgm:t>
    </dgm:pt>
    <dgm:pt modelId="{4139EE0B-9D40-4076-B516-60260BCFF8F9}" type="pres">
      <dgm:prSet presAssocID="{25C69CC8-098D-44A3-878A-5E3FEF1E9C10}" presName="horzThree" presStyleCnt="0"/>
      <dgm:spPr/>
      <dgm:t>
        <a:bodyPr/>
        <a:lstStyle/>
        <a:p>
          <a:endParaRPr lang="ru-RU"/>
        </a:p>
      </dgm:t>
    </dgm:pt>
    <dgm:pt modelId="{F36349D9-AAD1-4D05-8BCB-F865ABA18533}" type="pres">
      <dgm:prSet presAssocID="{1B20A584-E8E7-451F-84AF-E95BD5B40EA1}" presName="vertFour" presStyleCnt="0">
        <dgm:presLayoutVars>
          <dgm:chPref val="3"/>
        </dgm:presLayoutVars>
      </dgm:prSet>
      <dgm:spPr/>
      <dgm:t>
        <a:bodyPr/>
        <a:lstStyle/>
        <a:p>
          <a:endParaRPr lang="ru-RU"/>
        </a:p>
      </dgm:t>
    </dgm:pt>
    <dgm:pt modelId="{374E99F0-AE84-4383-93E4-780F78CE6D13}" type="pres">
      <dgm:prSet presAssocID="{1B20A584-E8E7-451F-84AF-E95BD5B40EA1}" presName="txFour" presStyleLbl="node4" presStyleIdx="16" presStyleCnt="19">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t>
        <a:bodyPr/>
        <a:lstStyle/>
        <a:p>
          <a:endParaRPr lang="ru-RU"/>
        </a:p>
      </dgm:t>
    </dgm:pt>
    <dgm:pt modelId="{19CEB4E4-DAEB-4DAC-B74F-6A90F95E40F6}" type="pres">
      <dgm:prSet presAssocID="{1B20A584-E8E7-451F-84AF-E95BD5B40EA1}" presName="horzFour" presStyleCnt="0"/>
      <dgm:spPr/>
      <dgm:t>
        <a:bodyPr/>
        <a:lstStyle/>
        <a:p>
          <a:endParaRPr lang="ru-RU"/>
        </a:p>
      </dgm:t>
    </dgm:pt>
    <dgm:pt modelId="{4B090C7C-91FA-46FA-862C-86DC2555E033}" type="pres">
      <dgm:prSet presAssocID="{DF86BB99-07F8-490F-B6E9-4F22F5A8A955}" presName="vertFour" presStyleCnt="0">
        <dgm:presLayoutVars>
          <dgm:chPref val="3"/>
        </dgm:presLayoutVars>
      </dgm:prSet>
      <dgm:spPr/>
      <dgm:t>
        <a:bodyPr/>
        <a:lstStyle/>
        <a:p>
          <a:endParaRPr lang="ru-RU"/>
        </a:p>
      </dgm:t>
    </dgm:pt>
    <dgm:pt modelId="{874CF4BC-44A5-455D-A60A-EB599B596188}" type="pres">
      <dgm:prSet presAssocID="{DF86BB99-07F8-490F-B6E9-4F22F5A8A955}" presName="txFour" presStyleLbl="node4" presStyleIdx="17" presStyleCnt="19">
        <dgm:presLayoutVars>
          <dgm:chPref val="3"/>
        </dgm:presLayoutVars>
      </dgm:prSet>
      <dgm:spPr/>
      <dgm:t>
        <a:bodyPr/>
        <a:lstStyle/>
        <a:p>
          <a:endParaRPr lang="ru-RU"/>
        </a:p>
      </dgm:t>
    </dgm:pt>
    <dgm:pt modelId="{7879E5A0-7B91-4ECE-AF79-8798634D07D0}" type="pres">
      <dgm:prSet presAssocID="{DF86BB99-07F8-490F-B6E9-4F22F5A8A955}" presName="parTransFour" presStyleCnt="0"/>
      <dgm:spPr/>
      <dgm:t>
        <a:bodyPr/>
        <a:lstStyle/>
        <a:p>
          <a:endParaRPr lang="ru-RU"/>
        </a:p>
      </dgm:t>
    </dgm:pt>
    <dgm:pt modelId="{97FFE9E6-CE88-44D7-A8E9-5F178F964167}" type="pres">
      <dgm:prSet presAssocID="{DF86BB99-07F8-490F-B6E9-4F22F5A8A955}" presName="horzFour" presStyleCnt="0"/>
      <dgm:spPr/>
      <dgm:t>
        <a:bodyPr/>
        <a:lstStyle/>
        <a:p>
          <a:endParaRPr lang="ru-RU"/>
        </a:p>
      </dgm:t>
    </dgm:pt>
    <dgm:pt modelId="{B45A538C-DC99-43D4-9C5E-FD6136650525}" type="pres">
      <dgm:prSet presAssocID="{04C3AC0E-965B-48C1-827A-5D93B22D2057}" presName="vertFour" presStyleCnt="0">
        <dgm:presLayoutVars>
          <dgm:chPref val="3"/>
        </dgm:presLayoutVars>
      </dgm:prSet>
      <dgm:spPr/>
      <dgm:t>
        <a:bodyPr/>
        <a:lstStyle/>
        <a:p>
          <a:endParaRPr lang="ru-RU"/>
        </a:p>
      </dgm:t>
    </dgm:pt>
    <dgm:pt modelId="{D2D81AF8-4EA8-45A6-A84D-9694EF1BCFE7}" type="pres">
      <dgm:prSet presAssocID="{04C3AC0E-965B-48C1-827A-5D93B22D2057}" presName="txFour" presStyleLbl="node4" presStyleIdx="18" presStyleCnt="19">
        <dgm:presLayoutVars>
          <dgm:chPref val="3"/>
        </dgm:presLayoutVars>
      </dgm:prSet>
      <dgm:spPr/>
      <dgm:t>
        <a:bodyPr/>
        <a:lstStyle/>
        <a:p>
          <a:endParaRPr lang="ru-RU"/>
        </a:p>
      </dgm:t>
    </dgm:pt>
    <dgm:pt modelId="{78FA1C88-01CB-45D0-B8B1-93ED28DC0515}" type="pres">
      <dgm:prSet presAssocID="{04C3AC0E-965B-48C1-827A-5D93B22D2057}" presName="horzFour" presStyleCnt="0"/>
      <dgm:spPr/>
      <dgm:t>
        <a:bodyPr/>
        <a:lstStyle/>
        <a:p>
          <a:endParaRPr lang="ru-RU"/>
        </a:p>
      </dgm:t>
    </dgm:pt>
  </dgm:ptLst>
  <dgm:cxnLst>
    <dgm:cxn modelId="{AF1B6451-9216-4B62-8F6B-48FFB191B42A}" type="presOf" srcId="{89E09F27-5F73-400B-AE18-4421B9895F64}" destId="{9E5D5161-23D7-41B4-A187-BE6D7C6483D0}" srcOrd="0" destOrd="0" presId="urn:microsoft.com/office/officeart/2005/8/layout/hierarchy4"/>
    <dgm:cxn modelId="{668A0BC6-5FD4-4C5A-9503-E84282A9A272}" type="presOf" srcId="{A1BB5A2E-A45D-4F6A-B329-CD4782193917}" destId="{672DFC88-43F4-433B-9B7F-D5CE282279E3}" srcOrd="0" destOrd="0" presId="urn:microsoft.com/office/officeart/2005/8/layout/hierarchy4"/>
    <dgm:cxn modelId="{15B242EC-11A3-40F7-B2A4-A7E917E37951}" srcId="{614AF9F2-E1A1-4D10-882A-EB6B0D669FCA}" destId="{BE98D1AB-A280-4D0B-A815-73E57FD87EC3}" srcOrd="0" destOrd="0" parTransId="{CDDECA34-9841-4A92-959B-4DB892243F64}" sibTransId="{2FD537BC-8C4D-4BAF-9555-CDCB9FCAC8F1}"/>
    <dgm:cxn modelId="{7EAEC371-553E-4E9D-A4CC-83A632C1A866}" srcId="{9E496AFB-5861-4A0B-A059-7AF344913280}" destId="{25C69CC8-098D-44A3-878A-5E3FEF1E9C10}" srcOrd="0" destOrd="0" parTransId="{28799DE6-79A2-4C3E-B141-55C8FB729A4A}" sibTransId="{41B933A1-9AB0-4413-9012-F89B9C70741E}"/>
    <dgm:cxn modelId="{A87D5022-47CD-4FFB-9BAD-37B8F3D26BB3}" srcId="{946393D2-3BB5-4D19-BAF6-84B7339845C4}" destId="{89E09F27-5F73-400B-AE18-4421B9895F64}" srcOrd="3" destOrd="0" parTransId="{16B02458-69C3-4316-A805-FC6C92C26552}" sibTransId="{FA1CF671-CE5A-43BE-A489-E153F0F8811C}"/>
    <dgm:cxn modelId="{3586B943-4FAB-4C6E-B742-3356AB8C397C}" type="presOf" srcId="{F0AF63A1-E6C3-48D7-BA15-2982A4DC912D}" destId="{8C5A4ABB-F609-4CF2-8CFC-5593BE697C3C}" srcOrd="0" destOrd="0" presId="urn:microsoft.com/office/officeart/2005/8/layout/hierarchy4"/>
    <dgm:cxn modelId="{7C7A413E-0214-47D2-A663-961F0A8DD849}" type="presOf" srcId="{946393D2-3BB5-4D19-BAF6-84B7339845C4}" destId="{9DF12F5D-797B-4C71-93F7-7C835BFF7982}" srcOrd="0" destOrd="0" presId="urn:microsoft.com/office/officeart/2005/8/layout/hierarchy4"/>
    <dgm:cxn modelId="{C14DE120-CCB9-4649-8BB4-715F173012CA}" type="presOf" srcId="{EEC66A2A-7B82-4DD0-85E2-A9774DA44D24}" destId="{3FE63968-55D4-4290-AD35-CC41B727FEE4}" srcOrd="0" destOrd="0" presId="urn:microsoft.com/office/officeart/2005/8/layout/hierarchy4"/>
    <dgm:cxn modelId="{BA46B5A0-8D72-4FAF-A3E8-FB0B8C93EDAF}" type="presOf" srcId="{187C542A-BCFC-4BBB-8DCA-67690BE3FD29}" destId="{EFF40216-5B58-45C6-B485-1C9C4561DF2F}" srcOrd="0" destOrd="0" presId="urn:microsoft.com/office/officeart/2005/8/layout/hierarchy4"/>
    <dgm:cxn modelId="{E40E4778-22A5-47BC-AC33-4FAD622D4AA3}" type="presOf" srcId="{C60BD95D-8BE5-42EC-AF9D-D22E07852892}" destId="{2965B01E-C0DE-4302-ADA0-732BD580C7B1}" srcOrd="0" destOrd="0" presId="urn:microsoft.com/office/officeart/2005/8/layout/hierarchy4"/>
    <dgm:cxn modelId="{62D7CE8C-7894-4652-A3DE-E29C3F3A8143}" type="presOf" srcId="{25C69CC8-098D-44A3-878A-5E3FEF1E9C10}" destId="{24CEF574-2765-4D7C-A195-C900E925FBE6}" srcOrd="0" destOrd="0" presId="urn:microsoft.com/office/officeart/2005/8/layout/hierarchy4"/>
    <dgm:cxn modelId="{29245E80-2719-4050-9A67-CFCB117ACA05}" type="presOf" srcId="{04C3AC0E-965B-48C1-827A-5D93B22D2057}" destId="{D2D81AF8-4EA8-45A6-A84D-9694EF1BCFE7}" srcOrd="0" destOrd="0" presId="urn:microsoft.com/office/officeart/2005/8/layout/hierarchy4"/>
    <dgm:cxn modelId="{EE08F3E1-4048-489C-B5CE-A9EE78DAE2A6}" srcId="{BE98D1AB-A280-4D0B-A815-73E57FD87EC3}" destId="{4D9EF634-1BF2-4A35-90CA-8A6D73717D8F}" srcOrd="0" destOrd="0" parTransId="{D6488317-C95D-43C5-9B8A-714D8EF3A555}" sibTransId="{0BFC9299-BE1F-43E4-88A9-E9437E2FDE3A}"/>
    <dgm:cxn modelId="{EF37F88C-119C-4179-9D96-B29476090713}" type="presOf" srcId="{F6F97186-B344-4193-9FE9-6DFB5403A289}" destId="{B7B68934-E179-4D36-8AD9-7637EF3F0019}" srcOrd="0" destOrd="0" presId="urn:microsoft.com/office/officeart/2005/8/layout/hierarchy4"/>
    <dgm:cxn modelId="{A7625AB6-5CA8-4543-AFDF-3445626B95A7}" srcId="{C60BD95D-8BE5-42EC-AF9D-D22E07852892}" destId="{187C542A-BCFC-4BBB-8DCA-67690BE3FD29}" srcOrd="0" destOrd="0" parTransId="{1DE6EB8F-E86E-468D-9E31-3BEF22539EFA}" sibTransId="{FA166069-510E-430D-ABBE-E1A2B09558CE}"/>
    <dgm:cxn modelId="{1FE4CD6A-2FE8-40AD-BBC5-E0A5D6B423C9}" type="presOf" srcId="{1B20A584-E8E7-451F-84AF-E95BD5B40EA1}" destId="{374E99F0-AE84-4383-93E4-780F78CE6D13}" srcOrd="0" destOrd="0" presId="urn:microsoft.com/office/officeart/2005/8/layout/hierarchy4"/>
    <dgm:cxn modelId="{F55BF207-DFB2-4073-9E9A-40FDC0AF8D78}" type="presOf" srcId="{BE98D1AB-A280-4D0B-A815-73E57FD87EC3}" destId="{89DC61A6-3199-4C88-A8D1-98ADCFDD3274}" srcOrd="0" destOrd="0" presId="urn:microsoft.com/office/officeart/2005/8/layout/hierarchy4"/>
    <dgm:cxn modelId="{21626BC7-4184-4D8B-BD68-5FB32A7C936E}" type="presOf" srcId="{D1936ACF-1E69-4953-BA37-9ADE2EF12E41}" destId="{59176932-D6D5-4C36-BF7A-69A1297C4BAD}" srcOrd="0" destOrd="0" presId="urn:microsoft.com/office/officeart/2005/8/layout/hierarchy4"/>
    <dgm:cxn modelId="{6097BCC7-A1B5-404F-B699-13105664B528}" srcId="{62031802-0EE5-47DF-BB1F-2C84A19F6746}" destId="{C9C8B06B-C833-4D4A-8595-4BF5AEB204E9}" srcOrd="0" destOrd="0" parTransId="{14028F24-BEA5-47F9-87C0-7BDFCA43F3CF}" sibTransId="{42D8C6A1-5C03-413A-99EF-223F18F536EB}"/>
    <dgm:cxn modelId="{359573D6-2081-4AD7-8B88-B6F6A4A1E6E0}" type="presOf" srcId="{4D9EF634-1BF2-4A35-90CA-8A6D73717D8F}" destId="{B35EEDEE-A63C-4DC0-9860-A34A7BFD903E}" srcOrd="0" destOrd="0" presId="urn:microsoft.com/office/officeart/2005/8/layout/hierarchy4"/>
    <dgm:cxn modelId="{474159CA-144D-49B1-AF94-A07CEBE86E54}" type="presOf" srcId="{DF86BB99-07F8-490F-B6E9-4F22F5A8A955}" destId="{874CF4BC-44A5-455D-A60A-EB599B596188}" srcOrd="0" destOrd="0" presId="urn:microsoft.com/office/officeart/2005/8/layout/hierarchy4"/>
    <dgm:cxn modelId="{F48F33E0-C1C5-4342-8DCC-7C57E3E3B48C}" srcId="{DF86BB99-07F8-490F-B6E9-4F22F5A8A955}" destId="{04C3AC0E-965B-48C1-827A-5D93B22D2057}" srcOrd="0" destOrd="0" parTransId="{0CE8D822-733A-4BA8-B539-C3F84FDFC933}" sibTransId="{1AF301AF-4DFB-4C78-9067-8B4C4FDC04D9}"/>
    <dgm:cxn modelId="{9D786EF0-2F4F-40F5-8C60-398E9181FD35}" srcId="{C9C8B06B-C833-4D4A-8595-4BF5AEB204E9}" destId="{D1936ACF-1E69-4953-BA37-9ADE2EF12E41}" srcOrd="0" destOrd="0" parTransId="{A530724B-D4A2-46C1-8717-7F7FB05E23A3}" sibTransId="{7319F631-09B1-48CB-BAF7-8445C5AC1618}"/>
    <dgm:cxn modelId="{23044D7B-7184-4077-9554-9305FEDD03E9}" srcId="{946393D2-3BB5-4D19-BAF6-84B7339845C4}" destId="{9E496AFB-5861-4A0B-A059-7AF344913280}" srcOrd="4" destOrd="0" parTransId="{6435703E-03C2-4EC2-8B8A-0AC2F1B8426B}" sibTransId="{7097F666-B696-4074-BF8E-24ADA840ED3B}"/>
    <dgm:cxn modelId="{177B1604-DECB-437F-BD0A-A555EEF6E09F}" srcId="{CE075476-E9CA-4A59-A127-31223E8D37A1}" destId="{946393D2-3BB5-4D19-BAF6-84B7339845C4}" srcOrd="0" destOrd="0" parTransId="{6D4C3ED2-39E1-4137-9A50-9D8AF25F37D5}" sibTransId="{E900975D-4121-430B-8FA3-BEFE3EC45817}"/>
    <dgm:cxn modelId="{46E8AB85-611B-478D-AD07-47502EBA67C5}" type="presOf" srcId="{8536FD6B-8AD2-4A43-B337-6FD60B3FD4B2}" destId="{85D767EC-FAE5-4312-B23F-9B41F2C6B7D7}" srcOrd="0" destOrd="0" presId="urn:microsoft.com/office/officeart/2005/8/layout/hierarchy4"/>
    <dgm:cxn modelId="{E7707DC1-BC20-45AE-A9A0-AA55F77937FD}" type="presOf" srcId="{C9C8B06B-C833-4D4A-8595-4BF5AEB204E9}" destId="{CB2AF246-A0C3-4F64-A578-D38165C39147}" srcOrd="0" destOrd="0" presId="urn:microsoft.com/office/officeart/2005/8/layout/hierarchy4"/>
    <dgm:cxn modelId="{CA5BE1CB-32CA-4376-BA07-A3DB5DC7C0A3}" type="presOf" srcId="{7711325B-E859-44FE-8B41-57F9AFDCA54B}" destId="{576C6983-4618-426C-8177-DEA9FE3AC4EB}" srcOrd="0" destOrd="0" presId="urn:microsoft.com/office/officeart/2005/8/layout/hierarchy4"/>
    <dgm:cxn modelId="{63612CDA-BBAA-48D8-BF07-558BDAD747A0}" srcId="{F6F97186-B344-4193-9FE9-6DFB5403A289}" destId="{93520637-36B3-4AB9-B949-92D55141E733}" srcOrd="0" destOrd="0" parTransId="{15E02305-DAD8-4809-8067-42DAD00486AD}" sibTransId="{59CBCFDE-87C7-4CA0-895C-10567390C816}"/>
    <dgm:cxn modelId="{DF667443-0DAC-4B0C-935A-F0465B69CBFB}" srcId="{25C69CC8-098D-44A3-878A-5E3FEF1E9C10}" destId="{1B20A584-E8E7-451F-84AF-E95BD5B40EA1}" srcOrd="0" destOrd="0" parTransId="{7E48482B-E88A-45F7-BC59-A70F71B3034D}" sibTransId="{1F3B44A3-41F0-4FE2-8FE9-2EEC4DC3DA9C}"/>
    <dgm:cxn modelId="{E9D6637A-DE23-447C-9E2B-B91600C559F9}" srcId="{8536FD6B-8AD2-4A43-B337-6FD60B3FD4B2}" destId="{DB2A52D1-7CD2-47ED-B3EC-D709ED48911D}" srcOrd="0" destOrd="0" parTransId="{0A62A0E8-18B7-49C2-9DCD-1205CBFE290E}" sibTransId="{7922AEE7-F4E2-4A3A-9BE1-2C82B86D28AC}"/>
    <dgm:cxn modelId="{48B2861A-E05E-408B-BF01-A093FAF27E39}" type="presOf" srcId="{593C7C55-813E-4059-B734-EC61CD9C5CBC}" destId="{7653A429-0E18-4BE3-A07C-F1A5A9D672E3}" srcOrd="0" destOrd="0" presId="urn:microsoft.com/office/officeart/2005/8/layout/hierarchy4"/>
    <dgm:cxn modelId="{9A5E90C4-6511-4923-BB87-9C452263074C}" srcId="{593C7C55-813E-4059-B734-EC61CD9C5CBC}" destId="{9E15771F-F540-4F32-ACD6-56CFD707E80B}" srcOrd="0" destOrd="0" parTransId="{E70BBB04-FC5B-4B12-959F-7F02FDB52BBE}" sibTransId="{EC763716-B14D-403A-A4A7-216861E00C47}"/>
    <dgm:cxn modelId="{FF0A8A40-588E-40D9-ABFC-7273C0063A0E}" type="presOf" srcId="{93520637-36B3-4AB9-B949-92D55141E733}" destId="{8E7E2D4A-62E6-4A23-A5DD-552A63903B64}" srcOrd="0" destOrd="0" presId="urn:microsoft.com/office/officeart/2005/8/layout/hierarchy4"/>
    <dgm:cxn modelId="{C28CBCF7-3139-40F7-B426-1830BB2434D9}" srcId="{5A6BA2F8-AB86-4FEA-9FCE-F9FA52A7F9A0}" destId="{F6F97186-B344-4193-9FE9-6DFB5403A289}" srcOrd="0" destOrd="0" parTransId="{F22CCE59-9B42-4DA2-949C-34E1E0586A20}" sibTransId="{01E5FF1C-8ED4-4ED1-A0DD-0AA37640AF28}"/>
    <dgm:cxn modelId="{3309F21D-4431-4903-BB3C-90427A73504C}" srcId="{44367D81-039C-4579-8E09-66CAF90F5041}" destId="{9C715FE5-31CA-4541-A958-D2C730C134E0}" srcOrd="0" destOrd="0" parTransId="{536A8C1B-37CE-4FCD-A098-830552423D53}" sibTransId="{B132F376-D606-4DE2-9BBB-04499697516A}"/>
    <dgm:cxn modelId="{1F99AE0C-F9BC-4219-9E29-C0A4994347F9}" type="presOf" srcId="{CE075476-E9CA-4A59-A127-31223E8D37A1}" destId="{25DDEEC2-9BA5-4367-BB24-33CAA47BBC09}" srcOrd="0" destOrd="0" presId="urn:microsoft.com/office/officeart/2005/8/layout/hierarchy4"/>
    <dgm:cxn modelId="{563B7135-C296-437E-86BC-71C9BF75CBD3}" srcId="{D1936ACF-1E69-4953-BA37-9ADE2EF12E41}" destId="{4E5A1869-57DF-4BD2-89F2-0FF412DDC036}" srcOrd="0" destOrd="0" parTransId="{2DD1E431-BE19-4798-89F6-2A2AA8604FD1}" sibTransId="{1FD46F6E-8EE6-451E-A6B4-3FA6056BD416}"/>
    <dgm:cxn modelId="{06B51547-06B6-4C39-88AB-174963EA5F6C}" type="presOf" srcId="{62031802-0EE5-47DF-BB1F-2C84A19F6746}" destId="{A25BE625-018B-46BA-BE7F-ED875B975F26}" srcOrd="0" destOrd="0" presId="urn:microsoft.com/office/officeart/2005/8/layout/hierarchy4"/>
    <dgm:cxn modelId="{629438E2-50DE-4D2F-9415-907720C08D1D}" type="presOf" srcId="{44367D81-039C-4579-8E09-66CAF90F5041}" destId="{085136A3-D02F-461C-B31C-FD1D69D16759}" srcOrd="0" destOrd="0" presId="urn:microsoft.com/office/officeart/2005/8/layout/hierarchy4"/>
    <dgm:cxn modelId="{EFA08DB9-2A00-43D3-B718-DCFAD41C9E5B}" srcId="{7711325B-E859-44FE-8B41-57F9AFDCA54B}" destId="{A1BB5A2E-A45D-4F6A-B329-CD4782193917}" srcOrd="0" destOrd="0" parTransId="{64F31578-307B-4AF8-9DDD-FA0365BF46F7}" sibTransId="{EE696C4B-FDDD-492E-99F0-85F84DCD2C36}"/>
    <dgm:cxn modelId="{C6FEAE20-8BA5-48CC-BD38-7150DFBE6AEC}" srcId="{946393D2-3BB5-4D19-BAF6-84B7339845C4}" destId="{62031802-0EE5-47DF-BB1F-2C84A19F6746}" srcOrd="2" destOrd="0" parTransId="{43DD85C8-BF2E-4808-BFA8-3211ED494E6D}" sibTransId="{35694793-DDF3-4ECC-9AA3-AC178B8D026F}"/>
    <dgm:cxn modelId="{F1D9D270-AECF-4F03-87DB-1FE8BCAFEC8D}" srcId="{9A0A1B48-08CE-44F2-8C66-5814C06EE4CC}" destId="{614AF9F2-E1A1-4D10-882A-EB6B0D669FCA}" srcOrd="0" destOrd="0" parTransId="{5B0591E8-42AF-40BA-A11A-3996F9B13E48}" sibTransId="{A52C1518-95AA-4EDF-99FF-93D999EDDD4A}"/>
    <dgm:cxn modelId="{FEF9B6EE-DAF7-42E1-9F11-6F168B8675E7}" type="presOf" srcId="{5A6BA2F8-AB86-4FEA-9FCE-F9FA52A7F9A0}" destId="{EFD09625-1EEB-463A-9D51-52F09A5E039B}" srcOrd="0" destOrd="0" presId="urn:microsoft.com/office/officeart/2005/8/layout/hierarchy4"/>
    <dgm:cxn modelId="{71FB63C6-5915-4397-A5F0-12643583D45B}" srcId="{4D9EF634-1BF2-4A35-90CA-8A6D73717D8F}" destId="{EEC66A2A-7B82-4DD0-85E2-A9774DA44D24}" srcOrd="0" destOrd="0" parTransId="{10B60982-E56C-4581-AE67-B0DC7BFB0229}" sibTransId="{D524A1F9-EE51-4A9B-B1E6-961EE0559393}"/>
    <dgm:cxn modelId="{9C500218-733C-43E7-BB06-892635C0F7E2}" srcId="{9C715FE5-31CA-4541-A958-D2C730C134E0}" destId="{8536FD6B-8AD2-4A43-B337-6FD60B3FD4B2}" srcOrd="0" destOrd="0" parTransId="{AE96D71A-01B8-4654-A8DF-88EC5108171C}" sibTransId="{60DD4894-6B75-4AA7-A724-54B5BA9C59B6}"/>
    <dgm:cxn modelId="{E90B9AD5-6B9D-460A-B8D4-0169929EE8C4}" srcId="{1B20A584-E8E7-451F-84AF-E95BD5B40EA1}" destId="{DF86BB99-07F8-490F-B6E9-4F22F5A8A955}" srcOrd="0" destOrd="0" parTransId="{C985FE44-C5E5-4D58-805E-13170B646D27}" sibTransId="{38C2B751-10AB-424B-8533-370958D28C0F}"/>
    <dgm:cxn modelId="{08064794-7D33-4B3D-98EC-4C2F3CAB8822}" srcId="{187C542A-BCFC-4BBB-8DCA-67690BE3FD29}" destId="{593C7C55-813E-4059-B734-EC61CD9C5CBC}" srcOrd="0" destOrd="0" parTransId="{17E9BED5-376D-4206-BC0B-A2BF002C0A67}" sibTransId="{0D884A66-EF39-4789-A63B-3A3CBEB15D6A}"/>
    <dgm:cxn modelId="{F784A488-6E00-4E64-B8F8-4F32F2BD72F2}" type="presOf" srcId="{9A0A1B48-08CE-44F2-8C66-5814C06EE4CC}" destId="{41590EE3-70B4-4E0E-8D44-18EF1FD97F2E}" srcOrd="0" destOrd="0" presId="urn:microsoft.com/office/officeart/2005/8/layout/hierarchy4"/>
    <dgm:cxn modelId="{6BEC2151-DB7D-465F-A6EE-78C59ED5E28F}" type="presOf" srcId="{DB2A52D1-7CD2-47ED-B3EC-D709ED48911D}" destId="{CABA72D8-9A55-48F8-A321-AE17E3E42455}"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14A1A293-D951-49E8-A35B-2F6F9EACD9CB}" type="presOf" srcId="{4E5A1869-57DF-4BD2-89F2-0FF412DDC036}" destId="{BA61E3A6-0BE5-4066-9F94-BB1BFFF8EBBF}" srcOrd="0" destOrd="0" presId="urn:microsoft.com/office/officeart/2005/8/layout/hierarchy4"/>
    <dgm:cxn modelId="{06AFA8C6-A6A2-4AB9-B6B3-AC728F22B8C9}" type="presOf" srcId="{614AF9F2-E1A1-4D10-882A-EB6B0D669FCA}" destId="{6CE5FDB4-BFBB-4259-A330-B441199BCE24}" srcOrd="0" destOrd="0" presId="urn:microsoft.com/office/officeart/2005/8/layout/hierarchy4"/>
    <dgm:cxn modelId="{605000A8-E9A8-4E12-A1C8-8FA726E7C9AE}" srcId="{946393D2-3BB5-4D19-BAF6-84B7339845C4}" destId="{7711325B-E859-44FE-8B41-57F9AFDCA54B}" srcOrd="1" destOrd="0" parTransId="{2BF8A7FD-5B45-414F-8537-22861CA0057A}" sibTransId="{A670FA7C-7403-44C0-BA19-83B2BA693E61}"/>
    <dgm:cxn modelId="{DE69FBA8-0E1E-44E2-9D53-B1EC48040D0F}" type="presOf" srcId="{9E496AFB-5861-4A0B-A059-7AF344913280}" destId="{F8905714-088D-483C-AC16-D43BF2F0BF16}" srcOrd="0" destOrd="0" presId="urn:microsoft.com/office/officeart/2005/8/layout/hierarchy4"/>
    <dgm:cxn modelId="{2E3A4B0A-C6F1-498B-A616-AF6C3935B080}" srcId="{4E5A1869-57DF-4BD2-89F2-0FF412DDC036}" destId="{F0AF63A1-E6C3-48D7-BA15-2982A4DC912D}" srcOrd="0" destOrd="0" parTransId="{DFC5A12C-CC91-4A63-8252-41799CA3AEAA}" sibTransId="{EA539CAD-DFF5-47A4-8411-B337C730B6B2}"/>
    <dgm:cxn modelId="{66316340-6A5F-431D-B924-813DA43E4BD1}" type="presOf" srcId="{9C715FE5-31CA-4541-A958-D2C730C134E0}" destId="{2BC9EB28-F68D-4321-836D-A642C2C0DAB1}" srcOrd="0" destOrd="0" presId="urn:microsoft.com/office/officeart/2005/8/layout/hierarchy4"/>
    <dgm:cxn modelId="{D0FADE0F-F15B-45EB-BE1E-1190009A8ABD}" srcId="{89E09F27-5F73-400B-AE18-4421B9895F64}" destId="{C60BD95D-8BE5-42EC-AF9D-D22E07852892}" srcOrd="0" destOrd="0" parTransId="{8DBEE901-4D78-4181-A6DB-04DBE5AFC449}" sibTransId="{571AFEDE-AA12-4634-A6F3-33BC4E236E19}"/>
    <dgm:cxn modelId="{B7EC6DDD-6433-44EC-9FD5-BD8BA88E6613}" srcId="{A1BB5A2E-A45D-4F6A-B329-CD4782193917}" destId="{9A0A1B48-08CE-44F2-8C66-5814C06EE4CC}" srcOrd="0" destOrd="0" parTransId="{29FE6CB6-1907-439D-BB9A-57865C4A7A77}" sibTransId="{26501B87-1556-4F1B-A703-D81F2BA2DB5B}"/>
    <dgm:cxn modelId="{0DC76281-AE6D-4D6E-81A2-1B2B3B2AF0AA}" srcId="{93520637-36B3-4AB9-B949-92D55141E733}" destId="{44367D81-039C-4579-8E09-66CAF90F5041}" srcOrd="0" destOrd="0" parTransId="{67B6E404-88D1-4D88-A32E-7761881B20C7}" sibTransId="{F7E1C861-8795-4EA1-A76A-EE2CB6232346}"/>
    <dgm:cxn modelId="{2D412912-F669-439A-99D0-741BD6E9A08A}" type="presOf" srcId="{9E15771F-F540-4F32-ACD6-56CFD707E80B}" destId="{35DF38A4-C109-469A-81F6-242705CF6432}" srcOrd="0" destOrd="0" presId="urn:microsoft.com/office/officeart/2005/8/layout/hierarchy4"/>
    <dgm:cxn modelId="{A9EA8BB9-6B5C-4B26-82D3-C28E05348FD6}" type="presParOf" srcId="{25DDEEC2-9BA5-4367-BB24-33CAA47BBC09}" destId="{87933F1B-038B-4A5D-83E8-61DBF60EC4B3}" srcOrd="0" destOrd="0" presId="urn:microsoft.com/office/officeart/2005/8/layout/hierarchy4"/>
    <dgm:cxn modelId="{2007802F-AF76-40AF-8ED7-39452FA17F9A}" type="presParOf" srcId="{87933F1B-038B-4A5D-83E8-61DBF60EC4B3}" destId="{9DF12F5D-797B-4C71-93F7-7C835BFF7982}" srcOrd="0" destOrd="0" presId="urn:microsoft.com/office/officeart/2005/8/layout/hierarchy4"/>
    <dgm:cxn modelId="{614982C2-599D-4EEF-8E84-FA0608A2E6E7}" type="presParOf" srcId="{87933F1B-038B-4A5D-83E8-61DBF60EC4B3}" destId="{BB51C614-670C-40C7-BCBD-B3150FB090FB}" srcOrd="1" destOrd="0" presId="urn:microsoft.com/office/officeart/2005/8/layout/hierarchy4"/>
    <dgm:cxn modelId="{6263DBA3-BB59-45AD-95B2-A1898441A21F}" type="presParOf" srcId="{87933F1B-038B-4A5D-83E8-61DBF60EC4B3}" destId="{B74154C5-AFFE-498C-8E4C-911D7456AC97}" srcOrd="2" destOrd="0" presId="urn:microsoft.com/office/officeart/2005/8/layout/hierarchy4"/>
    <dgm:cxn modelId="{EFF94D9A-E69E-4A65-81AF-E279A887BE36}" type="presParOf" srcId="{B74154C5-AFFE-498C-8E4C-911D7456AC97}" destId="{AA6E5317-C9D5-49D6-9218-04A9A8CDF9E8}" srcOrd="0" destOrd="0" presId="urn:microsoft.com/office/officeart/2005/8/layout/hierarchy4"/>
    <dgm:cxn modelId="{C7522253-21F4-4FD2-BA5F-8015F5E9584C}" type="presParOf" srcId="{AA6E5317-C9D5-49D6-9218-04A9A8CDF9E8}" destId="{EFD09625-1EEB-463A-9D51-52F09A5E039B}" srcOrd="0" destOrd="0" presId="urn:microsoft.com/office/officeart/2005/8/layout/hierarchy4"/>
    <dgm:cxn modelId="{250563A1-24BB-4708-AA6F-38331851F92A}" type="presParOf" srcId="{AA6E5317-C9D5-49D6-9218-04A9A8CDF9E8}" destId="{D65A41FF-7035-4133-9240-517AEBC67369}" srcOrd="1" destOrd="0" presId="urn:microsoft.com/office/officeart/2005/8/layout/hierarchy4"/>
    <dgm:cxn modelId="{169F6EA7-BF93-472D-A5BC-E70C82B56506}" type="presParOf" srcId="{AA6E5317-C9D5-49D6-9218-04A9A8CDF9E8}" destId="{ED986375-36F5-4143-A5F0-85653599471E}" srcOrd="2" destOrd="0" presId="urn:microsoft.com/office/officeart/2005/8/layout/hierarchy4"/>
    <dgm:cxn modelId="{31D6F81B-788E-4F61-AA07-2A0EC55926DD}" type="presParOf" srcId="{ED986375-36F5-4143-A5F0-85653599471E}" destId="{72DE6149-9A73-4029-9C01-1DA1EF77D264}" srcOrd="0" destOrd="0" presId="urn:microsoft.com/office/officeart/2005/8/layout/hierarchy4"/>
    <dgm:cxn modelId="{B23F25BF-50AD-4CB3-AF75-03B786646FC0}" type="presParOf" srcId="{72DE6149-9A73-4029-9C01-1DA1EF77D264}" destId="{B7B68934-E179-4D36-8AD9-7637EF3F0019}" srcOrd="0" destOrd="0" presId="urn:microsoft.com/office/officeart/2005/8/layout/hierarchy4"/>
    <dgm:cxn modelId="{F1EA4DC6-2CB8-4554-A3BC-64E52BE66E0D}" type="presParOf" srcId="{72DE6149-9A73-4029-9C01-1DA1EF77D264}" destId="{7E986455-5145-43D1-AB19-A5C822796874}" srcOrd="1" destOrd="0" presId="urn:microsoft.com/office/officeart/2005/8/layout/hierarchy4"/>
    <dgm:cxn modelId="{89E6284F-1294-41E7-9050-954BD3942AC9}" type="presParOf" srcId="{72DE6149-9A73-4029-9C01-1DA1EF77D264}" destId="{E4CD0B37-6C75-4A8F-946C-21E075E1E2CF}" srcOrd="2" destOrd="0" presId="urn:microsoft.com/office/officeart/2005/8/layout/hierarchy4"/>
    <dgm:cxn modelId="{11EDBE2B-7D7E-4EA3-815C-1859892E1BD8}" type="presParOf" srcId="{E4CD0B37-6C75-4A8F-946C-21E075E1E2CF}" destId="{25C7D557-F0AE-4C4E-8B80-BC2468777DC6}" srcOrd="0" destOrd="0" presId="urn:microsoft.com/office/officeart/2005/8/layout/hierarchy4"/>
    <dgm:cxn modelId="{E64F143F-C69F-4A6E-A7EE-5CF1DA2AF596}" type="presParOf" srcId="{25C7D557-F0AE-4C4E-8B80-BC2468777DC6}" destId="{8E7E2D4A-62E6-4A23-A5DD-552A63903B64}" srcOrd="0" destOrd="0" presId="urn:microsoft.com/office/officeart/2005/8/layout/hierarchy4"/>
    <dgm:cxn modelId="{549EA2B4-CBC7-4C6B-9ED6-B3B6A32DCF6F}" type="presParOf" srcId="{25C7D557-F0AE-4C4E-8B80-BC2468777DC6}" destId="{9B983630-5D09-45D7-92AD-109BAA43CF48}" srcOrd="1" destOrd="0" presId="urn:microsoft.com/office/officeart/2005/8/layout/hierarchy4"/>
    <dgm:cxn modelId="{FBDADDA4-4483-445D-A980-F45025D2C6F6}" type="presParOf" srcId="{25C7D557-F0AE-4C4E-8B80-BC2468777DC6}" destId="{B338BAF6-59FE-4215-B697-18ED9B1E550D}" srcOrd="2" destOrd="0" presId="urn:microsoft.com/office/officeart/2005/8/layout/hierarchy4"/>
    <dgm:cxn modelId="{6073E7A1-93C0-448B-BC4B-C89C1F572B14}" type="presParOf" srcId="{B338BAF6-59FE-4215-B697-18ED9B1E550D}" destId="{C2D8D153-FBF9-44C5-B447-F4BF501D8FA1}" srcOrd="0" destOrd="0" presId="urn:microsoft.com/office/officeart/2005/8/layout/hierarchy4"/>
    <dgm:cxn modelId="{5FA2DA7C-7E5B-4278-8AC9-5A8032727273}" type="presParOf" srcId="{C2D8D153-FBF9-44C5-B447-F4BF501D8FA1}" destId="{085136A3-D02F-461C-B31C-FD1D69D16759}" srcOrd="0" destOrd="0" presId="urn:microsoft.com/office/officeart/2005/8/layout/hierarchy4"/>
    <dgm:cxn modelId="{BA49B9CB-63A1-44D5-BA3A-A90D0B0CCB4D}" type="presParOf" srcId="{C2D8D153-FBF9-44C5-B447-F4BF501D8FA1}" destId="{DCA6CF81-D743-4AD3-A3A1-3DF9D9BFBC77}" srcOrd="1" destOrd="0" presId="urn:microsoft.com/office/officeart/2005/8/layout/hierarchy4"/>
    <dgm:cxn modelId="{CC078EB1-2C1B-457B-A050-2A36F812658E}" type="presParOf" srcId="{C2D8D153-FBF9-44C5-B447-F4BF501D8FA1}" destId="{8A9FECDA-0971-4926-9F35-6C36E65B14A9}" srcOrd="2" destOrd="0" presId="urn:microsoft.com/office/officeart/2005/8/layout/hierarchy4"/>
    <dgm:cxn modelId="{6EB89739-2FC4-4063-9C99-02D0F41633DB}" type="presParOf" srcId="{8A9FECDA-0971-4926-9F35-6C36E65B14A9}" destId="{4A1D7939-C139-4889-AA8A-C0FC12630CEE}" srcOrd="0" destOrd="0" presId="urn:microsoft.com/office/officeart/2005/8/layout/hierarchy4"/>
    <dgm:cxn modelId="{104A7F2F-5600-4D59-BC43-D44B431ACE75}" type="presParOf" srcId="{4A1D7939-C139-4889-AA8A-C0FC12630CEE}" destId="{2BC9EB28-F68D-4321-836D-A642C2C0DAB1}" srcOrd="0" destOrd="0" presId="urn:microsoft.com/office/officeart/2005/8/layout/hierarchy4"/>
    <dgm:cxn modelId="{DDCADE1F-F647-4FDB-9646-420B4554EF3A}" type="presParOf" srcId="{4A1D7939-C139-4889-AA8A-C0FC12630CEE}" destId="{27FCCA56-038C-4613-B7B2-16CD590F385E}" srcOrd="1" destOrd="0" presId="urn:microsoft.com/office/officeart/2005/8/layout/hierarchy4"/>
    <dgm:cxn modelId="{3224A67A-4D0C-4DBD-AFD4-9011B5B2C6AB}" type="presParOf" srcId="{4A1D7939-C139-4889-AA8A-C0FC12630CEE}" destId="{7F93EC46-9C8D-4119-8F52-CCFA2BE3D856}" srcOrd="2" destOrd="0" presId="urn:microsoft.com/office/officeart/2005/8/layout/hierarchy4"/>
    <dgm:cxn modelId="{9759DACA-9A80-452D-AD8E-F32B117D9CF3}" type="presParOf" srcId="{7F93EC46-9C8D-4119-8F52-CCFA2BE3D856}" destId="{57E5281D-099B-4146-8847-39F267019B93}" srcOrd="0" destOrd="0" presId="urn:microsoft.com/office/officeart/2005/8/layout/hierarchy4"/>
    <dgm:cxn modelId="{513FFA61-41F7-4454-843A-9CD3C7CB4382}" type="presParOf" srcId="{57E5281D-099B-4146-8847-39F267019B93}" destId="{85D767EC-FAE5-4312-B23F-9B41F2C6B7D7}" srcOrd="0" destOrd="0" presId="urn:microsoft.com/office/officeart/2005/8/layout/hierarchy4"/>
    <dgm:cxn modelId="{6A56EA8A-4AC0-47AC-9D39-75CE1309AE01}" type="presParOf" srcId="{57E5281D-099B-4146-8847-39F267019B93}" destId="{ACD24E70-46A1-47F1-B543-8DF01E30511B}" srcOrd="1" destOrd="0" presId="urn:microsoft.com/office/officeart/2005/8/layout/hierarchy4"/>
    <dgm:cxn modelId="{D46659CA-539B-4711-A18C-7A923128A99A}" type="presParOf" srcId="{57E5281D-099B-4146-8847-39F267019B93}" destId="{E795CE46-C816-4100-AC67-9520DA742BDE}" srcOrd="2" destOrd="0" presId="urn:microsoft.com/office/officeart/2005/8/layout/hierarchy4"/>
    <dgm:cxn modelId="{63082AC6-68BF-41A3-B416-5092633E3E8D}" type="presParOf" srcId="{E795CE46-C816-4100-AC67-9520DA742BDE}" destId="{36362EC5-CB93-4660-8546-7354B3FFD93D}" srcOrd="0" destOrd="0" presId="urn:microsoft.com/office/officeart/2005/8/layout/hierarchy4"/>
    <dgm:cxn modelId="{82543793-5BAD-485A-A7C1-067F7CE3B387}" type="presParOf" srcId="{36362EC5-CB93-4660-8546-7354B3FFD93D}" destId="{CABA72D8-9A55-48F8-A321-AE17E3E42455}" srcOrd="0" destOrd="0" presId="urn:microsoft.com/office/officeart/2005/8/layout/hierarchy4"/>
    <dgm:cxn modelId="{34B4C8CD-F9FC-44F9-9BFF-5948CFC06F92}" type="presParOf" srcId="{36362EC5-CB93-4660-8546-7354B3FFD93D}" destId="{3C3C4176-A911-4132-8D93-B5529F218AA2}" srcOrd="1" destOrd="0" presId="urn:microsoft.com/office/officeart/2005/8/layout/hierarchy4"/>
    <dgm:cxn modelId="{DDA67320-5FCE-4884-871D-75D68A530D62}" type="presParOf" srcId="{B74154C5-AFFE-498C-8E4C-911D7456AC97}" destId="{694C6A3E-E1B4-4940-ABED-A0BE47161CCE}" srcOrd="1" destOrd="0" presId="urn:microsoft.com/office/officeart/2005/8/layout/hierarchy4"/>
    <dgm:cxn modelId="{6EE83E65-9A5D-4522-BF91-38E7C60B41F6}" type="presParOf" srcId="{B74154C5-AFFE-498C-8E4C-911D7456AC97}" destId="{22BDFE06-8D1B-4C76-8FF0-2DABD4B35522}" srcOrd="2" destOrd="0" presId="urn:microsoft.com/office/officeart/2005/8/layout/hierarchy4"/>
    <dgm:cxn modelId="{4CC3EBD1-6EBB-4091-982A-2124489878E5}" type="presParOf" srcId="{22BDFE06-8D1B-4C76-8FF0-2DABD4B35522}" destId="{576C6983-4618-426C-8177-DEA9FE3AC4EB}" srcOrd="0" destOrd="0" presId="urn:microsoft.com/office/officeart/2005/8/layout/hierarchy4"/>
    <dgm:cxn modelId="{D3111918-4A3C-485C-BFFD-D36E509CE874}" type="presParOf" srcId="{22BDFE06-8D1B-4C76-8FF0-2DABD4B35522}" destId="{498D5BED-6816-45E0-A418-8DCFF49902AF}" srcOrd="1" destOrd="0" presId="urn:microsoft.com/office/officeart/2005/8/layout/hierarchy4"/>
    <dgm:cxn modelId="{1929FA05-9BC0-4C5D-976A-E90525B5955D}" type="presParOf" srcId="{22BDFE06-8D1B-4C76-8FF0-2DABD4B35522}" destId="{508A389B-C0F5-43D4-BD46-7C9F058EB2F7}" srcOrd="2" destOrd="0" presId="urn:microsoft.com/office/officeart/2005/8/layout/hierarchy4"/>
    <dgm:cxn modelId="{5EBD2825-2112-4C0A-92AD-5776522B75F3}" type="presParOf" srcId="{508A389B-C0F5-43D4-BD46-7C9F058EB2F7}" destId="{2E9427EC-521F-45BD-95BD-C2EA62236516}" srcOrd="0" destOrd="0" presId="urn:microsoft.com/office/officeart/2005/8/layout/hierarchy4"/>
    <dgm:cxn modelId="{4EA3058E-E4F8-4074-BB32-42238B9A6661}" type="presParOf" srcId="{2E9427EC-521F-45BD-95BD-C2EA62236516}" destId="{672DFC88-43F4-433B-9B7F-D5CE282279E3}" srcOrd="0" destOrd="0" presId="urn:microsoft.com/office/officeart/2005/8/layout/hierarchy4"/>
    <dgm:cxn modelId="{4188F4BB-F91B-46DF-B568-19726D1F026E}" type="presParOf" srcId="{2E9427EC-521F-45BD-95BD-C2EA62236516}" destId="{BCC873B0-A9FE-4F45-AD2E-ED28CA5DFD9A}" srcOrd="1" destOrd="0" presId="urn:microsoft.com/office/officeart/2005/8/layout/hierarchy4"/>
    <dgm:cxn modelId="{5AC7317E-AE4C-4417-9C02-A790C9EB62C8}" type="presParOf" srcId="{2E9427EC-521F-45BD-95BD-C2EA62236516}" destId="{68FB6F70-C047-4E46-9E82-A09946504644}" srcOrd="2" destOrd="0" presId="urn:microsoft.com/office/officeart/2005/8/layout/hierarchy4"/>
    <dgm:cxn modelId="{D7DACD9F-761E-44A3-B385-1CB33D24E2F2}" type="presParOf" srcId="{68FB6F70-C047-4E46-9E82-A09946504644}" destId="{5106FDE3-AC3E-4615-8C4F-829EABC2C26C}" srcOrd="0" destOrd="0" presId="urn:microsoft.com/office/officeart/2005/8/layout/hierarchy4"/>
    <dgm:cxn modelId="{A3C8AECB-8F73-4EDA-9BE7-83AE7FF4A333}" type="presParOf" srcId="{5106FDE3-AC3E-4615-8C4F-829EABC2C26C}" destId="{41590EE3-70B4-4E0E-8D44-18EF1FD97F2E}" srcOrd="0" destOrd="0" presId="urn:microsoft.com/office/officeart/2005/8/layout/hierarchy4"/>
    <dgm:cxn modelId="{354CBC38-6B44-49F8-8275-F5F3B272D544}" type="presParOf" srcId="{5106FDE3-AC3E-4615-8C4F-829EABC2C26C}" destId="{58DAA9F4-0E18-4F78-BD4F-92D296477D35}" srcOrd="1" destOrd="0" presId="urn:microsoft.com/office/officeart/2005/8/layout/hierarchy4"/>
    <dgm:cxn modelId="{ED7D3A86-DAFD-42D2-96C7-C749A8539562}" type="presParOf" srcId="{5106FDE3-AC3E-4615-8C4F-829EABC2C26C}" destId="{D1A4E4BA-FB74-44DD-88E4-672303AAC4FA}" srcOrd="2" destOrd="0" presId="urn:microsoft.com/office/officeart/2005/8/layout/hierarchy4"/>
    <dgm:cxn modelId="{03B72564-7E26-4076-8058-59AD01DF776C}" type="presParOf" srcId="{D1A4E4BA-FB74-44DD-88E4-672303AAC4FA}" destId="{E5B57F09-2B59-4711-A8C9-974EF4149D9A}" srcOrd="0" destOrd="0" presId="urn:microsoft.com/office/officeart/2005/8/layout/hierarchy4"/>
    <dgm:cxn modelId="{4A6C33D7-5AAD-45C4-BE5B-225DB50DCEA2}" type="presParOf" srcId="{E5B57F09-2B59-4711-A8C9-974EF4149D9A}" destId="{6CE5FDB4-BFBB-4259-A330-B441199BCE24}" srcOrd="0" destOrd="0" presId="urn:microsoft.com/office/officeart/2005/8/layout/hierarchy4"/>
    <dgm:cxn modelId="{FB9A0C6C-EBDB-42AD-BD0A-13CCCA320042}" type="presParOf" srcId="{E5B57F09-2B59-4711-A8C9-974EF4149D9A}" destId="{333F826B-C233-4B5F-A398-764D3F47A1BA}" srcOrd="1" destOrd="0" presId="urn:microsoft.com/office/officeart/2005/8/layout/hierarchy4"/>
    <dgm:cxn modelId="{491DDF07-9D54-4E0F-95E6-D1C6B48872BD}" type="presParOf" srcId="{E5B57F09-2B59-4711-A8C9-974EF4149D9A}" destId="{E607D5B5-B0CE-46E0-84C5-F456BAF04EE4}" srcOrd="2" destOrd="0" presId="urn:microsoft.com/office/officeart/2005/8/layout/hierarchy4"/>
    <dgm:cxn modelId="{12AC8A01-A215-4B83-AB6E-4FE409BBBC56}" type="presParOf" srcId="{E607D5B5-B0CE-46E0-84C5-F456BAF04EE4}" destId="{F267116D-D0B1-4457-ABA0-2D94424C53E8}" srcOrd="0" destOrd="0" presId="urn:microsoft.com/office/officeart/2005/8/layout/hierarchy4"/>
    <dgm:cxn modelId="{296962BA-EC7C-404B-A42F-BC88A831D000}" type="presParOf" srcId="{F267116D-D0B1-4457-ABA0-2D94424C53E8}" destId="{89DC61A6-3199-4C88-A8D1-98ADCFDD3274}" srcOrd="0" destOrd="0" presId="urn:microsoft.com/office/officeart/2005/8/layout/hierarchy4"/>
    <dgm:cxn modelId="{53100A00-A1FC-421A-9CDF-055EC6EECE1A}" type="presParOf" srcId="{F267116D-D0B1-4457-ABA0-2D94424C53E8}" destId="{911FD772-B984-413E-A468-8F0F3007E9F5}" srcOrd="1" destOrd="0" presId="urn:microsoft.com/office/officeart/2005/8/layout/hierarchy4"/>
    <dgm:cxn modelId="{2B3302CA-810A-454F-B781-ADED1BADD855}" type="presParOf" srcId="{F267116D-D0B1-4457-ABA0-2D94424C53E8}" destId="{C7E808E6-5BB0-42AD-9568-7FA84FFA1273}" srcOrd="2" destOrd="0" presId="urn:microsoft.com/office/officeart/2005/8/layout/hierarchy4"/>
    <dgm:cxn modelId="{76282681-52A2-4572-B511-D68057BED287}" type="presParOf" srcId="{C7E808E6-5BB0-42AD-9568-7FA84FFA1273}" destId="{6143EFE8-4DC9-41D7-A90D-BEF4DD9D6775}" srcOrd="0" destOrd="0" presId="urn:microsoft.com/office/officeart/2005/8/layout/hierarchy4"/>
    <dgm:cxn modelId="{3A5E00F5-2985-4090-BE22-7F9687BE7FF2}" type="presParOf" srcId="{6143EFE8-4DC9-41D7-A90D-BEF4DD9D6775}" destId="{B35EEDEE-A63C-4DC0-9860-A34A7BFD903E}" srcOrd="0" destOrd="0" presId="urn:microsoft.com/office/officeart/2005/8/layout/hierarchy4"/>
    <dgm:cxn modelId="{62AEA190-A1AE-468F-867D-0BDA7548D23A}" type="presParOf" srcId="{6143EFE8-4DC9-41D7-A90D-BEF4DD9D6775}" destId="{D90E656A-AEE9-452D-93CA-2D985DD3566A}" srcOrd="1" destOrd="0" presId="urn:microsoft.com/office/officeart/2005/8/layout/hierarchy4"/>
    <dgm:cxn modelId="{A284B5A5-8CEC-4836-B8D1-BA3203D3AF28}" type="presParOf" srcId="{6143EFE8-4DC9-41D7-A90D-BEF4DD9D6775}" destId="{2AFD5925-89E6-4CDB-B771-8976E3EAA1E0}" srcOrd="2" destOrd="0" presId="urn:microsoft.com/office/officeart/2005/8/layout/hierarchy4"/>
    <dgm:cxn modelId="{EE904ABE-145A-40BD-8B3B-C30619E65A79}" type="presParOf" srcId="{2AFD5925-89E6-4CDB-B771-8976E3EAA1E0}" destId="{73D26815-8F26-44DF-8875-C5566E393D55}" srcOrd="0" destOrd="0" presId="urn:microsoft.com/office/officeart/2005/8/layout/hierarchy4"/>
    <dgm:cxn modelId="{6B438067-1A4C-47DF-BE29-B95581A5256E}" type="presParOf" srcId="{73D26815-8F26-44DF-8875-C5566E393D55}" destId="{3FE63968-55D4-4290-AD35-CC41B727FEE4}" srcOrd="0" destOrd="0" presId="urn:microsoft.com/office/officeart/2005/8/layout/hierarchy4"/>
    <dgm:cxn modelId="{803AE17A-4658-4CC5-9365-A1060B50F182}" type="presParOf" srcId="{73D26815-8F26-44DF-8875-C5566E393D55}" destId="{61D9282A-F447-4838-B833-FAC1FF7F4462}" srcOrd="1" destOrd="0" presId="urn:microsoft.com/office/officeart/2005/8/layout/hierarchy4"/>
    <dgm:cxn modelId="{D2147275-6BA1-4790-B10E-9D2D22AE99DC}" type="presParOf" srcId="{B74154C5-AFFE-498C-8E4C-911D7456AC97}" destId="{8A94FD29-AE36-4272-B8B7-FF847200D7A2}" srcOrd="3" destOrd="0" presId="urn:microsoft.com/office/officeart/2005/8/layout/hierarchy4"/>
    <dgm:cxn modelId="{3E6F5531-D5E1-4803-89CE-9FBDCA36B763}" type="presParOf" srcId="{B74154C5-AFFE-498C-8E4C-911D7456AC97}" destId="{AF93020A-9780-4776-85B8-7147747F36CC}" srcOrd="4" destOrd="0" presId="urn:microsoft.com/office/officeart/2005/8/layout/hierarchy4"/>
    <dgm:cxn modelId="{5E66787D-E955-495D-8269-FC97231E64ED}" type="presParOf" srcId="{AF93020A-9780-4776-85B8-7147747F36CC}" destId="{A25BE625-018B-46BA-BE7F-ED875B975F26}" srcOrd="0" destOrd="0" presId="urn:microsoft.com/office/officeart/2005/8/layout/hierarchy4"/>
    <dgm:cxn modelId="{E985EC71-8129-43DE-A0C1-FAE81FDAFC59}" type="presParOf" srcId="{AF93020A-9780-4776-85B8-7147747F36CC}" destId="{1A223B6C-87F7-4855-A691-FD4F8FB278AD}" srcOrd="1" destOrd="0" presId="urn:microsoft.com/office/officeart/2005/8/layout/hierarchy4"/>
    <dgm:cxn modelId="{1B20CE67-2876-417E-9224-08EA48A17C08}" type="presParOf" srcId="{AF93020A-9780-4776-85B8-7147747F36CC}" destId="{DACF82F6-95A6-4B59-9D37-F46699815612}" srcOrd="2" destOrd="0" presId="urn:microsoft.com/office/officeart/2005/8/layout/hierarchy4"/>
    <dgm:cxn modelId="{9EFE0DAC-85EF-4F9D-BE29-E7BF1DB1BE78}" type="presParOf" srcId="{DACF82F6-95A6-4B59-9D37-F46699815612}" destId="{72E6673E-523D-4E62-80E5-5062FE589301}" srcOrd="0" destOrd="0" presId="urn:microsoft.com/office/officeart/2005/8/layout/hierarchy4"/>
    <dgm:cxn modelId="{72707C70-B274-4BA6-B8F8-41D00AC5B1E1}" type="presParOf" srcId="{72E6673E-523D-4E62-80E5-5062FE589301}" destId="{CB2AF246-A0C3-4F64-A578-D38165C39147}" srcOrd="0" destOrd="0" presId="urn:microsoft.com/office/officeart/2005/8/layout/hierarchy4"/>
    <dgm:cxn modelId="{58BDC05B-8357-4DF0-986B-A61AEDF48722}" type="presParOf" srcId="{72E6673E-523D-4E62-80E5-5062FE589301}" destId="{819FC9E5-E3D6-4C1A-9A2E-5E9E87CE7A56}" srcOrd="1" destOrd="0" presId="urn:microsoft.com/office/officeart/2005/8/layout/hierarchy4"/>
    <dgm:cxn modelId="{83670AED-233C-4416-BDA3-C7F98C535480}" type="presParOf" srcId="{72E6673E-523D-4E62-80E5-5062FE589301}" destId="{F0336813-9E34-44C5-93FA-F6459A965D24}" srcOrd="2" destOrd="0" presId="urn:microsoft.com/office/officeart/2005/8/layout/hierarchy4"/>
    <dgm:cxn modelId="{5BB52279-12F8-44B8-AF87-CD0211FAF857}" type="presParOf" srcId="{F0336813-9E34-44C5-93FA-F6459A965D24}" destId="{4A08C748-3ACE-47B8-ABA4-F56495914AD8}" srcOrd="0" destOrd="0" presId="urn:microsoft.com/office/officeart/2005/8/layout/hierarchy4"/>
    <dgm:cxn modelId="{8DE6025B-B1A9-4466-BE25-8475E2E9E6BF}" type="presParOf" srcId="{4A08C748-3ACE-47B8-ABA4-F56495914AD8}" destId="{59176932-D6D5-4C36-BF7A-69A1297C4BAD}" srcOrd="0" destOrd="0" presId="urn:microsoft.com/office/officeart/2005/8/layout/hierarchy4"/>
    <dgm:cxn modelId="{1421260E-162B-4155-8154-FD71C5A8B281}" type="presParOf" srcId="{4A08C748-3ACE-47B8-ABA4-F56495914AD8}" destId="{30B75228-9E45-4192-98FC-463FCFD65011}" srcOrd="1" destOrd="0" presId="urn:microsoft.com/office/officeart/2005/8/layout/hierarchy4"/>
    <dgm:cxn modelId="{ABC37366-5F7E-489B-9CED-0A0CB9A31211}" type="presParOf" srcId="{4A08C748-3ACE-47B8-ABA4-F56495914AD8}" destId="{4E7A1119-403E-4C39-BB54-05ED8132FF0C}" srcOrd="2" destOrd="0" presId="urn:microsoft.com/office/officeart/2005/8/layout/hierarchy4"/>
    <dgm:cxn modelId="{93428CF9-7438-4F57-8E5F-84AFD78D2F8F}" type="presParOf" srcId="{4E7A1119-403E-4C39-BB54-05ED8132FF0C}" destId="{F32685DE-10D4-4878-B807-45D477FFEF84}" srcOrd="0" destOrd="0" presId="urn:microsoft.com/office/officeart/2005/8/layout/hierarchy4"/>
    <dgm:cxn modelId="{1AFA39A4-B43A-465A-964C-4A420A22D2FB}" type="presParOf" srcId="{F32685DE-10D4-4878-B807-45D477FFEF84}" destId="{BA61E3A6-0BE5-4066-9F94-BB1BFFF8EBBF}" srcOrd="0" destOrd="0" presId="urn:microsoft.com/office/officeart/2005/8/layout/hierarchy4"/>
    <dgm:cxn modelId="{974E350C-F073-4093-AF8D-4DBFB75426FF}" type="presParOf" srcId="{F32685DE-10D4-4878-B807-45D477FFEF84}" destId="{E4A82E23-1C0A-4136-A9EF-782A3309B0A1}" srcOrd="1" destOrd="0" presId="urn:microsoft.com/office/officeart/2005/8/layout/hierarchy4"/>
    <dgm:cxn modelId="{10078C02-83AE-4975-A166-10AA52C0487D}" type="presParOf" srcId="{F32685DE-10D4-4878-B807-45D477FFEF84}" destId="{12969847-F565-4B2C-9631-4E5EF759A09C}" srcOrd="2" destOrd="0" presId="urn:microsoft.com/office/officeart/2005/8/layout/hierarchy4"/>
    <dgm:cxn modelId="{597E169C-53D4-431A-BCC3-409DB9685AF2}" type="presParOf" srcId="{12969847-F565-4B2C-9631-4E5EF759A09C}" destId="{52B80F8A-F071-46D8-883B-7E22B84F7B82}" srcOrd="0" destOrd="0" presId="urn:microsoft.com/office/officeart/2005/8/layout/hierarchy4"/>
    <dgm:cxn modelId="{A06A8B41-643B-4D64-AAF3-FAEFD4179CFB}" type="presParOf" srcId="{52B80F8A-F071-46D8-883B-7E22B84F7B82}" destId="{8C5A4ABB-F609-4CF2-8CFC-5593BE697C3C}" srcOrd="0" destOrd="0" presId="urn:microsoft.com/office/officeart/2005/8/layout/hierarchy4"/>
    <dgm:cxn modelId="{862815E0-E710-4F87-AD38-2FFF191753A9}" type="presParOf" srcId="{52B80F8A-F071-46D8-883B-7E22B84F7B82}" destId="{363B422D-50FA-4623-87DE-F2646C7B8FA8}" srcOrd="1" destOrd="0" presId="urn:microsoft.com/office/officeart/2005/8/layout/hierarchy4"/>
    <dgm:cxn modelId="{F6FF721A-0063-45F0-8D2E-AEF1CE1B8292}" type="presParOf" srcId="{B74154C5-AFFE-498C-8E4C-911D7456AC97}" destId="{DF99D3E9-B7CE-4F56-A161-7C0465341531}" srcOrd="5" destOrd="0" presId="urn:microsoft.com/office/officeart/2005/8/layout/hierarchy4"/>
    <dgm:cxn modelId="{A8FEB866-8DFA-4296-B7AA-643B63868C8F}" type="presParOf" srcId="{B74154C5-AFFE-498C-8E4C-911D7456AC97}" destId="{CFBC63A5-42B0-460D-9C89-B64E9E9E2922}" srcOrd="6" destOrd="0" presId="urn:microsoft.com/office/officeart/2005/8/layout/hierarchy4"/>
    <dgm:cxn modelId="{6102E786-A6F8-40E5-B43E-CB16BF37151C}" type="presParOf" srcId="{CFBC63A5-42B0-460D-9C89-B64E9E9E2922}" destId="{9E5D5161-23D7-41B4-A187-BE6D7C6483D0}" srcOrd="0" destOrd="0" presId="urn:microsoft.com/office/officeart/2005/8/layout/hierarchy4"/>
    <dgm:cxn modelId="{75C1DA78-B984-4FB1-AE5E-838B02D54028}" type="presParOf" srcId="{CFBC63A5-42B0-460D-9C89-B64E9E9E2922}" destId="{8BC6FDF3-3E6D-414C-B5BC-6C5B61465391}" srcOrd="1" destOrd="0" presId="urn:microsoft.com/office/officeart/2005/8/layout/hierarchy4"/>
    <dgm:cxn modelId="{C04DF67C-3E32-4948-9CF0-A762F561C163}" type="presParOf" srcId="{CFBC63A5-42B0-460D-9C89-B64E9E9E2922}" destId="{CEF18E39-1C73-42B9-BDF1-5DD3EC85EA0D}" srcOrd="2" destOrd="0" presId="urn:microsoft.com/office/officeart/2005/8/layout/hierarchy4"/>
    <dgm:cxn modelId="{C866781A-ADF1-47B7-85A0-50E3596E224C}" type="presParOf" srcId="{CEF18E39-1C73-42B9-BDF1-5DD3EC85EA0D}" destId="{D6936C6D-17F5-4369-B1C3-901E9E722DCF}" srcOrd="0" destOrd="0" presId="urn:microsoft.com/office/officeart/2005/8/layout/hierarchy4"/>
    <dgm:cxn modelId="{8B47EECA-32BB-4091-A0A8-73164DD5AD6E}" type="presParOf" srcId="{D6936C6D-17F5-4369-B1C3-901E9E722DCF}" destId="{2965B01E-C0DE-4302-ADA0-732BD580C7B1}" srcOrd="0" destOrd="0" presId="urn:microsoft.com/office/officeart/2005/8/layout/hierarchy4"/>
    <dgm:cxn modelId="{7846BF16-A155-4A1A-B69B-7FA15A566A40}" type="presParOf" srcId="{D6936C6D-17F5-4369-B1C3-901E9E722DCF}" destId="{DC8AC8CB-3F6F-4460-AB01-5CBE0F14A486}" srcOrd="1" destOrd="0" presId="urn:microsoft.com/office/officeart/2005/8/layout/hierarchy4"/>
    <dgm:cxn modelId="{F25AB39F-28A8-4774-88D6-51980EB5346D}" type="presParOf" srcId="{D6936C6D-17F5-4369-B1C3-901E9E722DCF}" destId="{73994466-6310-40D7-8792-BD7FD56E6AF4}" srcOrd="2" destOrd="0" presId="urn:microsoft.com/office/officeart/2005/8/layout/hierarchy4"/>
    <dgm:cxn modelId="{349544A9-2300-44BF-9306-B31C14029935}" type="presParOf" srcId="{73994466-6310-40D7-8792-BD7FD56E6AF4}" destId="{CA81CD2D-7A1B-4CCA-952B-6AE89CE8AAB7}" srcOrd="0" destOrd="0" presId="urn:microsoft.com/office/officeart/2005/8/layout/hierarchy4"/>
    <dgm:cxn modelId="{903FE526-51AB-4F39-9E1E-29A44059965D}" type="presParOf" srcId="{CA81CD2D-7A1B-4CCA-952B-6AE89CE8AAB7}" destId="{EFF40216-5B58-45C6-B485-1C9C4561DF2F}" srcOrd="0" destOrd="0" presId="urn:microsoft.com/office/officeart/2005/8/layout/hierarchy4"/>
    <dgm:cxn modelId="{27B1B65D-B7FD-4B34-8E7D-3B642BD85FD3}" type="presParOf" srcId="{CA81CD2D-7A1B-4CCA-952B-6AE89CE8AAB7}" destId="{82BA7D97-E2A8-4C59-838B-E0906E156677}" srcOrd="1" destOrd="0" presId="urn:microsoft.com/office/officeart/2005/8/layout/hierarchy4"/>
    <dgm:cxn modelId="{30C3CB95-7A18-4652-B957-4BB739E4F3E3}" type="presParOf" srcId="{CA81CD2D-7A1B-4CCA-952B-6AE89CE8AAB7}" destId="{F73E662C-F722-4B4F-9DF8-BE21B2C2C700}" srcOrd="2" destOrd="0" presId="urn:microsoft.com/office/officeart/2005/8/layout/hierarchy4"/>
    <dgm:cxn modelId="{7A037860-18C1-4319-90AE-1E0475B0ABB5}" type="presParOf" srcId="{F73E662C-F722-4B4F-9DF8-BE21B2C2C700}" destId="{566AACE7-A2F1-4E7A-BECC-43348B95352C}" srcOrd="0" destOrd="0" presId="urn:microsoft.com/office/officeart/2005/8/layout/hierarchy4"/>
    <dgm:cxn modelId="{6D370679-6139-42AD-AEE3-8D37464BC8B6}" type="presParOf" srcId="{566AACE7-A2F1-4E7A-BECC-43348B95352C}" destId="{7653A429-0E18-4BE3-A07C-F1A5A9D672E3}" srcOrd="0" destOrd="0" presId="urn:microsoft.com/office/officeart/2005/8/layout/hierarchy4"/>
    <dgm:cxn modelId="{E7E89A72-FA33-420D-98EF-5044B3A5D39F}" type="presParOf" srcId="{566AACE7-A2F1-4E7A-BECC-43348B95352C}" destId="{BED59DE9-3C29-48CB-8A25-B7F991619843}" srcOrd="1" destOrd="0" presId="urn:microsoft.com/office/officeart/2005/8/layout/hierarchy4"/>
    <dgm:cxn modelId="{50FD3201-9F1B-40F5-8B9B-0A0A356C4B27}" type="presParOf" srcId="{566AACE7-A2F1-4E7A-BECC-43348B95352C}" destId="{3A3A01C6-B3AA-4C89-92D4-EA308C8E23E1}" srcOrd="2" destOrd="0" presId="urn:microsoft.com/office/officeart/2005/8/layout/hierarchy4"/>
    <dgm:cxn modelId="{8D45B1BE-D66E-401D-80CE-636E2166BDB0}" type="presParOf" srcId="{3A3A01C6-B3AA-4C89-92D4-EA308C8E23E1}" destId="{B8B89817-F07F-4DA9-AEBF-C4EDAD3E897E}" srcOrd="0" destOrd="0" presId="urn:microsoft.com/office/officeart/2005/8/layout/hierarchy4"/>
    <dgm:cxn modelId="{9550F8A5-2A87-44D9-87DF-48D0ECD64AE2}" type="presParOf" srcId="{B8B89817-F07F-4DA9-AEBF-C4EDAD3E897E}" destId="{35DF38A4-C109-469A-81F6-242705CF6432}" srcOrd="0" destOrd="0" presId="urn:microsoft.com/office/officeart/2005/8/layout/hierarchy4"/>
    <dgm:cxn modelId="{B6FEE2F3-C607-45DB-B87C-989B238F42DE}" type="presParOf" srcId="{B8B89817-F07F-4DA9-AEBF-C4EDAD3E897E}" destId="{FF9D5968-2625-4FA7-B798-123DE0850F01}" srcOrd="1" destOrd="0" presId="urn:microsoft.com/office/officeart/2005/8/layout/hierarchy4"/>
    <dgm:cxn modelId="{F1C66DDC-C81F-4406-BB4E-06CFE0258286}" type="presParOf" srcId="{B74154C5-AFFE-498C-8E4C-911D7456AC97}" destId="{62C0B193-30A4-4691-AF46-D5B94E7FC561}" srcOrd="7" destOrd="0" presId="urn:microsoft.com/office/officeart/2005/8/layout/hierarchy4"/>
    <dgm:cxn modelId="{B8E9A370-5AE8-440E-8DDE-73097075CCAA}" type="presParOf" srcId="{B74154C5-AFFE-498C-8E4C-911D7456AC97}" destId="{E8090E1D-4DD8-46E0-BA1E-C3890CF14D47}" srcOrd="8" destOrd="0" presId="urn:microsoft.com/office/officeart/2005/8/layout/hierarchy4"/>
    <dgm:cxn modelId="{6602AC90-DD68-40A8-9DC2-154DAC46D22C}" type="presParOf" srcId="{E8090E1D-4DD8-46E0-BA1E-C3890CF14D47}" destId="{F8905714-088D-483C-AC16-D43BF2F0BF16}" srcOrd="0" destOrd="0" presId="urn:microsoft.com/office/officeart/2005/8/layout/hierarchy4"/>
    <dgm:cxn modelId="{89A71BF5-D279-4DED-AE18-B9078AEE025D}" type="presParOf" srcId="{E8090E1D-4DD8-46E0-BA1E-C3890CF14D47}" destId="{8825E9BC-9772-4579-B80A-08C02E6F5841}" srcOrd="1" destOrd="0" presId="urn:microsoft.com/office/officeart/2005/8/layout/hierarchy4"/>
    <dgm:cxn modelId="{4E13F6E3-AC70-4235-A2DF-BAC82172BCBA}" type="presParOf" srcId="{E8090E1D-4DD8-46E0-BA1E-C3890CF14D47}" destId="{4101F8DA-93D9-46DF-B37A-B90529D7C907}" srcOrd="2" destOrd="0" presId="urn:microsoft.com/office/officeart/2005/8/layout/hierarchy4"/>
    <dgm:cxn modelId="{D2473CF0-9861-4170-8842-F51D480357B0}" type="presParOf" srcId="{4101F8DA-93D9-46DF-B37A-B90529D7C907}" destId="{95872D8F-BB28-4072-9DAD-3FCDEEA4A51B}" srcOrd="0" destOrd="0" presId="urn:microsoft.com/office/officeart/2005/8/layout/hierarchy4"/>
    <dgm:cxn modelId="{0E8C8DBF-C086-4DC4-835E-BED4FA38E511}" type="presParOf" srcId="{95872D8F-BB28-4072-9DAD-3FCDEEA4A51B}" destId="{24CEF574-2765-4D7C-A195-C900E925FBE6}" srcOrd="0" destOrd="0" presId="urn:microsoft.com/office/officeart/2005/8/layout/hierarchy4"/>
    <dgm:cxn modelId="{A7A6271E-A93E-4905-867D-74B1E917DFB8}" type="presParOf" srcId="{95872D8F-BB28-4072-9DAD-3FCDEEA4A51B}" destId="{9ED7436C-1536-41D8-A0EE-0E39E8864FDD}" srcOrd="1" destOrd="0" presId="urn:microsoft.com/office/officeart/2005/8/layout/hierarchy4"/>
    <dgm:cxn modelId="{4BE078A0-85D6-4D0C-957F-C53C6DC9FB12}" type="presParOf" srcId="{95872D8F-BB28-4072-9DAD-3FCDEEA4A51B}" destId="{4139EE0B-9D40-4076-B516-60260BCFF8F9}" srcOrd="2" destOrd="0" presId="urn:microsoft.com/office/officeart/2005/8/layout/hierarchy4"/>
    <dgm:cxn modelId="{8608330A-BB7C-4CD3-9D17-AA6409F4D67B}" type="presParOf" srcId="{4139EE0B-9D40-4076-B516-60260BCFF8F9}" destId="{F36349D9-AAD1-4D05-8BCB-F865ABA18533}" srcOrd="0" destOrd="0" presId="urn:microsoft.com/office/officeart/2005/8/layout/hierarchy4"/>
    <dgm:cxn modelId="{856CBE70-A694-499F-A0AC-7C58BEF2E442}" type="presParOf" srcId="{F36349D9-AAD1-4D05-8BCB-F865ABA18533}" destId="{374E99F0-AE84-4383-93E4-780F78CE6D13}" srcOrd="0" destOrd="0" presId="urn:microsoft.com/office/officeart/2005/8/layout/hierarchy4"/>
    <dgm:cxn modelId="{95865DA1-9403-40E8-878C-F27022F6E670}" type="presParOf" srcId="{F36349D9-AAD1-4D05-8BCB-F865ABA18533}" destId="{FE4B595F-B001-4933-98CC-F9415F4FE45A}" srcOrd="1" destOrd="0" presId="urn:microsoft.com/office/officeart/2005/8/layout/hierarchy4"/>
    <dgm:cxn modelId="{4EAA5EAF-851D-4FD7-BD9D-0666119D9477}" type="presParOf" srcId="{F36349D9-AAD1-4D05-8BCB-F865ABA18533}" destId="{19CEB4E4-DAEB-4DAC-B74F-6A90F95E40F6}" srcOrd="2" destOrd="0" presId="urn:microsoft.com/office/officeart/2005/8/layout/hierarchy4"/>
    <dgm:cxn modelId="{31DDC6FC-EFF2-433C-82A0-AB0F813816FC}" type="presParOf" srcId="{19CEB4E4-DAEB-4DAC-B74F-6A90F95E40F6}" destId="{4B090C7C-91FA-46FA-862C-86DC2555E033}" srcOrd="0" destOrd="0" presId="urn:microsoft.com/office/officeart/2005/8/layout/hierarchy4"/>
    <dgm:cxn modelId="{5E516C91-21D1-4CA1-BCC5-4AB6704BE1FF}" type="presParOf" srcId="{4B090C7C-91FA-46FA-862C-86DC2555E033}" destId="{874CF4BC-44A5-455D-A60A-EB599B596188}" srcOrd="0" destOrd="0" presId="urn:microsoft.com/office/officeart/2005/8/layout/hierarchy4"/>
    <dgm:cxn modelId="{98E926DF-BDEA-4F2C-88FD-2F0B9B6EE372}" type="presParOf" srcId="{4B090C7C-91FA-46FA-862C-86DC2555E033}" destId="{7879E5A0-7B91-4ECE-AF79-8798634D07D0}" srcOrd="1" destOrd="0" presId="urn:microsoft.com/office/officeart/2005/8/layout/hierarchy4"/>
    <dgm:cxn modelId="{8F2EEE7A-72D0-4F94-A4D6-5FD5193DA035}" type="presParOf" srcId="{4B090C7C-91FA-46FA-862C-86DC2555E033}" destId="{97FFE9E6-CE88-44D7-A8E9-5F178F964167}" srcOrd="2" destOrd="0" presId="urn:microsoft.com/office/officeart/2005/8/layout/hierarchy4"/>
    <dgm:cxn modelId="{21FCD70D-2347-45A7-B486-9C7731A9B9AB}" type="presParOf" srcId="{97FFE9E6-CE88-44D7-A8E9-5F178F964167}" destId="{B45A538C-DC99-43D4-9C5E-FD6136650525}" srcOrd="0" destOrd="0" presId="urn:microsoft.com/office/officeart/2005/8/layout/hierarchy4"/>
    <dgm:cxn modelId="{84279F3A-2F5B-4872-B336-E5E1AE1FB0D1}" type="presParOf" srcId="{B45A538C-DC99-43D4-9C5E-FD6136650525}" destId="{D2D81AF8-4EA8-45A6-A84D-9694EF1BCFE7}" srcOrd="0" destOrd="0" presId="urn:microsoft.com/office/officeart/2005/8/layout/hierarchy4"/>
    <dgm:cxn modelId="{7677A1D7-0164-4A9F-AB61-81A247776476}" type="presParOf" srcId="{B45A538C-DC99-43D4-9C5E-FD6136650525}" destId="{78FA1C88-01CB-45D0-B8B1-93ED28DC051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37C2D0-E311-480D-BE74-4A10698CA5CA}"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ru-RU"/>
        </a:p>
      </dgm:t>
    </dgm:pt>
    <dgm:pt modelId="{864DD87F-0B0C-4621-942E-8CB6627B1031}" type="pres">
      <dgm:prSet presAssocID="{1A37C2D0-E311-480D-BE74-4A10698CA5CA}" presName="Name0" presStyleCnt="0">
        <dgm:presLayoutVars>
          <dgm:chPref val="1"/>
          <dgm:dir/>
          <dgm:animOne val="branch"/>
          <dgm:animLvl val="lvl"/>
          <dgm:resizeHandles/>
        </dgm:presLayoutVars>
      </dgm:prSet>
      <dgm:spPr/>
      <dgm:t>
        <a:bodyPr/>
        <a:lstStyle/>
        <a:p>
          <a:endParaRPr lang="ru-RU"/>
        </a:p>
      </dgm:t>
    </dgm:pt>
  </dgm:ptLst>
  <dgm:cxnLst>
    <dgm:cxn modelId="{D6673E39-BF6C-4B04-9D6B-4AF1AD5E814F}" type="presOf" srcId="{1A37C2D0-E311-480D-BE74-4A10698CA5CA}" destId="{864DD87F-0B0C-4621-942E-8CB6627B1031}" srcOrd="0"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pPr>
        <a:solidFill>
          <a:schemeClr val="accent2"/>
        </a:solidFill>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p>
      </dgm:t>
    </dgm:pt>
    <dgm:pt modelId="{E900975D-4121-430B-8FA3-BEFE3EC45817}" type="sibTrans" cxnId="{177B1604-DECB-437F-BD0A-A555EEF6E09F}">
      <dgm:prSet/>
      <dgm:spPr/>
      <dgm:t>
        <a:bodyPr/>
        <a:lstStyle/>
        <a:p>
          <a:endParaRPr lang="ru-RU" sz="1100" b="1"/>
        </a:p>
      </dgm:t>
    </dgm:pt>
    <dgm:pt modelId="{5A6BA2F8-AB86-4FEA-9FCE-F9FA52A7F9A0}">
      <dgm:prSet phldrT="[Текст]"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pPr>
            <a:lnSpc>
              <a:spcPct val="100000"/>
            </a:lnSpc>
          </a:pPr>
          <a:r>
            <a:rPr lang="ru-RU" sz="1400" b="1" dirty="0" smtClean="0">
              <a:solidFill>
                <a:schemeClr val="tx1"/>
              </a:solidFill>
              <a:latin typeface="Times New Roman" panose="02020603050405020304" pitchFamily="18" charset="0"/>
              <a:cs typeface="Times New Roman" panose="02020603050405020304" pitchFamily="18" charset="0"/>
            </a:rPr>
            <a:t>2018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p>
      </dgm:t>
    </dgm:pt>
    <dgm:pt modelId="{C6F24F42-97B0-4B65-A4C6-FEB3AD0E1596}" type="sibTrans" cxnId="{85E56FFB-E071-40C7-BFC1-E9508A75A379}">
      <dgm:prSet/>
      <dgm:spPr/>
      <dgm:t>
        <a:bodyPr/>
        <a:lstStyle/>
        <a:p>
          <a:endParaRPr lang="ru-RU" sz="1100" b="1"/>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p>
      </dgm:t>
    </dgm:pt>
    <dgm:pt modelId="{A670FA7C-7403-44C0-BA19-83B2BA693E61}" type="sibTrans" cxnId="{605000A8-E9A8-4E12-A1C8-8FA726E7C9AE}">
      <dgm:prSet/>
      <dgm:spPr/>
      <dgm:t>
        <a:bodyPr/>
        <a:lstStyle/>
        <a:p>
          <a:endParaRPr lang="ru-RU" sz="1100" b="1"/>
        </a:p>
      </dgm:t>
    </dgm:pt>
    <dgm:pt modelId="{F6F97186-B344-4193-9FE9-6DFB5403A289}">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5,0</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F22CCE59-9B42-4DA2-949C-34E1E0586A20}" type="parTrans" cxnId="{C28CBCF7-3139-40F7-B426-1830BB2434D9}">
      <dgm:prSet/>
      <dgm:spPr/>
      <dgm:t>
        <a:bodyPr/>
        <a:lstStyle/>
        <a:p>
          <a:endParaRPr lang="ru-RU" sz="1100" b="1"/>
        </a:p>
      </dgm:t>
    </dgm:pt>
    <dgm:pt modelId="{01E5FF1C-8ED4-4ED1-A0DD-0AA37640AF28}" type="sibTrans" cxnId="{C28CBCF7-3139-40F7-B426-1830BB2434D9}">
      <dgm:prSet/>
      <dgm:spPr/>
      <dgm:t>
        <a:bodyPr/>
        <a:lstStyle/>
        <a:p>
          <a:endParaRPr lang="ru-RU" sz="1100" b="1"/>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5,0</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64F31578-307B-4AF8-9DDD-FA0365BF46F7}" type="parTrans" cxnId="{EFA08DB9-2A00-43D3-B718-DCFAD41C9E5B}">
      <dgm:prSet/>
      <dgm:spPr/>
      <dgm:t>
        <a:bodyPr/>
        <a:lstStyle/>
        <a:p>
          <a:endParaRPr lang="ru-RU" sz="1100" b="1"/>
        </a:p>
      </dgm:t>
    </dgm:pt>
    <dgm:pt modelId="{EE696C4B-FDDD-492E-99F0-85F84DCD2C36}" type="sibTrans" cxnId="{EFA08DB9-2A00-43D3-B718-DCFAD41C9E5B}">
      <dgm:prSet/>
      <dgm:spPr/>
      <dgm:t>
        <a:bodyPr/>
        <a:lstStyle/>
        <a:p>
          <a:endParaRPr lang="ru-RU" sz="1100" b="1"/>
        </a:p>
      </dgm:t>
    </dgm:pt>
    <dgm:pt modelId="{CD119780-6575-4106-AE5B-2CC6B48E5482}">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0,75</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p>
      </dgm:t>
    </dgm:pt>
    <dgm:pt modelId="{3BBBAA4F-305C-4E5F-BBCB-DE1B8ED5978A}" type="sibTrans" cxnId="{7C2E5991-6D03-4679-BB46-318B01A66142}">
      <dgm:prSet/>
      <dgm:spPr/>
      <dgm:t>
        <a:bodyPr/>
        <a:lstStyle/>
        <a:p>
          <a:endParaRPr lang="ru-RU" sz="1100" b="1"/>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0,65</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p>
      </dgm:t>
    </dgm:pt>
    <dgm:pt modelId="{844E05AD-2AB6-4319-9130-67827496C360}" type="sibTrans" cxnId="{8F1F720A-D988-4739-9FFF-05E5C9E9A372}">
      <dgm:prSet/>
      <dgm:spPr/>
      <dgm:t>
        <a:bodyPr/>
        <a:lstStyle/>
        <a:p>
          <a:endParaRPr lang="ru-RU" sz="1100" b="1"/>
        </a:p>
      </dgm:t>
    </dgm:pt>
    <dgm:pt modelId="{93520637-36B3-4AB9-B949-92D55141E733}">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16,8</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p>
      </dgm:t>
    </dgm:pt>
    <dgm:pt modelId="{59CBCFDE-87C7-4CA0-895C-10567390C816}" type="sibTrans" cxnId="{63612CDA-BBAA-48D8-BF07-558BDAD747A0}">
      <dgm:prSet/>
      <dgm:spPr/>
      <dgm:t>
        <a:bodyPr/>
        <a:lstStyle/>
        <a:p>
          <a:endParaRPr lang="ru-RU" sz="1100" b="1"/>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16,8</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p>
      </dgm:t>
    </dgm:pt>
    <dgm:pt modelId="{26501B87-1556-4F1B-A703-D81F2BA2DB5B}" type="sibTrans" cxnId="{B7EC6DDD-6433-44EC-9FD5-BD8BA88E6613}">
      <dgm:prSet/>
      <dgm:spPr/>
      <dgm:t>
        <a:bodyPr/>
        <a:lstStyle/>
        <a:p>
          <a:endParaRPr lang="ru-RU" sz="1100" b="1"/>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p>
      </dgm:t>
    </dgm:pt>
    <dgm:pt modelId="{35694793-DDF3-4ECC-9AA3-AC178B8D026F}" type="sibTrans" cxnId="{C6FEAE20-8BA5-48CC-BD38-7150DFBE6AEC}">
      <dgm:prSet/>
      <dgm:spPr/>
      <dgm:t>
        <a:bodyPr/>
        <a:lstStyle/>
        <a:p>
          <a:endParaRPr lang="ru-RU"/>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a:p>
      </dgm:t>
    </dgm:pt>
    <dgm:pt modelId="{FA1CF671-CE5A-43BE-A489-E153F0F8811C}" type="sibTrans" cxnId="{A87D5022-47CD-4FFB-9BAD-37B8F3D26BB3}">
      <dgm:prSet/>
      <dgm:spPr/>
      <dgm:t>
        <a:bodyPr/>
        <a:lstStyle/>
        <a:p>
          <a:endParaRPr lang="ru-RU"/>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2021</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p>
      </dgm:t>
    </dgm:pt>
    <dgm:pt modelId="{7097F666-B696-4074-BF8E-24ADA840ED3B}" type="sibTrans" cxnId="{23044D7B-7184-4077-9554-9305FEDD03E9}">
      <dgm:prSet/>
      <dgm:spPr/>
      <dgm:t>
        <a:bodyPr/>
        <a:lstStyle/>
        <a:p>
          <a:endParaRPr lang="ru-RU"/>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4,9</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a:p>
      </dgm:t>
    </dgm:pt>
    <dgm:pt modelId="{42D8C6A1-5C03-413A-99EF-223F18F536EB}" type="sibTrans" cxnId="{6097BCC7-A1B5-404F-B699-13105664B528}">
      <dgm:prSet/>
      <dgm:spPr/>
      <dgm:t>
        <a:bodyPr/>
        <a:lstStyle/>
        <a:p>
          <a:endParaRPr lang="ru-RU"/>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0,73</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a:p>
      </dgm:t>
    </dgm:pt>
    <dgm:pt modelId="{4CC6C1EC-DF57-4C81-9B03-3A17304C52E6}" type="sibTrans" cxnId="{44D2D85A-6F4C-4ABC-8C2D-B28977898080}">
      <dgm:prSet/>
      <dgm:spPr/>
      <dgm:t>
        <a:bodyPr/>
        <a:lstStyle/>
        <a:p>
          <a:endParaRPr lang="ru-RU"/>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4,8</a:t>
          </a:r>
        </a:p>
      </dgm:t>
    </dgm:pt>
    <dgm:pt modelId="{8DBEE901-4D78-4181-A6DB-04DBE5AFC449}" type="parTrans" cxnId="{D0FADE0F-F15B-45EB-BE1E-1190009A8ABD}">
      <dgm:prSet/>
      <dgm:spPr/>
      <dgm:t>
        <a:bodyPr/>
        <a:lstStyle/>
        <a:p>
          <a:endParaRPr lang="ru-RU"/>
        </a:p>
      </dgm:t>
    </dgm:pt>
    <dgm:pt modelId="{571AFEDE-AA12-4634-A6F3-33BC4E236E19}" type="sibTrans" cxnId="{D0FADE0F-F15B-45EB-BE1E-1190009A8ABD}">
      <dgm:prSet/>
      <dgm:spPr/>
      <dgm:t>
        <a:bodyPr/>
        <a:lstStyle/>
        <a:p>
          <a:endParaRPr lang="ru-RU"/>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0,73</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a:p>
      </dgm:t>
    </dgm:pt>
    <dgm:pt modelId="{D6C0D10C-0A55-4B4C-95CA-342CC713B4EA}" type="sibTrans" cxnId="{BED1357D-2A03-4DBB-AF19-4EA3D0997E32}">
      <dgm:prSet/>
      <dgm:spPr/>
      <dgm:t>
        <a:bodyPr/>
        <a:lstStyle/>
        <a:p>
          <a:endParaRPr lang="ru-RU"/>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39,0</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a:p>
      </dgm:t>
    </dgm:pt>
    <dgm:pt modelId="{FA166069-510E-430D-ABBE-E1A2B09558CE}" type="sibTrans" cxnId="{A7625AB6-5CA8-4543-AFDF-3445626B95A7}">
      <dgm:prSet/>
      <dgm:spPr/>
      <dgm:t>
        <a:bodyPr/>
        <a:lstStyle/>
        <a:p>
          <a:endParaRPr lang="ru-RU"/>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4,7</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a:p>
      </dgm:t>
    </dgm:pt>
    <dgm:pt modelId="{41B933A1-9AB0-4413-9012-F89B9C70741E}" type="sibTrans" cxnId="{7EAEC371-553E-4E9D-A4CC-83A632C1A866}">
      <dgm:prSet/>
      <dgm:spPr/>
      <dgm:t>
        <a:bodyPr/>
        <a:lstStyle/>
        <a:p>
          <a:endParaRPr lang="ru-RU"/>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0,70</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a:p>
      </dgm:t>
    </dgm:pt>
    <dgm:pt modelId="{A8539F8F-5449-4F69-9D5B-CD73E9384FB2}" type="sibTrans" cxnId="{BCC1FE31-0246-43DC-9367-3E68D1580877}">
      <dgm:prSet/>
      <dgm:spPr/>
      <dgm:t>
        <a:bodyPr/>
        <a:lstStyle/>
        <a:p>
          <a:endParaRPr lang="ru-RU"/>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39,0</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a:p>
      </dgm:t>
    </dgm:pt>
    <dgm:pt modelId="{1F3B44A3-41F0-4FE2-8FE9-2EEC4DC3DA9C}" type="sibTrans" cxnId="{DF667443-0DAC-4B0C-935A-F0465B69CBFB}">
      <dgm:prSet/>
      <dgm:spPr/>
      <dgm:t>
        <a:bodyPr/>
        <a:lstStyle/>
        <a:p>
          <a:endParaRPr lang="ru-RU"/>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39,0</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7319F631-09B1-48CB-BAF7-8445C5AC1618}" type="sibTrans" cxnId="{9D786EF0-2F4F-40F5-8C60-398E9181FD35}">
      <dgm:prSet/>
      <dgm:spPr/>
      <dgm:t>
        <a:bodyPr/>
        <a:lstStyle/>
        <a:p>
          <a:endParaRPr lang="ru-RU"/>
        </a:p>
      </dgm:t>
    </dgm:pt>
    <dgm:pt modelId="{A530724B-D4A2-46C1-8717-7F7FB05E23A3}" type="parTrans" cxnId="{9D786EF0-2F4F-40F5-8C60-398E9181FD35}">
      <dgm:prSet/>
      <dgm:spPr/>
      <dgm:t>
        <a:bodyPr/>
        <a:lstStyle/>
        <a:p>
          <a:endParaRPr lang="ru-RU"/>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10">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10">
        <dgm:presLayoutVars>
          <dgm:chPref val="3"/>
        </dgm:presLayoutVars>
      </dgm:prSet>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2" presStyleCnt="10">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3" presStyleCnt="10">
        <dgm:presLayoutVars>
          <dgm:chPref val="3"/>
        </dgm:presLayoutVars>
      </dgm:prSet>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4" presStyleCnt="10">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5" presStyleCnt="10">
        <dgm:presLayoutVars>
          <dgm:chPref val="3"/>
        </dgm:presLayoutVars>
      </dgm:prSet>
      <dgm:spPr/>
      <dgm:t>
        <a:bodyPr/>
        <a:lstStyle/>
        <a:p>
          <a:endParaRPr lang="ru-RU"/>
        </a:p>
      </dgm:t>
    </dgm:pt>
    <dgm:pt modelId="{4E7A1119-403E-4C39-BB54-05ED8132FF0C}" type="pres">
      <dgm:prSet presAssocID="{D1936ACF-1E69-4953-BA37-9ADE2EF12E41}"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6" presStyleCnt="10">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7" presStyleCnt="10">
        <dgm:presLayoutVars>
          <dgm:chPref val="3"/>
        </dgm:presLayoutVars>
      </dgm:prSet>
      <dgm:spPr/>
      <dgm:t>
        <a:bodyPr/>
        <a:lstStyle/>
        <a:p>
          <a:endParaRPr lang="ru-RU"/>
        </a:p>
      </dgm:t>
    </dgm:pt>
    <dgm:pt modelId="{F73E662C-F722-4B4F-9DF8-BE21B2C2C700}" type="pres">
      <dgm:prSet presAssocID="{187C542A-BCFC-4BBB-8DCA-67690BE3FD29}"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8" presStyleCnt="10">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9" presStyleCnt="10">
        <dgm:presLayoutVars>
          <dgm:chPref val="3"/>
        </dgm:presLayoutVars>
      </dgm:prSet>
      <dgm:spPr/>
      <dgm:t>
        <a:bodyPr/>
        <a:lstStyle/>
        <a:p>
          <a:endParaRPr lang="ru-RU"/>
        </a:p>
      </dgm:t>
    </dgm:pt>
    <dgm:pt modelId="{19CEB4E4-DAEB-4DAC-B74F-6A90F95E40F6}" type="pres">
      <dgm:prSet presAssocID="{1B20A584-E8E7-451F-84AF-E95BD5B40EA1}" presName="horzFour" presStyleCnt="0"/>
      <dgm:spPr/>
    </dgm:pt>
  </dgm:ptLst>
  <dgm:cxnLst>
    <dgm:cxn modelId="{EFA08DB9-2A00-43D3-B718-DCFAD41C9E5B}" srcId="{7711325B-E859-44FE-8B41-57F9AFDCA54B}" destId="{A1BB5A2E-A45D-4F6A-B329-CD4782193917}" srcOrd="0" destOrd="0" parTransId="{64F31578-307B-4AF8-9DDD-FA0365BF46F7}" sibTransId="{EE696C4B-FDDD-492E-99F0-85F84DCD2C36}"/>
    <dgm:cxn modelId="{A87D5022-47CD-4FFB-9BAD-37B8F3D26BB3}" srcId="{946393D2-3BB5-4D19-BAF6-84B7339845C4}" destId="{89E09F27-5F73-400B-AE18-4421B9895F64}" srcOrd="3" destOrd="0" parTransId="{16B02458-69C3-4316-A805-FC6C92C26552}" sibTransId="{FA1CF671-CE5A-43BE-A489-E153F0F8811C}"/>
    <dgm:cxn modelId="{B7EC6DDD-6433-44EC-9FD5-BD8BA88E6613}" srcId="{B34B6A16-5EF9-4B63-A5E4-12B190B34880}" destId="{9A0A1B48-08CE-44F2-8C66-5814C06EE4CC}" srcOrd="0" destOrd="0" parTransId="{29FE6CB6-1907-439D-BB9A-57865C4A7A77}" sibTransId="{26501B87-1556-4F1B-A703-D81F2BA2DB5B}"/>
    <dgm:cxn modelId="{2E5EA625-8100-4C16-91D9-A710877910DE}" type="presOf" srcId="{D1936ACF-1E69-4953-BA37-9ADE2EF12E41}" destId="{59176932-D6D5-4C36-BF7A-69A1297C4BAD}" srcOrd="0" destOrd="0" presId="urn:microsoft.com/office/officeart/2005/8/layout/hierarchy4"/>
    <dgm:cxn modelId="{87A55534-7204-400D-A507-F7CCE1F94727}" type="presOf" srcId="{89E09F27-5F73-400B-AE18-4421B9895F64}" destId="{9E5D5161-23D7-41B4-A187-BE6D7C6483D0}" srcOrd="0" destOrd="0" presId="urn:microsoft.com/office/officeart/2005/8/layout/hierarchy4"/>
    <dgm:cxn modelId="{DF667443-0DAC-4B0C-935A-F0465B69CBFB}" srcId="{BDDF592B-1C58-40EE-9108-0DC798BB2F08}" destId="{1B20A584-E8E7-451F-84AF-E95BD5B40EA1}" srcOrd="0" destOrd="0" parTransId="{7E48482B-E88A-45F7-BC59-A70F71B3034D}" sibTransId="{1F3B44A3-41F0-4FE2-8FE9-2EEC4DC3DA9C}"/>
    <dgm:cxn modelId="{7BB1A4A0-C463-4B80-89B0-CD577DFCDB14}" type="presOf" srcId="{187C542A-BCFC-4BBB-8DCA-67690BE3FD29}" destId="{EFF40216-5B58-45C6-B485-1C9C4561DF2F}" srcOrd="0" destOrd="0" presId="urn:microsoft.com/office/officeart/2005/8/layout/hierarchy4"/>
    <dgm:cxn modelId="{3B282790-D616-4313-9F80-2B17862B2D8A}" type="presOf" srcId="{25C69CC8-098D-44A3-878A-5E3FEF1E9C10}" destId="{24CEF574-2765-4D7C-A195-C900E925FBE6}" srcOrd="0" destOrd="0" presId="urn:microsoft.com/office/officeart/2005/8/layout/hierarchy4"/>
    <dgm:cxn modelId="{BE8647ED-B059-40C0-86B8-37F9FFABECC3}" type="presOf" srcId="{946393D2-3BB5-4D19-BAF6-84B7339845C4}" destId="{9DF12F5D-797B-4C71-93F7-7C835BFF7982}" srcOrd="0" destOrd="0" presId="urn:microsoft.com/office/officeart/2005/8/layout/hierarchy4"/>
    <dgm:cxn modelId="{63612CDA-BBAA-48D8-BF07-558BDAD747A0}" srcId="{CD119780-6575-4106-AE5B-2CC6B48E5482}" destId="{93520637-36B3-4AB9-B949-92D55141E733}" srcOrd="0" destOrd="0" parTransId="{15E02305-DAD8-4809-8067-42DAD00486AD}" sibTransId="{59CBCFDE-87C7-4CA0-895C-10567390C816}"/>
    <dgm:cxn modelId="{E259E19C-9F27-4FC4-A2BF-2594597F5960}" type="presOf" srcId="{F6F97186-B344-4193-9FE9-6DFB5403A289}" destId="{B7B68934-E179-4D36-8AD9-7637EF3F0019}" srcOrd="0" destOrd="0" presId="urn:microsoft.com/office/officeart/2005/8/layout/hierarchy4"/>
    <dgm:cxn modelId="{972AB62F-FF34-4C44-B311-A8160D7F8035}" type="presOf" srcId="{CD119780-6575-4106-AE5B-2CC6B48E5482}" destId="{14BABD28-5047-47A3-A701-B7AFBBE28819}" srcOrd="0" destOrd="0" presId="urn:microsoft.com/office/officeart/2005/8/layout/hierarchy4"/>
    <dgm:cxn modelId="{C28CBCF7-3139-40F7-B426-1830BB2434D9}" srcId="{5A6BA2F8-AB86-4FEA-9FCE-F9FA52A7F9A0}" destId="{F6F97186-B344-4193-9FE9-6DFB5403A289}" srcOrd="0" destOrd="0" parTransId="{F22CCE59-9B42-4DA2-949C-34E1E0586A20}" sibTransId="{01E5FF1C-8ED4-4ED1-A0DD-0AA37640AF28}"/>
    <dgm:cxn modelId="{4BBE6465-D1B6-4217-BED2-B5910E1BE3F1}" type="presOf" srcId="{93520637-36B3-4AB9-B949-92D55141E733}" destId="{8E7E2D4A-62E6-4A23-A5DD-552A63903B64}" srcOrd="0" destOrd="0" presId="urn:microsoft.com/office/officeart/2005/8/layout/hierarchy4"/>
    <dgm:cxn modelId="{741D7960-90F8-4CC8-8F33-89DD01E7ABFF}" type="presOf" srcId="{CE075476-E9CA-4A59-A127-31223E8D37A1}" destId="{25DDEEC2-9BA5-4367-BB24-33CAA47BBC09}" srcOrd="0" destOrd="0" presId="urn:microsoft.com/office/officeart/2005/8/layout/hierarchy4"/>
    <dgm:cxn modelId="{A7625AB6-5CA8-4543-AFDF-3445626B95A7}" srcId="{D5544F4D-4FD2-41EE-A356-ABCAA534BCB5}" destId="{187C542A-BCFC-4BBB-8DCA-67690BE3FD29}" srcOrd="0" destOrd="0" parTransId="{1DE6EB8F-E86E-468D-9E31-3BEF22539EFA}" sibTransId="{FA166069-510E-430D-ABBE-E1A2B09558CE}"/>
    <dgm:cxn modelId="{177B1604-DECB-437F-BD0A-A555EEF6E09F}" srcId="{CE075476-E9CA-4A59-A127-31223E8D37A1}" destId="{946393D2-3BB5-4D19-BAF6-84B7339845C4}" srcOrd="0" destOrd="0" parTransId="{6D4C3ED2-39E1-4137-9A50-9D8AF25F37D5}" sibTransId="{E900975D-4121-430B-8FA3-BEFE3EC45817}"/>
    <dgm:cxn modelId="{67F541FF-4DC3-4157-8E36-46D68134DBA3}" type="presOf" srcId="{1B20A584-E8E7-451F-84AF-E95BD5B40EA1}" destId="{374E99F0-AE84-4383-93E4-780F78CE6D13}" srcOrd="0" destOrd="0" presId="urn:microsoft.com/office/officeart/2005/8/layout/hierarchy4"/>
    <dgm:cxn modelId="{9D786EF0-2F4F-40F5-8C60-398E9181FD35}" srcId="{66E38241-E965-439E-997F-74C14C213F23}" destId="{D1936ACF-1E69-4953-BA37-9ADE2EF12E41}" srcOrd="0" destOrd="0" parTransId="{A530724B-D4A2-46C1-8717-7F7FB05E23A3}" sibTransId="{7319F631-09B1-48CB-BAF7-8445C5AC1618}"/>
    <dgm:cxn modelId="{6097BCC7-A1B5-404F-B699-13105664B528}" srcId="{62031802-0EE5-47DF-BB1F-2C84A19F6746}" destId="{C9C8B06B-C833-4D4A-8595-4BF5AEB204E9}" srcOrd="0" destOrd="0" parTransId="{14028F24-BEA5-47F9-87C0-7BDFCA43F3CF}" sibTransId="{42D8C6A1-5C03-413A-99EF-223F18F536EB}"/>
    <dgm:cxn modelId="{7EAEC371-553E-4E9D-A4CC-83A632C1A866}" srcId="{9E496AFB-5861-4A0B-A059-7AF344913280}" destId="{25C69CC8-098D-44A3-878A-5E3FEF1E9C10}" srcOrd="0" destOrd="0" parTransId="{28799DE6-79A2-4C3E-B141-55C8FB729A4A}" sibTransId="{41B933A1-9AB0-4413-9012-F89B9C70741E}"/>
    <dgm:cxn modelId="{EB9424BF-37EA-4313-897A-1070E688B47B}" type="presOf" srcId="{62031802-0EE5-47DF-BB1F-2C84A19F6746}" destId="{A25BE625-018B-46BA-BE7F-ED875B975F26}" srcOrd="0" destOrd="0" presId="urn:microsoft.com/office/officeart/2005/8/layout/hierarchy4"/>
    <dgm:cxn modelId="{23044D7B-7184-4077-9554-9305FEDD03E9}" srcId="{946393D2-3BB5-4D19-BAF6-84B7339845C4}" destId="{9E496AFB-5861-4A0B-A059-7AF344913280}" srcOrd="4" destOrd="0" parTransId="{6435703E-03C2-4EC2-8B8A-0AC2F1B8426B}" sibTransId="{7097F666-B696-4074-BF8E-24ADA840ED3B}"/>
    <dgm:cxn modelId="{E7CF7151-279D-48A2-B45B-0637DC086EA6}" type="presOf" srcId="{BDDF592B-1C58-40EE-9108-0DC798BB2F08}" destId="{4CD2A706-78CC-47E3-A8F8-D778F944372A}" srcOrd="0" destOrd="0" presId="urn:microsoft.com/office/officeart/2005/8/layout/hierarchy4"/>
    <dgm:cxn modelId="{44D2D85A-6F4C-4ABC-8C2D-B28977898080}" srcId="{C9C8B06B-C833-4D4A-8595-4BF5AEB204E9}" destId="{66E38241-E965-439E-997F-74C14C213F23}" srcOrd="0" destOrd="0" parTransId="{609CD11E-CAF4-4D39-A7D8-415A69AFCAA7}" sibTransId="{4CC6C1EC-DF57-4C81-9B03-3A17304C52E6}"/>
    <dgm:cxn modelId="{950F55B6-359E-4D2F-AED9-C206E8237D93}" type="presOf" srcId="{9E496AFB-5861-4A0B-A059-7AF344913280}" destId="{F8905714-088D-483C-AC16-D43BF2F0BF16}" srcOrd="0" destOrd="0" presId="urn:microsoft.com/office/officeart/2005/8/layout/hierarchy4"/>
    <dgm:cxn modelId="{605000A8-E9A8-4E12-A1C8-8FA726E7C9AE}" srcId="{946393D2-3BB5-4D19-BAF6-84B7339845C4}" destId="{7711325B-E859-44FE-8B41-57F9AFDCA54B}" srcOrd="1" destOrd="0" parTransId="{2BF8A7FD-5B45-414F-8537-22861CA0057A}" sibTransId="{A670FA7C-7403-44C0-BA19-83B2BA693E61}"/>
    <dgm:cxn modelId="{BA50E3A9-D3BD-42CA-940A-14F4C104EFF9}" type="presOf" srcId="{C9C8B06B-C833-4D4A-8595-4BF5AEB204E9}" destId="{CB2AF246-A0C3-4F64-A578-D38165C39147}" srcOrd="0" destOrd="0" presId="urn:microsoft.com/office/officeart/2005/8/layout/hierarchy4"/>
    <dgm:cxn modelId="{945503DC-2421-489D-A036-22C785AF04A8}" type="presOf" srcId="{7711325B-E859-44FE-8B41-57F9AFDCA54B}" destId="{576C6983-4618-426C-8177-DEA9FE3AC4EB}" srcOrd="0" destOrd="0" presId="urn:microsoft.com/office/officeart/2005/8/layout/hierarchy4"/>
    <dgm:cxn modelId="{BCC1FE31-0246-43DC-9367-3E68D1580877}" srcId="{25C69CC8-098D-44A3-878A-5E3FEF1E9C10}" destId="{BDDF592B-1C58-40EE-9108-0DC798BB2F08}" srcOrd="0" destOrd="0" parTransId="{B756F4C0-E80B-4D51-98DD-9ED456BC9850}" sibTransId="{A8539F8F-5449-4F69-9D5B-CD73E9384FB2}"/>
    <dgm:cxn modelId="{38BEB204-B56D-4500-949D-65E2981B66A3}" type="presOf" srcId="{9A0A1B48-08CE-44F2-8C66-5814C06EE4CC}" destId="{41590EE3-70B4-4E0E-8D44-18EF1FD97F2E}" srcOrd="0" destOrd="0" presId="urn:microsoft.com/office/officeart/2005/8/layout/hierarchy4"/>
    <dgm:cxn modelId="{C6FEAE20-8BA5-48CC-BD38-7150DFBE6AEC}" srcId="{946393D2-3BB5-4D19-BAF6-84B7339845C4}" destId="{62031802-0EE5-47DF-BB1F-2C84A19F6746}" srcOrd="2" destOrd="0" parTransId="{43DD85C8-BF2E-4808-BFA8-3211ED494E6D}" sibTransId="{35694793-DDF3-4ECC-9AA3-AC178B8D026F}"/>
    <dgm:cxn modelId="{85E56FFB-E071-40C7-BFC1-E9508A75A379}" srcId="{946393D2-3BB5-4D19-BAF6-84B7339845C4}" destId="{5A6BA2F8-AB86-4FEA-9FCE-F9FA52A7F9A0}" srcOrd="0" destOrd="0" parTransId="{6CA8BE2D-8B63-444F-91FB-8F9AAFFFD516}" sibTransId="{C6F24F42-97B0-4B65-A4C6-FEB3AD0E1596}"/>
    <dgm:cxn modelId="{D708141D-A988-4869-B7F0-4337B2A2BC3F}" type="presOf" srcId="{A1BB5A2E-A45D-4F6A-B329-CD4782193917}" destId="{672DFC88-43F4-433B-9B7F-D5CE282279E3}" srcOrd="0" destOrd="0" presId="urn:microsoft.com/office/officeart/2005/8/layout/hierarchy4"/>
    <dgm:cxn modelId="{D0FADE0F-F15B-45EB-BE1E-1190009A8ABD}" srcId="{89E09F27-5F73-400B-AE18-4421B9895F64}" destId="{C60BD95D-8BE5-42EC-AF9D-D22E07852892}" srcOrd="0" destOrd="0" parTransId="{8DBEE901-4D78-4181-A6DB-04DBE5AFC449}" sibTransId="{571AFEDE-AA12-4634-A6F3-33BC4E236E19}"/>
    <dgm:cxn modelId="{9314601A-E419-4DBC-9A8D-8D6AE2F92BEE}" type="presOf" srcId="{D5544F4D-4FD2-41EE-A356-ABCAA534BCB5}" destId="{A7AF9B85-BF68-40A8-954B-A40EDB5CAF9F}" srcOrd="0" destOrd="0" presId="urn:microsoft.com/office/officeart/2005/8/layout/hierarchy4"/>
    <dgm:cxn modelId="{BED1357D-2A03-4DBB-AF19-4EA3D0997E32}" srcId="{C60BD95D-8BE5-42EC-AF9D-D22E07852892}" destId="{D5544F4D-4FD2-41EE-A356-ABCAA534BCB5}" srcOrd="0" destOrd="0" parTransId="{BED13ABC-6FE3-4A0F-B363-3797DF01D994}" sibTransId="{D6C0D10C-0A55-4B4C-95CA-342CC713B4EA}"/>
    <dgm:cxn modelId="{6D0D8678-9A15-4FD4-AE6C-886E70015249}" type="presOf" srcId="{B34B6A16-5EF9-4B63-A5E4-12B190B34880}" destId="{C586111C-58B6-40AF-8D8A-60EE680572BA}" srcOrd="0" destOrd="0" presId="urn:microsoft.com/office/officeart/2005/8/layout/hierarchy4"/>
    <dgm:cxn modelId="{8F1F720A-D988-4739-9FFF-05E5C9E9A372}" srcId="{A1BB5A2E-A45D-4F6A-B329-CD4782193917}" destId="{B34B6A16-5EF9-4B63-A5E4-12B190B34880}" srcOrd="0" destOrd="0" parTransId="{3047CE4C-FF19-4B45-8312-79C9A6EA38F8}" sibTransId="{844E05AD-2AB6-4319-9130-67827496C360}"/>
    <dgm:cxn modelId="{1D416305-2F10-4185-A397-157DBABFA65E}" type="presOf" srcId="{5A6BA2F8-AB86-4FEA-9FCE-F9FA52A7F9A0}" destId="{EFD09625-1EEB-463A-9D51-52F09A5E039B}" srcOrd="0" destOrd="0" presId="urn:microsoft.com/office/officeart/2005/8/layout/hierarchy4"/>
    <dgm:cxn modelId="{37AC2224-62CA-44C0-872D-487E7165AA96}" type="presOf" srcId="{C60BD95D-8BE5-42EC-AF9D-D22E07852892}" destId="{2965B01E-C0DE-4302-ADA0-732BD580C7B1}" srcOrd="0" destOrd="0" presId="urn:microsoft.com/office/officeart/2005/8/layout/hierarchy4"/>
    <dgm:cxn modelId="{7C2E5991-6D03-4679-BB46-318B01A66142}" srcId="{F6F97186-B344-4193-9FE9-6DFB5403A289}" destId="{CD119780-6575-4106-AE5B-2CC6B48E5482}" srcOrd="0" destOrd="0" parTransId="{A99EC59D-97F4-424A-A28E-01E77005439E}" sibTransId="{3BBBAA4F-305C-4E5F-BBCB-DE1B8ED5978A}"/>
    <dgm:cxn modelId="{B4F149FE-973E-4224-AAD7-B7F91416E9E5}" type="presOf" srcId="{66E38241-E965-439E-997F-74C14C213F23}" destId="{02D78884-08A2-47FD-874A-FD0B1E1D6A24}" srcOrd="0" destOrd="0" presId="urn:microsoft.com/office/officeart/2005/8/layout/hierarchy4"/>
    <dgm:cxn modelId="{7C035562-0C0B-4236-BE58-7E654AB43C23}" type="presParOf" srcId="{25DDEEC2-9BA5-4367-BB24-33CAA47BBC09}" destId="{87933F1B-038B-4A5D-83E8-61DBF60EC4B3}" srcOrd="0" destOrd="0" presId="urn:microsoft.com/office/officeart/2005/8/layout/hierarchy4"/>
    <dgm:cxn modelId="{038F8A19-4ED4-4E03-99A2-754537972A08}" type="presParOf" srcId="{87933F1B-038B-4A5D-83E8-61DBF60EC4B3}" destId="{9DF12F5D-797B-4C71-93F7-7C835BFF7982}" srcOrd="0" destOrd="0" presId="urn:microsoft.com/office/officeart/2005/8/layout/hierarchy4"/>
    <dgm:cxn modelId="{475906B4-81D7-4EFC-A4D1-6C4E71A4B557}" type="presParOf" srcId="{87933F1B-038B-4A5D-83E8-61DBF60EC4B3}" destId="{BB51C614-670C-40C7-BCBD-B3150FB090FB}" srcOrd="1" destOrd="0" presId="urn:microsoft.com/office/officeart/2005/8/layout/hierarchy4"/>
    <dgm:cxn modelId="{89158037-E65B-4068-974A-F87E33E16B7D}" type="presParOf" srcId="{87933F1B-038B-4A5D-83E8-61DBF60EC4B3}" destId="{B74154C5-AFFE-498C-8E4C-911D7456AC97}" srcOrd="2" destOrd="0" presId="urn:microsoft.com/office/officeart/2005/8/layout/hierarchy4"/>
    <dgm:cxn modelId="{01D53090-1B0B-4CB7-9651-7C87E76E55AB}" type="presParOf" srcId="{B74154C5-AFFE-498C-8E4C-911D7456AC97}" destId="{AA6E5317-C9D5-49D6-9218-04A9A8CDF9E8}" srcOrd="0" destOrd="0" presId="urn:microsoft.com/office/officeart/2005/8/layout/hierarchy4"/>
    <dgm:cxn modelId="{CA6D2480-F5A9-4554-BBD1-1DD1E4DB0A34}" type="presParOf" srcId="{AA6E5317-C9D5-49D6-9218-04A9A8CDF9E8}" destId="{EFD09625-1EEB-463A-9D51-52F09A5E039B}" srcOrd="0" destOrd="0" presId="urn:microsoft.com/office/officeart/2005/8/layout/hierarchy4"/>
    <dgm:cxn modelId="{5D28D47B-61C1-401B-863C-1A7531100AAB}" type="presParOf" srcId="{AA6E5317-C9D5-49D6-9218-04A9A8CDF9E8}" destId="{D65A41FF-7035-4133-9240-517AEBC67369}" srcOrd="1" destOrd="0" presId="urn:microsoft.com/office/officeart/2005/8/layout/hierarchy4"/>
    <dgm:cxn modelId="{1E3C686F-4A13-4D01-BAC2-5878B5421FE7}" type="presParOf" srcId="{AA6E5317-C9D5-49D6-9218-04A9A8CDF9E8}" destId="{ED986375-36F5-4143-A5F0-85653599471E}" srcOrd="2" destOrd="0" presId="urn:microsoft.com/office/officeart/2005/8/layout/hierarchy4"/>
    <dgm:cxn modelId="{7639BBA3-ADD1-4665-B340-513CB2225226}" type="presParOf" srcId="{ED986375-36F5-4143-A5F0-85653599471E}" destId="{72DE6149-9A73-4029-9C01-1DA1EF77D264}" srcOrd="0" destOrd="0" presId="urn:microsoft.com/office/officeart/2005/8/layout/hierarchy4"/>
    <dgm:cxn modelId="{D2E5E42E-B794-492E-9414-8F04FD65D8F1}" type="presParOf" srcId="{72DE6149-9A73-4029-9C01-1DA1EF77D264}" destId="{B7B68934-E179-4D36-8AD9-7637EF3F0019}" srcOrd="0" destOrd="0" presId="urn:microsoft.com/office/officeart/2005/8/layout/hierarchy4"/>
    <dgm:cxn modelId="{5D9D0709-CA79-4E63-A869-D50AE852F104}" type="presParOf" srcId="{72DE6149-9A73-4029-9C01-1DA1EF77D264}" destId="{7E986455-5145-43D1-AB19-A5C822796874}" srcOrd="1" destOrd="0" presId="urn:microsoft.com/office/officeart/2005/8/layout/hierarchy4"/>
    <dgm:cxn modelId="{329BBCCB-64FC-4399-BB68-C566878C99A0}" type="presParOf" srcId="{72DE6149-9A73-4029-9C01-1DA1EF77D264}" destId="{E4CD0B37-6C75-4A8F-946C-21E075E1E2CF}" srcOrd="2" destOrd="0" presId="urn:microsoft.com/office/officeart/2005/8/layout/hierarchy4"/>
    <dgm:cxn modelId="{5A44D9C1-650E-41F6-903C-DC0BC364FFAA}" type="presParOf" srcId="{E4CD0B37-6C75-4A8F-946C-21E075E1E2CF}" destId="{0149EBE6-AA59-4F78-AF18-137F8047AB47}" srcOrd="0" destOrd="0" presId="urn:microsoft.com/office/officeart/2005/8/layout/hierarchy4"/>
    <dgm:cxn modelId="{046B697D-E9D3-48D4-94EA-798CFF3AE493}" type="presParOf" srcId="{0149EBE6-AA59-4F78-AF18-137F8047AB47}" destId="{14BABD28-5047-47A3-A701-B7AFBBE28819}" srcOrd="0" destOrd="0" presId="urn:microsoft.com/office/officeart/2005/8/layout/hierarchy4"/>
    <dgm:cxn modelId="{00AF8FF9-95BE-488F-AA9E-F98C536403B6}" type="presParOf" srcId="{0149EBE6-AA59-4F78-AF18-137F8047AB47}" destId="{3F489D25-51FA-4C91-9DDF-6BA1DB51256D}" srcOrd="1" destOrd="0" presId="urn:microsoft.com/office/officeart/2005/8/layout/hierarchy4"/>
    <dgm:cxn modelId="{98453FDC-0C6F-439C-875B-670C1817AA88}" type="presParOf" srcId="{0149EBE6-AA59-4F78-AF18-137F8047AB47}" destId="{D0D594F6-8533-4A50-8AE7-20755C3BFFA9}" srcOrd="2" destOrd="0" presId="urn:microsoft.com/office/officeart/2005/8/layout/hierarchy4"/>
    <dgm:cxn modelId="{F8EEB007-C408-423F-8D34-6AE0304B4338}" type="presParOf" srcId="{D0D594F6-8533-4A50-8AE7-20755C3BFFA9}" destId="{25C7D557-F0AE-4C4E-8B80-BC2468777DC6}" srcOrd="0" destOrd="0" presId="urn:microsoft.com/office/officeart/2005/8/layout/hierarchy4"/>
    <dgm:cxn modelId="{542A7E71-2A36-4337-9010-44BC6CF44202}" type="presParOf" srcId="{25C7D557-F0AE-4C4E-8B80-BC2468777DC6}" destId="{8E7E2D4A-62E6-4A23-A5DD-552A63903B64}" srcOrd="0" destOrd="0" presId="urn:microsoft.com/office/officeart/2005/8/layout/hierarchy4"/>
    <dgm:cxn modelId="{F3B6A0B0-8C85-4F19-BDA1-CC464C74560C}" type="presParOf" srcId="{25C7D557-F0AE-4C4E-8B80-BC2468777DC6}" destId="{B338BAF6-59FE-4215-B697-18ED9B1E550D}" srcOrd="1" destOrd="0" presId="urn:microsoft.com/office/officeart/2005/8/layout/hierarchy4"/>
    <dgm:cxn modelId="{0FE1EA3B-3981-4877-A82E-EFAFFE85A0F1}" type="presParOf" srcId="{B74154C5-AFFE-498C-8E4C-911D7456AC97}" destId="{694C6A3E-E1B4-4940-ABED-A0BE47161CCE}" srcOrd="1" destOrd="0" presId="urn:microsoft.com/office/officeart/2005/8/layout/hierarchy4"/>
    <dgm:cxn modelId="{26D80002-5712-4B32-9A21-EAA9C4DB4F61}" type="presParOf" srcId="{B74154C5-AFFE-498C-8E4C-911D7456AC97}" destId="{22BDFE06-8D1B-4C76-8FF0-2DABD4B35522}" srcOrd="2" destOrd="0" presId="urn:microsoft.com/office/officeart/2005/8/layout/hierarchy4"/>
    <dgm:cxn modelId="{14E3B9A2-CC27-451B-979A-E587E7166354}" type="presParOf" srcId="{22BDFE06-8D1B-4C76-8FF0-2DABD4B35522}" destId="{576C6983-4618-426C-8177-DEA9FE3AC4EB}" srcOrd="0" destOrd="0" presId="urn:microsoft.com/office/officeart/2005/8/layout/hierarchy4"/>
    <dgm:cxn modelId="{B16D15F3-F3C5-45D4-9958-F2686EA0BB51}" type="presParOf" srcId="{22BDFE06-8D1B-4C76-8FF0-2DABD4B35522}" destId="{498D5BED-6816-45E0-A418-8DCFF49902AF}" srcOrd="1" destOrd="0" presId="urn:microsoft.com/office/officeart/2005/8/layout/hierarchy4"/>
    <dgm:cxn modelId="{2D373A7E-0546-4B70-9216-DA699B1806BB}" type="presParOf" srcId="{22BDFE06-8D1B-4C76-8FF0-2DABD4B35522}" destId="{508A389B-C0F5-43D4-BD46-7C9F058EB2F7}" srcOrd="2" destOrd="0" presId="urn:microsoft.com/office/officeart/2005/8/layout/hierarchy4"/>
    <dgm:cxn modelId="{BAB55809-38F6-4A33-BEAD-FACF8BABFB25}" type="presParOf" srcId="{508A389B-C0F5-43D4-BD46-7C9F058EB2F7}" destId="{2E9427EC-521F-45BD-95BD-C2EA62236516}" srcOrd="0" destOrd="0" presId="urn:microsoft.com/office/officeart/2005/8/layout/hierarchy4"/>
    <dgm:cxn modelId="{A51CAF89-3365-444D-AE68-F4FD3C73D93B}" type="presParOf" srcId="{2E9427EC-521F-45BD-95BD-C2EA62236516}" destId="{672DFC88-43F4-433B-9B7F-D5CE282279E3}" srcOrd="0" destOrd="0" presId="urn:microsoft.com/office/officeart/2005/8/layout/hierarchy4"/>
    <dgm:cxn modelId="{C8622643-1FE5-4623-A70A-58EC45C4A05E}" type="presParOf" srcId="{2E9427EC-521F-45BD-95BD-C2EA62236516}" destId="{BCC873B0-A9FE-4F45-AD2E-ED28CA5DFD9A}" srcOrd="1" destOrd="0" presId="urn:microsoft.com/office/officeart/2005/8/layout/hierarchy4"/>
    <dgm:cxn modelId="{313CF695-71E5-488E-BF99-EF01B6A16DAB}" type="presParOf" srcId="{2E9427EC-521F-45BD-95BD-C2EA62236516}" destId="{68FB6F70-C047-4E46-9E82-A09946504644}" srcOrd="2" destOrd="0" presId="urn:microsoft.com/office/officeart/2005/8/layout/hierarchy4"/>
    <dgm:cxn modelId="{84C51B36-91E6-4A7C-875A-F8F5E6159C6F}" type="presParOf" srcId="{68FB6F70-C047-4E46-9E82-A09946504644}" destId="{FF422C5A-2F9A-4C9D-854E-BFC785439DEC}" srcOrd="0" destOrd="0" presId="urn:microsoft.com/office/officeart/2005/8/layout/hierarchy4"/>
    <dgm:cxn modelId="{557B831A-7846-4E72-B689-F9205203E290}" type="presParOf" srcId="{FF422C5A-2F9A-4C9D-854E-BFC785439DEC}" destId="{C586111C-58B6-40AF-8D8A-60EE680572BA}" srcOrd="0" destOrd="0" presId="urn:microsoft.com/office/officeart/2005/8/layout/hierarchy4"/>
    <dgm:cxn modelId="{D1A59AA4-47F0-43E4-A90E-408A1FC7521D}" type="presParOf" srcId="{FF422C5A-2F9A-4C9D-854E-BFC785439DEC}" destId="{A0E0AB26-1DEA-4D08-AD62-8A7E0816A59C}" srcOrd="1" destOrd="0" presId="urn:microsoft.com/office/officeart/2005/8/layout/hierarchy4"/>
    <dgm:cxn modelId="{93EC2682-BEA3-44A6-8787-CD155777D09E}" type="presParOf" srcId="{FF422C5A-2F9A-4C9D-854E-BFC785439DEC}" destId="{FFF447F9-BACE-4B19-B5DF-5D71FE61C4DC}" srcOrd="2" destOrd="0" presId="urn:microsoft.com/office/officeart/2005/8/layout/hierarchy4"/>
    <dgm:cxn modelId="{B71CA51F-6323-410C-95F7-A431C55D6FC8}" type="presParOf" srcId="{FFF447F9-BACE-4B19-B5DF-5D71FE61C4DC}" destId="{5106FDE3-AC3E-4615-8C4F-829EABC2C26C}" srcOrd="0" destOrd="0" presId="urn:microsoft.com/office/officeart/2005/8/layout/hierarchy4"/>
    <dgm:cxn modelId="{4036439C-D46A-445D-976A-D97C0E05B3BC}" type="presParOf" srcId="{5106FDE3-AC3E-4615-8C4F-829EABC2C26C}" destId="{41590EE3-70B4-4E0E-8D44-18EF1FD97F2E}" srcOrd="0" destOrd="0" presId="urn:microsoft.com/office/officeart/2005/8/layout/hierarchy4"/>
    <dgm:cxn modelId="{25768049-64E0-4F97-A318-F927EDDDB114}" type="presParOf" srcId="{5106FDE3-AC3E-4615-8C4F-829EABC2C26C}" destId="{D1A4E4BA-FB74-44DD-88E4-672303AAC4FA}" srcOrd="1" destOrd="0" presId="urn:microsoft.com/office/officeart/2005/8/layout/hierarchy4"/>
    <dgm:cxn modelId="{5642D06F-AF21-46B6-B0C1-2449D370459D}" type="presParOf" srcId="{B74154C5-AFFE-498C-8E4C-911D7456AC97}" destId="{8A94FD29-AE36-4272-B8B7-FF847200D7A2}" srcOrd="3" destOrd="0" presId="urn:microsoft.com/office/officeart/2005/8/layout/hierarchy4"/>
    <dgm:cxn modelId="{041CBFDB-9B0E-45DA-9020-D2A387578000}" type="presParOf" srcId="{B74154C5-AFFE-498C-8E4C-911D7456AC97}" destId="{AF93020A-9780-4776-85B8-7147747F36CC}" srcOrd="4" destOrd="0" presId="urn:microsoft.com/office/officeart/2005/8/layout/hierarchy4"/>
    <dgm:cxn modelId="{8E031955-7BFE-4F45-94C4-AB183CF007E4}" type="presParOf" srcId="{AF93020A-9780-4776-85B8-7147747F36CC}" destId="{A25BE625-018B-46BA-BE7F-ED875B975F26}" srcOrd="0" destOrd="0" presId="urn:microsoft.com/office/officeart/2005/8/layout/hierarchy4"/>
    <dgm:cxn modelId="{10630842-419B-41E8-8B99-95F4675D31F9}" type="presParOf" srcId="{AF93020A-9780-4776-85B8-7147747F36CC}" destId="{1A223B6C-87F7-4855-A691-FD4F8FB278AD}" srcOrd="1" destOrd="0" presId="urn:microsoft.com/office/officeart/2005/8/layout/hierarchy4"/>
    <dgm:cxn modelId="{A5C8FFFD-9A3A-446C-8568-982453BD2689}" type="presParOf" srcId="{AF93020A-9780-4776-85B8-7147747F36CC}" destId="{DACF82F6-95A6-4B59-9D37-F46699815612}" srcOrd="2" destOrd="0" presId="urn:microsoft.com/office/officeart/2005/8/layout/hierarchy4"/>
    <dgm:cxn modelId="{40523F3E-BC29-4D4E-ADD6-322D33F65402}" type="presParOf" srcId="{DACF82F6-95A6-4B59-9D37-F46699815612}" destId="{72E6673E-523D-4E62-80E5-5062FE589301}" srcOrd="0" destOrd="0" presId="urn:microsoft.com/office/officeart/2005/8/layout/hierarchy4"/>
    <dgm:cxn modelId="{B05D8FDA-7BFF-446D-94E4-20DB13B57AFE}" type="presParOf" srcId="{72E6673E-523D-4E62-80E5-5062FE589301}" destId="{CB2AF246-A0C3-4F64-A578-D38165C39147}" srcOrd="0" destOrd="0" presId="urn:microsoft.com/office/officeart/2005/8/layout/hierarchy4"/>
    <dgm:cxn modelId="{CBD39330-F2B8-4C37-9E32-C1DD91010E47}" type="presParOf" srcId="{72E6673E-523D-4E62-80E5-5062FE589301}" destId="{819FC9E5-E3D6-4C1A-9A2E-5E9E87CE7A56}" srcOrd="1" destOrd="0" presId="urn:microsoft.com/office/officeart/2005/8/layout/hierarchy4"/>
    <dgm:cxn modelId="{D25B3227-A60F-4163-A42C-E9A483F813A7}" type="presParOf" srcId="{72E6673E-523D-4E62-80E5-5062FE589301}" destId="{F0336813-9E34-44C5-93FA-F6459A965D24}" srcOrd="2" destOrd="0" presId="urn:microsoft.com/office/officeart/2005/8/layout/hierarchy4"/>
    <dgm:cxn modelId="{0D16A59A-84B1-4949-845D-A5A52C3FC7A5}" type="presParOf" srcId="{F0336813-9E34-44C5-93FA-F6459A965D24}" destId="{BC3780EC-6A8B-44DF-B9EE-2DD1146E7F89}" srcOrd="0" destOrd="0" presId="urn:microsoft.com/office/officeart/2005/8/layout/hierarchy4"/>
    <dgm:cxn modelId="{F5379707-2E1C-49D8-8E8A-394BEECC3523}" type="presParOf" srcId="{BC3780EC-6A8B-44DF-B9EE-2DD1146E7F89}" destId="{02D78884-08A2-47FD-874A-FD0B1E1D6A24}" srcOrd="0" destOrd="0" presId="urn:microsoft.com/office/officeart/2005/8/layout/hierarchy4"/>
    <dgm:cxn modelId="{8F29AB1B-DBF7-4E53-8F63-3FAB92E3DC4E}" type="presParOf" srcId="{BC3780EC-6A8B-44DF-B9EE-2DD1146E7F89}" destId="{BEA800FD-3FF2-44D3-B095-1DA76A25312A}" srcOrd="1" destOrd="0" presId="urn:microsoft.com/office/officeart/2005/8/layout/hierarchy4"/>
    <dgm:cxn modelId="{1750B010-195B-402D-BAA8-198014FDAF10}" type="presParOf" srcId="{BC3780EC-6A8B-44DF-B9EE-2DD1146E7F89}" destId="{EE518E9E-1373-401A-B06B-B7F8F1BE37AF}" srcOrd="2" destOrd="0" presId="urn:microsoft.com/office/officeart/2005/8/layout/hierarchy4"/>
    <dgm:cxn modelId="{0CDD56D2-207A-41C6-BE03-E1410B0BCD8B}" type="presParOf" srcId="{EE518E9E-1373-401A-B06B-B7F8F1BE37AF}" destId="{4A08C748-3ACE-47B8-ABA4-F56495914AD8}" srcOrd="0" destOrd="0" presId="urn:microsoft.com/office/officeart/2005/8/layout/hierarchy4"/>
    <dgm:cxn modelId="{335B9649-6830-46B6-A7DC-3FECFDCC5D7F}" type="presParOf" srcId="{4A08C748-3ACE-47B8-ABA4-F56495914AD8}" destId="{59176932-D6D5-4C36-BF7A-69A1297C4BAD}" srcOrd="0" destOrd="0" presId="urn:microsoft.com/office/officeart/2005/8/layout/hierarchy4"/>
    <dgm:cxn modelId="{4A46552D-FED0-4DC7-AFE3-FD8D67193237}" type="presParOf" srcId="{4A08C748-3ACE-47B8-ABA4-F56495914AD8}" destId="{4E7A1119-403E-4C39-BB54-05ED8132FF0C}" srcOrd="1" destOrd="0" presId="urn:microsoft.com/office/officeart/2005/8/layout/hierarchy4"/>
    <dgm:cxn modelId="{46ADF29B-0675-46AC-8376-D191B3CAD0C2}" type="presParOf" srcId="{B74154C5-AFFE-498C-8E4C-911D7456AC97}" destId="{DF99D3E9-B7CE-4F56-A161-7C0465341531}" srcOrd="5" destOrd="0" presId="urn:microsoft.com/office/officeart/2005/8/layout/hierarchy4"/>
    <dgm:cxn modelId="{A7EF6EE9-F0E3-4191-89CF-2A3C512625B4}" type="presParOf" srcId="{B74154C5-AFFE-498C-8E4C-911D7456AC97}" destId="{CFBC63A5-42B0-460D-9C89-B64E9E9E2922}" srcOrd="6" destOrd="0" presId="urn:microsoft.com/office/officeart/2005/8/layout/hierarchy4"/>
    <dgm:cxn modelId="{DCF346CA-BF26-4D8E-A5E2-130037444DF2}" type="presParOf" srcId="{CFBC63A5-42B0-460D-9C89-B64E9E9E2922}" destId="{9E5D5161-23D7-41B4-A187-BE6D7C6483D0}" srcOrd="0" destOrd="0" presId="urn:microsoft.com/office/officeart/2005/8/layout/hierarchy4"/>
    <dgm:cxn modelId="{08ED2877-A54D-4E9F-9A2D-E63939218231}" type="presParOf" srcId="{CFBC63A5-42B0-460D-9C89-B64E9E9E2922}" destId="{8BC6FDF3-3E6D-414C-B5BC-6C5B61465391}" srcOrd="1" destOrd="0" presId="urn:microsoft.com/office/officeart/2005/8/layout/hierarchy4"/>
    <dgm:cxn modelId="{1CEE7B20-3175-414E-9892-DA39E8D2F3FC}" type="presParOf" srcId="{CFBC63A5-42B0-460D-9C89-B64E9E9E2922}" destId="{CEF18E39-1C73-42B9-BDF1-5DD3EC85EA0D}" srcOrd="2" destOrd="0" presId="urn:microsoft.com/office/officeart/2005/8/layout/hierarchy4"/>
    <dgm:cxn modelId="{1889E1E3-6113-48B0-91A6-32D568692F8B}" type="presParOf" srcId="{CEF18E39-1C73-42B9-BDF1-5DD3EC85EA0D}" destId="{D6936C6D-17F5-4369-B1C3-901E9E722DCF}" srcOrd="0" destOrd="0" presId="urn:microsoft.com/office/officeart/2005/8/layout/hierarchy4"/>
    <dgm:cxn modelId="{AD5F8226-0831-4F09-BF82-6E8C12318648}" type="presParOf" srcId="{D6936C6D-17F5-4369-B1C3-901E9E722DCF}" destId="{2965B01E-C0DE-4302-ADA0-732BD580C7B1}" srcOrd="0" destOrd="0" presId="urn:microsoft.com/office/officeart/2005/8/layout/hierarchy4"/>
    <dgm:cxn modelId="{BD7D4F89-2342-40D4-A010-08BDEBE98201}" type="presParOf" srcId="{D6936C6D-17F5-4369-B1C3-901E9E722DCF}" destId="{DC8AC8CB-3F6F-4460-AB01-5CBE0F14A486}" srcOrd="1" destOrd="0" presId="urn:microsoft.com/office/officeart/2005/8/layout/hierarchy4"/>
    <dgm:cxn modelId="{F22E9313-6143-4FF7-BA28-4A2ECAF8A41D}" type="presParOf" srcId="{D6936C6D-17F5-4369-B1C3-901E9E722DCF}" destId="{73994466-6310-40D7-8792-BD7FD56E6AF4}" srcOrd="2" destOrd="0" presId="urn:microsoft.com/office/officeart/2005/8/layout/hierarchy4"/>
    <dgm:cxn modelId="{107C8960-AD58-4594-AC76-783C57241FBE}" type="presParOf" srcId="{73994466-6310-40D7-8792-BD7FD56E6AF4}" destId="{3EAD5394-E4AB-45B2-BE09-F998533ECF40}" srcOrd="0" destOrd="0" presId="urn:microsoft.com/office/officeart/2005/8/layout/hierarchy4"/>
    <dgm:cxn modelId="{CE26EF17-7D53-4050-90C7-F0282E87CADB}" type="presParOf" srcId="{3EAD5394-E4AB-45B2-BE09-F998533ECF40}" destId="{A7AF9B85-BF68-40A8-954B-A40EDB5CAF9F}" srcOrd="0" destOrd="0" presId="urn:microsoft.com/office/officeart/2005/8/layout/hierarchy4"/>
    <dgm:cxn modelId="{EE4E101A-E613-4B51-BC13-F573343FA054}" type="presParOf" srcId="{3EAD5394-E4AB-45B2-BE09-F998533ECF40}" destId="{C764A47D-7314-411D-8EF1-5B8F29829B1A}" srcOrd="1" destOrd="0" presId="urn:microsoft.com/office/officeart/2005/8/layout/hierarchy4"/>
    <dgm:cxn modelId="{37E84E7D-1F6B-4143-AA9C-434FEFF0FCBF}" type="presParOf" srcId="{3EAD5394-E4AB-45B2-BE09-F998533ECF40}" destId="{D5C7FEFF-BE20-4D98-A72C-52B1B8B3F4F7}" srcOrd="2" destOrd="0" presId="urn:microsoft.com/office/officeart/2005/8/layout/hierarchy4"/>
    <dgm:cxn modelId="{5783C929-0A1B-412F-81A7-CA72F8B51521}" type="presParOf" srcId="{D5C7FEFF-BE20-4D98-A72C-52B1B8B3F4F7}" destId="{CA81CD2D-7A1B-4CCA-952B-6AE89CE8AAB7}" srcOrd="0" destOrd="0" presId="urn:microsoft.com/office/officeart/2005/8/layout/hierarchy4"/>
    <dgm:cxn modelId="{1E492D33-8918-4702-B3B8-DC0F7DC42FA9}" type="presParOf" srcId="{CA81CD2D-7A1B-4CCA-952B-6AE89CE8AAB7}" destId="{EFF40216-5B58-45C6-B485-1C9C4561DF2F}" srcOrd="0" destOrd="0" presId="urn:microsoft.com/office/officeart/2005/8/layout/hierarchy4"/>
    <dgm:cxn modelId="{A97C0067-0474-47E8-843B-C93432E5F154}" type="presParOf" srcId="{CA81CD2D-7A1B-4CCA-952B-6AE89CE8AAB7}" destId="{F73E662C-F722-4B4F-9DF8-BE21B2C2C700}" srcOrd="1" destOrd="0" presId="urn:microsoft.com/office/officeart/2005/8/layout/hierarchy4"/>
    <dgm:cxn modelId="{E71D7428-BC01-4E62-8778-5AA94D836548}" type="presParOf" srcId="{B74154C5-AFFE-498C-8E4C-911D7456AC97}" destId="{62C0B193-30A4-4691-AF46-D5B94E7FC561}" srcOrd="7" destOrd="0" presId="urn:microsoft.com/office/officeart/2005/8/layout/hierarchy4"/>
    <dgm:cxn modelId="{23A20F0D-CCDA-4190-96F8-62B31CD34608}" type="presParOf" srcId="{B74154C5-AFFE-498C-8E4C-911D7456AC97}" destId="{E8090E1D-4DD8-46E0-BA1E-C3890CF14D47}" srcOrd="8" destOrd="0" presId="urn:microsoft.com/office/officeart/2005/8/layout/hierarchy4"/>
    <dgm:cxn modelId="{3B88AAFA-32C6-4EF2-A269-480E621BAB75}" type="presParOf" srcId="{E8090E1D-4DD8-46E0-BA1E-C3890CF14D47}" destId="{F8905714-088D-483C-AC16-D43BF2F0BF16}" srcOrd="0" destOrd="0" presId="urn:microsoft.com/office/officeart/2005/8/layout/hierarchy4"/>
    <dgm:cxn modelId="{53222F68-D167-4716-BFF8-DF7478148BCA}" type="presParOf" srcId="{E8090E1D-4DD8-46E0-BA1E-C3890CF14D47}" destId="{8825E9BC-9772-4579-B80A-08C02E6F5841}" srcOrd="1" destOrd="0" presId="urn:microsoft.com/office/officeart/2005/8/layout/hierarchy4"/>
    <dgm:cxn modelId="{B00AA687-1E7D-4A58-8629-F690E27E9966}" type="presParOf" srcId="{E8090E1D-4DD8-46E0-BA1E-C3890CF14D47}" destId="{4101F8DA-93D9-46DF-B37A-B90529D7C907}" srcOrd="2" destOrd="0" presId="urn:microsoft.com/office/officeart/2005/8/layout/hierarchy4"/>
    <dgm:cxn modelId="{C0D679FC-2FAC-41EE-A93B-C58F07C9D1E5}" type="presParOf" srcId="{4101F8DA-93D9-46DF-B37A-B90529D7C907}" destId="{95872D8F-BB28-4072-9DAD-3FCDEEA4A51B}" srcOrd="0" destOrd="0" presId="urn:microsoft.com/office/officeart/2005/8/layout/hierarchy4"/>
    <dgm:cxn modelId="{FB24782F-9BFD-4327-806F-A3EAC1CF8CC8}" type="presParOf" srcId="{95872D8F-BB28-4072-9DAD-3FCDEEA4A51B}" destId="{24CEF574-2765-4D7C-A195-C900E925FBE6}" srcOrd="0" destOrd="0" presId="urn:microsoft.com/office/officeart/2005/8/layout/hierarchy4"/>
    <dgm:cxn modelId="{078C08C6-A13C-4F54-A356-3C7682488E15}" type="presParOf" srcId="{95872D8F-BB28-4072-9DAD-3FCDEEA4A51B}" destId="{9ED7436C-1536-41D8-A0EE-0E39E8864FDD}" srcOrd="1" destOrd="0" presId="urn:microsoft.com/office/officeart/2005/8/layout/hierarchy4"/>
    <dgm:cxn modelId="{6CA3CBC9-4570-4526-9705-A4DC5CC94B51}" type="presParOf" srcId="{95872D8F-BB28-4072-9DAD-3FCDEEA4A51B}" destId="{4139EE0B-9D40-4076-B516-60260BCFF8F9}" srcOrd="2" destOrd="0" presId="urn:microsoft.com/office/officeart/2005/8/layout/hierarchy4"/>
    <dgm:cxn modelId="{0D830827-8FAF-4074-B6E1-00F5FB99F8C6}" type="presParOf" srcId="{4139EE0B-9D40-4076-B516-60260BCFF8F9}" destId="{22447473-48A4-4C0C-8BEC-2558DB533AA4}" srcOrd="0" destOrd="0" presId="urn:microsoft.com/office/officeart/2005/8/layout/hierarchy4"/>
    <dgm:cxn modelId="{E50BB7CC-4449-40BF-8431-814E979C9DC5}" type="presParOf" srcId="{22447473-48A4-4C0C-8BEC-2558DB533AA4}" destId="{4CD2A706-78CC-47E3-A8F8-D778F944372A}" srcOrd="0" destOrd="0" presId="urn:microsoft.com/office/officeart/2005/8/layout/hierarchy4"/>
    <dgm:cxn modelId="{54CD8982-FD8E-4A9A-8A65-D7CC6141B62C}" type="presParOf" srcId="{22447473-48A4-4C0C-8BEC-2558DB533AA4}" destId="{4C177EB7-865B-4153-871C-6C5CF7DBC8C3}" srcOrd="1" destOrd="0" presId="urn:microsoft.com/office/officeart/2005/8/layout/hierarchy4"/>
    <dgm:cxn modelId="{3A7815B2-5441-467B-93E5-B3807E2EF429}" type="presParOf" srcId="{22447473-48A4-4C0C-8BEC-2558DB533AA4}" destId="{20DB843D-8E62-4574-AB26-BE48E34E41C8}" srcOrd="2" destOrd="0" presId="urn:microsoft.com/office/officeart/2005/8/layout/hierarchy4"/>
    <dgm:cxn modelId="{0E253EA9-D6D7-49C5-9389-836F320A0B59}" type="presParOf" srcId="{20DB843D-8E62-4574-AB26-BE48E34E41C8}" destId="{F36349D9-AAD1-4D05-8BCB-F865ABA18533}" srcOrd="0" destOrd="0" presId="urn:microsoft.com/office/officeart/2005/8/layout/hierarchy4"/>
    <dgm:cxn modelId="{4B38859A-CA1C-45BA-8B7B-AB545476ED76}" type="presParOf" srcId="{F36349D9-AAD1-4D05-8BCB-F865ABA18533}" destId="{374E99F0-AE84-4383-93E4-780F78CE6D13}" srcOrd="0" destOrd="0" presId="urn:microsoft.com/office/officeart/2005/8/layout/hierarchy4"/>
    <dgm:cxn modelId="{CCD17548-AAD9-44F6-9ED5-9DA2F30753D4}" type="presParOf" srcId="{F36349D9-AAD1-4D05-8BCB-F865ABA18533}" destId="{19CEB4E4-DAEB-4DAC-B74F-6A90F95E40F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37C2D0-E311-480D-BE74-4A10698CA5C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D351FCBF-967B-4557-978E-7A3222124EA5}">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b="1" i="1"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2018 г., млн. руб.</a:t>
          </a:r>
        </a:p>
      </dgm:t>
    </dgm:pt>
    <dgm:pt modelId="{02F7ECAF-3554-4DF9-89FC-164034A7045E}" type="par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7DEB0C03-D1E4-4C2F-9788-195499245F22}" type="sib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6E4BDF23-D055-4600-B225-7ECA009E7556}">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Социальная защита населения Чувашской Республики</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4D02B540-D793-425D-B00D-FED0E450A17E}" type="par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44280126-ADC5-4899-80CA-477D12FABF98}" type="sib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3D89C345-4A0D-4FDC-B5A8-B2FCB828DDAB}">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3 535,3</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E6354887-5BD7-498D-B65E-5BB3879A76B2}" type="par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EA880DA5-92D7-4193-8FA5-39C6170E4C3C}" type="sib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512DE50A-C5CC-4902-9E40-2F658F91C541}">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13,1</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B4F8CCDA-03A5-404C-8D3C-DB13D614312F}" type="par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A45B9E8-F93B-44F7-95AA-7CC22F6CBAFD}" type="sib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E321591B-EF22-4B70-A997-F920ADD424A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Совершенствование социальной поддержки семьи и детей</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C74C1044-46DE-469D-906F-4BF972356DB2}" type="par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6C66FFD2-E801-49D4-9517-86F537270F66}" type="sib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B6569DD0-5CAF-4EBD-812F-CAA384C5D95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100" b="0" dirty="0" smtClean="0">
              <a:solidFill>
                <a:schemeClr val="tx1"/>
              </a:solidFill>
              <a:latin typeface="Times New Roman" panose="02020603050405020304" pitchFamily="18" charset="0"/>
              <a:cs typeface="Times New Roman" panose="02020603050405020304" pitchFamily="18" charset="0"/>
            </a:rPr>
            <a:t>Оказание содействия добровольному переселению соотечественников, проживающих за рубежом</a:t>
          </a:r>
          <a:endParaRPr lang="ru-RU" sz="1100" b="0" dirty="0">
            <a:solidFill>
              <a:schemeClr val="tx1"/>
            </a:solidFill>
            <a:latin typeface="Times New Roman" panose="02020603050405020304" pitchFamily="18" charset="0"/>
            <a:cs typeface="Times New Roman" panose="02020603050405020304" pitchFamily="18" charset="0"/>
          </a:endParaRPr>
        </a:p>
      </dgm:t>
    </dgm:pt>
    <dgm:pt modelId="{A90F804D-9F9A-414F-8363-9F071A1BCA86}" type="parTrans" cxnId="{4261F136-DE99-446C-BCB6-DA60F64402AD}">
      <dgm:prSet/>
      <dgm:spPr/>
      <dgm:t>
        <a:bodyPr/>
        <a:lstStyle/>
        <a:p>
          <a:endParaRPr lang="ru-RU">
            <a:latin typeface="Times New Roman" panose="02020603050405020304" pitchFamily="18" charset="0"/>
            <a:cs typeface="Times New Roman" panose="02020603050405020304" pitchFamily="18" charset="0"/>
          </a:endParaRPr>
        </a:p>
      </dgm:t>
    </dgm:pt>
    <dgm:pt modelId="{6BFBC289-7E47-481C-93FB-38C6FF93EE5A}" type="sibTrans" cxnId="{4261F136-DE99-446C-BCB6-DA60F64402AD}">
      <dgm:prSet/>
      <dgm:spPr/>
      <dgm:t>
        <a:bodyPr/>
        <a:lstStyle/>
        <a:p>
          <a:endParaRPr lang="ru-RU">
            <a:latin typeface="Times New Roman" panose="02020603050405020304" pitchFamily="18" charset="0"/>
            <a:cs typeface="Times New Roman" panose="02020603050405020304" pitchFamily="18" charset="0"/>
          </a:endParaRPr>
        </a:p>
      </dgm:t>
    </dgm:pt>
    <dgm:pt modelId="{4CFA4027-B689-4D18-B13F-E2AD64253F7E}">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548858CD-30AE-44E9-86E2-96A0BDEB5322}" type="parTrans" cxnId="{60E599C8-95A6-44C9-900D-3497063C8FC5}">
      <dgm:prSet/>
      <dgm:spPr/>
      <dgm:t>
        <a:bodyPr/>
        <a:lstStyle/>
        <a:p>
          <a:endParaRPr lang="ru-RU">
            <a:latin typeface="Times New Roman" panose="02020603050405020304" pitchFamily="18" charset="0"/>
            <a:cs typeface="Times New Roman" panose="02020603050405020304" pitchFamily="18" charset="0"/>
          </a:endParaRPr>
        </a:p>
      </dgm:t>
    </dgm:pt>
    <dgm:pt modelId="{C61585E8-388A-4EC4-B091-1E513E88F045}" type="sibTrans" cxnId="{60E599C8-95A6-44C9-900D-3497063C8FC5}">
      <dgm:prSet/>
      <dgm:spPr/>
      <dgm:t>
        <a:bodyPr/>
        <a:lstStyle/>
        <a:p>
          <a:endParaRPr lang="ru-RU">
            <a:latin typeface="Times New Roman" panose="02020603050405020304" pitchFamily="18" charset="0"/>
            <a:cs typeface="Times New Roman" panose="02020603050405020304" pitchFamily="18" charset="0"/>
          </a:endParaRPr>
        </a:p>
      </dgm:t>
    </dgm:pt>
    <dgm:pt modelId="{2D4CF4D0-B6E1-4A60-9375-38C89B9A9028}">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2 247,1</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EBAAD010-037F-4C11-B7B6-C136F417FF69}" type="par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27BB5197-EF04-47D3-9FE2-9DD1B2FFD241}" type="sib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185ECEAA-E9EC-4803-BDA2-150F3705D74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118,7</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51F421F0-2C98-4F6D-BF71-C5BF8C5D3CE4}" type="parTrans" cxnId="{1B2D7BCC-8BE9-42D3-A5C7-9032F83D87E1}">
      <dgm:prSet/>
      <dgm:spPr/>
      <dgm:t>
        <a:bodyPr/>
        <a:lstStyle/>
        <a:p>
          <a:endParaRPr lang="ru-RU">
            <a:latin typeface="Times New Roman" panose="02020603050405020304" pitchFamily="18" charset="0"/>
            <a:cs typeface="Times New Roman" panose="02020603050405020304" pitchFamily="18" charset="0"/>
          </a:endParaRPr>
        </a:p>
      </dgm:t>
    </dgm:pt>
    <dgm:pt modelId="{B6172A86-0ED0-4857-B188-95714E8AB943}" type="sibTrans" cxnId="{1B2D7BCC-8BE9-42D3-A5C7-9032F83D87E1}">
      <dgm:prSet/>
      <dgm:spPr/>
      <dgm:t>
        <a:bodyPr/>
        <a:lstStyle/>
        <a:p>
          <a:endParaRPr lang="ru-RU">
            <a:latin typeface="Times New Roman" panose="02020603050405020304" pitchFamily="18" charset="0"/>
            <a:cs typeface="Times New Roman" panose="02020603050405020304" pitchFamily="18" charset="0"/>
          </a:endParaRPr>
        </a:p>
      </dgm:t>
    </dgm:pt>
    <dgm:pt modelId="{F6B46C7E-0BD2-4198-B92C-D4AFB39D0DF3}">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3,0</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F2680510-1257-4C3D-BD09-6E8407B9CBE8}" type="parTrans" cxnId="{879B88E9-9F70-44E2-9D0A-67D5BED1F617}">
      <dgm:prSet/>
      <dgm:spPr/>
      <dgm:t>
        <a:bodyPr/>
        <a:lstStyle/>
        <a:p>
          <a:endParaRPr lang="ru-RU">
            <a:latin typeface="Times New Roman" panose="02020603050405020304" pitchFamily="18" charset="0"/>
            <a:cs typeface="Times New Roman" panose="02020603050405020304" pitchFamily="18" charset="0"/>
          </a:endParaRPr>
        </a:p>
      </dgm:t>
    </dgm:pt>
    <dgm:pt modelId="{8CC147D3-902C-4079-A67E-49FBAC3A7EB1}" type="sibTrans" cxnId="{879B88E9-9F70-44E2-9D0A-67D5BED1F617}">
      <dgm:prSet/>
      <dgm:spPr/>
      <dgm:t>
        <a:bodyPr/>
        <a:lstStyle/>
        <a:p>
          <a:endParaRPr lang="ru-RU">
            <a:latin typeface="Times New Roman" panose="02020603050405020304" pitchFamily="18" charset="0"/>
            <a:cs typeface="Times New Roman" panose="02020603050405020304" pitchFamily="18" charset="0"/>
          </a:endParaRPr>
        </a:p>
      </dgm:t>
    </dgm:pt>
    <dgm:pt modelId="{31221637-960D-4BD7-97BA-03E24C592427}">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Подпрограмма</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0922CFA8-6EA5-46EE-8CE3-4E8D2781AC6C}" type="parTrans" cxnId="{067601B4-6CE7-46D0-896C-451C062DF623}">
      <dgm:prSet/>
      <dgm:spPr/>
      <dgm:t>
        <a:bodyPr/>
        <a:lstStyle/>
        <a:p>
          <a:endParaRPr lang="ru-RU">
            <a:latin typeface="Times New Roman" panose="02020603050405020304" pitchFamily="18" charset="0"/>
            <a:cs typeface="Times New Roman" panose="02020603050405020304" pitchFamily="18" charset="0"/>
          </a:endParaRPr>
        </a:p>
      </dgm:t>
    </dgm:pt>
    <dgm:pt modelId="{82FB3D4A-C7C5-4943-B9E2-E2FEC0B3A8C6}" type="sibTrans" cxnId="{067601B4-6CE7-46D0-896C-451C062DF623}">
      <dgm:prSet/>
      <dgm:spPr/>
      <dgm:t>
        <a:bodyPr/>
        <a:lstStyle/>
        <a:p>
          <a:endParaRPr lang="ru-RU">
            <a:latin typeface="Times New Roman" panose="02020603050405020304" pitchFamily="18" charset="0"/>
            <a:cs typeface="Times New Roman" panose="02020603050405020304" pitchFamily="18" charset="0"/>
          </a:endParaRPr>
        </a:p>
      </dgm:t>
    </dgm:pt>
    <dgm:pt modelId="{652B5FD8-1DD6-40EB-8F31-CDE12959894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Факт</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3D7DBC52-85B3-4FB1-A529-49B13D148558}" type="parTrans" cxnId="{583A06A5-5916-4459-80FA-EB6CE837E5CF}">
      <dgm:prSet/>
      <dgm:spPr/>
      <dgm:t>
        <a:bodyPr/>
        <a:lstStyle/>
        <a:p>
          <a:endParaRPr lang="ru-RU">
            <a:latin typeface="Times New Roman" panose="02020603050405020304" pitchFamily="18" charset="0"/>
            <a:cs typeface="Times New Roman" panose="02020603050405020304" pitchFamily="18" charset="0"/>
          </a:endParaRPr>
        </a:p>
      </dgm:t>
    </dgm:pt>
    <dgm:pt modelId="{3A8A0009-352F-4705-A981-2FEF5C76DA21}" type="sibTrans" cxnId="{583A06A5-5916-4459-80FA-EB6CE837E5CF}">
      <dgm:prSet/>
      <dgm:spPr/>
      <dgm:t>
        <a:bodyPr/>
        <a:lstStyle/>
        <a:p>
          <a:endParaRPr lang="ru-RU">
            <a:latin typeface="Times New Roman" panose="02020603050405020304" pitchFamily="18" charset="0"/>
            <a:cs typeface="Times New Roman" panose="02020603050405020304" pitchFamily="18" charset="0"/>
          </a:endParaRPr>
        </a:p>
      </dgm:t>
    </dgm:pt>
    <dgm:pt modelId="{97A0B946-490A-43F2-B7BC-398AC5A8D2F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План</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246A8E06-9666-4BB4-A55E-CABB74F7B8FF}" type="parTrans" cxnId="{E03D1616-DADD-4EE5-912F-E248084E2C1D}">
      <dgm:prSet/>
      <dgm:spPr/>
      <dgm:t>
        <a:bodyPr/>
        <a:lstStyle/>
        <a:p>
          <a:endParaRPr lang="ru-RU">
            <a:latin typeface="Times New Roman" panose="02020603050405020304" pitchFamily="18" charset="0"/>
            <a:cs typeface="Times New Roman" panose="02020603050405020304" pitchFamily="18" charset="0"/>
          </a:endParaRPr>
        </a:p>
      </dgm:t>
    </dgm:pt>
    <dgm:pt modelId="{CCE8922D-CDBE-4096-A9B9-B27F8CC2E7B1}" type="sibTrans" cxnId="{E03D1616-DADD-4EE5-912F-E248084E2C1D}">
      <dgm:prSet/>
      <dgm:spPr/>
      <dgm:t>
        <a:bodyPr/>
        <a:lstStyle/>
        <a:p>
          <a:endParaRPr lang="ru-RU">
            <a:latin typeface="Times New Roman" panose="02020603050405020304" pitchFamily="18" charset="0"/>
            <a:cs typeface="Times New Roman" panose="02020603050405020304" pitchFamily="18" charset="0"/>
          </a:endParaRPr>
        </a:p>
      </dgm:t>
    </dgm:pt>
    <dgm:pt modelId="{C9A36824-A241-46BA-827C-7A74F3628FB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3 657,7</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1CDE2509-D01C-42B7-AD1F-BFA304C07372}" type="parTrans" cxnId="{711D3E3F-1E7A-4767-A2D5-030DED4B6251}">
      <dgm:prSet/>
      <dgm:spPr/>
      <dgm:t>
        <a:bodyPr/>
        <a:lstStyle/>
        <a:p>
          <a:endParaRPr lang="ru-RU">
            <a:latin typeface="Times New Roman" panose="02020603050405020304" pitchFamily="18" charset="0"/>
            <a:cs typeface="Times New Roman" panose="02020603050405020304" pitchFamily="18" charset="0"/>
          </a:endParaRPr>
        </a:p>
      </dgm:t>
    </dgm:pt>
    <dgm:pt modelId="{70C8FE2B-EB40-447A-9897-5974D90ABCAD}" type="sibTrans" cxnId="{711D3E3F-1E7A-4767-A2D5-030DED4B6251}">
      <dgm:prSet/>
      <dgm:spPr/>
      <dgm:t>
        <a:bodyPr/>
        <a:lstStyle/>
        <a:p>
          <a:endParaRPr lang="ru-RU">
            <a:latin typeface="Times New Roman" panose="02020603050405020304" pitchFamily="18" charset="0"/>
            <a:cs typeface="Times New Roman" panose="02020603050405020304" pitchFamily="18" charset="0"/>
          </a:endParaRPr>
        </a:p>
      </dgm:t>
    </dgm:pt>
    <dgm:pt modelId="{07B80F12-EC88-4450-92AF-9C6E79AD2A8D}">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13,1</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15172A01-0FA8-423B-B369-B76D150C354A}" type="parTrans" cxnId="{D91A3CA4-D361-4087-B0FF-9E7201AE7FA2}">
      <dgm:prSet/>
      <dgm:spPr/>
      <dgm:t>
        <a:bodyPr/>
        <a:lstStyle/>
        <a:p>
          <a:endParaRPr lang="ru-RU">
            <a:latin typeface="Times New Roman" panose="02020603050405020304" pitchFamily="18" charset="0"/>
            <a:cs typeface="Times New Roman" panose="02020603050405020304" pitchFamily="18" charset="0"/>
          </a:endParaRPr>
        </a:p>
      </dgm:t>
    </dgm:pt>
    <dgm:pt modelId="{FF2B3D85-D9D1-42F7-BE34-BB0DA65E07FD}" type="sibTrans" cxnId="{D91A3CA4-D361-4087-B0FF-9E7201AE7FA2}">
      <dgm:prSet/>
      <dgm:spPr/>
      <dgm:t>
        <a:bodyPr/>
        <a:lstStyle/>
        <a:p>
          <a:endParaRPr lang="ru-RU">
            <a:latin typeface="Times New Roman" panose="02020603050405020304" pitchFamily="18" charset="0"/>
            <a:cs typeface="Times New Roman" panose="02020603050405020304" pitchFamily="18" charset="0"/>
          </a:endParaRPr>
        </a:p>
      </dgm:t>
    </dgm:pt>
    <dgm:pt modelId="{D2FCBC18-222E-4FD3-926D-668B4BBA49C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2 297,3</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3492710E-D677-4EE0-AC2C-A31BCEDCC036}" type="parTrans" cxnId="{B936D558-621F-48A4-BF55-501CC464BD60}">
      <dgm:prSet/>
      <dgm:spPr/>
      <dgm:t>
        <a:bodyPr/>
        <a:lstStyle/>
        <a:p>
          <a:endParaRPr lang="ru-RU">
            <a:latin typeface="Times New Roman" panose="02020603050405020304" pitchFamily="18" charset="0"/>
            <a:cs typeface="Times New Roman" panose="02020603050405020304" pitchFamily="18" charset="0"/>
          </a:endParaRPr>
        </a:p>
      </dgm:t>
    </dgm:pt>
    <dgm:pt modelId="{9260EA05-5E42-4184-984B-702F1E6026ED}" type="sibTrans" cxnId="{B936D558-621F-48A4-BF55-501CC464BD60}">
      <dgm:prSet/>
      <dgm:spPr/>
      <dgm:t>
        <a:bodyPr/>
        <a:lstStyle/>
        <a:p>
          <a:endParaRPr lang="ru-RU">
            <a:latin typeface="Times New Roman" panose="02020603050405020304" pitchFamily="18" charset="0"/>
            <a:cs typeface="Times New Roman" panose="02020603050405020304" pitchFamily="18" charset="0"/>
          </a:endParaRPr>
        </a:p>
      </dgm:t>
    </dgm:pt>
    <dgm:pt modelId="{7B809552-61D5-46C4-AE2B-366B45D082F1}">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0,1</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EB239BA9-9419-4CEB-98C3-4690A0B4C9D8}" type="parTrans" cxnId="{FB3095F0-09AD-4351-9441-B5FB0766DB15}">
      <dgm:prSet/>
      <dgm:spPr/>
      <dgm:t>
        <a:bodyPr/>
        <a:lstStyle/>
        <a:p>
          <a:endParaRPr lang="ru-RU">
            <a:latin typeface="Times New Roman" panose="02020603050405020304" pitchFamily="18" charset="0"/>
            <a:cs typeface="Times New Roman" panose="02020603050405020304" pitchFamily="18" charset="0"/>
          </a:endParaRPr>
        </a:p>
      </dgm:t>
    </dgm:pt>
    <dgm:pt modelId="{D178F321-A392-47B2-B2D3-E57794859785}" type="sibTrans" cxnId="{FB3095F0-09AD-4351-9441-B5FB0766DB15}">
      <dgm:prSet/>
      <dgm:spPr/>
      <dgm:t>
        <a:bodyPr/>
        <a:lstStyle/>
        <a:p>
          <a:endParaRPr lang="ru-RU">
            <a:latin typeface="Times New Roman" panose="02020603050405020304" pitchFamily="18" charset="0"/>
            <a:cs typeface="Times New Roman" panose="02020603050405020304" pitchFamily="18" charset="0"/>
          </a:endParaRPr>
        </a:p>
      </dgm:t>
    </dgm:pt>
    <dgm:pt modelId="{4F497F0F-52C6-48B5-B4C0-84850894E722}">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121,0</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6F327AC7-D255-4C8D-8B1F-3354326F2609}" type="parTrans" cxnId="{2B096328-24C2-4C99-8E97-C9758C6C1288}">
      <dgm:prSet/>
      <dgm:spPr/>
      <dgm:t>
        <a:bodyPr/>
        <a:lstStyle/>
        <a:p>
          <a:endParaRPr lang="ru-RU">
            <a:latin typeface="Times New Roman" panose="02020603050405020304" pitchFamily="18" charset="0"/>
            <a:cs typeface="Times New Roman" panose="02020603050405020304" pitchFamily="18" charset="0"/>
          </a:endParaRPr>
        </a:p>
      </dgm:t>
    </dgm:pt>
    <dgm:pt modelId="{9A262E3A-3E99-4699-ABFB-A997C800EAA4}" type="sibTrans" cxnId="{2B096328-24C2-4C99-8E97-C9758C6C1288}">
      <dgm:prSet/>
      <dgm:spPr/>
      <dgm:t>
        <a:bodyPr/>
        <a:lstStyle/>
        <a:p>
          <a:endParaRPr lang="ru-RU">
            <a:latin typeface="Times New Roman" panose="02020603050405020304" pitchFamily="18" charset="0"/>
            <a:cs typeface="Times New Roman" panose="02020603050405020304" pitchFamily="18" charset="0"/>
          </a:endParaRPr>
        </a:p>
      </dgm:t>
    </dgm:pt>
    <dgm:pt modelId="{DC8ABE38-9E0B-457A-A24A-B3482434ACA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Доступная среда</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571AE004-CF7E-444E-8136-BDA562AA7234}" type="sib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66A143F5-070B-4EB2-98E1-744739FD25A0}" type="par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97F6C610-5C7D-41E0-B8EE-425BCE809927}">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3,4</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AA21E21E-469F-4725-8FD1-C427C7BF6BE0}" type="sibTrans" cxnId="{182272AC-7789-415A-9063-9F473FC9B486}">
      <dgm:prSet/>
      <dgm:spPr/>
      <dgm:t>
        <a:bodyPr/>
        <a:lstStyle/>
        <a:p>
          <a:endParaRPr lang="ru-RU">
            <a:latin typeface="Times New Roman" panose="02020603050405020304" pitchFamily="18" charset="0"/>
            <a:cs typeface="Times New Roman" panose="02020603050405020304" pitchFamily="18" charset="0"/>
          </a:endParaRPr>
        </a:p>
      </dgm:t>
    </dgm:pt>
    <dgm:pt modelId="{18BA1A19-8C08-4DC8-AF96-EE682CA491DE}" type="parTrans" cxnId="{182272AC-7789-415A-9063-9F473FC9B486}">
      <dgm:prSet/>
      <dgm:spPr/>
      <dgm:t>
        <a:bodyPr/>
        <a:lstStyle/>
        <a:p>
          <a:endParaRPr lang="ru-RU">
            <a:latin typeface="Times New Roman" panose="02020603050405020304" pitchFamily="18" charset="0"/>
            <a:cs typeface="Times New Roman" panose="02020603050405020304" pitchFamily="18" charset="0"/>
          </a:endParaRPr>
        </a:p>
      </dgm:t>
    </dgm:pt>
    <dgm:pt modelId="{5D59B49C-8193-4B9D-A524-24260E5DC43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0,1</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B2212DC2-0DC6-4C79-AF8C-D2E0529EEE4F}" type="sib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5F514B5F-7E9E-4D86-87E2-615FDF271CE8}" type="par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864DD87F-0B0C-4621-942E-8CB6627B1031}" type="pres">
      <dgm:prSet presAssocID="{1A37C2D0-E311-480D-BE74-4A10698CA5CA}" presName="Name0" presStyleCnt="0">
        <dgm:presLayoutVars>
          <dgm:chPref val="1"/>
          <dgm:dir/>
          <dgm:animOne val="branch"/>
          <dgm:animLvl val="lvl"/>
          <dgm:resizeHandles/>
        </dgm:presLayoutVars>
      </dgm:prSet>
      <dgm:spPr/>
      <dgm:t>
        <a:bodyPr/>
        <a:lstStyle/>
        <a:p>
          <a:endParaRPr lang="ru-RU"/>
        </a:p>
      </dgm:t>
    </dgm:pt>
    <dgm:pt modelId="{0C39856A-F539-4A0A-9A68-83637FEBAC0B}" type="pres">
      <dgm:prSet presAssocID="{D351FCBF-967B-4557-978E-7A3222124EA5}" presName="vertOne" presStyleCnt="0"/>
      <dgm:spPr/>
    </dgm:pt>
    <dgm:pt modelId="{8CCC63E9-78E3-42CF-8177-76D5E588906A}" type="pres">
      <dgm:prSet presAssocID="{D351FCBF-967B-4557-978E-7A3222124EA5}" presName="txOne" presStyleLbl="node0" presStyleIdx="0" presStyleCnt="1" custScaleY="65969">
        <dgm:presLayoutVars>
          <dgm:chPref val="3"/>
        </dgm:presLayoutVars>
      </dgm:prSet>
      <dgm:spPr/>
      <dgm:t>
        <a:bodyPr/>
        <a:lstStyle/>
        <a:p>
          <a:endParaRPr lang="ru-RU"/>
        </a:p>
      </dgm:t>
    </dgm:pt>
    <dgm:pt modelId="{B9A4D6C6-8648-453E-93F2-931661CD5112}" type="pres">
      <dgm:prSet presAssocID="{D351FCBF-967B-4557-978E-7A3222124EA5}" presName="parTransOne" presStyleCnt="0"/>
      <dgm:spPr/>
    </dgm:pt>
    <dgm:pt modelId="{BE32FA8B-7078-4ADB-B5C0-7CD6AA1E3302}" type="pres">
      <dgm:prSet presAssocID="{D351FCBF-967B-4557-978E-7A3222124EA5}" presName="horzOne" presStyleCnt="0"/>
      <dgm:spPr/>
    </dgm:pt>
    <dgm:pt modelId="{53904001-7DD1-41E8-8A1B-B8FE436F89A6}" type="pres">
      <dgm:prSet presAssocID="{31221637-960D-4BD7-97BA-03E24C592427}" presName="vertTwo" presStyleCnt="0"/>
      <dgm:spPr/>
    </dgm:pt>
    <dgm:pt modelId="{EB0C10EA-E065-41A1-9B13-E8E04F32F921}" type="pres">
      <dgm:prSet presAssocID="{31221637-960D-4BD7-97BA-03E24C592427}" presName="txTwo" presStyleLbl="node2" presStyleIdx="0" presStyleCnt="3" custScaleY="61110">
        <dgm:presLayoutVars>
          <dgm:chPref val="3"/>
        </dgm:presLayoutVars>
      </dgm:prSet>
      <dgm:spPr/>
      <dgm:t>
        <a:bodyPr/>
        <a:lstStyle/>
        <a:p>
          <a:endParaRPr lang="ru-RU"/>
        </a:p>
      </dgm:t>
    </dgm:pt>
    <dgm:pt modelId="{CCD07A17-59AC-468E-AC54-91FD51AAE356}" type="pres">
      <dgm:prSet presAssocID="{31221637-960D-4BD7-97BA-03E24C592427}" presName="parTransTwo" presStyleCnt="0"/>
      <dgm:spPr/>
    </dgm:pt>
    <dgm:pt modelId="{2D1A2F93-8BE8-4351-AA35-B8D30954E047}" type="pres">
      <dgm:prSet presAssocID="{31221637-960D-4BD7-97BA-03E24C592427}" presName="horzTwo" presStyleCnt="0"/>
      <dgm:spPr/>
    </dgm:pt>
    <dgm:pt modelId="{91AAF779-FB15-41FF-98C5-E7A5B463660F}" type="pres">
      <dgm:prSet presAssocID="{6E4BDF23-D055-4600-B225-7ECA009E7556}" presName="vertThree" presStyleCnt="0"/>
      <dgm:spPr/>
    </dgm:pt>
    <dgm:pt modelId="{553B4E58-AF68-434D-AE6A-08D572D24E47}" type="pres">
      <dgm:prSet presAssocID="{6E4BDF23-D055-4600-B225-7ECA009E7556}" presName="txThree" presStyleLbl="node3" presStyleIdx="0" presStyleCnt="3">
        <dgm:presLayoutVars>
          <dgm:chPref val="3"/>
        </dgm:presLayoutVars>
      </dgm:prSet>
      <dgm:spPr/>
      <dgm:t>
        <a:bodyPr/>
        <a:lstStyle/>
        <a:p>
          <a:endParaRPr lang="ru-RU"/>
        </a:p>
      </dgm:t>
    </dgm:pt>
    <dgm:pt modelId="{3A11E530-4E37-4546-B56B-C0E045113627}" type="pres">
      <dgm:prSet presAssocID="{6E4BDF23-D055-4600-B225-7ECA009E7556}" presName="parTransThree" presStyleCnt="0"/>
      <dgm:spPr/>
    </dgm:pt>
    <dgm:pt modelId="{6E09CDF5-8133-447C-A33F-A36734CC5BAE}" type="pres">
      <dgm:prSet presAssocID="{6E4BDF23-D055-4600-B225-7ECA009E7556}" presName="horzThree" presStyleCnt="0"/>
      <dgm:spPr/>
    </dgm:pt>
    <dgm:pt modelId="{53E5BB48-9297-49AA-A2D0-7034D533C052}" type="pres">
      <dgm:prSet presAssocID="{DC8ABE38-9E0B-457A-A24A-B3482434ACAB}" presName="vertFour" presStyleCnt="0">
        <dgm:presLayoutVars>
          <dgm:chPref val="3"/>
        </dgm:presLayoutVars>
      </dgm:prSet>
      <dgm:spPr/>
    </dgm:pt>
    <dgm:pt modelId="{F283F61B-524B-402A-8475-C33316F6D7A4}" type="pres">
      <dgm:prSet presAssocID="{DC8ABE38-9E0B-457A-A24A-B3482434ACAB}" presName="txFour" presStyleLbl="node4" presStyleIdx="0" presStyleCnt="14">
        <dgm:presLayoutVars>
          <dgm:chPref val="3"/>
        </dgm:presLayoutVars>
      </dgm:prSet>
      <dgm:spPr/>
      <dgm:t>
        <a:bodyPr/>
        <a:lstStyle/>
        <a:p>
          <a:endParaRPr lang="ru-RU"/>
        </a:p>
      </dgm:t>
    </dgm:pt>
    <dgm:pt modelId="{9F1D1DB6-C76A-4E95-9F38-78601B37981D}" type="pres">
      <dgm:prSet presAssocID="{DC8ABE38-9E0B-457A-A24A-B3482434ACAB}" presName="parTransFour" presStyleCnt="0"/>
      <dgm:spPr/>
    </dgm:pt>
    <dgm:pt modelId="{3CF2A828-D072-4004-8126-C518020B7EB1}" type="pres">
      <dgm:prSet presAssocID="{DC8ABE38-9E0B-457A-A24A-B3482434ACAB}" presName="horzFour" presStyleCnt="0"/>
      <dgm:spPr/>
    </dgm:pt>
    <dgm:pt modelId="{92F27F9C-FC65-4FA6-95B7-88DA3A778C96}" type="pres">
      <dgm:prSet presAssocID="{E321591B-EF22-4B70-A997-F920ADD424A6}" presName="vertFour" presStyleCnt="0">
        <dgm:presLayoutVars>
          <dgm:chPref val="3"/>
        </dgm:presLayoutVars>
      </dgm:prSet>
      <dgm:spPr/>
    </dgm:pt>
    <dgm:pt modelId="{90BD3D43-1A3B-485E-AFA6-70323627E9FE}" type="pres">
      <dgm:prSet presAssocID="{E321591B-EF22-4B70-A997-F920ADD424A6}" presName="txFour" presStyleLbl="node4" presStyleIdx="1" presStyleCnt="14">
        <dgm:presLayoutVars>
          <dgm:chPref val="3"/>
        </dgm:presLayoutVars>
      </dgm:prSet>
      <dgm:spPr/>
      <dgm:t>
        <a:bodyPr/>
        <a:lstStyle/>
        <a:p>
          <a:endParaRPr lang="ru-RU"/>
        </a:p>
      </dgm:t>
    </dgm:pt>
    <dgm:pt modelId="{8B39B552-1478-4372-B458-763D7F5D1FFF}" type="pres">
      <dgm:prSet presAssocID="{E321591B-EF22-4B70-A997-F920ADD424A6}" presName="parTransFour" presStyleCnt="0"/>
      <dgm:spPr/>
    </dgm:pt>
    <dgm:pt modelId="{0DA08D53-8029-4837-B719-F3B3638477EE}" type="pres">
      <dgm:prSet presAssocID="{E321591B-EF22-4B70-A997-F920ADD424A6}" presName="horzFour" presStyleCnt="0"/>
      <dgm:spPr/>
    </dgm:pt>
    <dgm:pt modelId="{F21DC648-3513-4AF5-A8C4-E58B02684BB0}" type="pres">
      <dgm:prSet presAssocID="{B6569DD0-5CAF-4EBD-812F-CAA384C5D95A}" presName="vertFour" presStyleCnt="0">
        <dgm:presLayoutVars>
          <dgm:chPref val="3"/>
        </dgm:presLayoutVars>
      </dgm:prSet>
      <dgm:spPr/>
    </dgm:pt>
    <dgm:pt modelId="{0AC65D80-99D6-40C0-8E49-2EECF2BCE3A9}" type="pres">
      <dgm:prSet presAssocID="{B6569DD0-5CAF-4EBD-812F-CAA384C5D95A}" presName="txFour" presStyleLbl="node4" presStyleIdx="2" presStyleCnt="14">
        <dgm:presLayoutVars>
          <dgm:chPref val="3"/>
        </dgm:presLayoutVars>
      </dgm:prSet>
      <dgm:spPr/>
      <dgm:t>
        <a:bodyPr/>
        <a:lstStyle/>
        <a:p>
          <a:endParaRPr lang="ru-RU"/>
        </a:p>
      </dgm:t>
    </dgm:pt>
    <dgm:pt modelId="{1C625336-5F9E-4C1E-8CBB-82208AE6B470}" type="pres">
      <dgm:prSet presAssocID="{B6569DD0-5CAF-4EBD-812F-CAA384C5D95A}" presName="parTransFour" presStyleCnt="0"/>
      <dgm:spPr/>
    </dgm:pt>
    <dgm:pt modelId="{979289AA-7FC3-4CB3-8C21-27E1F1EAD018}" type="pres">
      <dgm:prSet presAssocID="{B6569DD0-5CAF-4EBD-812F-CAA384C5D95A}" presName="horzFour" presStyleCnt="0"/>
      <dgm:spPr/>
    </dgm:pt>
    <dgm:pt modelId="{CC463024-A47C-4314-94CD-09CDB099A1AE}" type="pres">
      <dgm:prSet presAssocID="{4CFA4027-B689-4D18-B13F-E2AD64253F7E}" presName="vertFour" presStyleCnt="0">
        <dgm:presLayoutVars>
          <dgm:chPref val="3"/>
        </dgm:presLayoutVars>
      </dgm:prSet>
      <dgm:spPr/>
    </dgm:pt>
    <dgm:pt modelId="{C4145823-F6A6-4FD0-91E7-96466CB8D1F1}" type="pres">
      <dgm:prSet presAssocID="{4CFA4027-B689-4D18-B13F-E2AD64253F7E}" presName="txFour" presStyleLbl="node4" presStyleIdx="3" presStyleCnt="14">
        <dgm:presLayoutVars>
          <dgm:chPref val="3"/>
        </dgm:presLayoutVars>
      </dgm:prSet>
      <dgm:spPr/>
      <dgm:t>
        <a:bodyPr/>
        <a:lstStyle/>
        <a:p>
          <a:endParaRPr lang="ru-RU"/>
        </a:p>
      </dgm:t>
    </dgm:pt>
    <dgm:pt modelId="{4E319265-067E-491A-ACFC-54832C34D152}" type="pres">
      <dgm:prSet presAssocID="{4CFA4027-B689-4D18-B13F-E2AD64253F7E}" presName="horzFour" presStyleCnt="0"/>
      <dgm:spPr/>
    </dgm:pt>
    <dgm:pt modelId="{302C6254-D9E3-4E9C-98CA-69DAA8FB6C4F}" type="pres">
      <dgm:prSet presAssocID="{82FB3D4A-C7C5-4943-B9E2-E2FEC0B3A8C6}" presName="sibSpaceTwo" presStyleCnt="0"/>
      <dgm:spPr/>
    </dgm:pt>
    <dgm:pt modelId="{1301DEFC-B0F2-4879-8FB4-609AD591B67D}" type="pres">
      <dgm:prSet presAssocID="{97A0B946-490A-43F2-B7BC-398AC5A8D2F6}" presName="vertTwo" presStyleCnt="0"/>
      <dgm:spPr/>
    </dgm:pt>
    <dgm:pt modelId="{B26E7CC7-2BBC-48F3-9F29-076FE0DF794C}" type="pres">
      <dgm:prSet presAssocID="{97A0B946-490A-43F2-B7BC-398AC5A8D2F6}" presName="txTwo" presStyleLbl="node2" presStyleIdx="1" presStyleCnt="3" custScaleX="33213" custScaleY="61110">
        <dgm:presLayoutVars>
          <dgm:chPref val="3"/>
        </dgm:presLayoutVars>
      </dgm:prSet>
      <dgm:spPr/>
      <dgm:t>
        <a:bodyPr/>
        <a:lstStyle/>
        <a:p>
          <a:endParaRPr lang="ru-RU"/>
        </a:p>
      </dgm:t>
    </dgm:pt>
    <dgm:pt modelId="{89B8FA12-C3E5-4D91-85E6-CF05718FB3FB}" type="pres">
      <dgm:prSet presAssocID="{97A0B946-490A-43F2-B7BC-398AC5A8D2F6}" presName="parTransTwo" presStyleCnt="0"/>
      <dgm:spPr/>
    </dgm:pt>
    <dgm:pt modelId="{49DF8F33-00C8-4C57-947D-6FB295BC5E0B}" type="pres">
      <dgm:prSet presAssocID="{97A0B946-490A-43F2-B7BC-398AC5A8D2F6}" presName="horzTwo" presStyleCnt="0"/>
      <dgm:spPr/>
    </dgm:pt>
    <dgm:pt modelId="{8935F7D5-9BD6-42CA-8CA0-72E057D6B34D}" type="pres">
      <dgm:prSet presAssocID="{C9A36824-A241-46BA-827C-7A74F3628FBA}" presName="vertThree" presStyleCnt="0"/>
      <dgm:spPr/>
    </dgm:pt>
    <dgm:pt modelId="{C8C8197E-6305-413D-AE7A-2D765A45E722}" type="pres">
      <dgm:prSet presAssocID="{C9A36824-A241-46BA-827C-7A74F3628FBA}" presName="txThree" presStyleLbl="node3" presStyleIdx="1" presStyleCnt="3" custScaleX="33213">
        <dgm:presLayoutVars>
          <dgm:chPref val="3"/>
        </dgm:presLayoutVars>
      </dgm:prSet>
      <dgm:spPr/>
      <dgm:t>
        <a:bodyPr/>
        <a:lstStyle/>
        <a:p>
          <a:endParaRPr lang="ru-RU"/>
        </a:p>
      </dgm:t>
    </dgm:pt>
    <dgm:pt modelId="{061220AE-192D-4E38-A132-972960C5CC49}" type="pres">
      <dgm:prSet presAssocID="{C9A36824-A241-46BA-827C-7A74F3628FBA}" presName="parTransThree" presStyleCnt="0"/>
      <dgm:spPr/>
    </dgm:pt>
    <dgm:pt modelId="{92B55F50-B7C7-40CA-A676-330B451225D2}" type="pres">
      <dgm:prSet presAssocID="{C9A36824-A241-46BA-827C-7A74F3628FBA}" presName="horzThree" presStyleCnt="0"/>
      <dgm:spPr/>
    </dgm:pt>
    <dgm:pt modelId="{35AECF87-FCFB-4ACB-96D6-B593F5641AED}" type="pres">
      <dgm:prSet presAssocID="{07B80F12-EC88-4450-92AF-9C6E79AD2A8D}" presName="vertFour" presStyleCnt="0">
        <dgm:presLayoutVars>
          <dgm:chPref val="3"/>
        </dgm:presLayoutVars>
      </dgm:prSet>
      <dgm:spPr/>
    </dgm:pt>
    <dgm:pt modelId="{41007D0D-801F-4A09-AF8E-411534AA8476}" type="pres">
      <dgm:prSet presAssocID="{07B80F12-EC88-4450-92AF-9C6E79AD2A8D}" presName="txFour" presStyleLbl="node4" presStyleIdx="4" presStyleCnt="14" custScaleX="33213">
        <dgm:presLayoutVars>
          <dgm:chPref val="3"/>
        </dgm:presLayoutVars>
      </dgm:prSet>
      <dgm:spPr/>
      <dgm:t>
        <a:bodyPr/>
        <a:lstStyle/>
        <a:p>
          <a:endParaRPr lang="ru-RU"/>
        </a:p>
      </dgm:t>
    </dgm:pt>
    <dgm:pt modelId="{204A399F-7321-43B8-99D7-EB24DA528AC7}" type="pres">
      <dgm:prSet presAssocID="{07B80F12-EC88-4450-92AF-9C6E79AD2A8D}" presName="parTransFour" presStyleCnt="0"/>
      <dgm:spPr/>
    </dgm:pt>
    <dgm:pt modelId="{70896AFF-AE5D-4C5D-9E92-EA5E0AE6454E}" type="pres">
      <dgm:prSet presAssocID="{07B80F12-EC88-4450-92AF-9C6E79AD2A8D}" presName="horzFour" presStyleCnt="0"/>
      <dgm:spPr/>
    </dgm:pt>
    <dgm:pt modelId="{CEED6D9A-04A1-4013-8A9C-7F3C1EA88855}" type="pres">
      <dgm:prSet presAssocID="{D2FCBC18-222E-4FD3-926D-668B4BBA49C6}" presName="vertFour" presStyleCnt="0">
        <dgm:presLayoutVars>
          <dgm:chPref val="3"/>
        </dgm:presLayoutVars>
      </dgm:prSet>
      <dgm:spPr/>
    </dgm:pt>
    <dgm:pt modelId="{F9E9D04B-46B0-49DD-B3B4-A1CC7B5D68B8}" type="pres">
      <dgm:prSet presAssocID="{D2FCBC18-222E-4FD3-926D-668B4BBA49C6}" presName="txFour" presStyleLbl="node4" presStyleIdx="5" presStyleCnt="14" custScaleX="33213">
        <dgm:presLayoutVars>
          <dgm:chPref val="3"/>
        </dgm:presLayoutVars>
      </dgm:prSet>
      <dgm:spPr/>
      <dgm:t>
        <a:bodyPr/>
        <a:lstStyle/>
        <a:p>
          <a:endParaRPr lang="ru-RU"/>
        </a:p>
      </dgm:t>
    </dgm:pt>
    <dgm:pt modelId="{7A4001F8-1841-4826-A141-B716959DE3A5}" type="pres">
      <dgm:prSet presAssocID="{D2FCBC18-222E-4FD3-926D-668B4BBA49C6}" presName="parTransFour" presStyleCnt="0"/>
      <dgm:spPr/>
    </dgm:pt>
    <dgm:pt modelId="{B636A10E-9A02-4241-A5B7-4275E34F1C4A}" type="pres">
      <dgm:prSet presAssocID="{D2FCBC18-222E-4FD3-926D-668B4BBA49C6}" presName="horzFour" presStyleCnt="0"/>
      <dgm:spPr/>
    </dgm:pt>
    <dgm:pt modelId="{D8B159D6-75BF-4D23-81EF-9AD63DE90941}" type="pres">
      <dgm:prSet presAssocID="{7B809552-61D5-46C4-AE2B-366B45D082F1}" presName="vertFour" presStyleCnt="0">
        <dgm:presLayoutVars>
          <dgm:chPref val="3"/>
        </dgm:presLayoutVars>
      </dgm:prSet>
      <dgm:spPr/>
    </dgm:pt>
    <dgm:pt modelId="{92716BD3-3E09-473B-ADE3-18AF8B39E2CD}" type="pres">
      <dgm:prSet presAssocID="{7B809552-61D5-46C4-AE2B-366B45D082F1}" presName="txFour" presStyleLbl="node4" presStyleIdx="6" presStyleCnt="14" custScaleX="33641" custLinFactNeighborX="-133" custLinFactNeighborY="-26854">
        <dgm:presLayoutVars>
          <dgm:chPref val="3"/>
        </dgm:presLayoutVars>
      </dgm:prSet>
      <dgm:spPr/>
      <dgm:t>
        <a:bodyPr/>
        <a:lstStyle/>
        <a:p>
          <a:endParaRPr lang="ru-RU"/>
        </a:p>
      </dgm:t>
    </dgm:pt>
    <dgm:pt modelId="{E3116EF7-C390-44F3-9AFC-BFBF44DF27AA}" type="pres">
      <dgm:prSet presAssocID="{7B809552-61D5-46C4-AE2B-366B45D082F1}" presName="parTransFour" presStyleCnt="0"/>
      <dgm:spPr/>
    </dgm:pt>
    <dgm:pt modelId="{AA24CAAC-A207-4FF0-AEF8-9AD2FF1446F6}" type="pres">
      <dgm:prSet presAssocID="{7B809552-61D5-46C4-AE2B-366B45D082F1}" presName="horzFour" presStyleCnt="0"/>
      <dgm:spPr/>
    </dgm:pt>
    <dgm:pt modelId="{7B96A491-03BC-47F7-AA9B-D6CD2DA96263}" type="pres">
      <dgm:prSet presAssocID="{4F497F0F-52C6-48B5-B4C0-84850894E722}" presName="vertFour" presStyleCnt="0">
        <dgm:presLayoutVars>
          <dgm:chPref val="3"/>
        </dgm:presLayoutVars>
      </dgm:prSet>
      <dgm:spPr/>
    </dgm:pt>
    <dgm:pt modelId="{614B3269-F492-4805-8B20-A5F303AF18D0}" type="pres">
      <dgm:prSet presAssocID="{4F497F0F-52C6-48B5-B4C0-84850894E722}" presName="txFour" presStyleLbl="node4" presStyleIdx="7" presStyleCnt="14" custScaleX="35812">
        <dgm:presLayoutVars>
          <dgm:chPref val="3"/>
        </dgm:presLayoutVars>
      </dgm:prSet>
      <dgm:spPr/>
      <dgm:t>
        <a:bodyPr/>
        <a:lstStyle/>
        <a:p>
          <a:endParaRPr lang="ru-RU"/>
        </a:p>
      </dgm:t>
    </dgm:pt>
    <dgm:pt modelId="{D0264022-2017-46CD-B5C6-9DD287647FF3}" type="pres">
      <dgm:prSet presAssocID="{4F497F0F-52C6-48B5-B4C0-84850894E722}" presName="parTransFour" presStyleCnt="0"/>
      <dgm:spPr/>
    </dgm:pt>
    <dgm:pt modelId="{AB381B52-3C74-4CDA-B3EF-D5983FC5C76A}" type="pres">
      <dgm:prSet presAssocID="{4F497F0F-52C6-48B5-B4C0-84850894E722}" presName="horzFour" presStyleCnt="0"/>
      <dgm:spPr/>
    </dgm:pt>
    <dgm:pt modelId="{9C578C74-3352-4E66-A83A-D554E0088B8E}" type="pres">
      <dgm:prSet presAssocID="{97F6C610-5C7D-41E0-B8EE-425BCE809927}" presName="vertFour" presStyleCnt="0">
        <dgm:presLayoutVars>
          <dgm:chPref val="3"/>
        </dgm:presLayoutVars>
      </dgm:prSet>
      <dgm:spPr/>
    </dgm:pt>
    <dgm:pt modelId="{D7798359-30B7-47FE-9BB3-357F66F4C729}" type="pres">
      <dgm:prSet presAssocID="{97F6C610-5C7D-41E0-B8EE-425BCE809927}" presName="txFour" presStyleLbl="node4" presStyleIdx="8" presStyleCnt="14" custScaleX="36548" custScaleY="82737" custLinFactNeighborX="227" custLinFactNeighborY="24703">
        <dgm:presLayoutVars>
          <dgm:chPref val="3"/>
        </dgm:presLayoutVars>
      </dgm:prSet>
      <dgm:spPr/>
      <dgm:t>
        <a:bodyPr/>
        <a:lstStyle/>
        <a:p>
          <a:endParaRPr lang="ru-RU"/>
        </a:p>
      </dgm:t>
    </dgm:pt>
    <dgm:pt modelId="{C2D9EAB6-A2DB-48F5-8904-581A25628E78}" type="pres">
      <dgm:prSet presAssocID="{97F6C610-5C7D-41E0-B8EE-425BCE809927}" presName="horzFour" presStyleCnt="0"/>
      <dgm:spPr/>
    </dgm:pt>
    <dgm:pt modelId="{2F7AFC3D-37A5-44D2-8EA0-09D7BD981C9A}" type="pres">
      <dgm:prSet presAssocID="{CCE8922D-CDBE-4096-A9B9-B27F8CC2E7B1}" presName="sibSpaceTwo" presStyleCnt="0"/>
      <dgm:spPr/>
    </dgm:pt>
    <dgm:pt modelId="{EB7B46BE-F43B-4A1E-A669-F6C825738262}" type="pres">
      <dgm:prSet presAssocID="{652B5FD8-1DD6-40EB-8F31-CDE12959894B}" presName="vertTwo" presStyleCnt="0"/>
      <dgm:spPr/>
    </dgm:pt>
    <dgm:pt modelId="{0DD1BF98-FBDB-45B5-B316-4FD42D21DF4F}" type="pres">
      <dgm:prSet presAssocID="{652B5FD8-1DD6-40EB-8F31-CDE12959894B}" presName="txTwo" presStyleLbl="node2" presStyleIdx="2" presStyleCnt="3" custScaleX="35493" custScaleY="61110">
        <dgm:presLayoutVars>
          <dgm:chPref val="3"/>
        </dgm:presLayoutVars>
      </dgm:prSet>
      <dgm:spPr/>
      <dgm:t>
        <a:bodyPr/>
        <a:lstStyle/>
        <a:p>
          <a:endParaRPr lang="ru-RU"/>
        </a:p>
      </dgm:t>
    </dgm:pt>
    <dgm:pt modelId="{37DE613C-4717-4CFA-B98F-C28711672B0D}" type="pres">
      <dgm:prSet presAssocID="{652B5FD8-1DD6-40EB-8F31-CDE12959894B}" presName="parTransTwo" presStyleCnt="0"/>
      <dgm:spPr/>
    </dgm:pt>
    <dgm:pt modelId="{9FC550D5-B102-4FE7-8DB4-D04CBBB0C7E4}" type="pres">
      <dgm:prSet presAssocID="{652B5FD8-1DD6-40EB-8F31-CDE12959894B}" presName="horzTwo" presStyleCnt="0"/>
      <dgm:spPr/>
    </dgm:pt>
    <dgm:pt modelId="{A3A10215-C023-4B61-9DD1-CE3FDB812CEB}" type="pres">
      <dgm:prSet presAssocID="{3D89C345-4A0D-4FDC-B5A8-B2FCB828DDAB}" presName="vertThree" presStyleCnt="0"/>
      <dgm:spPr/>
    </dgm:pt>
    <dgm:pt modelId="{0BFDD33F-6CF3-4CD5-8EE5-513EC1B17424}" type="pres">
      <dgm:prSet presAssocID="{3D89C345-4A0D-4FDC-B5A8-B2FCB828DDAB}" presName="txThree" presStyleLbl="node3" presStyleIdx="2" presStyleCnt="3" custScaleX="35493">
        <dgm:presLayoutVars>
          <dgm:chPref val="3"/>
        </dgm:presLayoutVars>
      </dgm:prSet>
      <dgm:spPr/>
      <dgm:t>
        <a:bodyPr/>
        <a:lstStyle/>
        <a:p>
          <a:endParaRPr lang="ru-RU"/>
        </a:p>
      </dgm:t>
    </dgm:pt>
    <dgm:pt modelId="{AE2BDA44-B1F5-4722-A82E-C0EADD553D57}" type="pres">
      <dgm:prSet presAssocID="{3D89C345-4A0D-4FDC-B5A8-B2FCB828DDAB}" presName="parTransThree" presStyleCnt="0"/>
      <dgm:spPr/>
    </dgm:pt>
    <dgm:pt modelId="{23786150-4A0F-4CAD-9BF8-2CF4EFC51B7B}" type="pres">
      <dgm:prSet presAssocID="{3D89C345-4A0D-4FDC-B5A8-B2FCB828DDAB}" presName="horzThree" presStyleCnt="0"/>
      <dgm:spPr/>
    </dgm:pt>
    <dgm:pt modelId="{DADA4FF1-9FF7-464B-A160-85E2006D66AB}" type="pres">
      <dgm:prSet presAssocID="{512DE50A-C5CC-4902-9E40-2F658F91C541}" presName="vertFour" presStyleCnt="0">
        <dgm:presLayoutVars>
          <dgm:chPref val="3"/>
        </dgm:presLayoutVars>
      </dgm:prSet>
      <dgm:spPr/>
    </dgm:pt>
    <dgm:pt modelId="{16AF53AE-A193-46B7-A8C5-B79B87F51423}" type="pres">
      <dgm:prSet presAssocID="{512DE50A-C5CC-4902-9E40-2F658F91C541}" presName="txFour" presStyleLbl="node4" presStyleIdx="9" presStyleCnt="14" custScaleX="35493">
        <dgm:presLayoutVars>
          <dgm:chPref val="3"/>
        </dgm:presLayoutVars>
      </dgm:prSet>
      <dgm:spPr/>
      <dgm:t>
        <a:bodyPr/>
        <a:lstStyle/>
        <a:p>
          <a:endParaRPr lang="ru-RU"/>
        </a:p>
      </dgm:t>
    </dgm:pt>
    <dgm:pt modelId="{F0F81DCE-BBAF-4448-8C06-FE929F6EFD50}" type="pres">
      <dgm:prSet presAssocID="{512DE50A-C5CC-4902-9E40-2F658F91C541}" presName="parTransFour" presStyleCnt="0"/>
      <dgm:spPr/>
    </dgm:pt>
    <dgm:pt modelId="{C7882690-B9B4-4E7B-9A8D-7E4FA15239D1}" type="pres">
      <dgm:prSet presAssocID="{512DE50A-C5CC-4902-9E40-2F658F91C541}" presName="horzFour" presStyleCnt="0"/>
      <dgm:spPr/>
    </dgm:pt>
    <dgm:pt modelId="{433655AD-A900-41AD-8F0F-3CD31838D7EE}" type="pres">
      <dgm:prSet presAssocID="{2D4CF4D0-B6E1-4A60-9375-38C89B9A9028}" presName="vertFour" presStyleCnt="0">
        <dgm:presLayoutVars>
          <dgm:chPref val="3"/>
        </dgm:presLayoutVars>
      </dgm:prSet>
      <dgm:spPr/>
    </dgm:pt>
    <dgm:pt modelId="{E4327505-0C43-4871-8757-A50453A0C067}" type="pres">
      <dgm:prSet presAssocID="{2D4CF4D0-B6E1-4A60-9375-38C89B9A9028}" presName="txFour" presStyleLbl="node4" presStyleIdx="10" presStyleCnt="14" custScaleX="35493">
        <dgm:presLayoutVars>
          <dgm:chPref val="3"/>
        </dgm:presLayoutVars>
      </dgm:prSet>
      <dgm:spPr/>
      <dgm:t>
        <a:bodyPr/>
        <a:lstStyle/>
        <a:p>
          <a:endParaRPr lang="ru-RU"/>
        </a:p>
      </dgm:t>
    </dgm:pt>
    <dgm:pt modelId="{FA240637-8708-425C-AE8B-749787D27E7F}" type="pres">
      <dgm:prSet presAssocID="{2D4CF4D0-B6E1-4A60-9375-38C89B9A9028}" presName="parTransFour" presStyleCnt="0"/>
      <dgm:spPr/>
    </dgm:pt>
    <dgm:pt modelId="{66E87F13-839F-4F13-92F9-25D1DE1DBE89}" type="pres">
      <dgm:prSet presAssocID="{2D4CF4D0-B6E1-4A60-9375-38C89B9A9028}" presName="horzFour" presStyleCnt="0"/>
      <dgm:spPr/>
    </dgm:pt>
    <dgm:pt modelId="{59E9A1C9-BF43-46B0-BA12-280660F3E0B5}" type="pres">
      <dgm:prSet presAssocID="{5D59B49C-8193-4B9D-A524-24260E5DC43A}" presName="vertFour" presStyleCnt="0">
        <dgm:presLayoutVars>
          <dgm:chPref val="3"/>
        </dgm:presLayoutVars>
      </dgm:prSet>
      <dgm:spPr/>
    </dgm:pt>
    <dgm:pt modelId="{26A96B2E-8431-4887-87F9-A88D05F1F01E}" type="pres">
      <dgm:prSet presAssocID="{5D59B49C-8193-4B9D-A524-24260E5DC43A}" presName="txFour" presStyleLbl="node4" presStyleIdx="11" presStyleCnt="14" custScaleX="35493">
        <dgm:presLayoutVars>
          <dgm:chPref val="3"/>
        </dgm:presLayoutVars>
      </dgm:prSet>
      <dgm:spPr/>
      <dgm:t>
        <a:bodyPr/>
        <a:lstStyle/>
        <a:p>
          <a:endParaRPr lang="ru-RU"/>
        </a:p>
      </dgm:t>
    </dgm:pt>
    <dgm:pt modelId="{44BE5888-BFB2-42F3-8CFB-F35EA527E485}" type="pres">
      <dgm:prSet presAssocID="{5D59B49C-8193-4B9D-A524-24260E5DC43A}" presName="parTransFour" presStyleCnt="0"/>
      <dgm:spPr/>
    </dgm:pt>
    <dgm:pt modelId="{8C91A089-9E02-46C5-B968-BACB80AECC4C}" type="pres">
      <dgm:prSet presAssocID="{5D59B49C-8193-4B9D-A524-24260E5DC43A}" presName="horzFour" presStyleCnt="0"/>
      <dgm:spPr/>
    </dgm:pt>
    <dgm:pt modelId="{4CCC690B-26B3-47CA-AEB9-46CDA2E15A25}" type="pres">
      <dgm:prSet presAssocID="{185ECEAA-E9EC-4803-BDA2-150F3705D74B}" presName="vertFour" presStyleCnt="0">
        <dgm:presLayoutVars>
          <dgm:chPref val="3"/>
        </dgm:presLayoutVars>
      </dgm:prSet>
      <dgm:spPr/>
    </dgm:pt>
    <dgm:pt modelId="{8E8AC1E9-FB6F-42A5-9474-FD92A989D567}" type="pres">
      <dgm:prSet presAssocID="{185ECEAA-E9EC-4803-BDA2-150F3705D74B}" presName="txFour" presStyleLbl="node4" presStyleIdx="12" presStyleCnt="14" custScaleX="35493">
        <dgm:presLayoutVars>
          <dgm:chPref val="3"/>
        </dgm:presLayoutVars>
      </dgm:prSet>
      <dgm:spPr/>
      <dgm:t>
        <a:bodyPr/>
        <a:lstStyle/>
        <a:p>
          <a:endParaRPr lang="ru-RU"/>
        </a:p>
      </dgm:t>
    </dgm:pt>
    <dgm:pt modelId="{0A410C9B-3DF5-4E41-8896-D54FC96A86A9}" type="pres">
      <dgm:prSet presAssocID="{185ECEAA-E9EC-4803-BDA2-150F3705D74B}" presName="parTransFour" presStyleCnt="0"/>
      <dgm:spPr/>
    </dgm:pt>
    <dgm:pt modelId="{244BCC4F-DF14-434C-801F-C854F38E0855}" type="pres">
      <dgm:prSet presAssocID="{185ECEAA-E9EC-4803-BDA2-150F3705D74B}" presName="horzFour" presStyleCnt="0"/>
      <dgm:spPr/>
    </dgm:pt>
    <dgm:pt modelId="{66AE5943-CD57-4B0A-B8A1-D1F6E298E33B}" type="pres">
      <dgm:prSet presAssocID="{F6B46C7E-0BD2-4198-B92C-D4AFB39D0DF3}" presName="vertFour" presStyleCnt="0">
        <dgm:presLayoutVars>
          <dgm:chPref val="3"/>
        </dgm:presLayoutVars>
      </dgm:prSet>
      <dgm:spPr/>
    </dgm:pt>
    <dgm:pt modelId="{E4A8A91F-C72F-42C4-9F11-3F9AA5B7D093}" type="pres">
      <dgm:prSet presAssocID="{F6B46C7E-0BD2-4198-B92C-D4AFB39D0DF3}" presName="txFour" presStyleLbl="node4" presStyleIdx="13" presStyleCnt="14" custScaleX="35493" custScaleY="82887">
        <dgm:presLayoutVars>
          <dgm:chPref val="3"/>
        </dgm:presLayoutVars>
      </dgm:prSet>
      <dgm:spPr/>
      <dgm:t>
        <a:bodyPr/>
        <a:lstStyle/>
        <a:p>
          <a:endParaRPr lang="ru-RU"/>
        </a:p>
      </dgm:t>
    </dgm:pt>
    <dgm:pt modelId="{BDB035FB-6BDA-4635-83F3-59ED0841BC23}" type="pres">
      <dgm:prSet presAssocID="{F6B46C7E-0BD2-4198-B92C-D4AFB39D0DF3}" presName="horzFour" presStyleCnt="0"/>
      <dgm:spPr/>
    </dgm:pt>
  </dgm:ptLst>
  <dgm:cxnLst>
    <dgm:cxn modelId="{4261F136-DE99-446C-BCB6-DA60F64402AD}" srcId="{E321591B-EF22-4B70-A997-F920ADD424A6}" destId="{B6569DD0-5CAF-4EBD-812F-CAA384C5D95A}" srcOrd="0" destOrd="0" parTransId="{A90F804D-9F9A-414F-8363-9F071A1BCA86}" sibTransId="{6BFBC289-7E47-481C-93FB-38C6FF93EE5A}"/>
    <dgm:cxn modelId="{1B2D7BCC-8BE9-42D3-A5C7-9032F83D87E1}" srcId="{5D59B49C-8193-4B9D-A524-24260E5DC43A}" destId="{185ECEAA-E9EC-4803-BDA2-150F3705D74B}" srcOrd="0" destOrd="0" parTransId="{51F421F0-2C98-4F6D-BF71-C5BF8C5D3CE4}" sibTransId="{B6172A86-0ED0-4857-B188-95714E8AB943}"/>
    <dgm:cxn modelId="{2B096328-24C2-4C99-8E97-C9758C6C1288}" srcId="{7B809552-61D5-46C4-AE2B-366B45D082F1}" destId="{4F497F0F-52C6-48B5-B4C0-84850894E722}" srcOrd="0" destOrd="0" parTransId="{6F327AC7-D255-4C8D-8B1F-3354326F2609}" sibTransId="{9A262E3A-3E99-4699-ABFB-A997C800EAA4}"/>
    <dgm:cxn modelId="{0EC2FFFF-3B8A-4396-A103-CD84B8E53C3D}" srcId="{6E4BDF23-D055-4600-B225-7ECA009E7556}" destId="{DC8ABE38-9E0B-457A-A24A-B3482434ACAB}" srcOrd="0" destOrd="0" parTransId="{66A143F5-070B-4EB2-98E1-744739FD25A0}" sibTransId="{571AE004-CF7E-444E-8136-BDA562AA7234}"/>
    <dgm:cxn modelId="{C4D3357D-868E-493A-A2CD-61E973559F7B}" type="presOf" srcId="{D2FCBC18-222E-4FD3-926D-668B4BBA49C6}" destId="{F9E9D04B-46B0-49DD-B3B4-A1CC7B5D68B8}" srcOrd="0" destOrd="0" presId="urn:microsoft.com/office/officeart/2005/8/layout/hierarchy4"/>
    <dgm:cxn modelId="{711D3E3F-1E7A-4767-A2D5-030DED4B6251}" srcId="{97A0B946-490A-43F2-B7BC-398AC5A8D2F6}" destId="{C9A36824-A241-46BA-827C-7A74F3628FBA}" srcOrd="0" destOrd="0" parTransId="{1CDE2509-D01C-42B7-AD1F-BFA304C07372}" sibTransId="{70C8FE2B-EB40-447A-9897-5974D90ABCAD}"/>
    <dgm:cxn modelId="{9E409EFA-4DC4-49BF-98E8-771C3833A13F}" type="presOf" srcId="{3D89C345-4A0D-4FDC-B5A8-B2FCB828DDAB}" destId="{0BFDD33F-6CF3-4CD5-8EE5-513EC1B17424}" srcOrd="0" destOrd="0" presId="urn:microsoft.com/office/officeart/2005/8/layout/hierarchy4"/>
    <dgm:cxn modelId="{21F51F4C-8257-4A27-9EB2-AB2F04DE8CAC}" type="presOf" srcId="{31221637-960D-4BD7-97BA-03E24C592427}" destId="{EB0C10EA-E065-41A1-9B13-E8E04F32F921}" srcOrd="0" destOrd="0" presId="urn:microsoft.com/office/officeart/2005/8/layout/hierarchy4"/>
    <dgm:cxn modelId="{F40948FF-CBB4-4440-AE64-DDE6ED982652}" type="presOf" srcId="{DC8ABE38-9E0B-457A-A24A-B3482434ACAB}" destId="{F283F61B-524B-402A-8475-C33316F6D7A4}" srcOrd="0" destOrd="0" presId="urn:microsoft.com/office/officeart/2005/8/layout/hierarchy4"/>
    <dgm:cxn modelId="{65407EC4-A36F-4467-AE59-FC8B2548AD02}" srcId="{DC8ABE38-9E0B-457A-A24A-B3482434ACAB}" destId="{E321591B-EF22-4B70-A997-F920ADD424A6}" srcOrd="0" destOrd="0" parTransId="{C74C1044-46DE-469D-906F-4BF972356DB2}" sibTransId="{6C66FFD2-E801-49D4-9517-86F537270F66}"/>
    <dgm:cxn modelId="{182272AC-7789-415A-9063-9F473FC9B486}" srcId="{4F497F0F-52C6-48B5-B4C0-84850894E722}" destId="{97F6C610-5C7D-41E0-B8EE-425BCE809927}" srcOrd="0" destOrd="0" parTransId="{18BA1A19-8C08-4DC8-AF96-EE682CA491DE}" sibTransId="{AA21E21E-469F-4725-8FD1-C427C7BF6BE0}"/>
    <dgm:cxn modelId="{60E599C8-95A6-44C9-900D-3497063C8FC5}" srcId="{B6569DD0-5CAF-4EBD-812F-CAA384C5D95A}" destId="{4CFA4027-B689-4D18-B13F-E2AD64253F7E}" srcOrd="0" destOrd="0" parTransId="{548858CD-30AE-44E9-86E2-96A0BDEB5322}" sibTransId="{C61585E8-388A-4EC4-B091-1E513E88F045}"/>
    <dgm:cxn modelId="{CF556B83-D864-4B9F-8A1E-03D44A5E132F}" srcId="{3D89C345-4A0D-4FDC-B5A8-B2FCB828DDAB}" destId="{512DE50A-C5CC-4902-9E40-2F658F91C541}" srcOrd="0" destOrd="0" parTransId="{B4F8CCDA-03A5-404C-8D3C-DB13D614312F}" sibTransId="{DA45B9E8-F93B-44F7-95AA-7CC22F6CBAFD}"/>
    <dgm:cxn modelId="{0911893A-CE46-4E74-A818-B1EB41EA9C42}" type="presOf" srcId="{4CFA4027-B689-4D18-B13F-E2AD64253F7E}" destId="{C4145823-F6A6-4FD0-91E7-96466CB8D1F1}" srcOrd="0" destOrd="0" presId="urn:microsoft.com/office/officeart/2005/8/layout/hierarchy4"/>
    <dgm:cxn modelId="{583A06A5-5916-4459-80FA-EB6CE837E5CF}" srcId="{D351FCBF-967B-4557-978E-7A3222124EA5}" destId="{652B5FD8-1DD6-40EB-8F31-CDE12959894B}" srcOrd="2" destOrd="0" parTransId="{3D7DBC52-85B3-4FB1-A529-49B13D148558}" sibTransId="{3A8A0009-352F-4705-A981-2FEF5C76DA21}"/>
    <dgm:cxn modelId="{C53D8646-DDD5-43E4-A671-C8D8226E69B5}" type="presOf" srcId="{97F6C610-5C7D-41E0-B8EE-425BCE809927}" destId="{D7798359-30B7-47FE-9BB3-357F66F4C729}" srcOrd="0" destOrd="0" presId="urn:microsoft.com/office/officeart/2005/8/layout/hierarchy4"/>
    <dgm:cxn modelId="{07EC9E6A-6ED2-4F12-9414-7F386E357442}" type="presOf" srcId="{652B5FD8-1DD6-40EB-8F31-CDE12959894B}" destId="{0DD1BF98-FBDB-45B5-B316-4FD42D21DF4F}" srcOrd="0" destOrd="0" presId="urn:microsoft.com/office/officeart/2005/8/layout/hierarchy4"/>
    <dgm:cxn modelId="{2B0D4389-0E68-41B0-B929-47A4180F557B}" type="presOf" srcId="{5D59B49C-8193-4B9D-A524-24260E5DC43A}" destId="{26A96B2E-8431-4887-87F9-A88D05F1F01E}" srcOrd="0" destOrd="0" presId="urn:microsoft.com/office/officeart/2005/8/layout/hierarchy4"/>
    <dgm:cxn modelId="{0D122C59-1F09-40BA-B917-69D9B7628BA4}" type="presOf" srcId="{07B80F12-EC88-4450-92AF-9C6E79AD2A8D}" destId="{41007D0D-801F-4A09-AF8E-411534AA8476}" srcOrd="0" destOrd="0" presId="urn:microsoft.com/office/officeart/2005/8/layout/hierarchy4"/>
    <dgm:cxn modelId="{7EFA74C9-A13E-4A0A-8D80-65272778C226}" type="presOf" srcId="{B6569DD0-5CAF-4EBD-812F-CAA384C5D95A}" destId="{0AC65D80-99D6-40C0-8E49-2EECF2BCE3A9}" srcOrd="0" destOrd="0" presId="urn:microsoft.com/office/officeart/2005/8/layout/hierarchy4"/>
    <dgm:cxn modelId="{54EC16C4-94F1-4DA1-8192-10A416F0D1CD}" srcId="{31221637-960D-4BD7-97BA-03E24C592427}" destId="{6E4BDF23-D055-4600-B225-7ECA009E7556}" srcOrd="0" destOrd="0" parTransId="{4D02B540-D793-425D-B00D-FED0E450A17E}" sibTransId="{44280126-ADC5-4899-80CA-477D12FABF98}"/>
    <dgm:cxn modelId="{B871C775-D1DC-4D54-BD0C-A953CCD4437C}" type="presOf" srcId="{185ECEAA-E9EC-4803-BDA2-150F3705D74B}" destId="{8E8AC1E9-FB6F-42A5-9474-FD92A989D567}" srcOrd="0" destOrd="0" presId="urn:microsoft.com/office/officeart/2005/8/layout/hierarchy4"/>
    <dgm:cxn modelId="{2B57D257-5F9D-4E39-98A4-8F6B58E92441}" type="presOf" srcId="{2D4CF4D0-B6E1-4A60-9375-38C89B9A9028}" destId="{E4327505-0C43-4871-8757-A50453A0C067}" srcOrd="0" destOrd="0" presId="urn:microsoft.com/office/officeart/2005/8/layout/hierarchy4"/>
    <dgm:cxn modelId="{03E63549-3747-45D4-AC82-49FE59E572C9}" type="presOf" srcId="{1A37C2D0-E311-480D-BE74-4A10698CA5CA}" destId="{864DD87F-0B0C-4621-942E-8CB6627B1031}" srcOrd="0" destOrd="0" presId="urn:microsoft.com/office/officeart/2005/8/layout/hierarchy4"/>
    <dgm:cxn modelId="{07B5BE35-AABF-4D0C-B996-074491FAA128}" type="presOf" srcId="{6E4BDF23-D055-4600-B225-7ECA009E7556}" destId="{553B4E58-AF68-434D-AE6A-08D572D24E47}" srcOrd="0" destOrd="0" presId="urn:microsoft.com/office/officeart/2005/8/layout/hierarchy4"/>
    <dgm:cxn modelId="{06734997-BB3F-464B-BD88-0FF9251C0472}" srcId="{1A37C2D0-E311-480D-BE74-4A10698CA5CA}" destId="{D351FCBF-967B-4557-978E-7A3222124EA5}" srcOrd="0" destOrd="0" parTransId="{02F7ECAF-3554-4DF9-89FC-164034A7045E}" sibTransId="{7DEB0C03-D1E4-4C2F-9788-195499245F22}"/>
    <dgm:cxn modelId="{4EF2C599-6633-4501-8F9B-A9C7642D8374}" type="presOf" srcId="{512DE50A-C5CC-4902-9E40-2F658F91C541}" destId="{16AF53AE-A193-46B7-A8C5-B79B87F51423}" srcOrd="0" destOrd="0" presId="urn:microsoft.com/office/officeart/2005/8/layout/hierarchy4"/>
    <dgm:cxn modelId="{50682FCF-A44E-4E02-B84B-43560392DF58}" type="presOf" srcId="{4F497F0F-52C6-48B5-B4C0-84850894E722}" destId="{614B3269-F492-4805-8B20-A5F303AF18D0}" srcOrd="0" destOrd="0" presId="urn:microsoft.com/office/officeart/2005/8/layout/hierarchy4"/>
    <dgm:cxn modelId="{B936D558-621F-48A4-BF55-501CC464BD60}" srcId="{07B80F12-EC88-4450-92AF-9C6E79AD2A8D}" destId="{D2FCBC18-222E-4FD3-926D-668B4BBA49C6}" srcOrd="0" destOrd="0" parTransId="{3492710E-D677-4EE0-AC2C-A31BCEDCC036}" sibTransId="{9260EA05-5E42-4184-984B-702F1E6026ED}"/>
    <dgm:cxn modelId="{FB5AB8E4-215E-4CB5-954A-ED5414BA8842}" srcId="{512DE50A-C5CC-4902-9E40-2F658F91C541}" destId="{2D4CF4D0-B6E1-4A60-9375-38C89B9A9028}" srcOrd="0" destOrd="0" parTransId="{EBAAD010-037F-4C11-B7B6-C136F417FF69}" sibTransId="{27BB5197-EF04-47D3-9FE2-9DD1B2FFD241}"/>
    <dgm:cxn modelId="{E742B14E-2EB3-4F35-BD5B-453C49CD3566}" type="presOf" srcId="{97A0B946-490A-43F2-B7BC-398AC5A8D2F6}" destId="{B26E7CC7-2BBC-48F3-9F29-076FE0DF794C}" srcOrd="0" destOrd="0" presId="urn:microsoft.com/office/officeart/2005/8/layout/hierarchy4"/>
    <dgm:cxn modelId="{3F0E7FF6-2C24-4B5A-95AB-C86535F25315}" type="presOf" srcId="{F6B46C7E-0BD2-4198-B92C-D4AFB39D0DF3}" destId="{E4A8A91F-C72F-42C4-9F11-3F9AA5B7D093}" srcOrd="0" destOrd="0" presId="urn:microsoft.com/office/officeart/2005/8/layout/hierarchy4"/>
    <dgm:cxn modelId="{E2E60461-5992-4AA5-A3A2-574A752DCE92}" srcId="{652B5FD8-1DD6-40EB-8F31-CDE12959894B}" destId="{3D89C345-4A0D-4FDC-B5A8-B2FCB828DDAB}" srcOrd="0" destOrd="0" parTransId="{E6354887-5BD7-498D-B65E-5BB3879A76B2}" sibTransId="{EA880DA5-92D7-4193-8FA5-39C6170E4C3C}"/>
    <dgm:cxn modelId="{E03D1616-DADD-4EE5-912F-E248084E2C1D}" srcId="{D351FCBF-967B-4557-978E-7A3222124EA5}" destId="{97A0B946-490A-43F2-B7BC-398AC5A8D2F6}" srcOrd="1" destOrd="0" parTransId="{246A8E06-9666-4BB4-A55E-CABB74F7B8FF}" sibTransId="{CCE8922D-CDBE-4096-A9B9-B27F8CC2E7B1}"/>
    <dgm:cxn modelId="{845ED3BD-4523-4F4B-A7F3-F27DDE724CC7}" type="presOf" srcId="{C9A36824-A241-46BA-827C-7A74F3628FBA}" destId="{C8C8197E-6305-413D-AE7A-2D765A45E722}" srcOrd="0" destOrd="0" presId="urn:microsoft.com/office/officeart/2005/8/layout/hierarchy4"/>
    <dgm:cxn modelId="{067601B4-6CE7-46D0-896C-451C062DF623}" srcId="{D351FCBF-967B-4557-978E-7A3222124EA5}" destId="{31221637-960D-4BD7-97BA-03E24C592427}" srcOrd="0" destOrd="0" parTransId="{0922CFA8-6EA5-46EE-8CE3-4E8D2781AC6C}" sibTransId="{82FB3D4A-C7C5-4943-B9E2-E2FEC0B3A8C6}"/>
    <dgm:cxn modelId="{FE53004A-F7DB-42AD-BF91-C47D24C827F9}" type="presOf" srcId="{7B809552-61D5-46C4-AE2B-366B45D082F1}" destId="{92716BD3-3E09-473B-ADE3-18AF8B39E2CD}" srcOrd="0" destOrd="0" presId="urn:microsoft.com/office/officeart/2005/8/layout/hierarchy4"/>
    <dgm:cxn modelId="{C014AF83-BA19-4CC2-8857-B8DCE268FDE1}" type="presOf" srcId="{E321591B-EF22-4B70-A997-F920ADD424A6}" destId="{90BD3D43-1A3B-485E-AFA6-70323627E9FE}" srcOrd="0" destOrd="0" presId="urn:microsoft.com/office/officeart/2005/8/layout/hierarchy4"/>
    <dgm:cxn modelId="{D4F5E715-8A9C-4394-B1A7-27E0708936FE}" srcId="{2D4CF4D0-B6E1-4A60-9375-38C89B9A9028}" destId="{5D59B49C-8193-4B9D-A524-24260E5DC43A}" srcOrd="0" destOrd="0" parTransId="{5F514B5F-7E9E-4D86-87E2-615FDF271CE8}" sibTransId="{B2212DC2-0DC6-4C79-AF8C-D2E0529EEE4F}"/>
    <dgm:cxn modelId="{FB3095F0-09AD-4351-9441-B5FB0766DB15}" srcId="{D2FCBC18-222E-4FD3-926D-668B4BBA49C6}" destId="{7B809552-61D5-46C4-AE2B-366B45D082F1}" srcOrd="0" destOrd="0" parTransId="{EB239BA9-9419-4CEB-98C3-4690A0B4C9D8}" sibTransId="{D178F321-A392-47B2-B2D3-E57794859785}"/>
    <dgm:cxn modelId="{879B88E9-9F70-44E2-9D0A-67D5BED1F617}" srcId="{185ECEAA-E9EC-4803-BDA2-150F3705D74B}" destId="{F6B46C7E-0BD2-4198-B92C-D4AFB39D0DF3}" srcOrd="0" destOrd="0" parTransId="{F2680510-1257-4C3D-BD09-6E8407B9CBE8}" sibTransId="{8CC147D3-902C-4079-A67E-49FBAC3A7EB1}"/>
    <dgm:cxn modelId="{D91A3CA4-D361-4087-B0FF-9E7201AE7FA2}" srcId="{C9A36824-A241-46BA-827C-7A74F3628FBA}" destId="{07B80F12-EC88-4450-92AF-9C6E79AD2A8D}" srcOrd="0" destOrd="0" parTransId="{15172A01-0FA8-423B-B369-B76D150C354A}" sibTransId="{FF2B3D85-D9D1-42F7-BE34-BB0DA65E07FD}"/>
    <dgm:cxn modelId="{0DC66A52-F61E-44F5-8000-E4FB076E6437}" type="presOf" srcId="{D351FCBF-967B-4557-978E-7A3222124EA5}" destId="{8CCC63E9-78E3-42CF-8177-76D5E588906A}" srcOrd="0" destOrd="0" presId="urn:microsoft.com/office/officeart/2005/8/layout/hierarchy4"/>
    <dgm:cxn modelId="{221E20E6-FFE7-4A74-8ED8-238A38F2CC61}" type="presParOf" srcId="{864DD87F-0B0C-4621-942E-8CB6627B1031}" destId="{0C39856A-F539-4A0A-9A68-83637FEBAC0B}" srcOrd="0" destOrd="0" presId="urn:microsoft.com/office/officeart/2005/8/layout/hierarchy4"/>
    <dgm:cxn modelId="{50913219-EEC2-4FA3-9989-22D003515893}" type="presParOf" srcId="{0C39856A-F539-4A0A-9A68-83637FEBAC0B}" destId="{8CCC63E9-78E3-42CF-8177-76D5E588906A}" srcOrd="0" destOrd="0" presId="urn:microsoft.com/office/officeart/2005/8/layout/hierarchy4"/>
    <dgm:cxn modelId="{CA866FBE-1665-4956-ACD8-20FCA3830EB7}" type="presParOf" srcId="{0C39856A-F539-4A0A-9A68-83637FEBAC0B}" destId="{B9A4D6C6-8648-453E-93F2-931661CD5112}" srcOrd="1" destOrd="0" presId="urn:microsoft.com/office/officeart/2005/8/layout/hierarchy4"/>
    <dgm:cxn modelId="{67D10AA4-25C2-4AE9-9781-B4FF80B5942F}" type="presParOf" srcId="{0C39856A-F539-4A0A-9A68-83637FEBAC0B}" destId="{BE32FA8B-7078-4ADB-B5C0-7CD6AA1E3302}" srcOrd="2" destOrd="0" presId="urn:microsoft.com/office/officeart/2005/8/layout/hierarchy4"/>
    <dgm:cxn modelId="{591A50AF-9F10-4D21-9C8F-F0A5722C9ADA}" type="presParOf" srcId="{BE32FA8B-7078-4ADB-B5C0-7CD6AA1E3302}" destId="{53904001-7DD1-41E8-8A1B-B8FE436F89A6}" srcOrd="0" destOrd="0" presId="urn:microsoft.com/office/officeart/2005/8/layout/hierarchy4"/>
    <dgm:cxn modelId="{9B043458-9F5F-48C9-B883-CE0128039DB5}" type="presParOf" srcId="{53904001-7DD1-41E8-8A1B-B8FE436F89A6}" destId="{EB0C10EA-E065-41A1-9B13-E8E04F32F921}" srcOrd="0" destOrd="0" presId="urn:microsoft.com/office/officeart/2005/8/layout/hierarchy4"/>
    <dgm:cxn modelId="{E6B42C3D-DEC8-4A75-B29C-197A016BA6A8}" type="presParOf" srcId="{53904001-7DD1-41E8-8A1B-B8FE436F89A6}" destId="{CCD07A17-59AC-468E-AC54-91FD51AAE356}" srcOrd="1" destOrd="0" presId="urn:microsoft.com/office/officeart/2005/8/layout/hierarchy4"/>
    <dgm:cxn modelId="{8717FEDD-28B0-4FE5-BED1-D32D5087177A}" type="presParOf" srcId="{53904001-7DD1-41E8-8A1B-B8FE436F89A6}" destId="{2D1A2F93-8BE8-4351-AA35-B8D30954E047}" srcOrd="2" destOrd="0" presId="urn:microsoft.com/office/officeart/2005/8/layout/hierarchy4"/>
    <dgm:cxn modelId="{6AA43DC0-4A3D-4251-9DF7-497045E92F64}" type="presParOf" srcId="{2D1A2F93-8BE8-4351-AA35-B8D30954E047}" destId="{91AAF779-FB15-41FF-98C5-E7A5B463660F}" srcOrd="0" destOrd="0" presId="urn:microsoft.com/office/officeart/2005/8/layout/hierarchy4"/>
    <dgm:cxn modelId="{E7413E83-7516-4090-99FC-857F5B03FCD8}" type="presParOf" srcId="{91AAF779-FB15-41FF-98C5-E7A5B463660F}" destId="{553B4E58-AF68-434D-AE6A-08D572D24E47}" srcOrd="0" destOrd="0" presId="urn:microsoft.com/office/officeart/2005/8/layout/hierarchy4"/>
    <dgm:cxn modelId="{0AFEEF35-3BB0-48B7-BF3F-42A13AD18277}" type="presParOf" srcId="{91AAF779-FB15-41FF-98C5-E7A5B463660F}" destId="{3A11E530-4E37-4546-B56B-C0E045113627}" srcOrd="1" destOrd="0" presId="urn:microsoft.com/office/officeart/2005/8/layout/hierarchy4"/>
    <dgm:cxn modelId="{0A8EE1B1-4608-45C1-A44F-C78316D3A597}" type="presParOf" srcId="{91AAF779-FB15-41FF-98C5-E7A5B463660F}" destId="{6E09CDF5-8133-447C-A33F-A36734CC5BAE}" srcOrd="2" destOrd="0" presId="urn:microsoft.com/office/officeart/2005/8/layout/hierarchy4"/>
    <dgm:cxn modelId="{0B7FE46C-C523-4804-B26F-EEF814B5C53C}" type="presParOf" srcId="{6E09CDF5-8133-447C-A33F-A36734CC5BAE}" destId="{53E5BB48-9297-49AA-A2D0-7034D533C052}" srcOrd="0" destOrd="0" presId="urn:microsoft.com/office/officeart/2005/8/layout/hierarchy4"/>
    <dgm:cxn modelId="{0D8DBC56-A07A-4093-B724-F9F38188B831}" type="presParOf" srcId="{53E5BB48-9297-49AA-A2D0-7034D533C052}" destId="{F283F61B-524B-402A-8475-C33316F6D7A4}" srcOrd="0" destOrd="0" presId="urn:microsoft.com/office/officeart/2005/8/layout/hierarchy4"/>
    <dgm:cxn modelId="{1327E5E8-58F1-46DA-AC93-5D9D7CCFBCF9}" type="presParOf" srcId="{53E5BB48-9297-49AA-A2D0-7034D533C052}" destId="{9F1D1DB6-C76A-4E95-9F38-78601B37981D}" srcOrd="1" destOrd="0" presId="urn:microsoft.com/office/officeart/2005/8/layout/hierarchy4"/>
    <dgm:cxn modelId="{6A069AF1-8F14-43EA-8F91-5F39C88BAD7A}" type="presParOf" srcId="{53E5BB48-9297-49AA-A2D0-7034D533C052}" destId="{3CF2A828-D072-4004-8126-C518020B7EB1}" srcOrd="2" destOrd="0" presId="urn:microsoft.com/office/officeart/2005/8/layout/hierarchy4"/>
    <dgm:cxn modelId="{E4B72A9E-F84E-4ACC-B747-0256713A6050}" type="presParOf" srcId="{3CF2A828-D072-4004-8126-C518020B7EB1}" destId="{92F27F9C-FC65-4FA6-95B7-88DA3A778C96}" srcOrd="0" destOrd="0" presId="urn:microsoft.com/office/officeart/2005/8/layout/hierarchy4"/>
    <dgm:cxn modelId="{694F4E0F-34D1-4D92-A344-9DF10BDE1D8E}" type="presParOf" srcId="{92F27F9C-FC65-4FA6-95B7-88DA3A778C96}" destId="{90BD3D43-1A3B-485E-AFA6-70323627E9FE}" srcOrd="0" destOrd="0" presId="urn:microsoft.com/office/officeart/2005/8/layout/hierarchy4"/>
    <dgm:cxn modelId="{6B999D5F-424C-4E45-8F6B-2A1F3D25E577}" type="presParOf" srcId="{92F27F9C-FC65-4FA6-95B7-88DA3A778C96}" destId="{8B39B552-1478-4372-B458-763D7F5D1FFF}" srcOrd="1" destOrd="0" presId="urn:microsoft.com/office/officeart/2005/8/layout/hierarchy4"/>
    <dgm:cxn modelId="{7107F43C-1CE0-40F7-838D-87AC439B8C1B}" type="presParOf" srcId="{92F27F9C-FC65-4FA6-95B7-88DA3A778C96}" destId="{0DA08D53-8029-4837-B719-F3B3638477EE}" srcOrd="2" destOrd="0" presId="urn:microsoft.com/office/officeart/2005/8/layout/hierarchy4"/>
    <dgm:cxn modelId="{887CA8EC-866A-4DC9-A487-BE5972D80B65}" type="presParOf" srcId="{0DA08D53-8029-4837-B719-F3B3638477EE}" destId="{F21DC648-3513-4AF5-A8C4-E58B02684BB0}" srcOrd="0" destOrd="0" presId="urn:microsoft.com/office/officeart/2005/8/layout/hierarchy4"/>
    <dgm:cxn modelId="{6D526E7F-12A9-4709-80E6-18C00550B617}" type="presParOf" srcId="{F21DC648-3513-4AF5-A8C4-E58B02684BB0}" destId="{0AC65D80-99D6-40C0-8E49-2EECF2BCE3A9}" srcOrd="0" destOrd="0" presId="urn:microsoft.com/office/officeart/2005/8/layout/hierarchy4"/>
    <dgm:cxn modelId="{DC0A7169-3183-43EF-A68E-8B852C9C4718}" type="presParOf" srcId="{F21DC648-3513-4AF5-A8C4-E58B02684BB0}" destId="{1C625336-5F9E-4C1E-8CBB-82208AE6B470}" srcOrd="1" destOrd="0" presId="urn:microsoft.com/office/officeart/2005/8/layout/hierarchy4"/>
    <dgm:cxn modelId="{42703415-6427-4AB3-B509-63C78E06DC98}" type="presParOf" srcId="{F21DC648-3513-4AF5-A8C4-E58B02684BB0}" destId="{979289AA-7FC3-4CB3-8C21-27E1F1EAD018}" srcOrd="2" destOrd="0" presId="urn:microsoft.com/office/officeart/2005/8/layout/hierarchy4"/>
    <dgm:cxn modelId="{27F3CD43-3807-4E2F-8C9D-47C76E6E0DD1}" type="presParOf" srcId="{979289AA-7FC3-4CB3-8C21-27E1F1EAD018}" destId="{CC463024-A47C-4314-94CD-09CDB099A1AE}" srcOrd="0" destOrd="0" presId="urn:microsoft.com/office/officeart/2005/8/layout/hierarchy4"/>
    <dgm:cxn modelId="{B1E14D5C-7620-4311-AAB2-50DF7E546BB3}" type="presParOf" srcId="{CC463024-A47C-4314-94CD-09CDB099A1AE}" destId="{C4145823-F6A6-4FD0-91E7-96466CB8D1F1}" srcOrd="0" destOrd="0" presId="urn:microsoft.com/office/officeart/2005/8/layout/hierarchy4"/>
    <dgm:cxn modelId="{2AB41848-5E18-4E52-96CE-9D033A37A5E9}" type="presParOf" srcId="{CC463024-A47C-4314-94CD-09CDB099A1AE}" destId="{4E319265-067E-491A-ACFC-54832C34D152}" srcOrd="1" destOrd="0" presId="urn:microsoft.com/office/officeart/2005/8/layout/hierarchy4"/>
    <dgm:cxn modelId="{A4BCB813-1CAF-46EC-919F-5016026BF90D}" type="presParOf" srcId="{BE32FA8B-7078-4ADB-B5C0-7CD6AA1E3302}" destId="{302C6254-D9E3-4E9C-98CA-69DAA8FB6C4F}" srcOrd="1" destOrd="0" presId="urn:microsoft.com/office/officeart/2005/8/layout/hierarchy4"/>
    <dgm:cxn modelId="{B4062F5F-D70F-4FF5-B04E-53C6260B8F0A}" type="presParOf" srcId="{BE32FA8B-7078-4ADB-B5C0-7CD6AA1E3302}" destId="{1301DEFC-B0F2-4879-8FB4-609AD591B67D}" srcOrd="2" destOrd="0" presId="urn:microsoft.com/office/officeart/2005/8/layout/hierarchy4"/>
    <dgm:cxn modelId="{6A275C14-6021-4554-9B55-5C4968EAE00D}" type="presParOf" srcId="{1301DEFC-B0F2-4879-8FB4-609AD591B67D}" destId="{B26E7CC7-2BBC-48F3-9F29-076FE0DF794C}" srcOrd="0" destOrd="0" presId="urn:microsoft.com/office/officeart/2005/8/layout/hierarchy4"/>
    <dgm:cxn modelId="{22ACD213-E0B4-459D-86C4-6D7B696F33C3}" type="presParOf" srcId="{1301DEFC-B0F2-4879-8FB4-609AD591B67D}" destId="{89B8FA12-C3E5-4D91-85E6-CF05718FB3FB}" srcOrd="1" destOrd="0" presId="urn:microsoft.com/office/officeart/2005/8/layout/hierarchy4"/>
    <dgm:cxn modelId="{A00729A8-8B47-42BC-8CDD-15A98ACA15DB}" type="presParOf" srcId="{1301DEFC-B0F2-4879-8FB4-609AD591B67D}" destId="{49DF8F33-00C8-4C57-947D-6FB295BC5E0B}" srcOrd="2" destOrd="0" presId="urn:microsoft.com/office/officeart/2005/8/layout/hierarchy4"/>
    <dgm:cxn modelId="{30A70C83-3D8B-402E-9266-C4B37ADD6439}" type="presParOf" srcId="{49DF8F33-00C8-4C57-947D-6FB295BC5E0B}" destId="{8935F7D5-9BD6-42CA-8CA0-72E057D6B34D}" srcOrd="0" destOrd="0" presId="urn:microsoft.com/office/officeart/2005/8/layout/hierarchy4"/>
    <dgm:cxn modelId="{E366BD0D-365B-4DF6-B0C2-380C50092E0D}" type="presParOf" srcId="{8935F7D5-9BD6-42CA-8CA0-72E057D6B34D}" destId="{C8C8197E-6305-413D-AE7A-2D765A45E722}" srcOrd="0" destOrd="0" presId="urn:microsoft.com/office/officeart/2005/8/layout/hierarchy4"/>
    <dgm:cxn modelId="{6D51FBDC-05D9-40B5-88A1-E7363606886D}" type="presParOf" srcId="{8935F7D5-9BD6-42CA-8CA0-72E057D6B34D}" destId="{061220AE-192D-4E38-A132-972960C5CC49}" srcOrd="1" destOrd="0" presId="urn:microsoft.com/office/officeart/2005/8/layout/hierarchy4"/>
    <dgm:cxn modelId="{B9736819-F306-44B2-BE21-0E81AFD3CBB3}" type="presParOf" srcId="{8935F7D5-9BD6-42CA-8CA0-72E057D6B34D}" destId="{92B55F50-B7C7-40CA-A676-330B451225D2}" srcOrd="2" destOrd="0" presId="urn:microsoft.com/office/officeart/2005/8/layout/hierarchy4"/>
    <dgm:cxn modelId="{A8A27CEC-F8A9-45AC-AEE7-77A4AF362C25}" type="presParOf" srcId="{92B55F50-B7C7-40CA-A676-330B451225D2}" destId="{35AECF87-FCFB-4ACB-96D6-B593F5641AED}" srcOrd="0" destOrd="0" presId="urn:microsoft.com/office/officeart/2005/8/layout/hierarchy4"/>
    <dgm:cxn modelId="{092971DF-DB98-4AB1-BADF-2E288B9A5EF1}" type="presParOf" srcId="{35AECF87-FCFB-4ACB-96D6-B593F5641AED}" destId="{41007D0D-801F-4A09-AF8E-411534AA8476}" srcOrd="0" destOrd="0" presId="urn:microsoft.com/office/officeart/2005/8/layout/hierarchy4"/>
    <dgm:cxn modelId="{EEDB1B3F-B368-48ED-9260-9F39D81A5E53}" type="presParOf" srcId="{35AECF87-FCFB-4ACB-96D6-B593F5641AED}" destId="{204A399F-7321-43B8-99D7-EB24DA528AC7}" srcOrd="1" destOrd="0" presId="urn:microsoft.com/office/officeart/2005/8/layout/hierarchy4"/>
    <dgm:cxn modelId="{319207DC-75EE-4529-93E6-870C001D49A4}" type="presParOf" srcId="{35AECF87-FCFB-4ACB-96D6-B593F5641AED}" destId="{70896AFF-AE5D-4C5D-9E92-EA5E0AE6454E}" srcOrd="2" destOrd="0" presId="urn:microsoft.com/office/officeart/2005/8/layout/hierarchy4"/>
    <dgm:cxn modelId="{D08B1848-68FD-4066-9F14-CB76FFFE3A9F}" type="presParOf" srcId="{70896AFF-AE5D-4C5D-9E92-EA5E0AE6454E}" destId="{CEED6D9A-04A1-4013-8A9C-7F3C1EA88855}" srcOrd="0" destOrd="0" presId="urn:microsoft.com/office/officeart/2005/8/layout/hierarchy4"/>
    <dgm:cxn modelId="{DEEC4FF2-C313-4088-9A4C-CAB2B228BD06}" type="presParOf" srcId="{CEED6D9A-04A1-4013-8A9C-7F3C1EA88855}" destId="{F9E9D04B-46B0-49DD-B3B4-A1CC7B5D68B8}" srcOrd="0" destOrd="0" presId="urn:microsoft.com/office/officeart/2005/8/layout/hierarchy4"/>
    <dgm:cxn modelId="{A84B13D9-79D3-4D12-AB72-FB6688E691CB}" type="presParOf" srcId="{CEED6D9A-04A1-4013-8A9C-7F3C1EA88855}" destId="{7A4001F8-1841-4826-A141-B716959DE3A5}" srcOrd="1" destOrd="0" presId="urn:microsoft.com/office/officeart/2005/8/layout/hierarchy4"/>
    <dgm:cxn modelId="{0F30112E-0E8E-4121-814C-4E55D3DCD819}" type="presParOf" srcId="{CEED6D9A-04A1-4013-8A9C-7F3C1EA88855}" destId="{B636A10E-9A02-4241-A5B7-4275E34F1C4A}" srcOrd="2" destOrd="0" presId="urn:microsoft.com/office/officeart/2005/8/layout/hierarchy4"/>
    <dgm:cxn modelId="{081212B1-33E4-48F4-A434-3564979FA71F}" type="presParOf" srcId="{B636A10E-9A02-4241-A5B7-4275E34F1C4A}" destId="{D8B159D6-75BF-4D23-81EF-9AD63DE90941}" srcOrd="0" destOrd="0" presId="urn:microsoft.com/office/officeart/2005/8/layout/hierarchy4"/>
    <dgm:cxn modelId="{10D7DF15-E130-4548-B97F-2F306E6B28D2}" type="presParOf" srcId="{D8B159D6-75BF-4D23-81EF-9AD63DE90941}" destId="{92716BD3-3E09-473B-ADE3-18AF8B39E2CD}" srcOrd="0" destOrd="0" presId="urn:microsoft.com/office/officeart/2005/8/layout/hierarchy4"/>
    <dgm:cxn modelId="{09ED0DA8-1433-4813-9028-161918E18598}" type="presParOf" srcId="{D8B159D6-75BF-4D23-81EF-9AD63DE90941}" destId="{E3116EF7-C390-44F3-9AFC-BFBF44DF27AA}" srcOrd="1" destOrd="0" presId="urn:microsoft.com/office/officeart/2005/8/layout/hierarchy4"/>
    <dgm:cxn modelId="{338E3C4B-0394-4DA8-BDD8-43AAF43B3A9F}" type="presParOf" srcId="{D8B159D6-75BF-4D23-81EF-9AD63DE90941}" destId="{AA24CAAC-A207-4FF0-AEF8-9AD2FF1446F6}" srcOrd="2" destOrd="0" presId="urn:microsoft.com/office/officeart/2005/8/layout/hierarchy4"/>
    <dgm:cxn modelId="{CD4B08EB-2F05-4F02-A484-862D15B86A92}" type="presParOf" srcId="{AA24CAAC-A207-4FF0-AEF8-9AD2FF1446F6}" destId="{7B96A491-03BC-47F7-AA9B-D6CD2DA96263}" srcOrd="0" destOrd="0" presId="urn:microsoft.com/office/officeart/2005/8/layout/hierarchy4"/>
    <dgm:cxn modelId="{56247B1A-D693-4D3B-8E32-BCF1B8A36114}" type="presParOf" srcId="{7B96A491-03BC-47F7-AA9B-D6CD2DA96263}" destId="{614B3269-F492-4805-8B20-A5F303AF18D0}" srcOrd="0" destOrd="0" presId="urn:microsoft.com/office/officeart/2005/8/layout/hierarchy4"/>
    <dgm:cxn modelId="{3311F181-0E92-4E6B-AE8E-FA296CF2AB7E}" type="presParOf" srcId="{7B96A491-03BC-47F7-AA9B-D6CD2DA96263}" destId="{D0264022-2017-46CD-B5C6-9DD287647FF3}" srcOrd="1" destOrd="0" presId="urn:microsoft.com/office/officeart/2005/8/layout/hierarchy4"/>
    <dgm:cxn modelId="{A147D7DC-3F3C-42DE-83EC-4E3B459FB002}" type="presParOf" srcId="{7B96A491-03BC-47F7-AA9B-D6CD2DA96263}" destId="{AB381B52-3C74-4CDA-B3EF-D5983FC5C76A}" srcOrd="2" destOrd="0" presId="urn:microsoft.com/office/officeart/2005/8/layout/hierarchy4"/>
    <dgm:cxn modelId="{AB64D228-618D-432E-A627-1ABC8B4EBD7D}" type="presParOf" srcId="{AB381B52-3C74-4CDA-B3EF-D5983FC5C76A}" destId="{9C578C74-3352-4E66-A83A-D554E0088B8E}" srcOrd="0" destOrd="0" presId="urn:microsoft.com/office/officeart/2005/8/layout/hierarchy4"/>
    <dgm:cxn modelId="{A8E3C144-83A5-4580-9134-26542308302E}" type="presParOf" srcId="{9C578C74-3352-4E66-A83A-D554E0088B8E}" destId="{D7798359-30B7-47FE-9BB3-357F66F4C729}" srcOrd="0" destOrd="0" presId="urn:microsoft.com/office/officeart/2005/8/layout/hierarchy4"/>
    <dgm:cxn modelId="{6C86964C-76DC-4952-A9FA-76B27098CA0B}" type="presParOf" srcId="{9C578C74-3352-4E66-A83A-D554E0088B8E}" destId="{C2D9EAB6-A2DB-48F5-8904-581A25628E78}" srcOrd="1" destOrd="0" presId="urn:microsoft.com/office/officeart/2005/8/layout/hierarchy4"/>
    <dgm:cxn modelId="{0927A0F2-C13E-4A0C-B143-3EC13EA495A4}" type="presParOf" srcId="{BE32FA8B-7078-4ADB-B5C0-7CD6AA1E3302}" destId="{2F7AFC3D-37A5-44D2-8EA0-09D7BD981C9A}" srcOrd="3" destOrd="0" presId="urn:microsoft.com/office/officeart/2005/8/layout/hierarchy4"/>
    <dgm:cxn modelId="{99BF7A02-01CB-42E8-BEA2-951AE9D2E8EA}" type="presParOf" srcId="{BE32FA8B-7078-4ADB-B5C0-7CD6AA1E3302}" destId="{EB7B46BE-F43B-4A1E-A669-F6C825738262}" srcOrd="4" destOrd="0" presId="urn:microsoft.com/office/officeart/2005/8/layout/hierarchy4"/>
    <dgm:cxn modelId="{A566CF45-6C18-43A4-8E15-095506053E2C}" type="presParOf" srcId="{EB7B46BE-F43B-4A1E-A669-F6C825738262}" destId="{0DD1BF98-FBDB-45B5-B316-4FD42D21DF4F}" srcOrd="0" destOrd="0" presId="urn:microsoft.com/office/officeart/2005/8/layout/hierarchy4"/>
    <dgm:cxn modelId="{E9724793-FE8D-486D-BF85-9BB6B2F942D4}" type="presParOf" srcId="{EB7B46BE-F43B-4A1E-A669-F6C825738262}" destId="{37DE613C-4717-4CFA-B98F-C28711672B0D}" srcOrd="1" destOrd="0" presId="urn:microsoft.com/office/officeart/2005/8/layout/hierarchy4"/>
    <dgm:cxn modelId="{E4957992-6004-4E04-95FE-DA2A22B1FE9D}" type="presParOf" srcId="{EB7B46BE-F43B-4A1E-A669-F6C825738262}" destId="{9FC550D5-B102-4FE7-8DB4-D04CBBB0C7E4}" srcOrd="2" destOrd="0" presId="urn:microsoft.com/office/officeart/2005/8/layout/hierarchy4"/>
    <dgm:cxn modelId="{AD563447-B8A7-4B00-8B42-CA8CA5E6ADA9}" type="presParOf" srcId="{9FC550D5-B102-4FE7-8DB4-D04CBBB0C7E4}" destId="{A3A10215-C023-4B61-9DD1-CE3FDB812CEB}" srcOrd="0" destOrd="0" presId="urn:microsoft.com/office/officeart/2005/8/layout/hierarchy4"/>
    <dgm:cxn modelId="{4C1341FD-F90E-4419-925A-B63BB0B99695}" type="presParOf" srcId="{A3A10215-C023-4B61-9DD1-CE3FDB812CEB}" destId="{0BFDD33F-6CF3-4CD5-8EE5-513EC1B17424}" srcOrd="0" destOrd="0" presId="urn:microsoft.com/office/officeart/2005/8/layout/hierarchy4"/>
    <dgm:cxn modelId="{6922901C-0A2D-4330-A9F4-117891203456}" type="presParOf" srcId="{A3A10215-C023-4B61-9DD1-CE3FDB812CEB}" destId="{AE2BDA44-B1F5-4722-A82E-C0EADD553D57}" srcOrd="1" destOrd="0" presId="urn:microsoft.com/office/officeart/2005/8/layout/hierarchy4"/>
    <dgm:cxn modelId="{5A7C2071-3E76-4CF6-8FB7-07C3EEDADE83}" type="presParOf" srcId="{A3A10215-C023-4B61-9DD1-CE3FDB812CEB}" destId="{23786150-4A0F-4CAD-9BF8-2CF4EFC51B7B}" srcOrd="2" destOrd="0" presId="urn:microsoft.com/office/officeart/2005/8/layout/hierarchy4"/>
    <dgm:cxn modelId="{68CA20F0-7D28-4629-8A3E-F06907B9C629}" type="presParOf" srcId="{23786150-4A0F-4CAD-9BF8-2CF4EFC51B7B}" destId="{DADA4FF1-9FF7-464B-A160-85E2006D66AB}" srcOrd="0" destOrd="0" presId="urn:microsoft.com/office/officeart/2005/8/layout/hierarchy4"/>
    <dgm:cxn modelId="{DF527D6F-9779-4824-AAE2-8C58CAFEC3A2}" type="presParOf" srcId="{DADA4FF1-9FF7-464B-A160-85E2006D66AB}" destId="{16AF53AE-A193-46B7-A8C5-B79B87F51423}" srcOrd="0" destOrd="0" presId="urn:microsoft.com/office/officeart/2005/8/layout/hierarchy4"/>
    <dgm:cxn modelId="{BB638C18-2D9F-4378-A186-E0F992562DB9}" type="presParOf" srcId="{DADA4FF1-9FF7-464B-A160-85E2006D66AB}" destId="{F0F81DCE-BBAF-4448-8C06-FE929F6EFD50}" srcOrd="1" destOrd="0" presId="urn:microsoft.com/office/officeart/2005/8/layout/hierarchy4"/>
    <dgm:cxn modelId="{90EC41E6-0175-4838-B527-75E4B9F0FA2E}" type="presParOf" srcId="{DADA4FF1-9FF7-464B-A160-85E2006D66AB}" destId="{C7882690-B9B4-4E7B-9A8D-7E4FA15239D1}" srcOrd="2" destOrd="0" presId="urn:microsoft.com/office/officeart/2005/8/layout/hierarchy4"/>
    <dgm:cxn modelId="{4E293C0F-2051-4923-9A4A-7D2CE616E902}" type="presParOf" srcId="{C7882690-B9B4-4E7B-9A8D-7E4FA15239D1}" destId="{433655AD-A900-41AD-8F0F-3CD31838D7EE}" srcOrd="0" destOrd="0" presId="urn:microsoft.com/office/officeart/2005/8/layout/hierarchy4"/>
    <dgm:cxn modelId="{B4F4DC59-0A36-4BE0-99B6-FF2EEFFE220D}" type="presParOf" srcId="{433655AD-A900-41AD-8F0F-3CD31838D7EE}" destId="{E4327505-0C43-4871-8757-A50453A0C067}" srcOrd="0" destOrd="0" presId="urn:microsoft.com/office/officeart/2005/8/layout/hierarchy4"/>
    <dgm:cxn modelId="{687499D6-0917-4609-9167-69673448D6BF}" type="presParOf" srcId="{433655AD-A900-41AD-8F0F-3CD31838D7EE}" destId="{FA240637-8708-425C-AE8B-749787D27E7F}" srcOrd="1" destOrd="0" presId="urn:microsoft.com/office/officeart/2005/8/layout/hierarchy4"/>
    <dgm:cxn modelId="{6D5E1022-D01F-4E2E-A6D9-B01626FFDAB9}" type="presParOf" srcId="{433655AD-A900-41AD-8F0F-3CD31838D7EE}" destId="{66E87F13-839F-4F13-92F9-25D1DE1DBE89}" srcOrd="2" destOrd="0" presId="urn:microsoft.com/office/officeart/2005/8/layout/hierarchy4"/>
    <dgm:cxn modelId="{81FC3D07-3A25-42A6-A857-32DD9B6ACFE7}" type="presParOf" srcId="{66E87F13-839F-4F13-92F9-25D1DE1DBE89}" destId="{59E9A1C9-BF43-46B0-BA12-280660F3E0B5}" srcOrd="0" destOrd="0" presId="urn:microsoft.com/office/officeart/2005/8/layout/hierarchy4"/>
    <dgm:cxn modelId="{55F77DC0-20CF-44C5-814B-5D1FA1A17DCB}" type="presParOf" srcId="{59E9A1C9-BF43-46B0-BA12-280660F3E0B5}" destId="{26A96B2E-8431-4887-87F9-A88D05F1F01E}" srcOrd="0" destOrd="0" presId="urn:microsoft.com/office/officeart/2005/8/layout/hierarchy4"/>
    <dgm:cxn modelId="{CE2008DF-87BD-4DEE-BBE3-85F18F2A8DFB}" type="presParOf" srcId="{59E9A1C9-BF43-46B0-BA12-280660F3E0B5}" destId="{44BE5888-BFB2-42F3-8CFB-F35EA527E485}" srcOrd="1" destOrd="0" presId="urn:microsoft.com/office/officeart/2005/8/layout/hierarchy4"/>
    <dgm:cxn modelId="{120B52D8-465A-4C28-B72C-F3426D754ADA}" type="presParOf" srcId="{59E9A1C9-BF43-46B0-BA12-280660F3E0B5}" destId="{8C91A089-9E02-46C5-B968-BACB80AECC4C}" srcOrd="2" destOrd="0" presId="urn:microsoft.com/office/officeart/2005/8/layout/hierarchy4"/>
    <dgm:cxn modelId="{E6239C96-4BA3-4597-9CB1-7DFDED6965CE}" type="presParOf" srcId="{8C91A089-9E02-46C5-B968-BACB80AECC4C}" destId="{4CCC690B-26B3-47CA-AEB9-46CDA2E15A25}" srcOrd="0" destOrd="0" presId="urn:microsoft.com/office/officeart/2005/8/layout/hierarchy4"/>
    <dgm:cxn modelId="{7F3D5189-3F36-43C1-A38C-61A7ABBB1249}" type="presParOf" srcId="{4CCC690B-26B3-47CA-AEB9-46CDA2E15A25}" destId="{8E8AC1E9-FB6F-42A5-9474-FD92A989D567}" srcOrd="0" destOrd="0" presId="urn:microsoft.com/office/officeart/2005/8/layout/hierarchy4"/>
    <dgm:cxn modelId="{B5A99660-5871-4D64-ABF4-A1BDCF5FFF1E}" type="presParOf" srcId="{4CCC690B-26B3-47CA-AEB9-46CDA2E15A25}" destId="{0A410C9B-3DF5-4E41-8896-D54FC96A86A9}" srcOrd="1" destOrd="0" presId="urn:microsoft.com/office/officeart/2005/8/layout/hierarchy4"/>
    <dgm:cxn modelId="{C4E0380D-700B-4F5F-8C00-9DAD6D6EC0F4}" type="presParOf" srcId="{4CCC690B-26B3-47CA-AEB9-46CDA2E15A25}" destId="{244BCC4F-DF14-434C-801F-C854F38E0855}" srcOrd="2" destOrd="0" presId="urn:microsoft.com/office/officeart/2005/8/layout/hierarchy4"/>
    <dgm:cxn modelId="{1F4E5B7A-207E-4BFA-AF0D-B4DAE1F90083}" type="presParOf" srcId="{244BCC4F-DF14-434C-801F-C854F38E0855}" destId="{66AE5943-CD57-4B0A-B8A1-D1F6E298E33B}" srcOrd="0" destOrd="0" presId="urn:microsoft.com/office/officeart/2005/8/layout/hierarchy4"/>
    <dgm:cxn modelId="{32FAF163-B02A-4136-B7D2-D3F01A305226}" type="presParOf" srcId="{66AE5943-CD57-4B0A-B8A1-D1F6E298E33B}" destId="{E4A8A91F-C72F-42C4-9F11-3F9AA5B7D093}" srcOrd="0" destOrd="0" presId="urn:microsoft.com/office/officeart/2005/8/layout/hierarchy4"/>
    <dgm:cxn modelId="{50CFBED5-FB3B-412E-8B7C-FD0C8ABB0AC0}" type="presParOf" srcId="{66AE5943-CD57-4B0A-B8A1-D1F6E298E33B}" destId="{BDB035FB-6BDA-4635-83F3-59ED0841BC23}"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tyle>
          <a:lnRef idx="3">
            <a:schemeClr val="lt1"/>
          </a:lnRef>
          <a:fillRef idx="1">
            <a:schemeClr val="accent2"/>
          </a:fillRef>
          <a:effectRef idx="1">
            <a:schemeClr val="accent2"/>
          </a:effectRef>
          <a:fontRef idx="minor">
            <a:schemeClr val="lt1"/>
          </a:fontRef>
        </dgm:style>
      </dgm:prSet>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E900975D-4121-430B-8FA3-BEFE3EC45817}" type="sib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C6F24F42-97B0-4B65-A4C6-FEB3AD0E1596}" type="sib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A670FA7C-7403-44C0-BA19-83B2BA693E61}" type="sib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CD119780-6575-4106-AE5B-2CC6B48E548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61,0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3BBBAA4F-305C-4E5F-BBCB-DE1B8ED5978A}" type="sib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67,5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844E05AD-2AB6-4319-9130-67827496C360}" type="sib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59CBCFDE-87C7-4CA0-895C-10567390C816}" type="sib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26501B87-1556-4F1B-A703-D81F2BA2DB5B}" type="sib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44367D81-039C-4579-8E09-66CAF90F50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23,2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F7E1C861-8795-4EA1-A76A-EE2CB6232346}" type="sib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24,5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A52C1518-95AA-4EDF-99FF-93D999EDDD4A}" type="sib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9C715FE5-31CA-4541-A958-D2C730C134E0}">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36A8C1B-37CE-4FCD-A098-830552423D53}" type="par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132F376-D606-4DE2-9BBB-04499697516A}" type="sib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E98D1AB-A280-4D0B-A815-73E57FD87EC3}">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75,7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DECA34-9841-4A92-959B-4DB892243F64}" type="par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2FD537BC-8C4D-4BAF-9555-CDCB9FCAC8F1}" type="sib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8536FD6B-8AD2-4A43-B337-6FD60B3FD4B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E96D71A-01B8-4654-A8DF-88EC5108171C}" type="par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60DD4894-6B75-4AA7-A724-54B5BA9C59B6}" type="sib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4D9EF634-1BF2-4A35-90CA-8A6D73717D8F}">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6488317-C95D-43C5-9B8A-714D8EF3A555}" type="par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0BFC9299-BE1F-43E4-88A9-E9437E2FDE3A}" type="sib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b="1">
            <a:latin typeface="Times New Roman" panose="02020603050405020304" pitchFamily="18" charset="0"/>
            <a:cs typeface="Times New Roman" panose="02020603050405020304" pitchFamily="18" charset="0"/>
          </a:endParaRPr>
        </a:p>
      </dgm:t>
    </dgm:pt>
    <dgm:pt modelId="{35694793-DDF3-4ECC-9AA3-AC178B8D026F}" type="sibTrans" cxnId="{C6FEAE20-8BA5-48CC-BD38-7150DFBE6AEC}">
      <dgm:prSet/>
      <dgm:spPr/>
      <dgm:t>
        <a:bodyPr/>
        <a:lstStyle/>
        <a:p>
          <a:endParaRPr lang="ru-RU" b="1">
            <a:latin typeface="Times New Roman" panose="02020603050405020304" pitchFamily="18" charset="0"/>
            <a:cs typeface="Times New Roman" panose="02020603050405020304" pitchFamily="18" charset="0"/>
          </a:endParaRPr>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b="1">
            <a:latin typeface="Times New Roman" panose="02020603050405020304" pitchFamily="18" charset="0"/>
            <a:cs typeface="Times New Roman" panose="02020603050405020304" pitchFamily="18" charset="0"/>
          </a:endParaRPr>
        </a:p>
      </dgm:t>
    </dgm:pt>
    <dgm:pt modelId="{FA1CF671-CE5A-43BE-A489-E153F0F8811C}" type="sibTrans" cxnId="{A87D5022-47CD-4FFB-9BAD-37B8F3D26BB3}">
      <dgm:prSet/>
      <dgm:spPr/>
      <dgm:t>
        <a:bodyPr/>
        <a:lstStyle/>
        <a:p>
          <a:endParaRPr lang="ru-RU" b="1">
            <a:latin typeface="Times New Roman" panose="02020603050405020304" pitchFamily="18" charset="0"/>
            <a:cs typeface="Times New Roman" panose="02020603050405020304" pitchFamily="18" charset="0"/>
          </a:endParaRPr>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2021</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b="1">
            <a:latin typeface="Times New Roman" panose="02020603050405020304" pitchFamily="18" charset="0"/>
            <a:cs typeface="Times New Roman" panose="02020603050405020304" pitchFamily="18" charset="0"/>
          </a:endParaRPr>
        </a:p>
      </dgm:t>
    </dgm:pt>
    <dgm:pt modelId="{7097F666-B696-4074-BF8E-24ADA840ED3B}" type="sibTrans" cxnId="{23044D7B-7184-4077-9554-9305FEDD03E9}">
      <dgm:prSet/>
      <dgm:spPr/>
      <dgm:t>
        <a:bodyPr/>
        <a:lstStyle/>
        <a:p>
          <a:endParaRPr lang="ru-RU" b="1">
            <a:latin typeface="Times New Roman" panose="02020603050405020304" pitchFamily="18" charset="0"/>
            <a:cs typeface="Times New Roman" panose="02020603050405020304" pitchFamily="18" charset="0"/>
          </a:endParaRPr>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b="1">
            <a:latin typeface="Times New Roman" panose="02020603050405020304" pitchFamily="18" charset="0"/>
            <a:cs typeface="Times New Roman" panose="02020603050405020304" pitchFamily="18" charset="0"/>
          </a:endParaRPr>
        </a:p>
      </dgm:t>
    </dgm:pt>
    <dgm:pt modelId="{42D8C6A1-5C03-413A-99EF-223F18F536EB}" type="sibTrans" cxnId="{6097BCC7-A1B5-404F-B699-13105664B528}">
      <dgm:prSet/>
      <dgm:spPr/>
      <dgm:t>
        <a:bodyPr/>
        <a:lstStyle/>
        <a:p>
          <a:endParaRPr lang="ru-RU" b="1">
            <a:latin typeface="Times New Roman" panose="02020603050405020304" pitchFamily="18" charset="0"/>
            <a:cs typeface="Times New Roman" panose="02020603050405020304" pitchFamily="18" charset="0"/>
          </a:endParaRPr>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63,0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b="1">
            <a:latin typeface="Times New Roman" panose="02020603050405020304" pitchFamily="18" charset="0"/>
            <a:cs typeface="Times New Roman" panose="02020603050405020304" pitchFamily="18" charset="0"/>
          </a:endParaRPr>
        </a:p>
      </dgm:t>
    </dgm:pt>
    <dgm:pt modelId="{4CC6C1EC-DF57-4C81-9B03-3A17304C52E6}" type="sibTrans" cxnId="{44D2D85A-6F4C-4ABC-8C2D-B28977898080}">
      <dgm:prSet/>
      <dgm:spPr/>
      <dgm:t>
        <a:bodyPr/>
        <a:lstStyle/>
        <a:p>
          <a:endParaRPr lang="ru-RU" b="1">
            <a:latin typeface="Times New Roman" panose="02020603050405020304" pitchFamily="18" charset="0"/>
            <a:cs typeface="Times New Roman" panose="02020603050405020304" pitchFamily="18" charset="0"/>
          </a:endParaRPr>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b="1">
            <a:latin typeface="Times New Roman" panose="02020603050405020304" pitchFamily="18" charset="0"/>
            <a:cs typeface="Times New Roman" panose="02020603050405020304" pitchFamily="18" charset="0"/>
          </a:endParaRPr>
        </a:p>
      </dgm:t>
    </dgm:pt>
    <dgm:pt modelId="{7319F631-09B1-48CB-BAF7-8445C5AC1618}" type="sibTrans" cxnId="{9D786EF0-2F4F-40F5-8C60-398E9181FD35}">
      <dgm:prSet/>
      <dgm:spPr/>
      <dgm:t>
        <a:bodyPr/>
        <a:lstStyle/>
        <a:p>
          <a:endParaRPr lang="ru-RU" b="1">
            <a:latin typeface="Times New Roman" panose="02020603050405020304" pitchFamily="18" charset="0"/>
            <a:cs typeface="Times New Roman" panose="02020603050405020304" pitchFamily="18" charset="0"/>
          </a:endParaRPr>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24,1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b="1">
            <a:latin typeface="Times New Roman" panose="02020603050405020304" pitchFamily="18" charset="0"/>
            <a:cs typeface="Times New Roman" panose="02020603050405020304" pitchFamily="18" charset="0"/>
          </a:endParaRPr>
        </a:p>
      </dgm:t>
    </dgm:pt>
    <dgm:pt modelId="{1FD46F6E-8EE6-451E-A6B4-3FA6056BD416}" type="sibTrans" cxnId="{563B7135-C296-437E-86BC-71C9BF75CBD3}">
      <dgm:prSet/>
      <dgm:spPr/>
      <dgm:t>
        <a:bodyPr/>
        <a:lstStyle/>
        <a:p>
          <a:endParaRPr lang="ru-RU" b="1">
            <a:latin typeface="Times New Roman" panose="02020603050405020304" pitchFamily="18" charset="0"/>
            <a:cs typeface="Times New Roman" panose="02020603050405020304" pitchFamily="18" charset="0"/>
          </a:endParaRPr>
        </a:p>
      </dgm:t>
    </dgm:pt>
    <dgm:pt modelId="{F0AF63A1-E6C3-48D7-BA15-2982A4DC912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81,79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FC5A12C-CC91-4A63-8252-41799CA3AEAA}" type="parTrans" cxnId="{2E3A4B0A-C6F1-498B-A616-AF6C3935B080}">
      <dgm:prSet/>
      <dgm:spPr/>
      <dgm:t>
        <a:bodyPr/>
        <a:lstStyle/>
        <a:p>
          <a:endParaRPr lang="ru-RU" b="1">
            <a:latin typeface="Times New Roman" panose="02020603050405020304" pitchFamily="18" charset="0"/>
            <a:cs typeface="Times New Roman" panose="02020603050405020304" pitchFamily="18" charset="0"/>
          </a:endParaRPr>
        </a:p>
      </dgm:t>
    </dgm:pt>
    <dgm:pt modelId="{EA539CAD-DFF5-47A4-8411-B337C730B6B2}" type="sibTrans" cxnId="{2E3A4B0A-C6F1-498B-A616-AF6C3935B080}">
      <dgm:prSet/>
      <dgm:spPr/>
      <dgm:t>
        <a:bodyPr/>
        <a:lstStyle/>
        <a:p>
          <a:endParaRPr lang="ru-RU" b="1">
            <a:latin typeface="Times New Roman" panose="02020603050405020304" pitchFamily="18" charset="0"/>
            <a:cs typeface="Times New Roman" panose="02020603050405020304" pitchFamily="18" charset="0"/>
          </a:endParaRPr>
        </a:p>
      </dgm:t>
    </dgm:pt>
    <dgm:pt modelId="{8EC1F942-64B7-4407-8F49-B1183D54A88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04DD0A5-B7E8-4C3D-BB6D-64003A10B98C}" type="parTrans" cxnId="{8A336B02-824A-4870-A5AB-F675FD21E054}">
      <dgm:prSet/>
      <dgm:spPr/>
      <dgm:t>
        <a:bodyPr/>
        <a:lstStyle/>
        <a:p>
          <a:endParaRPr lang="ru-RU" b="1">
            <a:latin typeface="Times New Roman" panose="02020603050405020304" pitchFamily="18" charset="0"/>
            <a:cs typeface="Times New Roman" panose="02020603050405020304" pitchFamily="18" charset="0"/>
          </a:endParaRPr>
        </a:p>
      </dgm:t>
    </dgm:pt>
    <dgm:pt modelId="{20EF07A7-0904-4C91-B9DD-C227E82D20B1}" type="sibTrans" cxnId="{8A336B02-824A-4870-A5AB-F675FD21E054}">
      <dgm:prSet/>
      <dgm:spPr/>
      <dgm:t>
        <a:bodyPr/>
        <a:lstStyle/>
        <a:p>
          <a:endParaRPr lang="ru-RU" b="1">
            <a:latin typeface="Times New Roman" panose="02020603050405020304" pitchFamily="18" charset="0"/>
            <a:cs typeface="Times New Roman" panose="02020603050405020304" pitchFamily="18" charset="0"/>
          </a:endParaRPr>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17,6</a:t>
          </a:r>
        </a:p>
      </dgm:t>
    </dgm:pt>
    <dgm:pt modelId="{8DBEE901-4D78-4181-A6DB-04DBE5AFC449}" type="parTrans" cxnId="{D0FADE0F-F15B-45EB-BE1E-1190009A8ABD}">
      <dgm:prSet/>
      <dgm:spPr/>
      <dgm:t>
        <a:bodyPr/>
        <a:lstStyle/>
        <a:p>
          <a:endParaRPr lang="ru-RU" b="1">
            <a:latin typeface="Times New Roman" panose="02020603050405020304" pitchFamily="18" charset="0"/>
            <a:cs typeface="Times New Roman" panose="02020603050405020304" pitchFamily="18" charset="0"/>
          </a:endParaRPr>
        </a:p>
      </dgm:t>
    </dgm:pt>
    <dgm:pt modelId="{571AFEDE-AA12-4634-A6F3-33BC4E236E19}" type="sibTrans" cxnId="{D0FADE0F-F15B-45EB-BE1E-1190009A8ABD}">
      <dgm:prSet/>
      <dgm:spPr/>
      <dgm:t>
        <a:bodyPr/>
        <a:lstStyle/>
        <a:p>
          <a:endParaRPr lang="ru-RU" b="1">
            <a:latin typeface="Times New Roman" panose="02020603050405020304" pitchFamily="18" charset="0"/>
            <a:cs typeface="Times New Roman" panose="02020603050405020304" pitchFamily="18" charset="0"/>
          </a:endParaRPr>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b="1">
            <a:latin typeface="Times New Roman" panose="02020603050405020304" pitchFamily="18" charset="0"/>
            <a:cs typeface="Times New Roman" panose="02020603050405020304" pitchFamily="18" charset="0"/>
          </a:endParaRPr>
        </a:p>
      </dgm:t>
    </dgm:pt>
    <dgm:pt modelId="{D6C0D10C-0A55-4B4C-95CA-342CC713B4EA}" type="sibTrans" cxnId="{BED1357D-2A03-4DBB-AF19-4EA3D0997E32}">
      <dgm:prSet/>
      <dgm:spPr/>
      <dgm:t>
        <a:bodyPr/>
        <a:lstStyle/>
        <a:p>
          <a:endParaRPr lang="ru-RU" b="1">
            <a:latin typeface="Times New Roman" panose="02020603050405020304" pitchFamily="18" charset="0"/>
            <a:cs typeface="Times New Roman" panose="02020603050405020304" pitchFamily="18" charset="0"/>
          </a:endParaRPr>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b="1">
            <a:latin typeface="Times New Roman" panose="02020603050405020304" pitchFamily="18" charset="0"/>
            <a:cs typeface="Times New Roman" panose="02020603050405020304" pitchFamily="18" charset="0"/>
          </a:endParaRPr>
        </a:p>
      </dgm:t>
    </dgm:pt>
    <dgm:pt modelId="{FA166069-510E-430D-ABBE-E1A2B09558CE}" type="sibTrans" cxnId="{A7625AB6-5CA8-4543-AFDF-3445626B95A7}">
      <dgm:prSet/>
      <dgm:spPr/>
      <dgm:t>
        <a:bodyPr/>
        <a:lstStyle/>
        <a:p>
          <a:endParaRPr lang="ru-RU" b="1">
            <a:latin typeface="Times New Roman" panose="02020603050405020304" pitchFamily="18" charset="0"/>
            <a:cs typeface="Times New Roman" panose="02020603050405020304" pitchFamily="18" charset="0"/>
          </a:endParaRPr>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b="1">
            <a:latin typeface="Times New Roman" panose="02020603050405020304" pitchFamily="18" charset="0"/>
            <a:cs typeface="Times New Roman" panose="02020603050405020304" pitchFamily="18" charset="0"/>
          </a:endParaRPr>
        </a:p>
      </dgm:t>
    </dgm:pt>
    <dgm:pt modelId="{0D884A66-EF39-4789-A63B-3A3CBEB15D6A}" type="sibTrans" cxnId="{08064794-7D33-4B3D-98EC-4C2F3CAB8822}">
      <dgm:prSet/>
      <dgm:spPr/>
      <dgm:t>
        <a:bodyPr/>
        <a:lstStyle/>
        <a:p>
          <a:endParaRPr lang="ru-RU" b="1">
            <a:latin typeface="Times New Roman" panose="02020603050405020304" pitchFamily="18" charset="0"/>
            <a:cs typeface="Times New Roman" panose="02020603050405020304" pitchFamily="18" charset="0"/>
          </a:endParaRPr>
        </a:p>
      </dgm:t>
    </dgm:pt>
    <dgm:pt modelId="{9E15771F-F540-4F32-ACD6-56CFD707E8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83,31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70BBB04-FC5B-4B12-959F-7F02FDB52BBE}" type="parTrans" cxnId="{9A5E90C4-6511-4923-BB87-9C452263074C}">
      <dgm:prSet/>
      <dgm:spPr/>
      <dgm:t>
        <a:bodyPr/>
        <a:lstStyle/>
        <a:p>
          <a:endParaRPr lang="ru-RU" b="1">
            <a:latin typeface="Times New Roman" panose="02020603050405020304" pitchFamily="18" charset="0"/>
            <a:cs typeface="Times New Roman" panose="02020603050405020304" pitchFamily="18" charset="0"/>
          </a:endParaRPr>
        </a:p>
      </dgm:t>
    </dgm:pt>
    <dgm:pt modelId="{EC763716-B14D-403A-A4A7-216861E00C47}" type="sibTrans" cxnId="{9A5E90C4-6511-4923-BB87-9C452263074C}">
      <dgm:prSet/>
      <dgm:spPr/>
      <dgm:t>
        <a:bodyPr/>
        <a:lstStyle/>
        <a:p>
          <a:endParaRPr lang="ru-RU" b="1">
            <a:latin typeface="Times New Roman" panose="02020603050405020304" pitchFamily="18" charset="0"/>
            <a:cs typeface="Times New Roman" panose="02020603050405020304" pitchFamily="18" charset="0"/>
          </a:endParaRPr>
        </a:p>
      </dgm:t>
    </dgm:pt>
    <dgm:pt modelId="{20671797-DAB3-483D-81A6-EB33F8E5D32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917A2FC-0EC7-4FB8-B415-CD8FE3AAD307}" type="parTrans" cxnId="{90D57730-3A4C-47CA-BBD0-42D8464C56FD}">
      <dgm:prSet/>
      <dgm:spPr/>
      <dgm:t>
        <a:bodyPr/>
        <a:lstStyle/>
        <a:p>
          <a:endParaRPr lang="ru-RU" b="1">
            <a:latin typeface="Times New Roman" panose="02020603050405020304" pitchFamily="18" charset="0"/>
            <a:cs typeface="Times New Roman" panose="02020603050405020304" pitchFamily="18" charset="0"/>
          </a:endParaRPr>
        </a:p>
      </dgm:t>
    </dgm:pt>
    <dgm:pt modelId="{9DA74383-E61F-415F-8262-DF5C37B5A3CC}" type="sibTrans" cxnId="{90D57730-3A4C-47CA-BBD0-42D8464C56FD}">
      <dgm:prSet/>
      <dgm:spPr/>
      <dgm:t>
        <a:bodyPr/>
        <a:lstStyle/>
        <a:p>
          <a:endParaRPr lang="ru-RU" b="1">
            <a:latin typeface="Times New Roman" panose="02020603050405020304" pitchFamily="18" charset="0"/>
            <a:cs typeface="Times New Roman" panose="02020603050405020304" pitchFamily="18" charset="0"/>
          </a:endParaRPr>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16,8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b="1">
            <a:latin typeface="Times New Roman" panose="02020603050405020304" pitchFamily="18" charset="0"/>
            <a:cs typeface="Times New Roman" panose="02020603050405020304" pitchFamily="18" charset="0"/>
          </a:endParaRPr>
        </a:p>
      </dgm:t>
    </dgm:pt>
    <dgm:pt modelId="{41B933A1-9AB0-4413-9012-F89B9C70741E}" type="sibTrans" cxnId="{7EAEC371-553E-4E9D-A4CC-83A632C1A866}">
      <dgm:prSet/>
      <dgm:spPr/>
      <dgm:t>
        <a:bodyPr/>
        <a:lstStyle/>
        <a:p>
          <a:endParaRPr lang="ru-RU" b="1">
            <a:latin typeface="Times New Roman" panose="02020603050405020304" pitchFamily="18" charset="0"/>
            <a:cs typeface="Times New Roman" panose="02020603050405020304" pitchFamily="18" charset="0"/>
          </a:endParaRPr>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71,6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b="1">
            <a:latin typeface="Times New Roman" panose="02020603050405020304" pitchFamily="18" charset="0"/>
            <a:cs typeface="Times New Roman" panose="02020603050405020304" pitchFamily="18" charset="0"/>
          </a:endParaRPr>
        </a:p>
      </dgm:t>
    </dgm:pt>
    <dgm:pt modelId="{A8539F8F-5449-4F69-9D5B-CD73E9384FB2}" type="sibTrans" cxnId="{BCC1FE31-0246-43DC-9367-3E68D1580877}">
      <dgm:prSet/>
      <dgm:spPr/>
      <dgm:t>
        <a:bodyPr/>
        <a:lstStyle/>
        <a:p>
          <a:endParaRPr lang="ru-RU" b="1">
            <a:latin typeface="Times New Roman" panose="02020603050405020304" pitchFamily="18" charset="0"/>
            <a:cs typeface="Times New Roman" panose="02020603050405020304" pitchFamily="18" charset="0"/>
          </a:endParaRPr>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51,5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b="1">
            <a:latin typeface="Times New Roman" panose="02020603050405020304" pitchFamily="18" charset="0"/>
            <a:cs typeface="Times New Roman" panose="02020603050405020304" pitchFamily="18" charset="0"/>
          </a:endParaRPr>
        </a:p>
      </dgm:t>
    </dgm:pt>
    <dgm:pt modelId="{1F3B44A3-41F0-4FE2-8FE9-2EEC4DC3DA9C}" type="sibTrans" cxnId="{DF667443-0DAC-4B0C-935A-F0465B69CBFB}">
      <dgm:prSet/>
      <dgm:spPr/>
      <dgm:t>
        <a:bodyPr/>
        <a:lstStyle/>
        <a:p>
          <a:endParaRPr lang="ru-RU" b="1">
            <a:latin typeface="Times New Roman" panose="02020603050405020304" pitchFamily="18" charset="0"/>
            <a:cs typeface="Times New Roman" panose="02020603050405020304" pitchFamily="18" charset="0"/>
          </a:endParaRPr>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25,3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b="1">
            <a:latin typeface="Times New Roman" panose="02020603050405020304" pitchFamily="18" charset="0"/>
            <a:cs typeface="Times New Roman" panose="02020603050405020304" pitchFamily="18" charset="0"/>
          </a:endParaRPr>
        </a:p>
      </dgm:t>
    </dgm:pt>
    <dgm:pt modelId="{38C2B751-10AB-424B-8533-370958D28C0F}" type="sibTrans" cxnId="{E90B9AD5-6B9D-460A-B8D4-0169929EE8C4}">
      <dgm:prSet/>
      <dgm:spPr/>
      <dgm:t>
        <a:bodyPr/>
        <a:lstStyle/>
        <a:p>
          <a:endParaRPr lang="ru-RU" b="1">
            <a:latin typeface="Times New Roman" panose="02020603050405020304" pitchFamily="18" charset="0"/>
            <a:cs typeface="Times New Roman" panose="02020603050405020304" pitchFamily="18" charset="0"/>
          </a:endParaRPr>
        </a:p>
      </dgm:t>
    </dgm:pt>
    <dgm:pt modelId="{04C3AC0E-965B-48C1-827A-5D93B22D205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84,83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CE8D822-733A-4BA8-B539-C3F84FDFC933}" type="parTrans" cxnId="{F48F33E0-C1C5-4342-8DCC-7C57E3E3B48C}">
      <dgm:prSet/>
      <dgm:spPr/>
      <dgm:t>
        <a:bodyPr/>
        <a:lstStyle/>
        <a:p>
          <a:endParaRPr lang="ru-RU" b="1">
            <a:latin typeface="Times New Roman" panose="02020603050405020304" pitchFamily="18" charset="0"/>
            <a:cs typeface="Times New Roman" panose="02020603050405020304" pitchFamily="18" charset="0"/>
          </a:endParaRPr>
        </a:p>
      </dgm:t>
    </dgm:pt>
    <dgm:pt modelId="{1AF301AF-4DFB-4C78-9067-8B4C4FDC04D9}" type="sibTrans" cxnId="{F48F33E0-C1C5-4342-8DCC-7C57E3E3B48C}">
      <dgm:prSet/>
      <dgm:spPr/>
      <dgm:t>
        <a:bodyPr/>
        <a:lstStyle/>
        <a:p>
          <a:endParaRPr lang="ru-RU" b="1">
            <a:latin typeface="Times New Roman" panose="02020603050405020304" pitchFamily="18" charset="0"/>
            <a:cs typeface="Times New Roman" panose="02020603050405020304" pitchFamily="18" charset="0"/>
          </a:endParaRPr>
        </a:p>
      </dgm:t>
    </dgm:pt>
    <dgm:pt modelId="{FD657B6D-8ACE-4CCE-A7E1-4A6249E6146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900F6249-A425-4874-AD40-878D59EB5E1E}" type="parTrans" cxnId="{369C14D0-D141-47E5-B8C5-F9D42F2C1451}">
      <dgm:prSet/>
      <dgm:spPr/>
      <dgm:t>
        <a:bodyPr/>
        <a:lstStyle/>
        <a:p>
          <a:endParaRPr lang="ru-RU" b="1">
            <a:latin typeface="Times New Roman" panose="02020603050405020304" pitchFamily="18" charset="0"/>
            <a:cs typeface="Times New Roman" panose="02020603050405020304" pitchFamily="18" charset="0"/>
          </a:endParaRPr>
        </a:p>
      </dgm:t>
    </dgm:pt>
    <dgm:pt modelId="{7EAD3F99-24A3-44B5-8758-2E6EAE874C53}" type="sibTrans" cxnId="{369C14D0-D141-47E5-B8C5-F9D42F2C1451}">
      <dgm:prSet/>
      <dgm:spPr/>
      <dgm:t>
        <a:bodyPr/>
        <a:lstStyle/>
        <a:p>
          <a:endParaRPr lang="ru-RU" b="1">
            <a:latin typeface="Times New Roman" panose="02020603050405020304" pitchFamily="18" charset="0"/>
            <a:cs typeface="Times New Roman" panose="02020603050405020304" pitchFamily="18" charset="0"/>
          </a:endParaRPr>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18,1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E696C4B-FDDD-492E-99F0-85F84DCD2C36}" type="sib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64F31578-307B-4AF8-9DDD-FA0365BF46F7}" type="par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F6F97186-B344-4193-9FE9-6DFB5403A289}">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18,1</a:t>
          </a:r>
        </a:p>
      </dgm:t>
    </dgm:pt>
    <dgm:pt modelId="{01E5FF1C-8ED4-4ED1-A0DD-0AA37640AF28}" type="sib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F22CCE59-9B42-4DA2-949C-34E1E0586A20}" type="par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25">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25">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2" presStyleCnt="25">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4A1D7939-C139-4889-AA8A-C0FC12630CEE}" type="pres">
      <dgm:prSet presAssocID="{9C715FE5-31CA-4541-A958-D2C730C134E0}" presName="vertFour" presStyleCnt="0">
        <dgm:presLayoutVars>
          <dgm:chPref val="3"/>
        </dgm:presLayoutVars>
      </dgm:prSet>
      <dgm:spPr/>
      <dgm:t>
        <a:bodyPr/>
        <a:lstStyle/>
        <a:p>
          <a:endParaRPr lang="ru-RU"/>
        </a:p>
      </dgm:t>
    </dgm:pt>
    <dgm:pt modelId="{2BC9EB28-F68D-4321-836D-A642C2C0DAB1}" type="pres">
      <dgm:prSet presAssocID="{9C715FE5-31CA-4541-A958-D2C730C134E0}" presName="txFour" presStyleLbl="node4" presStyleIdx="3" presStyleCnt="25">
        <dgm:presLayoutVars>
          <dgm:chPref val="3"/>
        </dgm:presLayoutVars>
      </dgm:prSet>
      <dgm:spPr/>
      <dgm:t>
        <a:bodyPr/>
        <a:lstStyle/>
        <a:p>
          <a:endParaRPr lang="ru-RU"/>
        </a:p>
      </dgm:t>
    </dgm:pt>
    <dgm:pt modelId="{27FCCA56-038C-4613-B7B2-16CD590F385E}" type="pres">
      <dgm:prSet presAssocID="{9C715FE5-31CA-4541-A958-D2C730C134E0}" presName="parTransFour" presStyleCnt="0"/>
      <dgm:spPr/>
      <dgm:t>
        <a:bodyPr/>
        <a:lstStyle/>
        <a:p>
          <a:endParaRPr lang="ru-RU"/>
        </a:p>
      </dgm:t>
    </dgm:pt>
    <dgm:pt modelId="{7F93EC46-9C8D-4119-8F52-CCFA2BE3D856}" type="pres">
      <dgm:prSet presAssocID="{9C715FE5-31CA-4541-A958-D2C730C134E0}" presName="horzFour" presStyleCnt="0"/>
      <dgm:spPr/>
      <dgm:t>
        <a:bodyPr/>
        <a:lstStyle/>
        <a:p>
          <a:endParaRPr lang="ru-RU"/>
        </a:p>
      </dgm:t>
    </dgm:pt>
    <dgm:pt modelId="{57E5281D-099B-4146-8847-39F267019B93}" type="pres">
      <dgm:prSet presAssocID="{8536FD6B-8AD2-4A43-B337-6FD60B3FD4B2}" presName="vertFour" presStyleCnt="0">
        <dgm:presLayoutVars>
          <dgm:chPref val="3"/>
        </dgm:presLayoutVars>
      </dgm:prSet>
      <dgm:spPr/>
      <dgm:t>
        <a:bodyPr/>
        <a:lstStyle/>
        <a:p>
          <a:endParaRPr lang="ru-RU"/>
        </a:p>
      </dgm:t>
    </dgm:pt>
    <dgm:pt modelId="{85D767EC-FAE5-4312-B23F-9B41F2C6B7D7}" type="pres">
      <dgm:prSet presAssocID="{8536FD6B-8AD2-4A43-B337-6FD60B3FD4B2}" presName="txFour" presStyleLbl="node4" presStyleIdx="4" presStyleCnt="25">
        <dgm:presLayoutVars>
          <dgm:chPref val="3"/>
        </dgm:presLayoutVars>
      </dgm:prSet>
      <dgm:spPr/>
      <dgm:t>
        <a:bodyPr/>
        <a:lstStyle/>
        <a:p>
          <a:endParaRPr lang="ru-RU"/>
        </a:p>
      </dgm:t>
    </dgm:pt>
    <dgm:pt modelId="{E795CE46-C816-4100-AC67-9520DA742BDE}" type="pres">
      <dgm:prSet presAssocID="{8536FD6B-8AD2-4A43-B337-6FD60B3FD4B2}" presName="horzFour" presStyleCnt="0"/>
      <dgm:spPr/>
      <dgm:t>
        <a:bodyPr/>
        <a:lstStyle/>
        <a:p>
          <a:endParaRPr lang="ru-RU"/>
        </a:p>
      </dgm:t>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5" presStyleCnt="25">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6" presStyleCnt="25">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7" presStyleCnt="25">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F267116D-D0B1-4457-ABA0-2D94424C53E8}" type="pres">
      <dgm:prSet presAssocID="{BE98D1AB-A280-4D0B-A815-73E57FD87EC3}" presName="vertFour" presStyleCnt="0">
        <dgm:presLayoutVars>
          <dgm:chPref val="3"/>
        </dgm:presLayoutVars>
      </dgm:prSet>
      <dgm:spPr/>
      <dgm:t>
        <a:bodyPr/>
        <a:lstStyle/>
        <a:p>
          <a:endParaRPr lang="ru-RU"/>
        </a:p>
      </dgm:t>
    </dgm:pt>
    <dgm:pt modelId="{89DC61A6-3199-4C88-A8D1-98ADCFDD3274}" type="pres">
      <dgm:prSet presAssocID="{BE98D1AB-A280-4D0B-A815-73E57FD87EC3}" presName="txFour" presStyleLbl="node4" presStyleIdx="8" presStyleCnt="25">
        <dgm:presLayoutVars>
          <dgm:chPref val="3"/>
        </dgm:presLayoutVars>
      </dgm:prSet>
      <dgm:spPr/>
      <dgm:t>
        <a:bodyPr/>
        <a:lstStyle/>
        <a:p>
          <a:endParaRPr lang="ru-RU"/>
        </a:p>
      </dgm:t>
    </dgm:pt>
    <dgm:pt modelId="{911FD772-B984-413E-A468-8F0F3007E9F5}" type="pres">
      <dgm:prSet presAssocID="{BE98D1AB-A280-4D0B-A815-73E57FD87EC3}" presName="parTransFour" presStyleCnt="0"/>
      <dgm:spPr/>
      <dgm:t>
        <a:bodyPr/>
        <a:lstStyle/>
        <a:p>
          <a:endParaRPr lang="ru-RU"/>
        </a:p>
      </dgm:t>
    </dgm:pt>
    <dgm:pt modelId="{C7E808E6-5BB0-42AD-9568-7FA84FFA1273}" type="pres">
      <dgm:prSet presAssocID="{BE98D1AB-A280-4D0B-A815-73E57FD87EC3}" presName="horzFour" presStyleCnt="0"/>
      <dgm:spPr/>
      <dgm:t>
        <a:bodyPr/>
        <a:lstStyle/>
        <a:p>
          <a:endParaRPr lang="ru-RU"/>
        </a:p>
      </dgm:t>
    </dgm:pt>
    <dgm:pt modelId="{6143EFE8-4DC9-41D7-A90D-BEF4DD9D6775}" type="pres">
      <dgm:prSet presAssocID="{4D9EF634-1BF2-4A35-90CA-8A6D73717D8F}" presName="vertFour" presStyleCnt="0">
        <dgm:presLayoutVars>
          <dgm:chPref val="3"/>
        </dgm:presLayoutVars>
      </dgm:prSet>
      <dgm:spPr/>
      <dgm:t>
        <a:bodyPr/>
        <a:lstStyle/>
        <a:p>
          <a:endParaRPr lang="ru-RU"/>
        </a:p>
      </dgm:t>
    </dgm:pt>
    <dgm:pt modelId="{B35EEDEE-A63C-4DC0-9860-A34A7BFD903E}" type="pres">
      <dgm:prSet presAssocID="{4D9EF634-1BF2-4A35-90CA-8A6D73717D8F}" presName="txFour" presStyleLbl="node4" presStyleIdx="9" presStyleCnt="25">
        <dgm:presLayoutVars>
          <dgm:chPref val="3"/>
        </dgm:presLayoutVars>
      </dgm:prSet>
      <dgm:spPr/>
      <dgm:t>
        <a:bodyPr/>
        <a:lstStyle/>
        <a:p>
          <a:endParaRPr lang="ru-RU"/>
        </a:p>
      </dgm:t>
    </dgm:pt>
    <dgm:pt modelId="{2AFD5925-89E6-4CDB-B771-8976E3EAA1E0}" type="pres">
      <dgm:prSet presAssocID="{4D9EF634-1BF2-4A35-90CA-8A6D73717D8F}" presName="horzFour" presStyleCnt="0"/>
      <dgm:spPr/>
      <dgm:t>
        <a:bodyPr/>
        <a:lstStyle/>
        <a:p>
          <a:endParaRPr lang="ru-RU"/>
        </a:p>
      </dgm:t>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10" presStyleCnt="25">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11" presStyleCnt="25">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pt>
    <dgm:pt modelId="{4E7A1119-403E-4C39-BB54-05ED8132FF0C}" type="pres">
      <dgm:prSet presAssocID="{D1936ACF-1E69-4953-BA37-9ADE2EF12E41}" presName="horzFour" presStyleCnt="0"/>
      <dgm:spPr/>
    </dgm:pt>
    <dgm:pt modelId="{F32685DE-10D4-4878-B807-45D477FFEF84}" type="pres">
      <dgm:prSet presAssocID="{4E5A1869-57DF-4BD2-89F2-0FF412DDC036}" presName="vertFour" presStyleCnt="0">
        <dgm:presLayoutVars>
          <dgm:chPref val="3"/>
        </dgm:presLayoutVars>
      </dgm:prSet>
      <dgm:spPr/>
    </dgm:pt>
    <dgm:pt modelId="{BA61E3A6-0BE5-4066-9F94-BB1BFFF8EBBF}" type="pres">
      <dgm:prSet presAssocID="{4E5A1869-57DF-4BD2-89F2-0FF412DDC036}" presName="txFour" presStyleLbl="node4" presStyleIdx="12" presStyleCnt="25">
        <dgm:presLayoutVars>
          <dgm:chPref val="3"/>
        </dgm:presLayoutVars>
      </dgm:prSet>
      <dgm:spPr/>
      <dgm:t>
        <a:bodyPr/>
        <a:lstStyle/>
        <a:p>
          <a:endParaRPr lang="ru-RU"/>
        </a:p>
      </dgm:t>
    </dgm:pt>
    <dgm:pt modelId="{E4A82E23-1C0A-4136-A9EF-782A3309B0A1}" type="pres">
      <dgm:prSet presAssocID="{4E5A1869-57DF-4BD2-89F2-0FF412DDC036}" presName="parTransFour" presStyleCnt="0"/>
      <dgm:spPr/>
    </dgm:pt>
    <dgm:pt modelId="{12969847-F565-4B2C-9631-4E5EF759A09C}" type="pres">
      <dgm:prSet presAssocID="{4E5A1869-57DF-4BD2-89F2-0FF412DDC036}" presName="horzFour" presStyleCnt="0"/>
      <dgm:spPr/>
    </dgm:pt>
    <dgm:pt modelId="{52B80F8A-F071-46D8-883B-7E22B84F7B82}" type="pres">
      <dgm:prSet presAssocID="{F0AF63A1-E6C3-48D7-BA15-2982A4DC912D}" presName="vertFour" presStyleCnt="0">
        <dgm:presLayoutVars>
          <dgm:chPref val="3"/>
        </dgm:presLayoutVars>
      </dgm:prSet>
      <dgm:spPr/>
    </dgm:pt>
    <dgm:pt modelId="{8C5A4ABB-F609-4CF2-8CFC-5593BE697C3C}" type="pres">
      <dgm:prSet presAssocID="{F0AF63A1-E6C3-48D7-BA15-2982A4DC912D}" presName="txFour" presStyleLbl="node4" presStyleIdx="13" presStyleCnt="25">
        <dgm:presLayoutVars>
          <dgm:chPref val="3"/>
        </dgm:presLayoutVars>
      </dgm:prSet>
      <dgm:spPr/>
      <dgm:t>
        <a:bodyPr/>
        <a:lstStyle/>
        <a:p>
          <a:endParaRPr lang="ru-RU"/>
        </a:p>
      </dgm:t>
    </dgm:pt>
    <dgm:pt modelId="{628ECAEA-B4E2-4B8B-803B-B806DDFF1BEA}" type="pres">
      <dgm:prSet presAssocID="{F0AF63A1-E6C3-48D7-BA15-2982A4DC912D}" presName="parTransFour" presStyleCnt="0"/>
      <dgm:spPr/>
    </dgm:pt>
    <dgm:pt modelId="{363B422D-50FA-4623-87DE-F2646C7B8FA8}" type="pres">
      <dgm:prSet presAssocID="{F0AF63A1-E6C3-48D7-BA15-2982A4DC912D}" presName="horzFour" presStyleCnt="0"/>
      <dgm:spPr/>
    </dgm:pt>
    <dgm:pt modelId="{C6A45010-9352-4A1A-8B01-AEC7EFC8D6CE}" type="pres">
      <dgm:prSet presAssocID="{8EC1F942-64B7-4407-8F49-B1183D54A886}" presName="vertFour" presStyleCnt="0">
        <dgm:presLayoutVars>
          <dgm:chPref val="3"/>
        </dgm:presLayoutVars>
      </dgm:prSet>
      <dgm:spPr/>
    </dgm:pt>
    <dgm:pt modelId="{5CA92D6E-6985-440B-92AD-5A876699A5A4}" type="pres">
      <dgm:prSet presAssocID="{8EC1F942-64B7-4407-8F49-B1183D54A886}" presName="txFour" presStyleLbl="node4" presStyleIdx="14" presStyleCnt="25">
        <dgm:presLayoutVars>
          <dgm:chPref val="3"/>
        </dgm:presLayoutVars>
      </dgm:prSet>
      <dgm:spPr/>
      <dgm:t>
        <a:bodyPr/>
        <a:lstStyle/>
        <a:p>
          <a:endParaRPr lang="ru-RU"/>
        </a:p>
      </dgm:t>
    </dgm:pt>
    <dgm:pt modelId="{DC7AF065-3F82-4CA6-A7AA-3C6E8866FA3D}" type="pres">
      <dgm:prSet presAssocID="{8EC1F942-64B7-4407-8F49-B1183D54A886}"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15" presStyleCnt="25">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16" presStyleCnt="25">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pt>
    <dgm:pt modelId="{F73E662C-F722-4B4F-9DF8-BE21B2C2C700}" type="pres">
      <dgm:prSet presAssocID="{187C542A-BCFC-4BBB-8DCA-67690BE3FD29}" presName="horzFour" presStyleCnt="0"/>
      <dgm:spPr/>
    </dgm:pt>
    <dgm:pt modelId="{566AACE7-A2F1-4E7A-BECC-43348B95352C}" type="pres">
      <dgm:prSet presAssocID="{593C7C55-813E-4059-B734-EC61CD9C5CBC}" presName="vertFour" presStyleCnt="0">
        <dgm:presLayoutVars>
          <dgm:chPref val="3"/>
        </dgm:presLayoutVars>
      </dgm:prSet>
      <dgm:spPr/>
    </dgm:pt>
    <dgm:pt modelId="{7653A429-0E18-4BE3-A07C-F1A5A9D672E3}" type="pres">
      <dgm:prSet presAssocID="{593C7C55-813E-4059-B734-EC61CD9C5CBC}" presName="txFour" presStyleLbl="node4" presStyleIdx="17" presStyleCnt="25">
        <dgm:presLayoutVars>
          <dgm:chPref val="3"/>
        </dgm:presLayoutVars>
      </dgm:prSet>
      <dgm:spPr/>
      <dgm:t>
        <a:bodyPr/>
        <a:lstStyle/>
        <a:p>
          <a:endParaRPr lang="ru-RU"/>
        </a:p>
      </dgm:t>
    </dgm:pt>
    <dgm:pt modelId="{BED59DE9-3C29-48CB-8A25-B7F991619843}" type="pres">
      <dgm:prSet presAssocID="{593C7C55-813E-4059-B734-EC61CD9C5CBC}" presName="parTransFour" presStyleCnt="0"/>
      <dgm:spPr/>
    </dgm:pt>
    <dgm:pt modelId="{3A3A01C6-B3AA-4C89-92D4-EA308C8E23E1}" type="pres">
      <dgm:prSet presAssocID="{593C7C55-813E-4059-B734-EC61CD9C5CBC}" presName="horzFour" presStyleCnt="0"/>
      <dgm:spPr/>
    </dgm:pt>
    <dgm:pt modelId="{B8B89817-F07F-4DA9-AEBF-C4EDAD3E897E}" type="pres">
      <dgm:prSet presAssocID="{9E15771F-F540-4F32-ACD6-56CFD707E80B}" presName="vertFour" presStyleCnt="0">
        <dgm:presLayoutVars>
          <dgm:chPref val="3"/>
        </dgm:presLayoutVars>
      </dgm:prSet>
      <dgm:spPr/>
    </dgm:pt>
    <dgm:pt modelId="{35DF38A4-C109-469A-81F6-242705CF6432}" type="pres">
      <dgm:prSet presAssocID="{9E15771F-F540-4F32-ACD6-56CFD707E80B}" presName="txFour" presStyleLbl="node4" presStyleIdx="18" presStyleCnt="25">
        <dgm:presLayoutVars>
          <dgm:chPref val="3"/>
        </dgm:presLayoutVars>
      </dgm:prSet>
      <dgm:spPr/>
      <dgm:t>
        <a:bodyPr/>
        <a:lstStyle/>
        <a:p>
          <a:endParaRPr lang="ru-RU"/>
        </a:p>
      </dgm:t>
    </dgm:pt>
    <dgm:pt modelId="{316284DC-AD60-4799-9C6D-BBAE00D72CFA}" type="pres">
      <dgm:prSet presAssocID="{9E15771F-F540-4F32-ACD6-56CFD707E80B}" presName="parTransFour" presStyleCnt="0"/>
      <dgm:spPr/>
    </dgm:pt>
    <dgm:pt modelId="{FF9D5968-2625-4FA7-B798-123DE0850F01}" type="pres">
      <dgm:prSet presAssocID="{9E15771F-F540-4F32-ACD6-56CFD707E80B}" presName="horzFour" presStyleCnt="0"/>
      <dgm:spPr/>
    </dgm:pt>
    <dgm:pt modelId="{0ACE6D06-B44A-4123-806C-A6DF04AE4987}" type="pres">
      <dgm:prSet presAssocID="{20671797-DAB3-483D-81A6-EB33F8E5D325}" presName="vertFour" presStyleCnt="0">
        <dgm:presLayoutVars>
          <dgm:chPref val="3"/>
        </dgm:presLayoutVars>
      </dgm:prSet>
      <dgm:spPr/>
    </dgm:pt>
    <dgm:pt modelId="{72D34432-C31A-4895-8C4B-497C4DC5EA4F}" type="pres">
      <dgm:prSet presAssocID="{20671797-DAB3-483D-81A6-EB33F8E5D325}" presName="txFour" presStyleLbl="node4" presStyleIdx="19" presStyleCnt="25">
        <dgm:presLayoutVars>
          <dgm:chPref val="3"/>
        </dgm:presLayoutVars>
      </dgm:prSet>
      <dgm:spPr/>
      <dgm:t>
        <a:bodyPr/>
        <a:lstStyle/>
        <a:p>
          <a:endParaRPr lang="ru-RU"/>
        </a:p>
      </dgm:t>
    </dgm:pt>
    <dgm:pt modelId="{68423DB6-6E38-46B7-BEBB-F85082740DD1}" type="pres">
      <dgm:prSet presAssocID="{20671797-DAB3-483D-81A6-EB33F8E5D325}"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20" presStyleCnt="25">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21" presStyleCnt="25">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pt>
    <dgm:pt modelId="{19CEB4E4-DAEB-4DAC-B74F-6A90F95E40F6}" type="pres">
      <dgm:prSet presAssocID="{1B20A584-E8E7-451F-84AF-E95BD5B40EA1}" presName="horzFour" presStyleCnt="0"/>
      <dgm:spPr/>
    </dgm:pt>
    <dgm:pt modelId="{4B090C7C-91FA-46FA-862C-86DC2555E033}" type="pres">
      <dgm:prSet presAssocID="{DF86BB99-07F8-490F-B6E9-4F22F5A8A955}" presName="vertFour" presStyleCnt="0">
        <dgm:presLayoutVars>
          <dgm:chPref val="3"/>
        </dgm:presLayoutVars>
      </dgm:prSet>
      <dgm:spPr/>
    </dgm:pt>
    <dgm:pt modelId="{874CF4BC-44A5-455D-A60A-EB599B596188}" type="pres">
      <dgm:prSet presAssocID="{DF86BB99-07F8-490F-B6E9-4F22F5A8A955}" presName="txFour" presStyleLbl="node4" presStyleIdx="22" presStyleCnt="25">
        <dgm:presLayoutVars>
          <dgm:chPref val="3"/>
        </dgm:presLayoutVars>
      </dgm:prSet>
      <dgm:spPr/>
      <dgm:t>
        <a:bodyPr/>
        <a:lstStyle/>
        <a:p>
          <a:endParaRPr lang="ru-RU"/>
        </a:p>
      </dgm:t>
    </dgm:pt>
    <dgm:pt modelId="{7879E5A0-7B91-4ECE-AF79-8798634D07D0}" type="pres">
      <dgm:prSet presAssocID="{DF86BB99-07F8-490F-B6E9-4F22F5A8A955}" presName="parTransFour" presStyleCnt="0"/>
      <dgm:spPr/>
    </dgm:pt>
    <dgm:pt modelId="{97FFE9E6-CE88-44D7-A8E9-5F178F964167}" type="pres">
      <dgm:prSet presAssocID="{DF86BB99-07F8-490F-B6E9-4F22F5A8A955}" presName="horzFour" presStyleCnt="0"/>
      <dgm:spPr/>
    </dgm:pt>
    <dgm:pt modelId="{B45A538C-DC99-43D4-9C5E-FD6136650525}" type="pres">
      <dgm:prSet presAssocID="{04C3AC0E-965B-48C1-827A-5D93B22D2057}" presName="vertFour" presStyleCnt="0">
        <dgm:presLayoutVars>
          <dgm:chPref val="3"/>
        </dgm:presLayoutVars>
      </dgm:prSet>
      <dgm:spPr/>
    </dgm:pt>
    <dgm:pt modelId="{D2D81AF8-4EA8-45A6-A84D-9694EF1BCFE7}" type="pres">
      <dgm:prSet presAssocID="{04C3AC0E-965B-48C1-827A-5D93B22D2057}" presName="txFour" presStyleLbl="node4" presStyleIdx="23" presStyleCnt="25">
        <dgm:presLayoutVars>
          <dgm:chPref val="3"/>
        </dgm:presLayoutVars>
      </dgm:prSet>
      <dgm:spPr/>
      <dgm:t>
        <a:bodyPr/>
        <a:lstStyle/>
        <a:p>
          <a:endParaRPr lang="ru-RU"/>
        </a:p>
      </dgm:t>
    </dgm:pt>
    <dgm:pt modelId="{31DD6202-DBD1-44BF-A1E0-17D7DF207347}" type="pres">
      <dgm:prSet presAssocID="{04C3AC0E-965B-48C1-827A-5D93B22D2057}" presName="parTransFour" presStyleCnt="0"/>
      <dgm:spPr/>
    </dgm:pt>
    <dgm:pt modelId="{78FA1C88-01CB-45D0-B8B1-93ED28DC0515}" type="pres">
      <dgm:prSet presAssocID="{04C3AC0E-965B-48C1-827A-5D93B22D2057}" presName="horzFour" presStyleCnt="0"/>
      <dgm:spPr/>
    </dgm:pt>
    <dgm:pt modelId="{C388ABCD-EF97-4C36-B582-B368BFAF3A98}" type="pres">
      <dgm:prSet presAssocID="{FD657B6D-8ACE-4CCE-A7E1-4A6249E61467}" presName="vertFour" presStyleCnt="0">
        <dgm:presLayoutVars>
          <dgm:chPref val="3"/>
        </dgm:presLayoutVars>
      </dgm:prSet>
      <dgm:spPr/>
    </dgm:pt>
    <dgm:pt modelId="{B05C0A3E-A45E-4E74-81F8-BADC3EA7BC7D}" type="pres">
      <dgm:prSet presAssocID="{FD657B6D-8ACE-4CCE-A7E1-4A6249E61467}" presName="txFour" presStyleLbl="node4" presStyleIdx="24" presStyleCnt="25">
        <dgm:presLayoutVars>
          <dgm:chPref val="3"/>
        </dgm:presLayoutVars>
      </dgm:prSet>
      <dgm:spPr/>
      <dgm:t>
        <a:bodyPr/>
        <a:lstStyle/>
        <a:p>
          <a:endParaRPr lang="ru-RU"/>
        </a:p>
      </dgm:t>
    </dgm:pt>
    <dgm:pt modelId="{3CF494E9-8292-4011-9D6D-8524C148D964}" type="pres">
      <dgm:prSet presAssocID="{FD657B6D-8ACE-4CCE-A7E1-4A6249E61467}" presName="horzFour" presStyleCnt="0"/>
      <dgm:spPr/>
    </dgm:pt>
  </dgm:ptLst>
  <dgm:cxnLst>
    <dgm:cxn modelId="{9BF37092-5456-4F53-97C0-A137B4F7ECF9}" type="presOf" srcId="{04C3AC0E-965B-48C1-827A-5D93B22D2057}" destId="{D2D81AF8-4EA8-45A6-A84D-9694EF1BCFE7}" srcOrd="0" destOrd="0" presId="urn:microsoft.com/office/officeart/2005/8/layout/hierarchy4"/>
    <dgm:cxn modelId="{15B242EC-11A3-40F7-B2A4-A7E917E37951}" srcId="{614AF9F2-E1A1-4D10-882A-EB6B0D669FCA}" destId="{BE98D1AB-A280-4D0B-A815-73E57FD87EC3}" srcOrd="0" destOrd="0" parTransId="{CDDECA34-9841-4A92-959B-4DB892243F64}" sibTransId="{2FD537BC-8C4D-4BAF-9555-CDCB9FCAC8F1}"/>
    <dgm:cxn modelId="{0C5DBC7B-4ECC-4907-9D8F-A9104FF3E3AC}" type="presOf" srcId="{C60BD95D-8BE5-42EC-AF9D-D22E07852892}" destId="{2965B01E-C0DE-4302-ADA0-732BD580C7B1}" srcOrd="0" destOrd="0" presId="urn:microsoft.com/office/officeart/2005/8/layout/hierarchy4"/>
    <dgm:cxn modelId="{3DA1CB1A-F013-4C85-B97D-7C3395DE3121}" type="presOf" srcId="{593C7C55-813E-4059-B734-EC61CD9C5CBC}" destId="{7653A429-0E18-4BE3-A07C-F1A5A9D672E3}" srcOrd="0" destOrd="0" presId="urn:microsoft.com/office/officeart/2005/8/layout/hierarchy4"/>
    <dgm:cxn modelId="{7EAEC371-553E-4E9D-A4CC-83A632C1A866}" srcId="{9E496AFB-5861-4A0B-A059-7AF344913280}" destId="{25C69CC8-098D-44A3-878A-5E3FEF1E9C10}" srcOrd="0" destOrd="0" parTransId="{28799DE6-79A2-4C3E-B141-55C8FB729A4A}" sibTransId="{41B933A1-9AB0-4413-9012-F89B9C70741E}"/>
    <dgm:cxn modelId="{A87D5022-47CD-4FFB-9BAD-37B8F3D26BB3}" srcId="{946393D2-3BB5-4D19-BAF6-84B7339845C4}" destId="{89E09F27-5F73-400B-AE18-4421B9895F64}" srcOrd="3" destOrd="0" parTransId="{16B02458-69C3-4316-A805-FC6C92C26552}" sibTransId="{FA1CF671-CE5A-43BE-A489-E153F0F8811C}"/>
    <dgm:cxn modelId="{A5A9454B-81D6-42A0-964F-56F78B58C7D4}" type="presOf" srcId="{9A0A1B48-08CE-44F2-8C66-5814C06EE4CC}" destId="{41590EE3-70B4-4E0E-8D44-18EF1FD97F2E}" srcOrd="0" destOrd="0" presId="urn:microsoft.com/office/officeart/2005/8/layout/hierarchy4"/>
    <dgm:cxn modelId="{E48F01F1-EC88-4142-842B-EA53506BEC9B}" type="presOf" srcId="{66E38241-E965-439E-997F-74C14C213F23}" destId="{02D78884-08A2-47FD-874A-FD0B1E1D6A24}" srcOrd="0" destOrd="0" presId="urn:microsoft.com/office/officeart/2005/8/layout/hierarchy4"/>
    <dgm:cxn modelId="{8BBF2421-2D1C-4EC5-BEB2-B772BBFA068D}" type="presOf" srcId="{D5544F4D-4FD2-41EE-A356-ABCAA534BCB5}" destId="{A7AF9B85-BF68-40A8-954B-A40EDB5CAF9F}" srcOrd="0" destOrd="0" presId="urn:microsoft.com/office/officeart/2005/8/layout/hierarchy4"/>
    <dgm:cxn modelId="{8F1F720A-D988-4739-9FFF-05E5C9E9A372}" srcId="{A1BB5A2E-A45D-4F6A-B329-CD4782193917}" destId="{B34B6A16-5EF9-4B63-A5E4-12B190B34880}" srcOrd="0" destOrd="0" parTransId="{3047CE4C-FF19-4B45-8312-79C9A6EA38F8}" sibTransId="{844E05AD-2AB6-4319-9130-67827496C360}"/>
    <dgm:cxn modelId="{8A336B02-824A-4870-A5AB-F675FD21E054}" srcId="{F0AF63A1-E6C3-48D7-BA15-2982A4DC912D}" destId="{8EC1F942-64B7-4407-8F49-B1183D54A886}" srcOrd="0" destOrd="0" parTransId="{E04DD0A5-B7E8-4C3D-BB6D-64003A10B98C}" sibTransId="{20EF07A7-0904-4C91-B9DD-C227E82D20B1}"/>
    <dgm:cxn modelId="{EE08F3E1-4048-489C-B5CE-A9EE78DAE2A6}" srcId="{BE98D1AB-A280-4D0B-A815-73E57FD87EC3}" destId="{4D9EF634-1BF2-4A35-90CA-8A6D73717D8F}" srcOrd="0" destOrd="0" parTransId="{D6488317-C95D-43C5-9B8A-714D8EF3A555}" sibTransId="{0BFC9299-BE1F-43E4-88A9-E9437E2FDE3A}"/>
    <dgm:cxn modelId="{E3C3CD2E-8E62-4C2F-BD3F-3482F7B302CF}" type="presOf" srcId="{20671797-DAB3-483D-81A6-EB33F8E5D325}" destId="{72D34432-C31A-4895-8C4B-497C4DC5EA4F}" srcOrd="0" destOrd="0" presId="urn:microsoft.com/office/officeart/2005/8/layout/hierarchy4"/>
    <dgm:cxn modelId="{009DBEC6-3B5C-4CCD-93A3-2236F593AA3F}" type="presOf" srcId="{8536FD6B-8AD2-4A43-B337-6FD60B3FD4B2}" destId="{85D767EC-FAE5-4312-B23F-9B41F2C6B7D7}" srcOrd="0" destOrd="0" presId="urn:microsoft.com/office/officeart/2005/8/layout/hierarchy4"/>
    <dgm:cxn modelId="{A7625AB6-5CA8-4543-AFDF-3445626B95A7}" srcId="{D5544F4D-4FD2-41EE-A356-ABCAA534BCB5}" destId="{187C542A-BCFC-4BBB-8DCA-67690BE3FD29}" srcOrd="0" destOrd="0" parTransId="{1DE6EB8F-E86E-468D-9E31-3BEF22539EFA}" sibTransId="{FA166069-510E-430D-ABBE-E1A2B09558CE}"/>
    <dgm:cxn modelId="{67C7FB0C-76E5-4090-84FA-EB96F7368B7E}" type="presOf" srcId="{F6F97186-B344-4193-9FE9-6DFB5403A289}" destId="{B7B68934-E179-4D36-8AD9-7637EF3F0019}" srcOrd="0" destOrd="0" presId="urn:microsoft.com/office/officeart/2005/8/layout/hierarchy4"/>
    <dgm:cxn modelId="{369C14D0-D141-47E5-B8C5-F9D42F2C1451}" srcId="{04C3AC0E-965B-48C1-827A-5D93B22D2057}" destId="{FD657B6D-8ACE-4CCE-A7E1-4A6249E61467}" srcOrd="0" destOrd="0" parTransId="{900F6249-A425-4874-AD40-878D59EB5E1E}" sibTransId="{7EAD3F99-24A3-44B5-8758-2E6EAE874C53}"/>
    <dgm:cxn modelId="{6097BCC7-A1B5-404F-B699-13105664B528}" srcId="{62031802-0EE5-47DF-BB1F-2C84A19F6746}" destId="{C9C8B06B-C833-4D4A-8595-4BF5AEB204E9}" srcOrd="0" destOrd="0" parTransId="{14028F24-BEA5-47F9-87C0-7BDFCA43F3CF}" sibTransId="{42D8C6A1-5C03-413A-99EF-223F18F536EB}"/>
    <dgm:cxn modelId="{3136CF9B-D4D0-49C5-8658-17F464180739}" type="presOf" srcId="{4D9EF634-1BF2-4A35-90CA-8A6D73717D8F}" destId="{B35EEDEE-A63C-4DC0-9860-A34A7BFD903E}" srcOrd="0" destOrd="0" presId="urn:microsoft.com/office/officeart/2005/8/layout/hierarchy4"/>
    <dgm:cxn modelId="{AB4FEC4C-0F7D-4E02-A527-0BB05C0D658C}" type="presOf" srcId="{B34B6A16-5EF9-4B63-A5E4-12B190B34880}" destId="{C586111C-58B6-40AF-8D8A-60EE680572BA}" srcOrd="0" destOrd="0" presId="urn:microsoft.com/office/officeart/2005/8/layout/hierarchy4"/>
    <dgm:cxn modelId="{90D57730-3A4C-47CA-BBD0-42D8464C56FD}" srcId="{9E15771F-F540-4F32-ACD6-56CFD707E80B}" destId="{20671797-DAB3-483D-81A6-EB33F8E5D325}" srcOrd="0" destOrd="0" parTransId="{1917A2FC-0EC7-4FB8-B415-CD8FE3AAD307}" sibTransId="{9DA74383-E61F-415F-8262-DF5C37B5A3CC}"/>
    <dgm:cxn modelId="{C5F711FA-83FB-4FDA-ABE8-33E218BCC824}" type="presOf" srcId="{1B20A584-E8E7-451F-84AF-E95BD5B40EA1}" destId="{374E99F0-AE84-4383-93E4-780F78CE6D13}" srcOrd="0" destOrd="0" presId="urn:microsoft.com/office/officeart/2005/8/layout/hierarchy4"/>
    <dgm:cxn modelId="{F48F33E0-C1C5-4342-8DCC-7C57E3E3B48C}" srcId="{DF86BB99-07F8-490F-B6E9-4F22F5A8A955}" destId="{04C3AC0E-965B-48C1-827A-5D93B22D2057}" srcOrd="0" destOrd="0" parTransId="{0CE8D822-733A-4BA8-B539-C3F84FDFC933}" sibTransId="{1AF301AF-4DFB-4C78-9067-8B4C4FDC04D9}"/>
    <dgm:cxn modelId="{E83505A8-C9B7-4800-98DF-2952D52E4356}" type="presOf" srcId="{DF86BB99-07F8-490F-B6E9-4F22F5A8A955}" destId="{874CF4BC-44A5-455D-A60A-EB599B596188}" srcOrd="0" destOrd="0" presId="urn:microsoft.com/office/officeart/2005/8/layout/hierarchy4"/>
    <dgm:cxn modelId="{CB4C86AD-8527-49FD-A597-4266C6951C61}" type="presOf" srcId="{25C69CC8-098D-44A3-878A-5E3FEF1E9C10}" destId="{24CEF574-2765-4D7C-A195-C900E925FBE6}" srcOrd="0" destOrd="0" presId="urn:microsoft.com/office/officeart/2005/8/layout/hierarchy4"/>
    <dgm:cxn modelId="{0A24B2F6-2C5E-41A5-A364-548AEA7C42A1}" type="presOf" srcId="{F0AF63A1-E6C3-48D7-BA15-2982A4DC912D}" destId="{8C5A4ABB-F609-4CF2-8CFC-5593BE697C3C}" srcOrd="0" destOrd="0" presId="urn:microsoft.com/office/officeart/2005/8/layout/hierarchy4"/>
    <dgm:cxn modelId="{37EBFE7B-78FC-4CD1-BD6C-E5DF38F00C91}" type="presOf" srcId="{BE98D1AB-A280-4D0B-A815-73E57FD87EC3}" destId="{89DC61A6-3199-4C88-A8D1-98ADCFDD3274}" srcOrd="0" destOrd="0" presId="urn:microsoft.com/office/officeart/2005/8/layout/hierarchy4"/>
    <dgm:cxn modelId="{A8AD6410-EBEA-47FC-8B25-3948F46624F6}" type="presOf" srcId="{44367D81-039C-4579-8E09-66CAF90F5041}" destId="{085136A3-D02F-461C-B31C-FD1D69D16759}" srcOrd="0" destOrd="0" presId="urn:microsoft.com/office/officeart/2005/8/layout/hierarchy4"/>
    <dgm:cxn modelId="{9D786EF0-2F4F-40F5-8C60-398E9181FD35}" srcId="{66E38241-E965-439E-997F-74C14C213F23}" destId="{D1936ACF-1E69-4953-BA37-9ADE2EF12E41}" srcOrd="0" destOrd="0" parTransId="{A530724B-D4A2-46C1-8717-7F7FB05E23A3}" sibTransId="{7319F631-09B1-48CB-BAF7-8445C5AC1618}"/>
    <dgm:cxn modelId="{369996F3-ED90-4562-A8EB-F7CB74A4B50B}" type="presOf" srcId="{FD657B6D-8ACE-4CCE-A7E1-4A6249E61467}" destId="{B05C0A3E-A45E-4E74-81F8-BADC3EA7BC7D}" srcOrd="0" destOrd="0" presId="urn:microsoft.com/office/officeart/2005/8/layout/hierarchy4"/>
    <dgm:cxn modelId="{23044D7B-7184-4077-9554-9305FEDD03E9}" srcId="{946393D2-3BB5-4D19-BAF6-84B7339845C4}" destId="{9E496AFB-5861-4A0B-A059-7AF344913280}" srcOrd="4" destOrd="0" parTransId="{6435703E-03C2-4EC2-8B8A-0AC2F1B8426B}" sibTransId="{7097F666-B696-4074-BF8E-24ADA840ED3B}"/>
    <dgm:cxn modelId="{177B1604-DECB-437F-BD0A-A555EEF6E09F}" srcId="{CE075476-E9CA-4A59-A127-31223E8D37A1}" destId="{946393D2-3BB5-4D19-BAF6-84B7339845C4}" srcOrd="0" destOrd="0" parTransId="{6D4C3ED2-39E1-4137-9A50-9D8AF25F37D5}" sibTransId="{E900975D-4121-430B-8FA3-BEFE3EC45817}"/>
    <dgm:cxn modelId="{D9E3D70B-8881-4DA9-A90F-4FFF66D26440}" type="presOf" srcId="{A1BB5A2E-A45D-4F6A-B329-CD4782193917}" destId="{672DFC88-43F4-433B-9B7F-D5CE282279E3}" srcOrd="0" destOrd="0" presId="urn:microsoft.com/office/officeart/2005/8/layout/hierarchy4"/>
    <dgm:cxn modelId="{2C86BB1F-BB40-4B3E-A82E-48D1E79FFF47}" type="presOf" srcId="{C9C8B06B-C833-4D4A-8595-4BF5AEB204E9}" destId="{CB2AF246-A0C3-4F64-A578-D38165C39147}" srcOrd="0" destOrd="0" presId="urn:microsoft.com/office/officeart/2005/8/layout/hierarchy4"/>
    <dgm:cxn modelId="{0BA803B1-EDAB-4EEF-ADF9-B7055EDD2F44}" type="presOf" srcId="{187C542A-BCFC-4BBB-8DCA-67690BE3FD29}" destId="{EFF40216-5B58-45C6-B485-1C9C4561DF2F}" srcOrd="0" destOrd="0" presId="urn:microsoft.com/office/officeart/2005/8/layout/hierarchy4"/>
    <dgm:cxn modelId="{BA56509C-36F2-483C-9BE0-444DE768A666}" type="presOf" srcId="{5A6BA2F8-AB86-4FEA-9FCE-F9FA52A7F9A0}" destId="{EFD09625-1EEB-463A-9D51-52F09A5E039B}" srcOrd="0" destOrd="0" presId="urn:microsoft.com/office/officeart/2005/8/layout/hierarchy4"/>
    <dgm:cxn modelId="{BA976A27-53D0-40B7-A424-ED13A5293486}" type="presOf" srcId="{4E5A1869-57DF-4BD2-89F2-0FF412DDC036}" destId="{BA61E3A6-0BE5-4066-9F94-BB1BFFF8EBBF}" srcOrd="0" destOrd="0" presId="urn:microsoft.com/office/officeart/2005/8/layout/hierarchy4"/>
    <dgm:cxn modelId="{CF7774EE-A313-4AD3-B34D-8B3EB5264280}" type="presOf" srcId="{CD119780-6575-4106-AE5B-2CC6B48E5482}" destId="{14BABD28-5047-47A3-A701-B7AFBBE28819}" srcOrd="0" destOrd="0" presId="urn:microsoft.com/office/officeart/2005/8/layout/hierarchy4"/>
    <dgm:cxn modelId="{63612CDA-BBAA-48D8-BF07-558BDAD747A0}" srcId="{CD119780-6575-4106-AE5B-2CC6B48E5482}" destId="{93520637-36B3-4AB9-B949-92D55141E733}" srcOrd="0" destOrd="0" parTransId="{15E02305-DAD8-4809-8067-42DAD00486AD}" sibTransId="{59CBCFDE-87C7-4CA0-895C-10567390C816}"/>
    <dgm:cxn modelId="{7C2E5991-6D03-4679-BB46-318B01A66142}" srcId="{F6F97186-B344-4193-9FE9-6DFB5403A289}" destId="{CD119780-6575-4106-AE5B-2CC6B48E5482}" srcOrd="0" destOrd="0" parTransId="{A99EC59D-97F4-424A-A28E-01E77005439E}" sibTransId="{3BBBAA4F-305C-4E5F-BBCB-DE1B8ED5978A}"/>
    <dgm:cxn modelId="{DF667443-0DAC-4B0C-935A-F0465B69CBFB}" srcId="{BDDF592B-1C58-40EE-9108-0DC798BB2F08}" destId="{1B20A584-E8E7-451F-84AF-E95BD5B40EA1}" srcOrd="0" destOrd="0" parTransId="{7E48482B-E88A-45F7-BC59-A70F71B3034D}" sibTransId="{1F3B44A3-41F0-4FE2-8FE9-2EEC4DC3DA9C}"/>
    <dgm:cxn modelId="{82B465E7-123D-4B0E-AEC5-95C4A0513FDC}" type="presOf" srcId="{614AF9F2-E1A1-4D10-882A-EB6B0D669FCA}" destId="{6CE5FDB4-BFBB-4259-A330-B441199BCE24}" srcOrd="0" destOrd="0" presId="urn:microsoft.com/office/officeart/2005/8/layout/hierarchy4"/>
    <dgm:cxn modelId="{A2A5276E-A8EE-4C0B-A323-0C36F2D6CA3B}" type="presOf" srcId="{89E09F27-5F73-400B-AE18-4421B9895F64}" destId="{9E5D5161-23D7-41B4-A187-BE6D7C6483D0}" srcOrd="0" destOrd="0" presId="urn:microsoft.com/office/officeart/2005/8/layout/hierarchy4"/>
    <dgm:cxn modelId="{9A5E90C4-6511-4923-BB87-9C452263074C}" srcId="{593C7C55-813E-4059-B734-EC61CD9C5CBC}" destId="{9E15771F-F540-4F32-ACD6-56CFD707E80B}" srcOrd="0" destOrd="0" parTransId="{E70BBB04-FC5B-4B12-959F-7F02FDB52BBE}" sibTransId="{EC763716-B14D-403A-A4A7-216861E00C47}"/>
    <dgm:cxn modelId="{BCC1FE31-0246-43DC-9367-3E68D1580877}" srcId="{25C69CC8-098D-44A3-878A-5E3FEF1E9C10}" destId="{BDDF592B-1C58-40EE-9108-0DC798BB2F08}" srcOrd="0" destOrd="0" parTransId="{B756F4C0-E80B-4D51-98DD-9ED456BC9850}" sibTransId="{A8539F8F-5449-4F69-9D5B-CD73E9384FB2}"/>
    <dgm:cxn modelId="{B4A7A290-5746-4F24-9BF4-FCD39A4277C0}" type="presOf" srcId="{946393D2-3BB5-4D19-BAF6-84B7339845C4}" destId="{9DF12F5D-797B-4C71-93F7-7C835BFF7982}" srcOrd="0" destOrd="0" presId="urn:microsoft.com/office/officeart/2005/8/layout/hierarchy4"/>
    <dgm:cxn modelId="{BED1357D-2A03-4DBB-AF19-4EA3D0997E32}" srcId="{C60BD95D-8BE5-42EC-AF9D-D22E07852892}" destId="{D5544F4D-4FD2-41EE-A356-ABCAA534BCB5}" srcOrd="0" destOrd="0" parTransId="{BED13ABC-6FE3-4A0F-B363-3797DF01D994}" sibTransId="{D6C0D10C-0A55-4B4C-95CA-342CC713B4EA}"/>
    <dgm:cxn modelId="{44D2D85A-6F4C-4ABC-8C2D-B28977898080}" srcId="{C9C8B06B-C833-4D4A-8595-4BF5AEB204E9}" destId="{66E38241-E965-439E-997F-74C14C213F23}" srcOrd="0" destOrd="0" parTransId="{609CD11E-CAF4-4D39-A7D8-415A69AFCAA7}" sibTransId="{4CC6C1EC-DF57-4C81-9B03-3A17304C52E6}"/>
    <dgm:cxn modelId="{C28CBCF7-3139-40F7-B426-1830BB2434D9}" srcId="{5A6BA2F8-AB86-4FEA-9FCE-F9FA52A7F9A0}" destId="{F6F97186-B344-4193-9FE9-6DFB5403A289}" srcOrd="0" destOrd="0" parTransId="{F22CCE59-9B42-4DA2-949C-34E1E0586A20}" sibTransId="{01E5FF1C-8ED4-4ED1-A0DD-0AA37640AF28}"/>
    <dgm:cxn modelId="{3309F21D-4431-4903-BB3C-90427A73504C}" srcId="{44367D81-039C-4579-8E09-66CAF90F5041}" destId="{9C715FE5-31CA-4541-A958-D2C730C134E0}" srcOrd="0" destOrd="0" parTransId="{536A8C1B-37CE-4FCD-A098-830552423D53}" sibTransId="{B132F376-D606-4DE2-9BBB-04499697516A}"/>
    <dgm:cxn modelId="{563B7135-C296-437E-86BC-71C9BF75CBD3}" srcId="{D1936ACF-1E69-4953-BA37-9ADE2EF12E41}" destId="{4E5A1869-57DF-4BD2-89F2-0FF412DDC036}" srcOrd="0" destOrd="0" parTransId="{2DD1E431-BE19-4798-89F6-2A2AA8604FD1}" sibTransId="{1FD46F6E-8EE6-451E-A6B4-3FA6056BD416}"/>
    <dgm:cxn modelId="{7F585586-140F-4FD7-AFAB-5ECB1DE18A1B}" type="presOf" srcId="{93520637-36B3-4AB9-B949-92D55141E733}" destId="{8E7E2D4A-62E6-4A23-A5DD-552A63903B64}" srcOrd="0" destOrd="0" presId="urn:microsoft.com/office/officeart/2005/8/layout/hierarchy4"/>
    <dgm:cxn modelId="{EFA08DB9-2A00-43D3-B718-DCFAD41C9E5B}" srcId="{7711325B-E859-44FE-8B41-57F9AFDCA54B}" destId="{A1BB5A2E-A45D-4F6A-B329-CD4782193917}" srcOrd="0" destOrd="0" parTransId="{64F31578-307B-4AF8-9DDD-FA0365BF46F7}" sibTransId="{EE696C4B-FDDD-492E-99F0-85F84DCD2C36}"/>
    <dgm:cxn modelId="{7239528D-4005-4EEF-8B1D-942CD7D0E06E}" type="presOf" srcId="{BDDF592B-1C58-40EE-9108-0DC798BB2F08}" destId="{4CD2A706-78CC-47E3-A8F8-D778F944372A}" srcOrd="0" destOrd="0" presId="urn:microsoft.com/office/officeart/2005/8/layout/hierarchy4"/>
    <dgm:cxn modelId="{C6FEAE20-8BA5-48CC-BD38-7150DFBE6AEC}" srcId="{946393D2-3BB5-4D19-BAF6-84B7339845C4}" destId="{62031802-0EE5-47DF-BB1F-2C84A19F6746}" srcOrd="2" destOrd="0" parTransId="{43DD85C8-BF2E-4808-BFA8-3211ED494E6D}" sibTransId="{35694793-DDF3-4ECC-9AA3-AC178B8D026F}"/>
    <dgm:cxn modelId="{F1D9D270-AECF-4F03-87DB-1FE8BCAFEC8D}" srcId="{9A0A1B48-08CE-44F2-8C66-5814C06EE4CC}" destId="{614AF9F2-E1A1-4D10-882A-EB6B0D669FCA}" srcOrd="0" destOrd="0" parTransId="{5B0591E8-42AF-40BA-A11A-3996F9B13E48}" sibTransId="{A52C1518-95AA-4EDF-99FF-93D999EDDD4A}"/>
    <dgm:cxn modelId="{BC428C7D-5A43-41D9-8D1D-4681578C763D}" type="presOf" srcId="{9C715FE5-31CA-4541-A958-D2C730C134E0}" destId="{2BC9EB28-F68D-4321-836D-A642C2C0DAB1}" srcOrd="0" destOrd="0" presId="urn:microsoft.com/office/officeart/2005/8/layout/hierarchy4"/>
    <dgm:cxn modelId="{685B3D1B-5E96-448D-8CB3-0B55CA1CDAD1}" type="presOf" srcId="{62031802-0EE5-47DF-BB1F-2C84A19F6746}" destId="{A25BE625-018B-46BA-BE7F-ED875B975F26}" srcOrd="0" destOrd="0" presId="urn:microsoft.com/office/officeart/2005/8/layout/hierarchy4"/>
    <dgm:cxn modelId="{9C500218-733C-43E7-BB06-892635C0F7E2}" srcId="{9C715FE5-31CA-4541-A958-D2C730C134E0}" destId="{8536FD6B-8AD2-4A43-B337-6FD60B3FD4B2}" srcOrd="0" destOrd="0" parTransId="{AE96D71A-01B8-4654-A8DF-88EC5108171C}" sibTransId="{60DD4894-6B75-4AA7-A724-54B5BA9C59B6}"/>
    <dgm:cxn modelId="{E90B9AD5-6B9D-460A-B8D4-0169929EE8C4}" srcId="{1B20A584-E8E7-451F-84AF-E95BD5B40EA1}" destId="{DF86BB99-07F8-490F-B6E9-4F22F5A8A955}" srcOrd="0" destOrd="0" parTransId="{C985FE44-C5E5-4D58-805E-13170B646D27}" sibTransId="{38C2B751-10AB-424B-8533-370958D28C0F}"/>
    <dgm:cxn modelId="{08064794-7D33-4B3D-98EC-4C2F3CAB8822}" srcId="{187C542A-BCFC-4BBB-8DCA-67690BE3FD29}" destId="{593C7C55-813E-4059-B734-EC61CD9C5CBC}" srcOrd="0" destOrd="0" parTransId="{17E9BED5-376D-4206-BC0B-A2BF002C0A67}" sibTransId="{0D884A66-EF39-4789-A63B-3A3CBEB15D6A}"/>
    <dgm:cxn modelId="{9B3A240C-B982-41DD-A66E-16634C97C945}" type="presOf" srcId="{9E496AFB-5861-4A0B-A059-7AF344913280}" destId="{F8905714-088D-483C-AC16-D43BF2F0BF16}" srcOrd="0" destOrd="0" presId="urn:microsoft.com/office/officeart/2005/8/layout/hierarchy4"/>
    <dgm:cxn modelId="{38EE545D-7F12-4554-A9C2-AC8634228C22}" type="presOf" srcId="{CE075476-E9CA-4A59-A127-31223E8D37A1}" destId="{25DDEEC2-9BA5-4367-BB24-33CAA47BBC09}"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BAC1061A-A5F0-4CAB-9C18-ADB07FA8C5A6}" type="presOf" srcId="{7711325B-E859-44FE-8B41-57F9AFDCA54B}" destId="{576C6983-4618-426C-8177-DEA9FE3AC4EB}" srcOrd="0" destOrd="0" presId="urn:microsoft.com/office/officeart/2005/8/layout/hierarchy4"/>
    <dgm:cxn modelId="{605000A8-E9A8-4E12-A1C8-8FA726E7C9AE}" srcId="{946393D2-3BB5-4D19-BAF6-84B7339845C4}" destId="{7711325B-E859-44FE-8B41-57F9AFDCA54B}" srcOrd="1" destOrd="0" parTransId="{2BF8A7FD-5B45-414F-8537-22861CA0057A}" sibTransId="{A670FA7C-7403-44C0-BA19-83B2BA693E61}"/>
    <dgm:cxn modelId="{2E3A4B0A-C6F1-498B-A616-AF6C3935B080}" srcId="{4E5A1869-57DF-4BD2-89F2-0FF412DDC036}" destId="{F0AF63A1-E6C3-48D7-BA15-2982A4DC912D}" srcOrd="0" destOrd="0" parTransId="{DFC5A12C-CC91-4A63-8252-41799CA3AEAA}" sibTransId="{EA539CAD-DFF5-47A4-8411-B337C730B6B2}"/>
    <dgm:cxn modelId="{C2EF6D42-D4DD-4F02-84C1-4CDD27BAA352}" type="presOf" srcId="{9E15771F-F540-4F32-ACD6-56CFD707E80B}" destId="{35DF38A4-C109-469A-81F6-242705CF6432}" srcOrd="0" destOrd="0" presId="urn:microsoft.com/office/officeart/2005/8/layout/hierarchy4"/>
    <dgm:cxn modelId="{15C70BBF-D47C-4B6E-9E0D-C0EA7C8A9324}" type="presOf" srcId="{8EC1F942-64B7-4407-8F49-B1183D54A886}" destId="{5CA92D6E-6985-440B-92AD-5A876699A5A4}" srcOrd="0" destOrd="0" presId="urn:microsoft.com/office/officeart/2005/8/layout/hierarchy4"/>
    <dgm:cxn modelId="{D0FADE0F-F15B-45EB-BE1E-1190009A8ABD}" srcId="{89E09F27-5F73-400B-AE18-4421B9895F64}" destId="{C60BD95D-8BE5-42EC-AF9D-D22E07852892}" srcOrd="0" destOrd="0" parTransId="{8DBEE901-4D78-4181-A6DB-04DBE5AFC449}" sibTransId="{571AFEDE-AA12-4634-A6F3-33BC4E236E19}"/>
    <dgm:cxn modelId="{B7EC6DDD-6433-44EC-9FD5-BD8BA88E6613}" srcId="{B34B6A16-5EF9-4B63-A5E4-12B190B34880}" destId="{9A0A1B48-08CE-44F2-8C66-5814C06EE4CC}" srcOrd="0" destOrd="0" parTransId="{29FE6CB6-1907-439D-BB9A-57865C4A7A77}" sibTransId="{26501B87-1556-4F1B-A703-D81F2BA2DB5B}"/>
    <dgm:cxn modelId="{0DC76281-AE6D-4D6E-81A2-1B2B3B2AF0AA}" srcId="{93520637-36B3-4AB9-B949-92D55141E733}" destId="{44367D81-039C-4579-8E09-66CAF90F5041}" srcOrd="0" destOrd="0" parTransId="{67B6E404-88D1-4D88-A32E-7761881B20C7}" sibTransId="{F7E1C861-8795-4EA1-A76A-EE2CB6232346}"/>
    <dgm:cxn modelId="{E6A08F7D-B509-472F-B334-674A5580E1B7}" type="presOf" srcId="{D1936ACF-1E69-4953-BA37-9ADE2EF12E41}" destId="{59176932-D6D5-4C36-BF7A-69A1297C4BAD}" srcOrd="0" destOrd="0" presId="urn:microsoft.com/office/officeart/2005/8/layout/hierarchy4"/>
    <dgm:cxn modelId="{8D4D7A3C-0831-4D5A-A536-11B0CB66947B}" type="presParOf" srcId="{25DDEEC2-9BA5-4367-BB24-33CAA47BBC09}" destId="{87933F1B-038B-4A5D-83E8-61DBF60EC4B3}" srcOrd="0" destOrd="0" presId="urn:microsoft.com/office/officeart/2005/8/layout/hierarchy4"/>
    <dgm:cxn modelId="{83295033-4FF5-4013-8C74-E2E6F6288BD6}" type="presParOf" srcId="{87933F1B-038B-4A5D-83E8-61DBF60EC4B3}" destId="{9DF12F5D-797B-4C71-93F7-7C835BFF7982}" srcOrd="0" destOrd="0" presId="urn:microsoft.com/office/officeart/2005/8/layout/hierarchy4"/>
    <dgm:cxn modelId="{F2E07134-4A5D-42DB-B974-299D43C4B0D9}" type="presParOf" srcId="{87933F1B-038B-4A5D-83E8-61DBF60EC4B3}" destId="{BB51C614-670C-40C7-BCBD-B3150FB090FB}" srcOrd="1" destOrd="0" presId="urn:microsoft.com/office/officeart/2005/8/layout/hierarchy4"/>
    <dgm:cxn modelId="{375EC615-66A2-4493-B719-BAFF7F13BCF0}" type="presParOf" srcId="{87933F1B-038B-4A5D-83E8-61DBF60EC4B3}" destId="{B74154C5-AFFE-498C-8E4C-911D7456AC97}" srcOrd="2" destOrd="0" presId="urn:microsoft.com/office/officeart/2005/8/layout/hierarchy4"/>
    <dgm:cxn modelId="{FD89348A-800A-438F-9F6B-B072DE7F4688}" type="presParOf" srcId="{B74154C5-AFFE-498C-8E4C-911D7456AC97}" destId="{AA6E5317-C9D5-49D6-9218-04A9A8CDF9E8}" srcOrd="0" destOrd="0" presId="urn:microsoft.com/office/officeart/2005/8/layout/hierarchy4"/>
    <dgm:cxn modelId="{2807B7DF-6E38-4DF3-ABE3-0C23BF62DDE6}" type="presParOf" srcId="{AA6E5317-C9D5-49D6-9218-04A9A8CDF9E8}" destId="{EFD09625-1EEB-463A-9D51-52F09A5E039B}" srcOrd="0" destOrd="0" presId="urn:microsoft.com/office/officeart/2005/8/layout/hierarchy4"/>
    <dgm:cxn modelId="{22957191-88A7-42E7-B442-BFCEE245F131}" type="presParOf" srcId="{AA6E5317-C9D5-49D6-9218-04A9A8CDF9E8}" destId="{D65A41FF-7035-4133-9240-517AEBC67369}" srcOrd="1" destOrd="0" presId="urn:microsoft.com/office/officeart/2005/8/layout/hierarchy4"/>
    <dgm:cxn modelId="{FD79A049-8A5D-4C94-BEEF-157F84433F91}" type="presParOf" srcId="{AA6E5317-C9D5-49D6-9218-04A9A8CDF9E8}" destId="{ED986375-36F5-4143-A5F0-85653599471E}" srcOrd="2" destOrd="0" presId="urn:microsoft.com/office/officeart/2005/8/layout/hierarchy4"/>
    <dgm:cxn modelId="{648FA3DE-17B2-43DD-ADFD-0DB98FC88ABC}" type="presParOf" srcId="{ED986375-36F5-4143-A5F0-85653599471E}" destId="{72DE6149-9A73-4029-9C01-1DA1EF77D264}" srcOrd="0" destOrd="0" presId="urn:microsoft.com/office/officeart/2005/8/layout/hierarchy4"/>
    <dgm:cxn modelId="{15D2D260-563F-4EDB-8099-24F4FFDA01E6}" type="presParOf" srcId="{72DE6149-9A73-4029-9C01-1DA1EF77D264}" destId="{B7B68934-E179-4D36-8AD9-7637EF3F0019}" srcOrd="0" destOrd="0" presId="urn:microsoft.com/office/officeart/2005/8/layout/hierarchy4"/>
    <dgm:cxn modelId="{DF3F1B73-4B39-4E88-A63E-8C987997E85D}" type="presParOf" srcId="{72DE6149-9A73-4029-9C01-1DA1EF77D264}" destId="{7E986455-5145-43D1-AB19-A5C822796874}" srcOrd="1" destOrd="0" presId="urn:microsoft.com/office/officeart/2005/8/layout/hierarchy4"/>
    <dgm:cxn modelId="{973F84A2-DCF4-466C-8684-FB4B1CA038EA}" type="presParOf" srcId="{72DE6149-9A73-4029-9C01-1DA1EF77D264}" destId="{E4CD0B37-6C75-4A8F-946C-21E075E1E2CF}" srcOrd="2" destOrd="0" presId="urn:microsoft.com/office/officeart/2005/8/layout/hierarchy4"/>
    <dgm:cxn modelId="{AC91B46C-0D0D-46AF-B1EA-62C065D21F75}" type="presParOf" srcId="{E4CD0B37-6C75-4A8F-946C-21E075E1E2CF}" destId="{0149EBE6-AA59-4F78-AF18-137F8047AB47}" srcOrd="0" destOrd="0" presId="urn:microsoft.com/office/officeart/2005/8/layout/hierarchy4"/>
    <dgm:cxn modelId="{2300BC2D-5A1B-467E-B076-626AF3A67232}" type="presParOf" srcId="{0149EBE6-AA59-4F78-AF18-137F8047AB47}" destId="{14BABD28-5047-47A3-A701-B7AFBBE28819}" srcOrd="0" destOrd="0" presId="urn:microsoft.com/office/officeart/2005/8/layout/hierarchy4"/>
    <dgm:cxn modelId="{D32B0DC4-09EB-456E-87CA-9C70C071F53B}" type="presParOf" srcId="{0149EBE6-AA59-4F78-AF18-137F8047AB47}" destId="{3F489D25-51FA-4C91-9DDF-6BA1DB51256D}" srcOrd="1" destOrd="0" presId="urn:microsoft.com/office/officeart/2005/8/layout/hierarchy4"/>
    <dgm:cxn modelId="{4B1F53AF-6D13-44B5-8552-7CAC394FD926}" type="presParOf" srcId="{0149EBE6-AA59-4F78-AF18-137F8047AB47}" destId="{D0D594F6-8533-4A50-8AE7-20755C3BFFA9}" srcOrd="2" destOrd="0" presId="urn:microsoft.com/office/officeart/2005/8/layout/hierarchy4"/>
    <dgm:cxn modelId="{256250E2-94B6-4629-B15F-D2AB910ACD08}" type="presParOf" srcId="{D0D594F6-8533-4A50-8AE7-20755C3BFFA9}" destId="{25C7D557-F0AE-4C4E-8B80-BC2468777DC6}" srcOrd="0" destOrd="0" presId="urn:microsoft.com/office/officeart/2005/8/layout/hierarchy4"/>
    <dgm:cxn modelId="{2D9FEEAC-075A-4B77-8D31-D2F5BBD578A7}" type="presParOf" srcId="{25C7D557-F0AE-4C4E-8B80-BC2468777DC6}" destId="{8E7E2D4A-62E6-4A23-A5DD-552A63903B64}" srcOrd="0" destOrd="0" presId="urn:microsoft.com/office/officeart/2005/8/layout/hierarchy4"/>
    <dgm:cxn modelId="{410F95CD-5823-4F75-A088-9E8F4637F903}" type="presParOf" srcId="{25C7D557-F0AE-4C4E-8B80-BC2468777DC6}" destId="{9B983630-5D09-45D7-92AD-109BAA43CF48}" srcOrd="1" destOrd="0" presId="urn:microsoft.com/office/officeart/2005/8/layout/hierarchy4"/>
    <dgm:cxn modelId="{24C985EA-A9EB-4038-B75F-3284BD144485}" type="presParOf" srcId="{25C7D557-F0AE-4C4E-8B80-BC2468777DC6}" destId="{B338BAF6-59FE-4215-B697-18ED9B1E550D}" srcOrd="2" destOrd="0" presId="urn:microsoft.com/office/officeart/2005/8/layout/hierarchy4"/>
    <dgm:cxn modelId="{997D0096-B09A-4687-AF33-17BE3DC457F9}" type="presParOf" srcId="{B338BAF6-59FE-4215-B697-18ED9B1E550D}" destId="{C2D8D153-FBF9-44C5-B447-F4BF501D8FA1}" srcOrd="0" destOrd="0" presId="urn:microsoft.com/office/officeart/2005/8/layout/hierarchy4"/>
    <dgm:cxn modelId="{D4B7292C-6801-4986-AB90-B1976B26A1A0}" type="presParOf" srcId="{C2D8D153-FBF9-44C5-B447-F4BF501D8FA1}" destId="{085136A3-D02F-461C-B31C-FD1D69D16759}" srcOrd="0" destOrd="0" presId="urn:microsoft.com/office/officeart/2005/8/layout/hierarchy4"/>
    <dgm:cxn modelId="{47AF88C6-9798-4A18-843E-B6720B8DC258}" type="presParOf" srcId="{C2D8D153-FBF9-44C5-B447-F4BF501D8FA1}" destId="{DCA6CF81-D743-4AD3-A3A1-3DF9D9BFBC77}" srcOrd="1" destOrd="0" presId="urn:microsoft.com/office/officeart/2005/8/layout/hierarchy4"/>
    <dgm:cxn modelId="{BCEBE360-55AC-45CC-A979-6BD05B5DA15A}" type="presParOf" srcId="{C2D8D153-FBF9-44C5-B447-F4BF501D8FA1}" destId="{8A9FECDA-0971-4926-9F35-6C36E65B14A9}" srcOrd="2" destOrd="0" presId="urn:microsoft.com/office/officeart/2005/8/layout/hierarchy4"/>
    <dgm:cxn modelId="{55E57435-A5A2-400C-A5DD-8D47EF07E5B4}" type="presParOf" srcId="{8A9FECDA-0971-4926-9F35-6C36E65B14A9}" destId="{4A1D7939-C139-4889-AA8A-C0FC12630CEE}" srcOrd="0" destOrd="0" presId="urn:microsoft.com/office/officeart/2005/8/layout/hierarchy4"/>
    <dgm:cxn modelId="{4D965554-81AC-41D6-AB00-A403EA4E1F98}" type="presParOf" srcId="{4A1D7939-C139-4889-AA8A-C0FC12630CEE}" destId="{2BC9EB28-F68D-4321-836D-A642C2C0DAB1}" srcOrd="0" destOrd="0" presId="urn:microsoft.com/office/officeart/2005/8/layout/hierarchy4"/>
    <dgm:cxn modelId="{FCBF812D-BE97-48FB-8849-C8AA76FD6B20}" type="presParOf" srcId="{4A1D7939-C139-4889-AA8A-C0FC12630CEE}" destId="{27FCCA56-038C-4613-B7B2-16CD590F385E}" srcOrd="1" destOrd="0" presId="urn:microsoft.com/office/officeart/2005/8/layout/hierarchy4"/>
    <dgm:cxn modelId="{1B60E821-FCB8-4818-BD9A-D1161A697F85}" type="presParOf" srcId="{4A1D7939-C139-4889-AA8A-C0FC12630CEE}" destId="{7F93EC46-9C8D-4119-8F52-CCFA2BE3D856}" srcOrd="2" destOrd="0" presId="urn:microsoft.com/office/officeart/2005/8/layout/hierarchy4"/>
    <dgm:cxn modelId="{E790B41C-9002-41FF-9631-925848EF5BBF}" type="presParOf" srcId="{7F93EC46-9C8D-4119-8F52-CCFA2BE3D856}" destId="{57E5281D-099B-4146-8847-39F267019B93}" srcOrd="0" destOrd="0" presId="urn:microsoft.com/office/officeart/2005/8/layout/hierarchy4"/>
    <dgm:cxn modelId="{BFC8E284-51C3-4DE6-9265-91D330540FD2}" type="presParOf" srcId="{57E5281D-099B-4146-8847-39F267019B93}" destId="{85D767EC-FAE5-4312-B23F-9B41F2C6B7D7}" srcOrd="0" destOrd="0" presId="urn:microsoft.com/office/officeart/2005/8/layout/hierarchy4"/>
    <dgm:cxn modelId="{F3BF2BA6-EC89-4888-A627-5477B1F83CFE}" type="presParOf" srcId="{57E5281D-099B-4146-8847-39F267019B93}" destId="{E795CE46-C816-4100-AC67-9520DA742BDE}" srcOrd="1" destOrd="0" presId="urn:microsoft.com/office/officeart/2005/8/layout/hierarchy4"/>
    <dgm:cxn modelId="{F7B2E819-A7C7-4FCD-9E30-BD0DF8BBA7D4}" type="presParOf" srcId="{B74154C5-AFFE-498C-8E4C-911D7456AC97}" destId="{694C6A3E-E1B4-4940-ABED-A0BE47161CCE}" srcOrd="1" destOrd="0" presId="urn:microsoft.com/office/officeart/2005/8/layout/hierarchy4"/>
    <dgm:cxn modelId="{5C8D49B4-915B-4DBE-8A0E-BDC1C8E0829D}" type="presParOf" srcId="{B74154C5-AFFE-498C-8E4C-911D7456AC97}" destId="{22BDFE06-8D1B-4C76-8FF0-2DABD4B35522}" srcOrd="2" destOrd="0" presId="urn:microsoft.com/office/officeart/2005/8/layout/hierarchy4"/>
    <dgm:cxn modelId="{66E8947C-6B24-45D7-B4BA-E93CB0A5E847}" type="presParOf" srcId="{22BDFE06-8D1B-4C76-8FF0-2DABD4B35522}" destId="{576C6983-4618-426C-8177-DEA9FE3AC4EB}" srcOrd="0" destOrd="0" presId="urn:microsoft.com/office/officeart/2005/8/layout/hierarchy4"/>
    <dgm:cxn modelId="{C9459639-4670-4B2B-8FB0-A999B97EDD70}" type="presParOf" srcId="{22BDFE06-8D1B-4C76-8FF0-2DABD4B35522}" destId="{498D5BED-6816-45E0-A418-8DCFF49902AF}" srcOrd="1" destOrd="0" presId="urn:microsoft.com/office/officeart/2005/8/layout/hierarchy4"/>
    <dgm:cxn modelId="{B7232064-ABE0-4A45-B035-F1BB675C94EB}" type="presParOf" srcId="{22BDFE06-8D1B-4C76-8FF0-2DABD4B35522}" destId="{508A389B-C0F5-43D4-BD46-7C9F058EB2F7}" srcOrd="2" destOrd="0" presId="urn:microsoft.com/office/officeart/2005/8/layout/hierarchy4"/>
    <dgm:cxn modelId="{03F7719A-D97A-41C8-AF08-2CA6014AE9FD}" type="presParOf" srcId="{508A389B-C0F5-43D4-BD46-7C9F058EB2F7}" destId="{2E9427EC-521F-45BD-95BD-C2EA62236516}" srcOrd="0" destOrd="0" presId="urn:microsoft.com/office/officeart/2005/8/layout/hierarchy4"/>
    <dgm:cxn modelId="{1D84EB0E-63FD-4D48-BCD1-E984419A9149}" type="presParOf" srcId="{2E9427EC-521F-45BD-95BD-C2EA62236516}" destId="{672DFC88-43F4-433B-9B7F-D5CE282279E3}" srcOrd="0" destOrd="0" presId="urn:microsoft.com/office/officeart/2005/8/layout/hierarchy4"/>
    <dgm:cxn modelId="{CFB298AE-7C03-4AFC-A322-51FF1EFF60EB}" type="presParOf" srcId="{2E9427EC-521F-45BD-95BD-C2EA62236516}" destId="{BCC873B0-A9FE-4F45-AD2E-ED28CA5DFD9A}" srcOrd="1" destOrd="0" presId="urn:microsoft.com/office/officeart/2005/8/layout/hierarchy4"/>
    <dgm:cxn modelId="{0FF9E81A-0BA4-4854-B6AD-29C949DEAB25}" type="presParOf" srcId="{2E9427EC-521F-45BD-95BD-C2EA62236516}" destId="{68FB6F70-C047-4E46-9E82-A09946504644}" srcOrd="2" destOrd="0" presId="urn:microsoft.com/office/officeart/2005/8/layout/hierarchy4"/>
    <dgm:cxn modelId="{489F524A-6DE4-4C01-90CC-5C628956858E}" type="presParOf" srcId="{68FB6F70-C047-4E46-9E82-A09946504644}" destId="{FF422C5A-2F9A-4C9D-854E-BFC785439DEC}" srcOrd="0" destOrd="0" presId="urn:microsoft.com/office/officeart/2005/8/layout/hierarchy4"/>
    <dgm:cxn modelId="{3CD02089-DA8B-48D4-9A3F-AEBB05DC86AF}" type="presParOf" srcId="{FF422C5A-2F9A-4C9D-854E-BFC785439DEC}" destId="{C586111C-58B6-40AF-8D8A-60EE680572BA}" srcOrd="0" destOrd="0" presId="urn:microsoft.com/office/officeart/2005/8/layout/hierarchy4"/>
    <dgm:cxn modelId="{BA2C93D0-D133-4D84-9810-6FEC184AF49F}" type="presParOf" srcId="{FF422C5A-2F9A-4C9D-854E-BFC785439DEC}" destId="{A0E0AB26-1DEA-4D08-AD62-8A7E0816A59C}" srcOrd="1" destOrd="0" presId="urn:microsoft.com/office/officeart/2005/8/layout/hierarchy4"/>
    <dgm:cxn modelId="{696000B8-3D1A-44D9-88E2-C872D69A44BD}" type="presParOf" srcId="{FF422C5A-2F9A-4C9D-854E-BFC785439DEC}" destId="{FFF447F9-BACE-4B19-B5DF-5D71FE61C4DC}" srcOrd="2" destOrd="0" presId="urn:microsoft.com/office/officeart/2005/8/layout/hierarchy4"/>
    <dgm:cxn modelId="{3EEB868C-DE88-409A-A778-92F3B0B7EFC7}" type="presParOf" srcId="{FFF447F9-BACE-4B19-B5DF-5D71FE61C4DC}" destId="{5106FDE3-AC3E-4615-8C4F-829EABC2C26C}" srcOrd="0" destOrd="0" presId="urn:microsoft.com/office/officeart/2005/8/layout/hierarchy4"/>
    <dgm:cxn modelId="{474B430B-EB79-4449-8EEC-83A62D8298E5}" type="presParOf" srcId="{5106FDE3-AC3E-4615-8C4F-829EABC2C26C}" destId="{41590EE3-70B4-4E0E-8D44-18EF1FD97F2E}" srcOrd="0" destOrd="0" presId="urn:microsoft.com/office/officeart/2005/8/layout/hierarchy4"/>
    <dgm:cxn modelId="{BB2D71D3-A76C-443E-A33F-43772CD73D2E}" type="presParOf" srcId="{5106FDE3-AC3E-4615-8C4F-829EABC2C26C}" destId="{58DAA9F4-0E18-4F78-BD4F-92D296477D35}" srcOrd="1" destOrd="0" presId="urn:microsoft.com/office/officeart/2005/8/layout/hierarchy4"/>
    <dgm:cxn modelId="{F9AB0A15-1E7E-4A13-ABC9-FAE401C5FDBA}" type="presParOf" srcId="{5106FDE3-AC3E-4615-8C4F-829EABC2C26C}" destId="{D1A4E4BA-FB74-44DD-88E4-672303AAC4FA}" srcOrd="2" destOrd="0" presId="urn:microsoft.com/office/officeart/2005/8/layout/hierarchy4"/>
    <dgm:cxn modelId="{B44F7489-9FB8-4FEF-A793-8878055F010B}" type="presParOf" srcId="{D1A4E4BA-FB74-44DD-88E4-672303AAC4FA}" destId="{E5B57F09-2B59-4711-A8C9-974EF4149D9A}" srcOrd="0" destOrd="0" presId="urn:microsoft.com/office/officeart/2005/8/layout/hierarchy4"/>
    <dgm:cxn modelId="{812BC0DB-B8D1-4EDF-A5BA-B021127280FF}" type="presParOf" srcId="{E5B57F09-2B59-4711-A8C9-974EF4149D9A}" destId="{6CE5FDB4-BFBB-4259-A330-B441199BCE24}" srcOrd="0" destOrd="0" presId="urn:microsoft.com/office/officeart/2005/8/layout/hierarchy4"/>
    <dgm:cxn modelId="{A02180EA-EBD1-4226-BBD6-47D04A531C38}" type="presParOf" srcId="{E5B57F09-2B59-4711-A8C9-974EF4149D9A}" destId="{333F826B-C233-4B5F-A398-764D3F47A1BA}" srcOrd="1" destOrd="0" presId="urn:microsoft.com/office/officeart/2005/8/layout/hierarchy4"/>
    <dgm:cxn modelId="{F8C21EC6-4C06-4339-8524-6A887918FCEC}" type="presParOf" srcId="{E5B57F09-2B59-4711-A8C9-974EF4149D9A}" destId="{E607D5B5-B0CE-46E0-84C5-F456BAF04EE4}" srcOrd="2" destOrd="0" presId="urn:microsoft.com/office/officeart/2005/8/layout/hierarchy4"/>
    <dgm:cxn modelId="{04A834F9-AC8C-490E-88D1-686D74F93EFD}" type="presParOf" srcId="{E607D5B5-B0CE-46E0-84C5-F456BAF04EE4}" destId="{F267116D-D0B1-4457-ABA0-2D94424C53E8}" srcOrd="0" destOrd="0" presId="urn:microsoft.com/office/officeart/2005/8/layout/hierarchy4"/>
    <dgm:cxn modelId="{217676F3-7BD4-4493-B5A7-F0B0C7E21C39}" type="presParOf" srcId="{F267116D-D0B1-4457-ABA0-2D94424C53E8}" destId="{89DC61A6-3199-4C88-A8D1-98ADCFDD3274}" srcOrd="0" destOrd="0" presId="urn:microsoft.com/office/officeart/2005/8/layout/hierarchy4"/>
    <dgm:cxn modelId="{77E18E55-F452-418B-9304-550F09D8AB3A}" type="presParOf" srcId="{F267116D-D0B1-4457-ABA0-2D94424C53E8}" destId="{911FD772-B984-413E-A468-8F0F3007E9F5}" srcOrd="1" destOrd="0" presId="urn:microsoft.com/office/officeart/2005/8/layout/hierarchy4"/>
    <dgm:cxn modelId="{263AEA2A-661D-4133-A72E-67D17D2827EB}" type="presParOf" srcId="{F267116D-D0B1-4457-ABA0-2D94424C53E8}" destId="{C7E808E6-5BB0-42AD-9568-7FA84FFA1273}" srcOrd="2" destOrd="0" presId="urn:microsoft.com/office/officeart/2005/8/layout/hierarchy4"/>
    <dgm:cxn modelId="{F43A9955-3DDE-460C-BDD4-8C37CA3A02DE}" type="presParOf" srcId="{C7E808E6-5BB0-42AD-9568-7FA84FFA1273}" destId="{6143EFE8-4DC9-41D7-A90D-BEF4DD9D6775}" srcOrd="0" destOrd="0" presId="urn:microsoft.com/office/officeart/2005/8/layout/hierarchy4"/>
    <dgm:cxn modelId="{675C700D-6FE0-4B94-9EA6-2CEAD2C9EF7E}" type="presParOf" srcId="{6143EFE8-4DC9-41D7-A90D-BEF4DD9D6775}" destId="{B35EEDEE-A63C-4DC0-9860-A34A7BFD903E}" srcOrd="0" destOrd="0" presId="urn:microsoft.com/office/officeart/2005/8/layout/hierarchy4"/>
    <dgm:cxn modelId="{B7FD81AC-4069-482D-BC0A-DCEA51E6B039}" type="presParOf" srcId="{6143EFE8-4DC9-41D7-A90D-BEF4DD9D6775}" destId="{2AFD5925-89E6-4CDB-B771-8976E3EAA1E0}" srcOrd="1" destOrd="0" presId="urn:microsoft.com/office/officeart/2005/8/layout/hierarchy4"/>
    <dgm:cxn modelId="{395FBA35-55AC-426A-9FF6-57FE4FAF1CDD}" type="presParOf" srcId="{B74154C5-AFFE-498C-8E4C-911D7456AC97}" destId="{8A94FD29-AE36-4272-B8B7-FF847200D7A2}" srcOrd="3" destOrd="0" presId="urn:microsoft.com/office/officeart/2005/8/layout/hierarchy4"/>
    <dgm:cxn modelId="{71D214FA-DF8E-40EF-A72E-5E80863A6632}" type="presParOf" srcId="{B74154C5-AFFE-498C-8E4C-911D7456AC97}" destId="{AF93020A-9780-4776-85B8-7147747F36CC}" srcOrd="4" destOrd="0" presId="urn:microsoft.com/office/officeart/2005/8/layout/hierarchy4"/>
    <dgm:cxn modelId="{2A3F306F-0786-4518-84F5-3D4B3D1C71EE}" type="presParOf" srcId="{AF93020A-9780-4776-85B8-7147747F36CC}" destId="{A25BE625-018B-46BA-BE7F-ED875B975F26}" srcOrd="0" destOrd="0" presId="urn:microsoft.com/office/officeart/2005/8/layout/hierarchy4"/>
    <dgm:cxn modelId="{8CDA5CA7-AE62-41DE-BE72-4A981A705394}" type="presParOf" srcId="{AF93020A-9780-4776-85B8-7147747F36CC}" destId="{1A223B6C-87F7-4855-A691-FD4F8FB278AD}" srcOrd="1" destOrd="0" presId="urn:microsoft.com/office/officeart/2005/8/layout/hierarchy4"/>
    <dgm:cxn modelId="{A215AD2F-C133-46D3-8B6F-42F7ACECF50B}" type="presParOf" srcId="{AF93020A-9780-4776-85B8-7147747F36CC}" destId="{DACF82F6-95A6-4B59-9D37-F46699815612}" srcOrd="2" destOrd="0" presId="urn:microsoft.com/office/officeart/2005/8/layout/hierarchy4"/>
    <dgm:cxn modelId="{5D7E0B27-91C8-41F2-8A1C-166AB3D72110}" type="presParOf" srcId="{DACF82F6-95A6-4B59-9D37-F46699815612}" destId="{72E6673E-523D-4E62-80E5-5062FE589301}" srcOrd="0" destOrd="0" presId="urn:microsoft.com/office/officeart/2005/8/layout/hierarchy4"/>
    <dgm:cxn modelId="{7C626A8E-C0B2-4146-B0EF-D95464349F82}" type="presParOf" srcId="{72E6673E-523D-4E62-80E5-5062FE589301}" destId="{CB2AF246-A0C3-4F64-A578-D38165C39147}" srcOrd="0" destOrd="0" presId="urn:microsoft.com/office/officeart/2005/8/layout/hierarchy4"/>
    <dgm:cxn modelId="{B45C81DF-E373-49A1-B196-AE8102292B44}" type="presParOf" srcId="{72E6673E-523D-4E62-80E5-5062FE589301}" destId="{819FC9E5-E3D6-4C1A-9A2E-5E9E87CE7A56}" srcOrd="1" destOrd="0" presId="urn:microsoft.com/office/officeart/2005/8/layout/hierarchy4"/>
    <dgm:cxn modelId="{4777F877-2ABC-4CB3-9F19-A6FBD5CD32AD}" type="presParOf" srcId="{72E6673E-523D-4E62-80E5-5062FE589301}" destId="{F0336813-9E34-44C5-93FA-F6459A965D24}" srcOrd="2" destOrd="0" presId="urn:microsoft.com/office/officeart/2005/8/layout/hierarchy4"/>
    <dgm:cxn modelId="{DE9F4572-8C9C-40C6-839C-1C510634C9C3}" type="presParOf" srcId="{F0336813-9E34-44C5-93FA-F6459A965D24}" destId="{BC3780EC-6A8B-44DF-B9EE-2DD1146E7F89}" srcOrd="0" destOrd="0" presId="urn:microsoft.com/office/officeart/2005/8/layout/hierarchy4"/>
    <dgm:cxn modelId="{0C4756B2-2585-417E-AA34-F0C74EEFFA62}" type="presParOf" srcId="{BC3780EC-6A8B-44DF-B9EE-2DD1146E7F89}" destId="{02D78884-08A2-47FD-874A-FD0B1E1D6A24}" srcOrd="0" destOrd="0" presId="urn:microsoft.com/office/officeart/2005/8/layout/hierarchy4"/>
    <dgm:cxn modelId="{6D249943-3BE9-4C01-A62A-691C531BF07F}" type="presParOf" srcId="{BC3780EC-6A8B-44DF-B9EE-2DD1146E7F89}" destId="{BEA800FD-3FF2-44D3-B095-1DA76A25312A}" srcOrd="1" destOrd="0" presId="urn:microsoft.com/office/officeart/2005/8/layout/hierarchy4"/>
    <dgm:cxn modelId="{F95B0FF2-FA97-4393-94FA-D11700F0EF82}" type="presParOf" srcId="{BC3780EC-6A8B-44DF-B9EE-2DD1146E7F89}" destId="{EE518E9E-1373-401A-B06B-B7F8F1BE37AF}" srcOrd="2" destOrd="0" presId="urn:microsoft.com/office/officeart/2005/8/layout/hierarchy4"/>
    <dgm:cxn modelId="{1CCDEBBD-628C-4E5A-9234-D958B027F6AD}" type="presParOf" srcId="{EE518E9E-1373-401A-B06B-B7F8F1BE37AF}" destId="{4A08C748-3ACE-47B8-ABA4-F56495914AD8}" srcOrd="0" destOrd="0" presId="urn:microsoft.com/office/officeart/2005/8/layout/hierarchy4"/>
    <dgm:cxn modelId="{8B6A5B61-2E64-46F9-BA61-BC5077F90A15}" type="presParOf" srcId="{4A08C748-3ACE-47B8-ABA4-F56495914AD8}" destId="{59176932-D6D5-4C36-BF7A-69A1297C4BAD}" srcOrd="0" destOrd="0" presId="urn:microsoft.com/office/officeart/2005/8/layout/hierarchy4"/>
    <dgm:cxn modelId="{AA83719D-0CDE-4119-9780-3F77B4BF6AA5}" type="presParOf" srcId="{4A08C748-3ACE-47B8-ABA4-F56495914AD8}" destId="{30B75228-9E45-4192-98FC-463FCFD65011}" srcOrd="1" destOrd="0" presId="urn:microsoft.com/office/officeart/2005/8/layout/hierarchy4"/>
    <dgm:cxn modelId="{C65E65D2-2A88-448E-A326-C07BC73674FA}" type="presParOf" srcId="{4A08C748-3ACE-47B8-ABA4-F56495914AD8}" destId="{4E7A1119-403E-4C39-BB54-05ED8132FF0C}" srcOrd="2" destOrd="0" presId="urn:microsoft.com/office/officeart/2005/8/layout/hierarchy4"/>
    <dgm:cxn modelId="{93587A90-F222-42BD-AAAA-0C56870386BB}" type="presParOf" srcId="{4E7A1119-403E-4C39-BB54-05ED8132FF0C}" destId="{F32685DE-10D4-4878-B807-45D477FFEF84}" srcOrd="0" destOrd="0" presId="urn:microsoft.com/office/officeart/2005/8/layout/hierarchy4"/>
    <dgm:cxn modelId="{D48202C1-2DFA-4F53-89A0-032E92BC1704}" type="presParOf" srcId="{F32685DE-10D4-4878-B807-45D477FFEF84}" destId="{BA61E3A6-0BE5-4066-9F94-BB1BFFF8EBBF}" srcOrd="0" destOrd="0" presId="urn:microsoft.com/office/officeart/2005/8/layout/hierarchy4"/>
    <dgm:cxn modelId="{9A11200D-8120-4D3C-BD69-E4223199F7BB}" type="presParOf" srcId="{F32685DE-10D4-4878-B807-45D477FFEF84}" destId="{E4A82E23-1C0A-4136-A9EF-782A3309B0A1}" srcOrd="1" destOrd="0" presId="urn:microsoft.com/office/officeart/2005/8/layout/hierarchy4"/>
    <dgm:cxn modelId="{2AF136BD-4220-41C0-9198-9CFD7E503B71}" type="presParOf" srcId="{F32685DE-10D4-4878-B807-45D477FFEF84}" destId="{12969847-F565-4B2C-9631-4E5EF759A09C}" srcOrd="2" destOrd="0" presId="urn:microsoft.com/office/officeart/2005/8/layout/hierarchy4"/>
    <dgm:cxn modelId="{A6C2ECAF-61E0-4B0C-84D0-770A6708F09C}" type="presParOf" srcId="{12969847-F565-4B2C-9631-4E5EF759A09C}" destId="{52B80F8A-F071-46D8-883B-7E22B84F7B82}" srcOrd="0" destOrd="0" presId="urn:microsoft.com/office/officeart/2005/8/layout/hierarchy4"/>
    <dgm:cxn modelId="{D6EDD896-1658-4229-BBC4-4725BF7FA618}" type="presParOf" srcId="{52B80F8A-F071-46D8-883B-7E22B84F7B82}" destId="{8C5A4ABB-F609-4CF2-8CFC-5593BE697C3C}" srcOrd="0" destOrd="0" presId="urn:microsoft.com/office/officeart/2005/8/layout/hierarchy4"/>
    <dgm:cxn modelId="{277877B4-06F7-440E-9687-1421B8E8343F}" type="presParOf" srcId="{52B80F8A-F071-46D8-883B-7E22B84F7B82}" destId="{628ECAEA-B4E2-4B8B-803B-B806DDFF1BEA}" srcOrd="1" destOrd="0" presId="urn:microsoft.com/office/officeart/2005/8/layout/hierarchy4"/>
    <dgm:cxn modelId="{BC873CB7-226D-4C9F-A9FF-8FC4ABE0EECC}" type="presParOf" srcId="{52B80F8A-F071-46D8-883B-7E22B84F7B82}" destId="{363B422D-50FA-4623-87DE-F2646C7B8FA8}" srcOrd="2" destOrd="0" presId="urn:microsoft.com/office/officeart/2005/8/layout/hierarchy4"/>
    <dgm:cxn modelId="{D270F21A-2B48-488F-8B54-AFB9F0ECDEE2}" type="presParOf" srcId="{363B422D-50FA-4623-87DE-F2646C7B8FA8}" destId="{C6A45010-9352-4A1A-8B01-AEC7EFC8D6CE}" srcOrd="0" destOrd="0" presId="urn:microsoft.com/office/officeart/2005/8/layout/hierarchy4"/>
    <dgm:cxn modelId="{F85AB1D1-86CC-4684-8CEC-3C3DC866D59D}" type="presParOf" srcId="{C6A45010-9352-4A1A-8B01-AEC7EFC8D6CE}" destId="{5CA92D6E-6985-440B-92AD-5A876699A5A4}" srcOrd="0" destOrd="0" presId="urn:microsoft.com/office/officeart/2005/8/layout/hierarchy4"/>
    <dgm:cxn modelId="{3CBCFF82-D64E-4369-BD32-69AC8CFCC0A7}" type="presParOf" srcId="{C6A45010-9352-4A1A-8B01-AEC7EFC8D6CE}" destId="{DC7AF065-3F82-4CA6-A7AA-3C6E8866FA3D}" srcOrd="1" destOrd="0" presId="urn:microsoft.com/office/officeart/2005/8/layout/hierarchy4"/>
    <dgm:cxn modelId="{3C3D3CAC-A9F9-4D99-999B-704928446BA3}" type="presParOf" srcId="{B74154C5-AFFE-498C-8E4C-911D7456AC97}" destId="{DF99D3E9-B7CE-4F56-A161-7C0465341531}" srcOrd="5" destOrd="0" presId="urn:microsoft.com/office/officeart/2005/8/layout/hierarchy4"/>
    <dgm:cxn modelId="{524B243C-17A9-4BA7-9157-944707C9816D}" type="presParOf" srcId="{B74154C5-AFFE-498C-8E4C-911D7456AC97}" destId="{CFBC63A5-42B0-460D-9C89-B64E9E9E2922}" srcOrd="6" destOrd="0" presId="urn:microsoft.com/office/officeart/2005/8/layout/hierarchy4"/>
    <dgm:cxn modelId="{DA9E4BC9-C071-4882-8E43-1FB20EE9DFAE}" type="presParOf" srcId="{CFBC63A5-42B0-460D-9C89-B64E9E9E2922}" destId="{9E5D5161-23D7-41B4-A187-BE6D7C6483D0}" srcOrd="0" destOrd="0" presId="urn:microsoft.com/office/officeart/2005/8/layout/hierarchy4"/>
    <dgm:cxn modelId="{FFB47B0D-329E-418E-8982-A2067D51BA0E}" type="presParOf" srcId="{CFBC63A5-42B0-460D-9C89-B64E9E9E2922}" destId="{8BC6FDF3-3E6D-414C-B5BC-6C5B61465391}" srcOrd="1" destOrd="0" presId="urn:microsoft.com/office/officeart/2005/8/layout/hierarchy4"/>
    <dgm:cxn modelId="{BD5B26CC-97E0-4DB1-B479-839968B8900F}" type="presParOf" srcId="{CFBC63A5-42B0-460D-9C89-B64E9E9E2922}" destId="{CEF18E39-1C73-42B9-BDF1-5DD3EC85EA0D}" srcOrd="2" destOrd="0" presId="urn:microsoft.com/office/officeart/2005/8/layout/hierarchy4"/>
    <dgm:cxn modelId="{8131191E-1EE9-4550-9308-58CD766A65E6}" type="presParOf" srcId="{CEF18E39-1C73-42B9-BDF1-5DD3EC85EA0D}" destId="{D6936C6D-17F5-4369-B1C3-901E9E722DCF}" srcOrd="0" destOrd="0" presId="urn:microsoft.com/office/officeart/2005/8/layout/hierarchy4"/>
    <dgm:cxn modelId="{9FAE4053-EC38-4C19-AAB6-414F97FB4DD2}" type="presParOf" srcId="{D6936C6D-17F5-4369-B1C3-901E9E722DCF}" destId="{2965B01E-C0DE-4302-ADA0-732BD580C7B1}" srcOrd="0" destOrd="0" presId="urn:microsoft.com/office/officeart/2005/8/layout/hierarchy4"/>
    <dgm:cxn modelId="{C530CEB4-F084-4C29-A337-377AB23650A3}" type="presParOf" srcId="{D6936C6D-17F5-4369-B1C3-901E9E722DCF}" destId="{DC8AC8CB-3F6F-4460-AB01-5CBE0F14A486}" srcOrd="1" destOrd="0" presId="urn:microsoft.com/office/officeart/2005/8/layout/hierarchy4"/>
    <dgm:cxn modelId="{E89510F9-E4CA-472E-A509-EFFA8B1B26C6}" type="presParOf" srcId="{D6936C6D-17F5-4369-B1C3-901E9E722DCF}" destId="{73994466-6310-40D7-8792-BD7FD56E6AF4}" srcOrd="2" destOrd="0" presId="urn:microsoft.com/office/officeart/2005/8/layout/hierarchy4"/>
    <dgm:cxn modelId="{C7DBC4CC-F5FD-45EA-9F10-3315CC50AA29}" type="presParOf" srcId="{73994466-6310-40D7-8792-BD7FD56E6AF4}" destId="{3EAD5394-E4AB-45B2-BE09-F998533ECF40}" srcOrd="0" destOrd="0" presId="urn:microsoft.com/office/officeart/2005/8/layout/hierarchy4"/>
    <dgm:cxn modelId="{F2E9FC80-4198-488F-95B3-CB79B082296F}" type="presParOf" srcId="{3EAD5394-E4AB-45B2-BE09-F998533ECF40}" destId="{A7AF9B85-BF68-40A8-954B-A40EDB5CAF9F}" srcOrd="0" destOrd="0" presId="urn:microsoft.com/office/officeart/2005/8/layout/hierarchy4"/>
    <dgm:cxn modelId="{56E7E398-3FEA-40E1-AFF7-A2B08D055961}" type="presParOf" srcId="{3EAD5394-E4AB-45B2-BE09-F998533ECF40}" destId="{C764A47D-7314-411D-8EF1-5B8F29829B1A}" srcOrd="1" destOrd="0" presId="urn:microsoft.com/office/officeart/2005/8/layout/hierarchy4"/>
    <dgm:cxn modelId="{5D534438-E1D6-4F4B-92E5-CCF4CB44E593}" type="presParOf" srcId="{3EAD5394-E4AB-45B2-BE09-F998533ECF40}" destId="{D5C7FEFF-BE20-4D98-A72C-52B1B8B3F4F7}" srcOrd="2" destOrd="0" presId="urn:microsoft.com/office/officeart/2005/8/layout/hierarchy4"/>
    <dgm:cxn modelId="{FF636E35-71C7-4D02-A5DF-9D53EB7A7FA0}" type="presParOf" srcId="{D5C7FEFF-BE20-4D98-A72C-52B1B8B3F4F7}" destId="{CA81CD2D-7A1B-4CCA-952B-6AE89CE8AAB7}" srcOrd="0" destOrd="0" presId="urn:microsoft.com/office/officeart/2005/8/layout/hierarchy4"/>
    <dgm:cxn modelId="{7DD66F4B-75DC-4731-8990-905EBE3F6DF9}" type="presParOf" srcId="{CA81CD2D-7A1B-4CCA-952B-6AE89CE8AAB7}" destId="{EFF40216-5B58-45C6-B485-1C9C4561DF2F}" srcOrd="0" destOrd="0" presId="urn:microsoft.com/office/officeart/2005/8/layout/hierarchy4"/>
    <dgm:cxn modelId="{A55FB70F-2923-437C-8615-B9CBB3B38F21}" type="presParOf" srcId="{CA81CD2D-7A1B-4CCA-952B-6AE89CE8AAB7}" destId="{82BA7D97-E2A8-4C59-838B-E0906E156677}" srcOrd="1" destOrd="0" presId="urn:microsoft.com/office/officeart/2005/8/layout/hierarchy4"/>
    <dgm:cxn modelId="{A94BD403-AD6F-4DB5-B31D-D57D4FC4E0B4}" type="presParOf" srcId="{CA81CD2D-7A1B-4CCA-952B-6AE89CE8AAB7}" destId="{F73E662C-F722-4B4F-9DF8-BE21B2C2C700}" srcOrd="2" destOrd="0" presId="urn:microsoft.com/office/officeart/2005/8/layout/hierarchy4"/>
    <dgm:cxn modelId="{7822921E-59AB-4E50-9661-39D7167E032B}" type="presParOf" srcId="{F73E662C-F722-4B4F-9DF8-BE21B2C2C700}" destId="{566AACE7-A2F1-4E7A-BECC-43348B95352C}" srcOrd="0" destOrd="0" presId="urn:microsoft.com/office/officeart/2005/8/layout/hierarchy4"/>
    <dgm:cxn modelId="{E8CA0A45-0965-49B1-B6EB-40EF42B4BF92}" type="presParOf" srcId="{566AACE7-A2F1-4E7A-BECC-43348B95352C}" destId="{7653A429-0E18-4BE3-A07C-F1A5A9D672E3}" srcOrd="0" destOrd="0" presId="urn:microsoft.com/office/officeart/2005/8/layout/hierarchy4"/>
    <dgm:cxn modelId="{4E3035F9-6DC1-4D6E-AB8E-13F0B1C4643B}" type="presParOf" srcId="{566AACE7-A2F1-4E7A-BECC-43348B95352C}" destId="{BED59DE9-3C29-48CB-8A25-B7F991619843}" srcOrd="1" destOrd="0" presId="urn:microsoft.com/office/officeart/2005/8/layout/hierarchy4"/>
    <dgm:cxn modelId="{7E3E49AA-3B57-4340-8F31-921618A188E0}" type="presParOf" srcId="{566AACE7-A2F1-4E7A-BECC-43348B95352C}" destId="{3A3A01C6-B3AA-4C89-92D4-EA308C8E23E1}" srcOrd="2" destOrd="0" presId="urn:microsoft.com/office/officeart/2005/8/layout/hierarchy4"/>
    <dgm:cxn modelId="{68D960BF-1EB3-4926-9F3A-087F86263F4F}" type="presParOf" srcId="{3A3A01C6-B3AA-4C89-92D4-EA308C8E23E1}" destId="{B8B89817-F07F-4DA9-AEBF-C4EDAD3E897E}" srcOrd="0" destOrd="0" presId="urn:microsoft.com/office/officeart/2005/8/layout/hierarchy4"/>
    <dgm:cxn modelId="{9CCE35B1-B347-44C5-87FA-2DD3E4E0D6A7}" type="presParOf" srcId="{B8B89817-F07F-4DA9-AEBF-C4EDAD3E897E}" destId="{35DF38A4-C109-469A-81F6-242705CF6432}" srcOrd="0" destOrd="0" presId="urn:microsoft.com/office/officeart/2005/8/layout/hierarchy4"/>
    <dgm:cxn modelId="{EC22FB10-6FAA-454F-BEB9-0A81F999FD44}" type="presParOf" srcId="{B8B89817-F07F-4DA9-AEBF-C4EDAD3E897E}" destId="{316284DC-AD60-4799-9C6D-BBAE00D72CFA}" srcOrd="1" destOrd="0" presId="urn:microsoft.com/office/officeart/2005/8/layout/hierarchy4"/>
    <dgm:cxn modelId="{58CD83E5-83D8-4EF4-81FC-EB94F6899F82}" type="presParOf" srcId="{B8B89817-F07F-4DA9-AEBF-C4EDAD3E897E}" destId="{FF9D5968-2625-4FA7-B798-123DE0850F01}" srcOrd="2" destOrd="0" presId="urn:microsoft.com/office/officeart/2005/8/layout/hierarchy4"/>
    <dgm:cxn modelId="{798409B1-0E96-4E50-9004-58EFCBE114E7}" type="presParOf" srcId="{FF9D5968-2625-4FA7-B798-123DE0850F01}" destId="{0ACE6D06-B44A-4123-806C-A6DF04AE4987}" srcOrd="0" destOrd="0" presId="urn:microsoft.com/office/officeart/2005/8/layout/hierarchy4"/>
    <dgm:cxn modelId="{06F7A691-87C7-4C57-913F-5A0299242087}" type="presParOf" srcId="{0ACE6D06-B44A-4123-806C-A6DF04AE4987}" destId="{72D34432-C31A-4895-8C4B-497C4DC5EA4F}" srcOrd="0" destOrd="0" presId="urn:microsoft.com/office/officeart/2005/8/layout/hierarchy4"/>
    <dgm:cxn modelId="{427CBF61-2BCC-4CC4-B7F7-7EC875743E53}" type="presParOf" srcId="{0ACE6D06-B44A-4123-806C-A6DF04AE4987}" destId="{68423DB6-6E38-46B7-BEBB-F85082740DD1}" srcOrd="1" destOrd="0" presId="urn:microsoft.com/office/officeart/2005/8/layout/hierarchy4"/>
    <dgm:cxn modelId="{D1D4D21E-1483-4D2C-B55A-0378BAD0DFCF}" type="presParOf" srcId="{B74154C5-AFFE-498C-8E4C-911D7456AC97}" destId="{62C0B193-30A4-4691-AF46-D5B94E7FC561}" srcOrd="7" destOrd="0" presId="urn:microsoft.com/office/officeart/2005/8/layout/hierarchy4"/>
    <dgm:cxn modelId="{B2C0020F-10DB-4EC1-83A0-19844645334F}" type="presParOf" srcId="{B74154C5-AFFE-498C-8E4C-911D7456AC97}" destId="{E8090E1D-4DD8-46E0-BA1E-C3890CF14D47}" srcOrd="8" destOrd="0" presId="urn:microsoft.com/office/officeart/2005/8/layout/hierarchy4"/>
    <dgm:cxn modelId="{1A09AD06-78D7-4BBC-B8F6-E681E2F08FC2}" type="presParOf" srcId="{E8090E1D-4DD8-46E0-BA1E-C3890CF14D47}" destId="{F8905714-088D-483C-AC16-D43BF2F0BF16}" srcOrd="0" destOrd="0" presId="urn:microsoft.com/office/officeart/2005/8/layout/hierarchy4"/>
    <dgm:cxn modelId="{8E17861E-17DC-422E-BC6F-FA77AEC21745}" type="presParOf" srcId="{E8090E1D-4DD8-46E0-BA1E-C3890CF14D47}" destId="{8825E9BC-9772-4579-B80A-08C02E6F5841}" srcOrd="1" destOrd="0" presId="urn:microsoft.com/office/officeart/2005/8/layout/hierarchy4"/>
    <dgm:cxn modelId="{D92CA6F5-3E08-4E5F-89E7-905F4F1033FC}" type="presParOf" srcId="{E8090E1D-4DD8-46E0-BA1E-C3890CF14D47}" destId="{4101F8DA-93D9-46DF-B37A-B90529D7C907}" srcOrd="2" destOrd="0" presId="urn:microsoft.com/office/officeart/2005/8/layout/hierarchy4"/>
    <dgm:cxn modelId="{D9463AB2-5CD2-4633-ACB3-83E9AF0E1903}" type="presParOf" srcId="{4101F8DA-93D9-46DF-B37A-B90529D7C907}" destId="{95872D8F-BB28-4072-9DAD-3FCDEEA4A51B}" srcOrd="0" destOrd="0" presId="urn:microsoft.com/office/officeart/2005/8/layout/hierarchy4"/>
    <dgm:cxn modelId="{61F50FB2-693F-427E-B44F-5BD40C3E9C00}" type="presParOf" srcId="{95872D8F-BB28-4072-9DAD-3FCDEEA4A51B}" destId="{24CEF574-2765-4D7C-A195-C900E925FBE6}" srcOrd="0" destOrd="0" presId="urn:microsoft.com/office/officeart/2005/8/layout/hierarchy4"/>
    <dgm:cxn modelId="{454D030A-1975-4911-A0E1-AC7221CBB2EB}" type="presParOf" srcId="{95872D8F-BB28-4072-9DAD-3FCDEEA4A51B}" destId="{9ED7436C-1536-41D8-A0EE-0E39E8864FDD}" srcOrd="1" destOrd="0" presId="urn:microsoft.com/office/officeart/2005/8/layout/hierarchy4"/>
    <dgm:cxn modelId="{04078E68-C3D7-4FE2-992F-248B29593BF0}" type="presParOf" srcId="{95872D8F-BB28-4072-9DAD-3FCDEEA4A51B}" destId="{4139EE0B-9D40-4076-B516-60260BCFF8F9}" srcOrd="2" destOrd="0" presId="urn:microsoft.com/office/officeart/2005/8/layout/hierarchy4"/>
    <dgm:cxn modelId="{70BB6413-4372-433D-A64F-9074DAA0C85E}" type="presParOf" srcId="{4139EE0B-9D40-4076-B516-60260BCFF8F9}" destId="{22447473-48A4-4C0C-8BEC-2558DB533AA4}" srcOrd="0" destOrd="0" presId="urn:microsoft.com/office/officeart/2005/8/layout/hierarchy4"/>
    <dgm:cxn modelId="{2ADF6EC1-07DB-4594-ACF1-2363E75FEFD7}" type="presParOf" srcId="{22447473-48A4-4C0C-8BEC-2558DB533AA4}" destId="{4CD2A706-78CC-47E3-A8F8-D778F944372A}" srcOrd="0" destOrd="0" presId="urn:microsoft.com/office/officeart/2005/8/layout/hierarchy4"/>
    <dgm:cxn modelId="{895F5B05-DC64-4154-8D23-A9869ABF3331}" type="presParOf" srcId="{22447473-48A4-4C0C-8BEC-2558DB533AA4}" destId="{4C177EB7-865B-4153-871C-6C5CF7DBC8C3}" srcOrd="1" destOrd="0" presId="urn:microsoft.com/office/officeart/2005/8/layout/hierarchy4"/>
    <dgm:cxn modelId="{4D654487-9D4C-4A55-8C1C-1C70F9760501}" type="presParOf" srcId="{22447473-48A4-4C0C-8BEC-2558DB533AA4}" destId="{20DB843D-8E62-4574-AB26-BE48E34E41C8}" srcOrd="2" destOrd="0" presId="urn:microsoft.com/office/officeart/2005/8/layout/hierarchy4"/>
    <dgm:cxn modelId="{E540E3B0-C323-4855-AE81-80D529914681}" type="presParOf" srcId="{20DB843D-8E62-4574-AB26-BE48E34E41C8}" destId="{F36349D9-AAD1-4D05-8BCB-F865ABA18533}" srcOrd="0" destOrd="0" presId="urn:microsoft.com/office/officeart/2005/8/layout/hierarchy4"/>
    <dgm:cxn modelId="{55866149-785C-418C-9AC8-37F0FA2743BC}" type="presParOf" srcId="{F36349D9-AAD1-4D05-8BCB-F865ABA18533}" destId="{374E99F0-AE84-4383-93E4-780F78CE6D13}" srcOrd="0" destOrd="0" presId="urn:microsoft.com/office/officeart/2005/8/layout/hierarchy4"/>
    <dgm:cxn modelId="{FDB2A320-820F-4863-8B68-5732ED39FB4E}" type="presParOf" srcId="{F36349D9-AAD1-4D05-8BCB-F865ABA18533}" destId="{FE4B595F-B001-4933-98CC-F9415F4FE45A}" srcOrd="1" destOrd="0" presId="urn:microsoft.com/office/officeart/2005/8/layout/hierarchy4"/>
    <dgm:cxn modelId="{89BF92C2-0D02-4A77-822D-EF6BBB08CF7A}" type="presParOf" srcId="{F36349D9-AAD1-4D05-8BCB-F865ABA18533}" destId="{19CEB4E4-DAEB-4DAC-B74F-6A90F95E40F6}" srcOrd="2" destOrd="0" presId="urn:microsoft.com/office/officeart/2005/8/layout/hierarchy4"/>
    <dgm:cxn modelId="{B3B6AF39-A1FF-4367-99FB-65AF02A42587}" type="presParOf" srcId="{19CEB4E4-DAEB-4DAC-B74F-6A90F95E40F6}" destId="{4B090C7C-91FA-46FA-862C-86DC2555E033}" srcOrd="0" destOrd="0" presId="urn:microsoft.com/office/officeart/2005/8/layout/hierarchy4"/>
    <dgm:cxn modelId="{F6552F14-B918-4F3F-9918-98E69E64724E}" type="presParOf" srcId="{4B090C7C-91FA-46FA-862C-86DC2555E033}" destId="{874CF4BC-44A5-455D-A60A-EB599B596188}" srcOrd="0" destOrd="0" presId="urn:microsoft.com/office/officeart/2005/8/layout/hierarchy4"/>
    <dgm:cxn modelId="{98D55E81-C8AE-4740-836D-8C8BFB602483}" type="presParOf" srcId="{4B090C7C-91FA-46FA-862C-86DC2555E033}" destId="{7879E5A0-7B91-4ECE-AF79-8798634D07D0}" srcOrd="1" destOrd="0" presId="urn:microsoft.com/office/officeart/2005/8/layout/hierarchy4"/>
    <dgm:cxn modelId="{8FBACD8E-0DF0-4108-A130-9726D839584B}" type="presParOf" srcId="{4B090C7C-91FA-46FA-862C-86DC2555E033}" destId="{97FFE9E6-CE88-44D7-A8E9-5F178F964167}" srcOrd="2" destOrd="0" presId="urn:microsoft.com/office/officeart/2005/8/layout/hierarchy4"/>
    <dgm:cxn modelId="{071A129F-22B9-4DD0-86C2-380F0373F816}" type="presParOf" srcId="{97FFE9E6-CE88-44D7-A8E9-5F178F964167}" destId="{B45A538C-DC99-43D4-9C5E-FD6136650525}" srcOrd="0" destOrd="0" presId="urn:microsoft.com/office/officeart/2005/8/layout/hierarchy4"/>
    <dgm:cxn modelId="{23A002DC-471E-45EC-AC02-1072492418D4}" type="presParOf" srcId="{B45A538C-DC99-43D4-9C5E-FD6136650525}" destId="{D2D81AF8-4EA8-45A6-A84D-9694EF1BCFE7}" srcOrd="0" destOrd="0" presId="urn:microsoft.com/office/officeart/2005/8/layout/hierarchy4"/>
    <dgm:cxn modelId="{9132765F-D19A-4580-9D00-F2C02DF9B777}" type="presParOf" srcId="{B45A538C-DC99-43D4-9C5E-FD6136650525}" destId="{31DD6202-DBD1-44BF-A1E0-17D7DF207347}" srcOrd="1" destOrd="0" presId="urn:microsoft.com/office/officeart/2005/8/layout/hierarchy4"/>
    <dgm:cxn modelId="{76925B08-0D9C-4B1F-AA14-1878FE347F66}" type="presParOf" srcId="{B45A538C-DC99-43D4-9C5E-FD6136650525}" destId="{78FA1C88-01CB-45D0-B8B1-93ED28DC0515}" srcOrd="2" destOrd="0" presId="urn:microsoft.com/office/officeart/2005/8/layout/hierarchy4"/>
    <dgm:cxn modelId="{0A9C655A-5743-4172-BFC6-ED554B79364D}" type="presParOf" srcId="{78FA1C88-01CB-45D0-B8B1-93ED28DC0515}" destId="{C388ABCD-EF97-4C36-B582-B368BFAF3A98}" srcOrd="0" destOrd="0" presId="urn:microsoft.com/office/officeart/2005/8/layout/hierarchy4"/>
    <dgm:cxn modelId="{8004FD1A-1C67-4FAC-9D24-09207948B01D}" type="presParOf" srcId="{C388ABCD-EF97-4C36-B582-B368BFAF3A98}" destId="{B05C0A3E-A45E-4E74-81F8-BADC3EA7BC7D}" srcOrd="0" destOrd="0" presId="urn:microsoft.com/office/officeart/2005/8/layout/hierarchy4"/>
    <dgm:cxn modelId="{53357DBB-871C-49A1-9768-EC480C669FA5}" type="presParOf" srcId="{C388ABCD-EF97-4C36-B582-B368BFAF3A98}" destId="{3CF494E9-8292-4011-9D6D-8524C148D964}"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C88BC-C8FF-402F-AB2A-11AC4BBF48B7}">
      <dsp:nvSpPr>
        <dsp:cNvPr id="0" name=""/>
        <dsp:cNvSpPr/>
      </dsp:nvSpPr>
      <dsp:spPr>
        <a:xfrm>
          <a:off x="1142" y="535858"/>
          <a:ext cx="1842349" cy="717703"/>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Доходы</a:t>
          </a:r>
          <a:endParaRPr lang="ru-RU" sz="2000" b="1" kern="1200" dirty="0">
            <a:solidFill>
              <a:schemeClr val="tx1"/>
            </a:solidFill>
            <a:latin typeface="Times New Roman" pitchFamily="18" charset="0"/>
            <a:cs typeface="Times New Roman" pitchFamily="18" charset="0"/>
          </a:endParaRPr>
        </a:p>
      </dsp:txBody>
      <dsp:txXfrm>
        <a:off x="270948" y="640963"/>
        <a:ext cx="1302737" cy="507493"/>
      </dsp:txXfrm>
    </dsp:sp>
    <dsp:sp modelId="{1816D16A-814C-4C22-A6CC-12105B3989BB}">
      <dsp:nvSpPr>
        <dsp:cNvPr id="0" name=""/>
        <dsp:cNvSpPr/>
      </dsp:nvSpPr>
      <dsp:spPr>
        <a:xfrm>
          <a:off x="2027221" y="546339"/>
          <a:ext cx="562799" cy="603721"/>
        </a:xfrm>
        <a:prstGeom prst="mathMinus">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dirty="0"/>
        </a:p>
      </dsp:txBody>
      <dsp:txXfrm>
        <a:off x="2101820" y="777202"/>
        <a:ext cx="413601" cy="141995"/>
      </dsp:txXfrm>
    </dsp:sp>
    <dsp:sp modelId="{32775538-2AC3-4373-B014-5A44732CBC7F}">
      <dsp:nvSpPr>
        <dsp:cNvPr id="0" name=""/>
        <dsp:cNvSpPr/>
      </dsp:nvSpPr>
      <dsp:spPr>
        <a:xfrm>
          <a:off x="2673753" y="600303"/>
          <a:ext cx="1842843" cy="588813"/>
        </a:xfrm>
        <a:prstGeom prst="ellipse">
          <a:avLst/>
        </a:prstGeom>
        <a:solidFill>
          <a:srgbClr val="F57E1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Расходы</a:t>
          </a:r>
          <a:endParaRPr lang="ru-RU" sz="2000" b="1" kern="1200" dirty="0">
            <a:solidFill>
              <a:schemeClr val="tx1"/>
            </a:solidFill>
            <a:latin typeface="Times New Roman" pitchFamily="18" charset="0"/>
            <a:cs typeface="Times New Roman" pitchFamily="18" charset="0"/>
          </a:endParaRPr>
        </a:p>
      </dsp:txBody>
      <dsp:txXfrm>
        <a:off x="2943631" y="686533"/>
        <a:ext cx="1303087" cy="416353"/>
      </dsp:txXfrm>
    </dsp:sp>
    <dsp:sp modelId="{4B955819-9EB5-4C61-BE5E-7CE7027DF3F0}">
      <dsp:nvSpPr>
        <dsp:cNvPr id="0" name=""/>
        <dsp:cNvSpPr/>
      </dsp:nvSpPr>
      <dsp:spPr>
        <a:xfrm>
          <a:off x="4650328" y="549969"/>
          <a:ext cx="578780" cy="689481"/>
        </a:xfrm>
        <a:prstGeom prst="mathEqual">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ru-RU" sz="3000" kern="1200" dirty="0"/>
        </a:p>
      </dsp:txBody>
      <dsp:txXfrm>
        <a:off x="4727045" y="692002"/>
        <a:ext cx="425346" cy="405415"/>
      </dsp:txXfrm>
    </dsp:sp>
    <dsp:sp modelId="{A84245DF-C8CC-47D2-83AC-15EF153255E0}">
      <dsp:nvSpPr>
        <dsp:cNvPr id="0" name=""/>
        <dsp:cNvSpPr/>
      </dsp:nvSpPr>
      <dsp:spPr>
        <a:xfrm>
          <a:off x="5362840" y="52737"/>
          <a:ext cx="3196759" cy="1683946"/>
        </a:xfrm>
        <a:prstGeom prst="ellipse">
          <a:avLst/>
        </a:prstGeom>
        <a:solidFill>
          <a:schemeClr val="bg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u-RU" sz="1700" b="1" kern="1200" dirty="0" smtClean="0">
              <a:solidFill>
                <a:srgbClr val="FF0000"/>
              </a:solidFill>
              <a:latin typeface="Times New Roman" pitchFamily="18" charset="0"/>
              <a:cs typeface="Times New Roman" pitchFamily="18" charset="0"/>
            </a:rPr>
            <a:t>(-)Дефицит</a:t>
          </a:r>
        </a:p>
        <a:p>
          <a:pPr lvl="0" algn="ctr" defTabSz="755650">
            <a:lnSpc>
              <a:spcPct val="90000"/>
            </a:lnSpc>
            <a:spcBef>
              <a:spcPct val="0"/>
            </a:spcBef>
            <a:spcAft>
              <a:spcPct val="35000"/>
            </a:spcAft>
          </a:pPr>
          <a:r>
            <a:rPr lang="ru-RU" sz="1400" b="1" kern="1200" dirty="0" smtClean="0">
              <a:solidFill>
                <a:srgbClr val="FF0000"/>
              </a:solidFill>
              <a:latin typeface="Times New Roman" pitchFamily="18" charset="0"/>
              <a:cs typeface="Times New Roman" pitchFamily="18" charset="0"/>
            </a:rPr>
            <a:t>(расходы больше доходов)</a:t>
          </a:r>
        </a:p>
        <a:p>
          <a:pPr lvl="0" algn="ctr" defTabSz="755650">
            <a:lnSpc>
              <a:spcPct val="90000"/>
            </a:lnSpc>
            <a:spcBef>
              <a:spcPct val="0"/>
            </a:spcBef>
            <a:spcAft>
              <a:spcPct val="35000"/>
            </a:spcAft>
          </a:pPr>
          <a:r>
            <a:rPr lang="ru-RU" sz="1700" b="1" kern="1200" dirty="0" smtClean="0">
              <a:solidFill>
                <a:srgbClr val="46740E"/>
              </a:solidFill>
              <a:latin typeface="Times New Roman" pitchFamily="18" charset="0"/>
              <a:cs typeface="Times New Roman" pitchFamily="18" charset="0"/>
            </a:rPr>
            <a:t>(+) Профицит</a:t>
          </a:r>
        </a:p>
        <a:p>
          <a:pPr lvl="0" algn="ctr" defTabSz="755650">
            <a:lnSpc>
              <a:spcPct val="90000"/>
            </a:lnSpc>
            <a:spcBef>
              <a:spcPct val="0"/>
            </a:spcBef>
            <a:spcAft>
              <a:spcPct val="35000"/>
            </a:spcAft>
          </a:pPr>
          <a:r>
            <a:rPr lang="ru-RU" sz="1400" b="1" kern="1200" dirty="0" smtClean="0">
              <a:solidFill>
                <a:srgbClr val="46740E"/>
              </a:solidFill>
              <a:latin typeface="Times New Roman" pitchFamily="18" charset="0"/>
              <a:cs typeface="Times New Roman" pitchFamily="18" charset="0"/>
            </a:rPr>
            <a:t>(доходы больше расходов)</a:t>
          </a:r>
        </a:p>
      </dsp:txBody>
      <dsp:txXfrm>
        <a:off x="5830995" y="299345"/>
        <a:ext cx="2260449" cy="11907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62A4F-6281-44A9-8CCB-EC1D32ECC29E}">
      <dsp:nvSpPr>
        <dsp:cNvPr id="0" name=""/>
        <dsp:cNvSpPr/>
      </dsp:nvSpPr>
      <dsp:spPr>
        <a:xfrm>
          <a:off x="2180614" y="347707"/>
          <a:ext cx="4899424" cy="4899424"/>
        </a:xfrm>
        <a:prstGeom prst="pie">
          <a:avLst>
            <a:gd name="adj1" fmla="val 16200000"/>
            <a:gd name="adj2" fmla="val 19800000"/>
          </a:avLst>
        </a:prstGeom>
        <a:solidFill>
          <a:schemeClr val="accent2">
            <a:lumMod val="75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ru-RU" sz="1400" b="1" kern="1200" dirty="0" smtClean="0">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Составление проекта бюджета очередного года</a:t>
          </a:r>
          <a:endParaRPr lang="ru-RU" sz="1400" b="1" kern="1200" dirty="0">
            <a:latin typeface="Times New Roman" panose="02020603050405020304" pitchFamily="18" charset="0"/>
            <a:cs typeface="Times New Roman" panose="02020603050405020304" pitchFamily="18" charset="0"/>
          </a:endParaRPr>
        </a:p>
      </dsp:txBody>
      <dsp:txXfrm>
        <a:off x="4746979" y="973550"/>
        <a:ext cx="1283182" cy="991550"/>
      </dsp:txXfrm>
    </dsp:sp>
    <dsp:sp modelId="{842E3C46-EC8A-4ABB-BCAE-D9BAAC0F901D}">
      <dsp:nvSpPr>
        <dsp:cNvPr id="0" name=""/>
        <dsp:cNvSpPr/>
      </dsp:nvSpPr>
      <dsp:spPr>
        <a:xfrm>
          <a:off x="2238940" y="448611"/>
          <a:ext cx="4899424" cy="4899424"/>
        </a:xfrm>
        <a:prstGeom prst="pie">
          <a:avLst>
            <a:gd name="adj1" fmla="val 19800000"/>
            <a:gd name="adj2" fmla="val 1800000"/>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3">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r"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Рассмотрение проекта бюджета очередного года</a:t>
          </a:r>
          <a:endParaRPr lang="ru-RU" sz="1400" b="1" kern="1200" dirty="0">
            <a:latin typeface="Times New Roman" panose="02020603050405020304" pitchFamily="18" charset="0"/>
            <a:cs typeface="Times New Roman" panose="02020603050405020304" pitchFamily="18" charset="0"/>
          </a:endParaRPr>
        </a:p>
      </dsp:txBody>
      <dsp:txXfrm>
        <a:off x="5563550" y="2431712"/>
        <a:ext cx="1341509" cy="962386"/>
      </dsp:txXfrm>
    </dsp:sp>
    <dsp:sp modelId="{EF4DAB56-0E4E-4262-BFE2-5F22B9C565D7}">
      <dsp:nvSpPr>
        <dsp:cNvPr id="0" name=""/>
        <dsp:cNvSpPr/>
      </dsp:nvSpPr>
      <dsp:spPr>
        <a:xfrm>
          <a:off x="2180614" y="549516"/>
          <a:ext cx="4899424" cy="4899424"/>
        </a:xfrm>
        <a:prstGeom prst="pie">
          <a:avLst>
            <a:gd name="adj1" fmla="val 1800000"/>
            <a:gd name="adj2" fmla="val 5400000"/>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4">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Утверждение бюджета очередного года</a:t>
          </a:r>
          <a:endParaRPr lang="ru-RU" sz="1400" b="1" kern="1200" dirty="0">
            <a:latin typeface="Times New Roman" panose="02020603050405020304" pitchFamily="18" charset="0"/>
            <a:cs typeface="Times New Roman" panose="02020603050405020304" pitchFamily="18" charset="0"/>
          </a:endParaRPr>
        </a:p>
      </dsp:txBody>
      <dsp:txXfrm>
        <a:off x="4746979" y="3860710"/>
        <a:ext cx="1283182" cy="991550"/>
      </dsp:txXfrm>
    </dsp:sp>
    <dsp:sp modelId="{4EC7F541-63A3-4EAE-B73C-7B624E9A8B04}">
      <dsp:nvSpPr>
        <dsp:cNvPr id="0" name=""/>
        <dsp:cNvSpPr/>
      </dsp:nvSpPr>
      <dsp:spPr>
        <a:xfrm>
          <a:off x="2063961" y="549516"/>
          <a:ext cx="4899424" cy="4899424"/>
        </a:xfrm>
        <a:prstGeom prst="pie">
          <a:avLst>
            <a:gd name="adj1" fmla="val 5400000"/>
            <a:gd name="adj2" fmla="val 9000000"/>
          </a:avLst>
        </a:prstGeom>
        <a:gradFill rotWithShape="0">
          <a:gsLst>
            <a:gs pos="0">
              <a:schemeClr val="accent5">
                <a:hueOff val="0"/>
                <a:satOff val="0"/>
                <a:lumOff val="0"/>
                <a:alphaOff val="0"/>
                <a:lumMod val="95000"/>
              </a:schemeClr>
            </a:gs>
            <a:gs pos="100000">
              <a:schemeClr val="accent5">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5">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r"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Исполнение бюджета в текущем году</a:t>
          </a:r>
          <a:endParaRPr lang="ru-RU" sz="1400" b="1" kern="1200" dirty="0">
            <a:latin typeface="Times New Roman" panose="02020603050405020304" pitchFamily="18" charset="0"/>
            <a:cs typeface="Times New Roman" panose="02020603050405020304" pitchFamily="18" charset="0"/>
          </a:endParaRPr>
        </a:p>
      </dsp:txBody>
      <dsp:txXfrm>
        <a:off x="3113837" y="3860710"/>
        <a:ext cx="1283182" cy="991550"/>
      </dsp:txXfrm>
    </dsp:sp>
    <dsp:sp modelId="{0476E67D-5740-41C1-B512-8D9664E886EA}">
      <dsp:nvSpPr>
        <dsp:cNvPr id="0" name=""/>
        <dsp:cNvSpPr/>
      </dsp:nvSpPr>
      <dsp:spPr>
        <a:xfrm>
          <a:off x="2005634" y="448611"/>
          <a:ext cx="4899424" cy="4899424"/>
        </a:xfrm>
        <a:prstGeom prst="pie">
          <a:avLst>
            <a:gd name="adj1" fmla="val 9000000"/>
            <a:gd name="adj2" fmla="val 12600000"/>
          </a:avLst>
        </a:prstGeom>
        <a:gradFill rotWithShape="0">
          <a:gsLst>
            <a:gs pos="0">
              <a:schemeClr val="accent6">
                <a:hueOff val="0"/>
                <a:satOff val="0"/>
                <a:lumOff val="0"/>
                <a:alphaOff val="0"/>
                <a:lumMod val="95000"/>
              </a:schemeClr>
            </a:gs>
            <a:gs pos="100000">
              <a:schemeClr val="accent6">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6">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Формирование отчета об исполнении бюджета предыдущего года</a:t>
          </a:r>
          <a:endParaRPr lang="ru-RU" sz="1400" b="1" kern="1200" dirty="0">
            <a:latin typeface="Times New Roman" panose="02020603050405020304" pitchFamily="18" charset="0"/>
            <a:cs typeface="Times New Roman" panose="02020603050405020304" pitchFamily="18" charset="0"/>
          </a:endParaRPr>
        </a:p>
      </dsp:txBody>
      <dsp:txXfrm>
        <a:off x="2238940" y="2431712"/>
        <a:ext cx="1341509" cy="962386"/>
      </dsp:txXfrm>
    </dsp:sp>
    <dsp:sp modelId="{DA87E9FC-B2D7-4745-9F92-BBE64603542E}">
      <dsp:nvSpPr>
        <dsp:cNvPr id="0" name=""/>
        <dsp:cNvSpPr/>
      </dsp:nvSpPr>
      <dsp:spPr>
        <a:xfrm>
          <a:off x="2063961" y="347707"/>
          <a:ext cx="4899424" cy="4899424"/>
        </a:xfrm>
        <a:prstGeom prst="pie">
          <a:avLst>
            <a:gd name="adj1" fmla="val 12600000"/>
            <a:gd name="adj2" fmla="val 16200000"/>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r" defTabSz="622300">
            <a:lnSpc>
              <a:spcPct val="90000"/>
            </a:lnSpc>
            <a:spcBef>
              <a:spcPct val="0"/>
            </a:spcBef>
            <a:spcAft>
              <a:spcPct val="35000"/>
            </a:spcAft>
          </a:pPr>
          <a:endParaRPr lang="ru-RU" sz="1400" b="1" kern="1200" dirty="0" smtClean="0">
            <a:latin typeface="Times New Roman" panose="02020603050405020304" pitchFamily="18" charset="0"/>
            <a:cs typeface="Times New Roman" panose="02020603050405020304" pitchFamily="18" charset="0"/>
          </a:endParaRPr>
        </a:p>
        <a:p>
          <a:pPr lvl="0" algn="r"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Утверждение отчета об исполнении бюджета предыдущего года</a:t>
          </a:r>
          <a:endParaRPr lang="ru-RU" sz="1400" b="1" kern="1200" dirty="0">
            <a:latin typeface="Times New Roman" panose="02020603050405020304" pitchFamily="18" charset="0"/>
            <a:cs typeface="Times New Roman" panose="02020603050405020304" pitchFamily="18" charset="0"/>
          </a:endParaRPr>
        </a:p>
      </dsp:txBody>
      <dsp:txXfrm>
        <a:off x="3113837" y="973550"/>
        <a:ext cx="1283182" cy="991550"/>
      </dsp:txXfrm>
    </dsp:sp>
    <dsp:sp modelId="{645E1EC9-0933-4E6B-AECB-D952B70FC643}">
      <dsp:nvSpPr>
        <dsp:cNvPr id="0" name=""/>
        <dsp:cNvSpPr/>
      </dsp:nvSpPr>
      <dsp:spPr>
        <a:xfrm>
          <a:off x="1877137" y="44409"/>
          <a:ext cx="5506019" cy="5506019"/>
        </a:xfrm>
        <a:prstGeom prst="circularArrow">
          <a:avLst>
            <a:gd name="adj1" fmla="val 5085"/>
            <a:gd name="adj2" fmla="val 327528"/>
            <a:gd name="adj3" fmla="val 19472472"/>
            <a:gd name="adj4" fmla="val 16200251"/>
            <a:gd name="adj5" fmla="val 5932"/>
          </a:avLst>
        </a:prstGeom>
        <a:solidFill>
          <a:schemeClr val="accent2">
            <a:lumMod val="75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A4DA3E07-BB5F-47AE-8641-79F859DB5CB5}">
      <dsp:nvSpPr>
        <dsp:cNvPr id="0" name=""/>
        <dsp:cNvSpPr/>
      </dsp:nvSpPr>
      <dsp:spPr>
        <a:xfrm>
          <a:off x="1935464" y="145314"/>
          <a:ext cx="5506019" cy="5506019"/>
        </a:xfrm>
        <a:prstGeom prst="circularArrow">
          <a:avLst>
            <a:gd name="adj1" fmla="val 5085"/>
            <a:gd name="adj2" fmla="val 327528"/>
            <a:gd name="adj3" fmla="val 1472472"/>
            <a:gd name="adj4" fmla="val 19800000"/>
            <a:gd name="adj5" fmla="val 5932"/>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3">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213181CF-CFAC-4748-ABA5-035FEB22F4F7}">
      <dsp:nvSpPr>
        <dsp:cNvPr id="0" name=""/>
        <dsp:cNvSpPr/>
      </dsp:nvSpPr>
      <dsp:spPr>
        <a:xfrm>
          <a:off x="1877137" y="246218"/>
          <a:ext cx="5506019" cy="5506019"/>
        </a:xfrm>
        <a:prstGeom prst="circularArrow">
          <a:avLst>
            <a:gd name="adj1" fmla="val 5085"/>
            <a:gd name="adj2" fmla="val 327528"/>
            <a:gd name="adj3" fmla="val 5072221"/>
            <a:gd name="adj4" fmla="val 1800000"/>
            <a:gd name="adj5" fmla="val 5932"/>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4">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A92B7A11-A671-4B89-9347-B0ACB03A440B}">
      <dsp:nvSpPr>
        <dsp:cNvPr id="0" name=""/>
        <dsp:cNvSpPr/>
      </dsp:nvSpPr>
      <dsp:spPr>
        <a:xfrm>
          <a:off x="1760842" y="246218"/>
          <a:ext cx="5506019" cy="5506019"/>
        </a:xfrm>
        <a:prstGeom prst="circularArrow">
          <a:avLst>
            <a:gd name="adj1" fmla="val 5085"/>
            <a:gd name="adj2" fmla="val 327528"/>
            <a:gd name="adj3" fmla="val 8672472"/>
            <a:gd name="adj4" fmla="val 5400251"/>
            <a:gd name="adj5" fmla="val 5932"/>
          </a:avLst>
        </a:prstGeom>
        <a:gradFill rotWithShape="0">
          <a:gsLst>
            <a:gs pos="0">
              <a:schemeClr val="accent5">
                <a:hueOff val="0"/>
                <a:satOff val="0"/>
                <a:lumOff val="0"/>
                <a:alphaOff val="0"/>
                <a:lumMod val="95000"/>
              </a:schemeClr>
            </a:gs>
            <a:gs pos="100000">
              <a:schemeClr val="accent5">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5">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7BA1513E-5EC7-4F59-860A-3B64659C2085}">
      <dsp:nvSpPr>
        <dsp:cNvPr id="0" name=""/>
        <dsp:cNvSpPr/>
      </dsp:nvSpPr>
      <dsp:spPr>
        <a:xfrm>
          <a:off x="1702516" y="145314"/>
          <a:ext cx="5506019" cy="5506019"/>
        </a:xfrm>
        <a:prstGeom prst="circularArrow">
          <a:avLst>
            <a:gd name="adj1" fmla="val 5085"/>
            <a:gd name="adj2" fmla="val 327528"/>
            <a:gd name="adj3" fmla="val 12272472"/>
            <a:gd name="adj4" fmla="val 9000000"/>
            <a:gd name="adj5" fmla="val 5932"/>
          </a:avLst>
        </a:prstGeom>
        <a:gradFill rotWithShape="0">
          <a:gsLst>
            <a:gs pos="0">
              <a:schemeClr val="accent6">
                <a:hueOff val="0"/>
                <a:satOff val="0"/>
                <a:lumOff val="0"/>
                <a:alphaOff val="0"/>
                <a:lumMod val="95000"/>
              </a:schemeClr>
            </a:gs>
            <a:gs pos="100000">
              <a:schemeClr val="accent6">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6">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0D69B72D-0C44-42CD-AEA0-3AD3918B2D39}">
      <dsp:nvSpPr>
        <dsp:cNvPr id="0" name=""/>
        <dsp:cNvSpPr/>
      </dsp:nvSpPr>
      <dsp:spPr>
        <a:xfrm>
          <a:off x="1760842" y="44409"/>
          <a:ext cx="5506019" cy="5506019"/>
        </a:xfrm>
        <a:prstGeom prst="circularArrow">
          <a:avLst>
            <a:gd name="adj1" fmla="val 5085"/>
            <a:gd name="adj2" fmla="val 327528"/>
            <a:gd name="adj3" fmla="val 15872221"/>
            <a:gd name="adj4" fmla="val 12600000"/>
            <a:gd name="adj5" fmla="val 5932"/>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25282-24D3-4CFD-AC59-CD63786195EA}">
      <dsp:nvSpPr>
        <dsp:cNvPr id="0" name=""/>
        <dsp:cNvSpPr/>
      </dsp:nvSpPr>
      <dsp:spPr>
        <a:xfrm>
          <a:off x="2923982" y="-190513"/>
          <a:ext cx="2288938" cy="1583958"/>
        </a:xfrm>
        <a:prstGeom prst="roundRect">
          <a:avLst/>
        </a:prstGeom>
        <a:gradFill rotWithShape="1">
          <a:gsLst>
            <a:gs pos="28000">
              <a:schemeClr val="accent2">
                <a:tint val="18000"/>
                <a:satMod val="120000"/>
                <a:lumMod val="88000"/>
              </a:schemeClr>
            </a:gs>
            <a:gs pos="100000">
              <a:schemeClr val="accent2">
                <a:tint val="40000"/>
                <a:satMod val="100000"/>
                <a:lumMod val="78000"/>
              </a:schemeClr>
            </a:gs>
          </a:gsLst>
          <a:lin ang="5400000" scaled="0"/>
        </a:gradFill>
        <a:ln w="9525" cap="flat" cmpd="sng" algn="ctr">
          <a:solidFill>
            <a:schemeClr val="accent2"/>
          </a:solidFill>
          <a:prstDash val="solid"/>
        </a:ln>
        <a:effectLst>
          <a:outerShdw blurRad="63500" dist="50800" dir="5400000" sx="98000" sy="98000" rotWithShape="0">
            <a:srgbClr val="000000">
              <a:alpha val="20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Основных направлениях налоговой политики Чувашской Республики</a:t>
          </a:r>
          <a:endParaRPr lang="ru-RU" sz="1700" b="1" kern="1200" dirty="0">
            <a:latin typeface="Times New Roman" panose="02020603050405020304" pitchFamily="18" charset="0"/>
            <a:cs typeface="Times New Roman" panose="02020603050405020304" pitchFamily="18" charset="0"/>
          </a:endParaRPr>
        </a:p>
      </dsp:txBody>
      <dsp:txXfrm>
        <a:off x="3001304" y="-113191"/>
        <a:ext cx="2134294" cy="1429314"/>
      </dsp:txXfrm>
    </dsp:sp>
    <dsp:sp modelId="{B1BA7DD6-4629-4464-AA76-4AC12B29F7ED}">
      <dsp:nvSpPr>
        <dsp:cNvPr id="0" name=""/>
        <dsp:cNvSpPr/>
      </dsp:nvSpPr>
      <dsp:spPr>
        <a:xfrm>
          <a:off x="2853375" y="919912"/>
          <a:ext cx="3534831" cy="3534831"/>
        </a:xfrm>
        <a:custGeom>
          <a:avLst/>
          <a:gdLst/>
          <a:ahLst/>
          <a:cxnLst/>
          <a:rect l="0" t="0" r="0" b="0"/>
          <a:pathLst>
            <a:path>
              <a:moveTo>
                <a:pt x="2367347" y="104935"/>
              </a:moveTo>
              <a:arcTo wR="1767415" hR="1767415" stAng="17390566" swAng="1594941"/>
            </a:path>
          </a:pathLst>
        </a:custGeom>
        <a:noFill/>
        <a:ln w="76200" cap="flat" cmpd="sng" algn="ctr">
          <a:solidFill>
            <a:schemeClr val="accent4"/>
          </a:solidFill>
          <a:prstDash val="solid"/>
        </a:ln>
        <a:effectLst>
          <a:outerShdw blurRad="40005" dist="22984" dir="5400000" rotWithShape="0">
            <a:srgbClr val="000000">
              <a:alpha val="45000"/>
            </a:srgbClr>
          </a:outerShdw>
        </a:effectLst>
        <a:scene3d>
          <a:camera prst="orthographicFront"/>
          <a:lightRig rig="flat" dir="t"/>
        </a:scene3d>
        <a:sp3d z="-40000" prstMaterial="matte">
          <a:bevelT w="19050" h="38100"/>
        </a:sp3d>
      </dsp:spPr>
      <dsp:style>
        <a:lnRef idx="3">
          <a:schemeClr val="accent4"/>
        </a:lnRef>
        <a:fillRef idx="0">
          <a:schemeClr val="accent4"/>
        </a:fillRef>
        <a:effectRef idx="2">
          <a:schemeClr val="accent4"/>
        </a:effectRef>
        <a:fontRef idx="minor">
          <a:schemeClr val="tx1"/>
        </a:fontRef>
      </dsp:style>
    </dsp:sp>
    <dsp:sp modelId="{09EE511D-0EF6-43EC-B406-0F1618FAB471}">
      <dsp:nvSpPr>
        <dsp:cNvPr id="0" name=""/>
        <dsp:cNvSpPr/>
      </dsp:nvSpPr>
      <dsp:spPr>
        <a:xfrm>
          <a:off x="4938417" y="1475062"/>
          <a:ext cx="2348291" cy="1740672"/>
        </a:xfrm>
        <a:prstGeom prst="roundRect">
          <a:avLst/>
        </a:prstGeom>
        <a:gradFill rotWithShape="1">
          <a:gsLst>
            <a:gs pos="28000">
              <a:schemeClr val="accent2">
                <a:tint val="18000"/>
                <a:satMod val="120000"/>
                <a:lumMod val="88000"/>
              </a:schemeClr>
            </a:gs>
            <a:gs pos="100000">
              <a:schemeClr val="accent2">
                <a:tint val="40000"/>
                <a:satMod val="100000"/>
                <a:lumMod val="78000"/>
              </a:schemeClr>
            </a:gs>
          </a:gsLst>
          <a:lin ang="5400000" scaled="0"/>
        </a:gradFill>
        <a:ln w="9525" cap="flat" cmpd="sng" algn="ctr">
          <a:solidFill>
            <a:schemeClr val="accent2"/>
          </a:solidFill>
          <a:prstDash val="solid"/>
        </a:ln>
        <a:effectLst>
          <a:outerShdw blurRad="63500" dist="50800" dir="5400000" sx="98000" sy="98000" rotWithShape="0">
            <a:srgbClr val="000000">
              <a:alpha val="20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Основных направлениях бюджетной политики Чувашской Республики</a:t>
          </a:r>
          <a:endParaRPr lang="ru-RU" sz="1700" b="1" kern="1200" dirty="0">
            <a:latin typeface="Times New Roman" panose="02020603050405020304" pitchFamily="18" charset="0"/>
            <a:cs typeface="Times New Roman" panose="02020603050405020304" pitchFamily="18" charset="0"/>
          </a:endParaRPr>
        </a:p>
      </dsp:txBody>
      <dsp:txXfrm>
        <a:off x="5023390" y="1560035"/>
        <a:ext cx="2178345" cy="1570726"/>
      </dsp:txXfrm>
    </dsp:sp>
    <dsp:sp modelId="{CEBC4C3C-A437-4420-A2E2-C12E33E8450C}">
      <dsp:nvSpPr>
        <dsp:cNvPr id="0" name=""/>
        <dsp:cNvSpPr/>
      </dsp:nvSpPr>
      <dsp:spPr>
        <a:xfrm>
          <a:off x="2842246" y="272306"/>
          <a:ext cx="3534831" cy="3534831"/>
        </a:xfrm>
        <a:custGeom>
          <a:avLst/>
          <a:gdLst/>
          <a:ahLst/>
          <a:cxnLst/>
          <a:rect l="0" t="0" r="0" b="0"/>
          <a:pathLst>
            <a:path>
              <a:moveTo>
                <a:pt x="3081225" y="2949643"/>
              </a:moveTo>
              <a:arcTo wR="1767415" hR="1767415" stAng="2518942" swAng="1605769"/>
            </a:path>
          </a:pathLst>
        </a:custGeom>
        <a:noFill/>
        <a:ln w="76200" cap="flat" cmpd="sng" algn="ctr">
          <a:solidFill>
            <a:schemeClr val="accent4"/>
          </a:solidFill>
          <a:prstDash val="solid"/>
        </a:ln>
        <a:effectLst>
          <a:outerShdw blurRad="40005" dist="22984" dir="5400000" rotWithShape="0">
            <a:srgbClr val="000000">
              <a:alpha val="45000"/>
            </a:srgbClr>
          </a:outerShdw>
        </a:effectLst>
        <a:scene3d>
          <a:camera prst="orthographicFront"/>
          <a:lightRig rig="flat" dir="t"/>
        </a:scene3d>
        <a:sp3d z="-40000" prstMaterial="matte">
          <a:bevelT w="19050" h="38100"/>
        </a:sp3d>
      </dsp:spPr>
      <dsp:style>
        <a:lnRef idx="3">
          <a:schemeClr val="accent4"/>
        </a:lnRef>
        <a:fillRef idx="0">
          <a:schemeClr val="accent4"/>
        </a:fillRef>
        <a:effectRef idx="2">
          <a:schemeClr val="accent4"/>
        </a:effectRef>
        <a:fontRef idx="minor">
          <a:schemeClr val="tx1"/>
        </a:fontRef>
      </dsp:style>
    </dsp:sp>
    <dsp:sp modelId="{B5C2805B-3ECC-4AA3-B306-E04B8D93175A}">
      <dsp:nvSpPr>
        <dsp:cNvPr id="0" name=""/>
        <dsp:cNvSpPr/>
      </dsp:nvSpPr>
      <dsp:spPr>
        <a:xfrm>
          <a:off x="2894306" y="3473570"/>
          <a:ext cx="2348291" cy="1325454"/>
        </a:xfrm>
        <a:prstGeom prst="roundRect">
          <a:avLst/>
        </a:prstGeom>
        <a:gradFill rotWithShape="1">
          <a:gsLst>
            <a:gs pos="28000">
              <a:schemeClr val="accent2">
                <a:tint val="18000"/>
                <a:satMod val="120000"/>
                <a:lumMod val="88000"/>
              </a:schemeClr>
            </a:gs>
            <a:gs pos="100000">
              <a:schemeClr val="accent2">
                <a:tint val="40000"/>
                <a:satMod val="100000"/>
                <a:lumMod val="78000"/>
              </a:schemeClr>
            </a:gs>
          </a:gsLst>
          <a:lin ang="5400000" scaled="0"/>
        </a:gradFill>
        <a:ln w="9525" cap="flat" cmpd="sng" algn="ctr">
          <a:solidFill>
            <a:schemeClr val="accent2"/>
          </a:solidFill>
          <a:prstDash val="solid"/>
        </a:ln>
        <a:effectLst>
          <a:outerShdw blurRad="63500" dist="50800" dir="5400000" sx="98000" sy="98000" rotWithShape="0">
            <a:srgbClr val="000000">
              <a:alpha val="20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Государственных программах Чувашской Республики</a:t>
          </a:r>
          <a:endParaRPr lang="ru-RU" sz="1700" b="1" kern="1200" dirty="0">
            <a:latin typeface="Times New Roman" panose="02020603050405020304" pitchFamily="18" charset="0"/>
            <a:cs typeface="Times New Roman" panose="02020603050405020304" pitchFamily="18" charset="0"/>
          </a:endParaRPr>
        </a:p>
      </dsp:txBody>
      <dsp:txXfrm>
        <a:off x="2959009" y="3538273"/>
        <a:ext cx="2218885" cy="1196048"/>
      </dsp:txXfrm>
    </dsp:sp>
    <dsp:sp modelId="{609DDD8F-8077-4ED9-B479-F4058D5BF79E}">
      <dsp:nvSpPr>
        <dsp:cNvPr id="0" name=""/>
        <dsp:cNvSpPr/>
      </dsp:nvSpPr>
      <dsp:spPr>
        <a:xfrm>
          <a:off x="1891785" y="329175"/>
          <a:ext cx="3534831" cy="3534831"/>
        </a:xfrm>
        <a:custGeom>
          <a:avLst/>
          <a:gdLst/>
          <a:ahLst/>
          <a:cxnLst/>
          <a:rect l="0" t="0" r="0" b="0"/>
          <a:pathLst>
            <a:path>
              <a:moveTo>
                <a:pt x="995611" y="3357408"/>
              </a:moveTo>
              <a:arcTo wR="1767415" hR="1767415" stAng="6953554" swAng="1474309"/>
            </a:path>
          </a:pathLst>
        </a:custGeom>
        <a:noFill/>
        <a:ln w="76200" cap="flat" cmpd="sng" algn="ctr">
          <a:solidFill>
            <a:schemeClr val="accent4"/>
          </a:solidFill>
          <a:prstDash val="solid"/>
        </a:ln>
        <a:effectLst>
          <a:outerShdw blurRad="40005" dist="22984" dir="5400000" rotWithShape="0">
            <a:srgbClr val="000000">
              <a:alpha val="45000"/>
            </a:srgbClr>
          </a:outerShdw>
        </a:effectLst>
        <a:scene3d>
          <a:camera prst="orthographicFront"/>
          <a:lightRig rig="flat" dir="t"/>
        </a:scene3d>
        <a:sp3d z="-40000" prstMaterial="matte">
          <a:bevelT w="19050" h="38100"/>
        </a:sp3d>
      </dsp:spPr>
      <dsp:style>
        <a:lnRef idx="3">
          <a:schemeClr val="accent4"/>
        </a:lnRef>
        <a:fillRef idx="0">
          <a:schemeClr val="accent4"/>
        </a:fillRef>
        <a:effectRef idx="2">
          <a:schemeClr val="accent4"/>
        </a:effectRef>
        <a:fontRef idx="minor">
          <a:schemeClr val="tx1"/>
        </a:fontRef>
      </dsp:style>
    </dsp:sp>
    <dsp:sp modelId="{FDB32F28-2B23-4FC5-B84F-1478F183AB08}">
      <dsp:nvSpPr>
        <dsp:cNvPr id="0" name=""/>
        <dsp:cNvSpPr/>
      </dsp:nvSpPr>
      <dsp:spPr>
        <a:xfrm>
          <a:off x="925792" y="1475054"/>
          <a:ext cx="2348291" cy="1740672"/>
        </a:xfrm>
        <a:prstGeom prst="roundRect">
          <a:avLst/>
        </a:prstGeom>
        <a:gradFill rotWithShape="1">
          <a:gsLst>
            <a:gs pos="28000">
              <a:schemeClr val="accent2">
                <a:tint val="18000"/>
                <a:satMod val="120000"/>
                <a:lumMod val="88000"/>
              </a:schemeClr>
            </a:gs>
            <a:gs pos="100000">
              <a:schemeClr val="accent2">
                <a:tint val="40000"/>
                <a:satMod val="100000"/>
                <a:lumMod val="78000"/>
              </a:schemeClr>
            </a:gs>
          </a:gsLst>
          <a:lin ang="5400000" scaled="0"/>
        </a:gradFill>
        <a:ln w="9525" cap="flat" cmpd="sng" algn="ctr">
          <a:solidFill>
            <a:schemeClr val="accent2"/>
          </a:solidFill>
          <a:prstDash val="solid"/>
        </a:ln>
        <a:effectLst>
          <a:outerShdw blurRad="63500" dist="50800" dir="5400000" sx="98000" sy="98000" rotWithShape="0">
            <a:srgbClr val="000000">
              <a:alpha val="20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Прогнозе социально-экономического развития Чувашской Республики</a:t>
          </a:r>
          <a:endParaRPr lang="ru-RU" sz="1800" b="1" kern="1200" dirty="0">
            <a:latin typeface="Times New Roman" panose="02020603050405020304" pitchFamily="18" charset="0"/>
            <a:cs typeface="Times New Roman" panose="02020603050405020304" pitchFamily="18" charset="0"/>
          </a:endParaRPr>
        </a:p>
      </dsp:txBody>
      <dsp:txXfrm>
        <a:off x="1010765" y="1560027"/>
        <a:ext cx="2178345" cy="1570726"/>
      </dsp:txXfrm>
    </dsp:sp>
    <dsp:sp modelId="{AE08C94F-0CD5-478E-94D3-913DA7B7B592}">
      <dsp:nvSpPr>
        <dsp:cNvPr id="0" name=""/>
        <dsp:cNvSpPr/>
      </dsp:nvSpPr>
      <dsp:spPr>
        <a:xfrm>
          <a:off x="1881374" y="866596"/>
          <a:ext cx="3534831" cy="3534831"/>
        </a:xfrm>
        <a:custGeom>
          <a:avLst/>
          <a:gdLst/>
          <a:ahLst/>
          <a:cxnLst/>
          <a:rect l="0" t="0" r="0" b="0"/>
          <a:pathLst>
            <a:path>
              <a:moveTo>
                <a:pt x="438025" y="602735"/>
              </a:moveTo>
              <a:arcTo wR="1767415" hR="1767415" stAng="13273299" swAng="1459282"/>
            </a:path>
          </a:pathLst>
        </a:custGeom>
        <a:noFill/>
        <a:ln w="76200" cap="flat" cmpd="sng" algn="ctr">
          <a:solidFill>
            <a:schemeClr val="accent4"/>
          </a:solidFill>
          <a:prstDash val="solid"/>
        </a:ln>
        <a:effectLst>
          <a:outerShdw blurRad="40005" dist="22984" dir="5400000" rotWithShape="0">
            <a:srgbClr val="000000">
              <a:alpha val="45000"/>
            </a:srgbClr>
          </a:outerShdw>
        </a:effectLst>
        <a:scene3d>
          <a:camera prst="orthographicFront"/>
          <a:lightRig rig="flat" dir="t"/>
        </a:scene3d>
        <a:sp3d z="-40000" prstMaterial="matte">
          <a:bevelT w="19050" h="38100"/>
        </a:sp3d>
      </dsp:spPr>
      <dsp:style>
        <a:lnRef idx="3">
          <a:schemeClr val="accent4"/>
        </a:lnRef>
        <a:fillRef idx="0">
          <a:schemeClr val="accent4"/>
        </a:fillRef>
        <a:effectRef idx="2">
          <a:schemeClr val="accent4"/>
        </a:effectRef>
        <a:fontRef idx="minor">
          <a:schemeClr val="tx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2F5D-797B-4C71-93F7-7C835BFF7982}">
      <dsp:nvSpPr>
        <dsp:cNvPr id="0" name=""/>
        <dsp:cNvSpPr/>
      </dsp:nvSpPr>
      <dsp:spPr>
        <a:xfrm>
          <a:off x="1567" y="1885"/>
          <a:ext cx="3903032" cy="834139"/>
        </a:xfrm>
        <a:prstGeom prst="roundRect">
          <a:avLst>
            <a:gd name="adj" fmla="val 10000"/>
          </a:avLst>
        </a:prstGeom>
        <a:solidFill>
          <a:schemeClr val="accent2"/>
        </a:solidFill>
        <a:ln w="25400" cap="flat" cmpd="sng" algn="ctr">
          <a:solidFill>
            <a:schemeClr val="lt1"/>
          </a:solidFill>
          <a:prstDash val="solid"/>
        </a:ln>
        <a:effectLst>
          <a:outerShdw blurRad="63500" dist="50800" dir="5400000" sx="98000" sy="98000" rotWithShape="0">
            <a:srgbClr val="000000">
              <a:alpha val="2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25998" y="26316"/>
        <a:ext cx="3854170" cy="785277"/>
      </dsp:txXfrm>
    </dsp:sp>
    <dsp:sp modelId="{EFD09625-1EEB-463A-9D51-52F09A5E039B}">
      <dsp:nvSpPr>
        <dsp:cNvPr id="0" name=""/>
        <dsp:cNvSpPr/>
      </dsp:nvSpPr>
      <dsp:spPr>
        <a:xfrm>
          <a:off x="1567" y="871218"/>
          <a:ext cx="731452" cy="834139"/>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 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2990" y="892641"/>
        <a:ext cx="688606" cy="791293"/>
      </dsp:txXfrm>
    </dsp:sp>
    <dsp:sp modelId="{B7B68934-E179-4D36-8AD9-7637EF3F0019}">
      <dsp:nvSpPr>
        <dsp:cNvPr id="0" name=""/>
        <dsp:cNvSpPr/>
      </dsp:nvSpPr>
      <dsp:spPr>
        <a:xfrm>
          <a:off x="1567" y="1740551"/>
          <a:ext cx="731452" cy="834139"/>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p>
      </dsp:txBody>
      <dsp:txXfrm>
        <a:off x="22990" y="1761974"/>
        <a:ext cx="688606" cy="791293"/>
      </dsp:txXfrm>
    </dsp:sp>
    <dsp:sp modelId="{14BABD28-5047-47A3-A701-B7AFBBE28819}">
      <dsp:nvSpPr>
        <dsp:cNvPr id="0" name=""/>
        <dsp:cNvSpPr/>
      </dsp:nvSpPr>
      <dsp:spPr>
        <a:xfrm>
          <a:off x="1567" y="2609884"/>
          <a:ext cx="731452" cy="834139"/>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2990" y="2631307"/>
        <a:ext cx="688606" cy="791293"/>
      </dsp:txXfrm>
    </dsp:sp>
    <dsp:sp modelId="{8E7E2D4A-62E6-4A23-A5DD-552A63903B64}">
      <dsp:nvSpPr>
        <dsp:cNvPr id="0" name=""/>
        <dsp:cNvSpPr/>
      </dsp:nvSpPr>
      <dsp:spPr>
        <a:xfrm>
          <a:off x="1567" y="3479218"/>
          <a:ext cx="731452" cy="834139"/>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2990" y="3500641"/>
        <a:ext cx="688606" cy="791293"/>
      </dsp:txXfrm>
    </dsp:sp>
    <dsp:sp modelId="{085136A3-D02F-461C-B31C-FD1D69D16759}">
      <dsp:nvSpPr>
        <dsp:cNvPr id="0" name=""/>
        <dsp:cNvSpPr/>
      </dsp:nvSpPr>
      <dsp:spPr>
        <a:xfrm>
          <a:off x="1567" y="4348551"/>
          <a:ext cx="731452" cy="834139"/>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144 000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2990" y="4369974"/>
        <a:ext cx="688606" cy="791293"/>
      </dsp:txXfrm>
    </dsp:sp>
    <dsp:sp modelId="{576C6983-4618-426C-8177-DEA9FE3AC4EB}">
      <dsp:nvSpPr>
        <dsp:cNvPr id="0" name=""/>
        <dsp:cNvSpPr/>
      </dsp:nvSpPr>
      <dsp:spPr>
        <a:xfrm>
          <a:off x="794462" y="871218"/>
          <a:ext cx="731452" cy="834139"/>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 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15885" y="892641"/>
        <a:ext cx="688606" cy="791293"/>
      </dsp:txXfrm>
    </dsp:sp>
    <dsp:sp modelId="{672DFC88-43F4-433B-9B7F-D5CE282279E3}">
      <dsp:nvSpPr>
        <dsp:cNvPr id="0" name=""/>
        <dsp:cNvSpPr/>
      </dsp:nvSpPr>
      <dsp:spPr>
        <a:xfrm>
          <a:off x="794462" y="1740551"/>
          <a:ext cx="731452" cy="834139"/>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5885" y="1761974"/>
        <a:ext cx="688606" cy="791293"/>
      </dsp:txXfrm>
    </dsp:sp>
    <dsp:sp modelId="{C586111C-58B6-40AF-8D8A-60EE680572BA}">
      <dsp:nvSpPr>
        <dsp:cNvPr id="0" name=""/>
        <dsp:cNvSpPr/>
      </dsp:nvSpPr>
      <dsp:spPr>
        <a:xfrm>
          <a:off x="794462" y="2609884"/>
          <a:ext cx="731452" cy="834139"/>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5885" y="2631307"/>
        <a:ext cx="688606" cy="791293"/>
      </dsp:txXfrm>
    </dsp:sp>
    <dsp:sp modelId="{41590EE3-70B4-4E0E-8D44-18EF1FD97F2E}">
      <dsp:nvSpPr>
        <dsp:cNvPr id="0" name=""/>
        <dsp:cNvSpPr/>
      </dsp:nvSpPr>
      <dsp:spPr>
        <a:xfrm>
          <a:off x="794462" y="3479218"/>
          <a:ext cx="731452" cy="834139"/>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5885" y="3500641"/>
        <a:ext cx="688606" cy="791293"/>
      </dsp:txXfrm>
    </dsp:sp>
    <dsp:sp modelId="{6CE5FDB4-BFBB-4259-A330-B441199BCE24}">
      <dsp:nvSpPr>
        <dsp:cNvPr id="0" name=""/>
        <dsp:cNvSpPr/>
      </dsp:nvSpPr>
      <dsp:spPr>
        <a:xfrm>
          <a:off x="794462" y="4348551"/>
          <a:ext cx="731452" cy="834139"/>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137 532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5885" y="4369974"/>
        <a:ext cx="688606" cy="791293"/>
      </dsp:txXfrm>
    </dsp:sp>
    <dsp:sp modelId="{A25BE625-018B-46BA-BE7F-ED875B975F26}">
      <dsp:nvSpPr>
        <dsp:cNvPr id="0" name=""/>
        <dsp:cNvSpPr/>
      </dsp:nvSpPr>
      <dsp:spPr>
        <a:xfrm>
          <a:off x="1587357" y="871218"/>
          <a:ext cx="731452" cy="834139"/>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608780" y="892641"/>
        <a:ext cx="688606" cy="791293"/>
      </dsp:txXfrm>
    </dsp:sp>
    <dsp:sp modelId="{CB2AF246-A0C3-4F64-A578-D38165C39147}">
      <dsp:nvSpPr>
        <dsp:cNvPr id="0" name=""/>
        <dsp:cNvSpPr/>
      </dsp:nvSpPr>
      <dsp:spPr>
        <a:xfrm>
          <a:off x="1587357" y="1740551"/>
          <a:ext cx="731452" cy="834139"/>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8780" y="1761974"/>
        <a:ext cx="688606" cy="791293"/>
      </dsp:txXfrm>
    </dsp:sp>
    <dsp:sp modelId="{02D78884-08A2-47FD-874A-FD0B1E1D6A24}">
      <dsp:nvSpPr>
        <dsp:cNvPr id="0" name=""/>
        <dsp:cNvSpPr/>
      </dsp:nvSpPr>
      <dsp:spPr>
        <a:xfrm>
          <a:off x="1587357" y="2609884"/>
          <a:ext cx="731452" cy="834139"/>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8780" y="2631307"/>
        <a:ext cx="688606" cy="791293"/>
      </dsp:txXfrm>
    </dsp:sp>
    <dsp:sp modelId="{59176932-D6D5-4C36-BF7A-69A1297C4BAD}">
      <dsp:nvSpPr>
        <dsp:cNvPr id="0" name=""/>
        <dsp:cNvSpPr/>
      </dsp:nvSpPr>
      <dsp:spPr>
        <a:xfrm>
          <a:off x="1587357" y="3479218"/>
          <a:ext cx="731452" cy="834139"/>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8780" y="3500641"/>
        <a:ext cx="688606" cy="791293"/>
      </dsp:txXfrm>
    </dsp:sp>
    <dsp:sp modelId="{BA61E3A6-0BE5-4066-9F94-BB1BFFF8EBBF}">
      <dsp:nvSpPr>
        <dsp:cNvPr id="0" name=""/>
        <dsp:cNvSpPr/>
      </dsp:nvSpPr>
      <dsp:spPr>
        <a:xfrm>
          <a:off x="1587357" y="4348551"/>
          <a:ext cx="731452" cy="834139"/>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144 000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8780" y="4369974"/>
        <a:ext cx="688606" cy="791293"/>
      </dsp:txXfrm>
    </dsp:sp>
    <dsp:sp modelId="{9E5D5161-23D7-41B4-A187-BE6D7C6483D0}">
      <dsp:nvSpPr>
        <dsp:cNvPr id="0" name=""/>
        <dsp:cNvSpPr/>
      </dsp:nvSpPr>
      <dsp:spPr>
        <a:xfrm>
          <a:off x="2380252" y="871218"/>
          <a:ext cx="731452" cy="834139"/>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2020</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401675" y="892641"/>
        <a:ext cx="688606" cy="791293"/>
      </dsp:txXfrm>
    </dsp:sp>
    <dsp:sp modelId="{2965B01E-C0DE-4302-ADA0-732BD580C7B1}">
      <dsp:nvSpPr>
        <dsp:cNvPr id="0" name=""/>
        <dsp:cNvSpPr/>
      </dsp:nvSpPr>
      <dsp:spPr>
        <a:xfrm>
          <a:off x="2380252" y="1740551"/>
          <a:ext cx="731452" cy="834139"/>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p>
      </dsp:txBody>
      <dsp:txXfrm>
        <a:off x="2401675" y="1761974"/>
        <a:ext cx="688606" cy="791293"/>
      </dsp:txXfrm>
    </dsp:sp>
    <dsp:sp modelId="{A7AF9B85-BF68-40A8-954B-A40EDB5CAF9F}">
      <dsp:nvSpPr>
        <dsp:cNvPr id="0" name=""/>
        <dsp:cNvSpPr/>
      </dsp:nvSpPr>
      <dsp:spPr>
        <a:xfrm>
          <a:off x="2380252" y="2609884"/>
          <a:ext cx="731452" cy="834139"/>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401675" y="2631307"/>
        <a:ext cx="688606" cy="791293"/>
      </dsp:txXfrm>
    </dsp:sp>
    <dsp:sp modelId="{EFF40216-5B58-45C6-B485-1C9C4561DF2F}">
      <dsp:nvSpPr>
        <dsp:cNvPr id="0" name=""/>
        <dsp:cNvSpPr/>
      </dsp:nvSpPr>
      <dsp:spPr>
        <a:xfrm>
          <a:off x="2380252" y="3479218"/>
          <a:ext cx="731452" cy="834139"/>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401675" y="3500641"/>
        <a:ext cx="688606" cy="791293"/>
      </dsp:txXfrm>
    </dsp:sp>
    <dsp:sp modelId="{7653A429-0E18-4BE3-A07C-F1A5A9D672E3}">
      <dsp:nvSpPr>
        <dsp:cNvPr id="0" name=""/>
        <dsp:cNvSpPr/>
      </dsp:nvSpPr>
      <dsp:spPr>
        <a:xfrm>
          <a:off x="2380252" y="4348551"/>
          <a:ext cx="731452" cy="834139"/>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144 500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401675" y="4369974"/>
        <a:ext cx="688606" cy="791293"/>
      </dsp:txXfrm>
    </dsp:sp>
    <dsp:sp modelId="{F8905714-088D-483C-AC16-D43BF2F0BF16}">
      <dsp:nvSpPr>
        <dsp:cNvPr id="0" name=""/>
        <dsp:cNvSpPr/>
      </dsp:nvSpPr>
      <dsp:spPr>
        <a:xfrm>
          <a:off x="3173147" y="871218"/>
          <a:ext cx="731452" cy="834139"/>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2021</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94570" y="892641"/>
        <a:ext cx="688606" cy="791293"/>
      </dsp:txXfrm>
    </dsp:sp>
    <dsp:sp modelId="{24CEF574-2765-4D7C-A195-C900E925FBE6}">
      <dsp:nvSpPr>
        <dsp:cNvPr id="0" name=""/>
        <dsp:cNvSpPr/>
      </dsp:nvSpPr>
      <dsp:spPr>
        <a:xfrm>
          <a:off x="3173147" y="1740551"/>
          <a:ext cx="731452" cy="834139"/>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4570" y="1761974"/>
        <a:ext cx="688606" cy="791293"/>
      </dsp:txXfrm>
    </dsp:sp>
    <dsp:sp modelId="{4CD2A706-78CC-47E3-A8F8-D778F944372A}">
      <dsp:nvSpPr>
        <dsp:cNvPr id="0" name=""/>
        <dsp:cNvSpPr/>
      </dsp:nvSpPr>
      <dsp:spPr>
        <a:xfrm>
          <a:off x="3173147" y="2609884"/>
          <a:ext cx="731452" cy="834139"/>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4570" y="2631307"/>
        <a:ext cx="688606" cy="791293"/>
      </dsp:txXfrm>
    </dsp:sp>
    <dsp:sp modelId="{374E99F0-AE84-4383-93E4-780F78CE6D13}">
      <dsp:nvSpPr>
        <dsp:cNvPr id="0" name=""/>
        <dsp:cNvSpPr/>
      </dsp:nvSpPr>
      <dsp:spPr>
        <a:xfrm>
          <a:off x="3173147" y="3479218"/>
          <a:ext cx="731452" cy="834139"/>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4570" y="3500641"/>
        <a:ext cx="688606" cy="791293"/>
      </dsp:txXfrm>
    </dsp:sp>
    <dsp:sp modelId="{874CF4BC-44A5-455D-A60A-EB599B596188}">
      <dsp:nvSpPr>
        <dsp:cNvPr id="0" name=""/>
        <dsp:cNvSpPr/>
      </dsp:nvSpPr>
      <dsp:spPr>
        <a:xfrm>
          <a:off x="3173147" y="4348551"/>
          <a:ext cx="731452" cy="834139"/>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144 500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4570" y="4369974"/>
        <a:ext cx="688606" cy="7912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1.xml.rels><?xml version="1.0" encoding="UTF-8" standalone="yes"?>
<Relationships xmlns="http://schemas.openxmlformats.org/package/2006/relationships"><Relationship Id="rId1" Type="http://schemas.openxmlformats.org/officeDocument/2006/relationships/image" Target="../media/image39.png"/></Relationships>
</file>

<file path=ppt/drawings/drawing1.xml><?xml version="1.0" encoding="utf-8"?>
<c:userShapes xmlns:c="http://schemas.openxmlformats.org/drawingml/2006/chart">
  <cdr:relSizeAnchor xmlns:cdr="http://schemas.openxmlformats.org/drawingml/2006/chartDrawing">
    <cdr:from>
      <cdr:x>0.01837</cdr:x>
      <cdr:y>0.89651</cdr:y>
    </cdr:from>
    <cdr:to>
      <cdr:x>0.30399</cdr:x>
      <cdr:y>0.99296</cdr:y>
    </cdr:to>
    <cdr:sp macro="" textlink="">
      <cdr:nvSpPr>
        <cdr:cNvPr id="8" name="Скругленный прямоугольник 7"/>
        <cdr:cNvSpPr/>
      </cdr:nvSpPr>
      <cdr:spPr>
        <a:xfrm xmlns:a="http://schemas.openxmlformats.org/drawingml/2006/main">
          <a:off x="166553" y="5150295"/>
          <a:ext cx="2589603" cy="554092"/>
        </a:xfrm>
        <a:prstGeom xmlns:a="http://schemas.openxmlformats.org/drawingml/2006/main" prst="roundRect">
          <a:avLst/>
        </a:prstGeom>
        <a:ln xmlns:a="http://schemas.openxmlformats.org/drawingml/2006/main"/>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000" b="1" dirty="0" smtClean="0">
              <a:solidFill>
                <a:schemeClr val="tx1"/>
              </a:solidFill>
              <a:latin typeface="Times New Roman" panose="02020603050405020304" pitchFamily="18" charset="0"/>
              <a:cs typeface="Times New Roman" panose="02020603050405020304" pitchFamily="18" charset="0"/>
            </a:rPr>
            <a:t>*Ограничение по Бюджетному кодексу РФ - не более 100% объема собственных доходов</a:t>
          </a:r>
        </a:p>
        <a:p xmlns:a="http://schemas.openxmlformats.org/drawingml/2006/main">
          <a:endParaRPr lang="ru-RU" sz="1000" dirty="0"/>
        </a:p>
      </cdr:txBody>
    </cdr:sp>
  </cdr:relSizeAnchor>
  <cdr:relSizeAnchor xmlns:cdr="http://schemas.openxmlformats.org/drawingml/2006/chartDrawing">
    <cdr:from>
      <cdr:x>0.02775</cdr:x>
      <cdr:y>0.3015</cdr:y>
    </cdr:from>
    <cdr:to>
      <cdr:x>0.1025</cdr:x>
      <cdr:y>0.46066</cdr:y>
    </cdr:to>
    <cdr:sp macro="" textlink="">
      <cdr:nvSpPr>
        <cdr:cNvPr id="2" name="TextBox 1"/>
        <cdr:cNvSpPr txBox="1"/>
      </cdr:nvSpPr>
      <cdr:spPr>
        <a:xfrm xmlns:a="http://schemas.openxmlformats.org/drawingml/2006/main">
          <a:off x="339426" y="173205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0.04782</cdr:x>
      <cdr:y>0.2617</cdr:y>
    </cdr:from>
    <cdr:to>
      <cdr:x>0.08797</cdr:x>
      <cdr:y>0.30886</cdr:y>
    </cdr:to>
    <cdr:sp macro="" textlink="">
      <cdr:nvSpPr>
        <cdr:cNvPr id="3" name="TextBox 2"/>
        <cdr:cNvSpPr txBox="1"/>
      </cdr:nvSpPr>
      <cdr:spPr>
        <a:xfrm xmlns:a="http://schemas.openxmlformats.org/drawingml/2006/main">
          <a:off x="584960" y="1503451"/>
          <a:ext cx="491066" cy="2709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0.05718</cdr:x>
      <cdr:y>0.2502</cdr:y>
    </cdr:from>
    <cdr:to>
      <cdr:x>0.1373</cdr:x>
      <cdr:y>0.30095</cdr:y>
    </cdr:to>
    <cdr:sp macro="" textlink="">
      <cdr:nvSpPr>
        <cdr:cNvPr id="6" name="TextBox 1"/>
        <cdr:cNvSpPr txBox="1"/>
      </cdr:nvSpPr>
      <cdr:spPr>
        <a:xfrm xmlns:a="http://schemas.openxmlformats.org/drawingml/2006/main">
          <a:off x="518385" y="1437363"/>
          <a:ext cx="726416" cy="2915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Times New Roman" panose="02020603050405020304" pitchFamily="18" charset="0"/>
              <a:cs typeface="Times New Roman" panose="02020603050405020304" pitchFamily="18" charset="0"/>
            </a:rPr>
            <a:t>12 261</a:t>
          </a:r>
          <a:endParaRPr lang="ru-RU"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0.15248</cdr:x>
      <cdr:y>0.2126</cdr:y>
    </cdr:from>
    <cdr:to>
      <cdr:x>0.24257</cdr:x>
      <cdr:y>0.25742</cdr:y>
    </cdr:to>
    <cdr:sp macro="" textlink="">
      <cdr:nvSpPr>
        <cdr:cNvPr id="7" name="TextBox 1"/>
        <cdr:cNvSpPr txBox="1"/>
      </cdr:nvSpPr>
      <cdr:spPr>
        <a:xfrm xmlns:a="http://schemas.openxmlformats.org/drawingml/2006/main">
          <a:off x="1382481" y="1221339"/>
          <a:ext cx="816810" cy="2574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Times New Roman" panose="02020603050405020304" pitchFamily="18" charset="0"/>
              <a:cs typeface="Times New Roman" panose="02020603050405020304" pitchFamily="18" charset="0"/>
            </a:rPr>
            <a:t>14 290</a:t>
          </a:r>
          <a:endParaRPr lang="ru-RU"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0.24779</cdr:x>
      <cdr:y>0.2126</cdr:y>
    </cdr:from>
    <cdr:to>
      <cdr:x>0.3305</cdr:x>
      <cdr:y>0.25648</cdr:y>
    </cdr:to>
    <cdr:sp macro="" textlink="">
      <cdr:nvSpPr>
        <cdr:cNvPr id="9" name="TextBox 1"/>
        <cdr:cNvSpPr txBox="1"/>
      </cdr:nvSpPr>
      <cdr:spPr>
        <a:xfrm xmlns:a="http://schemas.openxmlformats.org/drawingml/2006/main">
          <a:off x="2246577" y="1221339"/>
          <a:ext cx="749899" cy="2520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solidFill>
                <a:schemeClr val="tx1"/>
              </a:solidFill>
              <a:latin typeface="Times New Roman" panose="02020603050405020304" pitchFamily="18" charset="0"/>
              <a:cs typeface="Times New Roman" panose="02020603050405020304" pitchFamily="18" charset="0"/>
            </a:rPr>
            <a:t>14 259</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0.35103</cdr:x>
      <cdr:y>0.2126</cdr:y>
    </cdr:from>
    <cdr:to>
      <cdr:x>0.42251</cdr:x>
      <cdr:y>0.25648</cdr:y>
    </cdr:to>
    <cdr:sp macro="" textlink="">
      <cdr:nvSpPr>
        <cdr:cNvPr id="10" name="TextBox 1"/>
        <cdr:cNvSpPr txBox="1"/>
      </cdr:nvSpPr>
      <cdr:spPr>
        <a:xfrm xmlns:a="http://schemas.openxmlformats.org/drawingml/2006/main">
          <a:off x="3182681" y="1221339"/>
          <a:ext cx="648080" cy="2520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300" b="1" dirty="0" smtClean="0">
              <a:solidFill>
                <a:schemeClr val="tx1"/>
              </a:solidFill>
              <a:latin typeface="Times New Roman" panose="02020603050405020304" pitchFamily="18" charset="0"/>
              <a:cs typeface="Times New Roman" panose="02020603050405020304" pitchFamily="18" charset="0"/>
            </a:rPr>
            <a:t>14 121</a:t>
          </a:r>
          <a:endParaRPr lang="ru-RU" sz="13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0.44634</cdr:x>
      <cdr:y>0.2502</cdr:y>
    </cdr:from>
    <cdr:to>
      <cdr:x>0.51782</cdr:x>
      <cdr:y>0.2878</cdr:y>
    </cdr:to>
    <cdr:sp macro="" textlink="">
      <cdr:nvSpPr>
        <cdr:cNvPr id="11" name="TextBox 1"/>
        <cdr:cNvSpPr txBox="1"/>
      </cdr:nvSpPr>
      <cdr:spPr>
        <a:xfrm xmlns:a="http://schemas.openxmlformats.org/drawingml/2006/main">
          <a:off x="4046777" y="1437363"/>
          <a:ext cx="648080" cy="2160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i="1" dirty="0" smtClean="0">
              <a:latin typeface="Times New Roman" panose="02020603050405020304" pitchFamily="18" charset="0"/>
              <a:cs typeface="Times New Roman" panose="02020603050405020304" pitchFamily="18" charset="0"/>
            </a:rPr>
            <a:t>12</a:t>
          </a:r>
          <a:r>
            <a:rPr lang="ru-RU" sz="1200" b="1" i="1" dirty="0" smtClean="0">
              <a:latin typeface="Times New Roman" panose="02020603050405020304" pitchFamily="18" charset="0"/>
              <a:cs typeface="Times New Roman" panose="02020603050405020304" pitchFamily="18" charset="0"/>
            </a:rPr>
            <a:t> </a:t>
          </a:r>
          <a:r>
            <a:rPr lang="en-US" sz="1200" b="1" i="1" dirty="0" smtClean="0">
              <a:latin typeface="Times New Roman" panose="02020603050405020304" pitchFamily="18" charset="0"/>
              <a:cs typeface="Times New Roman" panose="02020603050405020304" pitchFamily="18" charset="0"/>
            </a:rPr>
            <a:t>9</a:t>
          </a:r>
          <a:r>
            <a:rPr lang="ru-RU" sz="1200" b="1" i="1" dirty="0" smtClean="0">
              <a:latin typeface="Times New Roman" panose="02020603050405020304" pitchFamily="18" charset="0"/>
              <a:cs typeface="Times New Roman" panose="02020603050405020304" pitchFamily="18" charset="0"/>
            </a:rPr>
            <a:t>10</a:t>
          </a:r>
          <a:endParaRPr lang="ru-RU" sz="1200" b="1" i="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0.54164</cdr:x>
      <cdr:y>0.27527</cdr:y>
    </cdr:from>
    <cdr:to>
      <cdr:x>0.61748</cdr:x>
      <cdr:y>0.32541</cdr:y>
    </cdr:to>
    <cdr:sp macro="" textlink="">
      <cdr:nvSpPr>
        <cdr:cNvPr id="12" name="TextBox 1"/>
        <cdr:cNvSpPr txBox="1"/>
      </cdr:nvSpPr>
      <cdr:spPr>
        <a:xfrm xmlns:a="http://schemas.openxmlformats.org/drawingml/2006/main">
          <a:off x="4910873" y="1581379"/>
          <a:ext cx="687611" cy="2880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Times New Roman" panose="02020603050405020304" pitchFamily="18" charset="0"/>
              <a:cs typeface="Times New Roman" panose="02020603050405020304" pitchFamily="18" charset="0"/>
            </a:rPr>
            <a:t>1</a:t>
          </a:r>
          <a:r>
            <a:rPr lang="en-US" sz="1200" b="1" dirty="0" smtClean="0">
              <a:latin typeface="Times New Roman" panose="02020603050405020304" pitchFamily="18" charset="0"/>
              <a:cs typeface="Times New Roman" panose="02020603050405020304" pitchFamily="18" charset="0"/>
            </a:rPr>
            <a:t>1 784</a:t>
          </a:r>
          <a:endParaRPr lang="ru-RU"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0.64295</cdr:x>
      <cdr:y>0.2878</cdr:y>
    </cdr:from>
    <cdr:to>
      <cdr:x>0.71879</cdr:x>
      <cdr:y>0.33794</cdr:y>
    </cdr:to>
    <cdr:sp macro="" textlink="">
      <cdr:nvSpPr>
        <cdr:cNvPr id="13" name="TextBox 1"/>
        <cdr:cNvSpPr txBox="1"/>
      </cdr:nvSpPr>
      <cdr:spPr>
        <a:xfrm xmlns:a="http://schemas.openxmlformats.org/drawingml/2006/main">
          <a:off x="5829406" y="1653387"/>
          <a:ext cx="687611" cy="2880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Times New Roman" panose="02020603050405020304" pitchFamily="18" charset="0"/>
              <a:cs typeface="Times New Roman" panose="02020603050405020304" pitchFamily="18" charset="0"/>
            </a:rPr>
            <a:t>11</a:t>
          </a:r>
          <a:r>
            <a:rPr lang="en-US" sz="1200" b="1"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672</a:t>
          </a:r>
          <a:endParaRPr lang="ru-RU" sz="1200" b="1" dirty="0">
            <a:latin typeface="Times New Roman" panose="02020603050405020304" pitchFamily="18" charset="0"/>
            <a:cs typeface="Times New Roman" panose="02020603050405020304" pitchFamily="18"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0.49124</cdr:x>
      <cdr:y>0.21118</cdr:y>
    </cdr:from>
    <cdr:to>
      <cdr:x>0.68684</cdr:x>
      <cdr:y>0.28792</cdr:y>
    </cdr:to>
    <cdr:sp macro="" textlink="">
      <cdr:nvSpPr>
        <cdr:cNvPr id="2" name="TextBox 1"/>
        <cdr:cNvSpPr txBox="1">
          <a:spLocks xmlns:a="http://schemas.openxmlformats.org/drawingml/2006/main" noChangeArrowheads="1"/>
        </cdr:cNvSpPr>
      </cdr:nvSpPr>
      <cdr:spPr bwMode="auto">
        <a:xfrm xmlns:a="http://schemas.openxmlformats.org/drawingml/2006/main" rot="375923">
          <a:off x="1450152" y="590886"/>
          <a:ext cx="577396" cy="21473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ru-RU" altLang="ru-RU" sz="1200" b="1" dirty="0">
              <a:solidFill>
                <a:srgbClr val="009E41"/>
              </a:solidFill>
              <a:latin typeface="Times New Roman" panose="02020603050405020304" pitchFamily="18" charset="0"/>
              <a:cs typeface="Times New Roman" panose="02020603050405020304" pitchFamily="18" charset="0"/>
            </a:rPr>
            <a:t>-</a:t>
          </a:r>
          <a:r>
            <a:rPr lang="ru-RU" altLang="ru-RU" sz="1200" b="1" dirty="0" smtClean="0">
              <a:solidFill>
                <a:srgbClr val="009E41"/>
              </a:solidFill>
              <a:latin typeface="Times New Roman" panose="02020603050405020304" pitchFamily="18" charset="0"/>
              <a:cs typeface="Times New Roman" panose="02020603050405020304" pitchFamily="18" charset="0"/>
            </a:rPr>
            <a:t>7,2%</a:t>
          </a:r>
        </a:p>
      </cdr:txBody>
    </cdr:sp>
  </cdr:relSizeAnchor>
  <cdr:relSizeAnchor xmlns:cdr="http://schemas.openxmlformats.org/drawingml/2006/chartDrawing">
    <cdr:from>
      <cdr:x>0.46347</cdr:x>
      <cdr:y>0.30358</cdr:y>
    </cdr:from>
    <cdr:to>
      <cdr:x>0.67054</cdr:x>
      <cdr:y>0.32524</cdr:y>
    </cdr:to>
    <cdr:cxnSp macro="">
      <cdr:nvCxnSpPr>
        <cdr:cNvPr id="3" name="Прямая со стрелкой 2"/>
        <cdr:cNvCxnSpPr/>
      </cdr:nvCxnSpPr>
      <cdr:spPr>
        <a:xfrm xmlns:a="http://schemas.openxmlformats.org/drawingml/2006/main">
          <a:off x="1368152" y="849424"/>
          <a:ext cx="611279" cy="60603"/>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dr:relSizeAnchor xmlns:cdr="http://schemas.openxmlformats.org/drawingml/2006/chartDrawing">
    <cdr:from>
      <cdr:x>0.46864</cdr:x>
      <cdr:y>0.30452</cdr:y>
    </cdr:from>
    <cdr:to>
      <cdr:x>0.71955</cdr:x>
      <cdr:y>0.4071</cdr:y>
    </cdr:to>
    <cdr:sp macro="" textlink="">
      <cdr:nvSpPr>
        <cdr:cNvPr id="4" name="TextBox 1"/>
        <cdr:cNvSpPr txBox="1">
          <a:spLocks xmlns:a="http://schemas.openxmlformats.org/drawingml/2006/main" noChangeArrowheads="1"/>
        </cdr:cNvSpPr>
      </cdr:nvSpPr>
      <cdr:spPr bwMode="auto">
        <a:xfrm xmlns:a="http://schemas.openxmlformats.org/drawingml/2006/main" rot="286393">
          <a:off x="1383419" y="852059"/>
          <a:ext cx="740684" cy="28703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ru-RU" altLang="ru-RU" sz="1200" b="1" dirty="0">
              <a:solidFill>
                <a:srgbClr val="009E41"/>
              </a:solidFill>
              <a:latin typeface="Times New Roman" panose="02020603050405020304" pitchFamily="18" charset="0"/>
              <a:cs typeface="Times New Roman" panose="02020603050405020304" pitchFamily="18" charset="0"/>
            </a:rPr>
            <a:t>-</a:t>
          </a:r>
          <a:r>
            <a:rPr lang="ru-RU" altLang="ru-RU" sz="1200" b="1" dirty="0" smtClean="0">
              <a:solidFill>
                <a:srgbClr val="009E41"/>
              </a:solidFill>
              <a:latin typeface="Times New Roman" panose="02020603050405020304" pitchFamily="18" charset="0"/>
              <a:cs typeface="Times New Roman" panose="02020603050405020304" pitchFamily="18" charset="0"/>
            </a:rPr>
            <a:t>372</a:t>
          </a:r>
        </a:p>
      </cdr:txBody>
    </cdr:sp>
  </cdr:relSizeAnchor>
</c:userShapes>
</file>

<file path=ppt/drawings/drawing11.xml><?xml version="1.0" encoding="utf-8"?>
<c:userShapes xmlns:c="http://schemas.openxmlformats.org/drawingml/2006/chart">
  <cdr:relSizeAnchor xmlns:cdr="http://schemas.openxmlformats.org/drawingml/2006/chartDrawing">
    <cdr:from>
      <cdr:x>0.82167</cdr:x>
      <cdr:y>0.13312</cdr:y>
    </cdr:from>
    <cdr:to>
      <cdr:x>0.98271</cdr:x>
      <cdr:y>0.32499</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426895" y="651825"/>
          <a:ext cx="1063617" cy="939500"/>
        </a:xfrm>
        <a:prstGeom xmlns:a="http://schemas.openxmlformats.org/drawingml/2006/main" prst="rect">
          <a:avLst/>
        </a:prstGeom>
        <a:ln xmlns:a="http://schemas.openxmlformats.org/drawingml/2006/main">
          <a:noFill/>
        </a:ln>
        <a:effectLst xmlns:a="http://schemas.openxmlformats.org/drawingml/2006/main">
          <a:softEdge rad="112500"/>
        </a:effectLst>
      </cdr:spPr>
    </cdr:pic>
  </cdr:relSizeAnchor>
  <cdr:relSizeAnchor xmlns:cdr="http://schemas.openxmlformats.org/drawingml/2006/chartDrawing">
    <cdr:from>
      <cdr:x>0.47622</cdr:x>
      <cdr:y>0.17287</cdr:y>
    </cdr:from>
    <cdr:to>
      <cdr:x>0.56344</cdr:x>
      <cdr:y>0.21698</cdr:y>
    </cdr:to>
    <cdr:sp macro="" textlink="">
      <cdr:nvSpPr>
        <cdr:cNvPr id="5" name="TextBox 1"/>
        <cdr:cNvSpPr txBox="1"/>
      </cdr:nvSpPr>
      <cdr:spPr>
        <a:xfrm xmlns:a="http://schemas.openxmlformats.org/drawingml/2006/main">
          <a:off x="3145269" y="846444"/>
          <a:ext cx="576060" cy="215987"/>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ru-RU" sz="1100" b="1" dirty="0" smtClean="0">
              <a:solidFill>
                <a:schemeClr val="tx1"/>
              </a:solidFill>
              <a:effectLst/>
              <a:latin typeface="Times New Roman" panose="02020603050405020304" pitchFamily="18" charset="0"/>
              <a:cs typeface="Times New Roman" panose="02020603050405020304" pitchFamily="18" charset="0"/>
            </a:rPr>
            <a:t>1,3%</a:t>
          </a:r>
          <a:endParaRPr lang="ru-RU" sz="1100" b="1" dirty="0">
            <a:solidFill>
              <a:schemeClr val="tx1"/>
            </a:solidFill>
            <a:effectLs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0.37318</cdr:x>
      <cdr:y>0.26825</cdr:y>
    </cdr:from>
    <cdr:to>
      <cdr:x>0.48015</cdr:x>
      <cdr:y>0.32268</cdr:y>
    </cdr:to>
    <cdr:sp macro="" textlink="">
      <cdr:nvSpPr>
        <cdr:cNvPr id="6" name="TextBox 1"/>
        <cdr:cNvSpPr txBox="1"/>
      </cdr:nvSpPr>
      <cdr:spPr>
        <a:xfrm xmlns:a="http://schemas.openxmlformats.org/drawingml/2006/main">
          <a:off x="2464726" y="1313510"/>
          <a:ext cx="706502" cy="266519"/>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ru-RU" b="1" dirty="0" smtClean="0">
              <a:latin typeface="Times New Roman" panose="02020603050405020304" pitchFamily="18" charset="0"/>
              <a:cs typeface="Times New Roman" panose="02020603050405020304" pitchFamily="18" charset="0"/>
            </a:rPr>
            <a:t>9,6</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0.65665</cdr:x>
      <cdr:y>0.49064</cdr:y>
    </cdr:from>
    <cdr:to>
      <cdr:x>0.74387</cdr:x>
      <cdr:y>0.54479</cdr:y>
    </cdr:to>
    <cdr:sp macro="" textlink="">
      <cdr:nvSpPr>
        <cdr:cNvPr id="8" name="TextBox 1"/>
        <cdr:cNvSpPr txBox="1"/>
      </cdr:nvSpPr>
      <cdr:spPr>
        <a:xfrm xmlns:a="http://schemas.openxmlformats.org/drawingml/2006/main">
          <a:off x="4336934" y="2402449"/>
          <a:ext cx="576060" cy="265148"/>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ru-RU" b="1" dirty="0" smtClean="0">
              <a:latin typeface="Times New Roman" panose="02020603050405020304" pitchFamily="18" charset="0"/>
              <a:cs typeface="Times New Roman" panose="02020603050405020304" pitchFamily="18" charset="0"/>
            </a:rPr>
            <a:t>0,9%</a:t>
          </a:r>
          <a:endParaRPr lang="ru-RU"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0.4495</cdr:x>
      <cdr:y>0.67654</cdr:y>
    </cdr:from>
    <cdr:to>
      <cdr:x>0.55254</cdr:x>
      <cdr:y>0.73808</cdr:y>
    </cdr:to>
    <cdr:sp macro="" textlink="">
      <cdr:nvSpPr>
        <cdr:cNvPr id="10" name="TextBox 1"/>
        <cdr:cNvSpPr txBox="1"/>
      </cdr:nvSpPr>
      <cdr:spPr>
        <a:xfrm xmlns:a="http://schemas.openxmlformats.org/drawingml/2006/main">
          <a:off x="2968782" y="3312687"/>
          <a:ext cx="680546" cy="301334"/>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ru-RU" b="1" dirty="0" smtClean="0">
              <a:latin typeface="Times New Roman" panose="02020603050405020304" pitchFamily="18" charset="0"/>
              <a:cs typeface="Times New Roman" panose="02020603050405020304" pitchFamily="18" charset="0"/>
            </a:rPr>
            <a:t>10,4 </a:t>
          </a:r>
          <a:r>
            <a:rPr lang="ru-RU" b="1" dirty="0">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0.36228</cdr:x>
      <cdr:y>0.74143</cdr:y>
    </cdr:from>
    <cdr:to>
      <cdr:x>0.4386</cdr:x>
      <cdr:y>0.80025</cdr:y>
    </cdr:to>
    <cdr:sp macro="" textlink="">
      <cdr:nvSpPr>
        <cdr:cNvPr id="11" name="TextBox 1"/>
        <cdr:cNvSpPr txBox="1"/>
      </cdr:nvSpPr>
      <cdr:spPr>
        <a:xfrm xmlns:a="http://schemas.openxmlformats.org/drawingml/2006/main">
          <a:off x="2392718" y="3630439"/>
          <a:ext cx="504069" cy="288014"/>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ru-RU" b="1" dirty="0" smtClean="0">
              <a:latin typeface="Times New Roman" panose="02020603050405020304" pitchFamily="18" charset="0"/>
              <a:cs typeface="Times New Roman" panose="02020603050405020304" pitchFamily="18" charset="0"/>
            </a:rPr>
            <a:t>1,9%</a:t>
          </a:r>
          <a:endParaRPr lang="ru-RU"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0.29686</cdr:x>
      <cdr:y>0.49566</cdr:y>
    </cdr:from>
    <cdr:to>
      <cdr:x>0.4142</cdr:x>
      <cdr:y>0.55448</cdr:y>
    </cdr:to>
    <cdr:sp macro="" textlink="">
      <cdr:nvSpPr>
        <cdr:cNvPr id="12" name="TextBox 1"/>
        <cdr:cNvSpPr txBox="1"/>
      </cdr:nvSpPr>
      <cdr:spPr>
        <a:xfrm xmlns:a="http://schemas.openxmlformats.org/drawingml/2006/main">
          <a:off x="1960670" y="2427019"/>
          <a:ext cx="774993" cy="2880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b="1" dirty="0" smtClean="0">
              <a:latin typeface="Times New Roman" panose="02020603050405020304" pitchFamily="18" charset="0"/>
              <a:cs typeface="Times New Roman" panose="02020603050405020304" pitchFamily="18" charset="0"/>
            </a:rPr>
            <a:t>33,7%</a:t>
          </a:r>
          <a:endParaRPr lang="ru-RU"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0.54762</cdr:x>
      <cdr:y>0.56919</cdr:y>
    </cdr:from>
    <cdr:to>
      <cdr:x>0.66495</cdr:x>
      <cdr:y>0.62801</cdr:y>
    </cdr:to>
    <cdr:sp macro="" textlink="">
      <cdr:nvSpPr>
        <cdr:cNvPr id="13" name="TextBox 1"/>
        <cdr:cNvSpPr txBox="1"/>
      </cdr:nvSpPr>
      <cdr:spPr>
        <a:xfrm xmlns:a="http://schemas.openxmlformats.org/drawingml/2006/main">
          <a:off x="3616854" y="2787059"/>
          <a:ext cx="774927" cy="2880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b="1" dirty="0" smtClean="0">
              <a:latin typeface="Times New Roman" panose="02020603050405020304" pitchFamily="18" charset="0"/>
              <a:cs typeface="Times New Roman" panose="02020603050405020304" pitchFamily="18" charset="0"/>
            </a:rPr>
            <a:t>7,9 </a:t>
          </a:r>
          <a:r>
            <a:rPr lang="ru-RU" b="1" dirty="0">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0.53672</cdr:x>
      <cdr:y>0.35907</cdr:y>
    </cdr:from>
    <cdr:to>
      <cdr:x>0.62613</cdr:x>
      <cdr:y>0.4179</cdr:y>
    </cdr:to>
    <cdr:sp macro="" textlink="">
      <cdr:nvSpPr>
        <cdr:cNvPr id="14" name="TextBox 1"/>
        <cdr:cNvSpPr txBox="1"/>
      </cdr:nvSpPr>
      <cdr:spPr>
        <a:xfrm xmlns:a="http://schemas.openxmlformats.org/drawingml/2006/main">
          <a:off x="3544846" y="1758213"/>
          <a:ext cx="590520" cy="2880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b="1" dirty="0" smtClean="0">
              <a:latin typeface="Times New Roman" panose="02020603050405020304" pitchFamily="18" charset="0"/>
              <a:cs typeface="Times New Roman" panose="02020603050405020304" pitchFamily="18" charset="0"/>
            </a:rPr>
            <a:t>30,3%</a:t>
          </a:r>
          <a:endParaRPr lang="ru-RU"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0.39498</cdr:x>
      <cdr:y>0.16808</cdr:y>
    </cdr:from>
    <cdr:to>
      <cdr:x>0.4822</cdr:x>
      <cdr:y>0.21698</cdr:y>
    </cdr:to>
    <cdr:sp macro="" textlink="">
      <cdr:nvSpPr>
        <cdr:cNvPr id="15" name="TextBox 1"/>
        <cdr:cNvSpPr txBox="1"/>
      </cdr:nvSpPr>
      <cdr:spPr>
        <a:xfrm xmlns:a="http://schemas.openxmlformats.org/drawingml/2006/main">
          <a:off x="2608742" y="822990"/>
          <a:ext cx="576060" cy="2394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effectLst/>
              <a:latin typeface="Times New Roman" panose="02020603050405020304" pitchFamily="18" charset="0"/>
              <a:cs typeface="Times New Roman" panose="02020603050405020304" pitchFamily="18" charset="0"/>
            </a:rPr>
            <a:t>0,6%</a:t>
          </a:r>
          <a:endParaRPr lang="ru-RU" sz="1100" b="1" dirty="0">
            <a:solidFill>
              <a:schemeClr val="tx1"/>
            </a:solidFill>
            <a:effectLs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0.55852</cdr:x>
      <cdr:y>0.70664</cdr:y>
    </cdr:from>
    <cdr:to>
      <cdr:x>0.63484</cdr:x>
      <cdr:y>0.75315</cdr:y>
    </cdr:to>
    <cdr:sp macro="" textlink="">
      <cdr:nvSpPr>
        <cdr:cNvPr id="16" name="TextBox 1"/>
        <cdr:cNvSpPr txBox="1"/>
      </cdr:nvSpPr>
      <cdr:spPr>
        <a:xfrm xmlns:a="http://schemas.openxmlformats.org/drawingml/2006/main">
          <a:off x="3688862" y="3460108"/>
          <a:ext cx="504057" cy="2277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b="1" dirty="0" smtClean="0">
              <a:latin typeface="Times New Roman" panose="02020603050405020304" pitchFamily="18" charset="0"/>
              <a:cs typeface="Times New Roman" panose="02020603050405020304" pitchFamily="18" charset="0"/>
            </a:rPr>
            <a:t>3,4%</a:t>
          </a:r>
          <a:endParaRPr lang="ru-RU" b="1" dirty="0">
            <a:latin typeface="Times New Roman" panose="02020603050405020304" pitchFamily="18" charset="0"/>
            <a:cs typeface="Times New Roman" panose="02020603050405020304" pitchFamily="18"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0.47877</cdr:x>
      <cdr:y>0.22968</cdr:y>
    </cdr:from>
    <cdr:to>
      <cdr:x>0.73681</cdr:x>
      <cdr:y>0.32407</cdr:y>
    </cdr:to>
    <cdr:sp macro="" textlink="">
      <cdr:nvSpPr>
        <cdr:cNvPr id="2" name="TextBox 1"/>
        <cdr:cNvSpPr txBox="1">
          <a:spLocks xmlns:a="http://schemas.openxmlformats.org/drawingml/2006/main" noChangeArrowheads="1"/>
        </cdr:cNvSpPr>
      </cdr:nvSpPr>
      <cdr:spPr bwMode="auto">
        <a:xfrm xmlns:a="http://schemas.openxmlformats.org/drawingml/2006/main" rot="789053">
          <a:off x="1413335" y="656031"/>
          <a:ext cx="761727" cy="26959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ru-RU" altLang="ru-RU" sz="1200" b="1" dirty="0" smtClean="0">
              <a:solidFill>
                <a:srgbClr val="009E41"/>
              </a:solidFill>
              <a:latin typeface="Times New Roman" panose="02020603050405020304" pitchFamily="18" charset="0"/>
              <a:cs typeface="Times New Roman" panose="02020603050405020304" pitchFamily="18" charset="0"/>
            </a:rPr>
            <a:t>-10,8%</a:t>
          </a:r>
        </a:p>
      </cdr:txBody>
    </cdr:sp>
  </cdr:relSizeAnchor>
  <cdr:relSizeAnchor xmlns:cdr="http://schemas.openxmlformats.org/drawingml/2006/chartDrawing">
    <cdr:from>
      <cdr:x>0.47177</cdr:x>
      <cdr:y>0.30468</cdr:y>
    </cdr:from>
    <cdr:to>
      <cdr:x>0.66275</cdr:x>
      <cdr:y>0.35181</cdr:y>
    </cdr:to>
    <cdr:cxnSp macro="">
      <cdr:nvCxnSpPr>
        <cdr:cNvPr id="3" name="Прямая со стрелкой 2"/>
        <cdr:cNvCxnSpPr/>
      </cdr:nvCxnSpPr>
      <cdr:spPr>
        <a:xfrm xmlns:a="http://schemas.openxmlformats.org/drawingml/2006/main">
          <a:off x="1392655" y="870237"/>
          <a:ext cx="563774" cy="134612"/>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dr:relSizeAnchor xmlns:cdr="http://schemas.openxmlformats.org/drawingml/2006/chartDrawing">
    <cdr:from>
      <cdr:x>0.46073</cdr:x>
      <cdr:y>0.32536</cdr:y>
    </cdr:from>
    <cdr:to>
      <cdr:x>0.69017</cdr:x>
      <cdr:y>0.41894</cdr:y>
    </cdr:to>
    <cdr:sp macro="" textlink="">
      <cdr:nvSpPr>
        <cdr:cNvPr id="4" name="TextBox 1"/>
        <cdr:cNvSpPr txBox="1">
          <a:spLocks xmlns:a="http://schemas.openxmlformats.org/drawingml/2006/main" noChangeArrowheads="1"/>
        </cdr:cNvSpPr>
      </cdr:nvSpPr>
      <cdr:spPr bwMode="auto">
        <a:xfrm xmlns:a="http://schemas.openxmlformats.org/drawingml/2006/main" rot="688226">
          <a:off x="1360077" y="929316"/>
          <a:ext cx="677302" cy="26729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ru-RU" altLang="ru-RU" sz="1200" b="1" dirty="0" smtClean="0">
              <a:solidFill>
                <a:srgbClr val="009E41"/>
              </a:solidFill>
              <a:latin typeface="Times New Roman" panose="02020603050405020304" pitchFamily="18" charset="0"/>
              <a:cs typeface="Times New Roman" panose="02020603050405020304" pitchFamily="18" charset="0"/>
            </a:rPr>
            <a:t>-639</a:t>
          </a:r>
        </a:p>
      </cdr:txBody>
    </cdr:sp>
  </cdr:relSizeAnchor>
</c:userShapes>
</file>

<file path=ppt/drawings/drawing13.xml><?xml version="1.0" encoding="utf-8"?>
<c:userShapes xmlns:c="http://schemas.openxmlformats.org/drawingml/2006/chart">
  <cdr:relSizeAnchor xmlns:cdr="http://schemas.openxmlformats.org/drawingml/2006/chartDrawing">
    <cdr:from>
      <cdr:x>0.57885</cdr:x>
      <cdr:y>0.1166</cdr:y>
    </cdr:from>
    <cdr:to>
      <cdr:x>0.8487</cdr:x>
      <cdr:y>0.21416</cdr:y>
    </cdr:to>
    <cdr:sp macro="" textlink="">
      <cdr:nvSpPr>
        <cdr:cNvPr id="6" name="TextBox 1"/>
        <cdr:cNvSpPr txBox="1"/>
      </cdr:nvSpPr>
      <cdr:spPr>
        <a:xfrm xmlns:a="http://schemas.openxmlformats.org/drawingml/2006/main">
          <a:off x="2353871" y="562518"/>
          <a:ext cx="1097339" cy="4706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ru-RU" sz="1400" b="1" dirty="0">
            <a:latin typeface="TimesET" pitchFamily="2" charset="0"/>
          </a:endParaRPr>
        </a:p>
      </cdr:txBody>
    </cdr:sp>
  </cdr:relSizeAnchor>
  <cdr:relSizeAnchor xmlns:cdr="http://schemas.openxmlformats.org/drawingml/2006/chartDrawing">
    <cdr:from>
      <cdr:x>0.41601</cdr:x>
      <cdr:y>0.39437</cdr:y>
    </cdr:from>
    <cdr:to>
      <cdr:x>0.5932</cdr:x>
      <cdr:y>0.43662</cdr:y>
    </cdr:to>
    <cdr:cxnSp macro="">
      <cdr:nvCxnSpPr>
        <cdr:cNvPr id="5" name="Прямая со стрелкой 4"/>
        <cdr:cNvCxnSpPr/>
      </cdr:nvCxnSpPr>
      <cdr:spPr>
        <a:xfrm xmlns:a="http://schemas.openxmlformats.org/drawingml/2006/main">
          <a:off x="1691696" y="2016243"/>
          <a:ext cx="720530" cy="216005"/>
        </a:xfrm>
        <a:prstGeom xmlns:a="http://schemas.openxmlformats.org/drawingml/2006/main" prst="straightConnector1">
          <a:avLst/>
        </a:prstGeom>
        <a:ln xmlns:a="http://schemas.openxmlformats.org/drawingml/2006/main" w="38100">
          <a:solidFill>
            <a:srgbClr val="00BD4F"/>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0.41388</cdr:x>
      <cdr:y>0.35131</cdr:y>
    </cdr:from>
    <cdr:to>
      <cdr:x>0.62866</cdr:x>
      <cdr:y>0.43139</cdr:y>
    </cdr:to>
    <cdr:sp macro="" textlink="">
      <cdr:nvSpPr>
        <cdr:cNvPr id="7" name="TextBox 1"/>
        <cdr:cNvSpPr txBox="1"/>
      </cdr:nvSpPr>
      <cdr:spPr>
        <a:xfrm xmlns:a="http://schemas.openxmlformats.org/drawingml/2006/main" rot="1006268">
          <a:off x="1683049" y="1796103"/>
          <a:ext cx="873398" cy="4094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smtClean="0">
              <a:solidFill>
                <a:srgbClr val="00BD4F"/>
              </a:solidFill>
              <a:latin typeface="Times New Roman" panose="02020603050405020304" pitchFamily="18" charset="0"/>
              <a:cs typeface="Times New Roman" panose="02020603050405020304" pitchFamily="18" charset="0"/>
            </a:rPr>
            <a:t>-224,0</a:t>
          </a:r>
          <a:endParaRPr lang="ru-RU" sz="1400" b="1" dirty="0">
            <a:solidFill>
              <a:srgbClr val="00BD4F"/>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0.39374</cdr:x>
      <cdr:y>0.41666</cdr:y>
    </cdr:from>
    <cdr:to>
      <cdr:x>0.5903</cdr:x>
      <cdr:y>0.49673</cdr:y>
    </cdr:to>
    <cdr:sp macro="" textlink="">
      <cdr:nvSpPr>
        <cdr:cNvPr id="8" name="TextBox 1"/>
        <cdr:cNvSpPr txBox="1"/>
      </cdr:nvSpPr>
      <cdr:spPr>
        <a:xfrm xmlns:a="http://schemas.openxmlformats.org/drawingml/2006/main" rot="1085593">
          <a:off x="1601121" y="2130223"/>
          <a:ext cx="799308" cy="4093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smtClean="0">
              <a:solidFill>
                <a:srgbClr val="00BD4F"/>
              </a:solidFill>
              <a:latin typeface="Times New Roman" panose="02020603050405020304" pitchFamily="18" charset="0"/>
              <a:cs typeface="Times New Roman" panose="02020603050405020304" pitchFamily="18" charset="0"/>
            </a:rPr>
            <a:t>-4,6%</a:t>
          </a:r>
          <a:endParaRPr lang="ru-RU" sz="1400" b="1" dirty="0">
            <a:solidFill>
              <a:srgbClr val="00BD4F"/>
            </a:solidFill>
            <a:latin typeface="Times New Roman" panose="02020603050405020304" pitchFamily="18" charset="0"/>
            <a:cs typeface="Times New Roman" panose="02020603050405020304" pitchFamily="18"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0.36245</cdr:x>
      <cdr:y>0.45054</cdr:y>
    </cdr:from>
    <cdr:to>
      <cdr:x>0.67824</cdr:x>
      <cdr:y>0.54432</cdr:y>
    </cdr:to>
    <cdr:sp macro="" textlink="">
      <cdr:nvSpPr>
        <cdr:cNvPr id="6" name="TextBox 25"/>
        <cdr:cNvSpPr txBox="1"/>
      </cdr:nvSpPr>
      <cdr:spPr>
        <a:xfrm xmlns:a="http://schemas.openxmlformats.org/drawingml/2006/main">
          <a:off x="1944216" y="2365724"/>
          <a:ext cx="1693926" cy="492428"/>
        </a:xfrm>
        <a:prstGeom xmlns:a="http://schemas.openxmlformats.org/drawingml/2006/main" prst="rect">
          <a:avLst/>
        </a:prstGeom>
        <a:noFill xmlns:a="http://schemas.openxmlformats.org/drawingml/2006/main"/>
        <a:effectLst xmlns:a="http://schemas.openxmlformats.org/drawingml/2006/main">
          <a:outerShdw blurRad="50800" dist="38100" dir="2700000" algn="tl" rotWithShape="0">
            <a:prstClr val="black">
              <a:alpha val="40000"/>
            </a:prstClr>
          </a:outerShdw>
        </a:effectLst>
      </cdr:spPr>
      <cdr:txBody>
        <a:bodyPr xmlns:a="http://schemas.openxmlformats.org/drawingml/2006/main" wrap="square" rtlCol="0">
          <a:spAutoFit/>
        </a:bodyPr>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fontAlgn="auto">
            <a:spcBef>
              <a:spcPts val="0"/>
            </a:spcBef>
            <a:spcAft>
              <a:spcPts val="0"/>
            </a:spcAft>
          </a:pPr>
          <a:r>
            <a:rPr lang="ru-RU" sz="2600" b="1" dirty="0" smtClean="0">
              <a:solidFill>
                <a:schemeClr val="tx2">
                  <a:lumMod val="75000"/>
                </a:schemeClr>
              </a:solidFill>
              <a:latin typeface="Times New Roman" panose="02020603050405020304" pitchFamily="18" charset="0"/>
              <a:ea typeface="Arial Unicode MS" panose="020B0604020202020204" pitchFamily="34" charset="-128"/>
              <a:cs typeface="Times New Roman" panose="02020603050405020304" pitchFamily="18" charset="0"/>
            </a:rPr>
            <a:t>4 636,5</a:t>
          </a:r>
          <a:r>
            <a:rPr lang="ru-RU" sz="2600" b="1" dirty="0" smtClean="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 </a:t>
          </a:r>
          <a:endParaRPr lang="ru-RU" sz="2600" b="1" cap="all" dirty="0">
            <a:solidFill>
              <a:srgbClr val="FF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0.67103</cdr:x>
      <cdr:y>0.69273</cdr:y>
    </cdr:from>
    <cdr:to>
      <cdr:x>0.77227</cdr:x>
      <cdr:y>0.79961</cdr:y>
    </cdr:to>
    <cdr:cxnSp macro="">
      <cdr:nvCxnSpPr>
        <cdr:cNvPr id="8" name="Прямая соединительная линия 7"/>
        <cdr:cNvCxnSpPr/>
      </cdr:nvCxnSpPr>
      <cdr:spPr>
        <a:xfrm xmlns:a="http://schemas.openxmlformats.org/drawingml/2006/main">
          <a:off x="3744417" y="3733876"/>
          <a:ext cx="564924" cy="576064"/>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0.36873</cdr:x>
      <cdr:y>0.05525</cdr:y>
    </cdr:from>
    <cdr:to>
      <cdr:x>0.65661</cdr:x>
      <cdr:y>0.13731</cdr:y>
    </cdr:to>
    <cdr:sp macro="" textlink="">
      <cdr:nvSpPr>
        <cdr:cNvPr id="16" name="TextBox 7"/>
        <cdr:cNvSpPr txBox="1"/>
      </cdr:nvSpPr>
      <cdr:spPr>
        <a:xfrm xmlns:a="http://schemas.openxmlformats.org/drawingml/2006/main">
          <a:off x="2057563" y="314799"/>
          <a:ext cx="1606403" cy="467535"/>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100" b="1" i="0" u="none" strike="noStrike" kern="1200" baseline="0">
              <a:solidFill>
                <a:prstClr val="black"/>
              </a:solidFill>
              <a:latin typeface="TimesET" pitchFamily="2" charset="0"/>
              <a:ea typeface="+mn-ea"/>
              <a:cs typeface="+mn-cs"/>
            </a:defRPr>
          </a:pPr>
          <a:r>
            <a:rPr lang="ru-RU" sz="1400" b="0" dirty="0" smtClean="0">
              <a:latin typeface="Times New Roman" panose="02020603050405020304" pitchFamily="18" charset="0"/>
              <a:cs typeface="Times New Roman" panose="02020603050405020304" pitchFamily="18" charset="0"/>
            </a:rPr>
            <a:t>Развитие </a:t>
          </a:r>
          <a:r>
            <a:rPr lang="ru-RU" sz="1400" b="0" dirty="0">
              <a:latin typeface="Times New Roman" panose="02020603050405020304" pitchFamily="18" charset="0"/>
              <a:cs typeface="Times New Roman" panose="02020603050405020304" pitchFamily="18" charset="0"/>
            </a:rPr>
            <a:t>сельских территорий</a:t>
          </a:r>
        </a:p>
      </cdr:txBody>
    </cdr:sp>
  </cdr:relSizeAnchor>
  <cdr:relSizeAnchor xmlns:cdr="http://schemas.openxmlformats.org/drawingml/2006/chartDrawing">
    <cdr:from>
      <cdr:x>0.48276</cdr:x>
      <cdr:y>0.12583</cdr:y>
    </cdr:from>
    <cdr:to>
      <cdr:x>0.49037</cdr:x>
      <cdr:y>0.25064</cdr:y>
    </cdr:to>
    <cdr:cxnSp macro="">
      <cdr:nvCxnSpPr>
        <cdr:cNvPr id="17" name="Прямая соединительная линия 16"/>
        <cdr:cNvCxnSpPr/>
      </cdr:nvCxnSpPr>
      <cdr:spPr>
        <a:xfrm xmlns:a="http://schemas.openxmlformats.org/drawingml/2006/main" flipH="1">
          <a:off x="2693859" y="716940"/>
          <a:ext cx="42446" cy="711068"/>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0.68034</cdr:x>
      <cdr:y>0.07493</cdr:y>
    </cdr:from>
    <cdr:to>
      <cdr:x>0.96822</cdr:x>
      <cdr:y>0.23905</cdr:y>
    </cdr:to>
    <cdr:sp macro="" textlink="">
      <cdr:nvSpPr>
        <cdr:cNvPr id="18" name="TextBox 7"/>
        <cdr:cNvSpPr txBox="1"/>
      </cdr:nvSpPr>
      <cdr:spPr>
        <a:xfrm xmlns:a="http://schemas.openxmlformats.org/drawingml/2006/main">
          <a:off x="3796366" y="426938"/>
          <a:ext cx="1606403" cy="935070"/>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100" b="1" i="0" u="none" strike="noStrike" kern="1200" baseline="0">
              <a:solidFill>
                <a:prstClr val="black"/>
              </a:solidFill>
              <a:latin typeface="TimesET" pitchFamily="2" charset="0"/>
              <a:ea typeface="+mn-ea"/>
              <a:cs typeface="+mn-cs"/>
            </a:defRPr>
          </a:pPr>
          <a:r>
            <a:rPr lang="ru-RU" sz="1400" b="0" dirty="0" smtClean="0">
              <a:latin typeface="Times New Roman" panose="02020603050405020304" pitchFamily="18" charset="0"/>
              <a:cs typeface="Times New Roman" panose="02020603050405020304" pitchFamily="18" charset="0"/>
            </a:rPr>
            <a:t>Строительство, </a:t>
          </a:r>
          <a:r>
            <a:rPr lang="ru-RU" sz="1400" b="0" dirty="0" err="1" smtClean="0">
              <a:latin typeface="Times New Roman" panose="02020603050405020304" pitchFamily="18" charset="0"/>
              <a:cs typeface="Times New Roman" panose="02020603050405020304" pitchFamily="18" charset="0"/>
            </a:rPr>
            <a:t>кап</a:t>
          </a:r>
          <a:r>
            <a:rPr lang="ru-RU" sz="1400" dirty="0" err="1">
              <a:latin typeface="Times New Roman" panose="02020603050405020304" pitchFamily="18" charset="0"/>
              <a:cs typeface="Times New Roman" panose="02020603050405020304" pitchFamily="18" charset="0"/>
            </a:rPr>
            <a:t>.</a:t>
          </a:r>
          <a:r>
            <a:rPr lang="ru-RU" sz="1400" b="0" dirty="0" err="1" smtClean="0">
              <a:latin typeface="Times New Roman" panose="02020603050405020304" pitchFamily="18" charset="0"/>
              <a:cs typeface="Times New Roman" panose="02020603050405020304" pitchFamily="18" charset="0"/>
            </a:rPr>
            <a:t>ремонт</a:t>
          </a:r>
          <a:r>
            <a:rPr lang="ru-RU" sz="1400" b="0" dirty="0" smtClean="0">
              <a:latin typeface="Times New Roman" panose="02020603050405020304" pitchFamily="18" charset="0"/>
              <a:cs typeface="Times New Roman" panose="02020603050405020304" pitchFamily="18" charset="0"/>
            </a:rPr>
            <a:t>, ремонт </a:t>
          </a:r>
          <a:r>
            <a:rPr lang="ru-RU" sz="1400" b="0" dirty="0">
              <a:latin typeface="Times New Roman" panose="02020603050405020304" pitchFamily="18" charset="0"/>
              <a:cs typeface="Times New Roman" panose="02020603050405020304" pitchFamily="18" charset="0"/>
            </a:rPr>
            <a:t>дорог в городских </a:t>
          </a:r>
          <a:r>
            <a:rPr lang="ru-RU" sz="1400" b="0" dirty="0" smtClean="0">
              <a:latin typeface="Times New Roman" panose="02020603050405020304" pitchFamily="18" charset="0"/>
              <a:cs typeface="Times New Roman" panose="02020603050405020304" pitchFamily="18" charset="0"/>
            </a:rPr>
            <a:t>округах</a:t>
          </a:r>
          <a:endParaRPr lang="ru-RU" sz="1400" b="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0.75181</cdr:x>
      <cdr:y>0.55914</cdr:y>
    </cdr:from>
    <cdr:to>
      <cdr:x>0.85834</cdr:x>
      <cdr:y>0.5725</cdr:y>
    </cdr:to>
    <cdr:cxnSp macro="">
      <cdr:nvCxnSpPr>
        <cdr:cNvPr id="19" name="Прямая соединительная линия 18"/>
        <cdr:cNvCxnSpPr/>
      </cdr:nvCxnSpPr>
      <cdr:spPr>
        <a:xfrm xmlns:a="http://schemas.openxmlformats.org/drawingml/2006/main" flipV="1">
          <a:off x="4195210" y="3013796"/>
          <a:ext cx="594407" cy="72008"/>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0.80007</cdr:x>
      <cdr:y>0.4389</cdr:y>
    </cdr:from>
    <cdr:to>
      <cdr:x>1</cdr:x>
      <cdr:y>0.55882</cdr:y>
    </cdr:to>
    <cdr:sp macro="" textlink="">
      <cdr:nvSpPr>
        <cdr:cNvPr id="21" name="TextBox 7"/>
        <cdr:cNvSpPr txBox="1"/>
      </cdr:nvSpPr>
      <cdr:spPr>
        <a:xfrm xmlns:a="http://schemas.openxmlformats.org/drawingml/2006/main">
          <a:off x="4464497" y="2365724"/>
          <a:ext cx="1115616" cy="646331"/>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100" b="1" i="0" u="none" strike="noStrike" kern="1200" baseline="0">
              <a:solidFill>
                <a:prstClr val="black"/>
              </a:solidFill>
              <a:latin typeface="TimesET" pitchFamily="2" charset="0"/>
              <a:ea typeface="+mn-ea"/>
              <a:cs typeface="+mn-cs"/>
            </a:defRPr>
          </a:pPr>
          <a:r>
            <a:rPr lang="ru-RU" sz="1400" b="0" dirty="0" err="1" smtClean="0">
              <a:latin typeface="Times New Roman" panose="02020603050405020304" pitchFamily="18" charset="0"/>
              <a:cs typeface="Times New Roman" panose="02020603050405020304" pitchFamily="18" charset="0"/>
            </a:rPr>
            <a:t>Кап.ремонт</a:t>
          </a:r>
          <a:r>
            <a:rPr lang="ru-RU" sz="1400" b="0" dirty="0" smtClean="0">
              <a:latin typeface="Times New Roman" panose="02020603050405020304" pitchFamily="18" charset="0"/>
              <a:cs typeface="Times New Roman" panose="02020603050405020304" pitchFamily="18" charset="0"/>
            </a:rPr>
            <a:t> </a:t>
          </a:r>
          <a:r>
            <a:rPr lang="ru-RU" sz="1400" b="0" dirty="0">
              <a:latin typeface="Times New Roman" panose="02020603050405020304" pitchFamily="18" charset="0"/>
              <a:cs typeface="Times New Roman" panose="02020603050405020304" pitchFamily="18" charset="0"/>
            </a:rPr>
            <a:t>дворовых территорий</a:t>
          </a:r>
        </a:p>
      </cdr:txBody>
    </cdr:sp>
  </cdr:relSizeAnchor>
  <cdr:relSizeAnchor xmlns:cdr="http://schemas.openxmlformats.org/drawingml/2006/chartDrawing">
    <cdr:from>
      <cdr:x>0.15485</cdr:x>
      <cdr:y>0.41219</cdr:y>
    </cdr:from>
    <cdr:to>
      <cdr:x>0.25694</cdr:x>
      <cdr:y>0.41219</cdr:y>
    </cdr:to>
    <cdr:cxnSp macro="">
      <cdr:nvCxnSpPr>
        <cdr:cNvPr id="22" name="Прямая соединительная линия 21"/>
        <cdr:cNvCxnSpPr/>
      </cdr:nvCxnSpPr>
      <cdr:spPr>
        <a:xfrm xmlns:a="http://schemas.openxmlformats.org/drawingml/2006/main">
          <a:off x="864097" y="2221708"/>
          <a:ext cx="569634" cy="1"/>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0.55489</cdr:x>
      <cdr:y>0.75953</cdr:y>
    </cdr:from>
    <cdr:to>
      <cdr:x>0.55489</cdr:x>
      <cdr:y>0.84323</cdr:y>
    </cdr:to>
    <cdr:cxnSp macro="">
      <cdr:nvCxnSpPr>
        <cdr:cNvPr id="23" name="Прямая соединительная линия 22"/>
        <cdr:cNvCxnSpPr/>
      </cdr:nvCxnSpPr>
      <cdr:spPr>
        <a:xfrm xmlns:a="http://schemas.openxmlformats.org/drawingml/2006/main" flipV="1">
          <a:off x="3096345" y="4327415"/>
          <a:ext cx="0" cy="476862"/>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0.49037</cdr:x>
      <cdr:y>0.84501</cdr:y>
    </cdr:from>
    <cdr:to>
      <cdr:x>0.64606</cdr:x>
      <cdr:y>0.92707</cdr:y>
    </cdr:to>
    <cdr:sp macro="" textlink="">
      <cdr:nvSpPr>
        <cdr:cNvPr id="29" name="TextBox 7"/>
        <cdr:cNvSpPr txBox="1"/>
      </cdr:nvSpPr>
      <cdr:spPr>
        <a:xfrm xmlns:a="http://schemas.openxmlformats.org/drawingml/2006/main">
          <a:off x="2736305" y="4814425"/>
          <a:ext cx="868768" cy="467535"/>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100" b="1" i="0" u="none" strike="noStrike" kern="1200" baseline="0">
              <a:solidFill>
                <a:prstClr val="black"/>
              </a:solidFill>
              <a:latin typeface="TimesET" pitchFamily="2" charset="0"/>
              <a:ea typeface="+mn-ea"/>
              <a:cs typeface="+mn-cs"/>
            </a:defRPr>
          </a:pPr>
          <a:r>
            <a:rPr lang="ru-RU" sz="1400" b="0" dirty="0" smtClean="0">
              <a:latin typeface="Times New Roman" panose="02020603050405020304" pitchFamily="18" charset="0"/>
              <a:cs typeface="Times New Roman" panose="02020603050405020304" pitchFamily="18" charset="0"/>
            </a:rPr>
            <a:t>Прочие расходы</a:t>
          </a:r>
          <a:endParaRPr lang="ru-RU" sz="1400" b="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0.20691</cdr:x>
      <cdr:y>0.6393</cdr:y>
    </cdr:from>
    <cdr:to>
      <cdr:x>0.2969</cdr:x>
      <cdr:y>0.73085</cdr:y>
    </cdr:to>
    <cdr:cxnSp macro="">
      <cdr:nvCxnSpPr>
        <cdr:cNvPr id="30" name="Прямая соединительная линия 29"/>
        <cdr:cNvCxnSpPr/>
      </cdr:nvCxnSpPr>
      <cdr:spPr>
        <a:xfrm xmlns:a="http://schemas.openxmlformats.org/drawingml/2006/main" flipV="1">
          <a:off x="1154558" y="3445844"/>
          <a:ext cx="502171" cy="493501"/>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0.7123</cdr:x>
      <cdr:y>0.22564</cdr:y>
    </cdr:from>
    <cdr:to>
      <cdr:x>0.75694</cdr:x>
      <cdr:y>0.33401</cdr:y>
    </cdr:to>
    <cdr:cxnSp macro="">
      <cdr:nvCxnSpPr>
        <cdr:cNvPr id="20" name="Прямая соединительная линия 19"/>
        <cdr:cNvCxnSpPr/>
      </cdr:nvCxnSpPr>
      <cdr:spPr>
        <a:xfrm xmlns:a="http://schemas.openxmlformats.org/drawingml/2006/main" flipV="1">
          <a:off x="3974715" y="1285604"/>
          <a:ext cx="249110" cy="617424"/>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0.18066</cdr:x>
      <cdr:y>0.78625</cdr:y>
    </cdr:from>
    <cdr:to>
      <cdr:x>0.50303</cdr:x>
      <cdr:y>0.90934</cdr:y>
    </cdr:to>
    <cdr:sp macro="" textlink="">
      <cdr:nvSpPr>
        <cdr:cNvPr id="24" name="TextBox 7"/>
        <cdr:cNvSpPr txBox="1"/>
      </cdr:nvSpPr>
      <cdr:spPr>
        <a:xfrm xmlns:a="http://schemas.openxmlformats.org/drawingml/2006/main">
          <a:off x="1008113" y="4237932"/>
          <a:ext cx="1798861" cy="663462"/>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1800" b="1" i="0" u="none" strike="noStrike" kern="1200" baseline="0">
              <a:solidFill>
                <a:prstClr val="black"/>
              </a:solidFill>
              <a:latin typeface="TimesET" pitchFamily="2" charset="0"/>
              <a:ea typeface="+mn-ea"/>
              <a:cs typeface="+mn-cs"/>
            </a:defRPr>
          </a:pPr>
          <a:r>
            <a:rPr lang="ru-RU" sz="1400" b="0" dirty="0" smtClean="0">
              <a:solidFill>
                <a:prstClr val="black"/>
              </a:solidFill>
              <a:latin typeface="Times New Roman" panose="02020603050405020304" pitchFamily="18" charset="0"/>
              <a:cs typeface="Times New Roman" panose="02020603050405020304" pitchFamily="18" charset="0"/>
            </a:rPr>
            <a:t>Обеспечение </a:t>
          </a:r>
          <a:r>
            <a:rPr lang="ru-RU" sz="1400" b="0" dirty="0">
              <a:solidFill>
                <a:prstClr val="black"/>
              </a:solidFill>
              <a:latin typeface="Times New Roman" panose="02020603050405020304" pitchFamily="18" charset="0"/>
              <a:cs typeface="Times New Roman" panose="02020603050405020304" pitchFamily="18" charset="0"/>
            </a:rPr>
            <a:t>безопасности дорожного </a:t>
          </a:r>
          <a:r>
            <a:rPr lang="ru-RU" sz="1400" b="0" dirty="0" smtClean="0">
              <a:solidFill>
                <a:prstClr val="black"/>
              </a:solidFill>
              <a:latin typeface="Times New Roman" panose="02020603050405020304" pitchFamily="18" charset="0"/>
              <a:cs typeface="Times New Roman" panose="02020603050405020304" pitchFamily="18" charset="0"/>
            </a:rPr>
            <a:t>движения</a:t>
          </a:r>
          <a:endParaRPr lang="ru-RU" sz="1400" b="0" dirty="0">
            <a:solidFill>
              <a:prstClr val="black"/>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0.42585</cdr:x>
      <cdr:y>0.74617</cdr:y>
    </cdr:from>
    <cdr:to>
      <cdr:x>0.52266</cdr:x>
      <cdr:y>0.82845</cdr:y>
    </cdr:to>
    <cdr:cxnSp macro="">
      <cdr:nvCxnSpPr>
        <cdr:cNvPr id="25" name="Прямая соединительная линия 24"/>
        <cdr:cNvCxnSpPr/>
      </cdr:nvCxnSpPr>
      <cdr:spPr>
        <a:xfrm xmlns:a="http://schemas.openxmlformats.org/drawingml/2006/main" flipV="1">
          <a:off x="2376265" y="4021908"/>
          <a:ext cx="540211" cy="443494"/>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0.70609</cdr:y>
    </cdr:from>
    <cdr:to>
      <cdr:x>0.22414</cdr:x>
      <cdr:y>0.82918</cdr:y>
    </cdr:to>
    <cdr:sp macro="" textlink="">
      <cdr:nvSpPr>
        <cdr:cNvPr id="31" name="TextBox 7"/>
        <cdr:cNvSpPr txBox="1"/>
      </cdr:nvSpPr>
      <cdr:spPr>
        <a:xfrm xmlns:a="http://schemas.openxmlformats.org/drawingml/2006/main">
          <a:off x="-3563887" y="3805884"/>
          <a:ext cx="1250727" cy="663463"/>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1800" b="1" i="0" u="none" strike="noStrike" kern="1200" baseline="0">
              <a:solidFill>
                <a:prstClr val="black"/>
              </a:solidFill>
              <a:latin typeface="TimesET" pitchFamily="2" charset="0"/>
              <a:ea typeface="+mn-ea"/>
              <a:cs typeface="+mn-cs"/>
            </a:defRPr>
          </a:pPr>
          <a:r>
            <a:rPr lang="ru-RU" sz="1400" b="0" dirty="0" smtClean="0">
              <a:solidFill>
                <a:prstClr val="black"/>
              </a:solidFill>
              <a:latin typeface="Times New Roman" panose="02020603050405020304" pitchFamily="18" charset="0"/>
              <a:cs typeface="Times New Roman" panose="02020603050405020304" pitchFamily="18" charset="0"/>
            </a:rPr>
            <a:t>Безопасные </a:t>
          </a:r>
          <a:r>
            <a:rPr lang="ru-RU" sz="1400" b="0" dirty="0">
              <a:solidFill>
                <a:prstClr val="black"/>
              </a:solidFill>
              <a:latin typeface="Times New Roman" panose="02020603050405020304" pitchFamily="18" charset="0"/>
              <a:cs typeface="Times New Roman" panose="02020603050405020304" pitchFamily="18" charset="0"/>
            </a:rPr>
            <a:t>и качественные дороги</a:t>
          </a:r>
        </a:p>
      </cdr:txBody>
    </cdr:sp>
  </cdr:relSizeAnchor>
  <cdr:relSizeAnchor xmlns:cdr="http://schemas.openxmlformats.org/drawingml/2006/chartDrawing">
    <cdr:from>
      <cdr:x>0</cdr:x>
      <cdr:y>0.33203</cdr:y>
    </cdr:from>
    <cdr:to>
      <cdr:x>0.24518</cdr:x>
      <cdr:y>0.45194</cdr:y>
    </cdr:to>
    <cdr:sp macro="" textlink="">
      <cdr:nvSpPr>
        <cdr:cNvPr id="35" name="TextBox 7"/>
        <cdr:cNvSpPr txBox="1"/>
      </cdr:nvSpPr>
      <cdr:spPr>
        <a:xfrm xmlns:a="http://schemas.openxmlformats.org/drawingml/2006/main">
          <a:off x="-3563887" y="1789660"/>
          <a:ext cx="1368152" cy="646331"/>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1800" b="1" i="0" u="none" strike="noStrike" kern="1200" baseline="0">
              <a:solidFill>
                <a:prstClr val="black"/>
              </a:solidFill>
              <a:latin typeface="TimesET" pitchFamily="2" charset="0"/>
              <a:ea typeface="+mn-ea"/>
              <a:cs typeface="+mn-cs"/>
            </a:defRPr>
          </a:pPr>
          <a:r>
            <a:rPr lang="ru-RU" sz="1400" b="0" dirty="0" smtClean="0">
              <a:solidFill>
                <a:prstClr val="black"/>
              </a:solidFill>
              <a:latin typeface="Times New Roman" panose="02020603050405020304" pitchFamily="18" charset="0"/>
              <a:cs typeface="Times New Roman" panose="02020603050405020304" pitchFamily="18" charset="0"/>
            </a:rPr>
            <a:t>Поддержка местных инициативы</a:t>
          </a:r>
          <a:endParaRPr lang="ru-RU" sz="1400" b="0" dirty="0">
            <a:solidFill>
              <a:prstClr val="black"/>
            </a:solidFill>
            <a:latin typeface="Times New Roman" panose="02020603050405020304" pitchFamily="18" charset="0"/>
            <a:cs typeface="Times New Roman" panose="02020603050405020304" pitchFamily="18"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0.16976</cdr:x>
      <cdr:y>0.41444</cdr:y>
    </cdr:from>
    <cdr:to>
      <cdr:x>0.38491</cdr:x>
      <cdr:y>0.55296</cdr:y>
    </cdr:to>
    <cdr:sp macro="" textlink="">
      <cdr:nvSpPr>
        <cdr:cNvPr id="2" name="TextBox 1"/>
        <cdr:cNvSpPr txBox="1"/>
      </cdr:nvSpPr>
      <cdr:spPr>
        <a:xfrm xmlns:a="http://schemas.openxmlformats.org/drawingml/2006/main">
          <a:off x="1534053" y="2088232"/>
          <a:ext cx="1944202" cy="697958"/>
        </a:xfrm>
        <a:prstGeom xmlns:a="http://schemas.openxmlformats.org/drawingml/2006/main" prst="rect">
          <a:avLst/>
        </a:prstGeom>
      </cdr:spPr>
      <cdr:txBody>
        <a:bodyPr xmlns:a="http://schemas.openxmlformats.org/drawingml/2006/main" vertOverflow="clip" wrap="square" lIns="0" tIns="0" rIns="0" bIns="0" rtlCol="0" anchor="ctr"/>
        <a:lstStyle xmlns:a="http://schemas.openxmlformats.org/drawingml/2006/main"/>
        <a:p xmlns:a="http://schemas.openxmlformats.org/drawingml/2006/main">
          <a:pPr algn="ctr"/>
          <a:r>
            <a:rPr lang="ru-RU" sz="3000" b="1" dirty="0" smtClean="0">
              <a:latin typeface="Times New Roman" panose="02020603050405020304" pitchFamily="18" charset="0"/>
              <a:cs typeface="Times New Roman" panose="02020603050405020304" pitchFamily="18" charset="0"/>
            </a:rPr>
            <a:t>50 967,5</a:t>
          </a:r>
        </a:p>
        <a:p xmlns:a="http://schemas.openxmlformats.org/drawingml/2006/main">
          <a:pPr algn="ctr"/>
          <a:r>
            <a:rPr lang="ru-RU" sz="3000" b="1" dirty="0" smtClean="0">
              <a:latin typeface="Times New Roman" panose="02020603050405020304" pitchFamily="18" charset="0"/>
              <a:cs typeface="Times New Roman" panose="02020603050405020304" pitchFamily="18" charset="0"/>
            </a:rPr>
            <a:t> </a:t>
          </a:r>
        </a:p>
      </cdr:txBody>
    </cdr:sp>
  </cdr:relSizeAnchor>
</c:userShapes>
</file>

<file path=ppt/drawings/drawing2.xml><?xml version="1.0" encoding="utf-8"?>
<c:userShapes xmlns:c="http://schemas.openxmlformats.org/drawingml/2006/chart">
  <cdr:relSizeAnchor xmlns:cdr="http://schemas.openxmlformats.org/drawingml/2006/chartDrawing">
    <cdr:from>
      <cdr:x>0.69492</cdr:x>
      <cdr:y>0.00819</cdr:y>
    </cdr:from>
    <cdr:to>
      <cdr:x>1</cdr:x>
      <cdr:y>0.10123</cdr:y>
    </cdr:to>
    <cdr:sp macro="" textlink="">
      <cdr:nvSpPr>
        <cdr:cNvPr id="2" name="TextBox 1"/>
        <cdr:cNvSpPr txBox="1"/>
      </cdr:nvSpPr>
      <cdr:spPr>
        <a:xfrm xmlns:a="http://schemas.openxmlformats.org/drawingml/2006/main">
          <a:off x="2952328" y="41888"/>
          <a:ext cx="1296144" cy="476071"/>
        </a:xfrm>
        <a:prstGeom xmlns:a="http://schemas.openxmlformats.org/drawingml/2006/main" prst="ellipse">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wrap="square" lIns="0" tIns="0" rIns="0" bIns="0" rtlCol="0">
          <a:spAutoFit/>
        </a:bodyPr>
        <a:lstStyle xmlns:a="http://schemas.openxmlformats.org/drawingml/2006/main">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algn="ctr"/>
          <a:r>
            <a:rPr lang="ru-RU" b="1" dirty="0" smtClean="0">
              <a:solidFill>
                <a:prstClr val="black"/>
              </a:solidFill>
              <a:latin typeface="Times New Roman" panose="02020603050405020304" pitchFamily="18" charset="0"/>
              <a:cs typeface="Times New Roman" panose="02020603050405020304" pitchFamily="18" charset="0"/>
            </a:rPr>
            <a:t>100,</a:t>
          </a:r>
          <a:r>
            <a:rPr lang="en-US" b="1" dirty="0" smtClean="0">
              <a:solidFill>
                <a:prstClr val="black"/>
              </a:solidFill>
              <a:latin typeface="Times New Roman" panose="02020603050405020304" pitchFamily="18" charset="0"/>
              <a:cs typeface="Times New Roman" panose="02020603050405020304" pitchFamily="18" charset="0"/>
            </a:rPr>
            <a:t>0</a:t>
          </a:r>
          <a:r>
            <a:rPr lang="ru-RU" b="1" dirty="0" smtClean="0">
              <a:solidFill>
                <a:prstClr val="black"/>
              </a:solidFill>
              <a:latin typeface="Times New Roman" panose="02020603050405020304" pitchFamily="18" charset="0"/>
              <a:cs typeface="Times New Roman" panose="02020603050405020304" pitchFamily="18" charset="0"/>
            </a:rPr>
            <a:t>% </a:t>
          </a:r>
          <a:r>
            <a:rPr lang="ru-RU" b="1" dirty="0">
              <a:solidFill>
                <a:prstClr val="black"/>
              </a:solidFill>
              <a:latin typeface="Times New Roman" panose="02020603050405020304" pitchFamily="18" charset="0"/>
              <a:cs typeface="Times New Roman" panose="02020603050405020304" pitchFamily="18" charset="0"/>
            </a:rPr>
            <a:t>от </a:t>
          </a:r>
          <a:r>
            <a:rPr lang="ru-RU" b="1" dirty="0" smtClean="0">
              <a:solidFill>
                <a:prstClr val="black"/>
              </a:solidFill>
              <a:latin typeface="Times New Roman" panose="02020603050405020304" pitchFamily="18" charset="0"/>
              <a:cs typeface="Times New Roman" panose="02020603050405020304" pitchFamily="18" charset="0"/>
            </a:rPr>
            <a:t>плана</a:t>
          </a:r>
          <a:endParaRPr lang="ru-RU" b="1" dirty="0">
            <a:solidFill>
              <a:prstClr val="black"/>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0.41791</cdr:x>
      <cdr:y>0.31598</cdr:y>
    </cdr:from>
    <cdr:to>
      <cdr:x>0.60935</cdr:x>
      <cdr:y>0.42035</cdr:y>
    </cdr:to>
    <cdr:cxnSp macro="">
      <cdr:nvCxnSpPr>
        <cdr:cNvPr id="5" name="Прямая со стрелкой 4"/>
        <cdr:cNvCxnSpPr/>
      </cdr:nvCxnSpPr>
      <cdr:spPr>
        <a:xfrm xmlns:a="http://schemas.openxmlformats.org/drawingml/2006/main" flipV="1">
          <a:off x="1775479" y="1616709"/>
          <a:ext cx="813327" cy="534008"/>
        </a:xfrm>
        <a:prstGeom xmlns:a="http://schemas.openxmlformats.org/drawingml/2006/main" prst="straightConnector1">
          <a:avLst/>
        </a:prstGeom>
        <a:ln xmlns:a="http://schemas.openxmlformats.org/drawingml/2006/main" w="38100" cmpd="sng">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0.39932</cdr:x>
      <cdr:y>0.60326</cdr:y>
    </cdr:from>
    <cdr:to>
      <cdr:x>0.60944</cdr:x>
      <cdr:y>0.69429</cdr:y>
    </cdr:to>
    <cdr:cxnSp macro="">
      <cdr:nvCxnSpPr>
        <cdr:cNvPr id="7" name="Прямая со стрелкой 6"/>
        <cdr:cNvCxnSpPr/>
      </cdr:nvCxnSpPr>
      <cdr:spPr>
        <a:xfrm xmlns:a="http://schemas.openxmlformats.org/drawingml/2006/main" flipV="1">
          <a:off x="1696500" y="3086583"/>
          <a:ext cx="892704" cy="465746"/>
        </a:xfrm>
        <a:prstGeom xmlns:a="http://schemas.openxmlformats.org/drawingml/2006/main" prst="straightConnector1">
          <a:avLst/>
        </a:prstGeom>
        <a:ln xmlns:a="http://schemas.openxmlformats.org/drawingml/2006/main" w="38100" cmpd="sng">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0.41712</cdr:x>
      <cdr:y>0.44991</cdr:y>
    </cdr:from>
    <cdr:to>
      <cdr:x>0.62068</cdr:x>
      <cdr:y>0.5753</cdr:y>
    </cdr:to>
    <cdr:sp macro="" textlink="">
      <cdr:nvSpPr>
        <cdr:cNvPr id="2" name="TextBox 1"/>
        <cdr:cNvSpPr txBox="1"/>
      </cdr:nvSpPr>
      <cdr:spPr>
        <a:xfrm xmlns:a="http://schemas.openxmlformats.org/drawingml/2006/main">
          <a:off x="1770710" y="2170584"/>
          <a:ext cx="864096" cy="604985"/>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ctr"/>
          <a:r>
            <a:rPr lang="en-US" sz="1200" b="1" dirty="0" smtClean="0">
              <a:solidFill>
                <a:schemeClr val="accent1">
                  <a:lumMod val="50000"/>
                </a:schemeClr>
              </a:solidFill>
              <a:latin typeface="Times New Roman" panose="02020603050405020304" pitchFamily="18" charset="0"/>
              <a:cs typeface="Times New Roman" panose="02020603050405020304" pitchFamily="18" charset="0"/>
            </a:rPr>
            <a:t>29 758,4</a:t>
          </a:r>
          <a:endParaRPr lang="ru-RU" sz="1200" b="1" dirty="0" smtClean="0">
            <a:solidFill>
              <a:schemeClr val="accent1">
                <a:lumMod val="50000"/>
              </a:schemeClr>
            </a:solidFill>
            <a:latin typeface="Times New Roman" panose="02020603050405020304" pitchFamily="18" charset="0"/>
            <a:cs typeface="Times New Roman" panose="02020603050405020304" pitchFamily="18" charset="0"/>
          </a:endParaRPr>
        </a:p>
        <a:p xmlns:a="http://schemas.openxmlformats.org/drawingml/2006/main">
          <a:pPr algn="ctr"/>
          <a:r>
            <a:rPr lang="ru-RU" sz="1200" b="1" dirty="0" smtClean="0">
              <a:solidFill>
                <a:schemeClr val="accent1">
                  <a:lumMod val="50000"/>
                </a:schemeClr>
              </a:solidFill>
              <a:latin typeface="Times New Roman" panose="02020603050405020304" pitchFamily="18" charset="0"/>
              <a:cs typeface="Times New Roman" panose="02020603050405020304" pitchFamily="18" charset="0"/>
            </a:rPr>
            <a:t>(</a:t>
          </a:r>
          <a:r>
            <a:rPr lang="en-US" sz="1200" b="1" dirty="0" smtClean="0">
              <a:solidFill>
                <a:schemeClr val="accent1">
                  <a:lumMod val="50000"/>
                </a:schemeClr>
              </a:solidFill>
              <a:latin typeface="Times New Roman" panose="02020603050405020304" pitchFamily="18" charset="0"/>
              <a:cs typeface="Times New Roman" panose="02020603050405020304" pitchFamily="18" charset="0"/>
            </a:rPr>
            <a:t>102,3</a:t>
          </a:r>
          <a:r>
            <a:rPr lang="ru-RU" sz="1200" b="1" dirty="0" smtClean="0">
              <a:solidFill>
                <a:schemeClr val="accent1">
                  <a:lumMod val="50000"/>
                </a:schemeClr>
              </a:solidFill>
              <a:latin typeface="Times New Roman" panose="02020603050405020304" pitchFamily="18" charset="0"/>
              <a:cs typeface="Times New Roman" panose="02020603050405020304" pitchFamily="18" charset="0"/>
            </a:rPr>
            <a:t>%</a:t>
          </a:r>
        </a:p>
        <a:p xmlns:a="http://schemas.openxmlformats.org/drawingml/2006/main">
          <a:pPr algn="ctr"/>
          <a:r>
            <a:rPr lang="ru-RU" sz="1200" b="1" dirty="0" smtClean="0">
              <a:solidFill>
                <a:schemeClr val="accent1">
                  <a:lumMod val="50000"/>
                </a:schemeClr>
              </a:solidFill>
              <a:latin typeface="Times New Roman" panose="02020603050405020304" pitchFamily="18" charset="0"/>
              <a:cs typeface="Times New Roman" panose="02020603050405020304" pitchFamily="18" charset="0"/>
            </a:rPr>
            <a:t>от плана)</a:t>
          </a:r>
          <a:endParaRPr lang="ru-RU" sz="1200" b="1" dirty="0">
            <a:solidFill>
              <a:schemeClr val="accent1">
                <a:lumMod val="50000"/>
              </a:schemeClr>
            </a:solidFill>
            <a:latin typeface="Times New Roman" panose="02020603050405020304" pitchFamily="18"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0.62456</cdr:x>
      <cdr:y>0.15184</cdr:y>
    </cdr:from>
    <cdr:to>
      <cdr:x>0.72692</cdr:x>
      <cdr:y>0.20145</cdr:y>
    </cdr:to>
    <cdr:sp macro="" textlink="">
      <cdr:nvSpPr>
        <cdr:cNvPr id="6" name="Скругленный прямоугольник 5"/>
        <cdr:cNvSpPr/>
      </cdr:nvSpPr>
      <cdr:spPr>
        <a:xfrm xmlns:a="http://schemas.openxmlformats.org/drawingml/2006/main">
          <a:off x="5710944" y="881532"/>
          <a:ext cx="935980" cy="288010"/>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200" b="1" dirty="0" smtClean="0">
              <a:solidFill>
                <a:schemeClr val="tx1"/>
              </a:solidFill>
              <a:latin typeface="Times New Roman" pitchFamily="18" charset="0"/>
              <a:cs typeface="Times New Roman" pitchFamily="18" charset="0"/>
            </a:rPr>
            <a:t>102,0</a:t>
          </a:r>
          <a:r>
            <a:rPr lang="ru-RU" sz="1200" b="1" dirty="0" smtClean="0">
              <a:solidFill>
                <a:schemeClr val="tx1"/>
              </a:solidFill>
              <a:latin typeface="Times New Roman" pitchFamily="18" charset="0"/>
              <a:cs typeface="Times New Roman" pitchFamily="18" charset="0"/>
            </a:rPr>
            <a:t>%</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0.32675</cdr:x>
      <cdr:y>0.57356</cdr:y>
    </cdr:from>
    <cdr:to>
      <cdr:x>0.42911</cdr:x>
      <cdr:y>0.62317</cdr:y>
    </cdr:to>
    <cdr:sp macro="" textlink="">
      <cdr:nvSpPr>
        <cdr:cNvPr id="7" name="Скругленный прямоугольник 6"/>
        <cdr:cNvSpPr/>
      </cdr:nvSpPr>
      <cdr:spPr>
        <a:xfrm xmlns:a="http://schemas.openxmlformats.org/drawingml/2006/main">
          <a:off x="2987824" y="3329804"/>
          <a:ext cx="935980" cy="288010"/>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200" b="1" dirty="0" smtClean="0">
              <a:solidFill>
                <a:schemeClr val="tx1"/>
              </a:solidFill>
              <a:latin typeface="Times New Roman" pitchFamily="18" charset="0"/>
              <a:cs typeface="Times New Roman" pitchFamily="18" charset="0"/>
            </a:rPr>
            <a:t>102,2</a:t>
          </a:r>
          <a:r>
            <a:rPr lang="ru-RU" sz="1200" b="1" dirty="0" smtClean="0">
              <a:solidFill>
                <a:schemeClr val="tx1"/>
              </a:solidFill>
              <a:latin typeface="Times New Roman" pitchFamily="18" charset="0"/>
              <a:cs typeface="Times New Roman" pitchFamily="18" charset="0"/>
            </a:rPr>
            <a:t>%</a:t>
          </a:r>
          <a:endParaRPr lang="ru-RU" sz="1200" b="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0.31888</cdr:x>
      <cdr:y>0.47433</cdr:y>
    </cdr:from>
    <cdr:to>
      <cdr:x>0.42124</cdr:x>
      <cdr:y>0.5242</cdr:y>
    </cdr:to>
    <cdr:sp macro="" textlink="">
      <cdr:nvSpPr>
        <cdr:cNvPr id="8" name="Скругленный прямоугольник 7"/>
        <cdr:cNvSpPr/>
      </cdr:nvSpPr>
      <cdr:spPr>
        <a:xfrm xmlns:a="http://schemas.openxmlformats.org/drawingml/2006/main">
          <a:off x="2915816" y="2753740"/>
          <a:ext cx="935980" cy="289520"/>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200" b="1" dirty="0" smtClean="0">
              <a:solidFill>
                <a:schemeClr val="tx1"/>
              </a:solidFill>
              <a:latin typeface="Times New Roman" pitchFamily="18" charset="0"/>
              <a:cs typeface="Times New Roman" pitchFamily="18" charset="0"/>
            </a:rPr>
            <a:t>99,3</a:t>
          </a:r>
          <a:r>
            <a:rPr lang="ru-RU" sz="1200" b="1" dirty="0" smtClean="0">
              <a:solidFill>
                <a:schemeClr val="tx1"/>
              </a:solidFill>
              <a:latin typeface="Times New Roman" pitchFamily="18" charset="0"/>
              <a:cs typeface="Times New Roman" pitchFamily="18" charset="0"/>
            </a:rPr>
            <a:t>%</a:t>
          </a:r>
          <a:endParaRPr lang="ru-RU" sz="1200" b="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0.374</cdr:x>
      <cdr:y>0.3627</cdr:y>
    </cdr:from>
    <cdr:to>
      <cdr:x>0.47636</cdr:x>
      <cdr:y>0.41231</cdr:y>
    </cdr:to>
    <cdr:sp macro="" textlink="">
      <cdr:nvSpPr>
        <cdr:cNvPr id="9" name="Скругленный прямоугольник 8"/>
        <cdr:cNvSpPr/>
      </cdr:nvSpPr>
      <cdr:spPr>
        <a:xfrm xmlns:a="http://schemas.openxmlformats.org/drawingml/2006/main">
          <a:off x="3419872" y="2105668"/>
          <a:ext cx="935980" cy="288010"/>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200" b="1" dirty="0" smtClean="0">
              <a:solidFill>
                <a:schemeClr val="tx1"/>
              </a:solidFill>
              <a:latin typeface="Times New Roman" pitchFamily="18" charset="0"/>
              <a:cs typeface="Times New Roman" pitchFamily="18" charset="0"/>
            </a:rPr>
            <a:t>103,9</a:t>
          </a:r>
          <a:r>
            <a:rPr lang="ru-RU" sz="1200" b="1" dirty="0" smtClean="0">
              <a:solidFill>
                <a:schemeClr val="tx1"/>
              </a:solidFill>
              <a:latin typeface="Times New Roman" pitchFamily="18" charset="0"/>
              <a:cs typeface="Times New Roman" pitchFamily="18" charset="0"/>
            </a:rPr>
            <a:t>%</a:t>
          </a:r>
          <a:endParaRPr lang="ru-RU" sz="1200" b="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0.8601</cdr:x>
      <cdr:y>0.05262</cdr:y>
    </cdr:from>
    <cdr:to>
      <cdr:x>0.96246</cdr:x>
      <cdr:y>0.10223</cdr:y>
    </cdr:to>
    <cdr:sp macro="" textlink="">
      <cdr:nvSpPr>
        <cdr:cNvPr id="11" name="Скругленный прямоугольник 10"/>
        <cdr:cNvSpPr/>
      </cdr:nvSpPr>
      <cdr:spPr>
        <a:xfrm xmlns:a="http://schemas.openxmlformats.org/drawingml/2006/main">
          <a:off x="7864794" y="305468"/>
          <a:ext cx="935980" cy="288010"/>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200" b="1" dirty="0" smtClean="0">
              <a:solidFill>
                <a:schemeClr val="tx1"/>
              </a:solidFill>
              <a:latin typeface="Times New Roman" pitchFamily="18" charset="0"/>
              <a:cs typeface="Times New Roman" pitchFamily="18" charset="0"/>
            </a:rPr>
            <a:t>100,0</a:t>
          </a:r>
          <a:r>
            <a:rPr lang="ru-RU" sz="1200" b="1" dirty="0" smtClean="0">
              <a:solidFill>
                <a:schemeClr val="tx1"/>
              </a:solidFill>
              <a:latin typeface="Times New Roman" pitchFamily="18" charset="0"/>
              <a:cs typeface="Times New Roman" pitchFamily="18" charset="0"/>
            </a:rPr>
            <a:t>%</a:t>
          </a:r>
          <a:endParaRPr lang="ru-RU" sz="1200" b="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0.30313</cdr:x>
      <cdr:y>0.68519</cdr:y>
    </cdr:from>
    <cdr:to>
      <cdr:x>0.40549</cdr:x>
      <cdr:y>0.73505</cdr:y>
    </cdr:to>
    <cdr:sp macro="" textlink="">
      <cdr:nvSpPr>
        <cdr:cNvPr id="13" name="Скругленный прямоугольник 12"/>
        <cdr:cNvSpPr/>
      </cdr:nvSpPr>
      <cdr:spPr>
        <a:xfrm xmlns:a="http://schemas.openxmlformats.org/drawingml/2006/main">
          <a:off x="2771800" y="3977876"/>
          <a:ext cx="935980" cy="289461"/>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200" b="1" dirty="0" smtClean="0">
              <a:solidFill>
                <a:schemeClr val="tx1"/>
              </a:solidFill>
              <a:latin typeface="Times New Roman" pitchFamily="18" charset="0"/>
              <a:cs typeface="Times New Roman" pitchFamily="18" charset="0"/>
            </a:rPr>
            <a:t>102,6</a:t>
          </a:r>
          <a:r>
            <a:rPr lang="ru-RU" sz="1200" b="1" dirty="0" smtClean="0">
              <a:solidFill>
                <a:schemeClr val="tx1"/>
              </a:solidFill>
              <a:latin typeface="Times New Roman" pitchFamily="18" charset="0"/>
              <a:cs typeface="Times New Roman" pitchFamily="18" charset="0"/>
            </a:rPr>
            <a:t>%</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0.28738</cdr:x>
      <cdr:y>0.79682</cdr:y>
    </cdr:from>
    <cdr:to>
      <cdr:x>0.38974</cdr:x>
      <cdr:y>0.84668</cdr:y>
    </cdr:to>
    <cdr:sp macro="" textlink="">
      <cdr:nvSpPr>
        <cdr:cNvPr id="17" name="Скругленный прямоугольник 16"/>
        <cdr:cNvSpPr/>
      </cdr:nvSpPr>
      <cdr:spPr>
        <a:xfrm xmlns:a="http://schemas.openxmlformats.org/drawingml/2006/main">
          <a:off x="2627784" y="4625948"/>
          <a:ext cx="935980" cy="289462"/>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b="1" dirty="0" smtClean="0">
              <a:solidFill>
                <a:schemeClr val="tx1"/>
              </a:solidFill>
              <a:latin typeface="Times New Roman" pitchFamily="18" charset="0"/>
              <a:cs typeface="Times New Roman" pitchFamily="18" charset="0"/>
            </a:rPr>
            <a:t>111,4</a:t>
          </a:r>
          <a:r>
            <a:rPr lang="ru-RU" sz="1200" b="1" dirty="0" smtClean="0">
              <a:solidFill>
                <a:schemeClr val="tx1"/>
              </a:solidFill>
              <a:latin typeface="Times New Roman" pitchFamily="18" charset="0"/>
              <a:cs typeface="Times New Roman" pitchFamily="18" charset="0"/>
            </a:rPr>
            <a:t>%</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0.51795</cdr:x>
      <cdr:y>0.31309</cdr:y>
    </cdr:from>
    <cdr:to>
      <cdr:x>0.9913</cdr:x>
      <cdr:y>0.97047</cdr:y>
    </cdr:to>
    <cdr:sp macro="" textlink="">
      <cdr:nvSpPr>
        <cdr:cNvPr id="14" name="Скругленный прямоугольник 13"/>
        <cdr:cNvSpPr/>
      </cdr:nvSpPr>
      <cdr:spPr>
        <a:xfrm xmlns:a="http://schemas.openxmlformats.org/drawingml/2006/main">
          <a:off x="4736156" y="1817636"/>
          <a:ext cx="4328312" cy="3816411"/>
        </a:xfrm>
        <a:prstGeom xmlns:a="http://schemas.openxmlformats.org/drawingml/2006/main" prst="roundRect">
          <a:avLst>
            <a:gd name="adj" fmla="val 11322"/>
          </a:avLst>
        </a:prstGeom>
        <a:ln xmlns:a="http://schemas.openxmlformats.org/drawingml/2006/main"/>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anchor="ctr"/>
        <a:lstStyle xmlns:a="http://schemas.openxmlformats.org/drawingml/2006/main">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algn="just" fontAlgn="b">
            <a:spcBef>
              <a:spcPts val="0"/>
            </a:spcBef>
            <a:spcAft>
              <a:spcPts val="0"/>
            </a:spcAft>
          </a:pPr>
          <a:r>
            <a:rPr lang="ru-RU" sz="1200" b="1" dirty="0" smtClean="0">
              <a:solidFill>
                <a:srgbClr val="000000"/>
              </a:solidFill>
              <a:latin typeface="Times New Roman" panose="02020603050405020304" pitchFamily="18" charset="0"/>
              <a:cs typeface="Times New Roman" panose="02020603050405020304" pitchFamily="18" charset="0"/>
            </a:rPr>
            <a:t>Деятельность органов государственной власти и местного самоуправления по увеличению собственных доходов:</a:t>
          </a:r>
        </a:p>
        <a:p xmlns:a="http://schemas.openxmlformats.org/drawingml/2006/main">
          <a:pPr algn="just" fontAlgn="b">
            <a:spcBef>
              <a:spcPts val="0"/>
            </a:spcBef>
            <a:spcAft>
              <a:spcPts val="0"/>
            </a:spcAft>
          </a:pPr>
          <a:endParaRPr lang="ru-RU" sz="1200" b="1" dirty="0">
            <a:solidFill>
              <a:srgbClr val="000000"/>
            </a:solidFill>
            <a:latin typeface="Times New Roman" panose="02020603050405020304" pitchFamily="18" charset="0"/>
            <a:cs typeface="Times New Roman" panose="02020603050405020304" pitchFamily="18" charset="0"/>
          </a:endParaRPr>
        </a:p>
        <a:p xmlns:a="http://schemas.openxmlformats.org/drawingml/2006/main">
          <a:pPr algn="just" fontAlgn="b">
            <a:spcBef>
              <a:spcPts val="0"/>
            </a:spcBef>
            <a:spcAft>
              <a:spcPts val="0"/>
            </a:spcAft>
          </a:pPr>
          <a:r>
            <a:rPr lang="ru-RU" sz="1200" dirty="0" smtClean="0">
              <a:solidFill>
                <a:srgbClr val="000000"/>
              </a:solidFill>
              <a:latin typeface="Times New Roman" panose="02020603050405020304" pitchFamily="18" charset="0"/>
              <a:cs typeface="Times New Roman" panose="02020603050405020304" pitchFamily="18" charset="0"/>
            </a:rPr>
            <a:t>- повышение </a:t>
          </a:r>
          <a:r>
            <a:rPr lang="ru-RU" sz="1200" dirty="0">
              <a:solidFill>
                <a:srgbClr val="000000"/>
              </a:solidFill>
              <a:latin typeface="Times New Roman" panose="02020603050405020304" pitchFamily="18" charset="0"/>
              <a:cs typeface="Times New Roman" panose="02020603050405020304" pitchFamily="18" charset="0"/>
            </a:rPr>
            <a:t>эффективности мер налогового стимулирования, </a:t>
          </a:r>
          <a:r>
            <a:rPr lang="ru-RU" sz="1200" dirty="0" smtClean="0">
              <a:solidFill>
                <a:srgbClr val="000000"/>
              </a:solidFill>
              <a:latin typeface="Times New Roman" panose="02020603050405020304" pitchFamily="18" charset="0"/>
              <a:cs typeface="Times New Roman" panose="02020603050405020304" pitchFamily="18" charset="0"/>
            </a:rPr>
            <a:t>направленных </a:t>
          </a:r>
          <a:r>
            <a:rPr lang="ru-RU" sz="1200" dirty="0">
              <a:solidFill>
                <a:srgbClr val="000000"/>
              </a:solidFill>
              <a:latin typeface="Times New Roman" panose="02020603050405020304" pitchFamily="18" charset="0"/>
              <a:cs typeface="Times New Roman" panose="02020603050405020304" pitchFamily="18" charset="0"/>
            </a:rPr>
            <a:t>на создание новых производств и развитие инвестиционной </a:t>
          </a:r>
          <a:r>
            <a:rPr lang="ru-RU" sz="1200" dirty="0" smtClean="0">
              <a:solidFill>
                <a:srgbClr val="000000"/>
              </a:solidFill>
              <a:latin typeface="Times New Roman" panose="02020603050405020304" pitchFamily="18" charset="0"/>
              <a:cs typeface="Times New Roman" panose="02020603050405020304" pitchFamily="18" charset="0"/>
            </a:rPr>
            <a:t>деятельности;</a:t>
          </a:r>
        </a:p>
        <a:p xmlns:a="http://schemas.openxmlformats.org/drawingml/2006/main">
          <a:pPr algn="just" fontAlgn="b">
            <a:spcBef>
              <a:spcPts val="0"/>
            </a:spcBef>
            <a:spcAft>
              <a:spcPts val="0"/>
            </a:spcAft>
          </a:pPr>
          <a:r>
            <a:rPr lang="ru-RU" sz="1200" dirty="0" smtClean="0">
              <a:solidFill>
                <a:srgbClr val="000000"/>
              </a:solidFill>
              <a:latin typeface="Times New Roman" panose="02020603050405020304" pitchFamily="18" charset="0"/>
              <a:cs typeface="Times New Roman" panose="02020603050405020304" pitchFamily="18" charset="0"/>
            </a:rPr>
            <a:t>- осуществление </a:t>
          </a:r>
          <a:r>
            <a:rPr lang="ru-RU" sz="1200" dirty="0">
              <a:solidFill>
                <a:srgbClr val="000000"/>
              </a:solidFill>
              <a:latin typeface="Times New Roman" panose="02020603050405020304" pitchFamily="18" charset="0"/>
              <a:cs typeface="Times New Roman" panose="02020603050405020304" pitchFamily="18" charset="0"/>
            </a:rPr>
            <a:t>систематической оценки соизмеримости выпадающих доходов при предоставлении льгот по налогам и принятия мер по отмене неэффективных налоговых </a:t>
          </a:r>
          <a:r>
            <a:rPr lang="ru-RU" sz="1200" dirty="0" smtClean="0">
              <a:solidFill>
                <a:srgbClr val="000000"/>
              </a:solidFill>
              <a:latin typeface="Times New Roman" panose="02020603050405020304" pitchFamily="18" charset="0"/>
              <a:cs typeface="Times New Roman" panose="02020603050405020304" pitchFamily="18" charset="0"/>
            </a:rPr>
            <a:t>льгот;</a:t>
          </a:r>
        </a:p>
        <a:p xmlns:a="http://schemas.openxmlformats.org/drawingml/2006/main">
          <a:pPr algn="just" fontAlgn="b">
            <a:spcBef>
              <a:spcPts val="0"/>
            </a:spcBef>
            <a:spcAft>
              <a:spcPts val="0"/>
            </a:spcAft>
          </a:pPr>
          <a:r>
            <a:rPr lang="ru-RU" sz="1200" dirty="0" smtClean="0">
              <a:solidFill>
                <a:srgbClr val="000000"/>
              </a:solidFill>
              <a:latin typeface="Times New Roman" panose="02020603050405020304" pitchFamily="18" charset="0"/>
              <a:cs typeface="Times New Roman" panose="02020603050405020304" pitchFamily="18" charset="0"/>
            </a:rPr>
            <a:t>- эффективное взаимодействие с Управлением Федеральной налоговой службы в части повышения </a:t>
          </a:r>
          <a:r>
            <a:rPr lang="ru-RU" sz="1200" dirty="0">
              <a:solidFill>
                <a:srgbClr val="000000"/>
              </a:solidFill>
              <a:latin typeface="Times New Roman" panose="02020603050405020304" pitchFamily="18" charset="0"/>
              <a:cs typeface="Times New Roman" panose="02020603050405020304" pitchFamily="18" charset="0"/>
            </a:rPr>
            <a:t>качества администрирования платежей и сокращения </a:t>
          </a:r>
          <a:r>
            <a:rPr lang="ru-RU" sz="1200" dirty="0" smtClean="0">
              <a:solidFill>
                <a:srgbClr val="000000"/>
              </a:solidFill>
              <a:latin typeface="Times New Roman" panose="02020603050405020304" pitchFamily="18" charset="0"/>
              <a:cs typeface="Times New Roman" panose="02020603050405020304" pitchFamily="18" charset="0"/>
            </a:rPr>
            <a:t>недоимки, проведения </a:t>
          </a:r>
          <a:r>
            <a:rPr lang="ru-RU" sz="1200" dirty="0">
              <a:solidFill>
                <a:srgbClr val="000000"/>
              </a:solidFill>
              <a:latin typeface="Times New Roman" panose="02020603050405020304" pitchFamily="18" charset="0"/>
              <a:cs typeface="Times New Roman" panose="02020603050405020304" pitchFamily="18" charset="0"/>
            </a:rPr>
            <a:t>мероприятий по выявлению и привлечению к </a:t>
          </a:r>
          <a:r>
            <a:rPr lang="ru-RU" sz="1200" dirty="0" smtClean="0">
              <a:solidFill>
                <a:srgbClr val="000000"/>
              </a:solidFill>
              <a:latin typeface="Times New Roman" panose="02020603050405020304" pitchFamily="18" charset="0"/>
              <a:cs typeface="Times New Roman" panose="02020603050405020304" pitchFamily="18" charset="0"/>
            </a:rPr>
            <a:t>налогообложению </a:t>
          </a:r>
          <a:r>
            <a:rPr lang="ru-RU" sz="1200" dirty="0">
              <a:solidFill>
                <a:srgbClr val="000000"/>
              </a:solidFill>
              <a:latin typeface="Times New Roman" panose="02020603050405020304" pitchFamily="18" charset="0"/>
              <a:cs typeface="Times New Roman" panose="02020603050405020304" pitchFamily="18" charset="0"/>
            </a:rPr>
            <a:t>субъектов п</a:t>
          </a:r>
          <a:r>
            <a:rPr lang="ru-RU" sz="1200" dirty="0" smtClean="0">
              <a:solidFill>
                <a:srgbClr val="000000"/>
              </a:solidFill>
              <a:latin typeface="Times New Roman" panose="02020603050405020304" pitchFamily="18" charset="0"/>
              <a:cs typeface="Times New Roman" panose="02020603050405020304" pitchFamily="18" charset="0"/>
            </a:rPr>
            <a:t>редпринимательской </a:t>
          </a:r>
          <a:r>
            <a:rPr lang="ru-RU" sz="1200" dirty="0">
              <a:solidFill>
                <a:srgbClr val="000000"/>
              </a:solidFill>
              <a:latin typeface="Times New Roman" panose="02020603050405020304" pitchFamily="18" charset="0"/>
              <a:cs typeface="Times New Roman" panose="02020603050405020304" pitchFamily="18" charset="0"/>
            </a:rPr>
            <a:t>деятельности, использующих теневые схемы оплаты </a:t>
          </a:r>
          <a:r>
            <a:rPr lang="ru-RU" sz="1200" dirty="0" smtClean="0">
              <a:solidFill>
                <a:srgbClr val="000000"/>
              </a:solidFill>
              <a:latin typeface="Times New Roman" panose="02020603050405020304" pitchFamily="18" charset="0"/>
              <a:cs typeface="Times New Roman" panose="02020603050405020304" pitchFamily="18" charset="0"/>
            </a:rPr>
            <a:t>труда, легализации </a:t>
          </a:r>
          <a:r>
            <a:rPr lang="ru-RU" sz="1200" dirty="0">
              <a:solidFill>
                <a:srgbClr val="000000"/>
              </a:solidFill>
              <a:latin typeface="Times New Roman" panose="02020603050405020304" pitchFamily="18" charset="0"/>
              <a:cs typeface="Times New Roman" panose="02020603050405020304" pitchFamily="18" charset="0"/>
            </a:rPr>
            <a:t>доходов физических и юридических лиц от предоставления жилья в </a:t>
          </a:r>
          <a:r>
            <a:rPr lang="ru-RU" sz="1200" dirty="0" smtClean="0">
              <a:solidFill>
                <a:srgbClr val="000000"/>
              </a:solidFill>
              <a:latin typeface="Times New Roman" panose="02020603050405020304" pitchFamily="18" charset="0"/>
              <a:cs typeface="Times New Roman" panose="02020603050405020304" pitchFamily="18" charset="0"/>
            </a:rPr>
            <a:t>аренду</a:t>
          </a:r>
          <a:endParaRPr lang="ru-RU" sz="1200" dirty="0">
            <a:solidFill>
              <a:srgbClr val="00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0.38975</cdr:x>
      <cdr:y>0.26348</cdr:y>
    </cdr:from>
    <cdr:to>
      <cdr:x>0.49211</cdr:x>
      <cdr:y>0.31309</cdr:y>
    </cdr:to>
    <cdr:sp macro="" textlink="">
      <cdr:nvSpPr>
        <cdr:cNvPr id="12" name="Скругленный прямоугольник 11"/>
        <cdr:cNvSpPr/>
      </cdr:nvSpPr>
      <cdr:spPr>
        <a:xfrm xmlns:a="http://schemas.openxmlformats.org/drawingml/2006/main">
          <a:off x="3563888" y="1529604"/>
          <a:ext cx="935980" cy="288010"/>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b="1" dirty="0" smtClean="0">
              <a:solidFill>
                <a:schemeClr val="tx1"/>
              </a:solidFill>
              <a:latin typeface="Times New Roman" pitchFamily="18" charset="0"/>
              <a:cs typeface="Times New Roman" pitchFamily="18" charset="0"/>
            </a:rPr>
            <a:t>101,0</a:t>
          </a:r>
          <a:r>
            <a:rPr lang="ru-RU" sz="1200" b="1" dirty="0" smtClean="0">
              <a:solidFill>
                <a:schemeClr val="tx1"/>
              </a:solidFill>
              <a:latin typeface="Times New Roman" pitchFamily="18" charset="0"/>
              <a:cs typeface="Times New Roman" pitchFamily="18" charset="0"/>
            </a:rPr>
            <a:t>%</a:t>
          </a:r>
          <a:endParaRPr lang="ru-RU" sz="1200" b="1" dirty="0">
            <a:solidFill>
              <a:schemeClr val="tx1"/>
            </a:solidFill>
            <a:latin typeface="Times New Roman" pitchFamily="18" charset="0"/>
            <a:cs typeface="Times New Roman"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0.42637</cdr:x>
      <cdr:y>0.45991</cdr:y>
    </cdr:from>
    <cdr:to>
      <cdr:x>0.71457</cdr:x>
      <cdr:y>0.54151</cdr:y>
    </cdr:to>
    <cdr:sp macro="" textlink="">
      <cdr:nvSpPr>
        <cdr:cNvPr id="2" name="TextBox 1"/>
        <cdr:cNvSpPr txBox="1">
          <a:spLocks xmlns:a="http://schemas.openxmlformats.org/drawingml/2006/main" noChangeArrowheads="1"/>
        </cdr:cNvSpPr>
      </cdr:nvSpPr>
      <cdr:spPr bwMode="auto">
        <a:xfrm xmlns:a="http://schemas.openxmlformats.org/drawingml/2006/main" rot="19837182">
          <a:off x="1258647" y="1920790"/>
          <a:ext cx="850764" cy="3407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300" b="1" dirty="0" smtClean="0">
              <a:solidFill>
                <a:srgbClr val="009E41"/>
              </a:solidFill>
              <a:latin typeface="Times New Roman" panose="02020603050405020304" pitchFamily="18" charset="0"/>
              <a:cs typeface="Times New Roman" panose="02020603050405020304" pitchFamily="18" charset="0"/>
            </a:rPr>
            <a:t>+</a:t>
          </a:r>
          <a:r>
            <a:rPr lang="ru-RU" altLang="ru-RU" sz="1300" b="1" dirty="0" smtClean="0">
              <a:solidFill>
                <a:srgbClr val="009E41"/>
              </a:solidFill>
              <a:latin typeface="Times New Roman" panose="02020603050405020304" pitchFamily="18" charset="0"/>
              <a:cs typeface="Times New Roman" panose="02020603050405020304" pitchFamily="18" charset="0"/>
            </a:rPr>
            <a:t>21,0%</a:t>
          </a:r>
        </a:p>
      </cdr:txBody>
    </cdr:sp>
  </cdr:relSizeAnchor>
  <cdr:relSizeAnchor xmlns:cdr="http://schemas.openxmlformats.org/drawingml/2006/chartDrawing">
    <cdr:from>
      <cdr:x>0.47557</cdr:x>
      <cdr:y>0.51507</cdr:y>
    </cdr:from>
    <cdr:to>
      <cdr:x>0.66694</cdr:x>
      <cdr:y>0.5875</cdr:y>
    </cdr:to>
    <cdr:cxnSp macro="">
      <cdr:nvCxnSpPr>
        <cdr:cNvPr id="3" name="Прямая со стрелкой 2"/>
        <cdr:cNvCxnSpPr/>
      </cdr:nvCxnSpPr>
      <cdr:spPr>
        <a:xfrm xmlns:a="http://schemas.openxmlformats.org/drawingml/2006/main" flipV="1">
          <a:off x="1403881" y="2151171"/>
          <a:ext cx="564926" cy="302510"/>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dr:relSizeAnchor xmlns:cdr="http://schemas.openxmlformats.org/drawingml/2006/chartDrawing">
    <cdr:from>
      <cdr:x>0.46236</cdr:x>
      <cdr:y>0.55516</cdr:y>
    </cdr:from>
    <cdr:to>
      <cdr:x>0.70732</cdr:x>
      <cdr:y>0.63225</cdr:y>
    </cdr:to>
    <cdr:sp macro="" textlink="">
      <cdr:nvSpPr>
        <cdr:cNvPr id="4" name="TextBox 1"/>
        <cdr:cNvSpPr txBox="1">
          <a:spLocks xmlns:a="http://schemas.openxmlformats.org/drawingml/2006/main" noChangeArrowheads="1"/>
        </cdr:cNvSpPr>
      </cdr:nvSpPr>
      <cdr:spPr bwMode="auto">
        <a:xfrm xmlns:a="http://schemas.openxmlformats.org/drawingml/2006/main" rot="19890796">
          <a:off x="1364880" y="2318608"/>
          <a:ext cx="723122" cy="32196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300" b="1" dirty="0" smtClean="0">
              <a:solidFill>
                <a:srgbClr val="009E41"/>
              </a:solidFill>
              <a:latin typeface="Times New Roman" panose="02020603050405020304" pitchFamily="18" charset="0"/>
              <a:cs typeface="Times New Roman" panose="02020603050405020304" pitchFamily="18" charset="0"/>
            </a:rPr>
            <a:t>+</a:t>
          </a:r>
          <a:r>
            <a:rPr lang="ru-RU" altLang="ru-RU" sz="1300" b="1" dirty="0" smtClean="0">
              <a:solidFill>
                <a:srgbClr val="009E41"/>
              </a:solidFill>
              <a:latin typeface="Times New Roman" panose="02020603050405020304" pitchFamily="18" charset="0"/>
              <a:cs typeface="Times New Roman" panose="02020603050405020304" pitchFamily="18" charset="0"/>
            </a:rPr>
            <a:t>1 591</a:t>
          </a:r>
        </a:p>
      </cdr:txBody>
    </cdr:sp>
  </cdr:relSizeAnchor>
</c:userShapes>
</file>

<file path=ppt/drawings/drawing6.xml><?xml version="1.0" encoding="utf-8"?>
<c:userShapes xmlns:c="http://schemas.openxmlformats.org/drawingml/2006/chart">
  <cdr:relSizeAnchor xmlns:cdr="http://schemas.openxmlformats.org/drawingml/2006/chartDrawing">
    <cdr:from>
      <cdr:x>0.46043</cdr:x>
      <cdr:y>0.25078</cdr:y>
    </cdr:from>
    <cdr:to>
      <cdr:x>0.71258</cdr:x>
      <cdr:y>0.32957</cdr:y>
    </cdr:to>
    <cdr:sp macro="" textlink="">
      <cdr:nvSpPr>
        <cdr:cNvPr id="2" name="TextBox 1"/>
        <cdr:cNvSpPr txBox="1">
          <a:spLocks xmlns:a="http://schemas.openxmlformats.org/drawingml/2006/main" noChangeArrowheads="1"/>
        </cdr:cNvSpPr>
      </cdr:nvSpPr>
      <cdr:spPr bwMode="auto">
        <a:xfrm xmlns:a="http://schemas.openxmlformats.org/drawingml/2006/main" rot="21007659">
          <a:off x="1359178" y="1047371"/>
          <a:ext cx="744347" cy="32906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300" b="1" dirty="0" smtClean="0">
              <a:solidFill>
                <a:srgbClr val="009E41"/>
              </a:solidFill>
              <a:latin typeface="Times New Roman" panose="02020603050405020304" pitchFamily="18" charset="0"/>
              <a:cs typeface="Times New Roman" panose="02020603050405020304" pitchFamily="18" charset="0"/>
            </a:rPr>
            <a:t>+7,2</a:t>
          </a:r>
          <a:r>
            <a:rPr lang="ru-RU" altLang="ru-RU" sz="1300" b="1" dirty="0" smtClean="0">
              <a:solidFill>
                <a:srgbClr val="009E41"/>
              </a:solidFill>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0.47593</cdr:x>
      <cdr:y>0.30505</cdr:y>
    </cdr:from>
    <cdr:to>
      <cdr:x>0.66772</cdr:x>
      <cdr:y>0.33339</cdr:y>
    </cdr:to>
    <cdr:cxnSp macro="">
      <cdr:nvCxnSpPr>
        <cdr:cNvPr id="3" name="Прямая со стрелкой 2"/>
        <cdr:cNvCxnSpPr/>
      </cdr:nvCxnSpPr>
      <cdr:spPr>
        <a:xfrm xmlns:a="http://schemas.openxmlformats.org/drawingml/2006/main" flipV="1">
          <a:off x="1404954" y="1274028"/>
          <a:ext cx="566148" cy="118367"/>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dr:relSizeAnchor xmlns:cdr="http://schemas.openxmlformats.org/drawingml/2006/chartDrawing">
    <cdr:from>
      <cdr:x>0.47371</cdr:x>
      <cdr:y>0.33518</cdr:y>
    </cdr:from>
    <cdr:to>
      <cdr:x>0.71564</cdr:x>
      <cdr:y>0.40961</cdr:y>
    </cdr:to>
    <cdr:sp macro="" textlink="">
      <cdr:nvSpPr>
        <cdr:cNvPr id="4" name="TextBox 1"/>
        <cdr:cNvSpPr txBox="1">
          <a:spLocks xmlns:a="http://schemas.openxmlformats.org/drawingml/2006/main" noChangeArrowheads="1"/>
        </cdr:cNvSpPr>
      </cdr:nvSpPr>
      <cdr:spPr bwMode="auto">
        <a:xfrm xmlns:a="http://schemas.openxmlformats.org/drawingml/2006/main" rot="21061273">
          <a:off x="1398397" y="1399855"/>
          <a:ext cx="714168" cy="31085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300" b="1" dirty="0" smtClean="0">
              <a:solidFill>
                <a:srgbClr val="009E41"/>
              </a:solidFill>
              <a:latin typeface="Times New Roman" panose="02020603050405020304" pitchFamily="18" charset="0"/>
              <a:cs typeface="Times New Roman" panose="02020603050405020304" pitchFamily="18" charset="0"/>
            </a:rPr>
            <a:t>+628</a:t>
          </a:r>
          <a:endParaRPr lang="ru-RU" altLang="ru-RU" sz="1300" b="1" dirty="0" smtClean="0">
            <a:solidFill>
              <a:srgbClr val="009E41"/>
            </a:solidFill>
            <a:latin typeface="Times New Roman" panose="02020603050405020304" pitchFamily="18" charset="0"/>
            <a:cs typeface="Times New Roman" panose="02020603050405020304"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0.42896</cdr:x>
      <cdr:y>0.46931</cdr:y>
    </cdr:from>
    <cdr:to>
      <cdr:x>0.68347</cdr:x>
      <cdr:y>0.54811</cdr:y>
    </cdr:to>
    <cdr:sp macro="" textlink="">
      <cdr:nvSpPr>
        <cdr:cNvPr id="2" name="TextBox 1"/>
        <cdr:cNvSpPr txBox="1">
          <a:spLocks xmlns:a="http://schemas.openxmlformats.org/drawingml/2006/main" noChangeArrowheads="1"/>
        </cdr:cNvSpPr>
      </cdr:nvSpPr>
      <cdr:spPr bwMode="auto">
        <a:xfrm xmlns:a="http://schemas.openxmlformats.org/drawingml/2006/main" rot="19837182">
          <a:off x="1266300" y="1959830"/>
          <a:ext cx="751313" cy="32906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300" b="1" dirty="0" smtClean="0">
              <a:solidFill>
                <a:srgbClr val="009E41"/>
              </a:solidFill>
              <a:latin typeface="Times New Roman" panose="02020603050405020304" pitchFamily="18" charset="0"/>
              <a:cs typeface="Times New Roman" panose="02020603050405020304" pitchFamily="18" charset="0"/>
            </a:rPr>
            <a:t>+18,7</a:t>
          </a:r>
          <a:r>
            <a:rPr lang="ru-RU" altLang="ru-RU" sz="1300" b="1" dirty="0" smtClean="0">
              <a:solidFill>
                <a:srgbClr val="009E41"/>
              </a:solidFill>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0.49261</cdr:x>
      <cdr:y>0.49922</cdr:y>
    </cdr:from>
    <cdr:to>
      <cdr:x>0.66554</cdr:x>
      <cdr:y>0.56819</cdr:y>
    </cdr:to>
    <cdr:cxnSp macro="">
      <cdr:nvCxnSpPr>
        <cdr:cNvPr id="3" name="Прямая со стрелкой 2"/>
        <cdr:cNvCxnSpPr/>
      </cdr:nvCxnSpPr>
      <cdr:spPr>
        <a:xfrm xmlns:a="http://schemas.openxmlformats.org/drawingml/2006/main" flipV="1">
          <a:off x="1454186" y="2084743"/>
          <a:ext cx="510488" cy="288031"/>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dr:relSizeAnchor xmlns:cdr="http://schemas.openxmlformats.org/drawingml/2006/chartDrawing">
    <cdr:from>
      <cdr:x>0.47727</cdr:x>
      <cdr:y>0.53944</cdr:y>
    </cdr:from>
    <cdr:to>
      <cdr:x>0.74258</cdr:x>
      <cdr:y>0.61387</cdr:y>
    </cdr:to>
    <cdr:sp macro="" textlink="">
      <cdr:nvSpPr>
        <cdr:cNvPr id="4" name="TextBox 1"/>
        <cdr:cNvSpPr txBox="1">
          <a:spLocks xmlns:a="http://schemas.openxmlformats.org/drawingml/2006/main" noChangeArrowheads="1"/>
        </cdr:cNvSpPr>
      </cdr:nvSpPr>
      <cdr:spPr bwMode="auto">
        <a:xfrm xmlns:a="http://schemas.openxmlformats.org/drawingml/2006/main" rot="19890796">
          <a:off x="1408890" y="2252701"/>
          <a:ext cx="783195" cy="31082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300" b="1" dirty="0" smtClean="0">
              <a:solidFill>
                <a:srgbClr val="009E41"/>
              </a:solidFill>
              <a:latin typeface="Times New Roman" panose="02020603050405020304" pitchFamily="18" charset="0"/>
              <a:cs typeface="Times New Roman" panose="02020603050405020304" pitchFamily="18" charset="0"/>
            </a:rPr>
            <a:t>+37</a:t>
          </a:r>
          <a:r>
            <a:rPr lang="ru-RU" altLang="ru-RU" sz="1300" b="1" dirty="0" smtClean="0">
              <a:solidFill>
                <a:srgbClr val="009E41"/>
              </a:solidFill>
              <a:latin typeface="Times New Roman" panose="02020603050405020304" pitchFamily="18" charset="0"/>
              <a:cs typeface="Times New Roman" panose="02020603050405020304" pitchFamily="18" charset="0"/>
            </a:rPr>
            <a:t>4</a:t>
          </a:r>
        </a:p>
      </cdr:txBody>
    </cdr:sp>
  </cdr:relSizeAnchor>
</c:userShapes>
</file>

<file path=ppt/drawings/drawing8.xml><?xml version="1.0" encoding="utf-8"?>
<c:userShapes xmlns:c="http://schemas.openxmlformats.org/drawingml/2006/chart">
  <cdr:relSizeAnchor xmlns:cdr="http://schemas.openxmlformats.org/drawingml/2006/chartDrawing">
    <cdr:from>
      <cdr:x>0.61588</cdr:x>
      <cdr:y>0.34196</cdr:y>
    </cdr:from>
    <cdr:to>
      <cdr:x>0.7751</cdr:x>
      <cdr:y>0.40916</cdr:y>
    </cdr:to>
    <cdr:sp macro="" textlink="">
      <cdr:nvSpPr>
        <cdr:cNvPr id="2" name="TextBox 1"/>
        <cdr:cNvSpPr txBox="1"/>
      </cdr:nvSpPr>
      <cdr:spPr>
        <a:xfrm xmlns:a="http://schemas.openxmlformats.org/drawingml/2006/main">
          <a:off x="2895976" y="1541727"/>
          <a:ext cx="748680" cy="302955"/>
        </a:xfrm>
        <a:prstGeom xmlns:a="http://schemas.openxmlformats.org/drawingml/2006/main" prst="ellipse">
          <a:avLst/>
        </a:prstGeom>
        <a:ln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wrap="square" lIns="0" tIns="0" rIns="0" bIns="0" rtlCol="0">
          <a:spAutoFit/>
        </a:bodyPr>
        <a:lstStyle xmlns:a="http://schemas.openxmlformats.org/drawingml/2006/main">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algn="ctr"/>
          <a:r>
            <a:rPr lang="en-US" sz="1400" b="1" dirty="0" smtClean="0">
              <a:solidFill>
                <a:prstClr val="black"/>
              </a:solidFill>
              <a:latin typeface="Times New Roman" panose="02020603050405020304" pitchFamily="18" charset="0"/>
              <a:cs typeface="Times New Roman" panose="02020603050405020304" pitchFamily="18" charset="0"/>
            </a:rPr>
            <a:t>2</a:t>
          </a:r>
          <a:r>
            <a:rPr lang="ru-RU" sz="1400" b="1" dirty="0" smtClean="0">
              <a:solidFill>
                <a:prstClr val="black"/>
              </a:solidFill>
              <a:latin typeface="Times New Roman" panose="02020603050405020304" pitchFamily="18" charset="0"/>
              <a:cs typeface="Times New Roman" panose="02020603050405020304" pitchFamily="18" charset="0"/>
            </a:rPr>
            <a:t>3</a:t>
          </a:r>
          <a:r>
            <a:rPr lang="en-US" sz="1400" b="1" dirty="0" smtClean="0">
              <a:solidFill>
                <a:prstClr val="black"/>
              </a:solidFill>
              <a:latin typeface="Times New Roman" panose="02020603050405020304" pitchFamily="18" charset="0"/>
              <a:cs typeface="Times New Roman" panose="02020603050405020304" pitchFamily="18" charset="0"/>
            </a:rPr>
            <a:t>,</a:t>
          </a:r>
          <a:r>
            <a:rPr lang="ru-RU" sz="1400" b="1" dirty="0" smtClean="0">
              <a:solidFill>
                <a:prstClr val="black"/>
              </a:solidFill>
              <a:latin typeface="Times New Roman" panose="02020603050405020304" pitchFamily="18" charset="0"/>
              <a:cs typeface="Times New Roman" panose="02020603050405020304" pitchFamily="18" charset="0"/>
            </a:rPr>
            <a:t>8%</a:t>
          </a:r>
          <a:endParaRPr lang="ru-RU" sz="1400" b="1" dirty="0">
            <a:solidFill>
              <a:prstClr val="black"/>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0.16948</cdr:x>
      <cdr:y>0.46474</cdr:y>
    </cdr:from>
    <cdr:to>
      <cdr:x>0.3287</cdr:x>
      <cdr:y>0.53194</cdr:y>
    </cdr:to>
    <cdr:sp macro="" textlink="">
      <cdr:nvSpPr>
        <cdr:cNvPr id="3" name="TextBox 1"/>
        <cdr:cNvSpPr txBox="1"/>
      </cdr:nvSpPr>
      <cdr:spPr>
        <a:xfrm xmlns:a="http://schemas.openxmlformats.org/drawingml/2006/main">
          <a:off x="796925" y="2095280"/>
          <a:ext cx="748680" cy="302955"/>
        </a:xfrm>
        <a:prstGeom xmlns:a="http://schemas.openxmlformats.org/drawingml/2006/main" prst="ellipse">
          <a:avLst/>
        </a:prstGeom>
        <a:ln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wrap="square" lIns="0" tIns="0" rIns="0" bIns="0"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smtClean="0">
              <a:solidFill>
                <a:prstClr val="black"/>
              </a:solidFill>
              <a:latin typeface="Times New Roman" panose="02020603050405020304" pitchFamily="18" charset="0"/>
              <a:cs typeface="Times New Roman" panose="02020603050405020304" pitchFamily="18" charset="0"/>
            </a:rPr>
            <a:t>7</a:t>
          </a:r>
          <a:r>
            <a:rPr lang="ru-RU" sz="1400" b="1" dirty="0" smtClean="0">
              <a:solidFill>
                <a:prstClr val="black"/>
              </a:solidFill>
              <a:latin typeface="Times New Roman" panose="02020603050405020304" pitchFamily="18" charset="0"/>
              <a:cs typeface="Times New Roman" panose="02020603050405020304" pitchFamily="18" charset="0"/>
            </a:rPr>
            <a:t>6</a:t>
          </a:r>
          <a:r>
            <a:rPr lang="en-US" sz="1400" b="1" dirty="0" smtClean="0">
              <a:solidFill>
                <a:prstClr val="black"/>
              </a:solidFill>
              <a:latin typeface="Times New Roman" panose="02020603050405020304" pitchFamily="18" charset="0"/>
              <a:cs typeface="Times New Roman" panose="02020603050405020304" pitchFamily="18" charset="0"/>
            </a:rPr>
            <a:t>,</a:t>
          </a:r>
          <a:r>
            <a:rPr lang="ru-RU" sz="1400" b="1" dirty="0" smtClean="0">
              <a:solidFill>
                <a:prstClr val="black"/>
              </a:solidFill>
              <a:latin typeface="Times New Roman" panose="02020603050405020304" pitchFamily="18" charset="0"/>
              <a:cs typeface="Times New Roman" panose="02020603050405020304" pitchFamily="18" charset="0"/>
            </a:rPr>
            <a:t>2%</a:t>
          </a:r>
          <a:endParaRPr lang="ru-RU" sz="1400" b="1" dirty="0">
            <a:solidFill>
              <a:prstClr val="black"/>
            </a:solidFill>
            <a:latin typeface="Times New Roman" panose="02020603050405020304" pitchFamily="18" charset="0"/>
            <a:cs typeface="Times New Roman" panose="02020603050405020304" pitchFamily="18"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0.17944</cdr:x>
      <cdr:y>0.18548</cdr:y>
    </cdr:from>
    <cdr:to>
      <cdr:x>0.69073</cdr:x>
      <cdr:y>0.3422</cdr:y>
    </cdr:to>
    <cdr:sp macro="" textlink="">
      <cdr:nvSpPr>
        <cdr:cNvPr id="6" name="TextBox 1"/>
        <cdr:cNvSpPr txBox="1"/>
      </cdr:nvSpPr>
      <cdr:spPr>
        <a:xfrm xmlns:a="http://schemas.openxmlformats.org/drawingml/2006/main">
          <a:off x="827584" y="801370"/>
          <a:ext cx="2358050" cy="677105"/>
        </a:xfrm>
        <a:prstGeom xmlns:a="http://schemas.openxmlformats.org/drawingml/2006/main" prst="roundRect">
          <a:avLst/>
        </a:prstGeom>
        <a:solidFill xmlns:a="http://schemas.openxmlformats.org/drawingml/2006/main">
          <a:schemeClr val="accent3">
            <a:lumMod val="75000"/>
          </a:schemeClr>
        </a:solidFill>
        <a:ln xmlns:a="http://schemas.openxmlformats.org/drawingml/2006/main">
          <a:solidFill>
            <a:schemeClr val="bg1"/>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2000" b="1" i="1" dirty="0" smtClean="0">
              <a:latin typeface="Times New Roman" panose="02020603050405020304" pitchFamily="18" charset="0"/>
              <a:cs typeface="Times New Roman" panose="02020603050405020304" pitchFamily="18" charset="0"/>
            </a:rPr>
            <a:t>Здравоохранение </a:t>
          </a:r>
          <a:endParaRPr lang="ru-RU" sz="1600" b="1" i="1" dirty="0">
            <a:latin typeface="Times New Roman" panose="02020603050405020304" pitchFamily="18" charset="0"/>
            <a:cs typeface="Times New Roman" panose="02020603050405020304" pitchFamily="18" charset="0"/>
          </a:endParaRPr>
        </a:p>
        <a:p xmlns:a="http://schemas.openxmlformats.org/drawingml/2006/main">
          <a:pPr algn="ctr"/>
          <a:r>
            <a:rPr lang="ru-RU" sz="1600" b="1" i="1" dirty="0" smtClean="0">
              <a:latin typeface="Times New Roman" panose="02020603050405020304" pitchFamily="18" charset="0"/>
              <a:cs typeface="Times New Roman" panose="02020603050405020304" pitchFamily="18" charset="0"/>
            </a:rPr>
            <a:t>18 429,9 млн. рублей</a:t>
          </a:r>
        </a:p>
      </cdr:txBody>
    </cdr:sp>
  </cdr:relSizeAnchor>
  <cdr:relSizeAnchor xmlns:cdr="http://schemas.openxmlformats.org/drawingml/2006/chartDrawing">
    <cdr:from>
      <cdr:x>0.58194</cdr:x>
      <cdr:y>0.43164</cdr:y>
    </cdr:from>
    <cdr:to>
      <cdr:x>0.89766</cdr:x>
      <cdr:y>0.54831</cdr:y>
    </cdr:to>
    <cdr:sp macro="" textlink="">
      <cdr:nvSpPr>
        <cdr:cNvPr id="2" name="TextBox 1"/>
        <cdr:cNvSpPr txBox="1"/>
      </cdr:nvSpPr>
      <cdr:spPr>
        <a:xfrm xmlns:a="http://schemas.openxmlformats.org/drawingml/2006/main">
          <a:off x="2683864" y="1864907"/>
          <a:ext cx="1456088" cy="504070"/>
        </a:xfrm>
        <a:prstGeom xmlns:a="http://schemas.openxmlformats.org/drawingml/2006/main" prst="rect">
          <a:avLst/>
        </a:prstGeom>
      </cdr:spPr>
      <cdr:txBody>
        <a:bodyPr xmlns:a="http://schemas.openxmlformats.org/drawingml/2006/main" vertOverflow="clip" wrap="square" rtlCol="0">
          <a:noAutofit/>
        </a:bodyPr>
        <a:lstStyle xmlns:a="http://schemas.openxmlformats.org/drawingml/2006/main"/>
        <a:p xmlns:a="http://schemas.openxmlformats.org/drawingml/2006/main">
          <a:pPr algn="ctr"/>
          <a:r>
            <a:rPr lang="ru-RU" sz="1200" b="1" i="1" dirty="0" smtClean="0">
              <a:latin typeface="Times New Roman" panose="02020603050405020304" pitchFamily="18" charset="0"/>
              <a:cs typeface="Times New Roman" panose="02020603050405020304" pitchFamily="18" charset="0"/>
            </a:rPr>
            <a:t>Республиканский бюджет</a:t>
          </a:r>
          <a:endParaRPr lang="ru-RU" sz="1200" b="1" i="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0.11087</cdr:x>
      <cdr:y>0.41498</cdr:y>
    </cdr:from>
    <cdr:to>
      <cdr:x>0.44691</cdr:x>
      <cdr:y>0.51023</cdr:y>
    </cdr:to>
    <cdr:sp macro="" textlink="">
      <cdr:nvSpPr>
        <cdr:cNvPr id="7" name="TextBox 1"/>
        <cdr:cNvSpPr txBox="1"/>
      </cdr:nvSpPr>
      <cdr:spPr>
        <a:xfrm xmlns:a="http://schemas.openxmlformats.org/drawingml/2006/main">
          <a:off x="511335" y="1792899"/>
          <a:ext cx="1549803" cy="4115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200" b="1" i="1" dirty="0" smtClean="0">
              <a:latin typeface="Times New Roman" panose="02020603050405020304" pitchFamily="18" charset="0"/>
              <a:cs typeface="Times New Roman" panose="02020603050405020304" pitchFamily="18" charset="0"/>
            </a:rPr>
            <a:t>Бюджет ТФОМС</a:t>
          </a:r>
          <a:endParaRPr lang="ru-RU" sz="1200" b="1" i="1" dirty="0">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302625" cy="340210"/>
          </a:xfrm>
          <a:prstGeom prst="rect">
            <a:avLst/>
          </a:prstGeom>
        </p:spPr>
        <p:txBody>
          <a:bodyPr vert="horz" lIns="91440" tIns="45720" rIns="91440" bIns="45720" rtlCol="0"/>
          <a:lstStyle>
            <a:lvl1pPr algn="l">
              <a:defRPr sz="1200">
                <a:latin typeface="Arial" pitchFamily="34" charset="0"/>
              </a:defRPr>
            </a:lvl1pPr>
          </a:lstStyle>
          <a:p>
            <a:pPr>
              <a:defRPr/>
            </a:pPr>
            <a:endParaRPr lang="ru-RU"/>
          </a:p>
        </p:txBody>
      </p:sp>
      <p:sp>
        <p:nvSpPr>
          <p:cNvPr id="3" name="Дата 2"/>
          <p:cNvSpPr>
            <a:spLocks noGrp="1"/>
          </p:cNvSpPr>
          <p:nvPr>
            <p:ph type="dt" sz="quarter" idx="1"/>
          </p:nvPr>
        </p:nvSpPr>
        <p:spPr>
          <a:xfrm>
            <a:off x="5621696" y="0"/>
            <a:ext cx="4302625" cy="340210"/>
          </a:xfrm>
          <a:prstGeom prst="rect">
            <a:avLst/>
          </a:prstGeom>
        </p:spPr>
        <p:txBody>
          <a:bodyPr vert="horz" lIns="91440" tIns="45720" rIns="91440" bIns="45720" rtlCol="0"/>
          <a:lstStyle>
            <a:lvl1pPr algn="r">
              <a:defRPr sz="1200">
                <a:latin typeface="Arial" pitchFamily="34" charset="0"/>
              </a:defRPr>
            </a:lvl1pPr>
          </a:lstStyle>
          <a:p>
            <a:pPr>
              <a:defRPr/>
            </a:pPr>
            <a:fld id="{FE78743E-B161-48D2-8C82-0824D1755F98}" type="datetimeFigureOut">
              <a:rPr lang="ru-RU"/>
              <a:pPr>
                <a:defRPr/>
              </a:pPr>
              <a:t>19.04.2019</a:t>
            </a:fld>
            <a:endParaRPr lang="ru-RU"/>
          </a:p>
        </p:txBody>
      </p:sp>
      <p:sp>
        <p:nvSpPr>
          <p:cNvPr id="4" name="Нижний колонтитул 3"/>
          <p:cNvSpPr>
            <a:spLocks noGrp="1"/>
          </p:cNvSpPr>
          <p:nvPr>
            <p:ph type="ftr" sz="quarter" idx="2"/>
          </p:nvPr>
        </p:nvSpPr>
        <p:spPr>
          <a:xfrm>
            <a:off x="1" y="6456378"/>
            <a:ext cx="4302625" cy="340210"/>
          </a:xfrm>
          <a:prstGeom prst="rect">
            <a:avLst/>
          </a:prstGeom>
        </p:spPr>
        <p:txBody>
          <a:bodyPr vert="horz" lIns="91440" tIns="45720" rIns="91440" bIns="45720" rtlCol="0" anchor="b"/>
          <a:lstStyle>
            <a:lvl1pPr algn="l">
              <a:defRPr sz="1200">
                <a:latin typeface="Arial" pitchFamily="34" charset="0"/>
              </a:defRPr>
            </a:lvl1pPr>
          </a:lstStyle>
          <a:p>
            <a:pPr>
              <a:defRPr/>
            </a:pPr>
            <a:endParaRPr lang="ru-RU"/>
          </a:p>
        </p:txBody>
      </p:sp>
      <p:sp>
        <p:nvSpPr>
          <p:cNvPr id="5" name="Номер слайда 4"/>
          <p:cNvSpPr>
            <a:spLocks noGrp="1"/>
          </p:cNvSpPr>
          <p:nvPr>
            <p:ph type="sldNum" sz="quarter" idx="3"/>
          </p:nvPr>
        </p:nvSpPr>
        <p:spPr>
          <a:xfrm>
            <a:off x="5621696" y="6456378"/>
            <a:ext cx="4302625" cy="340210"/>
          </a:xfrm>
          <a:prstGeom prst="rect">
            <a:avLst/>
          </a:prstGeom>
        </p:spPr>
        <p:txBody>
          <a:bodyPr vert="horz" lIns="91440" tIns="45720" rIns="91440" bIns="45720" rtlCol="0" anchor="b"/>
          <a:lstStyle>
            <a:lvl1pPr algn="r">
              <a:defRPr sz="1200">
                <a:latin typeface="Arial" pitchFamily="34" charset="0"/>
              </a:defRPr>
            </a:lvl1pPr>
          </a:lstStyle>
          <a:p>
            <a:pPr>
              <a:defRPr/>
            </a:pPr>
            <a:fld id="{935A5E48-D604-4F38-9AC3-C86656C6585B}" type="slidenum">
              <a:rPr lang="ru-RU"/>
              <a:pPr>
                <a:defRPr/>
              </a:pPr>
              <a:t>‹#›</a:t>
            </a:fld>
            <a:endParaRPr lang="ru-RU"/>
          </a:p>
        </p:txBody>
      </p:sp>
    </p:spTree>
    <p:extLst>
      <p:ext uri="{BB962C8B-B14F-4D97-AF65-F5344CB8AC3E}">
        <p14:creationId xmlns:p14="http://schemas.microsoft.com/office/powerpoint/2010/main" val="690089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4300307" cy="340210"/>
          </a:xfrm>
          <a:prstGeom prst="rect">
            <a:avLst/>
          </a:prstGeom>
        </p:spPr>
        <p:txBody>
          <a:bodyPr vert="horz" lIns="92153" tIns="46077" rIns="92153" bIns="46077"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5624015" y="0"/>
            <a:ext cx="4300307" cy="340210"/>
          </a:xfrm>
          <a:prstGeom prst="rect">
            <a:avLst/>
          </a:prstGeom>
        </p:spPr>
        <p:txBody>
          <a:bodyPr vert="horz" lIns="92153" tIns="46077" rIns="92153" bIns="46077" rtlCol="0"/>
          <a:lstStyle>
            <a:lvl1pPr algn="r" fontAlgn="auto">
              <a:spcBef>
                <a:spcPts val="0"/>
              </a:spcBef>
              <a:spcAft>
                <a:spcPts val="0"/>
              </a:spcAft>
              <a:defRPr sz="1200">
                <a:latin typeface="+mn-lt"/>
              </a:defRPr>
            </a:lvl1pPr>
          </a:lstStyle>
          <a:p>
            <a:pPr>
              <a:defRPr/>
            </a:pPr>
            <a:fld id="{39B9CBFD-E248-4315-9A72-B4D4FA4AC8C1}" type="datetimeFigureOut">
              <a:rPr lang="ru-RU"/>
              <a:pPr>
                <a:defRPr/>
              </a:pPr>
              <a:t>19.04.2019</a:t>
            </a:fld>
            <a:endParaRPr lang="ru-RU"/>
          </a:p>
        </p:txBody>
      </p:sp>
      <p:sp>
        <p:nvSpPr>
          <p:cNvPr id="4" name="Образ слайда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2153" tIns="46077" rIns="92153" bIns="46077" rtlCol="0" anchor="ctr"/>
          <a:lstStyle/>
          <a:p>
            <a:pPr lvl="0"/>
            <a:endParaRPr lang="ru-RU" noProof="0"/>
          </a:p>
        </p:txBody>
      </p:sp>
      <p:sp>
        <p:nvSpPr>
          <p:cNvPr id="5" name="Заметки 4"/>
          <p:cNvSpPr>
            <a:spLocks noGrp="1"/>
          </p:cNvSpPr>
          <p:nvPr>
            <p:ph type="body" sz="quarter" idx="3"/>
          </p:nvPr>
        </p:nvSpPr>
        <p:spPr>
          <a:xfrm>
            <a:off x="992202" y="3228190"/>
            <a:ext cx="7942237" cy="3059715"/>
          </a:xfrm>
          <a:prstGeom prst="rect">
            <a:avLst/>
          </a:prstGeom>
        </p:spPr>
        <p:txBody>
          <a:bodyPr vert="horz" lIns="92153" tIns="46077" rIns="92153" bIns="46077"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2" y="6456378"/>
            <a:ext cx="4300307" cy="340210"/>
          </a:xfrm>
          <a:prstGeom prst="rect">
            <a:avLst/>
          </a:prstGeom>
        </p:spPr>
        <p:txBody>
          <a:bodyPr vert="horz" lIns="92153" tIns="46077" rIns="92153" bIns="46077"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5624015" y="6456378"/>
            <a:ext cx="4300307" cy="340210"/>
          </a:xfrm>
          <a:prstGeom prst="rect">
            <a:avLst/>
          </a:prstGeom>
        </p:spPr>
        <p:txBody>
          <a:bodyPr vert="horz" lIns="92153" tIns="46077" rIns="92153" bIns="46077" rtlCol="0" anchor="b"/>
          <a:lstStyle>
            <a:lvl1pPr algn="r" fontAlgn="auto">
              <a:spcBef>
                <a:spcPts val="0"/>
              </a:spcBef>
              <a:spcAft>
                <a:spcPts val="0"/>
              </a:spcAft>
              <a:defRPr sz="1200">
                <a:latin typeface="+mn-lt"/>
              </a:defRPr>
            </a:lvl1pPr>
          </a:lstStyle>
          <a:p>
            <a:pPr>
              <a:defRPr/>
            </a:pPr>
            <a:fld id="{92696D6E-358A-423C-BF22-72FDEB417798}" type="slidenum">
              <a:rPr lang="ru-RU"/>
              <a:pPr>
                <a:defRPr/>
              </a:pPr>
              <a:t>‹#›</a:t>
            </a:fld>
            <a:endParaRPr lang="ru-RU"/>
          </a:p>
        </p:txBody>
      </p:sp>
    </p:spTree>
    <p:extLst>
      <p:ext uri="{BB962C8B-B14F-4D97-AF65-F5344CB8AC3E}">
        <p14:creationId xmlns:p14="http://schemas.microsoft.com/office/powerpoint/2010/main" val="126393736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1</a:t>
            </a:fld>
            <a:endParaRPr lang="ru-RU"/>
          </a:p>
        </p:txBody>
      </p:sp>
    </p:spTree>
    <p:extLst>
      <p:ext uri="{BB962C8B-B14F-4D97-AF65-F5344CB8AC3E}">
        <p14:creationId xmlns:p14="http://schemas.microsoft.com/office/powerpoint/2010/main" val="201231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4" name="Номер слайда 3"/>
          <p:cNvSpPr>
            <a:spLocks noGrp="1"/>
          </p:cNvSpPr>
          <p:nvPr>
            <p:ph type="sldNum" sz="quarter" idx="5"/>
          </p:nvPr>
        </p:nvSpPr>
        <p:spPr/>
        <p:txBody>
          <a:bodyPr/>
          <a:lstStyle/>
          <a:p>
            <a:pPr>
              <a:defRPr/>
            </a:pPr>
            <a:fld id="{089D65D2-AF96-4C78-AEDA-9DFF17FCB99F}" type="slidenum">
              <a:rPr lang="ru-RU" smtClean="0">
                <a:solidFill>
                  <a:prstClr val="black"/>
                </a:solidFill>
              </a:rPr>
              <a:pPr>
                <a:defRPr/>
              </a:pPr>
              <a:t>17</a:t>
            </a:fld>
            <a:endParaRPr lang="ru-RU">
              <a:solidFill>
                <a:prstClr val="black"/>
              </a:solidFill>
            </a:endParaRPr>
          </a:p>
        </p:txBody>
      </p:sp>
    </p:spTree>
    <p:extLst>
      <p:ext uri="{BB962C8B-B14F-4D97-AF65-F5344CB8AC3E}">
        <p14:creationId xmlns:p14="http://schemas.microsoft.com/office/powerpoint/2010/main" val="377710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a:normAutofit lnSpcReduction="10000"/>
          </a:bodyPr>
          <a:lstStyle/>
          <a:p>
            <a:pPr algn="just">
              <a:defRPr/>
            </a:pPr>
            <a:r>
              <a:rPr lang="ru-RU" b="1" dirty="0"/>
              <a:t>НДФЛ</a:t>
            </a:r>
            <a:endParaRPr lang="ru-RU" dirty="0"/>
          </a:p>
          <a:p>
            <a:pPr algn="just">
              <a:defRPr/>
            </a:pPr>
            <a:r>
              <a:rPr lang="ru-RU" dirty="0"/>
              <a:t>Динамика поступления налога на доходы физических лиц существенно отличается от темпов изменения фонда оплаты труда по республике. По сведениям территориального органа Федеральной службы государственной статистики по ЧР темп роста фонда заработной платы за январь-апрель 2015 года составил 101,7% к аналогичному периоду 2014 года. </a:t>
            </a:r>
          </a:p>
          <a:p>
            <a:pPr algn="just">
              <a:defRPr/>
            </a:pPr>
            <a:r>
              <a:rPr lang="ru-RU" dirty="0" smtClean="0"/>
              <a:t>Причины </a:t>
            </a:r>
            <a:r>
              <a:rPr lang="ru-RU" dirty="0"/>
              <a:t>снижения темпа поступления </a:t>
            </a:r>
            <a:r>
              <a:rPr lang="ru-RU" dirty="0" smtClean="0"/>
              <a:t>НДФЛ:</a:t>
            </a:r>
            <a:endParaRPr lang="ru-RU" dirty="0"/>
          </a:p>
          <a:p>
            <a:pPr algn="just">
              <a:defRPr/>
            </a:pPr>
            <a:r>
              <a:rPr lang="ru-RU" dirty="0"/>
              <a:t>- снижение уплаты налога крупными предприятиями в связи с сокращением выплат премий, дивидендов и т.д.;</a:t>
            </a:r>
          </a:p>
          <a:p>
            <a:pPr algn="just">
              <a:defRPr/>
            </a:pPr>
            <a:r>
              <a:rPr lang="ru-RU" dirty="0"/>
              <a:t>- рост возврата налога из бюджета в связи с предоставлением физическим лицам имущественных и социальных налоговых вычетов. Так,  за 2014 год </a:t>
            </a:r>
            <a:r>
              <a:rPr lang="ru-RU" dirty="0" smtClean="0"/>
              <a:t>возвраты составили 1369,8 млн. рублей, темп </a:t>
            </a:r>
            <a:r>
              <a:rPr lang="ru-RU" dirty="0"/>
              <a:t>роста </a:t>
            </a:r>
            <a:r>
              <a:rPr lang="ru-RU" dirty="0" smtClean="0"/>
              <a:t>к </a:t>
            </a:r>
            <a:r>
              <a:rPr lang="ru-RU" dirty="0"/>
              <a:t>уровню 2013 года </a:t>
            </a:r>
            <a:r>
              <a:rPr lang="ru-RU" dirty="0" smtClean="0"/>
              <a:t>129,3% - самый высокий показатель по ПФО. </a:t>
            </a:r>
            <a:r>
              <a:rPr lang="ru-RU" dirty="0"/>
              <a:t>На 1 июня 2015 года </a:t>
            </a:r>
            <a:r>
              <a:rPr lang="ru-RU" dirty="0" smtClean="0"/>
              <a:t>возвраты составили 814,2 млн. рублей, темп </a:t>
            </a:r>
            <a:r>
              <a:rPr lang="ru-RU" dirty="0"/>
              <a:t>роста </a:t>
            </a:r>
            <a:r>
              <a:rPr lang="ru-RU" dirty="0" smtClean="0"/>
              <a:t>к </a:t>
            </a:r>
            <a:r>
              <a:rPr lang="ru-RU" dirty="0"/>
              <a:t>аналогичному периоду 2014 </a:t>
            </a:r>
            <a:r>
              <a:rPr lang="ru-RU" dirty="0" smtClean="0"/>
              <a:t>года (637,9 млн. рублей) - </a:t>
            </a:r>
            <a:r>
              <a:rPr lang="ru-RU" b="1" dirty="0" smtClean="0"/>
              <a:t>129,6% </a:t>
            </a:r>
            <a:r>
              <a:rPr lang="ru-RU" dirty="0" smtClean="0"/>
              <a:t>.</a:t>
            </a:r>
            <a:endParaRPr lang="ru-RU" dirty="0"/>
          </a:p>
          <a:p>
            <a:pPr algn="just">
              <a:defRPr/>
            </a:pPr>
            <a:r>
              <a:rPr lang="ru-RU" dirty="0"/>
              <a:t> 	</a:t>
            </a:r>
            <a:r>
              <a:rPr lang="ru-RU" b="1" dirty="0"/>
              <a:t>Налог на прибыль	</a:t>
            </a:r>
            <a:endParaRPr lang="ru-RU" dirty="0"/>
          </a:p>
          <a:p>
            <a:pPr algn="just">
              <a:defRPr/>
            </a:pPr>
            <a:r>
              <a:rPr lang="ru-RU" dirty="0"/>
              <a:t>Рост поступлений налога на прибыль организаций в республиканский бюджет Чувашской Республики по состоянию на 01.06.2015 объясняется уплатой авансовых платежей по налогу, исчисленных по итогам 4 квартала 2014 года.  Ожидаемое поступление налога на прибыль организаций в республиканский бюджет Чувашской Республики за 2015 год по информации УФНС России по Чувашской Республике составит 4 928,5 млн. рублей или 99,5% к уровню 2014 года. </a:t>
            </a:r>
          </a:p>
          <a:p>
            <a:pPr algn="just">
              <a:defRPr/>
            </a:pPr>
            <a:endParaRPr lang="ru-RU" sz="2000" b="1" dirty="0">
              <a:solidFill>
                <a:srgbClr val="FF0000"/>
              </a:solidFill>
            </a:endParaRPr>
          </a:p>
        </p:txBody>
      </p:sp>
      <p:sp>
        <p:nvSpPr>
          <p:cNvPr id="4" name="Номер слайда 3"/>
          <p:cNvSpPr>
            <a:spLocks noGrp="1"/>
          </p:cNvSpPr>
          <p:nvPr>
            <p:ph type="sldNum" sz="quarter" idx="5"/>
          </p:nvPr>
        </p:nvSpPr>
        <p:spPr/>
        <p:txBody>
          <a:bodyPr/>
          <a:lstStyle/>
          <a:p>
            <a:pPr>
              <a:defRPr/>
            </a:pPr>
            <a:fld id="{FEA0F507-39DB-48E5-9C43-ED24591868AB}" type="slidenum">
              <a:rPr lang="ru-RU" smtClean="0">
                <a:solidFill>
                  <a:prstClr val="black"/>
                </a:solidFill>
              </a:rPr>
              <a:pPr>
                <a:defRPr/>
              </a:pPr>
              <a:t>18</a:t>
            </a:fld>
            <a:endParaRPr lang="ru-RU">
              <a:solidFill>
                <a:prstClr val="black"/>
              </a:solidFill>
            </a:endParaRPr>
          </a:p>
        </p:txBody>
      </p:sp>
    </p:spTree>
    <p:extLst>
      <p:ext uri="{BB962C8B-B14F-4D97-AF65-F5344CB8AC3E}">
        <p14:creationId xmlns:p14="http://schemas.microsoft.com/office/powerpoint/2010/main" val="3428436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endParaRPr lang="ru-RU" dirty="0"/>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20</a:t>
            </a:fld>
            <a:endParaRPr lang="ru-RU"/>
          </a:p>
        </p:txBody>
      </p:sp>
    </p:spTree>
    <p:extLst>
      <p:ext uri="{BB962C8B-B14F-4D97-AF65-F5344CB8AC3E}">
        <p14:creationId xmlns:p14="http://schemas.microsoft.com/office/powerpoint/2010/main" val="1798471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laceHolder 1"/>
          <p:cNvSpPr>
            <a:spLocks noGrp="1" noRot="1" noChangeAspect="1"/>
          </p:cNvSpPr>
          <p:nvPr>
            <p:ph type="sldImg"/>
          </p:nvPr>
        </p:nvSpPr>
        <p:spPr>
          <a:xfrm>
            <a:off x="3263900" y="509588"/>
            <a:ext cx="3397250" cy="2549525"/>
          </a:xfrm>
          <a:prstGeom prst="rect">
            <a:avLst/>
          </a:prstGeom>
        </p:spPr>
      </p:sp>
      <p:sp>
        <p:nvSpPr>
          <p:cNvPr id="131" name="PlaceHolder 2"/>
          <p:cNvSpPr>
            <a:spLocks noGrp="1"/>
          </p:cNvSpPr>
          <p:nvPr>
            <p:ph type="body"/>
          </p:nvPr>
        </p:nvSpPr>
        <p:spPr>
          <a:xfrm>
            <a:off x="992160" y="3228840"/>
            <a:ext cx="7940520" cy="3057480"/>
          </a:xfrm>
          <a:prstGeom prst="rect">
            <a:avLst/>
          </a:prstGeom>
        </p:spPr>
        <p:txBody>
          <a:bodyPr lIns="92160" tIns="46080" rIns="92160" bIns="46080"/>
          <a:lstStyle/>
          <a:p>
            <a:endParaRPr lang="ru-RU" sz="2000" b="0" strike="noStrike" spc="-1">
              <a:latin typeface="Arial"/>
            </a:endParaRPr>
          </a:p>
        </p:txBody>
      </p:sp>
      <p:sp>
        <p:nvSpPr>
          <p:cNvPr id="132" name="CustomShape 3"/>
          <p:cNvSpPr/>
          <p:nvPr/>
        </p:nvSpPr>
        <p:spPr>
          <a:xfrm>
            <a:off x="5624640" y="6456240"/>
            <a:ext cx="4298760" cy="3380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62FCCE56-C702-449A-8904-2C607E920D8F}" type="slidenum">
              <a:rPr lang="ru-RU" sz="1200" b="0" strike="noStrike" spc="-1">
                <a:solidFill>
                  <a:srgbClr val="000000"/>
                </a:solidFill>
                <a:latin typeface="+mn-lt"/>
                <a:ea typeface="+mn-ea"/>
              </a:rPr>
              <a:t>21</a:t>
            </a:fld>
            <a:endParaRPr lang="ru-RU" sz="12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53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21F3E75-E4C3-4EC3-A02B-C19ECE4114BD}" type="slidenum">
              <a:rPr lang="ru-RU" altLang="ru-RU" smtClean="0">
                <a:solidFill>
                  <a:srgbClr val="000000"/>
                </a:solidFill>
                <a:latin typeface="Calibri" pitchFamily="34" charset="0"/>
              </a:rPr>
              <a:pPr/>
              <a:t>22</a:t>
            </a:fld>
            <a:endParaRPr lang="ru-RU" altLang="ru-RU" smtClean="0">
              <a:solidFill>
                <a:srgbClr val="000000"/>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23</a:t>
            </a:fld>
            <a:endParaRPr lang="ru-RU"/>
          </a:p>
        </p:txBody>
      </p:sp>
    </p:spTree>
    <p:extLst>
      <p:ext uri="{BB962C8B-B14F-4D97-AF65-F5344CB8AC3E}">
        <p14:creationId xmlns:p14="http://schemas.microsoft.com/office/powerpoint/2010/main" val="3631574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i="0" dirty="0"/>
          </a:p>
        </p:txBody>
      </p:sp>
      <p:sp>
        <p:nvSpPr>
          <p:cNvPr id="4" name="Номер слайда 3"/>
          <p:cNvSpPr>
            <a:spLocks noGrp="1"/>
          </p:cNvSpPr>
          <p:nvPr>
            <p:ph type="sldNum" sz="quarter" idx="10"/>
          </p:nvPr>
        </p:nvSpPr>
        <p:spPr/>
        <p:txBody>
          <a:bodyPr/>
          <a:lstStyle/>
          <a:p>
            <a:fld id="{8A9064DE-46E2-4C9A-BC1B-3C3A64B2FACC}" type="slidenum">
              <a:rPr lang="ru-RU" smtClean="0">
                <a:solidFill>
                  <a:prstClr val="black"/>
                </a:solidFill>
              </a:rPr>
              <a:pPr/>
              <a:t>26</a:t>
            </a:fld>
            <a:endParaRPr lang="ru-RU">
              <a:solidFill>
                <a:prstClr val="black"/>
              </a:solidFill>
            </a:endParaRPr>
          </a:p>
        </p:txBody>
      </p:sp>
    </p:spTree>
    <p:extLst>
      <p:ext uri="{BB962C8B-B14F-4D97-AF65-F5344CB8AC3E}">
        <p14:creationId xmlns:p14="http://schemas.microsoft.com/office/powerpoint/2010/main" val="228731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i="0" dirty="0"/>
          </a:p>
        </p:txBody>
      </p:sp>
      <p:sp>
        <p:nvSpPr>
          <p:cNvPr id="4" name="Номер слайда 3"/>
          <p:cNvSpPr>
            <a:spLocks noGrp="1"/>
          </p:cNvSpPr>
          <p:nvPr>
            <p:ph type="sldNum" sz="quarter" idx="10"/>
          </p:nvPr>
        </p:nvSpPr>
        <p:spPr/>
        <p:txBody>
          <a:bodyPr/>
          <a:lstStyle/>
          <a:p>
            <a:fld id="{8A9064DE-46E2-4C9A-BC1B-3C3A64B2FACC}" type="slidenum">
              <a:rPr lang="ru-RU" smtClean="0">
                <a:solidFill>
                  <a:prstClr val="black"/>
                </a:solidFill>
              </a:rPr>
              <a:pPr/>
              <a:t>27</a:t>
            </a:fld>
            <a:endParaRPr lang="ru-RU">
              <a:solidFill>
                <a:prstClr val="black"/>
              </a:solidFill>
            </a:endParaRPr>
          </a:p>
        </p:txBody>
      </p:sp>
    </p:spTree>
    <p:extLst>
      <p:ext uri="{BB962C8B-B14F-4D97-AF65-F5344CB8AC3E}">
        <p14:creationId xmlns:p14="http://schemas.microsoft.com/office/powerpoint/2010/main" val="228731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AB04A2DC-8563-42A0-9CED-33E520784565}" type="slidenum">
              <a:rPr lang="ru-RU" smtClean="0">
                <a:solidFill>
                  <a:prstClr val="black"/>
                </a:solidFill>
              </a:rPr>
              <a:pPr>
                <a:defRPr/>
              </a:pPr>
              <a:t>29</a:t>
            </a:fld>
            <a:endParaRPr lang="ru-RU">
              <a:solidFill>
                <a:prstClr val="black"/>
              </a:solidFill>
            </a:endParaRPr>
          </a:p>
        </p:txBody>
      </p:sp>
    </p:spTree>
    <p:extLst>
      <p:ext uri="{BB962C8B-B14F-4D97-AF65-F5344CB8AC3E}">
        <p14:creationId xmlns:p14="http://schemas.microsoft.com/office/powerpoint/2010/main" val="476497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30</a:t>
            </a:fld>
            <a:endParaRPr lang="ru-RU"/>
          </a:p>
        </p:txBody>
      </p:sp>
    </p:spTree>
    <p:extLst>
      <p:ext uri="{BB962C8B-B14F-4D97-AF65-F5344CB8AC3E}">
        <p14:creationId xmlns:p14="http://schemas.microsoft.com/office/powerpoint/2010/main" val="313067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2</a:t>
            </a:fld>
            <a:endParaRPr lang="ru-RU"/>
          </a:p>
        </p:txBody>
      </p:sp>
    </p:spTree>
    <p:extLst>
      <p:ext uri="{BB962C8B-B14F-4D97-AF65-F5344CB8AC3E}">
        <p14:creationId xmlns:p14="http://schemas.microsoft.com/office/powerpoint/2010/main" val="494864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32</a:t>
            </a:fld>
            <a:endParaRPr lang="ru-RU"/>
          </a:p>
        </p:txBody>
      </p:sp>
    </p:spTree>
    <p:extLst>
      <p:ext uri="{BB962C8B-B14F-4D97-AF65-F5344CB8AC3E}">
        <p14:creationId xmlns:p14="http://schemas.microsoft.com/office/powerpoint/2010/main" val="4012645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841B3155-735C-490E-B44F-4F351DBDB67D}" type="slidenum">
              <a:rPr lang="ru-RU" smtClean="0">
                <a:solidFill>
                  <a:prstClr val="black"/>
                </a:solidFill>
              </a:rPr>
              <a:pPr>
                <a:defRPr/>
              </a:pPr>
              <a:t>33</a:t>
            </a:fld>
            <a:endParaRPr lang="ru-RU">
              <a:solidFill>
                <a:prstClr val="black"/>
              </a:solidFill>
            </a:endParaRPr>
          </a:p>
        </p:txBody>
      </p:sp>
    </p:spTree>
    <p:extLst>
      <p:ext uri="{BB962C8B-B14F-4D97-AF65-F5344CB8AC3E}">
        <p14:creationId xmlns:p14="http://schemas.microsoft.com/office/powerpoint/2010/main" val="1153773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601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79F8800-B887-4C45-9059-A9654FAB6342}" type="slidenum">
              <a:rPr lang="ru-RU" altLang="ru-RU" smtClean="0">
                <a:latin typeface="Calibri" pitchFamily="34" charset="0"/>
              </a:rPr>
              <a:pPr/>
              <a:t>41</a:t>
            </a:fld>
            <a:endParaRPr lang="ru-RU" altLang="ru-RU" smtClean="0">
              <a:latin typeface="Calibri" pitchFamily="34" charset="0"/>
            </a:endParaRPr>
          </a:p>
        </p:txBody>
      </p:sp>
    </p:spTree>
    <p:extLst>
      <p:ext uri="{BB962C8B-B14F-4D97-AF65-F5344CB8AC3E}">
        <p14:creationId xmlns:p14="http://schemas.microsoft.com/office/powerpoint/2010/main" val="1459419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549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7088AF1-BF67-4354-825A-0F389967D9BD}" type="slidenum">
              <a:rPr lang="ru-RU" altLang="ru-RU" smtClean="0">
                <a:latin typeface="Calibri" pitchFamily="34" charset="0"/>
              </a:rPr>
              <a:pPr/>
              <a:t>42</a:t>
            </a:fld>
            <a:endParaRPr lang="ru-RU" altLang="ru-RU" smtClean="0">
              <a:latin typeface="Calibri" pitchFamily="34" charset="0"/>
            </a:endParaRPr>
          </a:p>
        </p:txBody>
      </p:sp>
    </p:spTree>
    <p:extLst>
      <p:ext uri="{BB962C8B-B14F-4D97-AF65-F5344CB8AC3E}">
        <p14:creationId xmlns:p14="http://schemas.microsoft.com/office/powerpoint/2010/main" val="2959030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560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7151B88-868A-45F2-9F89-8DA1C847365D}" type="slidenum">
              <a:rPr lang="ru-RU" altLang="ru-RU" smtClean="0">
                <a:latin typeface="Calibri" pitchFamily="34" charset="0"/>
              </a:rPr>
              <a:pPr/>
              <a:t>43</a:t>
            </a:fld>
            <a:endParaRPr lang="ru-RU" altLang="ru-RU" smtClean="0">
              <a:latin typeface="Calibri" pitchFamily="34" charset="0"/>
            </a:endParaRPr>
          </a:p>
        </p:txBody>
      </p:sp>
    </p:spTree>
    <p:extLst>
      <p:ext uri="{BB962C8B-B14F-4D97-AF65-F5344CB8AC3E}">
        <p14:creationId xmlns:p14="http://schemas.microsoft.com/office/powerpoint/2010/main" val="797686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solidFill>
                  <a:prstClr val="black"/>
                </a:solidFill>
              </a:rPr>
              <a:pPr/>
              <a:t>45</a:t>
            </a:fld>
            <a:endParaRPr lang="ru-RU">
              <a:solidFill>
                <a:prstClr val="black"/>
              </a:solidFill>
            </a:endParaRPr>
          </a:p>
        </p:txBody>
      </p:sp>
    </p:spTree>
    <p:extLst>
      <p:ext uri="{BB962C8B-B14F-4D97-AF65-F5344CB8AC3E}">
        <p14:creationId xmlns:p14="http://schemas.microsoft.com/office/powerpoint/2010/main" val="782947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46</a:t>
            </a:fld>
            <a:endParaRPr lang="ru-RU"/>
          </a:p>
        </p:txBody>
      </p:sp>
    </p:spTree>
    <p:extLst>
      <p:ext uri="{BB962C8B-B14F-4D97-AF65-F5344CB8AC3E}">
        <p14:creationId xmlns:p14="http://schemas.microsoft.com/office/powerpoint/2010/main" val="4241756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47</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48</a:t>
            </a:fld>
            <a:endParaRPr lang="ru-RU"/>
          </a:p>
        </p:txBody>
      </p:sp>
    </p:spTree>
    <p:extLst>
      <p:ext uri="{BB962C8B-B14F-4D97-AF65-F5344CB8AC3E}">
        <p14:creationId xmlns:p14="http://schemas.microsoft.com/office/powerpoint/2010/main" val="4241756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49</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ru-RU" smtClean="0">
                <a:solidFill>
                  <a:prstClr val="black"/>
                </a:solidFill>
              </a:rPr>
              <a:t>КЕЙСИСТЕМС (С)</a:t>
            </a:r>
          </a:p>
        </p:txBody>
      </p:sp>
      <p:sp>
        <p:nvSpPr>
          <p:cNvPr id="1843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EA0C9D-987A-480E-B020-63FDFF612E34}" type="slidenum">
              <a:rPr lang="ru-RU">
                <a:solidFill>
                  <a:prstClr val="black"/>
                </a:solidFill>
              </a:rPr>
              <a:pPr>
                <a:defRPr/>
              </a:pPr>
              <a:t>5</a:t>
            </a:fld>
            <a:endParaRPr lang="ru-RU">
              <a:solidFill>
                <a:prstClr val="black"/>
              </a:solidFill>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solidFill>
                  <a:prstClr val="black"/>
                </a:solidFill>
              </a:rPr>
              <a:pPr>
                <a:defRPr/>
              </a:pPr>
              <a:t>50</a:t>
            </a:fld>
            <a:endParaRPr lang="ru-RU">
              <a:solidFill>
                <a:prstClr val="black"/>
              </a:solidFill>
            </a:endParaRPr>
          </a:p>
        </p:txBody>
      </p:sp>
    </p:spTree>
    <p:extLst>
      <p:ext uri="{BB962C8B-B14F-4D97-AF65-F5344CB8AC3E}">
        <p14:creationId xmlns:p14="http://schemas.microsoft.com/office/powerpoint/2010/main" val="4241756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51</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53</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54</a:t>
            </a:fld>
            <a:endParaRPr lang="ru-RU"/>
          </a:p>
        </p:txBody>
      </p:sp>
    </p:spTree>
    <p:extLst>
      <p:ext uri="{BB962C8B-B14F-4D97-AF65-F5344CB8AC3E}">
        <p14:creationId xmlns:p14="http://schemas.microsoft.com/office/powerpoint/2010/main" val="1896363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55</a:t>
            </a:fld>
            <a:endParaRPr lang="ru-RU"/>
          </a:p>
        </p:txBody>
      </p:sp>
    </p:spTree>
    <p:extLst>
      <p:ext uri="{BB962C8B-B14F-4D97-AF65-F5344CB8AC3E}">
        <p14:creationId xmlns:p14="http://schemas.microsoft.com/office/powerpoint/2010/main" val="1247512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solidFill>
                  <a:prstClr val="black"/>
                </a:solidFill>
              </a:rPr>
              <a:pPr>
                <a:defRPr/>
              </a:pPr>
              <a:t>56</a:t>
            </a:fld>
            <a:endParaRPr lang="ru-RU">
              <a:solidFill>
                <a:prstClr val="black"/>
              </a:solidFill>
            </a:endParaRPr>
          </a:p>
        </p:txBody>
      </p:sp>
    </p:spTree>
    <p:extLst>
      <p:ext uri="{BB962C8B-B14F-4D97-AF65-F5344CB8AC3E}">
        <p14:creationId xmlns:p14="http://schemas.microsoft.com/office/powerpoint/2010/main" val="2557180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57</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59</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solidFill>
                  <a:prstClr val="black"/>
                </a:solidFill>
              </a:rPr>
              <a:pPr>
                <a:defRPr/>
              </a:pPr>
              <a:t>60</a:t>
            </a:fld>
            <a:endParaRPr lang="ru-RU">
              <a:solidFill>
                <a:prstClr val="black"/>
              </a:solidFill>
            </a:endParaRPr>
          </a:p>
        </p:txBody>
      </p:sp>
    </p:spTree>
    <p:extLst>
      <p:ext uri="{BB962C8B-B14F-4D97-AF65-F5344CB8AC3E}">
        <p14:creationId xmlns:p14="http://schemas.microsoft.com/office/powerpoint/2010/main" val="4241756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solidFill>
                  <a:prstClr val="black"/>
                </a:solidFill>
              </a:rPr>
              <a:pPr/>
              <a:t>61</a:t>
            </a:fld>
            <a:endParaRPr lang="ru-RU">
              <a:solidFill>
                <a:prstClr val="black"/>
              </a:solidFill>
            </a:endParaRPr>
          </a:p>
        </p:txBody>
      </p:sp>
    </p:spTree>
    <p:extLst>
      <p:ext uri="{BB962C8B-B14F-4D97-AF65-F5344CB8AC3E}">
        <p14:creationId xmlns:p14="http://schemas.microsoft.com/office/powerpoint/2010/main" val="78294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7</a:t>
            </a:fld>
            <a:endParaRPr lang="ru-RU"/>
          </a:p>
        </p:txBody>
      </p:sp>
    </p:spTree>
    <p:extLst>
      <p:ext uri="{BB962C8B-B14F-4D97-AF65-F5344CB8AC3E}">
        <p14:creationId xmlns:p14="http://schemas.microsoft.com/office/powerpoint/2010/main" val="2657076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62</a:t>
            </a:fld>
            <a:endParaRPr lang="ru-RU"/>
          </a:p>
        </p:txBody>
      </p:sp>
    </p:spTree>
    <p:extLst>
      <p:ext uri="{BB962C8B-B14F-4D97-AF65-F5344CB8AC3E}">
        <p14:creationId xmlns:p14="http://schemas.microsoft.com/office/powerpoint/2010/main" val="4241756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solidFill>
                  <a:prstClr val="black"/>
                </a:solidFill>
              </a:rPr>
              <a:pPr/>
              <a:t>63</a:t>
            </a:fld>
            <a:endParaRPr lang="ru-RU">
              <a:solidFill>
                <a:prstClr val="black"/>
              </a:solidFill>
            </a:endParaRPr>
          </a:p>
        </p:txBody>
      </p:sp>
    </p:spTree>
    <p:extLst>
      <p:ext uri="{BB962C8B-B14F-4D97-AF65-F5344CB8AC3E}">
        <p14:creationId xmlns:p14="http://schemas.microsoft.com/office/powerpoint/2010/main" val="7829473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64</a:t>
            </a:fld>
            <a:endParaRPr lang="ru-RU"/>
          </a:p>
        </p:txBody>
      </p:sp>
    </p:spTree>
    <p:extLst>
      <p:ext uri="{BB962C8B-B14F-4D97-AF65-F5344CB8AC3E}">
        <p14:creationId xmlns:p14="http://schemas.microsoft.com/office/powerpoint/2010/main" val="4241756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solidFill>
                  <a:prstClr val="black"/>
                </a:solidFill>
              </a:rPr>
              <a:pPr/>
              <a:t>65</a:t>
            </a:fld>
            <a:endParaRPr lang="ru-RU">
              <a:solidFill>
                <a:prstClr val="black"/>
              </a:solidFill>
            </a:endParaRPr>
          </a:p>
        </p:txBody>
      </p:sp>
    </p:spTree>
    <p:extLst>
      <p:ext uri="{BB962C8B-B14F-4D97-AF65-F5344CB8AC3E}">
        <p14:creationId xmlns:p14="http://schemas.microsoft.com/office/powerpoint/2010/main" val="782947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solidFill>
                  <a:prstClr val="black"/>
                </a:solidFill>
              </a:rPr>
              <a:pPr>
                <a:defRPr/>
              </a:pPr>
              <a:t>66</a:t>
            </a:fld>
            <a:endParaRPr lang="ru-RU">
              <a:solidFill>
                <a:prstClr val="black"/>
              </a:solidFill>
            </a:endParaRPr>
          </a:p>
        </p:txBody>
      </p:sp>
    </p:spTree>
    <p:extLst>
      <p:ext uri="{BB962C8B-B14F-4D97-AF65-F5344CB8AC3E}">
        <p14:creationId xmlns:p14="http://schemas.microsoft.com/office/powerpoint/2010/main" val="34436864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67</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solidFill>
                  <a:prstClr val="black"/>
                </a:solidFill>
              </a:rPr>
              <a:pPr/>
              <a:t>69</a:t>
            </a:fld>
            <a:endParaRPr lang="ru-RU">
              <a:solidFill>
                <a:prstClr val="black"/>
              </a:solidFill>
            </a:endParaRPr>
          </a:p>
        </p:txBody>
      </p:sp>
    </p:spTree>
    <p:extLst>
      <p:ext uri="{BB962C8B-B14F-4D97-AF65-F5344CB8AC3E}">
        <p14:creationId xmlns:p14="http://schemas.microsoft.com/office/powerpoint/2010/main" val="7829473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solidFill>
                  <a:prstClr val="black"/>
                </a:solidFill>
              </a:rPr>
              <a:pPr/>
              <a:t>71</a:t>
            </a:fld>
            <a:endParaRPr lang="ru-RU">
              <a:solidFill>
                <a:prstClr val="black"/>
              </a:solidFill>
            </a:endParaRPr>
          </a:p>
        </p:txBody>
      </p:sp>
    </p:spTree>
    <p:extLst>
      <p:ext uri="{BB962C8B-B14F-4D97-AF65-F5344CB8AC3E}">
        <p14:creationId xmlns:p14="http://schemas.microsoft.com/office/powerpoint/2010/main" val="7829473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72</a:t>
            </a:fld>
            <a:endParaRPr lang="ru-RU"/>
          </a:p>
        </p:txBody>
      </p:sp>
    </p:spTree>
    <p:extLst>
      <p:ext uri="{BB962C8B-B14F-4D97-AF65-F5344CB8AC3E}">
        <p14:creationId xmlns:p14="http://schemas.microsoft.com/office/powerpoint/2010/main" val="42417565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73</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8</a:t>
            </a:fld>
            <a:endParaRPr lang="ru-RU"/>
          </a:p>
        </p:txBody>
      </p:sp>
    </p:spTree>
    <p:extLst>
      <p:ext uri="{BB962C8B-B14F-4D97-AF65-F5344CB8AC3E}">
        <p14:creationId xmlns:p14="http://schemas.microsoft.com/office/powerpoint/2010/main" val="26570760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75</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80</a:t>
            </a:fld>
            <a:endParaRPr lang="ru-RU"/>
          </a:p>
        </p:txBody>
      </p:sp>
    </p:spTree>
    <p:extLst>
      <p:ext uri="{BB962C8B-B14F-4D97-AF65-F5344CB8AC3E}">
        <p14:creationId xmlns:p14="http://schemas.microsoft.com/office/powerpoint/2010/main" val="201231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12</a:t>
            </a:fld>
            <a:endParaRPr lang="ru-RU"/>
          </a:p>
        </p:txBody>
      </p:sp>
    </p:spTree>
    <p:extLst>
      <p:ext uri="{BB962C8B-B14F-4D97-AF65-F5344CB8AC3E}">
        <p14:creationId xmlns:p14="http://schemas.microsoft.com/office/powerpoint/2010/main" val="1045803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841B3155-735C-490E-B44F-4F351DBDB67D}" type="slidenum">
              <a:rPr lang="ru-RU" smtClean="0">
                <a:solidFill>
                  <a:prstClr val="black"/>
                </a:solidFill>
              </a:rPr>
              <a:pPr>
                <a:defRPr/>
              </a:pPr>
              <a:t>13</a:t>
            </a:fld>
            <a:endParaRPr lang="ru-RU">
              <a:solidFill>
                <a:prstClr val="black"/>
              </a:solidFill>
            </a:endParaRPr>
          </a:p>
        </p:txBody>
      </p:sp>
    </p:spTree>
    <p:extLst>
      <p:ext uri="{BB962C8B-B14F-4D97-AF65-F5344CB8AC3E}">
        <p14:creationId xmlns:p14="http://schemas.microsoft.com/office/powerpoint/2010/main" val="399959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841B3155-735C-490E-B44F-4F351DBDB67D}" type="slidenum">
              <a:rPr lang="ru-RU" smtClean="0">
                <a:solidFill>
                  <a:prstClr val="black"/>
                </a:solidFill>
              </a:rPr>
              <a:pPr>
                <a:defRPr/>
              </a:pPr>
              <a:t>14</a:t>
            </a:fld>
            <a:endParaRPr lang="ru-RU">
              <a:solidFill>
                <a:prstClr val="black"/>
              </a:solidFill>
            </a:endParaRPr>
          </a:p>
        </p:txBody>
      </p:sp>
    </p:spTree>
    <p:extLst>
      <p:ext uri="{BB962C8B-B14F-4D97-AF65-F5344CB8AC3E}">
        <p14:creationId xmlns:p14="http://schemas.microsoft.com/office/powerpoint/2010/main" val="3999593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263900" y="509588"/>
            <a:ext cx="3398838" cy="2549525"/>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138C490-AD91-4882-AF58-6191D0A1659E}" type="slidenum">
              <a:rPr lang="ru-RU" smtClean="0">
                <a:solidFill>
                  <a:prstClr val="black"/>
                </a:solidFill>
              </a:rPr>
              <a:pPr>
                <a:defRPr/>
              </a:pPr>
              <a:t>15</a:t>
            </a:fld>
            <a:endParaRPr lang="ru-RU">
              <a:solidFill>
                <a:prstClr val="black"/>
              </a:solidFill>
            </a:endParaRPr>
          </a:p>
        </p:txBody>
      </p:sp>
    </p:spTree>
    <p:extLst>
      <p:ext uri="{BB962C8B-B14F-4D97-AF65-F5344CB8AC3E}">
        <p14:creationId xmlns:p14="http://schemas.microsoft.com/office/powerpoint/2010/main" val="1011760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1837AA2-A108-48EB-B8E3-425899046359}" type="slidenum">
              <a:rPr lang="ru-RU" smtClean="0"/>
              <a:pPr>
                <a:defRPr/>
              </a:pPr>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BE15313-B841-44C1-BD37-82F30A73F5C5}" type="slidenum">
              <a:rPr lang="ru-RU" smtClean="0"/>
              <a:pPr>
                <a:defRPr/>
              </a:pPr>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E5FEC12-1721-449A-A00F-DC8290049858}"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FA0563B-07DB-43B2-82BB-1D3AD496FF06}"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8E89BCA-3487-4876-9604-97265625C44C}" type="slidenum">
              <a:rPr lang="ru-RU" smtClean="0"/>
              <a:pPr>
                <a:defRPr/>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CE44C10-DD94-4496-87DE-9DB4F8474144}"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327E1B2-443C-4541-BF62-2FCEECF355A2}" type="slidenum">
              <a:rPr lang="ru-RU" smtClean="0"/>
              <a:pPr>
                <a:defRPr/>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dirty="0"/>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603CB6D7-C9EC-47A9-92F6-974A8A09E793}" type="slidenum">
              <a:rPr lang="ru-RU" smtClean="0"/>
              <a:pPr>
                <a:defRPr/>
              </a:pPr>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2483768" y="116632"/>
            <a:ext cx="6512511" cy="1143000"/>
          </a:xfrm>
        </p:spPr>
        <p:txBody>
          <a:bodyPr/>
          <a:lstStyle/>
          <a:p>
            <a:r>
              <a:rPr lang="ru-RU" dirty="0" smtClean="0"/>
              <a:t>Образец заголовка</a:t>
            </a:r>
            <a:endParaRPr lang="en-US" dirty="0"/>
          </a:p>
        </p:txBody>
      </p:sp>
      <p:sp>
        <p:nvSpPr>
          <p:cNvPr id="5" name="Slide Number Placeholder 4"/>
          <p:cNvSpPr>
            <a:spLocks noGrp="1"/>
          </p:cNvSpPr>
          <p:nvPr>
            <p:ph type="sldNum" sz="quarter" idx="12"/>
          </p:nvPr>
        </p:nvSpPr>
        <p:spPr>
          <a:xfrm>
            <a:off x="8147248" y="6473403"/>
            <a:ext cx="1006489" cy="365125"/>
          </a:xfrm>
        </p:spPr>
        <p:txBody>
          <a:bodyPr/>
          <a:lstStyle>
            <a:lvl1pPr>
              <a:defRPr>
                <a:solidFill>
                  <a:schemeClr val="tx1"/>
                </a:solidFill>
              </a:defRPr>
            </a:lvl1pPr>
          </a:lstStyle>
          <a:p>
            <a:pPr>
              <a:defRPr/>
            </a:pPr>
            <a:fld id="{8135DCAC-F131-4C56-82C1-BB591457AF70}"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dirty="0"/>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8135DCAC-F131-4C56-82C1-BB591457AF70}" type="slidenum">
              <a:rPr lang="ru-RU" smtClean="0"/>
              <a:pPr>
                <a:defRPr/>
              </a:pPr>
              <a:t>‹#›</a:t>
            </a:fld>
            <a:endParaRPr lang="ru-RU" dirty="0"/>
          </a:p>
        </p:txBody>
      </p:sp>
    </p:spTree>
    <p:extLst>
      <p:ext uri="{BB962C8B-B14F-4D97-AF65-F5344CB8AC3E}">
        <p14:creationId xmlns:p14="http://schemas.microsoft.com/office/powerpoint/2010/main" val="165552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dirty="0"/>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D78B4E9E-DC20-4671-BC32-BBFE77E2ACA0}"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9943F0E-A427-490E-ABE9-659AE898AE1C}"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8135DCAC-F131-4C56-82C1-BB591457AF70}" type="slidenum">
              <a:rPr lang="ru-RU" smtClean="0"/>
              <a:pPr>
                <a:defRPr/>
              </a:pPr>
              <a:t>‹#›</a:t>
            </a:fld>
            <a:endParaRPr lang="ru-RU"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8"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chart" Target="../charts/chart14.xml"/><Relationship Id="rId5" Type="http://schemas.microsoft.com/office/2007/relationships/hdphoto" Target="../media/hdphoto1.wdp"/><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chart" Target="../charts/chart1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chart" Target="../charts/chart21.xml"/></Relationships>
</file>

<file path=ppt/slides/_rels/slide3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chart" Target="../charts/chart23.xml"/><Relationship Id="rId7" Type="http://schemas.openxmlformats.org/officeDocument/2006/relationships/image" Target="../media/image41.jpeg"/><Relationship Id="rId2" Type="http://schemas.openxmlformats.org/officeDocument/2006/relationships/chart" Target="../charts/chart22.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45.png"/><Relationship Id="rId5" Type="http://schemas.openxmlformats.org/officeDocument/2006/relationships/image" Target="../media/image40.png"/><Relationship Id="rId10" Type="http://schemas.openxmlformats.org/officeDocument/2006/relationships/image" Target="../media/image44.jpeg"/><Relationship Id="rId4" Type="http://schemas.openxmlformats.org/officeDocument/2006/relationships/chart" Target="../charts/chart24.xml"/><Relationship Id="rId9"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chart" Target="../charts/chart26.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diagramData" Target="../diagrams/data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6.xml"/><Relationship Id="rId6" Type="http://schemas.microsoft.com/office/2007/relationships/diagramDrawing" Target="../diagrams/drawing1.xml"/><Relationship Id="rId11" Type="http://schemas.openxmlformats.org/officeDocument/2006/relationships/image" Target="../media/image9.png"/><Relationship Id="rId5" Type="http://schemas.openxmlformats.org/officeDocument/2006/relationships/diagramColors" Target="../diagrams/colors1.xm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diagramQuickStyle" Target="../diagrams/quickStyle1.xml"/><Relationship Id="rId9" Type="http://schemas.openxmlformats.org/officeDocument/2006/relationships/image" Target="../media/image7.png"/><Relationship Id="rId1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hart" Target="../charts/chart31.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microsoft.com/office/2007/relationships/hdphoto" Target="../media/hdphoto3.wdp"/></Relationships>
</file>

<file path=ppt/slides/_rels/slide4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49.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chart" Target="../charts/chart35.xml"/><Relationship Id="rId7" Type="http://schemas.openxmlformats.org/officeDocument/2006/relationships/diagramColors" Target="../diagrams/colors6.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61.png"/></Relationships>
</file>

<file path=ppt/slides/_rels/slide5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3.jpeg"/><Relationship Id="rId7" Type="http://schemas.openxmlformats.org/officeDocument/2006/relationships/diagramColors" Target="../diagrams/colors8.xml"/><Relationship Id="rId2" Type="http://schemas.openxmlformats.org/officeDocument/2006/relationships/chart" Target="../charts/chart36.xml"/><Relationship Id="rId1" Type="http://schemas.openxmlformats.org/officeDocument/2006/relationships/slideLayout" Target="../slideLayouts/slideLayout6.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image" Target="../media/image64.jpeg"/><Relationship Id="rId7" Type="http://schemas.openxmlformats.org/officeDocument/2006/relationships/image" Target="../media/image68.jpeg"/><Relationship Id="rId12" Type="http://schemas.microsoft.com/office/2007/relationships/diagramDrawing" Target="../diagrams/drawing9.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67.jpeg"/><Relationship Id="rId11" Type="http://schemas.openxmlformats.org/officeDocument/2006/relationships/diagramColors" Target="../diagrams/colors9.xml"/><Relationship Id="rId5" Type="http://schemas.openxmlformats.org/officeDocument/2006/relationships/image" Target="../media/image66.jpeg"/><Relationship Id="rId10" Type="http://schemas.openxmlformats.org/officeDocument/2006/relationships/diagramQuickStyle" Target="../diagrams/quickStyle9.xml"/><Relationship Id="rId4" Type="http://schemas.openxmlformats.org/officeDocument/2006/relationships/image" Target="../media/image65.jpeg"/><Relationship Id="rId9" Type="http://schemas.openxmlformats.org/officeDocument/2006/relationships/diagramLayout" Target="../diagrams/layout9.xml"/></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69.jpeg"/><Relationship Id="rId7" Type="http://schemas.openxmlformats.org/officeDocument/2006/relationships/diagramQuickStyle" Target="../diagrams/quickStyle10.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chart" Target="../charts/chart37.xml"/><Relationship Id="rId9" Type="http://schemas.microsoft.com/office/2007/relationships/diagramDrawing" Target="../diagrams/drawing10.xml"/></Relationships>
</file>

<file path=ppt/slides/_rels/slide5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70.jpeg"/><Relationship Id="rId7" Type="http://schemas.openxmlformats.org/officeDocument/2006/relationships/diagramColors" Target="../diagrams/colors11.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5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71.jpeg"/></Relationships>
</file>

<file path=ppt/slides/_rels/slide57.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chart" Target="../charts/chart3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74.png"/><Relationship Id="rId7" Type="http://schemas.openxmlformats.org/officeDocument/2006/relationships/diagramColors" Target="../diagrams/colors13.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40.xml"/></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77.jpeg"/></Relationships>
</file>

<file path=ppt/slides/_rels/slide6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78.jpeg"/></Relationships>
</file>

<file path=ppt/slides/_rels/slide6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6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82.jpeg"/><Relationship Id="rId4" Type="http://schemas.openxmlformats.org/officeDocument/2006/relationships/image" Target="../media/image63.jpeg"/></Relationships>
</file>

<file path=ppt/slides/_rels/slide6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chart" Target="../charts/chart4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chart" Target="../charts/chart45.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88.jpeg"/></Relationships>
</file>

<file path=ppt/slides/_rels/slide7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chart" Target="../charts/chart47.xml"/><Relationship Id="rId4" Type="http://schemas.openxmlformats.org/officeDocument/2006/relationships/image" Target="../media/image89.jpeg"/></Relationships>
</file>

<file path=ppt/slides/_rels/slide7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chart" Target="../charts/chart4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88.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3.jpeg"/><Relationship Id="rId7" Type="http://schemas.openxmlformats.org/officeDocument/2006/relationships/image" Target="../media/image97.jpeg"/><Relationship Id="rId2" Type="http://schemas.openxmlformats.org/officeDocument/2006/relationships/image" Target="../media/image92.jpeg"/><Relationship Id="rId1" Type="http://schemas.openxmlformats.org/officeDocument/2006/relationships/slideLayout" Target="../slideLayouts/slideLayout6.xml"/><Relationship Id="rId6" Type="http://schemas.openxmlformats.org/officeDocument/2006/relationships/image" Target="../media/image96.jpeg"/><Relationship Id="rId5" Type="http://schemas.openxmlformats.org/officeDocument/2006/relationships/image" Target="../media/image95.png"/><Relationship Id="rId4" Type="http://schemas.openxmlformats.org/officeDocument/2006/relationships/image" Target="../media/image94.jpeg"/></Relationships>
</file>

<file path=ppt/slides/_rels/slide7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99.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chart" Target="../charts/chart5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image" Target="../media/image102.png"/><Relationship Id="rId4" Type="http://schemas.openxmlformats.org/officeDocument/2006/relationships/image" Target="../media/image101.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smirnov\Pictures\untitle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90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Subtitle 5"/>
          <p:cNvSpPr txBox="1">
            <a:spLocks/>
          </p:cNvSpPr>
          <p:nvPr/>
        </p:nvSpPr>
        <p:spPr bwMode="auto">
          <a:xfrm>
            <a:off x="542441" y="4861706"/>
            <a:ext cx="5198870" cy="169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algn="ctr" eaLnBrk="0" fontAlgn="base" hangingPunct="0">
              <a:spcBef>
                <a:spcPct val="0"/>
              </a:spcBef>
              <a:spcAft>
                <a:spcPct val="0"/>
              </a:spcAft>
              <a:defRPr sz="1200">
                <a:solidFill>
                  <a:schemeClr val="tx1"/>
                </a:solidFill>
                <a:latin typeface="Arial" pitchFamily="34" charset="0"/>
              </a:defRPr>
            </a:lvl6pPr>
            <a:lvl7pPr marL="2971800" indent="-228600" algn="ctr" eaLnBrk="0" fontAlgn="base" hangingPunct="0">
              <a:spcBef>
                <a:spcPct val="0"/>
              </a:spcBef>
              <a:spcAft>
                <a:spcPct val="0"/>
              </a:spcAft>
              <a:defRPr sz="1200">
                <a:solidFill>
                  <a:schemeClr val="tx1"/>
                </a:solidFill>
                <a:latin typeface="Arial" pitchFamily="34" charset="0"/>
              </a:defRPr>
            </a:lvl7pPr>
            <a:lvl8pPr marL="3429000" indent="-228600" algn="ctr" eaLnBrk="0" fontAlgn="base" hangingPunct="0">
              <a:spcBef>
                <a:spcPct val="0"/>
              </a:spcBef>
              <a:spcAft>
                <a:spcPct val="0"/>
              </a:spcAft>
              <a:defRPr sz="1200">
                <a:solidFill>
                  <a:schemeClr val="tx1"/>
                </a:solidFill>
                <a:latin typeface="Arial" pitchFamily="34" charset="0"/>
              </a:defRPr>
            </a:lvl8pPr>
            <a:lvl9pPr marL="3886200" indent="-228600" algn="ctr" eaLnBrk="0" fontAlgn="base" hangingPunct="0">
              <a:spcBef>
                <a:spcPct val="0"/>
              </a:spcBef>
              <a:spcAft>
                <a:spcPct val="0"/>
              </a:spcAft>
              <a:defRPr sz="1200">
                <a:solidFill>
                  <a:schemeClr val="tx1"/>
                </a:solidFill>
                <a:latin typeface="Arial" pitchFamily="34" charset="0"/>
              </a:defRPr>
            </a:lvl9pPr>
          </a:lstStyle>
          <a:p>
            <a:pPr algn="just">
              <a:spcBef>
                <a:spcPct val="20000"/>
              </a:spcBef>
              <a:buFont typeface="Arial" pitchFamily="34" charset="0"/>
              <a:buNone/>
            </a:pPr>
            <a:r>
              <a:rPr lang="ru-RU" sz="2200" b="1" i="1" dirty="0" smtClean="0">
                <a:solidFill>
                  <a:schemeClr val="accent1">
                    <a:lumMod val="50000"/>
                  </a:schemeClr>
                </a:solidFill>
                <a:latin typeface="Times New Roman" panose="02020603050405020304" pitchFamily="18" charset="0"/>
                <a:ea typeface="Calibri" pitchFamily="34" charset="0"/>
                <a:cs typeface="Times New Roman" panose="02020603050405020304" pitchFamily="18" charset="0"/>
              </a:rPr>
              <a:t>К проекту закона Чувашской Республики «Об исполнении республиканского бюджета Чувашской Республики за 2018 год»</a:t>
            </a:r>
          </a:p>
        </p:txBody>
      </p:sp>
      <p:pic>
        <p:nvPicPr>
          <p:cNvPr id="1030" name="Picture 6" descr="C:\Users\i.smirnov\Documents\Бюджет для граждан\Фото\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537" y="1988841"/>
            <a:ext cx="8552925" cy="27649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itle 4"/>
          <p:cNvSpPr>
            <a:spLocks noGrp="1"/>
          </p:cNvSpPr>
          <p:nvPr>
            <p:ph type="title"/>
          </p:nvPr>
        </p:nvSpPr>
        <p:spPr>
          <a:xfrm>
            <a:off x="21332" y="990601"/>
            <a:ext cx="8280920" cy="1368152"/>
          </a:xfrm>
        </p:spPr>
        <p:txBody>
          <a:bodyPr/>
          <a:lstStyle/>
          <a:p>
            <a:pPr marL="0" indent="0">
              <a:buNone/>
            </a:pPr>
            <a:r>
              <a:rPr lang="ru-RU" sz="5400" dirty="0" smtClean="0">
                <a:solidFill>
                  <a:schemeClr val="accent1">
                    <a:lumMod val="50000"/>
                  </a:schemeClr>
                </a:solidFill>
                <a:ea typeface="Calibri" pitchFamily="34" charset="0"/>
                <a:cs typeface="Calibri" pitchFamily="34" charset="0"/>
              </a:rPr>
              <a:t>Бюджет для граждан</a:t>
            </a:r>
            <a:endParaRPr sz="5400" u="sng" dirty="0" smtClean="0">
              <a:solidFill>
                <a:schemeClr val="accent1">
                  <a:lumMod val="50000"/>
                </a:schemeClr>
              </a:solidFill>
              <a:ea typeface="Calibri" pitchFamily="34" charset="0"/>
              <a:cs typeface="Calibri" pitchFamily="34" charset="0"/>
            </a:endParaRPr>
          </a:p>
        </p:txBody>
      </p:sp>
      <p:pic>
        <p:nvPicPr>
          <p:cNvPr id="19" name="Picture 3" descr="C:\Users\i.smirnov\Documents\Бюджет для граждан\Фото\995466a8d0f44a4180ea1ad4c264bf4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4820234"/>
            <a:ext cx="2773010" cy="18486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62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667CCBFA-BFB9-4E9F-B6F6-694D72409F22}" type="slidenum">
              <a:rPr lang="ru-RU" smtClean="0"/>
              <a:pPr>
                <a:defRPr/>
              </a:pPr>
              <a:t>10</a:t>
            </a:fld>
            <a:endParaRPr lang="ru-RU" dirty="0"/>
          </a:p>
        </p:txBody>
      </p:sp>
      <p:sp>
        <p:nvSpPr>
          <p:cNvPr id="8" name="Скругленный прямоугольник 7"/>
          <p:cNvSpPr/>
          <p:nvPr/>
        </p:nvSpPr>
        <p:spPr>
          <a:xfrm>
            <a:off x="525542" y="3350301"/>
            <a:ext cx="8136000" cy="12308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ru-RU" dirty="0" smtClean="0">
                <a:latin typeface="Times New Roman" panose="02020603050405020304" pitchFamily="18" charset="0"/>
                <a:cs typeface="Times New Roman" panose="02020603050405020304" pitchFamily="18" charset="0"/>
              </a:rPr>
              <a:t>План мероприятий </a:t>
            </a:r>
            <a:r>
              <a:rPr lang="ru-RU" dirty="0">
                <a:latin typeface="Times New Roman" panose="02020603050405020304" pitchFamily="18" charset="0"/>
                <a:cs typeface="Times New Roman" panose="02020603050405020304" pitchFamily="18" charset="0"/>
              </a:rPr>
              <a:t>по росту доходного </a:t>
            </a:r>
            <a:r>
              <a:rPr lang="ru-RU" dirty="0" smtClean="0">
                <a:latin typeface="Times New Roman" panose="02020603050405020304" pitchFamily="18" charset="0"/>
                <a:cs typeface="Times New Roman" panose="02020603050405020304" pitchFamily="18" charset="0"/>
              </a:rPr>
              <a:t>потенциала Чувашской </a:t>
            </a:r>
            <a:r>
              <a:rPr lang="ru-RU" dirty="0">
                <a:latin typeface="Times New Roman" panose="02020603050405020304" pitchFamily="18" charset="0"/>
                <a:cs typeface="Times New Roman" panose="02020603050405020304" pitchFamily="18" charset="0"/>
              </a:rPr>
              <a:t>Республики и (или) по оптимизации расходов</a:t>
            </a:r>
            <a:r>
              <a:rPr lang="ru-RU" dirty="0" smtClean="0">
                <a:latin typeface="Times New Roman" panose="02020603050405020304" pitchFamily="18" charset="0"/>
                <a:cs typeface="Times New Roman" panose="02020603050405020304" pitchFamily="18" charset="0"/>
              </a:rPr>
              <a:t>, сокращению </a:t>
            </a:r>
            <a:r>
              <a:rPr lang="ru-RU" dirty="0">
                <a:latin typeface="Times New Roman" panose="02020603050405020304" pitchFamily="18" charset="0"/>
                <a:cs typeface="Times New Roman" panose="02020603050405020304" pitchFamily="18" charset="0"/>
              </a:rPr>
              <a:t>государственного долга Чувашской </a:t>
            </a:r>
            <a:r>
              <a:rPr lang="ru-RU" dirty="0" smtClean="0">
                <a:latin typeface="Times New Roman" panose="02020603050405020304" pitchFamily="18" charset="0"/>
                <a:cs typeface="Times New Roman" panose="02020603050405020304" pitchFamily="18" charset="0"/>
              </a:rPr>
              <a:t>Республики на </a:t>
            </a:r>
            <a:r>
              <a:rPr lang="ru-RU" dirty="0">
                <a:latin typeface="Times New Roman" panose="02020603050405020304" pitchFamily="18" charset="0"/>
                <a:cs typeface="Times New Roman" panose="02020603050405020304" pitchFamily="18" charset="0"/>
              </a:rPr>
              <a:t>2018 - 2021 годы</a:t>
            </a:r>
          </a:p>
        </p:txBody>
      </p:sp>
      <p:sp>
        <p:nvSpPr>
          <p:cNvPr id="22" name="Скругленный прямоугольник 21"/>
          <p:cNvSpPr/>
          <p:nvPr/>
        </p:nvSpPr>
        <p:spPr>
          <a:xfrm>
            <a:off x="525542" y="4977272"/>
            <a:ext cx="8136000" cy="11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ru-RU" dirty="0">
                <a:latin typeface="Times New Roman" panose="02020603050405020304" pitchFamily="18" charset="0"/>
                <a:cs typeface="Times New Roman" panose="02020603050405020304" pitchFamily="18" charset="0"/>
              </a:rPr>
              <a:t>План мероприятий, направленных на повышение эффективности управления общественными финансами Чувашской Республики</a:t>
            </a:r>
            <a:r>
              <a:rPr lang="ru-RU" dirty="0" smtClean="0">
                <a:latin typeface="Times New Roman" panose="02020603050405020304" pitchFamily="18" charset="0"/>
                <a:cs typeface="Times New Roman" panose="02020603050405020304" pitchFamily="18" charset="0"/>
              </a:rPr>
              <a:t>,</a:t>
            </a:r>
          </a:p>
          <a:p>
            <a:pPr algn="ctr">
              <a:lnSpc>
                <a:spcPct val="150000"/>
              </a:lnSpc>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на 2018 - 2021 годы (административные мероприятия) </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10" name="Заголовок 1"/>
          <p:cNvSpPr txBox="1">
            <a:spLocks/>
          </p:cNvSpPr>
          <p:nvPr/>
        </p:nvSpPr>
        <p:spPr>
          <a:xfrm>
            <a:off x="259729" y="-13063"/>
            <a:ext cx="7192591"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Меры, принимаемые </a:t>
            </a:r>
            <a:r>
              <a:rPr lang="ru-RU" sz="1800" dirty="0" smtClean="0">
                <a:solidFill>
                  <a:schemeClr val="tx1"/>
                </a:solidFill>
                <a:effectLst/>
                <a:latin typeface="Times New Roman" panose="02020603050405020304" pitchFamily="18" charset="0"/>
                <a:cs typeface="Times New Roman" panose="02020603050405020304" pitchFamily="18" charset="0"/>
              </a:rPr>
              <a:t>для </a:t>
            </a:r>
            <a:r>
              <a:rPr lang="ru-RU" sz="1800" dirty="0">
                <a:solidFill>
                  <a:schemeClr val="tx1"/>
                </a:solidFill>
                <a:effectLst/>
                <a:latin typeface="Times New Roman" panose="02020603050405020304" pitchFamily="18" charset="0"/>
                <a:cs typeface="Times New Roman" panose="02020603050405020304" pitchFamily="18" charset="0"/>
              </a:rPr>
              <a:t>минимизации основных бюджетных рисков и преодоления проблем в бюджетной сфере</a:t>
            </a:r>
          </a:p>
        </p:txBody>
      </p:sp>
      <p:cxnSp>
        <p:nvCxnSpPr>
          <p:cNvPr id="11" name="Прямая соединительная линия 10"/>
          <p:cNvCxnSpPr/>
          <p:nvPr/>
        </p:nvCxnSpPr>
        <p:spPr>
          <a:xfrm>
            <a:off x="40889" y="682551"/>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914117" y="131713"/>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3" name="Прямоугольник 2"/>
          <p:cNvSpPr/>
          <p:nvPr/>
        </p:nvSpPr>
        <p:spPr>
          <a:xfrm>
            <a:off x="525542" y="2627620"/>
            <a:ext cx="8136000" cy="369332"/>
          </a:xfrm>
          <a:prstGeom prst="rect">
            <a:avLst/>
          </a:prstGeom>
          <a:noFill/>
        </p:spPr>
        <p:style>
          <a:lnRef idx="2">
            <a:schemeClr val="accent3"/>
          </a:lnRef>
          <a:fillRef idx="1">
            <a:schemeClr val="lt1"/>
          </a:fillRef>
          <a:effectRef idx="0">
            <a:schemeClr val="accent3"/>
          </a:effectRef>
          <a:fontRef idx="minor">
            <a:schemeClr val="dk1"/>
          </a:fontRef>
        </p:style>
        <p:txBody>
          <a:bodyPr wrap="square">
            <a:spAutoFit/>
          </a:bodyPr>
          <a:lstStyle/>
          <a:p>
            <a:r>
              <a:rPr lang="ru-RU" b="1" i="1" dirty="0" smtClean="0">
                <a:latin typeface="Times New Roman" panose="02020603050405020304" pitchFamily="18" charset="0"/>
                <a:cs typeface="Times New Roman" panose="02020603050405020304" pitchFamily="18" charset="0"/>
              </a:rPr>
              <a:t>Включает:</a:t>
            </a:r>
          </a:p>
        </p:txBody>
      </p:sp>
      <p:sp>
        <p:nvSpPr>
          <p:cNvPr id="12" name="Скругленный прямоугольник 11"/>
          <p:cNvSpPr/>
          <p:nvPr/>
        </p:nvSpPr>
        <p:spPr>
          <a:xfrm>
            <a:off x="525542" y="836712"/>
            <a:ext cx="8136000" cy="1296144"/>
          </a:xfrm>
          <a:prstGeom prst="roundRect">
            <a:avLst/>
          </a:prstGeom>
        </p:spPr>
        <p:style>
          <a:lnRef idx="1">
            <a:schemeClr val="accent3"/>
          </a:lnRef>
          <a:fillRef idx="2">
            <a:schemeClr val="accent3"/>
          </a:fillRef>
          <a:effectRef idx="1">
            <a:schemeClr val="accent3"/>
          </a:effectRef>
          <a:fontRef idx="minor">
            <a:schemeClr val="dk1"/>
          </a:fontRef>
        </p:style>
        <p:txBody>
          <a:bodyPr lIns="0" tIns="0" rIns="0" bIns="0" anchor="ctr" anchorCtr="0"/>
          <a:lstStyle/>
          <a:p>
            <a:pPr algn="ctr"/>
            <a:r>
              <a:rPr lang="ru-RU" sz="2000" b="1" dirty="0">
                <a:latin typeface="Times New Roman" panose="02020603050405020304" pitchFamily="18" charset="0"/>
                <a:cs typeface="Times New Roman" panose="02020603050405020304" pitchFamily="18" charset="0"/>
              </a:rPr>
              <a:t>Распоряжением Кабинета Министров Чувашской Республики </a:t>
            </a:r>
            <a:endParaRPr lang="ru-RU" sz="2000" b="1" dirty="0" smtClean="0">
              <a:latin typeface="Times New Roman" panose="02020603050405020304" pitchFamily="18" charset="0"/>
              <a:cs typeface="Times New Roman" panose="02020603050405020304" pitchFamily="18" charset="0"/>
            </a:endParaRPr>
          </a:p>
          <a:p>
            <a:pPr algn="ctr"/>
            <a:r>
              <a:rPr lang="ru-RU" sz="2000" b="1" dirty="0" smtClean="0">
                <a:latin typeface="Times New Roman" panose="02020603050405020304" pitchFamily="18" charset="0"/>
                <a:cs typeface="Times New Roman" panose="02020603050405020304" pitchFamily="18" charset="0"/>
              </a:rPr>
              <a:t>от </a:t>
            </a:r>
            <a:r>
              <a:rPr lang="ru-RU" sz="2000" b="1" dirty="0">
                <a:latin typeface="Times New Roman" panose="02020603050405020304" pitchFamily="18" charset="0"/>
                <a:cs typeface="Times New Roman" panose="02020603050405020304" pitchFamily="18" charset="0"/>
              </a:rPr>
              <a:t>28 сентября 2018 г. </a:t>
            </a:r>
            <a:r>
              <a:rPr lang="ru-RU" sz="2000" b="1" dirty="0" smtClean="0">
                <a:latin typeface="Times New Roman" panose="02020603050405020304" pitchFamily="18" charset="0"/>
                <a:cs typeface="Times New Roman" panose="02020603050405020304" pitchFamily="18" charset="0"/>
              </a:rPr>
              <a:t>№ 703-р</a:t>
            </a:r>
          </a:p>
          <a:p>
            <a:pPr algn="ctr"/>
            <a:r>
              <a:rPr lang="ru-RU" sz="2000" b="1" dirty="0" smtClean="0">
                <a:latin typeface="Times New Roman" panose="02020603050405020304" pitchFamily="18" charset="0"/>
                <a:cs typeface="Times New Roman" panose="02020603050405020304" pitchFamily="18" charset="0"/>
              </a:rPr>
              <a:t>утверждена </a:t>
            </a:r>
            <a:r>
              <a:rPr lang="ru-RU" sz="2000" b="1" dirty="0">
                <a:latin typeface="Times New Roman" panose="02020603050405020304" pitchFamily="18" charset="0"/>
                <a:cs typeface="Times New Roman" panose="02020603050405020304" pitchFamily="18" charset="0"/>
              </a:rPr>
              <a:t>Программа оздоровления государственных финансов Чувашской Республики на 2018 - 2021 годы</a:t>
            </a:r>
          </a:p>
        </p:txBody>
      </p:sp>
    </p:spTree>
    <p:extLst>
      <p:ext uri="{BB962C8B-B14F-4D97-AF65-F5344CB8AC3E}">
        <p14:creationId xmlns:p14="http://schemas.microsoft.com/office/powerpoint/2010/main" val="3403726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smirnov\Documents\Бюджет для граждан\Фото\f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45" y="5396616"/>
            <a:ext cx="2009575" cy="13384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descr="T:\ОБП\Лукин\Картинки\расходы.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576" y="765515"/>
            <a:ext cx="1867998" cy="9918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0" name="Номер слайда 39"/>
          <p:cNvSpPr>
            <a:spLocks noGrp="1"/>
          </p:cNvSpPr>
          <p:nvPr>
            <p:ph type="sldNum" sz="quarter" idx="12"/>
          </p:nvPr>
        </p:nvSpPr>
        <p:spPr/>
        <p:txBody>
          <a:bodyPr/>
          <a:lstStyle/>
          <a:p>
            <a:pPr>
              <a:defRPr/>
            </a:pPr>
            <a:fld id="{667CCBFA-BFB9-4E9F-B6F6-694D72409F22}" type="slidenum">
              <a:rPr lang="ru-RU" smtClean="0"/>
              <a:pPr>
                <a:defRPr/>
              </a:pPr>
              <a:t>11</a:t>
            </a:fld>
            <a:endParaRPr lang="ru-RU" dirty="0"/>
          </a:p>
        </p:txBody>
      </p:sp>
      <p:sp>
        <p:nvSpPr>
          <p:cNvPr id="31" name="Заголовок 1"/>
          <p:cNvSpPr txBox="1">
            <a:spLocks/>
          </p:cNvSpPr>
          <p:nvPr/>
        </p:nvSpPr>
        <p:spPr>
          <a:xfrm>
            <a:off x="238011" y="69850"/>
            <a:ext cx="6976567"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000" dirty="0">
                <a:solidFill>
                  <a:schemeClr val="tx1"/>
                </a:solidFill>
                <a:effectLst/>
                <a:latin typeface="Times New Roman" panose="02020603050405020304" pitchFamily="18" charset="0"/>
                <a:cs typeface="Times New Roman" panose="02020603050405020304" pitchFamily="18" charset="0"/>
              </a:rPr>
              <a:t>Результаты бюджетной политики в </a:t>
            </a:r>
            <a:r>
              <a:rPr lang="ru-RU" sz="2000" dirty="0" smtClean="0">
                <a:solidFill>
                  <a:schemeClr val="tx1"/>
                </a:solidFill>
                <a:effectLst/>
                <a:latin typeface="Times New Roman" panose="02020603050405020304" pitchFamily="18" charset="0"/>
                <a:cs typeface="Times New Roman" panose="02020603050405020304" pitchFamily="18" charset="0"/>
              </a:rPr>
              <a:t>2018 году</a:t>
            </a:r>
            <a:endParaRPr lang="ru-RU" sz="2000" dirty="0">
              <a:solidFill>
                <a:schemeClr val="tx1"/>
              </a:solidFill>
              <a:effectLst/>
              <a:latin typeface="Times New Roman" panose="02020603050405020304" pitchFamily="18" charset="0"/>
              <a:cs typeface="Times New Roman" panose="02020603050405020304" pitchFamily="18" charset="0"/>
            </a:endParaRPr>
          </a:p>
        </p:txBody>
      </p:sp>
      <p:cxnSp>
        <p:nvCxnSpPr>
          <p:cNvPr id="34" name="Прямая соединительная линия 3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7" name="Скругленный прямоугольник 6"/>
          <p:cNvSpPr/>
          <p:nvPr/>
        </p:nvSpPr>
        <p:spPr>
          <a:xfrm>
            <a:off x="237986" y="929368"/>
            <a:ext cx="7200000" cy="987463"/>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50000"/>
              </a:lnSpc>
            </a:pPr>
            <a:r>
              <a:rPr lang="ru-RU" sz="1800" b="1" dirty="0" smtClean="0">
                <a:latin typeface="Times New Roman" panose="02020603050405020304" pitchFamily="18" charset="0"/>
                <a:cs typeface="Times New Roman" panose="02020603050405020304" pitchFamily="18" charset="0"/>
              </a:rPr>
              <a:t>осуществление 100% расходов республиканского бюджета Чувашской Республики в программном формате</a:t>
            </a:r>
            <a:endParaRPr lang="ru-RU" sz="1800" b="1"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1115616" y="3645024"/>
            <a:ext cx="7369318" cy="1116032"/>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50000"/>
              </a:lnSpc>
            </a:pPr>
            <a:r>
              <a:rPr lang="ru-RU" sz="1800" b="1" dirty="0" smtClean="0">
                <a:latin typeface="Times New Roman" panose="02020603050405020304" pitchFamily="18" charset="0"/>
                <a:cs typeface="Times New Roman" panose="02020603050405020304" pitchFamily="18" charset="0"/>
              </a:rPr>
              <a:t>снижение государственного долга </a:t>
            </a:r>
            <a:r>
              <a:rPr lang="ru-RU" sz="1800" b="1" dirty="0">
                <a:latin typeface="Times New Roman" panose="02020603050405020304" pitchFamily="18" charset="0"/>
                <a:cs typeface="Times New Roman" panose="02020603050405020304" pitchFamily="18" charset="0"/>
              </a:rPr>
              <a:t>Чувашской </a:t>
            </a:r>
            <a:r>
              <a:rPr lang="ru-RU" sz="1800" b="1" dirty="0" smtClean="0">
                <a:latin typeface="Times New Roman" panose="02020603050405020304" pitchFamily="18" charset="0"/>
                <a:cs typeface="Times New Roman" panose="02020603050405020304" pitchFamily="18" charset="0"/>
              </a:rPr>
              <a:t>Республики к уровню 2017 года </a:t>
            </a:r>
            <a:r>
              <a:rPr lang="ru-RU" sz="1800" b="1" dirty="0">
                <a:latin typeface="Times New Roman" panose="02020603050405020304" pitchFamily="18" charset="0"/>
                <a:cs typeface="Times New Roman" panose="02020603050405020304" pitchFamily="18" charset="0"/>
              </a:rPr>
              <a:t>на </a:t>
            </a:r>
            <a:r>
              <a:rPr lang="ru-RU" sz="1800" b="1" dirty="0" smtClean="0">
                <a:latin typeface="Times New Roman" panose="02020603050405020304" pitchFamily="18" charset="0"/>
                <a:cs typeface="Times New Roman" panose="02020603050405020304" pitchFamily="18" charset="0"/>
              </a:rPr>
              <a:t>1211,2 млн. руб. </a:t>
            </a:r>
            <a:r>
              <a:rPr lang="ru-RU" sz="1800" b="1" dirty="0">
                <a:latin typeface="Times New Roman" panose="02020603050405020304" pitchFamily="18" charset="0"/>
                <a:cs typeface="Times New Roman" panose="02020603050405020304" pitchFamily="18" charset="0"/>
              </a:rPr>
              <a:t>или на </a:t>
            </a:r>
            <a:r>
              <a:rPr lang="ru-RU" sz="1800" b="1" dirty="0" smtClean="0">
                <a:latin typeface="Times New Roman" panose="02020603050405020304" pitchFamily="18" charset="0"/>
                <a:cs typeface="Times New Roman" panose="02020603050405020304" pitchFamily="18" charset="0"/>
              </a:rPr>
              <a:t>8,6%</a:t>
            </a:r>
            <a:endParaRPr lang="ru-RU" sz="1800" b="1"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82191" y="2276872"/>
            <a:ext cx="7200000" cy="1008112"/>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50000"/>
              </a:lnSpc>
            </a:pPr>
            <a:r>
              <a:rPr lang="ru-RU" sz="1800" b="1" dirty="0" smtClean="0">
                <a:latin typeface="Times New Roman" panose="02020603050405020304" pitchFamily="18" charset="0"/>
                <a:cs typeface="Times New Roman" panose="02020603050405020304" pitchFamily="18" charset="0"/>
              </a:rPr>
              <a:t>рост собственных доходов </a:t>
            </a:r>
            <a:r>
              <a:rPr lang="ru-RU" sz="1800" b="1" dirty="0">
                <a:latin typeface="Times New Roman" panose="02020603050405020304" pitchFamily="18" charset="0"/>
                <a:cs typeface="Times New Roman" panose="02020603050405020304" pitchFamily="18" charset="0"/>
              </a:rPr>
              <a:t>республиканского бюджета Чувашской Республики на </a:t>
            </a:r>
            <a:r>
              <a:rPr lang="ru-RU" sz="1800" b="1" dirty="0" smtClean="0">
                <a:latin typeface="Times New Roman" panose="02020603050405020304" pitchFamily="18" charset="0"/>
                <a:cs typeface="Times New Roman" panose="02020603050405020304" pitchFamily="18" charset="0"/>
              </a:rPr>
              <a:t>11,4% к </a:t>
            </a:r>
            <a:r>
              <a:rPr lang="ru-RU" sz="1800" b="1" dirty="0">
                <a:latin typeface="Times New Roman" panose="02020603050405020304" pitchFamily="18" charset="0"/>
                <a:cs typeface="Times New Roman" panose="02020603050405020304" pitchFamily="18" charset="0"/>
              </a:rPr>
              <a:t>уровню </a:t>
            </a:r>
            <a:r>
              <a:rPr lang="ru-RU" sz="1800" b="1" dirty="0" smtClean="0">
                <a:latin typeface="Times New Roman" panose="02020603050405020304" pitchFamily="18" charset="0"/>
                <a:cs typeface="Times New Roman" panose="02020603050405020304" pitchFamily="18" charset="0"/>
              </a:rPr>
              <a:t>2017 года</a:t>
            </a:r>
            <a:endParaRPr lang="ru-RU" sz="1800" b="1" dirty="0">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1857772" y="5237820"/>
            <a:ext cx="6998096" cy="8280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50000"/>
              </a:lnSpc>
            </a:pPr>
            <a:r>
              <a:rPr lang="ru-RU" sz="1800" b="1" dirty="0" smtClean="0">
                <a:latin typeface="Times New Roman" panose="02020603050405020304" pitchFamily="18" charset="0"/>
                <a:cs typeface="Times New Roman" panose="02020603050405020304" pitchFamily="18" charset="0"/>
              </a:rPr>
              <a:t>все </a:t>
            </a:r>
            <a:r>
              <a:rPr lang="ru-RU" sz="1800" b="1" dirty="0">
                <a:latin typeface="Times New Roman" panose="02020603050405020304" pitchFamily="18" charset="0"/>
                <a:cs typeface="Times New Roman" panose="02020603050405020304" pitchFamily="18" charset="0"/>
              </a:rPr>
              <a:t>принятые расходные обязательства выполнены в полном объеме</a:t>
            </a:r>
          </a:p>
        </p:txBody>
      </p:sp>
    </p:spTree>
    <p:extLst>
      <p:ext uri="{BB962C8B-B14F-4D97-AF65-F5344CB8AC3E}">
        <p14:creationId xmlns:p14="http://schemas.microsoft.com/office/powerpoint/2010/main" val="4285291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ОБП\Лукин\Картинки\задачи бюджетной политикит.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553" y="764704"/>
            <a:ext cx="2419350" cy="1885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12</a:t>
            </a:fld>
            <a:endParaRPr lang="ru-RU" dirty="0"/>
          </a:p>
        </p:txBody>
      </p:sp>
      <p:sp>
        <p:nvSpPr>
          <p:cNvPr id="5" name="Овал 4"/>
          <p:cNvSpPr/>
          <p:nvPr/>
        </p:nvSpPr>
        <p:spPr>
          <a:xfrm>
            <a:off x="35496" y="764704"/>
            <a:ext cx="6768752" cy="1512168"/>
          </a:xfrm>
          <a:prstGeom prst="ellipse">
            <a:avLst/>
          </a:prstGeom>
        </p:spPr>
        <p:style>
          <a:lnRef idx="1">
            <a:schemeClr val="accent4"/>
          </a:lnRef>
          <a:fillRef idx="2">
            <a:schemeClr val="accent4"/>
          </a:fillRef>
          <a:effectRef idx="1">
            <a:schemeClr val="accent4"/>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800" b="1" dirty="0" smtClean="0">
                <a:latin typeface="Times New Roman" panose="02020603050405020304" pitchFamily="18" charset="0"/>
                <a:cs typeface="Times New Roman" panose="02020603050405020304" pitchFamily="18" charset="0"/>
              </a:rPr>
              <a:t>обеспечение </a:t>
            </a:r>
            <a:r>
              <a:rPr lang="ru-RU" sz="1800" b="1" dirty="0">
                <a:latin typeface="Times New Roman" panose="02020603050405020304" pitchFamily="18" charset="0"/>
                <a:cs typeface="Times New Roman" panose="02020603050405020304" pitchFamily="18" charset="0"/>
              </a:rPr>
              <a:t>роста экономики, в том числе за счет роста инвестиций в основной капитал и повышение инвестиционной привлекательности Чувашской Республики</a:t>
            </a:r>
          </a:p>
        </p:txBody>
      </p:sp>
      <p:sp>
        <p:nvSpPr>
          <p:cNvPr id="9" name="Овал 8"/>
          <p:cNvSpPr/>
          <p:nvPr/>
        </p:nvSpPr>
        <p:spPr>
          <a:xfrm>
            <a:off x="3065959" y="2492896"/>
            <a:ext cx="5898529" cy="1080120"/>
          </a:xfrm>
          <a:prstGeom prst="ellipse">
            <a:avLst/>
          </a:prstGeom>
        </p:spPr>
        <p:style>
          <a:lnRef idx="1">
            <a:schemeClr val="accent4"/>
          </a:lnRef>
          <a:fillRef idx="2">
            <a:schemeClr val="accent4"/>
          </a:fillRef>
          <a:effectRef idx="1">
            <a:schemeClr val="accent4"/>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800" b="1" dirty="0" smtClean="0">
                <a:latin typeface="Times New Roman" panose="02020603050405020304" pitchFamily="18" charset="0"/>
                <a:cs typeface="Times New Roman" panose="02020603050405020304" pitchFamily="18" charset="0"/>
              </a:rPr>
              <a:t>безусловное выполнение </a:t>
            </a:r>
            <a:r>
              <a:rPr lang="ru-RU" sz="1800" b="1" dirty="0">
                <a:latin typeface="Times New Roman" panose="02020603050405020304" pitchFamily="18" charset="0"/>
                <a:cs typeface="Times New Roman" panose="02020603050405020304" pitchFamily="18" charset="0"/>
              </a:rPr>
              <a:t>всех принятых обязательств республики</a:t>
            </a:r>
          </a:p>
        </p:txBody>
      </p:sp>
      <p:pic>
        <p:nvPicPr>
          <p:cNvPr id="2050" name="Picture 2" descr="T:\ОБП\IvNik\картинки\2015\i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572" y="4838527"/>
            <a:ext cx="2362200" cy="1809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T:\ОБП\IvNik\картинки\2015\базовый.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588890"/>
            <a:ext cx="2684665" cy="1200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Овал 11"/>
          <p:cNvSpPr/>
          <p:nvPr/>
        </p:nvSpPr>
        <p:spPr>
          <a:xfrm>
            <a:off x="3059832" y="5301208"/>
            <a:ext cx="5898529" cy="1008112"/>
          </a:xfrm>
          <a:prstGeom prst="ellipse">
            <a:avLst/>
          </a:prstGeom>
        </p:spPr>
        <p:style>
          <a:lnRef idx="1">
            <a:schemeClr val="accent4"/>
          </a:lnRef>
          <a:fillRef idx="2">
            <a:schemeClr val="accent4"/>
          </a:fillRef>
          <a:effectRef idx="1">
            <a:schemeClr val="accent4"/>
          </a:effectRef>
          <a:fontRef idx="minor">
            <a:schemeClr val="dk1"/>
          </a:fontRef>
        </p:style>
        <p:txBody>
          <a:bodyPr lIns="0" tIns="0" rIns="0" bIns="0" anchor="ctr"/>
          <a:lstStyle/>
          <a:p>
            <a:pPr algn="ctr"/>
            <a:r>
              <a:rPr lang="ru-RU" b="1" dirty="0" smtClean="0">
                <a:solidFill>
                  <a:schemeClr val="tx1"/>
                </a:solidFill>
                <a:latin typeface="Times New Roman" panose="02020603050405020304" pitchFamily="18" charset="0"/>
                <a:cs typeface="Times New Roman" panose="02020603050405020304" pitchFamily="18" charset="0"/>
              </a:rPr>
              <a:t>поддержание оптимальной долговой нагрузки</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13" name="Овал 12"/>
          <p:cNvSpPr/>
          <p:nvPr/>
        </p:nvSpPr>
        <p:spPr>
          <a:xfrm>
            <a:off x="1653318" y="3789040"/>
            <a:ext cx="5898529" cy="1152128"/>
          </a:xfrm>
          <a:prstGeom prst="ellipse">
            <a:avLst/>
          </a:prstGeom>
        </p:spPr>
        <p:style>
          <a:lnRef idx="1">
            <a:schemeClr val="accent4"/>
          </a:lnRef>
          <a:fillRef idx="2">
            <a:schemeClr val="accent4"/>
          </a:fillRef>
          <a:effectRef idx="1">
            <a:schemeClr val="accent4"/>
          </a:effectRef>
          <a:fontRef idx="minor">
            <a:schemeClr val="dk1"/>
          </a:fontRef>
        </p:style>
        <p:txBody>
          <a:bodyPr lIns="0" tIns="0" rIns="0" bIns="0" anchor="ctr"/>
          <a:lstStyle/>
          <a:p>
            <a:pPr algn="ctr"/>
            <a:r>
              <a:rPr lang="ru-RU" b="1" dirty="0" smtClean="0">
                <a:solidFill>
                  <a:schemeClr val="tx1"/>
                </a:solidFill>
                <a:latin typeface="Times New Roman" panose="02020603050405020304" pitchFamily="18" charset="0"/>
                <a:cs typeface="Times New Roman" panose="02020603050405020304" pitchFamily="18" charset="0"/>
              </a:rPr>
              <a:t>совершенствование </a:t>
            </a:r>
            <a:r>
              <a:rPr lang="ru-RU" b="1" dirty="0">
                <a:solidFill>
                  <a:schemeClr val="tx1"/>
                </a:solidFill>
                <a:latin typeface="Times New Roman" panose="02020603050405020304" pitchFamily="18" charset="0"/>
                <a:cs typeface="Times New Roman" panose="02020603050405020304" pitchFamily="18" charset="0"/>
              </a:rPr>
              <a:t>межбюджетных отношений и укрепление финансовой самостоятельности местных бюджетов</a:t>
            </a:r>
          </a:p>
        </p:txBody>
      </p:sp>
      <p:sp>
        <p:nvSpPr>
          <p:cNvPr id="14" name="Заголовок 1"/>
          <p:cNvSpPr txBox="1">
            <a:spLocks/>
          </p:cNvSpPr>
          <p:nvPr/>
        </p:nvSpPr>
        <p:spPr>
          <a:xfrm>
            <a:off x="259729" y="-13063"/>
            <a:ext cx="6976567"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000" dirty="0">
                <a:solidFill>
                  <a:schemeClr val="tx1"/>
                </a:solidFill>
                <a:effectLst/>
                <a:latin typeface="Times New Roman" panose="02020603050405020304" pitchFamily="18" charset="0"/>
                <a:cs typeface="Times New Roman" panose="02020603050405020304" pitchFamily="18" charset="0"/>
              </a:rPr>
              <a:t>Основные задачи и приоритетные направления бюджетной политики на </a:t>
            </a:r>
            <a:r>
              <a:rPr lang="ru-RU" sz="2000" dirty="0" smtClean="0">
                <a:solidFill>
                  <a:schemeClr val="tx1"/>
                </a:solidFill>
                <a:effectLst/>
                <a:latin typeface="Times New Roman" panose="02020603050405020304" pitchFamily="18" charset="0"/>
                <a:cs typeface="Times New Roman" panose="02020603050405020304" pitchFamily="18" charset="0"/>
              </a:rPr>
              <a:t>2019-2021 </a:t>
            </a:r>
            <a:r>
              <a:rPr lang="ru-RU" sz="2000" dirty="0">
                <a:solidFill>
                  <a:schemeClr val="tx1"/>
                </a:solidFill>
                <a:effectLst/>
                <a:latin typeface="Times New Roman" panose="02020603050405020304" pitchFamily="18" charset="0"/>
                <a:cs typeface="Times New Roman" panose="02020603050405020304" pitchFamily="18" charset="0"/>
              </a:rPr>
              <a:t>годы</a:t>
            </a:r>
          </a:p>
        </p:txBody>
      </p:sp>
      <p:cxnSp>
        <p:nvCxnSpPr>
          <p:cNvPr id="15" name="Прямая соединительная линия 1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163375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971600" y="764704"/>
            <a:ext cx="2808312" cy="59183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Республиканский бюджет</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5292080" y="764704"/>
            <a:ext cx="2811674" cy="59183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Консолидированный бюджет</a:t>
            </a:r>
          </a:p>
        </p:txBody>
      </p:sp>
      <p:sp>
        <p:nvSpPr>
          <p:cNvPr id="12" name="Номер слайда 11"/>
          <p:cNvSpPr>
            <a:spLocks noGrp="1"/>
          </p:cNvSpPr>
          <p:nvPr>
            <p:ph type="sldNum" sz="quarter" idx="12"/>
          </p:nvPr>
        </p:nvSpPr>
        <p:spPr/>
        <p:txBody>
          <a:bodyPr/>
          <a:lstStyle/>
          <a:p>
            <a:pPr>
              <a:defRPr/>
            </a:pPr>
            <a:fld id="{667CCBFA-BFB9-4E9F-B6F6-694D72409F22}" type="slidenum">
              <a:rPr lang="ru-RU" smtClean="0"/>
              <a:pPr>
                <a:defRPr/>
              </a:pPr>
              <a:t>13</a:t>
            </a:fld>
            <a:endParaRPr lang="ru-RU" dirty="0"/>
          </a:p>
        </p:txBody>
      </p:sp>
      <p:sp>
        <p:nvSpPr>
          <p:cNvPr id="13" name="Заголовок 1"/>
          <p:cNvSpPr txBox="1">
            <a:spLocks/>
          </p:cNvSpPr>
          <p:nvPr/>
        </p:nvSpPr>
        <p:spPr>
          <a:xfrm>
            <a:off x="251518" y="22910"/>
            <a:ext cx="7128794" cy="55083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Основные параметры исполнения республиканского и консолидированного бюджета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 в 2018 году</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5" name="Прямая соединительная линия 1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aphicFrame>
        <p:nvGraphicFramePr>
          <p:cNvPr id="14" name="Диаграмма 13"/>
          <p:cNvGraphicFramePr>
            <a:graphicFrameLocks/>
          </p:cNvGraphicFramePr>
          <p:nvPr>
            <p:extLst>
              <p:ext uri="{D42A27DB-BD31-4B8C-83A1-F6EECF244321}">
                <p14:modId xmlns:p14="http://schemas.microsoft.com/office/powerpoint/2010/main" val="1773270004"/>
              </p:ext>
            </p:extLst>
          </p:nvPr>
        </p:nvGraphicFramePr>
        <p:xfrm>
          <a:off x="251517" y="1356536"/>
          <a:ext cx="4184149" cy="4016680"/>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3" descr="T:\ОБП\Метелева\деньги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043" y="5445224"/>
            <a:ext cx="4645197" cy="12241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8" name="Диаграмма 17"/>
          <p:cNvGraphicFramePr>
            <a:graphicFrameLocks/>
          </p:cNvGraphicFramePr>
          <p:nvPr>
            <p:extLst>
              <p:ext uri="{D42A27DB-BD31-4B8C-83A1-F6EECF244321}">
                <p14:modId xmlns:p14="http://schemas.microsoft.com/office/powerpoint/2010/main" val="34462768"/>
              </p:ext>
            </p:extLst>
          </p:nvPr>
        </p:nvGraphicFramePr>
        <p:xfrm>
          <a:off x="4884542" y="1356536"/>
          <a:ext cx="4029075" cy="4004639"/>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
          <p:cNvSpPr txBox="1">
            <a:spLocks noChangeArrowheads="1"/>
          </p:cNvSpPr>
          <p:nvPr/>
        </p:nvSpPr>
        <p:spPr bwMode="auto">
          <a:xfrm>
            <a:off x="7974680" y="726772"/>
            <a:ext cx="1104114" cy="222565"/>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2872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611560" y="892951"/>
            <a:ext cx="1928826" cy="35719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Доходы</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3491880" y="892951"/>
            <a:ext cx="1928826" cy="35719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Расходы</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2" name="Номер слайда 11"/>
          <p:cNvSpPr>
            <a:spLocks noGrp="1"/>
          </p:cNvSpPr>
          <p:nvPr>
            <p:ph type="sldNum" sz="quarter" idx="12"/>
          </p:nvPr>
        </p:nvSpPr>
        <p:spPr/>
        <p:txBody>
          <a:bodyPr/>
          <a:lstStyle/>
          <a:p>
            <a:pPr>
              <a:defRPr/>
            </a:pPr>
            <a:fld id="{667CCBFA-BFB9-4E9F-B6F6-694D72409F22}" type="slidenum">
              <a:rPr lang="ru-RU" smtClean="0"/>
              <a:pPr>
                <a:defRPr/>
              </a:pPr>
              <a:t>14</a:t>
            </a:fld>
            <a:endParaRPr lang="ru-RU" dirty="0"/>
          </a:p>
        </p:txBody>
      </p:sp>
      <p:graphicFrame>
        <p:nvGraphicFramePr>
          <p:cNvPr id="14" name="Диаграмма 13"/>
          <p:cNvGraphicFramePr>
            <a:graphicFrameLocks/>
          </p:cNvGraphicFramePr>
          <p:nvPr>
            <p:extLst>
              <p:ext uri="{D42A27DB-BD31-4B8C-83A1-F6EECF244321}">
                <p14:modId xmlns:p14="http://schemas.microsoft.com/office/powerpoint/2010/main" val="1332790841"/>
              </p:ext>
            </p:extLst>
          </p:nvPr>
        </p:nvGraphicFramePr>
        <p:xfrm>
          <a:off x="283234" y="1466290"/>
          <a:ext cx="2632582" cy="36188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Диаграмма 15"/>
          <p:cNvGraphicFramePr>
            <a:graphicFrameLocks/>
          </p:cNvGraphicFramePr>
          <p:nvPr>
            <p:extLst>
              <p:ext uri="{D42A27DB-BD31-4B8C-83A1-F6EECF244321}">
                <p14:modId xmlns:p14="http://schemas.microsoft.com/office/powerpoint/2010/main" val="592035722"/>
              </p:ext>
            </p:extLst>
          </p:nvPr>
        </p:nvGraphicFramePr>
        <p:xfrm>
          <a:off x="3260777" y="1466290"/>
          <a:ext cx="2639081" cy="3618894"/>
        </p:xfrm>
        <a:graphic>
          <a:graphicData uri="http://schemas.openxmlformats.org/drawingml/2006/chart">
            <c:chart xmlns:c="http://schemas.openxmlformats.org/drawingml/2006/chart" xmlns:r="http://schemas.openxmlformats.org/officeDocument/2006/relationships" r:id="rId4"/>
          </a:graphicData>
        </a:graphic>
      </p:graphicFrame>
      <p:sp>
        <p:nvSpPr>
          <p:cNvPr id="17" name="Скругленный прямоугольник 16"/>
          <p:cNvSpPr/>
          <p:nvPr/>
        </p:nvSpPr>
        <p:spPr>
          <a:xfrm>
            <a:off x="6544200" y="892951"/>
            <a:ext cx="1296144" cy="35719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700" dirty="0" smtClean="0">
                <a:solidFill>
                  <a:schemeClr val="tx1"/>
                </a:solidFill>
                <a:latin typeface="Times New Roman" panose="02020603050405020304" pitchFamily="18" charset="0"/>
                <a:cs typeface="Times New Roman" panose="02020603050405020304" pitchFamily="18" charset="0"/>
              </a:rPr>
              <a:t>Дефицит</a:t>
            </a:r>
          </a:p>
        </p:txBody>
      </p:sp>
      <p:sp>
        <p:nvSpPr>
          <p:cNvPr id="18" name="Скругленная прямоугольная выноска 17"/>
          <p:cNvSpPr/>
          <p:nvPr/>
        </p:nvSpPr>
        <p:spPr>
          <a:xfrm>
            <a:off x="251518" y="5517232"/>
            <a:ext cx="5256586" cy="953453"/>
          </a:xfrm>
          <a:prstGeom prst="wedgeRoundRectCallout">
            <a:avLst>
              <a:gd name="adj1" fmla="val -55"/>
              <a:gd name="adj2" fmla="val -81356"/>
              <a:gd name="adj3" fmla="val 16667"/>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400" dirty="0" smtClean="0">
                <a:latin typeface="Times New Roman" panose="02020603050405020304" pitchFamily="18" charset="0"/>
                <a:cs typeface="Times New Roman" panose="02020603050405020304" pitchFamily="18" charset="0"/>
              </a:rPr>
              <a:t>Доходы и расходы в 2019-2021 гг.  будут корректироваться в сторону увеличения по итогам распределения межбюджетных </a:t>
            </a:r>
            <a:r>
              <a:rPr lang="ru-RU" sz="1400" dirty="0">
                <a:latin typeface="Times New Roman" panose="02020603050405020304" pitchFamily="18" charset="0"/>
                <a:cs typeface="Times New Roman" panose="02020603050405020304" pitchFamily="18" charset="0"/>
              </a:rPr>
              <a:t>трансфертов </a:t>
            </a:r>
            <a:r>
              <a:rPr lang="ru-RU" sz="1400" dirty="0" smtClean="0">
                <a:latin typeface="Times New Roman" panose="02020603050405020304" pitchFamily="18" charset="0"/>
                <a:cs typeface="Times New Roman" panose="02020603050405020304" pitchFamily="18" charset="0"/>
              </a:rPr>
              <a:t>в процессе </a:t>
            </a:r>
            <a:r>
              <a:rPr lang="ru-RU" sz="1400" dirty="0">
                <a:latin typeface="Times New Roman" panose="02020603050405020304" pitchFamily="18" charset="0"/>
                <a:cs typeface="Times New Roman" panose="02020603050405020304" pitchFamily="18" charset="0"/>
              </a:rPr>
              <a:t>исполнения федерального бюджета по </a:t>
            </a:r>
            <a:r>
              <a:rPr lang="ru-RU" sz="1400" dirty="0" smtClean="0">
                <a:latin typeface="Times New Roman" panose="02020603050405020304" pitchFamily="18" charset="0"/>
                <a:cs typeface="Times New Roman" panose="02020603050405020304" pitchFamily="18" charset="0"/>
              </a:rPr>
              <a:t>отдельным </a:t>
            </a:r>
            <a:r>
              <a:rPr lang="ru-RU" sz="1400" dirty="0">
                <a:latin typeface="Times New Roman" panose="02020603050405020304" pitchFamily="18" charset="0"/>
                <a:cs typeface="Times New Roman" panose="02020603050405020304" pitchFamily="18" charset="0"/>
              </a:rPr>
              <a:t>решениям Правительства Российской Федерации</a:t>
            </a:r>
          </a:p>
        </p:txBody>
      </p:sp>
      <p:graphicFrame>
        <p:nvGraphicFramePr>
          <p:cNvPr id="19" name="Диаграмма 18"/>
          <p:cNvGraphicFramePr>
            <a:graphicFrameLocks/>
          </p:cNvGraphicFramePr>
          <p:nvPr>
            <p:extLst>
              <p:ext uri="{D42A27DB-BD31-4B8C-83A1-F6EECF244321}">
                <p14:modId xmlns:p14="http://schemas.microsoft.com/office/powerpoint/2010/main" val="2441622379"/>
              </p:ext>
            </p:extLst>
          </p:nvPr>
        </p:nvGraphicFramePr>
        <p:xfrm>
          <a:off x="5888082" y="1484784"/>
          <a:ext cx="3148580" cy="3618894"/>
        </p:xfrm>
        <a:graphic>
          <a:graphicData uri="http://schemas.openxmlformats.org/drawingml/2006/chart">
            <c:chart xmlns:c="http://schemas.openxmlformats.org/drawingml/2006/chart" xmlns:r="http://schemas.openxmlformats.org/officeDocument/2006/relationships" r:id="rId5"/>
          </a:graphicData>
        </a:graphic>
      </p:graphicFrame>
      <p:sp>
        <p:nvSpPr>
          <p:cNvPr id="20" name="Скругленный прямоугольник 19"/>
          <p:cNvSpPr/>
          <p:nvPr/>
        </p:nvSpPr>
        <p:spPr>
          <a:xfrm>
            <a:off x="7872640" y="892951"/>
            <a:ext cx="1224000" cy="357190"/>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1700" dirty="0" smtClean="0">
                <a:solidFill>
                  <a:schemeClr val="tx1"/>
                </a:solidFill>
                <a:latin typeface="Times New Roman" panose="02020603050405020304" pitchFamily="18" charset="0"/>
                <a:cs typeface="Times New Roman" panose="02020603050405020304" pitchFamily="18" charset="0"/>
              </a:rPr>
              <a:t>Профицит</a:t>
            </a:r>
          </a:p>
        </p:txBody>
      </p:sp>
      <p:pic>
        <p:nvPicPr>
          <p:cNvPr id="1026" name="Picture 2" descr="T:\Сектор финансирования\pic3_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0126" y="4774704"/>
            <a:ext cx="2083296" cy="2083296"/>
          </a:xfrm>
          <a:prstGeom prst="rect">
            <a:avLst/>
          </a:prstGeom>
          <a:noFill/>
          <a:extLst>
            <a:ext uri="{909E8E84-426E-40DD-AFC4-6F175D3DCCD1}">
              <a14:hiddenFill xmlns:a14="http://schemas.microsoft.com/office/drawing/2010/main">
                <a:solidFill>
                  <a:srgbClr val="FFFFFF"/>
                </a:solidFill>
              </a14:hiddenFill>
            </a:ext>
          </a:extLst>
        </p:spPr>
      </p:pic>
      <p:sp>
        <p:nvSpPr>
          <p:cNvPr id="13" name="Заголовок 1"/>
          <p:cNvSpPr txBox="1">
            <a:spLocks/>
          </p:cNvSpPr>
          <p:nvPr/>
        </p:nvSpPr>
        <p:spPr>
          <a:xfrm>
            <a:off x="251518" y="22910"/>
            <a:ext cx="6800256" cy="55083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Динамика основных </a:t>
            </a:r>
            <a:r>
              <a:rPr lang="ru-RU" sz="1800" dirty="0" smtClean="0">
                <a:solidFill>
                  <a:schemeClr val="tx1"/>
                </a:solidFill>
                <a:effectLst/>
                <a:latin typeface="Times New Roman" panose="02020603050405020304" pitchFamily="18" charset="0"/>
                <a:cs typeface="Times New Roman" panose="02020603050405020304" pitchFamily="18" charset="0"/>
              </a:rPr>
              <a:t>параметров республиканского </a:t>
            </a:r>
            <a:r>
              <a:rPr lang="ru-RU" sz="1800" dirty="0">
                <a:solidFill>
                  <a:schemeClr val="tx1"/>
                </a:solidFill>
                <a:effectLst/>
                <a:latin typeface="Times New Roman" panose="02020603050405020304" pitchFamily="18" charset="0"/>
                <a:cs typeface="Times New Roman" panose="02020603050405020304" pitchFamily="18" charset="0"/>
              </a:rPr>
              <a:t>бюджета Чувашской Республики</a:t>
            </a:r>
          </a:p>
        </p:txBody>
      </p:sp>
      <p:cxnSp>
        <p:nvCxnSpPr>
          <p:cNvPr id="15" name="Прямая соединительная линия 1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22" name="TextBox 1"/>
          <p:cNvSpPr txBox="1">
            <a:spLocks noChangeArrowheads="1"/>
          </p:cNvSpPr>
          <p:nvPr/>
        </p:nvSpPr>
        <p:spPr bwMode="auto">
          <a:xfrm>
            <a:off x="7840344" y="634312"/>
            <a:ext cx="1226304" cy="222565"/>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233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988000" y="6012000"/>
            <a:ext cx="3484268" cy="540000"/>
          </a:xfrm>
          <a:prstGeom prst="roundRect">
            <a:avLst/>
          </a:prstGeom>
          <a:ln/>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ru-RU" dirty="0">
              <a:latin typeface="Times New Roman" panose="02020603050405020304" pitchFamily="18" charset="0"/>
              <a:cs typeface="Times New Roman" panose="02020603050405020304" pitchFamily="18" charset="0"/>
            </a:endParaRPr>
          </a:p>
        </p:txBody>
      </p:sp>
      <p:sp>
        <p:nvSpPr>
          <p:cNvPr id="8" name="TextBox 1"/>
          <p:cNvSpPr txBox="1"/>
          <p:nvPr/>
        </p:nvSpPr>
        <p:spPr>
          <a:xfrm>
            <a:off x="2909900" y="5998452"/>
            <a:ext cx="3700292" cy="8562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b="1" dirty="0" smtClean="0">
                <a:solidFill>
                  <a:schemeClr val="tx1"/>
                </a:solidFill>
                <a:latin typeface="Times New Roman" panose="02020603050405020304" pitchFamily="18" charset="0"/>
                <a:cs typeface="Times New Roman" panose="02020603050405020304" pitchFamily="18" charset="0"/>
              </a:rPr>
              <a:t>**Ограничение по Бюджетному кодексу РФ - не более 15% объема расходов, за исключением объема расходов, осуществляемых за счет субвенций</a:t>
            </a:r>
          </a:p>
          <a:p>
            <a:endParaRPr lang="ru-RU" sz="1000" dirty="0"/>
          </a:p>
        </p:txBody>
      </p:sp>
      <p:graphicFrame>
        <p:nvGraphicFramePr>
          <p:cNvPr id="4" name="Диаграмма 3"/>
          <p:cNvGraphicFramePr/>
          <p:nvPr>
            <p:extLst>
              <p:ext uri="{D42A27DB-BD31-4B8C-83A1-F6EECF244321}">
                <p14:modId xmlns:p14="http://schemas.microsoft.com/office/powerpoint/2010/main" val="2866480148"/>
              </p:ext>
            </p:extLst>
          </p:nvPr>
        </p:nvGraphicFramePr>
        <p:xfrm>
          <a:off x="93175" y="839509"/>
          <a:ext cx="9066601" cy="5744858"/>
        </p:xfrm>
        <a:graphic>
          <a:graphicData uri="http://schemas.openxmlformats.org/drawingml/2006/chart">
            <c:chart xmlns:c="http://schemas.openxmlformats.org/drawingml/2006/chart" xmlns:r="http://schemas.openxmlformats.org/officeDocument/2006/relationships" r:id="rId3"/>
          </a:graphicData>
        </a:graphic>
      </p:graphicFrame>
      <p:sp>
        <p:nvSpPr>
          <p:cNvPr id="5" name="Скругленная прямоугольная выноска 4"/>
          <p:cNvSpPr/>
          <p:nvPr/>
        </p:nvSpPr>
        <p:spPr>
          <a:xfrm>
            <a:off x="6968990" y="743620"/>
            <a:ext cx="2118787" cy="2408873"/>
          </a:xfrm>
          <a:prstGeom prst="wedgeRoundRectCallout">
            <a:avLst>
              <a:gd name="adj1" fmla="val -63990"/>
              <a:gd name="adj2" fmla="val 55874"/>
              <a:gd name="adj3" fmla="val 16667"/>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200" dirty="0" smtClean="0">
                <a:latin typeface="Times New Roman" panose="02020603050405020304" pitchFamily="18" charset="0"/>
                <a:cs typeface="Times New Roman" panose="02020603050405020304" pitchFamily="18" charset="0"/>
              </a:rPr>
              <a:t>В 201</a:t>
            </a:r>
            <a:r>
              <a:rPr lang="en-US" sz="1200" dirty="0" smtClean="0">
                <a:latin typeface="Times New Roman" panose="02020603050405020304" pitchFamily="18" charset="0"/>
                <a:cs typeface="Times New Roman" panose="02020603050405020304" pitchFamily="18" charset="0"/>
              </a:rPr>
              <a:t>8</a:t>
            </a:r>
            <a:r>
              <a:rPr lang="ru-RU" sz="1200" dirty="0" smtClean="0">
                <a:latin typeface="Times New Roman" panose="02020603050405020304" pitchFamily="18" charset="0"/>
                <a:cs typeface="Times New Roman" panose="02020603050405020304" pitchFamily="18" charset="0"/>
              </a:rPr>
              <a:t> году удалось добиться снижения как уровня государственного долга Чувашской Республики, так и показателей отношения </a:t>
            </a:r>
            <a:r>
              <a:rPr lang="ru-RU" sz="1200" dirty="0">
                <a:latin typeface="Times New Roman" panose="02020603050405020304" pitchFamily="18" charset="0"/>
                <a:cs typeface="Times New Roman" panose="02020603050405020304" pitchFamily="18" charset="0"/>
              </a:rPr>
              <a:t>государственного долга к собственным </a:t>
            </a:r>
            <a:r>
              <a:rPr lang="ru-RU" sz="1200" dirty="0" smtClean="0">
                <a:latin typeface="Times New Roman" panose="02020603050405020304" pitchFamily="18" charset="0"/>
                <a:cs typeface="Times New Roman" panose="02020603050405020304" pitchFamily="18" charset="0"/>
              </a:rPr>
              <a:t>доходам </a:t>
            </a:r>
            <a:r>
              <a:rPr lang="ru-RU" sz="1200" dirty="0">
                <a:latin typeface="Times New Roman" panose="02020603050405020304" pitchFamily="18" charset="0"/>
                <a:cs typeface="Times New Roman" panose="02020603050405020304" pitchFamily="18" charset="0"/>
              </a:rPr>
              <a:t>и </a:t>
            </a:r>
            <a:r>
              <a:rPr lang="ru-RU" sz="1200" dirty="0" smtClean="0">
                <a:latin typeface="Times New Roman" panose="02020603050405020304" pitchFamily="18" charset="0"/>
                <a:cs typeface="Times New Roman" panose="02020603050405020304" pitchFamily="18" charset="0"/>
              </a:rPr>
              <a:t>доли </a:t>
            </a:r>
            <a:r>
              <a:rPr lang="ru-RU" sz="1200" dirty="0">
                <a:latin typeface="Times New Roman" panose="02020603050405020304" pitchFamily="18" charset="0"/>
                <a:cs typeface="Times New Roman" panose="02020603050405020304" pitchFamily="18" charset="0"/>
              </a:rPr>
              <a:t>расходов на обслуживание госдолга к расходам бюджета (</a:t>
            </a:r>
            <a:r>
              <a:rPr lang="ru-RU" sz="1200" dirty="0" smtClean="0">
                <a:latin typeface="Times New Roman" panose="02020603050405020304" pitchFamily="18" charset="0"/>
                <a:cs typeface="Times New Roman" panose="02020603050405020304" pitchFamily="18" charset="0"/>
              </a:rPr>
              <a:t>без </a:t>
            </a:r>
            <a:r>
              <a:rPr lang="ru-RU" sz="1200" dirty="0">
                <a:latin typeface="Times New Roman" panose="02020603050405020304" pitchFamily="18" charset="0"/>
                <a:cs typeface="Times New Roman" panose="02020603050405020304" pitchFamily="18" charset="0"/>
              </a:rPr>
              <a:t>учета расходов за счет </a:t>
            </a:r>
            <a:r>
              <a:rPr lang="ru-RU" sz="1200" dirty="0" smtClean="0">
                <a:latin typeface="Times New Roman" panose="02020603050405020304" pitchFamily="18" charset="0"/>
                <a:cs typeface="Times New Roman" panose="02020603050405020304" pitchFamily="18" charset="0"/>
              </a:rPr>
              <a:t>субвенций)</a:t>
            </a:r>
          </a:p>
        </p:txBody>
      </p:sp>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15</a:t>
            </a:fld>
            <a:endParaRPr lang="ru-RU" dirty="0"/>
          </a:p>
        </p:txBody>
      </p:sp>
      <p:sp>
        <p:nvSpPr>
          <p:cNvPr id="10" name="Заголовок 1"/>
          <p:cNvSpPr txBox="1">
            <a:spLocks/>
          </p:cNvSpPr>
          <p:nvPr/>
        </p:nvSpPr>
        <p:spPr>
          <a:xfrm>
            <a:off x="259728" y="17805"/>
            <a:ext cx="6976568" cy="55083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Уровень долговой нагрузки на республиканский бюджет Чувашской Республики</a:t>
            </a:r>
          </a:p>
        </p:txBody>
      </p:sp>
      <p:cxnSp>
        <p:nvCxnSpPr>
          <p:cNvPr id="11" name="Прямая соединительная линия 10"/>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02587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359949601"/>
              </p:ext>
            </p:extLst>
          </p:nvPr>
        </p:nvGraphicFramePr>
        <p:xfrm>
          <a:off x="174858" y="901768"/>
          <a:ext cx="4752528" cy="4898991"/>
        </p:xfrm>
        <a:graphic>
          <a:graphicData uri="http://schemas.openxmlformats.org/drawingml/2006/table">
            <a:tbl>
              <a:tblPr firstRow="1" bandRow="1">
                <a:tableStyleId>{5C22544A-7EE6-4342-B048-85BDC9FD1C3A}</a:tableStyleId>
              </a:tblPr>
              <a:tblGrid>
                <a:gridCol w="3456384"/>
                <a:gridCol w="1296144"/>
              </a:tblGrid>
              <a:tr h="523134">
                <a:tc>
                  <a:txBody>
                    <a:bodyPr/>
                    <a:lstStyle/>
                    <a:p>
                      <a:pPr algn="ctr"/>
                      <a:r>
                        <a:rPr lang="ru-RU" sz="1400" dirty="0" smtClean="0">
                          <a:latin typeface="Times New Roman" panose="02020603050405020304" pitchFamily="18" charset="0"/>
                          <a:cs typeface="Times New Roman" panose="02020603050405020304" pitchFamily="18" charset="0"/>
                        </a:rPr>
                        <a:t>Виды источников</a:t>
                      </a:r>
                      <a:endParaRPr lang="ru-RU" sz="1400" dirty="0">
                        <a:solidFill>
                          <a:schemeClr val="tx1"/>
                        </a:solidFill>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ctr"/>
                      <a:r>
                        <a:rPr lang="ru-RU" sz="1400" dirty="0" smtClean="0">
                          <a:latin typeface="Times New Roman" panose="02020603050405020304" pitchFamily="18" charset="0"/>
                          <a:cs typeface="Times New Roman" panose="02020603050405020304" pitchFamily="18" charset="0"/>
                        </a:rPr>
                        <a:t>Сумма, тыс. рублей</a:t>
                      </a:r>
                      <a:endParaRPr lang="ru-RU" sz="1400" dirty="0">
                        <a:solidFill>
                          <a:schemeClr val="tx1"/>
                        </a:solidFill>
                        <a:latin typeface="Times New Roman" panose="02020603050405020304" pitchFamily="18" charset="0"/>
                        <a:cs typeface="Times New Roman" panose="02020603050405020304" pitchFamily="18" charset="0"/>
                      </a:endParaRPr>
                    </a:p>
                  </a:txBody>
                  <a:tcPr marL="68580" marR="68580" marT="45727" marB="45727" anchor="ctr"/>
                </a:tc>
              </a:tr>
              <a:tr h="411687">
                <a:tc>
                  <a:txBody>
                    <a:bodyPr/>
                    <a:lstStyle/>
                    <a:p>
                      <a:r>
                        <a:rPr lang="ru-RU" sz="1400" dirty="0" smtClean="0">
                          <a:latin typeface="Times New Roman" panose="02020603050405020304" pitchFamily="18" charset="0"/>
                          <a:cs typeface="Times New Roman" panose="02020603050405020304" pitchFamily="18" charset="0"/>
                        </a:rPr>
                        <a:t>Ценные бумаги</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- 375 000,0</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r>
              <a:tr h="577412">
                <a:tc>
                  <a:txBody>
                    <a:bodyPr/>
                    <a:lstStyle/>
                    <a:p>
                      <a:r>
                        <a:rPr lang="ru-RU" sz="1400" dirty="0" smtClean="0">
                          <a:latin typeface="Times New Roman" panose="02020603050405020304" pitchFamily="18" charset="0"/>
                          <a:cs typeface="Times New Roman" panose="02020603050405020304" pitchFamily="18" charset="0"/>
                        </a:rPr>
                        <a:t>Кредиты, привлеченные в кредитных организациях</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- 500 000,0</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r>
              <a:tr h="735888">
                <a:tc>
                  <a:txBody>
                    <a:bodyPr/>
                    <a:lstStyle/>
                    <a:p>
                      <a:r>
                        <a:rPr lang="ru-RU" sz="1400" dirty="0" smtClean="0">
                          <a:latin typeface="Times New Roman" panose="02020603050405020304" pitchFamily="18" charset="0"/>
                          <a:cs typeface="Times New Roman" panose="02020603050405020304" pitchFamily="18" charset="0"/>
                        </a:rPr>
                        <a:t>Бюджетные кредиты, привлеченные из федерального бюджета</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a:t>
                      </a:r>
                      <a:r>
                        <a:rPr lang="ru-RU" sz="1400" baseline="0" dirty="0" smtClean="0">
                          <a:latin typeface="Times New Roman" panose="02020603050405020304" pitchFamily="18" charset="0"/>
                          <a:cs typeface="Times New Roman" panose="02020603050405020304" pitchFamily="18" charset="0"/>
                        </a:rPr>
                        <a:t> </a:t>
                      </a:r>
                      <a:r>
                        <a:rPr lang="ru-RU" sz="1400" baseline="0" smtClean="0">
                          <a:latin typeface="Times New Roman" panose="02020603050405020304" pitchFamily="18" charset="0"/>
                          <a:cs typeface="Times New Roman" panose="02020603050405020304" pitchFamily="18" charset="0"/>
                        </a:rPr>
                        <a:t>336 158,2</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r>
              <a:tr h="504056">
                <a:tc>
                  <a:txBody>
                    <a:bodyPr/>
                    <a:lstStyle/>
                    <a:p>
                      <a:r>
                        <a:rPr lang="ru-RU" sz="1400" dirty="0" smtClean="0">
                          <a:latin typeface="Times New Roman" panose="02020603050405020304" pitchFamily="18" charset="0"/>
                          <a:cs typeface="Times New Roman" panose="02020603050405020304" pitchFamily="18" charset="0"/>
                        </a:rPr>
                        <a:t>Изменение остатков средств</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- 166</a:t>
                      </a:r>
                      <a:r>
                        <a:rPr lang="ru-RU" sz="1400" baseline="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090,2</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r>
              <a:tr h="523134">
                <a:tc>
                  <a:txBody>
                    <a:bodyPr/>
                    <a:lstStyle/>
                    <a:p>
                      <a:pPr marL="0" algn="l" defTabSz="914400" rtl="0" eaLnBrk="1" latinLnBrk="0" hangingPunct="1"/>
                      <a:r>
                        <a:rPr lang="ru-RU" sz="1400" kern="1200" dirty="0" smtClean="0">
                          <a:latin typeface="Times New Roman" panose="02020603050405020304" pitchFamily="18" charset="0"/>
                          <a:cs typeface="Times New Roman" panose="02020603050405020304" pitchFamily="18" charset="0"/>
                        </a:rPr>
                        <a:t>Акции и иные формы участия в капитале</a:t>
                      </a:r>
                      <a:endParaRPr lang="ru-RU" sz="1400" b="0" kern="1200" dirty="0">
                        <a:solidFill>
                          <a:schemeClr val="dk1"/>
                        </a:solidFill>
                        <a:latin typeface="Times New Roman" panose="02020603050405020304" pitchFamily="18" charset="0"/>
                        <a:ea typeface="+mn-ea"/>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69 892,6</a:t>
                      </a:r>
                      <a:endParaRPr lang="ru-RU" sz="1400" b="0" dirty="0" smtClean="0">
                        <a:latin typeface="Times New Roman" panose="02020603050405020304" pitchFamily="18" charset="0"/>
                        <a:cs typeface="Times New Roman" panose="02020603050405020304" pitchFamily="18" charset="0"/>
                      </a:endParaRPr>
                    </a:p>
                  </a:txBody>
                  <a:tcPr marL="68580" marR="68580" marT="45727" marB="45727" anchor="ctr"/>
                </a:tc>
              </a:tr>
              <a:tr h="523134">
                <a:tc>
                  <a:txBody>
                    <a:bodyPr/>
                    <a:lstStyle/>
                    <a:p>
                      <a:r>
                        <a:rPr lang="ru-RU" sz="1400" kern="1200" dirty="0" smtClean="0">
                          <a:latin typeface="Times New Roman" panose="02020603050405020304" pitchFamily="18" charset="0"/>
                          <a:cs typeface="Times New Roman" panose="02020603050405020304" pitchFamily="18" charset="0"/>
                        </a:rPr>
                        <a:t>Исполнение</a:t>
                      </a:r>
                      <a:r>
                        <a:rPr lang="ru-RU" sz="1400" kern="1200" baseline="0" dirty="0" smtClean="0">
                          <a:latin typeface="Times New Roman" panose="02020603050405020304" pitchFamily="18" charset="0"/>
                          <a:cs typeface="Times New Roman" panose="02020603050405020304" pitchFamily="18" charset="0"/>
                        </a:rPr>
                        <a:t> государственных гарантий </a:t>
                      </a:r>
                      <a:r>
                        <a:rPr lang="ru-RU" sz="1400" kern="1200" dirty="0" smtClean="0">
                          <a:latin typeface="Times New Roman" panose="02020603050405020304" pitchFamily="18" charset="0"/>
                          <a:cs typeface="Times New Roman" panose="02020603050405020304" pitchFamily="18" charset="0"/>
                        </a:rPr>
                        <a:t> </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0,0</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r>
              <a:tr h="577412">
                <a:tc>
                  <a:txBody>
                    <a:bodyPr/>
                    <a:lstStyle/>
                    <a:p>
                      <a:r>
                        <a:rPr lang="ru-RU" sz="1400" dirty="0" smtClean="0">
                          <a:latin typeface="Times New Roman" panose="02020603050405020304" pitchFamily="18" charset="0"/>
                          <a:cs typeface="Times New Roman" panose="02020603050405020304" pitchFamily="18" charset="0"/>
                        </a:rPr>
                        <a:t>Бюджетные кредиты, предоставленные</a:t>
                      </a:r>
                      <a:r>
                        <a:rPr lang="ru-RU" sz="1400" baseline="0" dirty="0" smtClean="0">
                          <a:latin typeface="Times New Roman" panose="02020603050405020304" pitchFamily="18" charset="0"/>
                          <a:cs typeface="Times New Roman" panose="02020603050405020304" pitchFamily="18" charset="0"/>
                        </a:rPr>
                        <a:t> из бюджета</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26 196,7</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r>
              <a:tr h="523134">
                <a:tc>
                  <a:txBody>
                    <a:bodyPr/>
                    <a:lstStyle/>
                    <a:p>
                      <a:r>
                        <a:rPr lang="ru-RU" sz="1400" b="1" kern="1200" dirty="0" smtClean="0">
                          <a:latin typeface="Times New Roman" panose="02020603050405020304" pitchFamily="18" charset="0"/>
                          <a:cs typeface="Times New Roman" panose="02020603050405020304" pitchFamily="18" charset="0"/>
                        </a:rPr>
                        <a:t>Итого дефицит(+)/профицит(-)</a:t>
                      </a:r>
                      <a:endParaRPr lang="ru-RU" sz="1400" b="1"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b="1" smtClean="0">
                          <a:latin typeface="Times New Roman" panose="02020603050405020304" pitchFamily="18" charset="0"/>
                          <a:cs typeface="Times New Roman" panose="02020603050405020304" pitchFamily="18" charset="0"/>
                        </a:rPr>
                        <a:t>- 1 281 159,0</a:t>
                      </a:r>
                      <a:endParaRPr lang="ru-RU" sz="1400" b="1" dirty="0">
                        <a:latin typeface="Times New Roman" panose="02020603050405020304" pitchFamily="18" charset="0"/>
                        <a:cs typeface="Times New Roman" panose="02020603050405020304" pitchFamily="18" charset="0"/>
                      </a:endParaRPr>
                    </a:p>
                  </a:txBody>
                  <a:tcPr marL="68580" marR="68580" marT="45727" marB="45727" anchor="ctr"/>
                </a:tc>
              </a:tr>
            </a:tbl>
          </a:graphicData>
        </a:graphic>
      </p:graphicFrame>
      <p:sp>
        <p:nvSpPr>
          <p:cNvPr id="5" name="Номер слайда 9"/>
          <p:cNvSpPr txBox="1">
            <a:spLocks/>
          </p:cNvSpPr>
          <p:nvPr/>
        </p:nvSpPr>
        <p:spPr>
          <a:xfrm>
            <a:off x="1143000" y="6492877"/>
            <a:ext cx="790575" cy="365125"/>
          </a:xfrm>
          <a:prstGeom prst="rect">
            <a:avLst/>
          </a:prstGeom>
        </p:spPr>
        <p:txBody>
          <a:bodyPr anchor="ctr"/>
          <a:lstStyle/>
          <a:p>
            <a:pPr>
              <a:defRPr/>
            </a:pPr>
            <a:endParaRPr lang="ru-RU" sz="1400" dirty="0">
              <a:solidFill>
                <a:srgbClr val="A03202"/>
              </a:solidFill>
              <a:cs typeface="Arial" charset="0"/>
            </a:endParaRPr>
          </a:p>
        </p:txBody>
      </p:sp>
      <p:sp>
        <p:nvSpPr>
          <p:cNvPr id="3" name="TextBox 2"/>
          <p:cNvSpPr txBox="1"/>
          <p:nvPr/>
        </p:nvSpPr>
        <p:spPr>
          <a:xfrm>
            <a:off x="4999394" y="1404414"/>
            <a:ext cx="3744416" cy="476726"/>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just"/>
            <a:r>
              <a:rPr lang="ru-RU" sz="1100" dirty="0" smtClean="0">
                <a:latin typeface="Times New Roman" panose="02020603050405020304" pitchFamily="18" charset="0"/>
                <a:cs typeface="Times New Roman" panose="02020603050405020304" pitchFamily="18" charset="0"/>
              </a:rPr>
              <a:t>Разница между средствами от привлечения и погашения государственных ценных бумаг Чувашской Республики</a:t>
            </a:r>
            <a:endParaRPr lang="ru-RU" sz="11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999394" y="1935800"/>
            <a:ext cx="3744416" cy="476726"/>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just"/>
            <a:r>
              <a:rPr lang="ru-RU" sz="1100" dirty="0" smtClean="0">
                <a:latin typeface="Times New Roman" panose="02020603050405020304" pitchFamily="18" charset="0"/>
                <a:cs typeface="Times New Roman" panose="02020603050405020304" pitchFamily="18" charset="0"/>
              </a:rPr>
              <a:t>Разница между средствами привлечения и погашения кредитов в кредитных организациях</a:t>
            </a:r>
            <a:endParaRPr lang="ru-RU" sz="11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999394" y="2462899"/>
            <a:ext cx="3744416" cy="664012"/>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just"/>
            <a:r>
              <a:rPr lang="ru-RU" sz="1100" dirty="0">
                <a:latin typeface="Times New Roman" panose="02020603050405020304" pitchFamily="18" charset="0"/>
                <a:cs typeface="Times New Roman" panose="02020603050405020304" pitchFamily="18" charset="0"/>
              </a:rPr>
              <a:t>Разница между средствами привлечения и погашения</a:t>
            </a:r>
            <a:r>
              <a:rPr lang="ru-RU" sz="1100" dirty="0" smtClean="0">
                <a:latin typeface="Times New Roman" panose="02020603050405020304" pitchFamily="18" charset="0"/>
                <a:cs typeface="Times New Roman" panose="02020603050405020304" pitchFamily="18" charset="0"/>
              </a:rPr>
              <a:t> бюджетных кредитов от других бюджетов бюджетной системы</a:t>
            </a:r>
            <a:endParaRPr lang="ru-RU" sz="11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014051" y="4293096"/>
            <a:ext cx="3744414" cy="289441"/>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100" dirty="0" smtClean="0">
                <a:latin typeface="Times New Roman" panose="02020603050405020304" pitchFamily="18" charset="0"/>
                <a:cs typeface="Times New Roman" panose="02020603050405020304" pitchFamily="18" charset="0"/>
              </a:rPr>
              <a:t>Объем средств, направленных на исполнение гарантий</a:t>
            </a:r>
            <a:endParaRPr lang="ru-RU" sz="11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006850" y="4725144"/>
            <a:ext cx="3744415" cy="476726"/>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just"/>
            <a:r>
              <a:rPr lang="ru-RU" sz="1100" dirty="0" smtClean="0">
                <a:latin typeface="Times New Roman" panose="02020603050405020304" pitchFamily="18" charset="0"/>
                <a:cs typeface="Times New Roman" panose="02020603050405020304" pitchFamily="18" charset="0"/>
              </a:rPr>
              <a:t>Разница между предоставленными и возвращенными бюджетными кредитами </a:t>
            </a:r>
            <a:r>
              <a:rPr lang="ru-RU" sz="1100" dirty="0">
                <a:latin typeface="Times New Roman" panose="02020603050405020304" pitchFamily="18" charset="0"/>
                <a:cs typeface="Times New Roman" panose="02020603050405020304" pitchFamily="18" charset="0"/>
              </a:rPr>
              <a:t>местным бюджетам</a:t>
            </a: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16</a:t>
            </a:fld>
            <a:endParaRPr lang="ru-RU" dirty="0"/>
          </a:p>
        </p:txBody>
      </p:sp>
      <p:sp>
        <p:nvSpPr>
          <p:cNvPr id="18" name="TextBox 17"/>
          <p:cNvSpPr txBox="1"/>
          <p:nvPr/>
        </p:nvSpPr>
        <p:spPr>
          <a:xfrm>
            <a:off x="5006393" y="3184731"/>
            <a:ext cx="3744415" cy="476726"/>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100" dirty="0" smtClean="0">
                <a:latin typeface="Times New Roman" panose="02020603050405020304" pitchFamily="18" charset="0"/>
                <a:cs typeface="Times New Roman" panose="02020603050405020304" pitchFamily="18" charset="0"/>
              </a:rPr>
              <a:t>Разница </a:t>
            </a:r>
            <a:r>
              <a:rPr lang="ru-RU" sz="1100" dirty="0">
                <a:latin typeface="Times New Roman" panose="02020603050405020304" pitchFamily="18" charset="0"/>
                <a:cs typeface="Times New Roman" panose="02020603050405020304" pitchFamily="18" charset="0"/>
              </a:rPr>
              <a:t>между остатками на начало периода и остатками на конец </a:t>
            </a:r>
            <a:r>
              <a:rPr lang="ru-RU" sz="1100" dirty="0" smtClean="0">
                <a:latin typeface="Times New Roman" panose="02020603050405020304" pitchFamily="18" charset="0"/>
                <a:cs typeface="Times New Roman" panose="02020603050405020304" pitchFamily="18" charset="0"/>
              </a:rPr>
              <a:t>периода</a:t>
            </a:r>
            <a:endParaRPr lang="ru-RU" sz="11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006394" y="3717032"/>
            <a:ext cx="3744414" cy="476726"/>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100" dirty="0" smtClean="0">
                <a:latin typeface="Times New Roman" panose="02020603050405020304" pitchFamily="18" charset="0"/>
                <a:cs typeface="Times New Roman" panose="02020603050405020304" pitchFamily="18" charset="0"/>
              </a:rPr>
              <a:t>Объем средств, поступивших от продажи акций и иных форм участия в капитале</a:t>
            </a:r>
            <a:endParaRPr lang="ru-RU" sz="1100" dirty="0">
              <a:latin typeface="Times New Roman" panose="02020603050405020304" pitchFamily="18" charset="0"/>
              <a:cs typeface="Times New Roman" panose="02020603050405020304" pitchFamily="18" charset="0"/>
            </a:endParaRPr>
          </a:p>
        </p:txBody>
      </p:sp>
      <p:sp>
        <p:nvSpPr>
          <p:cNvPr id="16" name="Заголовок 1"/>
          <p:cNvSpPr txBox="1">
            <a:spLocks/>
          </p:cNvSpPr>
          <p:nvPr/>
        </p:nvSpPr>
        <p:spPr>
          <a:xfrm>
            <a:off x="259728" y="40652"/>
            <a:ext cx="7120584" cy="55083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Источники покрытия дефицита республиканского бюджета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 в 2018 году</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20" name="Прямая соединительная линия 1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639221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Объект 1"/>
          <p:cNvGraphicFramePr>
            <a:graphicFrameLocks/>
          </p:cNvGraphicFramePr>
          <p:nvPr>
            <p:extLst>
              <p:ext uri="{D42A27DB-BD31-4B8C-83A1-F6EECF244321}">
                <p14:modId xmlns:p14="http://schemas.microsoft.com/office/powerpoint/2010/main" val="3490044044"/>
              </p:ext>
            </p:extLst>
          </p:nvPr>
        </p:nvGraphicFramePr>
        <p:xfrm>
          <a:off x="114725" y="1350529"/>
          <a:ext cx="4248472" cy="5116492"/>
        </p:xfrm>
        <a:graphic>
          <a:graphicData uri="http://schemas.openxmlformats.org/drawingml/2006/chart">
            <c:chart xmlns:c="http://schemas.openxmlformats.org/drawingml/2006/chart" xmlns:r="http://schemas.openxmlformats.org/officeDocument/2006/relationships" r:id="rId3"/>
          </a:graphicData>
        </a:graphic>
      </p:graphicFrame>
      <p:sp>
        <p:nvSpPr>
          <p:cNvPr id="11" name="Скругленный прямоугольник 10"/>
          <p:cNvSpPr/>
          <p:nvPr/>
        </p:nvSpPr>
        <p:spPr>
          <a:xfrm>
            <a:off x="106154" y="836952"/>
            <a:ext cx="4248472" cy="435234"/>
          </a:xfrm>
          <a:prstGeom prst="roundRect">
            <a:avLst/>
          </a:prstGeom>
          <a:gradFill>
            <a:gsLst>
              <a:gs pos="0">
                <a:schemeClr val="accent2">
                  <a:lumMod val="60000"/>
                  <a:lumOff val="40000"/>
                </a:schemeClr>
              </a:gs>
              <a:gs pos="100000">
                <a:srgbClr val="F7B0D1"/>
              </a:gs>
              <a:gs pos="100000">
                <a:schemeClr val="accent2">
                  <a:lumMod val="40000"/>
                  <a:lumOff val="60000"/>
                </a:schemeClr>
              </a:gs>
              <a:gs pos="0">
                <a:schemeClr val="bg1"/>
              </a:gs>
              <a:gs pos="24000">
                <a:srgbClr val="F0EBD5"/>
              </a:gs>
              <a:gs pos="100000">
                <a:srgbClr val="FBF9F2"/>
              </a:gs>
              <a:gs pos="100000">
                <a:schemeClr val="accent2">
                  <a:lumMod val="40000"/>
                  <a:lumOff val="60000"/>
                </a:schemeClr>
              </a:gs>
            </a:gsLst>
            <a:lin ang="5400000" scaled="0"/>
          </a:gradFill>
          <a:ln>
            <a:solidFill>
              <a:schemeClr val="accent6">
                <a:lumMod val="60000"/>
                <a:lumOff val="40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t"/>
            <a:r>
              <a:rPr lang="ru-RU" sz="1200" b="1" dirty="0">
                <a:solidFill>
                  <a:schemeClr val="tx1"/>
                </a:solidFill>
                <a:latin typeface="Times New Roman" panose="02020603050405020304" pitchFamily="18" charset="0"/>
                <a:cs typeface="Times New Roman" panose="02020603050405020304" pitchFamily="18" charset="0"/>
              </a:rPr>
              <a:t>Поступление доходов в республиканский бюджет Чувашской Республики</a:t>
            </a:r>
            <a:r>
              <a:rPr lang="en-US" sz="1200" b="1" dirty="0">
                <a:solidFill>
                  <a:schemeClr val="tx1"/>
                </a:solidFill>
                <a:latin typeface="Times New Roman" panose="02020603050405020304" pitchFamily="18" charset="0"/>
                <a:cs typeface="Times New Roman" panose="02020603050405020304" pitchFamily="18" charset="0"/>
              </a:rPr>
              <a:t> </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23" name="TextBox 1"/>
          <p:cNvSpPr txBox="1"/>
          <p:nvPr/>
        </p:nvSpPr>
        <p:spPr>
          <a:xfrm>
            <a:off x="772176" y="2204864"/>
            <a:ext cx="983409" cy="238036"/>
          </a:xfrm>
          <a:prstGeom prst="ellipse">
            <a:avLst/>
          </a:prstGeom>
          <a:ln/>
        </p:spPr>
        <p:style>
          <a:lnRef idx="1">
            <a:schemeClr val="accent5"/>
          </a:lnRef>
          <a:fillRef idx="2">
            <a:schemeClr val="accent5"/>
          </a:fillRef>
          <a:effectRef idx="1">
            <a:schemeClr val="accent5"/>
          </a:effectRef>
          <a:fontRef idx="minor">
            <a:schemeClr val="dk1"/>
          </a:fontRef>
        </p:style>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dirty="0" smtClean="0">
                <a:solidFill>
                  <a:prstClr val="black"/>
                </a:solidFill>
                <a:latin typeface="Times New Roman" panose="02020603050405020304" pitchFamily="18" charset="0"/>
                <a:cs typeface="Times New Roman" panose="02020603050405020304" pitchFamily="18" charset="0"/>
              </a:rPr>
              <a:t>43</a:t>
            </a:r>
            <a:r>
              <a:rPr lang="ru-RU" b="1" dirty="0" smtClean="0">
                <a:solidFill>
                  <a:prstClr val="black"/>
                </a:solidFill>
                <a:latin typeface="Times New Roman" panose="02020603050405020304" pitchFamily="18" charset="0"/>
                <a:cs typeface="Times New Roman" panose="02020603050405020304" pitchFamily="18" charset="0"/>
              </a:rPr>
              <a:t> </a:t>
            </a:r>
            <a:r>
              <a:rPr lang="en-US" b="1" dirty="0" smtClean="0">
                <a:solidFill>
                  <a:prstClr val="black"/>
                </a:solidFill>
                <a:latin typeface="Times New Roman" panose="02020603050405020304" pitchFamily="18" charset="0"/>
                <a:cs typeface="Times New Roman" panose="02020603050405020304" pitchFamily="18" charset="0"/>
              </a:rPr>
              <a:t>974,8</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24" name="TextBox 1"/>
          <p:cNvSpPr txBox="1"/>
          <p:nvPr/>
        </p:nvSpPr>
        <p:spPr>
          <a:xfrm>
            <a:off x="2703929" y="2038836"/>
            <a:ext cx="936104" cy="238036"/>
          </a:xfrm>
          <a:prstGeom prst="ellipse">
            <a:avLst/>
          </a:prstGeom>
          <a:ln/>
        </p:spPr>
        <p:style>
          <a:lnRef idx="1">
            <a:schemeClr val="accent5"/>
          </a:lnRef>
          <a:fillRef idx="2">
            <a:schemeClr val="accent5"/>
          </a:fillRef>
          <a:effectRef idx="1">
            <a:schemeClr val="accent5"/>
          </a:effectRef>
          <a:fontRef idx="minor">
            <a:schemeClr val="dk1"/>
          </a:fontRef>
        </p:style>
        <p:txBody>
          <a:bodyPr wrap="square" lIns="0" tIns="0" rIns="0" bIns="0" rtlCol="0">
            <a:spAutoFit/>
          </a:bodyPr>
          <a:lstStyle>
            <a:defPPr>
              <a:defRPr lang="ru-RU"/>
            </a:defPPr>
            <a:lvl1pPr marL="0" indent="0" algn="ctr">
              <a:defRPr sz="1100" b="1">
                <a:solidFill>
                  <a:prstClr val="black"/>
                </a:solidFill>
                <a:latin typeface="TimesET" pitchFamily="2" charset="0"/>
              </a:defRPr>
            </a:lvl1pPr>
            <a:lvl2pPr indent="0">
              <a:defRPr sz="1100">
                <a:solidFill>
                  <a:schemeClr val="lt1"/>
                </a:solidFill>
              </a:defRPr>
            </a:lvl2pPr>
            <a:lvl3pPr indent="0">
              <a:defRPr sz="1100">
                <a:solidFill>
                  <a:schemeClr val="lt1"/>
                </a:solidFill>
              </a:defRPr>
            </a:lvl3pPr>
            <a:lvl4pPr indent="0">
              <a:defRPr sz="1100">
                <a:solidFill>
                  <a:schemeClr val="lt1"/>
                </a:solidFill>
              </a:defRPr>
            </a:lvl4pPr>
            <a:lvl5pPr indent="0">
              <a:defRPr sz="1100">
                <a:solidFill>
                  <a:schemeClr val="lt1"/>
                </a:solidFill>
              </a:defRPr>
            </a:lvl5pPr>
            <a:lvl6pPr indent="0">
              <a:defRPr sz="1100">
                <a:solidFill>
                  <a:schemeClr val="lt1"/>
                </a:solidFill>
              </a:defRPr>
            </a:lvl6pPr>
            <a:lvl7pPr indent="0">
              <a:defRPr sz="1100">
                <a:solidFill>
                  <a:schemeClr val="lt1"/>
                </a:solidFill>
              </a:defRPr>
            </a:lvl7pPr>
            <a:lvl8pPr indent="0">
              <a:defRPr sz="1100">
                <a:solidFill>
                  <a:schemeClr val="lt1"/>
                </a:solidFill>
              </a:defRPr>
            </a:lvl8pPr>
            <a:lvl9pPr indent="0">
              <a:defRPr sz="1100">
                <a:solidFill>
                  <a:schemeClr val="lt1"/>
                </a:solidFill>
              </a:defRPr>
            </a:lvl9pPr>
          </a:lstStyle>
          <a:p>
            <a:r>
              <a:rPr lang="en-US" smtClean="0">
                <a:latin typeface="Times New Roman" panose="02020603050405020304" pitchFamily="18" charset="0"/>
                <a:cs typeface="Times New Roman" panose="02020603050405020304" pitchFamily="18" charset="0"/>
              </a:rPr>
              <a:t>49 705,6</a:t>
            </a:r>
            <a:endParaRPr lang="ru-RU"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p:nvPr>
            <p:extLst>
              <p:ext uri="{D42A27DB-BD31-4B8C-83A1-F6EECF244321}">
                <p14:modId xmlns:p14="http://schemas.microsoft.com/office/powerpoint/2010/main" val="2070596231"/>
              </p:ext>
            </p:extLst>
          </p:nvPr>
        </p:nvGraphicFramePr>
        <p:xfrm>
          <a:off x="4824735" y="1229735"/>
          <a:ext cx="4245041" cy="4824536"/>
        </p:xfrm>
        <a:graphic>
          <a:graphicData uri="http://schemas.openxmlformats.org/drawingml/2006/chart">
            <c:chart xmlns:c="http://schemas.openxmlformats.org/drawingml/2006/chart" xmlns:r="http://schemas.openxmlformats.org/officeDocument/2006/relationships" r:id="rId4"/>
          </a:graphicData>
        </a:graphic>
      </p:graphicFrame>
      <p:sp>
        <p:nvSpPr>
          <p:cNvPr id="14" name="Скругленный прямоугольник 13"/>
          <p:cNvSpPr/>
          <p:nvPr/>
        </p:nvSpPr>
        <p:spPr>
          <a:xfrm>
            <a:off x="4705298" y="840138"/>
            <a:ext cx="4338411" cy="432048"/>
          </a:xfrm>
          <a:prstGeom prst="roundRect">
            <a:avLst/>
          </a:prstGeom>
          <a:gradFill>
            <a:gsLst>
              <a:gs pos="0">
                <a:schemeClr val="accent2">
                  <a:lumMod val="60000"/>
                  <a:lumOff val="40000"/>
                </a:schemeClr>
              </a:gs>
              <a:gs pos="100000">
                <a:srgbClr val="F7B0D1"/>
              </a:gs>
              <a:gs pos="100000">
                <a:schemeClr val="accent2">
                  <a:lumMod val="40000"/>
                  <a:lumOff val="60000"/>
                </a:schemeClr>
              </a:gs>
              <a:gs pos="0">
                <a:schemeClr val="bg1"/>
              </a:gs>
              <a:gs pos="24000">
                <a:srgbClr val="F0EBD5"/>
              </a:gs>
              <a:gs pos="100000">
                <a:srgbClr val="FBF9F2"/>
              </a:gs>
              <a:gs pos="100000">
                <a:schemeClr val="accent2">
                  <a:lumMod val="40000"/>
                  <a:lumOff val="60000"/>
                </a:schemeClr>
              </a:gs>
            </a:gsLst>
            <a:lin ang="5400000" scaled="0"/>
          </a:gradFill>
          <a:ln>
            <a:solidFill>
              <a:schemeClr val="accent6">
                <a:lumMod val="60000"/>
                <a:lumOff val="40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t"/>
            <a:r>
              <a:rPr lang="ru-RU" sz="1200" b="1" dirty="0">
                <a:solidFill>
                  <a:schemeClr val="tx1"/>
                </a:solidFill>
                <a:latin typeface="Times New Roman" panose="02020603050405020304" pitchFamily="18" charset="0"/>
                <a:cs typeface="Times New Roman" panose="02020603050405020304" pitchFamily="18" charset="0"/>
              </a:rPr>
              <a:t>Поступление собственных доходов в республиканский бюджет Чувашской Республики</a:t>
            </a:r>
            <a:r>
              <a:rPr lang="en-US" sz="1200" b="1" dirty="0">
                <a:solidFill>
                  <a:schemeClr val="tx1"/>
                </a:solidFill>
                <a:latin typeface="Times New Roman" panose="02020603050405020304" pitchFamily="18" charset="0"/>
                <a:cs typeface="Times New Roman" panose="02020603050405020304" pitchFamily="18" charset="0"/>
              </a:rPr>
              <a:t> </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28" name="TextBox 1"/>
          <p:cNvSpPr txBox="1"/>
          <p:nvPr/>
        </p:nvSpPr>
        <p:spPr>
          <a:xfrm>
            <a:off x="1915502" y="2181230"/>
            <a:ext cx="680336" cy="229845"/>
          </a:xfrm>
          <a:prstGeom prst="rect">
            <a:avLst/>
          </a:prstGeom>
          <a:solidFill>
            <a:schemeClr val="bg1">
              <a:alpha val="0"/>
            </a:schemeClr>
          </a:solidFill>
          <a:effectLst>
            <a:softEdge rad="31750"/>
          </a:effectLst>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300" b="1" dirty="0" smtClean="0">
                <a:solidFill>
                  <a:srgbClr val="46740E"/>
                </a:solidFill>
                <a:latin typeface="Times New Roman" panose="02020603050405020304" pitchFamily="18" charset="0"/>
                <a:cs typeface="Times New Roman" panose="02020603050405020304" pitchFamily="18" charset="0"/>
              </a:rPr>
              <a:t>+ </a:t>
            </a:r>
            <a:r>
              <a:rPr lang="en-US" sz="1300" b="1" dirty="0" smtClean="0">
                <a:solidFill>
                  <a:srgbClr val="46740E"/>
                </a:solidFill>
                <a:latin typeface="Times New Roman" panose="02020603050405020304" pitchFamily="18" charset="0"/>
                <a:cs typeface="Times New Roman" panose="02020603050405020304" pitchFamily="18" charset="0"/>
              </a:rPr>
              <a:t>5 730,8</a:t>
            </a:r>
            <a:endParaRPr lang="ru-RU" sz="1300" b="1" dirty="0">
              <a:solidFill>
                <a:srgbClr val="46740E"/>
              </a:solidFill>
              <a:latin typeface="Times New Roman" panose="02020603050405020304" pitchFamily="18" charset="0"/>
              <a:cs typeface="Times New Roman" panose="02020603050405020304" pitchFamily="18" charset="0"/>
            </a:endParaRPr>
          </a:p>
        </p:txBody>
      </p:sp>
      <p:sp>
        <p:nvSpPr>
          <p:cNvPr id="43" name="TextBox 1"/>
          <p:cNvSpPr txBox="1"/>
          <p:nvPr/>
        </p:nvSpPr>
        <p:spPr>
          <a:xfrm rot="19644612">
            <a:off x="1810252" y="3087571"/>
            <a:ext cx="680336" cy="229845"/>
          </a:xfrm>
          <a:prstGeom prst="rect">
            <a:avLst/>
          </a:prstGeom>
          <a:solidFill>
            <a:schemeClr val="bg1">
              <a:alpha val="0"/>
            </a:schemeClr>
          </a:solidFill>
          <a:effectLst>
            <a:softEdge rad="31750"/>
          </a:effectLst>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dirty="0" smtClean="0">
                <a:solidFill>
                  <a:srgbClr val="46740E"/>
                </a:solidFill>
                <a:latin typeface="Times New Roman" panose="02020603050405020304" pitchFamily="18" charset="0"/>
                <a:cs typeface="Times New Roman" panose="02020603050405020304" pitchFamily="18" charset="0"/>
              </a:rPr>
              <a:t>+</a:t>
            </a:r>
            <a:r>
              <a:rPr lang="en-US" sz="1200" b="1" dirty="0" smtClean="0">
                <a:solidFill>
                  <a:srgbClr val="46740E"/>
                </a:solidFill>
                <a:latin typeface="Times New Roman" panose="02020603050405020304" pitchFamily="18" charset="0"/>
                <a:cs typeface="Times New Roman" panose="02020603050405020304" pitchFamily="18" charset="0"/>
              </a:rPr>
              <a:t> 3040,3</a:t>
            </a:r>
            <a:endParaRPr lang="ru-RU" sz="1200" b="1" dirty="0">
              <a:solidFill>
                <a:srgbClr val="46740E"/>
              </a:solidFill>
              <a:latin typeface="Times New Roman" panose="02020603050405020304" pitchFamily="18" charset="0"/>
              <a:cs typeface="Times New Roman" panose="02020603050405020304" pitchFamily="18" charset="0"/>
            </a:endParaRPr>
          </a:p>
        </p:txBody>
      </p:sp>
      <p:sp>
        <p:nvSpPr>
          <p:cNvPr id="45" name="TextBox 1"/>
          <p:cNvSpPr txBox="1"/>
          <p:nvPr/>
        </p:nvSpPr>
        <p:spPr>
          <a:xfrm rot="19644612">
            <a:off x="1992651" y="3297024"/>
            <a:ext cx="680336" cy="229845"/>
          </a:xfrm>
          <a:prstGeom prst="rect">
            <a:avLst/>
          </a:prstGeom>
          <a:solidFill>
            <a:schemeClr val="bg1">
              <a:alpha val="0"/>
            </a:schemeClr>
          </a:solidFill>
          <a:effectLst>
            <a:softEdge rad="31750"/>
          </a:effectLst>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dirty="0" smtClean="0">
                <a:solidFill>
                  <a:srgbClr val="46740E"/>
                </a:solidFill>
                <a:latin typeface="Times New Roman" panose="02020603050405020304" pitchFamily="18" charset="0"/>
                <a:cs typeface="Times New Roman" panose="02020603050405020304" pitchFamily="18" charset="0"/>
              </a:rPr>
              <a:t>+ </a:t>
            </a:r>
            <a:r>
              <a:rPr lang="en-US" sz="1200" b="1" dirty="0" smtClean="0">
                <a:solidFill>
                  <a:srgbClr val="46740E"/>
                </a:solidFill>
                <a:latin typeface="Times New Roman" panose="02020603050405020304" pitchFamily="18" charset="0"/>
                <a:cs typeface="Times New Roman" panose="02020603050405020304" pitchFamily="18" charset="0"/>
              </a:rPr>
              <a:t>11,4</a:t>
            </a:r>
            <a:r>
              <a:rPr lang="ru-RU" sz="1200" b="1" dirty="0" smtClean="0">
                <a:solidFill>
                  <a:srgbClr val="46740E"/>
                </a:solidFill>
                <a:latin typeface="Times New Roman" panose="02020603050405020304" pitchFamily="18" charset="0"/>
                <a:cs typeface="Times New Roman" panose="02020603050405020304" pitchFamily="18" charset="0"/>
              </a:rPr>
              <a:t> %</a:t>
            </a:r>
            <a:endParaRPr lang="ru-RU" sz="1200" b="1" dirty="0">
              <a:solidFill>
                <a:srgbClr val="46740E"/>
              </a:solidFill>
              <a:latin typeface="Times New Roman" panose="02020603050405020304" pitchFamily="18" charset="0"/>
              <a:cs typeface="Times New Roman" panose="02020603050405020304" pitchFamily="18" charset="0"/>
            </a:endParaRPr>
          </a:p>
        </p:txBody>
      </p:sp>
      <p:sp>
        <p:nvSpPr>
          <p:cNvPr id="16" name="TextBox 1"/>
          <p:cNvSpPr txBox="1"/>
          <p:nvPr/>
        </p:nvSpPr>
        <p:spPr>
          <a:xfrm rot="20057209">
            <a:off x="1802415" y="4450712"/>
            <a:ext cx="680336" cy="229845"/>
          </a:xfrm>
          <a:prstGeom prst="rect">
            <a:avLst/>
          </a:prstGeom>
          <a:solidFill>
            <a:schemeClr val="bg1">
              <a:alpha val="0"/>
            </a:schemeClr>
          </a:solidFill>
          <a:effectLst>
            <a:softEdge rad="31750"/>
          </a:effectLst>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dirty="0" smtClean="0">
                <a:solidFill>
                  <a:srgbClr val="46740E"/>
                </a:solidFill>
                <a:latin typeface="Times New Roman" panose="02020603050405020304" pitchFamily="18" charset="0"/>
                <a:cs typeface="Times New Roman" panose="02020603050405020304" pitchFamily="18" charset="0"/>
              </a:rPr>
              <a:t>+ </a:t>
            </a:r>
            <a:r>
              <a:rPr lang="en-US" sz="1200" b="1" dirty="0" smtClean="0">
                <a:solidFill>
                  <a:srgbClr val="46740E"/>
                </a:solidFill>
                <a:latin typeface="Times New Roman" panose="02020603050405020304" pitchFamily="18" charset="0"/>
                <a:cs typeface="Times New Roman" panose="02020603050405020304" pitchFamily="18" charset="0"/>
              </a:rPr>
              <a:t>2 690,5</a:t>
            </a:r>
            <a:endParaRPr lang="ru-RU" sz="1200" b="1" dirty="0">
              <a:solidFill>
                <a:srgbClr val="46740E"/>
              </a:solidFill>
              <a:latin typeface="Times New Roman" panose="02020603050405020304" pitchFamily="18" charset="0"/>
              <a:cs typeface="Times New Roman" panose="02020603050405020304" pitchFamily="18" charset="0"/>
            </a:endParaRPr>
          </a:p>
        </p:txBody>
      </p:sp>
      <p:sp>
        <p:nvSpPr>
          <p:cNvPr id="17" name="TextBox 1"/>
          <p:cNvSpPr txBox="1"/>
          <p:nvPr/>
        </p:nvSpPr>
        <p:spPr>
          <a:xfrm rot="20124837">
            <a:off x="2006619" y="4715203"/>
            <a:ext cx="680336" cy="229845"/>
          </a:xfrm>
          <a:prstGeom prst="rect">
            <a:avLst/>
          </a:prstGeom>
          <a:solidFill>
            <a:schemeClr val="bg1">
              <a:alpha val="0"/>
            </a:schemeClr>
          </a:solidFill>
          <a:effectLst>
            <a:softEdge rad="31750"/>
          </a:effectLst>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dirty="0" smtClean="0">
                <a:solidFill>
                  <a:srgbClr val="46740E"/>
                </a:solidFill>
                <a:latin typeface="Times New Roman" panose="02020603050405020304" pitchFamily="18" charset="0"/>
                <a:cs typeface="Times New Roman" panose="02020603050405020304" pitchFamily="18" charset="0"/>
              </a:rPr>
              <a:t>+ </a:t>
            </a:r>
            <a:r>
              <a:rPr lang="en-US" sz="1200" b="1" dirty="0" smtClean="0">
                <a:solidFill>
                  <a:srgbClr val="46740E"/>
                </a:solidFill>
                <a:latin typeface="Times New Roman" panose="02020603050405020304" pitchFamily="18" charset="0"/>
                <a:cs typeface="Times New Roman" panose="02020603050405020304" pitchFamily="18" charset="0"/>
              </a:rPr>
              <a:t>15,6</a:t>
            </a:r>
            <a:r>
              <a:rPr lang="ru-RU" sz="1200" b="1" dirty="0" smtClean="0">
                <a:solidFill>
                  <a:srgbClr val="46740E"/>
                </a:solidFill>
                <a:latin typeface="Times New Roman" panose="02020603050405020304" pitchFamily="18" charset="0"/>
                <a:cs typeface="Times New Roman" panose="02020603050405020304" pitchFamily="18" charset="0"/>
              </a:rPr>
              <a:t>%</a:t>
            </a:r>
            <a:endParaRPr lang="ru-RU" sz="1200" b="1" dirty="0">
              <a:solidFill>
                <a:srgbClr val="46740E"/>
              </a:solidFill>
              <a:latin typeface="Times New Roman" panose="02020603050405020304" pitchFamily="18" charset="0"/>
              <a:cs typeface="Times New Roman" panose="02020603050405020304" pitchFamily="18" charset="0"/>
            </a:endParaRPr>
          </a:p>
        </p:txBody>
      </p:sp>
      <p:sp>
        <p:nvSpPr>
          <p:cNvPr id="18" name="Заголовок 1"/>
          <p:cNvSpPr txBox="1">
            <a:spLocks/>
          </p:cNvSpPr>
          <p:nvPr/>
        </p:nvSpPr>
        <p:spPr>
          <a:xfrm>
            <a:off x="259728" y="188640"/>
            <a:ext cx="7768656" cy="443661"/>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000" dirty="0" smtClean="0">
                <a:solidFill>
                  <a:schemeClr val="tx1"/>
                </a:solidFill>
                <a:effectLst/>
                <a:latin typeface="Times New Roman" panose="02020603050405020304" pitchFamily="18" charset="0"/>
                <a:cs typeface="Times New Roman" panose="02020603050405020304" pitchFamily="18" charset="0"/>
              </a:rPr>
              <a:t>Доходы республиканского бюджета Чувашской Республики</a:t>
            </a:r>
            <a:endParaRPr lang="ru-RU" sz="2000" dirty="0">
              <a:solidFill>
                <a:schemeClr val="tx1"/>
              </a:solidFill>
              <a:effectLst/>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21" name="TextBox 1"/>
          <p:cNvSpPr txBox="1">
            <a:spLocks noChangeArrowheads="1"/>
          </p:cNvSpPr>
          <p:nvPr/>
        </p:nvSpPr>
        <p:spPr bwMode="auto">
          <a:xfrm>
            <a:off x="8106787" y="1421374"/>
            <a:ext cx="936922" cy="111282"/>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fld id="{8135DCAC-F131-4C56-82C1-BB591457AF70}" type="slidenum">
              <a:rPr lang="ru-RU" smtClean="0"/>
              <a:pPr>
                <a:defRPr/>
              </a:pPr>
              <a:t>17</a:t>
            </a:fld>
            <a:endParaRPr lang="ru-RU" dirty="0"/>
          </a:p>
        </p:txBody>
      </p:sp>
      <p:sp>
        <p:nvSpPr>
          <p:cNvPr id="22" name="Скругленная прямоугольная выноска 21"/>
          <p:cNvSpPr/>
          <p:nvPr/>
        </p:nvSpPr>
        <p:spPr>
          <a:xfrm>
            <a:off x="4705298" y="5877272"/>
            <a:ext cx="1954934" cy="648072"/>
          </a:xfrm>
          <a:prstGeom prst="wedgeRoundRectCallout">
            <a:avLst>
              <a:gd name="adj1" fmla="val -68113"/>
              <a:gd name="adj2" fmla="val -8426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400" dirty="0" smtClean="0">
                <a:solidFill>
                  <a:prstClr val="black"/>
                </a:solidFill>
                <a:latin typeface="Times New Roman" panose="02020603050405020304" pitchFamily="18" charset="0"/>
                <a:cs typeface="Times New Roman" panose="02020603050405020304" pitchFamily="18" charset="0"/>
              </a:rPr>
              <a:t>Обеспечивается рост собственных доходов</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51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3"/>
          <p:cNvGraphicFramePr>
            <a:graphicFrameLocks/>
          </p:cNvGraphicFramePr>
          <p:nvPr>
            <p:extLst>
              <p:ext uri="{D42A27DB-BD31-4B8C-83A1-F6EECF244321}">
                <p14:modId xmlns:p14="http://schemas.microsoft.com/office/powerpoint/2010/main" val="44734091"/>
              </p:ext>
            </p:extLst>
          </p:nvPr>
        </p:nvGraphicFramePr>
        <p:xfrm>
          <a:off x="0" y="891284"/>
          <a:ext cx="9144000" cy="5805487"/>
        </p:xfrm>
        <a:graphic>
          <a:graphicData uri="http://schemas.openxmlformats.org/drawingml/2006/chart">
            <c:chart xmlns:c="http://schemas.openxmlformats.org/drawingml/2006/chart" xmlns:r="http://schemas.openxmlformats.org/officeDocument/2006/relationships" r:id="rId3"/>
          </a:graphicData>
        </a:graphic>
      </p:graphicFrame>
      <p:sp>
        <p:nvSpPr>
          <p:cNvPr id="7" name="Номер слайда 2"/>
          <p:cNvSpPr>
            <a:spLocks noGrp="1"/>
          </p:cNvSpPr>
          <p:nvPr>
            <p:ph type="sldNum" sz="quarter" idx="12"/>
          </p:nvPr>
        </p:nvSpPr>
        <p:spPr>
          <a:xfrm>
            <a:off x="8404225" y="6492875"/>
            <a:ext cx="657225" cy="365125"/>
          </a:xfrm>
        </p:spPr>
        <p:txBody>
          <a:bodyPr/>
          <a:lstStyle/>
          <a:p>
            <a:pPr>
              <a:defRPr/>
            </a:pPr>
            <a:fld id="{3F1473D4-4603-48C1-BA88-D89FED05C196}" type="slidenum">
              <a:rPr lang="ru-RU" b="1" smtClean="0">
                <a:solidFill>
                  <a:prstClr val="black"/>
                </a:solidFill>
              </a:rPr>
              <a:pPr>
                <a:defRPr/>
              </a:pPr>
              <a:t>18</a:t>
            </a:fld>
            <a:endParaRPr lang="ru-RU" b="1" dirty="0">
              <a:solidFill>
                <a:prstClr val="black"/>
              </a:solidFill>
            </a:endParaRPr>
          </a:p>
        </p:txBody>
      </p:sp>
      <p:sp>
        <p:nvSpPr>
          <p:cNvPr id="6" name="Заголовок 1"/>
          <p:cNvSpPr txBox="1">
            <a:spLocks/>
          </p:cNvSpPr>
          <p:nvPr/>
        </p:nvSpPr>
        <p:spPr>
          <a:xfrm>
            <a:off x="259728" y="44624"/>
            <a:ext cx="7768656" cy="443661"/>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Исполнение республиканского бюджета </a:t>
            </a:r>
            <a:r>
              <a:rPr lang="ru-RU" sz="1800" dirty="0" smtClean="0">
                <a:solidFill>
                  <a:schemeClr val="tx1"/>
                </a:solidFill>
                <a:effectLst/>
                <a:latin typeface="Times New Roman" panose="02020603050405020304" pitchFamily="18" charset="0"/>
                <a:cs typeface="Times New Roman" panose="02020603050405020304" pitchFamily="18" charset="0"/>
              </a:rPr>
              <a:t>по собственным доходам в 201</a:t>
            </a:r>
            <a:r>
              <a:rPr lang="en-US" sz="1800" dirty="0" smtClean="0">
                <a:solidFill>
                  <a:schemeClr val="tx1"/>
                </a:solidFill>
                <a:effectLst/>
                <a:latin typeface="Times New Roman" panose="02020603050405020304" pitchFamily="18" charset="0"/>
                <a:cs typeface="Times New Roman" panose="02020603050405020304" pitchFamily="18" charset="0"/>
              </a:rPr>
              <a:t>8</a:t>
            </a:r>
            <a:r>
              <a:rPr lang="ru-RU" sz="1800" dirty="0" smtClean="0">
                <a:solidFill>
                  <a:schemeClr val="tx1"/>
                </a:solidFill>
                <a:effectLst/>
                <a:latin typeface="Times New Roman" panose="02020603050405020304" pitchFamily="18" charset="0"/>
                <a:cs typeface="Times New Roman" panose="02020603050405020304" pitchFamily="18" charset="0"/>
              </a:rPr>
              <a:t> году</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8" name="Прямая соединительная линия 7"/>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0" name="TextBox 1"/>
          <p:cNvSpPr txBox="1">
            <a:spLocks noChangeArrowheads="1"/>
          </p:cNvSpPr>
          <p:nvPr/>
        </p:nvSpPr>
        <p:spPr bwMode="auto">
          <a:xfrm>
            <a:off x="6646924" y="788297"/>
            <a:ext cx="1226304" cy="222565"/>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657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19</a:t>
            </a:fld>
            <a:endParaRPr lang="ru-RU" dirty="0"/>
          </a:p>
        </p:txBody>
      </p:sp>
      <p:sp>
        <p:nvSpPr>
          <p:cNvPr id="9" name="Заголовок 1"/>
          <p:cNvSpPr txBox="1">
            <a:spLocks/>
          </p:cNvSpPr>
          <p:nvPr/>
        </p:nvSpPr>
        <p:spPr>
          <a:xfrm>
            <a:off x="259728" y="18864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Динамика поступлений отдельных видов доходов в 201</a:t>
            </a:r>
            <a:r>
              <a:rPr lang="en-US" sz="1800" dirty="0" smtClean="0">
                <a:solidFill>
                  <a:schemeClr val="tx1"/>
                </a:solidFill>
                <a:effectLst/>
                <a:latin typeface="Times New Roman" panose="02020603050405020304" pitchFamily="18" charset="0"/>
                <a:cs typeface="Times New Roman" panose="02020603050405020304" pitchFamily="18" charset="0"/>
              </a:rPr>
              <a:t>8</a:t>
            </a:r>
            <a:r>
              <a:rPr lang="ru-RU" sz="1800" dirty="0" smtClean="0">
                <a:solidFill>
                  <a:schemeClr val="tx1"/>
                </a:solidFill>
                <a:effectLst/>
                <a:latin typeface="Times New Roman" panose="02020603050405020304" pitchFamily="18" charset="0"/>
                <a:cs typeface="Times New Roman" panose="02020603050405020304" pitchFamily="18" charset="0"/>
              </a:rPr>
              <a:t> году</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aphicFrame>
        <p:nvGraphicFramePr>
          <p:cNvPr id="7" name="Диаграмма 22"/>
          <p:cNvGraphicFramePr>
            <a:graphicFrameLocks/>
          </p:cNvGraphicFramePr>
          <p:nvPr>
            <p:extLst>
              <p:ext uri="{D42A27DB-BD31-4B8C-83A1-F6EECF244321}">
                <p14:modId xmlns:p14="http://schemas.microsoft.com/office/powerpoint/2010/main" val="1037625651"/>
              </p:ext>
            </p:extLst>
          </p:nvPr>
        </p:nvGraphicFramePr>
        <p:xfrm>
          <a:off x="6048439" y="759295"/>
          <a:ext cx="2952000"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8" name="Скругленный прямоугольник 7"/>
          <p:cNvSpPr/>
          <p:nvPr/>
        </p:nvSpPr>
        <p:spPr>
          <a:xfrm>
            <a:off x="6300302" y="5196287"/>
            <a:ext cx="2737155" cy="108000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just" fontAlgn="t"/>
            <a:r>
              <a:rPr lang="ru-RU" sz="1100" dirty="0" smtClean="0">
                <a:solidFill>
                  <a:schemeClr val="tx1"/>
                </a:solidFill>
                <a:latin typeface="Times New Roman" panose="02020603050405020304" pitchFamily="18" charset="0"/>
                <a:cs typeface="Times New Roman" panose="02020603050405020304" pitchFamily="18" charset="0"/>
              </a:rPr>
              <a:t>Отмена </a:t>
            </a:r>
            <a:r>
              <a:rPr lang="ru-RU" sz="1100" dirty="0">
                <a:solidFill>
                  <a:schemeClr val="tx1"/>
                </a:solidFill>
                <a:latin typeface="Times New Roman" panose="02020603050405020304" pitchFamily="18" charset="0"/>
                <a:cs typeface="Times New Roman" panose="02020603050405020304" pitchFamily="18" charset="0"/>
              </a:rPr>
              <a:t>налоговой льготы по движимому имуществу в соответствии с </a:t>
            </a:r>
            <a:r>
              <a:rPr lang="ru-RU" sz="1100" dirty="0" smtClean="0">
                <a:solidFill>
                  <a:schemeClr val="tx1"/>
                </a:solidFill>
                <a:latin typeface="Times New Roman" panose="02020603050405020304" pitchFamily="18" charset="0"/>
                <a:cs typeface="Times New Roman" panose="02020603050405020304" pitchFamily="18" charset="0"/>
              </a:rPr>
              <a:t>в </a:t>
            </a:r>
            <a:r>
              <a:rPr lang="ru-RU" sz="1100" dirty="0">
                <a:solidFill>
                  <a:schemeClr val="tx1"/>
                </a:solidFill>
                <a:latin typeface="Times New Roman" panose="02020603050405020304" pitchFamily="18" charset="0"/>
                <a:cs typeface="Times New Roman" panose="02020603050405020304" pitchFamily="18" charset="0"/>
              </a:rPr>
              <a:t>2018 году по ставке 1,1</a:t>
            </a:r>
            <a:r>
              <a:rPr lang="ru-RU" sz="1100" dirty="0" smtClean="0">
                <a:solidFill>
                  <a:schemeClr val="tx1"/>
                </a:solidFill>
                <a:latin typeface="Times New Roman" panose="02020603050405020304" pitchFamily="18" charset="0"/>
                <a:cs typeface="Times New Roman" panose="02020603050405020304" pitchFamily="18" charset="0"/>
              </a:rPr>
              <a:t>%.</a:t>
            </a:r>
            <a:r>
              <a:rPr lang="en-US" sz="1100" dirty="0" smtClean="0">
                <a:solidFill>
                  <a:schemeClr val="tx1"/>
                </a:solidFill>
                <a:latin typeface="Times New Roman" panose="02020603050405020304" pitchFamily="18" charset="0"/>
                <a:cs typeface="Times New Roman" panose="02020603050405020304" pitchFamily="18" charset="0"/>
              </a:rPr>
              <a:t> </a:t>
            </a:r>
            <a:r>
              <a:rPr lang="ru-RU" sz="1100" dirty="0" smtClean="0">
                <a:solidFill>
                  <a:schemeClr val="tx1"/>
                </a:solidFill>
                <a:latin typeface="Times New Roman" panose="02020603050405020304" pitchFamily="18" charset="0"/>
                <a:cs typeface="Times New Roman" panose="02020603050405020304" pitchFamily="18" charset="0"/>
              </a:rPr>
              <a:t>Рост </a:t>
            </a:r>
            <a:r>
              <a:rPr lang="ru-RU" sz="1100" dirty="0">
                <a:solidFill>
                  <a:schemeClr val="tx1"/>
                </a:solidFill>
                <a:latin typeface="Times New Roman" panose="02020603050405020304" pitchFamily="18" charset="0"/>
                <a:cs typeface="Times New Roman" panose="02020603050405020304" pitchFamily="18" charset="0"/>
              </a:rPr>
              <a:t>налоговых </a:t>
            </a:r>
            <a:r>
              <a:rPr lang="ru-RU" sz="1100" dirty="0" smtClean="0">
                <a:solidFill>
                  <a:schemeClr val="tx1"/>
                </a:solidFill>
                <a:latin typeface="Times New Roman" panose="02020603050405020304" pitchFamily="18" charset="0"/>
                <a:cs typeface="Times New Roman" panose="02020603050405020304" pitchFamily="18" charset="0"/>
              </a:rPr>
              <a:t>ставок</a:t>
            </a:r>
            <a:endParaRPr lang="ru-RU" sz="1100" dirty="0">
              <a:solidFill>
                <a:schemeClr val="tx1"/>
              </a:solidFill>
              <a:latin typeface="Times New Roman" panose="02020603050405020304" pitchFamily="18" charset="0"/>
              <a:cs typeface="Times New Roman" panose="02020603050405020304" pitchFamily="18" charset="0"/>
            </a:endParaRPr>
          </a:p>
        </p:txBody>
      </p:sp>
      <p:graphicFrame>
        <p:nvGraphicFramePr>
          <p:cNvPr id="12" name="Диаграмма 22"/>
          <p:cNvGraphicFramePr>
            <a:graphicFrameLocks/>
          </p:cNvGraphicFramePr>
          <p:nvPr>
            <p:extLst>
              <p:ext uri="{D42A27DB-BD31-4B8C-83A1-F6EECF244321}">
                <p14:modId xmlns:p14="http://schemas.microsoft.com/office/powerpoint/2010/main" val="3581794745"/>
              </p:ext>
            </p:extLst>
          </p:nvPr>
        </p:nvGraphicFramePr>
        <p:xfrm>
          <a:off x="3149087" y="786821"/>
          <a:ext cx="2952000"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13" name="Скругленный прямоугольник 12"/>
          <p:cNvSpPr/>
          <p:nvPr/>
        </p:nvSpPr>
        <p:spPr>
          <a:xfrm>
            <a:off x="3347864" y="5229078"/>
            <a:ext cx="2737155" cy="1080001"/>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just" fontAlgn="t"/>
            <a:r>
              <a:rPr lang="ru-RU" sz="1100" dirty="0">
                <a:solidFill>
                  <a:schemeClr val="tx1"/>
                </a:solidFill>
                <a:latin typeface="Times New Roman" panose="02020603050405020304" pitchFamily="18" charset="0"/>
                <a:cs typeface="Times New Roman" panose="02020603050405020304" pitchFamily="18" charset="0"/>
              </a:rPr>
              <a:t>Рост поступлений за счет взыскания задолженности, образовавшейся по результатам контрольных мероприятий налоговых </a:t>
            </a:r>
            <a:r>
              <a:rPr lang="ru-RU" sz="1100" dirty="0" smtClean="0">
                <a:solidFill>
                  <a:schemeClr val="tx1"/>
                </a:solidFill>
                <a:latin typeface="Times New Roman" panose="02020603050405020304" pitchFamily="18" charset="0"/>
                <a:cs typeface="Times New Roman" panose="02020603050405020304" pitchFamily="18" charset="0"/>
              </a:rPr>
              <a:t>органов</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395536" y="5229079"/>
            <a:ext cx="2737155" cy="108000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just" fontAlgn="t"/>
            <a:r>
              <a:rPr lang="ru-RU" sz="1100" dirty="0" smtClean="0">
                <a:solidFill>
                  <a:schemeClr val="tx1"/>
                </a:solidFill>
                <a:latin typeface="Times New Roman" panose="02020603050405020304" pitchFamily="18" charset="0"/>
                <a:cs typeface="Times New Roman" panose="02020603050405020304" pitchFamily="18" charset="0"/>
              </a:rPr>
              <a:t>Увеличение </a:t>
            </a:r>
            <a:r>
              <a:rPr lang="ru-RU" sz="1100" dirty="0">
                <a:solidFill>
                  <a:schemeClr val="tx1"/>
                </a:solidFill>
                <a:latin typeface="Times New Roman" panose="02020603050405020304" pitchFamily="18" charset="0"/>
                <a:cs typeface="Times New Roman" panose="02020603050405020304" pitchFamily="18" charset="0"/>
              </a:rPr>
              <a:t>налоговой базы и количества налогоплательщиков.</a:t>
            </a:r>
          </a:p>
        </p:txBody>
      </p:sp>
      <p:graphicFrame>
        <p:nvGraphicFramePr>
          <p:cNvPr id="15" name="Диаграмма 22"/>
          <p:cNvGraphicFramePr>
            <a:graphicFrameLocks/>
          </p:cNvGraphicFramePr>
          <p:nvPr>
            <p:extLst>
              <p:ext uri="{D42A27DB-BD31-4B8C-83A1-F6EECF244321}">
                <p14:modId xmlns:p14="http://schemas.microsoft.com/office/powerpoint/2010/main" val="3757813891"/>
              </p:ext>
            </p:extLst>
          </p:nvPr>
        </p:nvGraphicFramePr>
        <p:xfrm>
          <a:off x="165486" y="768194"/>
          <a:ext cx="2952000" cy="417600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
          <p:cNvSpPr txBox="1">
            <a:spLocks noChangeArrowheads="1"/>
          </p:cNvSpPr>
          <p:nvPr/>
        </p:nvSpPr>
        <p:spPr bwMode="auto">
          <a:xfrm>
            <a:off x="7860641" y="647888"/>
            <a:ext cx="1226304" cy="222565"/>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948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4750" y="2411845"/>
            <a:ext cx="2158173" cy="26632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одзаголовок 2"/>
          <p:cNvSpPr txBox="1">
            <a:spLocks/>
          </p:cNvSpPr>
          <p:nvPr/>
        </p:nvSpPr>
        <p:spPr bwMode="auto">
          <a:xfrm>
            <a:off x="6516216" y="3942348"/>
            <a:ext cx="3419872" cy="576064"/>
          </a:xfrm>
          <a:prstGeom prst="rect">
            <a:avLst/>
          </a:prstGeom>
          <a:noFill/>
          <a:ln w="9525">
            <a:noFill/>
            <a:miter lim="800000"/>
            <a:headEnd/>
            <a:tailEnd/>
          </a:ln>
        </p:spPr>
        <p:txBody>
          <a:bodyPr/>
          <a:lstStyle/>
          <a:p>
            <a:pPr eaLnBrk="0" hangingPunct="0"/>
            <a:endParaRPr lang="ru-RU" sz="800" dirty="0" smtClean="0">
              <a:solidFill>
                <a:prstClr val="black"/>
              </a:solidFill>
              <a:latin typeface="Calibri"/>
              <a:cs typeface="Arial" pitchFamily="34" charset="0"/>
            </a:endParaRPr>
          </a:p>
        </p:txBody>
      </p:sp>
      <p:sp>
        <p:nvSpPr>
          <p:cNvPr id="8" name="Подзаголовок 2"/>
          <p:cNvSpPr txBox="1">
            <a:spLocks/>
          </p:cNvSpPr>
          <p:nvPr/>
        </p:nvSpPr>
        <p:spPr bwMode="auto">
          <a:xfrm>
            <a:off x="6627244" y="5055760"/>
            <a:ext cx="2545276" cy="1393703"/>
          </a:xfrm>
          <a:prstGeom prst="rect">
            <a:avLst/>
          </a:prstGeom>
          <a:noFill/>
          <a:ln w="9525">
            <a:noFill/>
            <a:miter lim="800000"/>
            <a:headEnd/>
            <a:tailEnd/>
          </a:ln>
        </p:spPr>
        <p:txBody>
          <a:bodyPr/>
          <a:lstStyle/>
          <a:p>
            <a:r>
              <a:rPr lang="ru-RU" sz="1600" dirty="0" smtClean="0">
                <a:solidFill>
                  <a:prstClr val="black"/>
                </a:solidFill>
                <a:latin typeface="Times New Roman" panose="02020603050405020304" pitchFamily="18" charset="0"/>
                <a:ea typeface="Calibri" pitchFamily="34" charset="0"/>
                <a:cs typeface="Times New Roman" panose="02020603050405020304" pitchFamily="18" charset="0"/>
              </a:rPr>
              <a:t>Площадь -18 300 км2</a:t>
            </a:r>
          </a:p>
          <a:p>
            <a:r>
              <a:rPr lang="ru-RU" sz="1600" dirty="0" smtClean="0">
                <a:solidFill>
                  <a:prstClr val="black"/>
                </a:solidFill>
                <a:latin typeface="Times New Roman" panose="02020603050405020304" pitchFamily="18" charset="0"/>
                <a:ea typeface="Calibri" pitchFamily="34" charset="0"/>
                <a:cs typeface="Times New Roman" panose="02020603050405020304" pitchFamily="18" charset="0"/>
              </a:rPr>
              <a:t>Население - 1,24 млн. чел.</a:t>
            </a:r>
          </a:p>
          <a:p>
            <a:r>
              <a:rPr lang="ru-RU" sz="1600" b="1" i="1" dirty="0" smtClean="0">
                <a:solidFill>
                  <a:srgbClr val="0070C0"/>
                </a:solidFill>
                <a:latin typeface="Times New Roman" panose="02020603050405020304" pitchFamily="18" charset="0"/>
                <a:ea typeface="Calibri" pitchFamily="34" charset="0"/>
                <a:cs typeface="Times New Roman" panose="02020603050405020304" pitchFamily="18" charset="0"/>
              </a:rPr>
              <a:t>21 муниципальный район</a:t>
            </a:r>
          </a:p>
          <a:p>
            <a:r>
              <a:rPr lang="ru-RU" sz="1600" b="1" i="1" dirty="0" smtClean="0">
                <a:solidFill>
                  <a:srgbClr val="0070C0"/>
                </a:solidFill>
                <a:latin typeface="Times New Roman" panose="02020603050405020304" pitchFamily="18" charset="0"/>
                <a:ea typeface="Calibri" pitchFamily="34" charset="0"/>
                <a:cs typeface="Times New Roman" panose="02020603050405020304" pitchFamily="18" charset="0"/>
              </a:rPr>
              <a:t>5 городских округов </a:t>
            </a:r>
          </a:p>
          <a:p>
            <a:r>
              <a:rPr lang="ru-RU" sz="1600" b="1" i="1" dirty="0" smtClean="0">
                <a:solidFill>
                  <a:srgbClr val="0070C0"/>
                </a:solidFill>
                <a:latin typeface="Times New Roman" panose="02020603050405020304" pitchFamily="18" charset="0"/>
                <a:ea typeface="Calibri" pitchFamily="34" charset="0"/>
                <a:cs typeface="Times New Roman" panose="02020603050405020304" pitchFamily="18" charset="0"/>
              </a:rPr>
              <a:t>291 поселение</a:t>
            </a:r>
          </a:p>
        </p:txBody>
      </p:sp>
      <p:sp>
        <p:nvSpPr>
          <p:cNvPr id="10" name="Скругленный прямоугольник 9"/>
          <p:cNvSpPr/>
          <p:nvPr/>
        </p:nvSpPr>
        <p:spPr>
          <a:xfrm>
            <a:off x="145024" y="1225814"/>
            <a:ext cx="3625751" cy="976754"/>
          </a:xfrm>
          <a:prstGeom prst="roundRect">
            <a:avLst/>
          </a:prstGeom>
          <a:solidFill>
            <a:schemeClr val="accent4">
              <a:lumMod val="60000"/>
              <a:lumOff val="40000"/>
            </a:schemeClr>
          </a:solidFill>
          <a:ln>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spcBef>
                <a:spcPct val="20000"/>
              </a:spcBef>
              <a:buFont typeface="Arial" charset="0"/>
              <a:buNone/>
              <a:defRPr/>
            </a:pPr>
            <a:r>
              <a:rPr lang="ru-RU" sz="2000" b="1" i="1" dirty="0" smtClean="0">
                <a:solidFill>
                  <a:schemeClr val="tx1"/>
                </a:solidFill>
                <a:latin typeface="Times New Roman" panose="02020603050405020304" pitchFamily="18" charset="0"/>
                <a:cs typeface="Times New Roman" panose="02020603050405020304" pitchFamily="18" charset="0"/>
              </a:rPr>
              <a:t>Основные показатели социально-экономического развития:</a:t>
            </a:r>
          </a:p>
        </p:txBody>
      </p:sp>
      <p:graphicFrame>
        <p:nvGraphicFramePr>
          <p:cNvPr id="2" name="Таблица 1"/>
          <p:cNvGraphicFramePr>
            <a:graphicFrameLocks noGrp="1"/>
          </p:cNvGraphicFramePr>
          <p:nvPr>
            <p:extLst>
              <p:ext uri="{D42A27DB-BD31-4B8C-83A1-F6EECF244321}">
                <p14:modId xmlns:p14="http://schemas.microsoft.com/office/powerpoint/2010/main" val="2614671521"/>
              </p:ext>
            </p:extLst>
          </p:nvPr>
        </p:nvGraphicFramePr>
        <p:xfrm>
          <a:off x="107443" y="2719536"/>
          <a:ext cx="6408773" cy="3733800"/>
        </p:xfrm>
        <a:graphic>
          <a:graphicData uri="http://schemas.openxmlformats.org/drawingml/2006/table">
            <a:tbl>
              <a:tblPr firstRow="1" bandRow="1">
                <a:tableStyleId>{5C22544A-7EE6-4342-B048-85BDC9FD1C3A}</a:tableStyleId>
              </a:tblPr>
              <a:tblGrid>
                <a:gridCol w="1656245"/>
                <a:gridCol w="799076"/>
                <a:gridCol w="786343"/>
                <a:gridCol w="777717"/>
                <a:gridCol w="816207"/>
                <a:gridCol w="795264"/>
                <a:gridCol w="777921"/>
              </a:tblGrid>
              <a:tr h="245925">
                <a:tc rowSpan="2">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Показатель</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rowSpan="2">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2017 г.</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rowSpan="2">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2018г. план</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rowSpan="2">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2018г. факт</a:t>
                      </a:r>
                      <a:endParaRPr lang="ru-RU" sz="12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gridSpan="3">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Прогноз на 2019-2021</a:t>
                      </a:r>
                      <a:r>
                        <a:rPr lang="ru-RU" sz="1300" baseline="0" dirty="0" smtClean="0">
                          <a:solidFill>
                            <a:schemeClr val="tx1"/>
                          </a:solidFill>
                          <a:latin typeface="Times New Roman" panose="02020603050405020304" pitchFamily="18" charset="0"/>
                          <a:cs typeface="Times New Roman" panose="02020603050405020304" pitchFamily="18" charset="0"/>
                        </a:rPr>
                        <a:t> гг.*</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hMerge="1">
                  <a:txBody>
                    <a:bodyPr/>
                    <a:lstStyle/>
                    <a:p>
                      <a:endParaRPr lang="ru-RU"/>
                    </a:p>
                  </a:txBody>
                  <a:tcPr/>
                </a:tc>
                <a:tc hMerge="1">
                  <a:txBody>
                    <a:bodyPr/>
                    <a:lstStyle/>
                    <a:p>
                      <a:pPr algn="ctr"/>
                      <a:endParaRPr lang="ru-RU" sz="1400" dirty="0"/>
                    </a:p>
                  </a:txBody>
                  <a:tcPr anchor="ctr">
                    <a:solidFill>
                      <a:srgbClr val="B00000"/>
                    </a:solidFill>
                  </a:tcPr>
                </a:tc>
              </a:tr>
              <a:tr h="286505">
                <a:tc vMerge="1">
                  <a:txBody>
                    <a:bodyPr/>
                    <a:lstStyle/>
                    <a:p>
                      <a:pPr algn="ctr"/>
                      <a:endParaRPr lang="ru-RU" sz="1400" dirty="0"/>
                    </a:p>
                  </a:txBody>
                  <a:tcPr anchor="ctr">
                    <a:solidFill>
                      <a:srgbClr val="B00000"/>
                    </a:solidFill>
                  </a:tcPr>
                </a:tc>
                <a:tc vMerge="1">
                  <a:txBody>
                    <a:bodyPr/>
                    <a:lstStyle/>
                    <a:p>
                      <a:endParaRPr lang="ru-RU"/>
                    </a:p>
                  </a:txBody>
                  <a:tcPr/>
                </a:tc>
                <a:tc vMerge="1">
                  <a:txBody>
                    <a:bodyPr/>
                    <a:lstStyle/>
                    <a:p>
                      <a:pPr algn="ctr"/>
                      <a:endParaRPr lang="ru-RU" sz="1400" dirty="0"/>
                    </a:p>
                  </a:txBody>
                  <a:tcPr anchor="ctr">
                    <a:solidFill>
                      <a:srgbClr val="B00000"/>
                    </a:solidFill>
                  </a:tcPr>
                </a:tc>
                <a:tc vMerge="1">
                  <a:txBody>
                    <a:bodyPr/>
                    <a:lstStyle/>
                    <a:p>
                      <a:pPr algn="ctr"/>
                      <a:endParaRPr lang="ru-RU" sz="1400" dirty="0"/>
                    </a:p>
                  </a:txBody>
                  <a:tcPr anchor="ctr">
                    <a:solidFill>
                      <a:srgbClr val="B00000"/>
                    </a:solidFill>
                  </a:tcP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2019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2020</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2021</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r>
              <a:tr h="370099">
                <a:tc>
                  <a:txBody>
                    <a:bodyPr/>
                    <a:lstStyle/>
                    <a:p>
                      <a:r>
                        <a:rPr lang="ru-RU" sz="1100" dirty="0" smtClean="0">
                          <a:solidFill>
                            <a:schemeClr val="tx1"/>
                          </a:solidFill>
                          <a:latin typeface="Times New Roman" panose="02020603050405020304" pitchFamily="18" charset="0"/>
                          <a:cs typeface="Times New Roman" panose="02020603050405020304" pitchFamily="18" charset="0"/>
                        </a:rPr>
                        <a:t>Численность</a:t>
                      </a:r>
                      <a:r>
                        <a:rPr lang="ru-RU" sz="1100" baseline="0" dirty="0" smtClean="0">
                          <a:solidFill>
                            <a:schemeClr val="tx1"/>
                          </a:solidFill>
                          <a:latin typeface="Times New Roman" panose="02020603050405020304" pitchFamily="18" charset="0"/>
                          <a:cs typeface="Times New Roman" panose="02020603050405020304" pitchFamily="18" charset="0"/>
                        </a:rPr>
                        <a:t> населения, тыс. чел.</a:t>
                      </a:r>
                      <a:endParaRPr lang="ru-RU" sz="11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r>
                        <a:rPr lang="ru-RU" sz="1100" b="0" dirty="0" smtClean="0">
                          <a:solidFill>
                            <a:schemeClr val="tx1"/>
                          </a:solidFill>
                          <a:latin typeface="Times New Roman" panose="02020603050405020304" pitchFamily="18" charset="0"/>
                          <a:cs typeface="Times New Roman" panose="02020603050405020304" pitchFamily="18" charset="0"/>
                        </a:rPr>
                        <a:t>1 233,4</a:t>
                      </a:r>
                    </a:p>
                  </a:txBody>
                  <a:tcPr anchor="ctr">
                    <a:solidFill>
                      <a:schemeClr val="accent4">
                        <a:lumMod val="60000"/>
                        <a:lumOff val="40000"/>
                      </a:schemeClr>
                    </a:solidFill>
                  </a:tcPr>
                </a:tc>
                <a:tc>
                  <a:txBody>
                    <a:bodyPr/>
                    <a:lstStyle/>
                    <a:p>
                      <a:pPr algn="r"/>
                      <a:r>
                        <a:rPr lang="ru-RU" sz="1100" b="0" dirty="0" smtClean="0">
                          <a:solidFill>
                            <a:schemeClr val="tx1"/>
                          </a:solidFill>
                          <a:latin typeface="Times New Roman" panose="02020603050405020304" pitchFamily="18" charset="0"/>
                          <a:cs typeface="Times New Roman" panose="02020603050405020304" pitchFamily="18" charset="0"/>
                        </a:rPr>
                        <a:t>1 232,9</a:t>
                      </a: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a:t>
                      </a:r>
                      <a:r>
                        <a:rPr lang="ru-RU" sz="1100" baseline="0" dirty="0" smtClean="0">
                          <a:solidFill>
                            <a:schemeClr val="tx1"/>
                          </a:solidFill>
                          <a:latin typeface="Times New Roman" panose="02020603050405020304" pitchFamily="18" charset="0"/>
                          <a:cs typeface="Times New Roman" panose="02020603050405020304" pitchFamily="18" charset="0"/>
                        </a:rPr>
                        <a:t> 227,3</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1 222,9</a:t>
                      </a:r>
                    </a:p>
                    <a:p>
                      <a:pPr algn="r"/>
                      <a:r>
                        <a:rPr lang="ru-RU" sz="1100" dirty="0" smtClean="0">
                          <a:solidFill>
                            <a:schemeClr val="tx1"/>
                          </a:solidFill>
                          <a:latin typeface="Times New Roman" panose="02020603050405020304" pitchFamily="18" charset="0"/>
                          <a:cs typeface="Times New Roman" panose="02020603050405020304" pitchFamily="18" charset="0"/>
                        </a:rPr>
                        <a:t>(1</a:t>
                      </a:r>
                      <a:r>
                        <a:rPr lang="ru-RU" sz="1100" baseline="0" dirty="0" smtClean="0">
                          <a:solidFill>
                            <a:schemeClr val="tx1"/>
                          </a:solidFill>
                          <a:latin typeface="Times New Roman" panose="02020603050405020304" pitchFamily="18" charset="0"/>
                          <a:cs typeface="Times New Roman" panose="02020603050405020304" pitchFamily="18" charset="0"/>
                        </a:rPr>
                        <a:t> 226,3)</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1 215,8</a:t>
                      </a:r>
                    </a:p>
                    <a:p>
                      <a:pPr algn="r"/>
                      <a:r>
                        <a:rPr lang="ru-RU" sz="1100" dirty="0" smtClean="0">
                          <a:solidFill>
                            <a:schemeClr val="tx1"/>
                          </a:solidFill>
                          <a:latin typeface="Times New Roman" panose="02020603050405020304" pitchFamily="18" charset="0"/>
                          <a:cs typeface="Times New Roman" panose="02020603050405020304" pitchFamily="18" charset="0"/>
                        </a:rPr>
                        <a:t>(1 225,3)</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1 209,3</a:t>
                      </a:r>
                    </a:p>
                    <a:p>
                      <a:pPr algn="r"/>
                      <a:r>
                        <a:rPr lang="ru-RU" sz="1100" dirty="0" smtClean="0">
                          <a:solidFill>
                            <a:schemeClr val="tx1"/>
                          </a:solidFill>
                          <a:latin typeface="Times New Roman" panose="02020603050405020304" pitchFamily="18" charset="0"/>
                          <a:cs typeface="Times New Roman" panose="02020603050405020304" pitchFamily="18" charset="0"/>
                        </a:rPr>
                        <a:t>(1 224,2)</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r>
              <a:tr h="370099">
                <a:tc>
                  <a:txBody>
                    <a:bodyPr/>
                    <a:lstStyle/>
                    <a:p>
                      <a:r>
                        <a:rPr lang="ru-RU" sz="1100" dirty="0" smtClean="0">
                          <a:solidFill>
                            <a:schemeClr val="tx1"/>
                          </a:solidFill>
                          <a:latin typeface="Times New Roman" panose="02020603050405020304" pitchFamily="18" charset="0"/>
                          <a:cs typeface="Times New Roman" panose="02020603050405020304" pitchFamily="18" charset="0"/>
                        </a:rPr>
                        <a:t>Валовый региональный продукт, млн. руб.</a:t>
                      </a:r>
                      <a:endParaRPr lang="ru-RU" sz="11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r>
                        <a:rPr lang="ru-RU" sz="1100" b="0" dirty="0" smtClean="0">
                          <a:solidFill>
                            <a:schemeClr val="tx1"/>
                          </a:solidFill>
                          <a:latin typeface="Times New Roman" panose="02020603050405020304" pitchFamily="18" charset="0"/>
                          <a:cs typeface="Times New Roman" panose="02020603050405020304" pitchFamily="18" charset="0"/>
                        </a:rPr>
                        <a:t>270 634,6</a:t>
                      </a:r>
                      <a:endParaRPr lang="ru-RU" sz="11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b="0" dirty="0" smtClean="0">
                          <a:solidFill>
                            <a:schemeClr val="tx1"/>
                          </a:solidFill>
                          <a:latin typeface="Times New Roman" panose="02020603050405020304" pitchFamily="18" charset="0"/>
                          <a:cs typeface="Times New Roman" panose="02020603050405020304" pitchFamily="18" charset="0"/>
                        </a:rPr>
                        <a:t>290 803,9</a:t>
                      </a:r>
                      <a:endParaRPr lang="ru-RU" sz="11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293 406,5 (оценка)</a:t>
                      </a: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308 804,5</a:t>
                      </a:r>
                    </a:p>
                    <a:p>
                      <a:pPr algn="r"/>
                      <a:r>
                        <a:rPr lang="ru-RU" sz="1000" dirty="0" smtClean="0">
                          <a:solidFill>
                            <a:schemeClr val="tx1"/>
                          </a:solidFill>
                          <a:latin typeface="Times New Roman" panose="02020603050405020304" pitchFamily="18" charset="0"/>
                          <a:cs typeface="Times New Roman" panose="02020603050405020304" pitchFamily="18" charset="0"/>
                        </a:rPr>
                        <a:t>(312 169,9)</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325 339,7</a:t>
                      </a:r>
                    </a:p>
                    <a:p>
                      <a:pPr algn="r"/>
                      <a:r>
                        <a:rPr lang="ru-RU" sz="1000" dirty="0" smtClean="0">
                          <a:solidFill>
                            <a:schemeClr val="tx1"/>
                          </a:solidFill>
                          <a:latin typeface="Times New Roman" panose="02020603050405020304" pitchFamily="18" charset="0"/>
                          <a:cs typeface="Times New Roman" panose="02020603050405020304" pitchFamily="18" charset="0"/>
                        </a:rPr>
                        <a:t>(334 401,3)</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343 428,6</a:t>
                      </a:r>
                    </a:p>
                    <a:p>
                      <a:pPr algn="r"/>
                      <a:r>
                        <a:rPr lang="ru-RU" sz="1000" dirty="0" smtClean="0">
                          <a:solidFill>
                            <a:schemeClr val="tx1"/>
                          </a:solidFill>
                          <a:latin typeface="Times New Roman" panose="02020603050405020304" pitchFamily="18" charset="0"/>
                          <a:cs typeface="Times New Roman" panose="02020603050405020304" pitchFamily="18" charset="0"/>
                        </a:rPr>
                        <a:t>(361 340,7)</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r>
              <a:tr h="370099">
                <a:tc>
                  <a:txBody>
                    <a:bodyPr/>
                    <a:lstStyle/>
                    <a:p>
                      <a:r>
                        <a:rPr lang="ru-RU" sz="1100" dirty="0" smtClean="0">
                          <a:solidFill>
                            <a:schemeClr val="tx1"/>
                          </a:solidFill>
                          <a:latin typeface="Times New Roman" panose="02020603050405020304" pitchFamily="18" charset="0"/>
                          <a:cs typeface="Times New Roman" panose="02020603050405020304" pitchFamily="18" charset="0"/>
                        </a:rPr>
                        <a:t>Индекс потребительских</a:t>
                      </a:r>
                      <a:r>
                        <a:rPr lang="ru-RU" sz="1100" baseline="0" dirty="0" smtClean="0">
                          <a:solidFill>
                            <a:schemeClr val="tx1"/>
                          </a:solidFill>
                          <a:latin typeface="Times New Roman" panose="02020603050405020304" pitchFamily="18" charset="0"/>
                          <a:cs typeface="Times New Roman" panose="02020603050405020304" pitchFamily="18" charset="0"/>
                        </a:rPr>
                        <a:t> цен, %</a:t>
                      </a:r>
                      <a:endParaRPr lang="ru-RU" sz="11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r>
                        <a:rPr lang="ru-RU" sz="1100" b="0" dirty="0" smtClean="0">
                          <a:solidFill>
                            <a:schemeClr val="tx1"/>
                          </a:solidFill>
                          <a:latin typeface="Times New Roman" panose="02020603050405020304" pitchFamily="18" charset="0"/>
                          <a:cs typeface="Times New Roman" panose="02020603050405020304" pitchFamily="18" charset="0"/>
                        </a:rPr>
                        <a:t>101,4</a:t>
                      </a:r>
                      <a:endParaRPr lang="ru-RU" sz="11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b="0" dirty="0" smtClean="0">
                          <a:solidFill>
                            <a:schemeClr val="tx1"/>
                          </a:solidFill>
                          <a:latin typeface="Times New Roman" panose="02020603050405020304" pitchFamily="18" charset="0"/>
                          <a:cs typeface="Times New Roman" panose="02020603050405020304" pitchFamily="18" charset="0"/>
                        </a:rPr>
                        <a:t>104,8</a:t>
                      </a:r>
                      <a:endParaRPr lang="ru-RU" sz="11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104,7</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104,0</a:t>
                      </a:r>
                    </a:p>
                    <a:p>
                      <a:pPr algn="r"/>
                      <a:r>
                        <a:rPr lang="ru-RU" sz="1100" dirty="0" smtClean="0">
                          <a:solidFill>
                            <a:schemeClr val="tx1"/>
                          </a:solidFill>
                          <a:latin typeface="Times New Roman" panose="02020603050405020304" pitchFamily="18" charset="0"/>
                          <a:cs typeface="Times New Roman" panose="02020603050405020304" pitchFamily="18" charset="0"/>
                        </a:rPr>
                        <a:t>(103,0)</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105,2</a:t>
                      </a:r>
                    </a:p>
                    <a:p>
                      <a:pPr algn="r"/>
                      <a:r>
                        <a:rPr lang="ru-RU" sz="1100" dirty="0" smtClean="0">
                          <a:solidFill>
                            <a:schemeClr val="tx1"/>
                          </a:solidFill>
                          <a:latin typeface="Times New Roman" panose="02020603050405020304" pitchFamily="18" charset="0"/>
                          <a:cs typeface="Times New Roman" panose="02020603050405020304" pitchFamily="18" charset="0"/>
                        </a:rPr>
                        <a:t>(104,3)</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104,8</a:t>
                      </a:r>
                    </a:p>
                    <a:p>
                      <a:pPr algn="r"/>
                      <a:r>
                        <a:rPr lang="ru-RU" sz="1100" dirty="0" smtClean="0">
                          <a:solidFill>
                            <a:schemeClr val="tx1"/>
                          </a:solidFill>
                          <a:latin typeface="Times New Roman" panose="02020603050405020304" pitchFamily="18" charset="0"/>
                          <a:cs typeface="Times New Roman" panose="02020603050405020304" pitchFamily="18" charset="0"/>
                        </a:rPr>
                        <a:t>(104,2)</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r>
              <a:tr h="370099">
                <a:tc>
                  <a:txBody>
                    <a:bodyPr/>
                    <a:lstStyle/>
                    <a:p>
                      <a:r>
                        <a:rPr lang="ru-RU" sz="1100" dirty="0" smtClean="0">
                          <a:latin typeface="Times New Roman" panose="02020603050405020304" pitchFamily="18" charset="0"/>
                          <a:cs typeface="Times New Roman" panose="02020603050405020304" pitchFamily="18" charset="0"/>
                        </a:rPr>
                        <a:t>Среднемесячная</a:t>
                      </a:r>
                      <a:r>
                        <a:rPr lang="ru-RU" sz="1100" baseline="0" dirty="0" smtClean="0">
                          <a:latin typeface="Times New Roman" panose="02020603050405020304" pitchFamily="18" charset="0"/>
                          <a:cs typeface="Times New Roman" panose="02020603050405020304" pitchFamily="18" charset="0"/>
                        </a:rPr>
                        <a:t> заработная плата, руб.</a:t>
                      </a:r>
                      <a:endParaRPr lang="ru-RU" sz="1100"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r>
                        <a:rPr lang="ru-RU" sz="1100" b="0" dirty="0" smtClean="0">
                          <a:solidFill>
                            <a:schemeClr val="tx1"/>
                          </a:solidFill>
                          <a:latin typeface="Times New Roman" panose="02020603050405020304" pitchFamily="18" charset="0"/>
                          <a:cs typeface="Times New Roman" panose="02020603050405020304" pitchFamily="18" charset="0"/>
                        </a:rPr>
                        <a:t>24 531,3</a:t>
                      </a:r>
                    </a:p>
                  </a:txBody>
                  <a:tcPr anchor="ctr">
                    <a:solidFill>
                      <a:schemeClr val="accent4">
                        <a:lumMod val="60000"/>
                        <a:lumOff val="40000"/>
                      </a:schemeClr>
                    </a:solidFill>
                  </a:tcPr>
                </a:tc>
                <a:tc>
                  <a:txBody>
                    <a:bodyPr/>
                    <a:lstStyle/>
                    <a:p>
                      <a:pPr algn="r"/>
                      <a:r>
                        <a:rPr lang="ru-RU" sz="1100" b="0" dirty="0" smtClean="0">
                          <a:solidFill>
                            <a:schemeClr val="tx1"/>
                          </a:solidFill>
                          <a:latin typeface="Times New Roman" panose="02020603050405020304" pitchFamily="18" charset="0"/>
                          <a:cs typeface="Times New Roman" panose="02020603050405020304" pitchFamily="18" charset="0"/>
                        </a:rPr>
                        <a:t>26 310,0</a:t>
                      </a: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26 375,0</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28 725,0</a:t>
                      </a:r>
                    </a:p>
                    <a:p>
                      <a:pPr algn="r"/>
                      <a:r>
                        <a:rPr lang="ru-RU" sz="1100" dirty="0" smtClean="0">
                          <a:solidFill>
                            <a:schemeClr val="tx1"/>
                          </a:solidFill>
                          <a:latin typeface="Times New Roman" panose="02020603050405020304" pitchFamily="18" charset="0"/>
                          <a:cs typeface="Times New Roman" panose="02020603050405020304" pitchFamily="18" charset="0"/>
                        </a:rPr>
                        <a:t>(29 454,0)</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30 390,0</a:t>
                      </a:r>
                    </a:p>
                    <a:p>
                      <a:pPr algn="r"/>
                      <a:r>
                        <a:rPr lang="ru-RU" sz="1100" dirty="0" smtClean="0">
                          <a:solidFill>
                            <a:schemeClr val="tx1"/>
                          </a:solidFill>
                          <a:latin typeface="Times New Roman" panose="02020603050405020304" pitchFamily="18" charset="0"/>
                          <a:cs typeface="Times New Roman" panose="02020603050405020304" pitchFamily="18" charset="0"/>
                        </a:rPr>
                        <a:t>(32</a:t>
                      </a:r>
                      <a:r>
                        <a:rPr lang="ru-RU" sz="1100" baseline="0" dirty="0" smtClean="0">
                          <a:solidFill>
                            <a:schemeClr val="tx1"/>
                          </a:solidFill>
                          <a:latin typeface="Times New Roman" panose="02020603050405020304" pitchFamily="18" charset="0"/>
                          <a:cs typeface="Times New Roman" panose="02020603050405020304" pitchFamily="18" charset="0"/>
                        </a:rPr>
                        <a:t> 050,0)</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32 213,4</a:t>
                      </a:r>
                    </a:p>
                    <a:p>
                      <a:pPr algn="r"/>
                      <a:r>
                        <a:rPr lang="ru-RU" sz="1100" dirty="0" smtClean="0">
                          <a:solidFill>
                            <a:schemeClr val="tx1"/>
                          </a:solidFill>
                          <a:latin typeface="Times New Roman" panose="02020603050405020304" pitchFamily="18" charset="0"/>
                          <a:cs typeface="Times New Roman" panose="02020603050405020304" pitchFamily="18" charset="0"/>
                        </a:rPr>
                        <a:t>(34 902,5)</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r>
              <a:tr h="370099">
                <a:tc>
                  <a:txBody>
                    <a:bodyPr/>
                    <a:lstStyle/>
                    <a:p>
                      <a:r>
                        <a:rPr lang="ru-RU" sz="1100" dirty="0" smtClean="0">
                          <a:latin typeface="Times New Roman" panose="02020603050405020304" pitchFamily="18" charset="0"/>
                          <a:cs typeface="Times New Roman" panose="02020603050405020304" pitchFamily="18" charset="0"/>
                        </a:rPr>
                        <a:t>Уровень регистрируемой безработицы,</a:t>
                      </a:r>
                      <a:r>
                        <a:rPr lang="ru-RU" sz="1100" baseline="0" dirty="0" smtClean="0">
                          <a:latin typeface="Times New Roman" panose="02020603050405020304" pitchFamily="18" charset="0"/>
                          <a:cs typeface="Times New Roman" panose="02020603050405020304" pitchFamily="18" charset="0"/>
                        </a:rPr>
                        <a:t> %</a:t>
                      </a:r>
                      <a:endParaRPr lang="ru-RU" sz="1100"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r>
                        <a:rPr lang="ru-RU" sz="1100" b="0" dirty="0" smtClean="0">
                          <a:solidFill>
                            <a:schemeClr val="tx1"/>
                          </a:solidFill>
                          <a:latin typeface="Times New Roman" panose="02020603050405020304" pitchFamily="18" charset="0"/>
                          <a:cs typeface="Times New Roman" panose="02020603050405020304" pitchFamily="18" charset="0"/>
                        </a:rPr>
                        <a:t>0,7</a:t>
                      </a:r>
                      <a:endParaRPr lang="ru-RU" sz="11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b="0" dirty="0" smtClean="0">
                          <a:solidFill>
                            <a:schemeClr val="tx1"/>
                          </a:solidFill>
                          <a:latin typeface="Times New Roman" panose="02020603050405020304" pitchFamily="18" charset="0"/>
                          <a:cs typeface="Times New Roman" panose="02020603050405020304" pitchFamily="18" charset="0"/>
                        </a:rPr>
                        <a:t>0,8</a:t>
                      </a:r>
                      <a:endParaRPr lang="ru-RU" sz="11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0,7</a:t>
                      </a: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0,7</a:t>
                      </a:r>
                    </a:p>
                    <a:p>
                      <a:pPr algn="r"/>
                      <a:r>
                        <a:rPr lang="ru-RU" sz="1100" dirty="0" smtClean="0">
                          <a:solidFill>
                            <a:schemeClr val="tx1"/>
                          </a:solidFill>
                          <a:latin typeface="Times New Roman" panose="02020603050405020304" pitchFamily="18" charset="0"/>
                          <a:cs typeface="Times New Roman" panose="02020603050405020304" pitchFamily="18" charset="0"/>
                        </a:rPr>
                        <a:t>(0,7)</a:t>
                      </a: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0,7</a:t>
                      </a:r>
                    </a:p>
                    <a:p>
                      <a:pPr algn="r"/>
                      <a:r>
                        <a:rPr lang="ru-RU" sz="1100" dirty="0" smtClean="0">
                          <a:solidFill>
                            <a:schemeClr val="tx1"/>
                          </a:solidFill>
                          <a:latin typeface="Times New Roman" panose="02020603050405020304" pitchFamily="18" charset="0"/>
                          <a:cs typeface="Times New Roman" panose="02020603050405020304" pitchFamily="18" charset="0"/>
                        </a:rPr>
                        <a:t>(0,7)</a:t>
                      </a: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0,7</a:t>
                      </a:r>
                    </a:p>
                    <a:p>
                      <a:pPr algn="r"/>
                      <a:r>
                        <a:rPr lang="ru-RU" sz="1100" dirty="0" smtClean="0">
                          <a:solidFill>
                            <a:schemeClr val="tx1"/>
                          </a:solidFill>
                          <a:latin typeface="Times New Roman" panose="02020603050405020304" pitchFamily="18" charset="0"/>
                          <a:cs typeface="Times New Roman" panose="02020603050405020304" pitchFamily="18" charset="0"/>
                        </a:rPr>
                        <a:t>(0,7)</a:t>
                      </a:r>
                    </a:p>
                  </a:txBody>
                  <a:tcPr anchor="ctr">
                    <a:solidFill>
                      <a:schemeClr val="accent4">
                        <a:lumMod val="60000"/>
                        <a:lumOff val="40000"/>
                      </a:schemeClr>
                    </a:solidFill>
                  </a:tcPr>
                </a:tc>
              </a:tr>
              <a:tr h="370099">
                <a:tc>
                  <a:txBody>
                    <a:bodyPr/>
                    <a:lstStyle/>
                    <a:p>
                      <a:r>
                        <a:rPr lang="ru-RU" sz="1100" dirty="0" smtClean="0">
                          <a:latin typeface="Times New Roman" panose="02020603050405020304" pitchFamily="18" charset="0"/>
                          <a:cs typeface="Times New Roman" panose="02020603050405020304" pitchFamily="18" charset="0"/>
                        </a:rPr>
                        <a:t>Величина прожиточного минимума, руб.</a:t>
                      </a:r>
                      <a:endParaRPr lang="ru-RU" sz="1100"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r>
                        <a:rPr lang="ru-RU" sz="1100" b="0" dirty="0" smtClean="0">
                          <a:solidFill>
                            <a:schemeClr val="tx1"/>
                          </a:solidFill>
                          <a:latin typeface="Times New Roman" panose="02020603050405020304" pitchFamily="18" charset="0"/>
                          <a:cs typeface="Times New Roman" panose="02020603050405020304" pitchFamily="18" charset="0"/>
                        </a:rPr>
                        <a:t>8 567</a:t>
                      </a:r>
                      <a:endParaRPr lang="ru-RU" sz="11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b="0" dirty="0" smtClean="0">
                          <a:solidFill>
                            <a:schemeClr val="tx1"/>
                          </a:solidFill>
                          <a:latin typeface="Times New Roman" panose="02020603050405020304" pitchFamily="18" charset="0"/>
                          <a:cs typeface="Times New Roman" panose="02020603050405020304" pitchFamily="18" charset="0"/>
                        </a:rPr>
                        <a:t>9 032</a:t>
                      </a:r>
                      <a:endParaRPr lang="ru-RU" sz="11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8 652</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8 738</a:t>
                      </a:r>
                    </a:p>
                    <a:p>
                      <a:pPr algn="r"/>
                      <a:r>
                        <a:rPr lang="ru-RU" sz="1100" dirty="0" smtClean="0">
                          <a:solidFill>
                            <a:schemeClr val="tx1"/>
                          </a:solidFill>
                          <a:latin typeface="Times New Roman" panose="02020603050405020304" pitchFamily="18" charset="0"/>
                          <a:cs typeface="Times New Roman" panose="02020603050405020304" pitchFamily="18" charset="0"/>
                        </a:rPr>
                        <a:t>(8 913)</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8 913</a:t>
                      </a:r>
                    </a:p>
                    <a:p>
                      <a:pPr algn="r"/>
                      <a:r>
                        <a:rPr lang="ru-RU" sz="1100" dirty="0" smtClean="0">
                          <a:solidFill>
                            <a:schemeClr val="tx1"/>
                          </a:solidFill>
                          <a:latin typeface="Times New Roman" panose="02020603050405020304" pitchFamily="18" charset="0"/>
                          <a:cs typeface="Times New Roman" panose="02020603050405020304" pitchFamily="18" charset="0"/>
                        </a:rPr>
                        <a:t>(9</a:t>
                      </a:r>
                      <a:r>
                        <a:rPr lang="ru-RU" sz="1100" baseline="0" dirty="0" smtClean="0">
                          <a:solidFill>
                            <a:schemeClr val="tx1"/>
                          </a:solidFill>
                          <a:latin typeface="Times New Roman" panose="02020603050405020304" pitchFamily="18" charset="0"/>
                          <a:cs typeface="Times New Roman" panose="02020603050405020304" pitchFamily="18" charset="0"/>
                        </a:rPr>
                        <a:t> 091)</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9 091</a:t>
                      </a:r>
                    </a:p>
                    <a:p>
                      <a:pPr algn="r"/>
                      <a:r>
                        <a:rPr lang="ru-RU" sz="1100" dirty="0" smtClean="0">
                          <a:solidFill>
                            <a:schemeClr val="tx1"/>
                          </a:solidFill>
                          <a:latin typeface="Times New Roman" panose="02020603050405020304" pitchFamily="18" charset="0"/>
                          <a:cs typeface="Times New Roman" panose="02020603050405020304" pitchFamily="18" charset="0"/>
                        </a:rPr>
                        <a:t>(9</a:t>
                      </a:r>
                      <a:r>
                        <a:rPr lang="ru-RU" sz="1100" baseline="0" dirty="0" smtClean="0">
                          <a:solidFill>
                            <a:schemeClr val="tx1"/>
                          </a:solidFill>
                          <a:latin typeface="Times New Roman" panose="02020603050405020304" pitchFamily="18" charset="0"/>
                          <a:cs typeface="Times New Roman" panose="02020603050405020304" pitchFamily="18" charset="0"/>
                        </a:rPr>
                        <a:t> 273)</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r>
              <a:tr h="370099">
                <a:tc>
                  <a:txBody>
                    <a:bodyPr/>
                    <a:lstStyle/>
                    <a:p>
                      <a:r>
                        <a:rPr lang="ru-RU" sz="1100" dirty="0" smtClean="0">
                          <a:latin typeface="Times New Roman" panose="02020603050405020304" pitchFamily="18" charset="0"/>
                          <a:cs typeface="Times New Roman" panose="02020603050405020304" pitchFamily="18" charset="0"/>
                        </a:rPr>
                        <a:t>Объем жилищного</a:t>
                      </a:r>
                      <a:r>
                        <a:rPr lang="ru-RU" sz="1100" baseline="0" dirty="0" smtClean="0">
                          <a:latin typeface="Times New Roman" panose="02020603050405020304" pitchFamily="18" charset="0"/>
                          <a:cs typeface="Times New Roman" panose="02020603050405020304" pitchFamily="18" charset="0"/>
                        </a:rPr>
                        <a:t> строительства, тыс. </a:t>
                      </a:r>
                      <a:r>
                        <a:rPr lang="ru-RU" sz="1100" baseline="0" dirty="0" err="1" smtClean="0">
                          <a:latin typeface="Times New Roman" panose="02020603050405020304" pitchFamily="18" charset="0"/>
                          <a:cs typeface="Times New Roman" panose="02020603050405020304" pitchFamily="18" charset="0"/>
                        </a:rPr>
                        <a:t>кв.м</a:t>
                      </a:r>
                      <a:endParaRPr lang="ru-RU" sz="1100"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r>
                        <a:rPr lang="ru-RU" sz="1100" b="0" dirty="0" smtClean="0">
                          <a:solidFill>
                            <a:schemeClr val="tx1"/>
                          </a:solidFill>
                          <a:latin typeface="Times New Roman" panose="02020603050405020304" pitchFamily="18" charset="0"/>
                          <a:cs typeface="Times New Roman" panose="02020603050405020304" pitchFamily="18" charset="0"/>
                        </a:rPr>
                        <a:t>605,0</a:t>
                      </a:r>
                      <a:endParaRPr lang="ru-RU" sz="11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b="0" dirty="0" smtClean="0">
                          <a:solidFill>
                            <a:schemeClr val="tx1"/>
                          </a:solidFill>
                          <a:latin typeface="Times New Roman" panose="02020603050405020304" pitchFamily="18" charset="0"/>
                          <a:cs typeface="Times New Roman" panose="02020603050405020304" pitchFamily="18" charset="0"/>
                        </a:rPr>
                        <a:t>620,0</a:t>
                      </a:r>
                      <a:endParaRPr lang="ru-RU" sz="11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597,5</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630,0</a:t>
                      </a:r>
                    </a:p>
                    <a:p>
                      <a:pPr algn="r"/>
                      <a:r>
                        <a:rPr lang="ru-RU" sz="1100" dirty="0" smtClean="0">
                          <a:solidFill>
                            <a:schemeClr val="tx1"/>
                          </a:solidFill>
                          <a:latin typeface="Times New Roman" panose="02020603050405020304" pitchFamily="18" charset="0"/>
                          <a:cs typeface="Times New Roman" panose="02020603050405020304" pitchFamily="18" charset="0"/>
                        </a:rPr>
                        <a:t>(650,0)</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650,0</a:t>
                      </a:r>
                    </a:p>
                    <a:p>
                      <a:pPr algn="r"/>
                      <a:r>
                        <a:rPr lang="ru-RU" sz="1100" dirty="0" smtClean="0">
                          <a:solidFill>
                            <a:schemeClr val="tx1"/>
                          </a:solidFill>
                          <a:latin typeface="Times New Roman" panose="02020603050405020304" pitchFamily="18" charset="0"/>
                          <a:cs typeface="Times New Roman" panose="02020603050405020304" pitchFamily="18" charset="0"/>
                        </a:rPr>
                        <a:t>(690,0)</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680     (773)</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r>
            </a:tbl>
          </a:graphicData>
        </a:graphic>
      </p:graphicFrame>
      <p:sp>
        <p:nvSpPr>
          <p:cNvPr id="11" name="Заголовок 1"/>
          <p:cNvSpPr>
            <a:spLocks noGrp="1"/>
          </p:cNvSpPr>
          <p:nvPr>
            <p:ph type="title"/>
          </p:nvPr>
        </p:nvSpPr>
        <p:spPr>
          <a:xfrm>
            <a:off x="156342" y="69850"/>
            <a:ext cx="5004164" cy="474808"/>
          </a:xfrm>
        </p:spPr>
        <p:txBody>
          <a:bodyPr/>
          <a:lstStyle/>
          <a:p>
            <a:pPr marL="0" indent="0" algn="l">
              <a:buNone/>
            </a:pPr>
            <a:r>
              <a:rPr lang="ru-RU" sz="2400" b="1" dirty="0" smtClean="0">
                <a:solidFill>
                  <a:schemeClr val="tx1"/>
                </a:solidFill>
                <a:effectLst/>
                <a:latin typeface="Times New Roman" panose="02020603050405020304" pitchFamily="18" charset="0"/>
                <a:cs typeface="Times New Roman" panose="02020603050405020304" pitchFamily="18" charset="0"/>
              </a:rPr>
              <a:t>Чувашская Республика</a:t>
            </a:r>
            <a:endParaRPr lang="ru-RU" sz="2400" b="1" dirty="0">
              <a:solidFill>
                <a:schemeClr val="tx1"/>
              </a:solidFill>
              <a:effectLst/>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pPr>
              <a:defRPr/>
            </a:pPr>
            <a:fld id="{667CCBFA-BFB9-4E9F-B6F6-694D72409F22}" type="slidenum">
              <a:rPr lang="ru-RU" smtClean="0"/>
              <a:pPr>
                <a:defRPr/>
              </a:pPr>
              <a:t>2</a:t>
            </a:fld>
            <a:endParaRPr lang="ru-RU" dirty="0"/>
          </a:p>
        </p:txBody>
      </p:sp>
      <p:sp>
        <p:nvSpPr>
          <p:cNvPr id="3" name="TextBox 2"/>
          <p:cNvSpPr txBox="1"/>
          <p:nvPr/>
        </p:nvSpPr>
        <p:spPr>
          <a:xfrm>
            <a:off x="145023" y="6479758"/>
            <a:ext cx="6346469" cy="261610"/>
          </a:xfrm>
          <a:prstGeom prst="rect">
            <a:avLst/>
          </a:prstGeom>
          <a:noFill/>
        </p:spPr>
        <p:txBody>
          <a:bodyPr wrap="square" rtlCol="0">
            <a:spAutoFit/>
          </a:bodyPr>
          <a:lstStyle/>
          <a:p>
            <a:pPr algn="just"/>
            <a:r>
              <a:rPr lang="ru-RU" sz="1100" dirty="0" smtClean="0">
                <a:latin typeface="Times New Roman" panose="02020603050405020304" pitchFamily="18" charset="0"/>
                <a:cs typeface="Times New Roman" panose="02020603050405020304" pitchFamily="18" charset="0"/>
              </a:rPr>
              <a:t>* Указаны значения</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соответственно консервативного и целевого вариантов</a:t>
            </a:r>
            <a:endParaRPr lang="ru-RU" sz="11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940402" y="692696"/>
            <a:ext cx="5112568" cy="1736646"/>
          </a:xfrm>
          <a:prstGeom prst="wedgeRoundRectCallout">
            <a:avLst>
              <a:gd name="adj1" fmla="val -44197"/>
              <a:gd name="adj2" fmla="val 65563"/>
              <a:gd name="adj3" fmla="val 16667"/>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ru-RU" sz="1200" b="1" dirty="0" smtClean="0">
                <a:latin typeface="Times New Roman" panose="02020603050405020304" pitchFamily="18" charset="0"/>
                <a:cs typeface="Times New Roman" panose="02020603050405020304" pitchFamily="18" charset="0"/>
              </a:rPr>
              <a:t>Прогноз </a:t>
            </a:r>
            <a:r>
              <a:rPr lang="ru-RU" sz="1200" b="1" dirty="0">
                <a:latin typeface="Times New Roman" panose="02020603050405020304" pitchFamily="18" charset="0"/>
                <a:cs typeface="Times New Roman" panose="02020603050405020304" pitchFamily="18" charset="0"/>
              </a:rPr>
              <a:t>социально-экономического развития Чувашской Республики до 2030 </a:t>
            </a:r>
            <a:r>
              <a:rPr lang="ru-RU" sz="1200" b="1" dirty="0" smtClean="0">
                <a:latin typeface="Times New Roman" panose="02020603050405020304" pitchFamily="18" charset="0"/>
                <a:cs typeface="Times New Roman" panose="02020603050405020304" pitchFamily="18" charset="0"/>
              </a:rPr>
              <a:t>года разработан по 3 вариантам развития:</a:t>
            </a:r>
          </a:p>
          <a:p>
            <a:pPr algn="just"/>
            <a:r>
              <a:rPr lang="ru-RU" sz="1200" b="1" i="1" dirty="0" smtClean="0">
                <a:latin typeface="Times New Roman" panose="02020603050405020304" pitchFamily="18" charset="0"/>
                <a:cs typeface="Times New Roman" panose="02020603050405020304" pitchFamily="18" charset="0"/>
              </a:rPr>
              <a:t>- первый (консервативный</a:t>
            </a:r>
            <a:r>
              <a:rPr lang="ru-RU" sz="1200" b="1" i="1" dirty="0">
                <a:latin typeface="Times New Roman" panose="02020603050405020304" pitchFamily="18" charset="0"/>
                <a:cs typeface="Times New Roman" panose="02020603050405020304" pitchFamily="18" charset="0"/>
              </a:rPr>
              <a:t>) вариант исходит из менее благоприятного сценария развития </a:t>
            </a:r>
            <a:r>
              <a:rPr lang="ru-RU" sz="1200" b="1" i="1" dirty="0" smtClean="0">
                <a:latin typeface="Times New Roman" panose="02020603050405020304" pitchFamily="18" charset="0"/>
                <a:cs typeface="Times New Roman" panose="02020603050405020304" pitchFamily="18" charset="0"/>
              </a:rPr>
              <a:t>экономики;</a:t>
            </a:r>
            <a:endParaRPr lang="ru-RU" sz="1200" b="1" i="1" dirty="0">
              <a:latin typeface="Times New Roman" panose="02020603050405020304" pitchFamily="18" charset="0"/>
              <a:cs typeface="Times New Roman" panose="02020603050405020304" pitchFamily="18" charset="0"/>
            </a:endParaRPr>
          </a:p>
          <a:p>
            <a:pPr algn="just"/>
            <a:r>
              <a:rPr lang="ru-RU" sz="1200" b="1" i="1" dirty="0" smtClean="0">
                <a:latin typeface="Times New Roman" panose="02020603050405020304" pitchFamily="18" charset="0"/>
                <a:cs typeface="Times New Roman" panose="02020603050405020304" pitchFamily="18" charset="0"/>
              </a:rPr>
              <a:t>- второй (базовый) вариант исходит </a:t>
            </a:r>
            <a:r>
              <a:rPr lang="ru-RU" sz="1200" b="1" i="1" dirty="0">
                <a:latin typeface="Times New Roman" panose="02020603050405020304" pitchFamily="18" charset="0"/>
                <a:cs typeface="Times New Roman" panose="02020603050405020304" pitchFamily="18" charset="0"/>
              </a:rPr>
              <a:t>из более благоприятного сочетания внешних </a:t>
            </a:r>
            <a:r>
              <a:rPr lang="ru-RU" sz="1200" b="1" i="1" dirty="0" smtClean="0">
                <a:latin typeface="Times New Roman" panose="02020603050405020304" pitchFamily="18" charset="0"/>
                <a:cs typeface="Times New Roman" panose="02020603050405020304" pitchFamily="18" charset="0"/>
              </a:rPr>
              <a:t>и </a:t>
            </a:r>
            <a:r>
              <a:rPr lang="ru-RU" sz="1200" b="1" i="1" dirty="0">
                <a:latin typeface="Times New Roman" panose="02020603050405020304" pitchFamily="18" charset="0"/>
                <a:cs typeface="Times New Roman" panose="02020603050405020304" pitchFamily="18" charset="0"/>
              </a:rPr>
              <a:t>внутренних условий развития </a:t>
            </a:r>
            <a:r>
              <a:rPr lang="ru-RU" sz="1200" b="1" i="1" dirty="0" smtClean="0">
                <a:latin typeface="Times New Roman" panose="02020603050405020304" pitchFamily="18" charset="0"/>
                <a:cs typeface="Times New Roman" panose="02020603050405020304" pitchFamily="18" charset="0"/>
              </a:rPr>
              <a:t>экономики;</a:t>
            </a:r>
          </a:p>
          <a:p>
            <a:pPr algn="just"/>
            <a:r>
              <a:rPr lang="ru-RU" sz="1200" b="1" i="1" dirty="0" smtClean="0">
                <a:latin typeface="Times New Roman" panose="02020603050405020304" pitchFamily="18" charset="0"/>
                <a:cs typeface="Times New Roman" panose="02020603050405020304" pitchFamily="18" charset="0"/>
              </a:rPr>
              <a:t>- третий </a:t>
            </a:r>
            <a:r>
              <a:rPr lang="ru-RU" sz="1200" b="1" i="1" dirty="0">
                <a:latin typeface="Times New Roman" panose="02020603050405020304" pitchFamily="18" charset="0"/>
                <a:cs typeface="Times New Roman" panose="02020603050405020304" pitchFamily="18" charset="0"/>
              </a:rPr>
              <a:t>(целевой) характеризуется более быстрыми восстановительными процессами в </a:t>
            </a:r>
            <a:r>
              <a:rPr lang="ru-RU" sz="1200" b="1" i="1" dirty="0" smtClean="0">
                <a:latin typeface="Times New Roman" panose="02020603050405020304" pitchFamily="18" charset="0"/>
                <a:cs typeface="Times New Roman" panose="02020603050405020304" pitchFamily="18" charset="0"/>
              </a:rPr>
              <a:t>экономике.</a:t>
            </a:r>
            <a:endParaRPr lang="ru-RU" sz="1200" b="1" i="1" dirty="0">
              <a:latin typeface="Times New Roman" panose="02020603050405020304" pitchFamily="18" charset="0"/>
              <a:cs typeface="Times New Roman" panose="02020603050405020304" pitchFamily="18" charset="0"/>
            </a:endParaRPr>
          </a:p>
        </p:txBody>
      </p:sp>
      <p:cxnSp>
        <p:nvCxnSpPr>
          <p:cNvPr id="16" name="Прямая соединительная линия 15"/>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150988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1"/>
          <p:cNvGraphicFramePr>
            <a:graphicFrameLocks/>
          </p:cNvGraphicFramePr>
          <p:nvPr>
            <p:extLst>
              <p:ext uri="{D42A27DB-BD31-4B8C-83A1-F6EECF244321}">
                <p14:modId xmlns:p14="http://schemas.microsoft.com/office/powerpoint/2010/main" val="3415410066"/>
              </p:ext>
            </p:extLst>
          </p:nvPr>
        </p:nvGraphicFramePr>
        <p:xfrm>
          <a:off x="259728" y="908720"/>
          <a:ext cx="4672312" cy="2664296"/>
        </p:xfrm>
        <a:graphic>
          <a:graphicData uri="http://schemas.openxmlformats.org/drawingml/2006/chart">
            <c:chart xmlns:c="http://schemas.openxmlformats.org/drawingml/2006/chart" xmlns:r="http://schemas.openxmlformats.org/officeDocument/2006/relationships" r:id="rId3"/>
          </a:graphicData>
        </a:graphic>
      </p:graphicFrame>
      <p:pic>
        <p:nvPicPr>
          <p:cNvPr id="3074" name="Picture 2" descr="T:\ОБП\IvNik\картинки\2015\рост.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9728" y="4005064"/>
            <a:ext cx="2868310" cy="21440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Номер слайда 5"/>
          <p:cNvSpPr>
            <a:spLocks noGrp="1"/>
          </p:cNvSpPr>
          <p:nvPr>
            <p:ph type="sldNum" sz="quarter" idx="12"/>
          </p:nvPr>
        </p:nvSpPr>
        <p:spPr/>
        <p:txBody>
          <a:bodyPr/>
          <a:lstStyle/>
          <a:p>
            <a:pPr>
              <a:defRPr/>
            </a:pPr>
            <a:fld id="{5134FBE4-DC40-4A96-AB83-42E61AAB2036}" type="slidenum">
              <a:rPr lang="ru-RU" smtClean="0"/>
              <a:pPr>
                <a:defRPr/>
              </a:pPr>
              <a:t>20</a:t>
            </a:fld>
            <a:endParaRPr lang="ru-RU" dirty="0"/>
          </a:p>
        </p:txBody>
      </p:sp>
      <p:sp>
        <p:nvSpPr>
          <p:cNvPr id="7" name="Заголовок 1"/>
          <p:cNvSpPr txBox="1">
            <a:spLocks/>
          </p:cNvSpPr>
          <p:nvPr/>
        </p:nvSpPr>
        <p:spPr>
          <a:xfrm>
            <a:off x="259728" y="188640"/>
            <a:ext cx="7613500" cy="443661"/>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000" dirty="0" smtClean="0">
                <a:solidFill>
                  <a:schemeClr val="tx1"/>
                </a:solidFill>
                <a:effectLst/>
                <a:latin typeface="Times New Roman" panose="02020603050405020304" pitchFamily="18" charset="0"/>
                <a:cs typeface="Times New Roman" panose="02020603050405020304" pitchFamily="18" charset="0"/>
              </a:rPr>
              <a:t>Безвозмездные поступления в 201</a:t>
            </a:r>
            <a:r>
              <a:rPr lang="en-US" sz="2000" dirty="0" smtClean="0">
                <a:solidFill>
                  <a:schemeClr val="tx1"/>
                </a:solidFill>
                <a:effectLst/>
                <a:latin typeface="Times New Roman" panose="02020603050405020304" pitchFamily="18" charset="0"/>
                <a:cs typeface="Times New Roman" panose="02020603050405020304" pitchFamily="18" charset="0"/>
              </a:rPr>
              <a:t>8</a:t>
            </a:r>
            <a:r>
              <a:rPr lang="ru-RU" sz="2000" dirty="0" smtClean="0">
                <a:solidFill>
                  <a:schemeClr val="tx1"/>
                </a:solidFill>
                <a:effectLst/>
                <a:latin typeface="Times New Roman" panose="02020603050405020304" pitchFamily="18" charset="0"/>
                <a:cs typeface="Times New Roman" panose="02020603050405020304" pitchFamily="18" charset="0"/>
              </a:rPr>
              <a:t> году</a:t>
            </a:r>
            <a:endParaRPr lang="ru-RU" sz="2000" dirty="0">
              <a:solidFill>
                <a:schemeClr val="tx1"/>
              </a:solidFill>
              <a:effectLst/>
              <a:latin typeface="Times New Roman" panose="02020603050405020304" pitchFamily="18" charset="0"/>
              <a:cs typeface="Times New Roman" panose="02020603050405020304" pitchFamily="18" charset="0"/>
            </a:endParaRPr>
          </a:p>
        </p:txBody>
      </p:sp>
      <p:cxnSp>
        <p:nvCxnSpPr>
          <p:cNvPr id="8" name="Прямая соединительная линия 7"/>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1" name="Скругленный прямоугольник 10"/>
          <p:cNvSpPr/>
          <p:nvPr/>
        </p:nvSpPr>
        <p:spPr>
          <a:xfrm>
            <a:off x="4258816" y="836101"/>
            <a:ext cx="1017785" cy="7011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400" b="1" dirty="0" smtClean="0">
                <a:solidFill>
                  <a:prstClr val="black"/>
                </a:solidFill>
                <a:latin typeface="Times New Roman" panose="02020603050405020304" pitchFamily="18" charset="0"/>
                <a:cs typeface="Times New Roman" panose="02020603050405020304" pitchFamily="18" charset="0"/>
              </a:rPr>
              <a:t>9</a:t>
            </a:r>
            <a:r>
              <a:rPr lang="en-US" sz="1400" b="1" dirty="0" smtClean="0">
                <a:solidFill>
                  <a:prstClr val="black"/>
                </a:solidFill>
                <a:latin typeface="Times New Roman" panose="02020603050405020304" pitchFamily="18" charset="0"/>
                <a:cs typeface="Times New Roman" panose="02020603050405020304" pitchFamily="18" charset="0"/>
              </a:rPr>
              <a:t>6</a:t>
            </a:r>
            <a:r>
              <a:rPr lang="ru-RU" sz="1400" b="1" dirty="0" smtClean="0">
                <a:solidFill>
                  <a:prstClr val="black"/>
                </a:solidFill>
                <a:latin typeface="Times New Roman" panose="02020603050405020304" pitchFamily="18" charset="0"/>
                <a:cs typeface="Times New Roman" panose="02020603050405020304" pitchFamily="18" charset="0"/>
              </a:rPr>
              <a:t>,7% от плана</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12" name="Скругленная прямоугольная выноска 11"/>
          <p:cNvSpPr/>
          <p:nvPr/>
        </p:nvSpPr>
        <p:spPr>
          <a:xfrm>
            <a:off x="5730620" y="1052736"/>
            <a:ext cx="3240360" cy="1219178"/>
          </a:xfrm>
          <a:prstGeom prst="wedgeRoundRectCallout">
            <a:avLst>
              <a:gd name="adj1" fmla="val -69724"/>
              <a:gd name="adj2" fmla="val 13518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400" dirty="0" smtClean="0">
                <a:solidFill>
                  <a:prstClr val="black"/>
                </a:solidFill>
                <a:latin typeface="Times New Roman" panose="02020603050405020304" pitchFamily="18" charset="0"/>
                <a:cs typeface="Times New Roman" panose="02020603050405020304" pitchFamily="18" charset="0"/>
              </a:rPr>
              <a:t>5</a:t>
            </a:r>
            <a:r>
              <a:rPr lang="en-US" sz="1400" dirty="0" smtClean="0">
                <a:solidFill>
                  <a:prstClr val="black"/>
                </a:solidFill>
                <a:latin typeface="Times New Roman" panose="02020603050405020304" pitchFamily="18" charset="0"/>
                <a:cs typeface="Times New Roman" panose="02020603050405020304" pitchFamily="18" charset="0"/>
              </a:rPr>
              <a:t>5,7</a:t>
            </a:r>
            <a:r>
              <a:rPr lang="ru-RU" sz="1400" dirty="0" smtClean="0">
                <a:solidFill>
                  <a:prstClr val="black"/>
                </a:solidFill>
                <a:latin typeface="Times New Roman" panose="02020603050405020304" pitchFamily="18" charset="0"/>
                <a:cs typeface="Times New Roman" panose="02020603050405020304" pitchFamily="18" charset="0"/>
              </a:rPr>
              <a:t>% в структуре безвозмездных поступлений занимают дотации из федерального бюджета РФ, что составляет </a:t>
            </a:r>
            <a:r>
              <a:rPr lang="en-US" sz="1400" dirty="0" smtClean="0">
                <a:solidFill>
                  <a:prstClr val="black"/>
                </a:solidFill>
                <a:latin typeface="Times New Roman" panose="02020603050405020304" pitchFamily="18" charset="0"/>
                <a:cs typeface="Times New Roman" panose="02020603050405020304" pitchFamily="18" charset="0"/>
              </a:rPr>
              <a:t>37,3</a:t>
            </a:r>
            <a:r>
              <a:rPr lang="ru-RU" sz="1400" dirty="0" smtClean="0">
                <a:solidFill>
                  <a:prstClr val="black"/>
                </a:solidFill>
                <a:latin typeface="Times New Roman" panose="02020603050405020304" pitchFamily="18" charset="0"/>
                <a:cs typeface="Times New Roman" panose="02020603050405020304" pitchFamily="18" charset="0"/>
              </a:rPr>
              <a:t>% от собственных доходов</a:t>
            </a:r>
            <a:endParaRPr lang="ru-RU" sz="1400" dirty="0">
              <a:solidFill>
                <a:prstClr val="black"/>
              </a:solidFill>
              <a:latin typeface="Times New Roman" panose="02020603050405020304" pitchFamily="18" charset="0"/>
              <a:cs typeface="Times New Roman" panose="02020603050405020304" pitchFamily="18" charset="0"/>
            </a:endParaRPr>
          </a:p>
        </p:txBody>
      </p:sp>
      <p:graphicFrame>
        <p:nvGraphicFramePr>
          <p:cNvPr id="13" name="Диаграмма 12"/>
          <p:cNvGraphicFramePr>
            <a:graphicFrameLocks/>
          </p:cNvGraphicFramePr>
          <p:nvPr>
            <p:extLst>
              <p:ext uri="{D42A27DB-BD31-4B8C-83A1-F6EECF244321}">
                <p14:modId xmlns:p14="http://schemas.microsoft.com/office/powerpoint/2010/main" val="21700056"/>
              </p:ext>
            </p:extLst>
          </p:nvPr>
        </p:nvGraphicFramePr>
        <p:xfrm>
          <a:off x="3131840" y="3573016"/>
          <a:ext cx="5688632" cy="3096344"/>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
          <p:cNvSpPr txBox="1">
            <a:spLocks noChangeArrowheads="1"/>
          </p:cNvSpPr>
          <p:nvPr/>
        </p:nvSpPr>
        <p:spPr bwMode="auto">
          <a:xfrm>
            <a:off x="7744676" y="751877"/>
            <a:ext cx="1226304" cy="222565"/>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9345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ustomShape 1"/>
          <p:cNvSpPr/>
          <p:nvPr/>
        </p:nvSpPr>
        <p:spPr>
          <a:xfrm>
            <a:off x="5146200" y="3933056"/>
            <a:ext cx="1761840" cy="252000"/>
          </a:xfrm>
          <a:prstGeom prst="roundRect">
            <a:avLst>
              <a:gd name="adj" fmla="val 16667"/>
            </a:avLst>
          </a:prstGeom>
          <a:gradFill rotWithShape="0">
            <a:gsLst>
              <a:gs pos="0">
                <a:srgbClr val="D2F7B5"/>
              </a:gs>
              <a:gs pos="100000">
                <a:srgbClr val="ABE67C"/>
              </a:gs>
            </a:gsLst>
            <a:lin ang="5400000"/>
          </a:gradFill>
          <a:ln w="9360">
            <a:solidFill>
              <a:srgbClr val="A7EA52"/>
            </a:solidFill>
            <a:round/>
          </a:ln>
          <a:effectLst>
            <a:outerShdw dist="50760" dir="5400000">
              <a:srgbClr val="000000">
                <a:alpha val="20000"/>
              </a:srgbClr>
            </a:outerShdw>
          </a:effectLst>
        </p:spPr>
        <p:style>
          <a:lnRef idx="0">
            <a:scrgbClr r="0" g="0" b="0"/>
          </a:lnRef>
          <a:fillRef idx="0">
            <a:scrgbClr r="0" g="0" b="0"/>
          </a:fillRef>
          <a:effectRef idx="0">
            <a:scrgbClr r="0" g="0" b="0"/>
          </a:effectRef>
          <a:fontRef idx="minor"/>
        </p:style>
      </p:sp>
      <p:graphicFrame>
        <p:nvGraphicFramePr>
          <p:cNvPr id="65" name="Диаграмма 29"/>
          <p:cNvGraphicFramePr/>
          <p:nvPr>
            <p:extLst>
              <p:ext uri="{D42A27DB-BD31-4B8C-83A1-F6EECF244321}">
                <p14:modId xmlns:p14="http://schemas.microsoft.com/office/powerpoint/2010/main" val="1101417017"/>
              </p:ext>
            </p:extLst>
          </p:nvPr>
        </p:nvGraphicFramePr>
        <p:xfrm>
          <a:off x="4427280" y="1411200"/>
          <a:ext cx="4389120" cy="4868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6" name="Диаграмма 9"/>
          <p:cNvGraphicFramePr/>
          <p:nvPr>
            <p:extLst>
              <p:ext uri="{D42A27DB-BD31-4B8C-83A1-F6EECF244321}">
                <p14:modId xmlns:p14="http://schemas.microsoft.com/office/powerpoint/2010/main" val="516362254"/>
              </p:ext>
            </p:extLst>
          </p:nvPr>
        </p:nvGraphicFramePr>
        <p:xfrm>
          <a:off x="33480" y="858960"/>
          <a:ext cx="4849560" cy="4584600"/>
        </p:xfrm>
        <a:graphic>
          <a:graphicData uri="http://schemas.openxmlformats.org/drawingml/2006/chart">
            <c:chart xmlns:c="http://schemas.openxmlformats.org/drawingml/2006/chart" xmlns:r="http://schemas.openxmlformats.org/officeDocument/2006/relationships" r:id="rId4"/>
          </a:graphicData>
        </a:graphic>
      </p:graphicFrame>
      <p:sp>
        <p:nvSpPr>
          <p:cNvPr id="67" name="CustomShape 2"/>
          <p:cNvSpPr/>
          <p:nvPr/>
        </p:nvSpPr>
        <p:spPr>
          <a:xfrm>
            <a:off x="3111480" y="2565360"/>
            <a:ext cx="991800" cy="355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1" strike="noStrike" spc="-1">
                <a:solidFill>
                  <a:srgbClr val="0070C0"/>
                </a:solidFill>
                <a:latin typeface="TimesET"/>
                <a:ea typeface="DejaVu Sans"/>
              </a:rPr>
              <a:t> </a:t>
            </a:r>
            <a:endParaRPr lang="ru-RU" sz="1600" b="0" strike="noStrike" spc="-1">
              <a:latin typeface="Arial"/>
            </a:endParaRPr>
          </a:p>
        </p:txBody>
      </p:sp>
      <p:sp>
        <p:nvSpPr>
          <p:cNvPr id="69" name="CustomShape 4"/>
          <p:cNvSpPr/>
          <p:nvPr/>
        </p:nvSpPr>
        <p:spPr>
          <a:xfrm>
            <a:off x="8147160" y="6473880"/>
            <a:ext cx="100476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C7B6BA43-DAB0-4406-98D0-70A7FB75B29C}" type="slidenum">
              <a:rPr lang="ru-RU" sz="1200" b="1" strike="noStrike" spc="-1">
                <a:latin typeface="Arial"/>
                <a:ea typeface="DejaVu Sans"/>
              </a:rPr>
              <a:t>21</a:t>
            </a:fld>
            <a:endParaRPr lang="ru-RU" sz="1200" b="0" strike="noStrike" spc="-1" dirty="0">
              <a:latin typeface="Arial"/>
            </a:endParaRPr>
          </a:p>
        </p:txBody>
      </p:sp>
      <p:sp>
        <p:nvSpPr>
          <p:cNvPr id="70" name="CustomShape 5"/>
          <p:cNvSpPr/>
          <p:nvPr/>
        </p:nvSpPr>
        <p:spPr>
          <a:xfrm>
            <a:off x="260280" y="58680"/>
            <a:ext cx="7611840" cy="50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700" b="1" strike="noStrike" spc="-1">
                <a:solidFill>
                  <a:srgbClr val="000000"/>
                </a:solidFill>
                <a:latin typeface="Times New Roman"/>
                <a:ea typeface="DejaVu Sans"/>
              </a:rPr>
              <a:t>Налоговые и неналоговые доходы консолидированного бюджета Чувашской Республики</a:t>
            </a:r>
            <a:endParaRPr lang="ru-RU" sz="1700" b="0" strike="noStrike" spc="-1">
              <a:latin typeface="Arial"/>
            </a:endParaRPr>
          </a:p>
        </p:txBody>
      </p:sp>
      <p:sp>
        <p:nvSpPr>
          <p:cNvPr id="71" name="Line 6"/>
          <p:cNvSpPr/>
          <p:nvPr/>
        </p:nvSpPr>
        <p:spPr>
          <a:xfrm>
            <a:off x="0" y="620640"/>
            <a:ext cx="9144000" cy="360"/>
          </a:xfrm>
          <a:prstGeom prst="line">
            <a:avLst/>
          </a:prstGeom>
          <a:ln w="9360">
            <a:solidFill>
              <a:srgbClr val="4E67C8"/>
            </a:solidFill>
            <a:round/>
          </a:ln>
        </p:spPr>
        <p:style>
          <a:lnRef idx="0">
            <a:scrgbClr r="0" g="0" b="0"/>
          </a:lnRef>
          <a:fillRef idx="0">
            <a:scrgbClr r="0" g="0" b="0"/>
          </a:fillRef>
          <a:effectRef idx="0">
            <a:scrgbClr r="0" g="0" b="0"/>
          </a:effectRef>
          <a:fontRef idx="minor"/>
        </p:style>
      </p:sp>
      <p:sp>
        <p:nvSpPr>
          <p:cNvPr id="72" name="CustomShape 7"/>
          <p:cNvSpPr/>
          <p:nvPr/>
        </p:nvSpPr>
        <p:spPr>
          <a:xfrm>
            <a:off x="7881480" y="69840"/>
            <a:ext cx="1205280" cy="48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ru-RU" sz="1300" b="1" i="1" strike="noStrike" spc="-1">
                <a:solidFill>
                  <a:srgbClr val="4E67C8"/>
                </a:solidFill>
                <a:latin typeface="Trebuchet MS"/>
                <a:ea typeface="DejaVu Sans"/>
              </a:rPr>
              <a:t>Бюджет</a:t>
            </a:r>
            <a:endParaRPr lang="ru-RU" sz="1300" b="0" strike="noStrike" spc="-1">
              <a:latin typeface="Arial"/>
            </a:endParaRPr>
          </a:p>
          <a:p>
            <a:pPr algn="ctr">
              <a:lnSpc>
                <a:spcPct val="100000"/>
              </a:lnSpc>
            </a:pPr>
            <a:r>
              <a:rPr lang="ru-RU" sz="1300" b="1" i="1" strike="noStrike" spc="-1">
                <a:solidFill>
                  <a:srgbClr val="4E67C8"/>
                </a:solidFill>
                <a:latin typeface="Trebuchet MS"/>
                <a:ea typeface="DejaVu Sans"/>
              </a:rPr>
              <a:t>для граждан</a:t>
            </a:r>
            <a:endParaRPr lang="ru-RU" sz="1300" b="0" strike="noStrike" spc="-1">
              <a:latin typeface="Arial"/>
            </a:endParaRPr>
          </a:p>
        </p:txBody>
      </p:sp>
      <p:sp>
        <p:nvSpPr>
          <p:cNvPr id="73" name="CustomShape 8"/>
          <p:cNvSpPr/>
          <p:nvPr/>
        </p:nvSpPr>
        <p:spPr>
          <a:xfrm>
            <a:off x="157320" y="5445000"/>
            <a:ext cx="4665240" cy="756360"/>
          </a:xfrm>
          <a:prstGeom prst="wedgeRoundRectCallout">
            <a:avLst>
              <a:gd name="adj1" fmla="val 53625"/>
              <a:gd name="adj2" fmla="val -184164"/>
              <a:gd name="adj3" fmla="val 16667"/>
            </a:avLst>
          </a:prstGeom>
          <a:gradFill rotWithShape="0">
            <a:gsLst>
              <a:gs pos="0">
                <a:srgbClr val="C0E9DA"/>
              </a:gs>
              <a:gs pos="100000">
                <a:srgbClr val="8CCFB9"/>
              </a:gs>
            </a:gsLst>
            <a:lin ang="5400000"/>
          </a:gradFill>
          <a:ln w="9360">
            <a:solidFill>
              <a:srgbClr val="5DCEAF"/>
            </a:solidFill>
            <a:round/>
          </a:ln>
          <a:effectLst>
            <a:outerShdw dist="50760" dir="5400000">
              <a:srgbClr val="000000">
                <a:alpha val="20000"/>
              </a:srgbClr>
            </a:outerShdw>
          </a:effectLst>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ru-RU" sz="1300" b="0" strike="noStrike" spc="-1">
                <a:solidFill>
                  <a:srgbClr val="000000"/>
                </a:solidFill>
                <a:latin typeface="Times New Roman"/>
                <a:ea typeface="DejaVu Sans"/>
              </a:rPr>
              <a:t>По итогам 2018 года поступление собственных доходов составило 37 876,6 млн. рублей (рост к уровню 2017 года на </a:t>
            </a:r>
            <a:r>
              <a:t/>
            </a:r>
            <a:br/>
            <a:r>
              <a:rPr lang="ru-RU" sz="1300" b="0" strike="noStrike" spc="-1">
                <a:solidFill>
                  <a:srgbClr val="000000"/>
                </a:solidFill>
                <a:latin typeface="Times New Roman"/>
                <a:ea typeface="DejaVu Sans"/>
              </a:rPr>
              <a:t>3 376,4 млн. рублей, или на 9,8%).</a:t>
            </a:r>
            <a:endParaRPr lang="ru-RU" sz="1300" b="0" strike="noStrike" spc="-1">
              <a:latin typeface="Arial"/>
            </a:endParaRPr>
          </a:p>
        </p:txBody>
      </p:sp>
      <p:sp>
        <p:nvSpPr>
          <p:cNvPr id="12" name="Заголовок 1"/>
          <p:cNvSpPr txBox="1">
            <a:spLocks/>
          </p:cNvSpPr>
          <p:nvPr/>
        </p:nvSpPr>
        <p:spPr bwMode="auto">
          <a:xfrm>
            <a:off x="5073258" y="836712"/>
            <a:ext cx="3672408" cy="576064"/>
          </a:xfrm>
          <a:prstGeom prst="round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Поступление собственных доходов по субъектам ПФО (2018 г. к 2017 г., %)</a:t>
            </a:r>
            <a:endParaRPr lang="ru-RU"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71787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3"/>
          <p:cNvGraphicFramePr>
            <a:graphicFrameLocks/>
          </p:cNvGraphicFramePr>
          <p:nvPr>
            <p:extLst>
              <p:ext uri="{D42A27DB-BD31-4B8C-83A1-F6EECF244321}">
                <p14:modId xmlns:p14="http://schemas.microsoft.com/office/powerpoint/2010/main" val="2002038217"/>
              </p:ext>
            </p:extLst>
          </p:nvPr>
        </p:nvGraphicFramePr>
        <p:xfrm>
          <a:off x="152400" y="1973263"/>
          <a:ext cx="4702175" cy="4508500"/>
        </p:xfrm>
        <a:graphic>
          <a:graphicData uri="http://schemas.openxmlformats.org/drawingml/2006/chart">
            <c:chart xmlns:c="http://schemas.openxmlformats.org/drawingml/2006/chart" xmlns:r="http://schemas.openxmlformats.org/officeDocument/2006/relationships" r:id="rId3"/>
          </a:graphicData>
        </a:graphic>
      </p:graphicFrame>
      <p:sp>
        <p:nvSpPr>
          <p:cNvPr id="55" name="Стрелка вниз 54"/>
          <p:cNvSpPr/>
          <p:nvPr/>
        </p:nvSpPr>
        <p:spPr>
          <a:xfrm rot="10800000">
            <a:off x="8729154" y="1140678"/>
            <a:ext cx="310580" cy="4940456"/>
          </a:xfrm>
          <a:prstGeom prst="downArrow">
            <a:avLst>
              <a:gd name="adj1" fmla="val 50000"/>
              <a:gd name="adj2" fmla="val 111346"/>
            </a:avLst>
          </a:prstGeom>
          <a:solidFill>
            <a:srgbClr val="FF0066"/>
          </a:solidFill>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scene3d>
              <a:camera prst="isometricLeftDown"/>
              <a:lightRig rig="threePt" dir="t"/>
            </a:scene3d>
          </a:bodyPr>
          <a:lstStyle/>
          <a:p>
            <a:pPr algn="ctr">
              <a:defRPr/>
            </a:pPr>
            <a:endParaRPr lang="ru-RU">
              <a:solidFill>
                <a:prstClr val="white"/>
              </a:solidFill>
              <a:effectLst>
                <a:outerShdw blurRad="50800" dist="38100" dir="2700000" algn="tl" rotWithShape="0">
                  <a:prstClr val="black">
                    <a:alpha val="40000"/>
                  </a:prstClr>
                </a:outerShdw>
              </a:effectLst>
            </a:endParaRPr>
          </a:p>
        </p:txBody>
      </p:sp>
      <p:pic>
        <p:nvPicPr>
          <p:cNvPr id="92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13" y="908720"/>
            <a:ext cx="9525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885" y="2484313"/>
            <a:ext cx="1336675"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75" y="1837407"/>
            <a:ext cx="15843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5" name="Номер слайда 2"/>
          <p:cNvSpPr>
            <a:spLocks noGrp="1"/>
          </p:cNvSpPr>
          <p:nvPr>
            <p:ph type="sldNum" sz="quarter" idx="12"/>
          </p:nvPr>
        </p:nvSpPr>
        <p:spPr bwMode="auto">
          <a:xfrm>
            <a:off x="8147050" y="6472238"/>
            <a:ext cx="1054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77EF1E9-EFF1-4598-AB54-4E5BF53C1B32}" type="slidenum">
              <a:rPr lang="ru-RU" altLang="ru-RU" smtClean="0">
                <a:latin typeface="Arial" panose="020B0604020202020204" pitchFamily="34" charset="0"/>
                <a:cs typeface="Arial" panose="020B0604020202020204" pitchFamily="34" charset="0"/>
              </a:rPr>
              <a:pPr/>
              <a:t>22</a:t>
            </a:fld>
            <a:endParaRPr lang="ru-RU" altLang="ru-RU" dirty="0" smtClean="0">
              <a:latin typeface="Arial" panose="020B0604020202020204" pitchFamily="34" charset="0"/>
              <a:cs typeface="Arial" panose="020B0604020202020204" pitchFamily="34" charset="0"/>
            </a:endParaRPr>
          </a:p>
        </p:txBody>
      </p:sp>
      <p:sp>
        <p:nvSpPr>
          <p:cNvPr id="39" name="TextBox 38"/>
          <p:cNvSpPr txBox="1"/>
          <p:nvPr/>
        </p:nvSpPr>
        <p:spPr>
          <a:xfrm>
            <a:off x="125413" y="5554663"/>
            <a:ext cx="4897437" cy="765175"/>
          </a:xfrm>
          <a:prstGeom prst="wedgeRoundRectCallout">
            <a:avLst>
              <a:gd name="adj1" fmla="val 47551"/>
              <a:gd name="adj2" fmla="val -110970"/>
              <a:gd name="adj3" fmla="val 16667"/>
            </a:avLst>
          </a:prstGeom>
        </p:spPr>
        <p:style>
          <a:lnRef idx="1">
            <a:schemeClr val="accent4"/>
          </a:lnRef>
          <a:fillRef idx="2">
            <a:schemeClr val="accent4"/>
          </a:fillRef>
          <a:effectRef idx="1">
            <a:schemeClr val="accent4"/>
          </a:effectRef>
          <a:fontRef idx="minor">
            <a:schemeClr val="dk1"/>
          </a:fontRef>
        </p:style>
        <p:txBody>
          <a:bodyPr>
            <a:spAutoFit/>
          </a:bodyPr>
          <a:lstStyle/>
          <a:p>
            <a:pPr algn="just">
              <a:defRPr/>
            </a:pPr>
            <a:r>
              <a:rPr lang="ru-RU" sz="1300" dirty="0">
                <a:latin typeface="Times New Roman" panose="02020603050405020304" pitchFamily="18" charset="0"/>
                <a:cs typeface="Times New Roman" panose="02020603050405020304" pitchFamily="18" charset="0"/>
              </a:rPr>
              <a:t>Ранжирование осуществлено исходя из удельного веса поступлений от данных организаций в общем объеме налоговых поступлений в бюджеты всех уровней за </a:t>
            </a:r>
            <a:r>
              <a:rPr lang="ru-RU" sz="1300" dirty="0" smtClean="0">
                <a:latin typeface="Times New Roman" panose="02020603050405020304" pitchFamily="18" charset="0"/>
                <a:cs typeface="Times New Roman" panose="02020603050405020304" pitchFamily="18" charset="0"/>
              </a:rPr>
              <a:t>201</a:t>
            </a:r>
            <a:r>
              <a:rPr lang="en-US" sz="1300" dirty="0" smtClean="0">
                <a:latin typeface="Times New Roman" panose="02020603050405020304" pitchFamily="18" charset="0"/>
                <a:cs typeface="Times New Roman" panose="02020603050405020304" pitchFamily="18" charset="0"/>
              </a:rPr>
              <a:t>7</a:t>
            </a:r>
            <a:r>
              <a:rPr lang="ru-RU" sz="1300" dirty="0" smtClean="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год</a:t>
            </a:r>
            <a:endParaRPr lang="ru-RU" sz="1300" i="1" dirty="0">
              <a:latin typeface="Times New Roman" panose="02020603050405020304" pitchFamily="18" charset="0"/>
              <a:cs typeface="Times New Roman" panose="02020603050405020304" pitchFamily="18" charset="0"/>
            </a:endParaRPr>
          </a:p>
        </p:txBody>
      </p:sp>
      <p:pic>
        <p:nvPicPr>
          <p:cNvPr id="922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2788" y="1018257"/>
            <a:ext cx="9890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1"/>
          <p:cNvSpPr txBox="1"/>
          <p:nvPr/>
        </p:nvSpPr>
        <p:spPr>
          <a:xfrm>
            <a:off x="3733800" y="991840"/>
            <a:ext cx="5046663" cy="276225"/>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lIns="0" tIns="0" rIns="0" bIns="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ООО НПП «ЭКРА»</a:t>
            </a:r>
          </a:p>
        </p:txBody>
      </p:sp>
      <p:sp>
        <p:nvSpPr>
          <p:cNvPr id="44" name="TextBox 1"/>
          <p:cNvSpPr txBox="1"/>
          <p:nvPr/>
        </p:nvSpPr>
        <p:spPr>
          <a:xfrm>
            <a:off x="4500563" y="3078474"/>
            <a:ext cx="4279900" cy="275868"/>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lIns="0" tIns="0" rIns="0" bIns="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ООО «ХЕВЕЛ»</a:t>
            </a:r>
          </a:p>
        </p:txBody>
      </p:sp>
      <p:sp>
        <p:nvSpPr>
          <p:cNvPr id="45" name="TextBox 1"/>
          <p:cNvSpPr txBox="1"/>
          <p:nvPr/>
        </p:nvSpPr>
        <p:spPr>
          <a:xfrm>
            <a:off x="5159375" y="4421219"/>
            <a:ext cx="3621089" cy="276225"/>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wrap="square" lIns="0" tIns="0" rIns="0" bIns="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Филиал ЗАО Фирма «Август</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50" name="TextBox 1"/>
          <p:cNvSpPr txBox="1"/>
          <p:nvPr/>
        </p:nvSpPr>
        <p:spPr>
          <a:xfrm>
            <a:off x="5351464" y="4873206"/>
            <a:ext cx="3429000" cy="551736"/>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wrap="square" lIns="0" tIns="0" rIns="0" bIns="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АО «Чебоксарское производственное объединение имени В.И. Чапаева»</a:t>
            </a:r>
          </a:p>
        </p:txBody>
      </p:sp>
      <p:sp>
        <p:nvSpPr>
          <p:cNvPr id="51" name="TextBox 1"/>
          <p:cNvSpPr txBox="1"/>
          <p:nvPr/>
        </p:nvSpPr>
        <p:spPr>
          <a:xfrm>
            <a:off x="4676775" y="3530104"/>
            <a:ext cx="4103689" cy="263366"/>
          </a:xfrm>
          <a:prstGeom prst="roundRect">
            <a:avLst>
              <a:gd name="adj" fmla="val 31350"/>
            </a:avLst>
          </a:prstGeom>
          <a:ln/>
        </p:spPr>
        <p:style>
          <a:lnRef idx="1">
            <a:schemeClr val="accent3"/>
          </a:lnRef>
          <a:fillRef idx="2">
            <a:schemeClr val="accent3"/>
          </a:fillRef>
          <a:effectRef idx="1">
            <a:schemeClr val="accent3"/>
          </a:effectRef>
          <a:fontRef idx="minor">
            <a:schemeClr val="dk1"/>
          </a:fontRef>
        </p:style>
        <p:txBody>
          <a:bodyPr wrap="square" lIns="0" tIns="0" rIns="0" bIns="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ООО «Чебоксарский ликеро-водочный завод»</a:t>
            </a:r>
          </a:p>
        </p:txBody>
      </p:sp>
      <p:sp>
        <p:nvSpPr>
          <p:cNvPr id="52" name="TextBox 1"/>
          <p:cNvSpPr txBox="1"/>
          <p:nvPr/>
        </p:nvSpPr>
        <p:spPr>
          <a:xfrm>
            <a:off x="4284663" y="2623312"/>
            <a:ext cx="4495800" cy="279400"/>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lIns="0" tIns="0" rIns="0" bIns="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АО «НПК «ЭЛАРА» имени Г.А. Ильенко</a:t>
            </a:r>
          </a:p>
        </p:txBody>
      </p:sp>
      <p:sp>
        <p:nvSpPr>
          <p:cNvPr id="54" name="TextBox 1"/>
          <p:cNvSpPr txBox="1"/>
          <p:nvPr/>
        </p:nvSpPr>
        <p:spPr>
          <a:xfrm>
            <a:off x="4919663" y="3969232"/>
            <a:ext cx="3860800" cy="276225"/>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wrap="square" lIns="0" tIns="0" rIns="0" bIns="0">
            <a:spAutoFit/>
          </a:bodyPr>
          <a:lstStyle>
            <a:defPPr>
              <a:defRPr lang="ru-RU"/>
            </a:defPPr>
            <a:lvl1pPr marL="0" indent="0" algn="ctr">
              <a:defRPr sz="11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sz="1400" dirty="0">
                <a:solidFill>
                  <a:srgbClr val="341DE1"/>
                </a:solidFill>
                <a:latin typeface="Times New Roman" panose="02020603050405020304" pitchFamily="18" charset="0"/>
                <a:cs typeface="Times New Roman" panose="02020603050405020304" pitchFamily="18" charset="0"/>
              </a:rPr>
              <a:t>ООО «Спиртовой завод «Ядринский»</a:t>
            </a:r>
          </a:p>
        </p:txBody>
      </p:sp>
      <p:sp>
        <p:nvSpPr>
          <p:cNvPr id="58" name="TextBox 1"/>
          <p:cNvSpPr txBox="1"/>
          <p:nvPr/>
        </p:nvSpPr>
        <p:spPr>
          <a:xfrm>
            <a:off x="4044950" y="3064801"/>
            <a:ext cx="433388" cy="303213"/>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smtClean="0">
                <a:latin typeface="Times New Roman" panose="02020603050405020304" pitchFamily="18" charset="0"/>
                <a:cs typeface="Times New Roman" panose="02020603050405020304" pitchFamily="18" charset="0"/>
              </a:rPr>
              <a:t>5</a:t>
            </a:r>
            <a:endParaRPr lang="ru-RU" dirty="0">
              <a:latin typeface="Times New Roman" panose="02020603050405020304" pitchFamily="18" charset="0"/>
              <a:cs typeface="Times New Roman" panose="02020603050405020304" pitchFamily="18" charset="0"/>
            </a:endParaRPr>
          </a:p>
        </p:txBody>
      </p:sp>
      <p:sp>
        <p:nvSpPr>
          <p:cNvPr id="60" name="TextBox 1"/>
          <p:cNvSpPr txBox="1"/>
          <p:nvPr/>
        </p:nvSpPr>
        <p:spPr>
          <a:xfrm>
            <a:off x="3460750" y="1599282"/>
            <a:ext cx="431800" cy="303212"/>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smtClean="0">
                <a:latin typeface="Times New Roman" panose="02020603050405020304" pitchFamily="18" charset="0"/>
                <a:cs typeface="Times New Roman" panose="02020603050405020304" pitchFamily="18" charset="0"/>
              </a:rPr>
              <a:t>2</a:t>
            </a:r>
            <a:endParaRPr lang="ru-RU" dirty="0">
              <a:latin typeface="Times New Roman" panose="02020603050405020304" pitchFamily="18" charset="0"/>
              <a:cs typeface="Times New Roman" panose="02020603050405020304" pitchFamily="18" charset="0"/>
            </a:endParaRPr>
          </a:p>
        </p:txBody>
      </p:sp>
      <p:sp>
        <p:nvSpPr>
          <p:cNvPr id="62" name="TextBox 1"/>
          <p:cNvSpPr txBox="1"/>
          <p:nvPr/>
        </p:nvSpPr>
        <p:spPr>
          <a:xfrm>
            <a:off x="4262438" y="3490258"/>
            <a:ext cx="431800" cy="303212"/>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6</a:t>
            </a:r>
          </a:p>
        </p:txBody>
      </p:sp>
      <p:sp>
        <p:nvSpPr>
          <p:cNvPr id="63" name="TextBox 1"/>
          <p:cNvSpPr txBox="1"/>
          <p:nvPr/>
        </p:nvSpPr>
        <p:spPr>
          <a:xfrm>
            <a:off x="4478338" y="3938588"/>
            <a:ext cx="431800" cy="303212"/>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7</a:t>
            </a:r>
          </a:p>
        </p:txBody>
      </p:sp>
      <p:sp>
        <p:nvSpPr>
          <p:cNvPr id="65" name="TextBox 1"/>
          <p:cNvSpPr txBox="1"/>
          <p:nvPr/>
        </p:nvSpPr>
        <p:spPr>
          <a:xfrm>
            <a:off x="4919663" y="4999038"/>
            <a:ext cx="431800" cy="301625"/>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9</a:t>
            </a:r>
          </a:p>
        </p:txBody>
      </p:sp>
      <p:sp>
        <p:nvSpPr>
          <p:cNvPr id="64" name="TextBox 1"/>
          <p:cNvSpPr txBox="1"/>
          <p:nvPr/>
        </p:nvSpPr>
        <p:spPr>
          <a:xfrm>
            <a:off x="4727575" y="4437063"/>
            <a:ext cx="431800" cy="303212"/>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8</a:t>
            </a:r>
          </a:p>
        </p:txBody>
      </p:sp>
      <p:sp>
        <p:nvSpPr>
          <p:cNvPr id="57" name="TextBox 1"/>
          <p:cNvSpPr txBox="1"/>
          <p:nvPr/>
        </p:nvSpPr>
        <p:spPr>
          <a:xfrm>
            <a:off x="3302000" y="980728"/>
            <a:ext cx="431800" cy="303212"/>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ru-RU" sz="1400" b="1" dirty="0" smtClean="0">
                <a:solidFill>
                  <a:prstClr val="black"/>
                </a:solidFill>
                <a:latin typeface="Times New Roman" panose="02020603050405020304" pitchFamily="18" charset="0"/>
                <a:cs typeface="Times New Roman" panose="02020603050405020304" pitchFamily="18" charset="0"/>
              </a:rPr>
              <a:t>1</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66" name="TextBox 1"/>
          <p:cNvSpPr txBox="1"/>
          <p:nvPr/>
        </p:nvSpPr>
        <p:spPr>
          <a:xfrm>
            <a:off x="5219700" y="5589588"/>
            <a:ext cx="431800" cy="303212"/>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10</a:t>
            </a:r>
          </a:p>
        </p:txBody>
      </p:sp>
      <p:sp>
        <p:nvSpPr>
          <p:cNvPr id="49" name="TextBox 1"/>
          <p:cNvSpPr txBox="1"/>
          <p:nvPr/>
        </p:nvSpPr>
        <p:spPr>
          <a:xfrm>
            <a:off x="4105275" y="2171325"/>
            <a:ext cx="4675188" cy="276225"/>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lIns="0" tIns="0" rIns="0" bIns="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АО «</a:t>
            </a:r>
            <a:r>
              <a:rPr lang="ru-RU" dirty="0" err="1">
                <a:latin typeface="Times New Roman" panose="02020603050405020304" pitchFamily="18" charset="0"/>
                <a:cs typeface="Times New Roman" panose="02020603050405020304" pitchFamily="18" charset="0"/>
              </a:rPr>
              <a:t>Акконд</a:t>
            </a:r>
            <a:r>
              <a:rPr lang="ru-RU" dirty="0">
                <a:latin typeface="Times New Roman" panose="02020603050405020304" pitchFamily="18" charset="0"/>
                <a:cs typeface="Times New Roman" panose="02020603050405020304" pitchFamily="18" charset="0"/>
              </a:rPr>
              <a:t>»</a:t>
            </a:r>
          </a:p>
        </p:txBody>
      </p:sp>
      <p:sp>
        <p:nvSpPr>
          <p:cNvPr id="53" name="TextBox 1"/>
          <p:cNvSpPr txBox="1"/>
          <p:nvPr/>
        </p:nvSpPr>
        <p:spPr>
          <a:xfrm>
            <a:off x="3905250" y="1443827"/>
            <a:ext cx="4875213" cy="551736"/>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lIns="0" tIns="0" rIns="0" bIns="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ОАО «Чебоксарская пивоваренная фирма «Букет Чувашии»</a:t>
            </a:r>
          </a:p>
        </p:txBody>
      </p:sp>
      <p:sp>
        <p:nvSpPr>
          <p:cNvPr id="41" name="TextBox 1"/>
          <p:cNvSpPr txBox="1"/>
          <p:nvPr/>
        </p:nvSpPr>
        <p:spPr>
          <a:xfrm>
            <a:off x="5651500" y="5600700"/>
            <a:ext cx="3070225" cy="276225"/>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lIns="0" tIns="0" rIns="0" bIns="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ПАО «Химпром»</a:t>
            </a:r>
          </a:p>
        </p:txBody>
      </p:sp>
      <p:sp>
        <p:nvSpPr>
          <p:cNvPr id="59" name="TextBox 1"/>
          <p:cNvSpPr txBox="1"/>
          <p:nvPr/>
        </p:nvSpPr>
        <p:spPr>
          <a:xfrm>
            <a:off x="3641725" y="2133225"/>
            <a:ext cx="431800" cy="303213"/>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3</a:t>
            </a:r>
          </a:p>
        </p:txBody>
      </p:sp>
      <p:sp>
        <p:nvSpPr>
          <p:cNvPr id="61" name="TextBox 1"/>
          <p:cNvSpPr txBox="1"/>
          <p:nvPr/>
        </p:nvSpPr>
        <p:spPr>
          <a:xfrm>
            <a:off x="3828256" y="2599499"/>
            <a:ext cx="433388" cy="303213"/>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smtClean="0">
                <a:latin typeface="Times New Roman" panose="02020603050405020304" pitchFamily="18" charset="0"/>
                <a:cs typeface="Times New Roman" panose="02020603050405020304" pitchFamily="18" charset="0"/>
              </a:rPr>
              <a:t>4</a:t>
            </a:r>
            <a:endParaRPr lang="ru-RU" dirty="0">
              <a:latin typeface="Times New Roman" panose="02020603050405020304" pitchFamily="18" charset="0"/>
              <a:cs typeface="Times New Roman" panose="02020603050405020304" pitchFamily="18" charset="0"/>
            </a:endParaRPr>
          </a:p>
        </p:txBody>
      </p:sp>
      <p:sp>
        <p:nvSpPr>
          <p:cNvPr id="33" name="Заголовок 1"/>
          <p:cNvSpPr txBox="1">
            <a:spLocks/>
          </p:cNvSpPr>
          <p:nvPr/>
        </p:nvSpPr>
        <p:spPr>
          <a:xfrm>
            <a:off x="259728" y="18864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Крупнейшие налогоплательщики Чувашской Республики за </a:t>
            </a:r>
            <a:r>
              <a:rPr lang="ru-RU" sz="1800" dirty="0" smtClean="0">
                <a:solidFill>
                  <a:schemeClr val="tx1"/>
                </a:solidFill>
                <a:effectLst/>
                <a:latin typeface="Times New Roman" panose="02020603050405020304" pitchFamily="18" charset="0"/>
                <a:cs typeface="Times New Roman" panose="02020603050405020304" pitchFamily="18" charset="0"/>
              </a:rPr>
              <a:t>2018 </a:t>
            </a:r>
            <a:r>
              <a:rPr lang="ru-RU" sz="1800" dirty="0">
                <a:solidFill>
                  <a:schemeClr val="tx1"/>
                </a:solidFill>
                <a:effectLst/>
                <a:latin typeface="Times New Roman" panose="02020603050405020304" pitchFamily="18" charset="0"/>
                <a:cs typeface="Times New Roman" panose="02020603050405020304" pitchFamily="18" charset="0"/>
              </a:rPr>
              <a:t>год</a:t>
            </a:r>
          </a:p>
        </p:txBody>
      </p:sp>
      <p:sp>
        <p:nvSpPr>
          <p:cNvPr id="34" name="TextBox 3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cxnSp>
        <p:nvCxnSpPr>
          <p:cNvPr id="35" name="Прямая соединительная линия 3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758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57174" y="3322547"/>
            <a:ext cx="3218682" cy="505215"/>
          </a:xfrm>
          <a:prstGeom prst="round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t"/>
            <a:r>
              <a:rPr lang="ru-RU" sz="1400" b="1" dirty="0" smtClean="0">
                <a:solidFill>
                  <a:schemeClr val="tx1"/>
                </a:solidFill>
                <a:latin typeface="Times New Roman" panose="02020603050405020304" pitchFamily="18" charset="0"/>
                <a:cs typeface="Times New Roman" panose="02020603050405020304" pitchFamily="18" charset="0"/>
              </a:rPr>
              <a:t>согласно федеральному законодательству</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57174" y="4378453"/>
            <a:ext cx="3164702" cy="506910"/>
          </a:xfrm>
          <a:prstGeom prst="round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t"/>
            <a:r>
              <a:rPr lang="ru-RU" sz="1400" b="1" dirty="0" smtClean="0">
                <a:solidFill>
                  <a:schemeClr val="tx1"/>
                </a:solidFill>
                <a:latin typeface="Times New Roman" panose="02020603050405020304" pitchFamily="18" charset="0"/>
                <a:cs typeface="Times New Roman" panose="02020603050405020304" pitchFamily="18" charset="0"/>
              </a:rPr>
              <a:t>согласно региональному законодательству</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3569686" y="836712"/>
            <a:ext cx="935064" cy="338554"/>
          </a:xfrm>
          <a:prstGeom prst="rect">
            <a:avLst/>
          </a:prstGeom>
          <a:noFill/>
        </p:spPr>
        <p:txBody>
          <a:bodyPr wrap="none" rtlCol="0">
            <a:spAutoFit/>
          </a:bodyPr>
          <a:lstStyle/>
          <a:p>
            <a:r>
              <a:rPr lang="ru-RU" sz="1600" b="1" dirty="0" smtClean="0">
                <a:solidFill>
                  <a:prstClr val="black"/>
                </a:solidFill>
                <a:latin typeface="Times New Roman" panose="02020603050405020304" pitchFamily="18" charset="0"/>
                <a:cs typeface="Times New Roman" panose="02020603050405020304" pitchFamily="18" charset="0"/>
              </a:rPr>
              <a:t>2015 год</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30" name="Овал 29"/>
          <p:cNvSpPr/>
          <p:nvPr/>
        </p:nvSpPr>
        <p:spPr>
          <a:xfrm>
            <a:off x="3481487" y="4378452"/>
            <a:ext cx="968199" cy="506911"/>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675,1</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1" name="Овал 30"/>
          <p:cNvSpPr/>
          <p:nvPr/>
        </p:nvSpPr>
        <p:spPr>
          <a:xfrm>
            <a:off x="3434103" y="3322547"/>
            <a:ext cx="1015583" cy="583326"/>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957,7</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5" name="Овал 34"/>
          <p:cNvSpPr/>
          <p:nvPr/>
        </p:nvSpPr>
        <p:spPr>
          <a:xfrm>
            <a:off x="3455876" y="1332444"/>
            <a:ext cx="1162684" cy="556221"/>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prstClr val="black"/>
                </a:solidFill>
                <a:latin typeface="Times New Roman" panose="02020603050405020304" pitchFamily="18" charset="0"/>
                <a:cs typeface="Times New Roman" panose="02020603050405020304" pitchFamily="18" charset="0"/>
              </a:rPr>
              <a:t>1 </a:t>
            </a:r>
            <a:r>
              <a:rPr lang="ru-RU" sz="1600" b="1" dirty="0" smtClean="0">
                <a:solidFill>
                  <a:prstClr val="black"/>
                </a:solidFill>
                <a:latin typeface="Times New Roman" panose="02020603050405020304" pitchFamily="18" charset="0"/>
                <a:cs typeface="Times New Roman" panose="02020603050405020304" pitchFamily="18" charset="0"/>
              </a:rPr>
              <a:t>632,8</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40" name="Скругленный прямоугольник 39"/>
          <p:cNvSpPr/>
          <p:nvPr/>
        </p:nvSpPr>
        <p:spPr>
          <a:xfrm>
            <a:off x="134379" y="1245163"/>
            <a:ext cx="3197249" cy="730781"/>
          </a:xfrm>
          <a:prstGeom prst="roundRect">
            <a:avLst/>
          </a:prstGeom>
          <a:gradFill>
            <a:gsLst>
              <a:gs pos="7000">
                <a:schemeClr val="accent6">
                  <a:lumMod val="40000"/>
                  <a:lumOff val="60000"/>
                </a:schemeClr>
              </a:gs>
              <a:gs pos="49000">
                <a:srgbClr val="FFFF99"/>
              </a:gs>
              <a:gs pos="100000">
                <a:schemeClr val="bg1"/>
              </a:gs>
            </a:gsLst>
            <a:lin ang="16200000" scaled="1"/>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t">
              <a:spcBef>
                <a:spcPct val="0"/>
              </a:spcBef>
              <a:spcAft>
                <a:spcPct val="0"/>
              </a:spcAft>
            </a:pPr>
            <a:r>
              <a:rPr lang="ru-RU" sz="2000" dirty="0" smtClean="0">
                <a:solidFill>
                  <a:prstClr val="black"/>
                </a:solidFill>
                <a:latin typeface="Times New Roman" panose="02020603050405020304" pitchFamily="18" charset="0"/>
                <a:cs typeface="Times New Roman" panose="02020603050405020304" pitchFamily="18" charset="0"/>
              </a:rPr>
              <a:t>Итого предоставлено льгот по налогам</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51" name="Овал 50"/>
          <p:cNvSpPr/>
          <p:nvPr/>
        </p:nvSpPr>
        <p:spPr>
          <a:xfrm>
            <a:off x="3419872" y="1984934"/>
            <a:ext cx="1234692" cy="651978"/>
          </a:xfrm>
          <a:prstGeom prst="ellipse">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ru-RU" b="1" dirty="0" smtClean="0">
                <a:solidFill>
                  <a:schemeClr val="tx1"/>
                </a:solidFill>
                <a:latin typeface="Times New Roman" panose="02020603050405020304" pitchFamily="18" charset="0"/>
                <a:cs typeface="Times New Roman" panose="02020603050405020304" pitchFamily="18" charset="0"/>
              </a:rPr>
              <a:t>7,8% от </a:t>
            </a:r>
            <a:r>
              <a:rPr lang="ru-RU" b="1" dirty="0">
                <a:solidFill>
                  <a:schemeClr val="tx1"/>
                </a:solidFill>
                <a:latin typeface="Times New Roman" panose="02020603050405020304" pitchFamily="18" charset="0"/>
                <a:cs typeface="Times New Roman" panose="02020603050405020304" pitchFamily="18" charset="0"/>
              </a:rPr>
              <a:t>налоговых доходов</a:t>
            </a:r>
          </a:p>
          <a:p>
            <a:pPr algn="ctr">
              <a:defRPr/>
            </a:pPr>
            <a:endParaRPr lang="ru-RU" sz="1000" b="1" dirty="0" smtClean="0">
              <a:solidFill>
                <a:schemeClr val="tx1"/>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5652120" y="836712"/>
            <a:ext cx="943976" cy="338554"/>
          </a:xfrm>
          <a:prstGeom prst="rect">
            <a:avLst/>
          </a:prstGeom>
          <a:noFill/>
        </p:spPr>
        <p:txBody>
          <a:bodyPr wrap="none" rtlCol="0">
            <a:spAutoFit/>
          </a:bodyPr>
          <a:lstStyle/>
          <a:p>
            <a:r>
              <a:rPr lang="ru-RU" sz="1600" b="1" dirty="0" smtClean="0">
                <a:solidFill>
                  <a:prstClr val="black"/>
                </a:solidFill>
                <a:latin typeface="Times New Roman" panose="02020603050405020304" pitchFamily="18" charset="0"/>
                <a:cs typeface="Times New Roman" panose="02020603050405020304" pitchFamily="18" charset="0"/>
              </a:rPr>
              <a:t>2016 год</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43" name="Овал 42"/>
          <p:cNvSpPr/>
          <p:nvPr/>
        </p:nvSpPr>
        <p:spPr>
          <a:xfrm>
            <a:off x="5641726" y="4434257"/>
            <a:ext cx="968199" cy="506911"/>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536,3</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46" name="Овал 45"/>
          <p:cNvSpPr/>
          <p:nvPr/>
        </p:nvSpPr>
        <p:spPr>
          <a:xfrm>
            <a:off x="5621119" y="3283491"/>
            <a:ext cx="1015583" cy="583326"/>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prstClr val="black"/>
                </a:solidFill>
                <a:latin typeface="Times New Roman" panose="02020603050405020304" pitchFamily="18" charset="0"/>
                <a:cs typeface="Times New Roman" panose="02020603050405020304" pitchFamily="18" charset="0"/>
              </a:rPr>
              <a:t>1 </a:t>
            </a:r>
            <a:r>
              <a:rPr lang="ru-RU" sz="1400" b="1" dirty="0" smtClean="0">
                <a:solidFill>
                  <a:prstClr val="black"/>
                </a:solidFill>
                <a:latin typeface="Times New Roman" panose="02020603050405020304" pitchFamily="18" charset="0"/>
                <a:cs typeface="Times New Roman" panose="02020603050405020304" pitchFamily="18" charset="0"/>
              </a:rPr>
              <a:t>175,1</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52" name="Овал 51"/>
          <p:cNvSpPr/>
          <p:nvPr/>
        </p:nvSpPr>
        <p:spPr>
          <a:xfrm>
            <a:off x="5562215" y="1332118"/>
            <a:ext cx="1162684" cy="556221"/>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prstClr val="black"/>
                </a:solidFill>
                <a:latin typeface="Times New Roman" panose="02020603050405020304" pitchFamily="18" charset="0"/>
                <a:cs typeface="Times New Roman" panose="02020603050405020304" pitchFamily="18" charset="0"/>
              </a:rPr>
              <a:t>1 </a:t>
            </a:r>
            <a:r>
              <a:rPr lang="ru-RU" sz="1600" b="1" dirty="0" smtClean="0">
                <a:solidFill>
                  <a:prstClr val="black"/>
                </a:solidFill>
                <a:latin typeface="Times New Roman" panose="02020603050405020304" pitchFamily="18" charset="0"/>
                <a:cs typeface="Times New Roman" panose="02020603050405020304" pitchFamily="18" charset="0"/>
              </a:rPr>
              <a:t>711,4</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53" name="Овал 52"/>
          <p:cNvSpPr/>
          <p:nvPr/>
        </p:nvSpPr>
        <p:spPr>
          <a:xfrm>
            <a:off x="5508104" y="1992400"/>
            <a:ext cx="1234692" cy="644511"/>
          </a:xfrm>
          <a:prstGeom prst="ellipse">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ru-RU" b="1" dirty="0" smtClean="0">
                <a:solidFill>
                  <a:schemeClr val="tx1"/>
                </a:solidFill>
                <a:latin typeface="Times New Roman" panose="02020603050405020304" pitchFamily="18" charset="0"/>
                <a:cs typeface="Times New Roman" panose="02020603050405020304" pitchFamily="18" charset="0"/>
              </a:rPr>
              <a:t>6,9% от </a:t>
            </a:r>
            <a:r>
              <a:rPr lang="ru-RU" b="1" dirty="0">
                <a:solidFill>
                  <a:schemeClr val="tx1"/>
                </a:solidFill>
                <a:latin typeface="Times New Roman" panose="02020603050405020304" pitchFamily="18" charset="0"/>
                <a:cs typeface="Times New Roman" panose="02020603050405020304" pitchFamily="18" charset="0"/>
              </a:rPr>
              <a:t>налоговых доходов</a:t>
            </a:r>
          </a:p>
          <a:p>
            <a:pPr algn="ctr">
              <a:defRPr/>
            </a:pPr>
            <a:endParaRPr lang="ru-RU" sz="1000" b="1" dirty="0" smtClean="0">
              <a:solidFill>
                <a:schemeClr val="tx1"/>
              </a:solidFill>
              <a:latin typeface="Times New Roman" panose="02020603050405020304" pitchFamily="18" charset="0"/>
              <a:cs typeface="Times New Roman" panose="02020603050405020304" pitchFamily="18" charset="0"/>
            </a:endParaRPr>
          </a:p>
        </p:txBody>
      </p:sp>
      <p:cxnSp>
        <p:nvCxnSpPr>
          <p:cNvPr id="54" name="Прямая со стрелкой 53"/>
          <p:cNvCxnSpPr/>
          <p:nvPr/>
        </p:nvCxnSpPr>
        <p:spPr>
          <a:xfrm>
            <a:off x="4787156" y="3575154"/>
            <a:ext cx="614505"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a:off x="4691718" y="4570841"/>
            <a:ext cx="525910" cy="960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Овал 55"/>
          <p:cNvSpPr/>
          <p:nvPr/>
        </p:nvSpPr>
        <p:spPr>
          <a:xfrm>
            <a:off x="4203338" y="3081647"/>
            <a:ext cx="1797128" cy="369420"/>
          </a:xfrm>
          <a:prstGeom prst="ellipse">
            <a:avLst/>
          </a:prstGeom>
          <a:noFill/>
          <a:ln w="6350">
            <a:no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ctr"/>
            <a:r>
              <a:rPr lang="ru-RU" sz="1300" b="1" dirty="0" smtClean="0">
                <a:solidFill>
                  <a:srgbClr val="7030A0"/>
                </a:solidFill>
                <a:latin typeface="Times New Roman" panose="02020603050405020304" pitchFamily="18" charset="0"/>
                <a:cs typeface="Times New Roman" panose="02020603050405020304" pitchFamily="18" charset="0"/>
              </a:rPr>
              <a:t>+217,4 </a:t>
            </a:r>
            <a:r>
              <a:rPr lang="ru-RU" sz="1300" b="1" dirty="0" err="1" smtClean="0">
                <a:solidFill>
                  <a:srgbClr val="7030A0"/>
                </a:solidFill>
                <a:latin typeface="Times New Roman" panose="02020603050405020304" pitchFamily="18" charset="0"/>
                <a:cs typeface="Times New Roman" panose="02020603050405020304" pitchFamily="18" charset="0"/>
              </a:rPr>
              <a:t>млн.рублей</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57" name="Овал 56"/>
          <p:cNvSpPr/>
          <p:nvPr/>
        </p:nvSpPr>
        <p:spPr>
          <a:xfrm>
            <a:off x="4164739" y="4110504"/>
            <a:ext cx="1716268" cy="369420"/>
          </a:xfrm>
          <a:prstGeom prst="ellipse">
            <a:avLst/>
          </a:prstGeom>
          <a:noFill/>
          <a:ln w="6350">
            <a:no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ctr"/>
            <a:r>
              <a:rPr lang="ru-RU" sz="1300" b="1" dirty="0" smtClean="0">
                <a:solidFill>
                  <a:srgbClr val="7030A0"/>
                </a:solidFill>
                <a:latin typeface="Times New Roman" panose="02020603050405020304" pitchFamily="18" charset="0"/>
                <a:cs typeface="Times New Roman" panose="02020603050405020304" pitchFamily="18" charset="0"/>
              </a:rPr>
              <a:t>-138,8 </a:t>
            </a:r>
            <a:r>
              <a:rPr lang="ru-RU" sz="1300" b="1" dirty="0" err="1" smtClean="0">
                <a:solidFill>
                  <a:srgbClr val="7030A0"/>
                </a:solidFill>
                <a:latin typeface="Times New Roman" panose="02020603050405020304" pitchFamily="18" charset="0"/>
                <a:cs typeface="Times New Roman" panose="02020603050405020304" pitchFamily="18" charset="0"/>
              </a:rPr>
              <a:t>млн.рублей</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58" name="TextBox 57"/>
          <p:cNvSpPr txBox="1"/>
          <p:nvPr/>
        </p:nvSpPr>
        <p:spPr>
          <a:xfrm>
            <a:off x="4621782" y="3633174"/>
            <a:ext cx="968547" cy="292388"/>
          </a:xfrm>
          <a:prstGeom prst="rect">
            <a:avLst/>
          </a:prstGeom>
          <a:noFill/>
        </p:spPr>
        <p:txBody>
          <a:bodyPr wrap="square" rtlCol="0">
            <a:spAutoFit/>
          </a:bodyPr>
          <a:lstStyle/>
          <a:p>
            <a:pPr algn="ctr"/>
            <a:r>
              <a:rPr lang="ru-RU" sz="1300" b="1" dirty="0" smtClean="0">
                <a:solidFill>
                  <a:srgbClr val="7030A0"/>
                </a:solidFill>
                <a:latin typeface="Times New Roman" panose="02020603050405020304" pitchFamily="18" charset="0"/>
                <a:cs typeface="Times New Roman" panose="02020603050405020304" pitchFamily="18" charset="0"/>
              </a:rPr>
              <a:t>+ 22,7%</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59" name="TextBox 58"/>
          <p:cNvSpPr txBox="1"/>
          <p:nvPr/>
        </p:nvSpPr>
        <p:spPr>
          <a:xfrm>
            <a:off x="4681163" y="4690011"/>
            <a:ext cx="753246" cy="292388"/>
          </a:xfrm>
          <a:prstGeom prst="rect">
            <a:avLst/>
          </a:prstGeom>
          <a:noFill/>
        </p:spPr>
        <p:txBody>
          <a:bodyPr wrap="square" rtlCol="0">
            <a:spAutoFit/>
          </a:bodyPr>
          <a:lstStyle/>
          <a:p>
            <a:pPr algn="ctr"/>
            <a:r>
              <a:rPr lang="ru-RU" sz="1300" b="1" dirty="0" smtClean="0">
                <a:solidFill>
                  <a:srgbClr val="7030A0"/>
                </a:solidFill>
                <a:latin typeface="Times New Roman" panose="02020603050405020304" pitchFamily="18" charset="0"/>
                <a:cs typeface="Times New Roman" panose="02020603050405020304" pitchFamily="18" charset="0"/>
              </a:rPr>
              <a:t>-20,6%</a:t>
            </a:r>
            <a:endParaRPr lang="ru-RU" sz="1300" b="1" dirty="0">
              <a:solidFill>
                <a:srgbClr val="7030A0"/>
              </a:solidFill>
              <a:latin typeface="Times New Roman" panose="02020603050405020304" pitchFamily="18" charset="0"/>
              <a:cs typeface="Times New Roman" panose="02020603050405020304" pitchFamily="18" charset="0"/>
            </a:endParaRPr>
          </a:p>
        </p:txBody>
      </p:sp>
      <p:cxnSp>
        <p:nvCxnSpPr>
          <p:cNvPr id="60" name="Прямая со стрелкой 59"/>
          <p:cNvCxnSpPr/>
          <p:nvPr/>
        </p:nvCxnSpPr>
        <p:spPr>
          <a:xfrm>
            <a:off x="4951012" y="1641602"/>
            <a:ext cx="513615"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Овал 60"/>
          <p:cNvSpPr/>
          <p:nvPr/>
        </p:nvSpPr>
        <p:spPr>
          <a:xfrm>
            <a:off x="4295451" y="1094908"/>
            <a:ext cx="1723845" cy="369420"/>
          </a:xfrm>
          <a:prstGeom prst="ellipse">
            <a:avLst/>
          </a:prstGeom>
          <a:noFill/>
          <a:ln w="6350">
            <a:no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ctr"/>
            <a:r>
              <a:rPr lang="ru-RU" sz="1300" b="1" dirty="0" smtClean="0">
                <a:solidFill>
                  <a:srgbClr val="7030A0"/>
                </a:solidFill>
                <a:latin typeface="Times New Roman" panose="02020603050405020304" pitchFamily="18" charset="0"/>
                <a:cs typeface="Times New Roman" panose="02020603050405020304" pitchFamily="18" charset="0"/>
              </a:rPr>
              <a:t>+78,6 </a:t>
            </a:r>
            <a:r>
              <a:rPr lang="ru-RU" sz="1300" b="1" dirty="0" err="1" smtClean="0">
                <a:solidFill>
                  <a:srgbClr val="7030A0"/>
                </a:solidFill>
                <a:latin typeface="Times New Roman" panose="02020603050405020304" pitchFamily="18" charset="0"/>
                <a:cs typeface="Times New Roman" panose="02020603050405020304" pitchFamily="18" charset="0"/>
              </a:rPr>
              <a:t>млн.рублей</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62" name="TextBox 61"/>
          <p:cNvSpPr txBox="1"/>
          <p:nvPr/>
        </p:nvSpPr>
        <p:spPr>
          <a:xfrm>
            <a:off x="4699283" y="1669236"/>
            <a:ext cx="968547" cy="292388"/>
          </a:xfrm>
          <a:prstGeom prst="rect">
            <a:avLst/>
          </a:prstGeom>
          <a:noFill/>
        </p:spPr>
        <p:txBody>
          <a:bodyPr wrap="square" rtlCol="0">
            <a:spAutoFit/>
          </a:bodyPr>
          <a:lstStyle/>
          <a:p>
            <a:pPr algn="ctr"/>
            <a:r>
              <a:rPr lang="ru-RU" sz="1300" b="1" dirty="0" smtClean="0">
                <a:solidFill>
                  <a:srgbClr val="7030A0"/>
                </a:solidFill>
                <a:latin typeface="Times New Roman" panose="02020603050405020304" pitchFamily="18" charset="0"/>
                <a:cs typeface="Times New Roman" panose="02020603050405020304" pitchFamily="18" charset="0"/>
              </a:rPr>
              <a:t>+ 4,8%</a:t>
            </a:r>
            <a:endParaRPr lang="ru-RU" sz="1300" b="1" dirty="0">
              <a:solidFill>
                <a:srgbClr val="7030A0"/>
              </a:solidFill>
              <a:latin typeface="Times New Roman" panose="02020603050405020304" pitchFamily="18" charset="0"/>
              <a:cs typeface="Times New Roman" panose="02020603050405020304" pitchFamily="18" charset="0"/>
            </a:endParaRPr>
          </a:p>
        </p:txBody>
      </p:sp>
      <p:pic>
        <p:nvPicPr>
          <p:cNvPr id="73" name="Picture 2" descr="K:\Общая для обмена\!Audio and Video!\Минфин\besplatnoe_seo_prodvijeni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729" y="5013176"/>
            <a:ext cx="2410272" cy="151501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2818694" y="5291883"/>
            <a:ext cx="5926684" cy="1208842"/>
          </a:xfrm>
          <a:prstGeom prst="wedgeRoundRectCallout">
            <a:avLst>
              <a:gd name="adj1" fmla="val 42448"/>
              <a:gd name="adj2" fmla="val -75503"/>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300" dirty="0" smtClean="0">
                <a:latin typeface="Times New Roman" panose="02020603050405020304" pitchFamily="18" charset="0"/>
                <a:cs typeface="Times New Roman" panose="02020603050405020304" pitchFamily="18" charset="0"/>
              </a:rPr>
              <a:t>Наибольшая сумма налоговых льгот приходится на налог на имущество организаций (в 2017 году 8</a:t>
            </a:r>
            <a:r>
              <a:rPr lang="en-US" sz="1300" dirty="0" smtClean="0">
                <a:latin typeface="Times New Roman" panose="02020603050405020304" pitchFamily="18" charset="0"/>
                <a:cs typeface="Times New Roman" panose="02020603050405020304" pitchFamily="18" charset="0"/>
              </a:rPr>
              <a:t>6,</a:t>
            </a:r>
            <a:r>
              <a:rPr lang="ru-RU" sz="1300" dirty="0" smtClean="0">
                <a:latin typeface="Times New Roman" panose="02020603050405020304" pitchFamily="18" charset="0"/>
                <a:cs typeface="Times New Roman" panose="02020603050405020304" pitchFamily="18" charset="0"/>
              </a:rPr>
              <a:t>6</a:t>
            </a:r>
            <a:r>
              <a:rPr lang="en-US" sz="1300"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 от общего объема льгот).</a:t>
            </a:r>
          </a:p>
          <a:p>
            <a:pPr algn="just"/>
            <a:r>
              <a:rPr lang="ru-RU" sz="1300" i="1" dirty="0" smtClean="0">
                <a:latin typeface="Times New Roman" panose="02020603050405020304" pitchFamily="18" charset="0"/>
                <a:cs typeface="Times New Roman" panose="02020603050405020304" pitchFamily="18" charset="0"/>
              </a:rPr>
              <a:t>По результатам сводной оценки эффективности предоставленных в 2017 году в соответствии с региональным законодательством налоговых льгот, льготы признаны эффективными.</a:t>
            </a:r>
            <a:endParaRPr lang="ru-RU" sz="1300" i="1" dirty="0">
              <a:latin typeface="Times New Roman" panose="02020603050405020304" pitchFamily="18" charset="0"/>
              <a:cs typeface="Times New Roman" panose="02020603050405020304" pitchFamily="18" charset="0"/>
            </a:endParaRPr>
          </a:p>
        </p:txBody>
      </p:sp>
      <p:sp>
        <p:nvSpPr>
          <p:cNvPr id="65" name="Заголовок 1"/>
          <p:cNvSpPr txBox="1">
            <a:spLocks/>
          </p:cNvSpPr>
          <p:nvPr/>
        </p:nvSpPr>
        <p:spPr>
          <a:xfrm>
            <a:off x="259729" y="58237"/>
            <a:ext cx="7020577"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700" dirty="0">
                <a:solidFill>
                  <a:schemeClr val="tx1"/>
                </a:solidFill>
                <a:effectLst/>
                <a:latin typeface="Times New Roman" panose="02020603050405020304" pitchFamily="18" charset="0"/>
                <a:cs typeface="Times New Roman" panose="02020603050405020304" pitchFamily="18" charset="0"/>
              </a:rPr>
              <a:t>Выпадающие доходы республиканского бюджета Чувашской Республики в связи с предоставлением налоговых льгот</a:t>
            </a:r>
          </a:p>
        </p:txBody>
      </p:sp>
      <p:cxnSp>
        <p:nvCxnSpPr>
          <p:cNvPr id="66" name="Прямая соединительная линия 65"/>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3" name="Номер слайда 2"/>
          <p:cNvSpPr>
            <a:spLocks noGrp="1"/>
          </p:cNvSpPr>
          <p:nvPr>
            <p:ph type="sldNum" sz="quarter" idx="12"/>
          </p:nvPr>
        </p:nvSpPr>
        <p:spPr/>
        <p:txBody>
          <a:bodyPr/>
          <a:lstStyle/>
          <a:p>
            <a:pPr>
              <a:defRPr/>
            </a:pPr>
            <a:fld id="{8135DCAC-F131-4C56-82C1-BB591457AF70}" type="slidenum">
              <a:rPr lang="ru-RU" smtClean="0"/>
              <a:pPr>
                <a:defRPr/>
              </a:pPr>
              <a:t>23</a:t>
            </a:fld>
            <a:endParaRPr lang="ru-RU" dirty="0"/>
          </a:p>
        </p:txBody>
      </p:sp>
      <p:sp>
        <p:nvSpPr>
          <p:cNvPr id="63" name="TextBox 62"/>
          <p:cNvSpPr txBox="1"/>
          <p:nvPr/>
        </p:nvSpPr>
        <p:spPr>
          <a:xfrm>
            <a:off x="7956376" y="836712"/>
            <a:ext cx="935064" cy="338554"/>
          </a:xfrm>
          <a:prstGeom prst="rect">
            <a:avLst/>
          </a:prstGeom>
          <a:noFill/>
        </p:spPr>
        <p:txBody>
          <a:bodyPr wrap="none" rtlCol="0">
            <a:spAutoFit/>
          </a:bodyPr>
          <a:lstStyle/>
          <a:p>
            <a:r>
              <a:rPr lang="ru-RU" sz="1600" b="1" dirty="0" smtClean="0">
                <a:solidFill>
                  <a:prstClr val="black"/>
                </a:solidFill>
                <a:latin typeface="Times New Roman" panose="02020603050405020304" pitchFamily="18" charset="0"/>
                <a:cs typeface="Times New Roman" panose="02020603050405020304" pitchFamily="18" charset="0"/>
              </a:rPr>
              <a:t>2017 год</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69" name="Овал 68"/>
          <p:cNvSpPr/>
          <p:nvPr/>
        </p:nvSpPr>
        <p:spPr>
          <a:xfrm>
            <a:off x="7916354" y="4434257"/>
            <a:ext cx="968199" cy="506911"/>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5</a:t>
            </a:r>
            <a:r>
              <a:rPr lang="en-US" sz="1400" b="1" dirty="0" smtClean="0">
                <a:solidFill>
                  <a:prstClr val="black"/>
                </a:solidFill>
                <a:latin typeface="Times New Roman" panose="02020603050405020304" pitchFamily="18" charset="0"/>
                <a:cs typeface="Times New Roman" panose="02020603050405020304" pitchFamily="18" charset="0"/>
              </a:rPr>
              <a:t>1</a:t>
            </a:r>
            <a:r>
              <a:rPr lang="ru-RU" sz="1400" b="1" dirty="0" smtClean="0">
                <a:solidFill>
                  <a:prstClr val="black"/>
                </a:solidFill>
                <a:latin typeface="Times New Roman" panose="02020603050405020304" pitchFamily="18" charset="0"/>
                <a:cs typeface="Times New Roman" panose="02020603050405020304" pitchFamily="18" charset="0"/>
              </a:rPr>
              <a:t>7</a:t>
            </a:r>
            <a:r>
              <a:rPr lang="en-US" sz="1400" b="1" dirty="0" smtClean="0">
                <a:solidFill>
                  <a:prstClr val="black"/>
                </a:solidFill>
                <a:latin typeface="Times New Roman" panose="02020603050405020304" pitchFamily="18" charset="0"/>
                <a:cs typeface="Times New Roman" panose="02020603050405020304" pitchFamily="18" charset="0"/>
              </a:rPr>
              <a:t>,</a:t>
            </a:r>
            <a:r>
              <a:rPr lang="ru-RU" sz="1400" b="1" dirty="0" smtClean="0">
                <a:solidFill>
                  <a:prstClr val="black"/>
                </a:solidFill>
                <a:latin typeface="Times New Roman" panose="02020603050405020304" pitchFamily="18" charset="0"/>
                <a:cs typeface="Times New Roman" panose="02020603050405020304" pitchFamily="18" charset="0"/>
              </a:rPr>
              <a:t>3</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70" name="Овал 69"/>
          <p:cNvSpPr/>
          <p:nvPr/>
        </p:nvSpPr>
        <p:spPr>
          <a:xfrm>
            <a:off x="7895747" y="3283491"/>
            <a:ext cx="1015583" cy="583326"/>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1</a:t>
            </a:r>
            <a:r>
              <a:rPr lang="en-US" sz="1400" b="1" dirty="0" smtClean="0">
                <a:solidFill>
                  <a:prstClr val="black"/>
                </a:solidFill>
                <a:latin typeface="Times New Roman" panose="02020603050405020304" pitchFamily="18" charset="0"/>
                <a:cs typeface="Times New Roman" panose="02020603050405020304" pitchFamily="18" charset="0"/>
              </a:rPr>
              <a:t> </a:t>
            </a:r>
            <a:r>
              <a:rPr lang="ru-RU" sz="1400" b="1" dirty="0" smtClean="0">
                <a:solidFill>
                  <a:prstClr val="black"/>
                </a:solidFill>
                <a:latin typeface="Times New Roman" panose="02020603050405020304" pitchFamily="18" charset="0"/>
                <a:cs typeface="Times New Roman" panose="02020603050405020304" pitchFamily="18" charset="0"/>
              </a:rPr>
              <a:t>051,0</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71" name="Овал 70"/>
          <p:cNvSpPr/>
          <p:nvPr/>
        </p:nvSpPr>
        <p:spPr>
          <a:xfrm>
            <a:off x="7836843" y="1332118"/>
            <a:ext cx="1162684" cy="556221"/>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black"/>
                </a:solidFill>
                <a:latin typeface="Times New Roman" panose="02020603050405020304" pitchFamily="18" charset="0"/>
                <a:cs typeface="Times New Roman" panose="02020603050405020304" pitchFamily="18" charset="0"/>
              </a:rPr>
              <a:t>1 </a:t>
            </a:r>
            <a:r>
              <a:rPr lang="ru-RU" sz="1600" b="1" dirty="0" smtClean="0">
                <a:solidFill>
                  <a:prstClr val="black"/>
                </a:solidFill>
                <a:latin typeface="Times New Roman" panose="02020603050405020304" pitchFamily="18" charset="0"/>
                <a:cs typeface="Times New Roman" panose="02020603050405020304" pitchFamily="18" charset="0"/>
              </a:rPr>
              <a:t>56</a:t>
            </a:r>
            <a:r>
              <a:rPr lang="en-US" sz="1600" b="1" dirty="0" smtClean="0">
                <a:solidFill>
                  <a:prstClr val="black"/>
                </a:solidFill>
                <a:latin typeface="Times New Roman" panose="02020603050405020304" pitchFamily="18" charset="0"/>
                <a:cs typeface="Times New Roman" panose="02020603050405020304" pitchFamily="18" charset="0"/>
              </a:rPr>
              <a:t>8,</a:t>
            </a:r>
            <a:r>
              <a:rPr lang="ru-RU" sz="1600" b="1" dirty="0" smtClean="0">
                <a:solidFill>
                  <a:prstClr val="black"/>
                </a:solidFill>
                <a:latin typeface="Times New Roman" panose="02020603050405020304" pitchFamily="18" charset="0"/>
                <a:cs typeface="Times New Roman" panose="02020603050405020304" pitchFamily="18" charset="0"/>
              </a:rPr>
              <a:t>3</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72" name="Овал 71"/>
          <p:cNvSpPr/>
          <p:nvPr/>
        </p:nvSpPr>
        <p:spPr>
          <a:xfrm>
            <a:off x="7782732" y="1992401"/>
            <a:ext cx="1234692" cy="644510"/>
          </a:xfrm>
          <a:prstGeom prst="ellipse">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ru-RU" b="1" dirty="0" smtClean="0">
                <a:solidFill>
                  <a:schemeClr val="tx1"/>
                </a:solidFill>
                <a:latin typeface="Times New Roman" panose="02020603050405020304" pitchFamily="18" charset="0"/>
                <a:cs typeface="Times New Roman" panose="02020603050405020304" pitchFamily="18" charset="0"/>
              </a:rPr>
              <a:t>6,1% от </a:t>
            </a:r>
            <a:r>
              <a:rPr lang="ru-RU" b="1" dirty="0">
                <a:solidFill>
                  <a:schemeClr val="tx1"/>
                </a:solidFill>
                <a:latin typeface="Times New Roman" panose="02020603050405020304" pitchFamily="18" charset="0"/>
                <a:cs typeface="Times New Roman" panose="02020603050405020304" pitchFamily="18" charset="0"/>
              </a:rPr>
              <a:t>налоговых доходов</a:t>
            </a:r>
          </a:p>
          <a:p>
            <a:pPr algn="ctr">
              <a:defRPr/>
            </a:pPr>
            <a:endParaRPr lang="ru-RU" sz="1000" b="1" dirty="0" smtClean="0">
              <a:solidFill>
                <a:schemeClr val="tx1"/>
              </a:solidFill>
              <a:latin typeface="Times New Roman" panose="02020603050405020304" pitchFamily="18" charset="0"/>
              <a:cs typeface="Times New Roman" panose="02020603050405020304" pitchFamily="18" charset="0"/>
            </a:endParaRPr>
          </a:p>
        </p:txBody>
      </p:sp>
      <p:cxnSp>
        <p:nvCxnSpPr>
          <p:cNvPr id="74" name="Прямая со стрелкой 73"/>
          <p:cNvCxnSpPr/>
          <p:nvPr/>
        </p:nvCxnSpPr>
        <p:spPr>
          <a:xfrm>
            <a:off x="7042712" y="3575154"/>
            <a:ext cx="614505"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a:off x="6966346" y="4570841"/>
            <a:ext cx="525910" cy="960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Овал 75"/>
          <p:cNvSpPr/>
          <p:nvPr/>
        </p:nvSpPr>
        <p:spPr>
          <a:xfrm>
            <a:off x="6458894" y="3081647"/>
            <a:ext cx="1797128" cy="369420"/>
          </a:xfrm>
          <a:prstGeom prst="ellipse">
            <a:avLst/>
          </a:prstGeom>
          <a:noFill/>
          <a:ln w="6350">
            <a:no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ctr"/>
            <a:r>
              <a:rPr lang="ru-RU" sz="1300" b="1" dirty="0" smtClean="0">
                <a:solidFill>
                  <a:srgbClr val="7030A0"/>
                </a:solidFill>
                <a:latin typeface="Times New Roman" panose="02020603050405020304" pitchFamily="18" charset="0"/>
                <a:cs typeface="Times New Roman" panose="02020603050405020304" pitchFamily="18" charset="0"/>
              </a:rPr>
              <a:t>-</a:t>
            </a:r>
            <a:r>
              <a:rPr lang="en-US" sz="1300" b="1" dirty="0" smtClean="0">
                <a:solidFill>
                  <a:srgbClr val="7030A0"/>
                </a:solidFill>
                <a:latin typeface="Times New Roman" panose="02020603050405020304" pitchFamily="18" charset="0"/>
                <a:cs typeface="Times New Roman" panose="02020603050405020304" pitchFamily="18" charset="0"/>
              </a:rPr>
              <a:t>1</a:t>
            </a:r>
            <a:r>
              <a:rPr lang="ru-RU" sz="1300" b="1" dirty="0" smtClean="0">
                <a:solidFill>
                  <a:srgbClr val="7030A0"/>
                </a:solidFill>
                <a:latin typeface="Times New Roman" panose="02020603050405020304" pitchFamily="18" charset="0"/>
                <a:cs typeface="Times New Roman" panose="02020603050405020304" pitchFamily="18" charset="0"/>
              </a:rPr>
              <a:t>24</a:t>
            </a:r>
            <a:r>
              <a:rPr lang="en-US" sz="1300" b="1" dirty="0" smtClean="0">
                <a:solidFill>
                  <a:srgbClr val="7030A0"/>
                </a:solidFill>
                <a:latin typeface="Times New Roman" panose="02020603050405020304" pitchFamily="18" charset="0"/>
                <a:cs typeface="Times New Roman" panose="02020603050405020304" pitchFamily="18" charset="0"/>
              </a:rPr>
              <a:t>,</a:t>
            </a:r>
            <a:r>
              <a:rPr lang="ru-RU" sz="1300" b="1" dirty="0" smtClean="0">
                <a:solidFill>
                  <a:srgbClr val="7030A0"/>
                </a:solidFill>
                <a:latin typeface="Times New Roman" panose="02020603050405020304" pitchFamily="18" charset="0"/>
                <a:cs typeface="Times New Roman" panose="02020603050405020304" pitchFamily="18" charset="0"/>
              </a:rPr>
              <a:t>1</a:t>
            </a:r>
            <a:r>
              <a:rPr lang="en-US" sz="1300" b="1" dirty="0" smtClean="0">
                <a:solidFill>
                  <a:srgbClr val="7030A0"/>
                </a:solidFill>
                <a:latin typeface="Times New Roman" panose="02020603050405020304" pitchFamily="18" charset="0"/>
                <a:cs typeface="Times New Roman" panose="02020603050405020304" pitchFamily="18" charset="0"/>
              </a:rPr>
              <a:t> </a:t>
            </a:r>
            <a:r>
              <a:rPr lang="ru-RU" sz="1300" b="1" dirty="0" err="1" smtClean="0">
                <a:solidFill>
                  <a:srgbClr val="7030A0"/>
                </a:solidFill>
                <a:latin typeface="Times New Roman" panose="02020603050405020304" pitchFamily="18" charset="0"/>
                <a:cs typeface="Times New Roman" panose="02020603050405020304" pitchFamily="18" charset="0"/>
              </a:rPr>
              <a:t>млн.рублей</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77" name="Овал 76"/>
          <p:cNvSpPr/>
          <p:nvPr/>
        </p:nvSpPr>
        <p:spPr>
          <a:xfrm>
            <a:off x="6439367" y="4110504"/>
            <a:ext cx="1716268" cy="369420"/>
          </a:xfrm>
          <a:prstGeom prst="ellipse">
            <a:avLst/>
          </a:prstGeom>
          <a:noFill/>
          <a:ln w="6350">
            <a:no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ctr"/>
            <a:r>
              <a:rPr lang="en-US" sz="1300" b="1" dirty="0" smtClean="0">
                <a:solidFill>
                  <a:srgbClr val="7030A0"/>
                </a:solidFill>
                <a:latin typeface="Times New Roman" panose="02020603050405020304" pitchFamily="18" charset="0"/>
                <a:cs typeface="Times New Roman" panose="02020603050405020304" pitchFamily="18" charset="0"/>
              </a:rPr>
              <a:t>-</a:t>
            </a:r>
            <a:r>
              <a:rPr lang="ru-RU" sz="1300" b="1" dirty="0" smtClean="0">
                <a:solidFill>
                  <a:srgbClr val="7030A0"/>
                </a:solidFill>
                <a:latin typeface="Times New Roman" panose="02020603050405020304" pitchFamily="18" charset="0"/>
                <a:cs typeface="Times New Roman" panose="02020603050405020304" pitchFamily="18" charset="0"/>
              </a:rPr>
              <a:t>1</a:t>
            </a:r>
            <a:r>
              <a:rPr lang="en-US" sz="1300" b="1" dirty="0" smtClean="0">
                <a:solidFill>
                  <a:srgbClr val="7030A0"/>
                </a:solidFill>
                <a:latin typeface="Times New Roman" panose="02020603050405020304" pitchFamily="18" charset="0"/>
                <a:cs typeface="Times New Roman" panose="02020603050405020304" pitchFamily="18" charset="0"/>
              </a:rPr>
              <a:t>9,</a:t>
            </a:r>
            <a:r>
              <a:rPr lang="ru-RU" sz="1300" b="1" dirty="0" smtClean="0">
                <a:solidFill>
                  <a:srgbClr val="7030A0"/>
                </a:solidFill>
                <a:latin typeface="Times New Roman" panose="02020603050405020304" pitchFamily="18" charset="0"/>
                <a:cs typeface="Times New Roman" panose="02020603050405020304" pitchFamily="18" charset="0"/>
              </a:rPr>
              <a:t>0</a:t>
            </a:r>
            <a:r>
              <a:rPr lang="en-US" sz="1300" b="1" dirty="0" smtClean="0">
                <a:solidFill>
                  <a:srgbClr val="7030A0"/>
                </a:solidFill>
                <a:latin typeface="Times New Roman" panose="02020603050405020304" pitchFamily="18" charset="0"/>
                <a:cs typeface="Times New Roman" panose="02020603050405020304" pitchFamily="18" charset="0"/>
              </a:rPr>
              <a:t> </a:t>
            </a:r>
            <a:r>
              <a:rPr lang="ru-RU" sz="1300" b="1" dirty="0" err="1" smtClean="0">
                <a:solidFill>
                  <a:srgbClr val="7030A0"/>
                </a:solidFill>
                <a:latin typeface="Times New Roman" panose="02020603050405020304" pitchFamily="18" charset="0"/>
                <a:cs typeface="Times New Roman" panose="02020603050405020304" pitchFamily="18" charset="0"/>
              </a:rPr>
              <a:t>млн.рублей</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78" name="TextBox 77"/>
          <p:cNvSpPr txBox="1"/>
          <p:nvPr/>
        </p:nvSpPr>
        <p:spPr>
          <a:xfrm>
            <a:off x="6896410" y="3633174"/>
            <a:ext cx="968547" cy="292388"/>
          </a:xfrm>
          <a:prstGeom prst="rect">
            <a:avLst/>
          </a:prstGeom>
          <a:noFill/>
        </p:spPr>
        <p:txBody>
          <a:bodyPr wrap="square" rtlCol="0">
            <a:spAutoFit/>
          </a:bodyPr>
          <a:lstStyle/>
          <a:p>
            <a:pPr algn="ctr"/>
            <a:r>
              <a:rPr lang="ru-RU" sz="1300" b="1" dirty="0" smtClean="0">
                <a:solidFill>
                  <a:srgbClr val="7030A0"/>
                </a:solidFill>
                <a:latin typeface="Times New Roman" panose="02020603050405020304" pitchFamily="18" charset="0"/>
                <a:cs typeface="Times New Roman" panose="02020603050405020304" pitchFamily="18" charset="0"/>
              </a:rPr>
              <a:t>- 10</a:t>
            </a:r>
            <a:r>
              <a:rPr lang="en-US" sz="1300" b="1" dirty="0" smtClean="0">
                <a:solidFill>
                  <a:srgbClr val="7030A0"/>
                </a:solidFill>
                <a:latin typeface="Times New Roman" panose="02020603050405020304" pitchFamily="18" charset="0"/>
                <a:cs typeface="Times New Roman" panose="02020603050405020304" pitchFamily="18" charset="0"/>
              </a:rPr>
              <a:t>,</a:t>
            </a:r>
            <a:r>
              <a:rPr lang="ru-RU" sz="1300" b="1" dirty="0" smtClean="0">
                <a:solidFill>
                  <a:srgbClr val="7030A0"/>
                </a:solidFill>
                <a:latin typeface="Times New Roman" panose="02020603050405020304" pitchFamily="18" charset="0"/>
                <a:cs typeface="Times New Roman" panose="02020603050405020304" pitchFamily="18" charset="0"/>
              </a:rPr>
              <a:t>6%</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79" name="TextBox 78"/>
          <p:cNvSpPr txBox="1"/>
          <p:nvPr/>
        </p:nvSpPr>
        <p:spPr>
          <a:xfrm>
            <a:off x="6955791" y="4690011"/>
            <a:ext cx="753246" cy="292388"/>
          </a:xfrm>
          <a:prstGeom prst="rect">
            <a:avLst/>
          </a:prstGeom>
          <a:noFill/>
        </p:spPr>
        <p:txBody>
          <a:bodyPr wrap="square" rtlCol="0">
            <a:spAutoFit/>
          </a:bodyPr>
          <a:lstStyle/>
          <a:p>
            <a:pPr algn="ctr"/>
            <a:r>
              <a:rPr lang="en-US" sz="1300" b="1" dirty="0" smtClean="0">
                <a:solidFill>
                  <a:srgbClr val="7030A0"/>
                </a:solidFill>
                <a:latin typeface="Times New Roman" panose="02020603050405020304" pitchFamily="18" charset="0"/>
                <a:cs typeface="Times New Roman" panose="02020603050405020304" pitchFamily="18" charset="0"/>
              </a:rPr>
              <a:t>-</a:t>
            </a:r>
            <a:r>
              <a:rPr lang="ru-RU" sz="1300" b="1" dirty="0" smtClean="0">
                <a:solidFill>
                  <a:srgbClr val="7030A0"/>
                </a:solidFill>
                <a:latin typeface="Times New Roman" panose="02020603050405020304" pitchFamily="18" charset="0"/>
                <a:cs typeface="Times New Roman" panose="02020603050405020304" pitchFamily="18" charset="0"/>
              </a:rPr>
              <a:t>3</a:t>
            </a:r>
            <a:r>
              <a:rPr lang="en-US" sz="1300" b="1" dirty="0" smtClean="0">
                <a:solidFill>
                  <a:srgbClr val="7030A0"/>
                </a:solidFill>
                <a:latin typeface="Times New Roman" panose="02020603050405020304" pitchFamily="18" charset="0"/>
                <a:cs typeface="Times New Roman" panose="02020603050405020304" pitchFamily="18" charset="0"/>
              </a:rPr>
              <a:t>,</a:t>
            </a:r>
            <a:r>
              <a:rPr lang="ru-RU" sz="1300" b="1" dirty="0" smtClean="0">
                <a:solidFill>
                  <a:srgbClr val="7030A0"/>
                </a:solidFill>
                <a:latin typeface="Times New Roman" panose="02020603050405020304" pitchFamily="18" charset="0"/>
                <a:cs typeface="Times New Roman" panose="02020603050405020304" pitchFamily="18" charset="0"/>
              </a:rPr>
              <a:t>5%</a:t>
            </a:r>
            <a:endParaRPr lang="ru-RU" sz="1300" b="1" dirty="0">
              <a:solidFill>
                <a:srgbClr val="7030A0"/>
              </a:solidFill>
              <a:latin typeface="Times New Roman" panose="02020603050405020304" pitchFamily="18" charset="0"/>
              <a:cs typeface="Times New Roman" panose="02020603050405020304" pitchFamily="18" charset="0"/>
            </a:endParaRPr>
          </a:p>
        </p:txBody>
      </p:sp>
      <p:cxnSp>
        <p:nvCxnSpPr>
          <p:cNvPr id="80" name="Прямая со стрелкой 79"/>
          <p:cNvCxnSpPr/>
          <p:nvPr/>
        </p:nvCxnSpPr>
        <p:spPr>
          <a:xfrm>
            <a:off x="7134560" y="1641602"/>
            <a:ext cx="513615"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Овал 80"/>
          <p:cNvSpPr/>
          <p:nvPr/>
        </p:nvSpPr>
        <p:spPr>
          <a:xfrm>
            <a:off x="6478999" y="1094908"/>
            <a:ext cx="1723845" cy="369420"/>
          </a:xfrm>
          <a:prstGeom prst="ellipse">
            <a:avLst/>
          </a:prstGeom>
          <a:noFill/>
          <a:ln w="6350">
            <a:no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ctr"/>
            <a:r>
              <a:rPr lang="ru-RU" sz="1300" b="1" dirty="0" smtClean="0">
                <a:solidFill>
                  <a:srgbClr val="7030A0"/>
                </a:solidFill>
                <a:latin typeface="Times New Roman" panose="02020603050405020304" pitchFamily="18" charset="0"/>
                <a:cs typeface="Times New Roman" panose="02020603050405020304" pitchFamily="18" charset="0"/>
              </a:rPr>
              <a:t>-</a:t>
            </a:r>
            <a:r>
              <a:rPr lang="en-US" sz="1300" b="1" dirty="0" smtClean="0">
                <a:solidFill>
                  <a:srgbClr val="7030A0"/>
                </a:solidFill>
                <a:latin typeface="Times New Roman" panose="02020603050405020304" pitchFamily="18" charset="0"/>
                <a:cs typeface="Times New Roman" panose="02020603050405020304" pitchFamily="18" charset="0"/>
              </a:rPr>
              <a:t>1</a:t>
            </a:r>
            <a:r>
              <a:rPr lang="ru-RU" sz="1300" b="1" dirty="0" smtClean="0">
                <a:solidFill>
                  <a:srgbClr val="7030A0"/>
                </a:solidFill>
                <a:latin typeface="Times New Roman" panose="02020603050405020304" pitchFamily="18" charset="0"/>
                <a:cs typeface="Times New Roman" panose="02020603050405020304" pitchFamily="18" charset="0"/>
              </a:rPr>
              <a:t>43</a:t>
            </a:r>
            <a:r>
              <a:rPr lang="en-US" sz="1300" b="1" dirty="0" smtClean="0">
                <a:solidFill>
                  <a:srgbClr val="7030A0"/>
                </a:solidFill>
                <a:latin typeface="Times New Roman" panose="02020603050405020304" pitchFamily="18" charset="0"/>
                <a:cs typeface="Times New Roman" panose="02020603050405020304" pitchFamily="18" charset="0"/>
              </a:rPr>
              <a:t>,1 </a:t>
            </a:r>
            <a:r>
              <a:rPr lang="ru-RU" sz="1300" b="1" dirty="0" err="1" smtClean="0">
                <a:solidFill>
                  <a:srgbClr val="7030A0"/>
                </a:solidFill>
                <a:latin typeface="Times New Roman" panose="02020603050405020304" pitchFamily="18" charset="0"/>
                <a:cs typeface="Times New Roman" panose="02020603050405020304" pitchFamily="18" charset="0"/>
              </a:rPr>
              <a:t>млн.рублей</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82" name="TextBox 81"/>
          <p:cNvSpPr txBox="1"/>
          <p:nvPr/>
        </p:nvSpPr>
        <p:spPr>
          <a:xfrm>
            <a:off x="6882831" y="1669236"/>
            <a:ext cx="968547" cy="292388"/>
          </a:xfrm>
          <a:prstGeom prst="rect">
            <a:avLst/>
          </a:prstGeom>
          <a:noFill/>
        </p:spPr>
        <p:txBody>
          <a:bodyPr wrap="square" rtlCol="0">
            <a:spAutoFit/>
          </a:bodyPr>
          <a:lstStyle/>
          <a:p>
            <a:pPr algn="ctr"/>
            <a:r>
              <a:rPr lang="ru-RU" sz="1300" b="1" dirty="0" smtClean="0">
                <a:solidFill>
                  <a:srgbClr val="7030A0"/>
                </a:solidFill>
                <a:latin typeface="Times New Roman" panose="02020603050405020304" pitchFamily="18" charset="0"/>
                <a:cs typeface="Times New Roman" panose="02020603050405020304" pitchFamily="18" charset="0"/>
              </a:rPr>
              <a:t>- 8</a:t>
            </a:r>
            <a:r>
              <a:rPr lang="en-US" sz="1300" b="1" dirty="0" smtClean="0">
                <a:solidFill>
                  <a:srgbClr val="7030A0"/>
                </a:solidFill>
                <a:latin typeface="Times New Roman" panose="02020603050405020304" pitchFamily="18" charset="0"/>
                <a:cs typeface="Times New Roman" panose="02020603050405020304" pitchFamily="18" charset="0"/>
              </a:rPr>
              <a:t>,</a:t>
            </a:r>
            <a:r>
              <a:rPr lang="ru-RU" sz="1300" b="1" dirty="0" smtClean="0">
                <a:solidFill>
                  <a:srgbClr val="7030A0"/>
                </a:solidFill>
                <a:latin typeface="Times New Roman" panose="02020603050405020304" pitchFamily="18" charset="0"/>
                <a:cs typeface="Times New Roman" panose="02020603050405020304" pitchFamily="18" charset="0"/>
              </a:rPr>
              <a:t>4%</a:t>
            </a:r>
            <a:endParaRPr lang="ru-RU" sz="13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6645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24</a:t>
            </a:fld>
            <a:endParaRPr lang="ru-RU" dirty="0"/>
          </a:p>
        </p:txBody>
      </p:sp>
      <p:sp>
        <p:nvSpPr>
          <p:cNvPr id="9" name="Заголовок 1"/>
          <p:cNvSpPr txBox="1">
            <a:spLocks/>
          </p:cNvSpPr>
          <p:nvPr/>
        </p:nvSpPr>
        <p:spPr>
          <a:xfrm>
            <a:off x="259728" y="18864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Расходы консолидированного бюджета </a:t>
            </a:r>
            <a:r>
              <a:rPr lang="ru-RU" sz="1800" dirty="0">
                <a:solidFill>
                  <a:schemeClr val="tx1"/>
                </a:solidFill>
                <a:effectLst/>
                <a:latin typeface="Times New Roman" panose="02020603050405020304" pitchFamily="18" charset="0"/>
                <a:cs typeface="Times New Roman" panose="02020603050405020304" pitchFamily="18" charset="0"/>
              </a:rPr>
              <a:t>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0" name="Прямая соединительная линия 9"/>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4" name="Скругленный прямоугольник 3"/>
          <p:cNvSpPr/>
          <p:nvPr/>
        </p:nvSpPr>
        <p:spPr>
          <a:xfrm>
            <a:off x="6948264" y="584712"/>
            <a:ext cx="648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2018г.</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5292080" y="584712"/>
            <a:ext cx="648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2016г.</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6084168" y="584712"/>
            <a:ext cx="648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2017г.</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7717374" y="584712"/>
            <a:ext cx="576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800" dirty="0" smtClean="0">
                <a:solidFill>
                  <a:schemeClr val="tx1"/>
                </a:solidFill>
                <a:latin typeface="Times New Roman" panose="02020603050405020304" pitchFamily="18" charset="0"/>
                <a:cs typeface="Times New Roman" panose="02020603050405020304" pitchFamily="18" charset="0"/>
              </a:rPr>
              <a:t>2018/ 2017, %</a:t>
            </a:r>
            <a:endParaRPr lang="ru-RU" sz="800" dirty="0">
              <a:solidFill>
                <a:schemeClr val="tx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8388488" y="584712"/>
            <a:ext cx="576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800" dirty="0" smtClean="0">
                <a:solidFill>
                  <a:schemeClr val="tx1"/>
                </a:solidFill>
                <a:latin typeface="Times New Roman" panose="02020603050405020304" pitchFamily="18" charset="0"/>
                <a:cs typeface="Times New Roman" panose="02020603050405020304" pitchFamily="18" charset="0"/>
              </a:rPr>
              <a:t>2017/ 2016, %</a:t>
            </a:r>
            <a:endParaRPr lang="ru-RU" sz="800"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794812473"/>
              </p:ext>
            </p:extLst>
          </p:nvPr>
        </p:nvGraphicFramePr>
        <p:xfrm>
          <a:off x="161680" y="918509"/>
          <a:ext cx="8802320" cy="5606835"/>
        </p:xfrm>
        <a:graphic>
          <a:graphicData uri="http://schemas.openxmlformats.org/drawingml/2006/table">
            <a:tbl>
              <a:tblPr/>
              <a:tblGrid>
                <a:gridCol w="476617"/>
                <a:gridCol w="4594107"/>
                <a:gridCol w="820951"/>
                <a:gridCol w="820951"/>
                <a:gridCol w="820951"/>
                <a:gridCol w="671689"/>
                <a:gridCol w="597054"/>
              </a:tblGrid>
              <a:tr h="155185">
                <a:tc>
                  <a:txBody>
                    <a:bodyPr/>
                    <a:lstStyle/>
                    <a:p>
                      <a:pPr algn="l" rtl="0" fontAlgn="b"/>
                      <a:r>
                        <a:rPr lang="ru-RU" sz="900" b="1" i="0" u="none" strike="noStrike" dirty="0">
                          <a:solidFill>
                            <a:srgbClr val="000000"/>
                          </a:solidFill>
                          <a:effectLst/>
                          <a:latin typeface="+mn-lt"/>
                        </a:rPr>
                        <a:t>0100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dirty="0">
                          <a:solidFill>
                            <a:srgbClr val="000000"/>
                          </a:solidFill>
                          <a:effectLst/>
                          <a:latin typeface="+mn-lt"/>
                        </a:rPr>
                        <a:t>ОБЩЕГОСУДАРСТВЕННЫЕ ВОПРОСЫ</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2 444 842,77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2 512 529,69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2 988 937,10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119,0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102,8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266239">
                <a:tc>
                  <a:txBody>
                    <a:bodyPr/>
                    <a:lstStyle/>
                    <a:p>
                      <a:pPr algn="l" rtl="0" fontAlgn="b"/>
                      <a:r>
                        <a:rPr lang="ru-RU" sz="900" b="0" i="0" u="none" strike="noStrike" dirty="0">
                          <a:solidFill>
                            <a:srgbClr val="000000"/>
                          </a:solidFill>
                          <a:effectLst/>
                          <a:latin typeface="+mn-lt"/>
                        </a:rPr>
                        <a:t>0103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100 011,95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104 </a:t>
                      </a:r>
                      <a:r>
                        <a:rPr lang="ru-RU" sz="900" b="0" i="0" u="none" strike="noStrike" dirty="0" smtClean="0">
                          <a:solidFill>
                            <a:srgbClr val="000000"/>
                          </a:solidFill>
                          <a:effectLst/>
                          <a:latin typeface="+mn-lt"/>
                        </a:rPr>
                        <a:t>927,74</a:t>
                      </a:r>
                      <a:endParaRPr lang="ru-RU" sz="900" b="0" i="0" u="none" strike="noStrike" dirty="0">
                        <a:solidFill>
                          <a:srgbClr val="000000"/>
                        </a:solidFill>
                        <a:effectLst/>
                        <a:latin typeface="+mn-lt"/>
                      </a:endParaRP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kern="1200" dirty="0">
                          <a:solidFill>
                            <a:srgbClr val="000000"/>
                          </a:solidFill>
                          <a:effectLst/>
                          <a:latin typeface="+mn-lt"/>
                          <a:ea typeface="+mn-ea"/>
                          <a:cs typeface="+mn-cs"/>
                        </a:rPr>
                        <a:t>115 514,19</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110,1</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104,9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397691">
                <a:tc>
                  <a:txBody>
                    <a:bodyPr/>
                    <a:lstStyle/>
                    <a:p>
                      <a:pPr algn="l" rtl="0" fontAlgn="b"/>
                      <a:r>
                        <a:rPr lang="ru-RU" sz="900" b="0" i="0" u="none" strike="noStrike">
                          <a:solidFill>
                            <a:srgbClr val="000000"/>
                          </a:solidFill>
                          <a:effectLst/>
                          <a:latin typeface="+mn-lt"/>
                        </a:rPr>
                        <a:t>0104</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dirty="0">
                          <a:solidFill>
                            <a:srgbClr val="000000"/>
                          </a:solidFill>
                          <a:effectLst/>
                          <a:latin typeface="+mn-lt"/>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1 098 421,18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1 063 781,95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kern="1200" dirty="0">
                          <a:solidFill>
                            <a:srgbClr val="000000"/>
                          </a:solidFill>
                          <a:effectLst/>
                          <a:latin typeface="+mn-lt"/>
                          <a:ea typeface="+mn-ea"/>
                          <a:cs typeface="+mn-cs"/>
                        </a:rPr>
                        <a:t>1 126 127,74</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105,9</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96,8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0" i="0" u="none" strike="noStrike">
                          <a:solidFill>
                            <a:srgbClr val="000000"/>
                          </a:solidFill>
                          <a:effectLst/>
                          <a:latin typeface="+mn-lt"/>
                        </a:rPr>
                        <a:t>0105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Судебная система</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109 832,22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108 888,77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kern="1200" dirty="0">
                          <a:solidFill>
                            <a:srgbClr val="000000"/>
                          </a:solidFill>
                          <a:effectLst/>
                          <a:latin typeface="+mn-lt"/>
                          <a:ea typeface="+mn-ea"/>
                          <a:cs typeface="+mn-cs"/>
                        </a:rPr>
                        <a:t>148 875,22</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136,7</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99,1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266239">
                <a:tc>
                  <a:txBody>
                    <a:bodyPr/>
                    <a:lstStyle/>
                    <a:p>
                      <a:pPr algn="l" rtl="0" fontAlgn="b"/>
                      <a:r>
                        <a:rPr lang="ru-RU" sz="900" b="0" i="0" u="none" strike="noStrike">
                          <a:solidFill>
                            <a:srgbClr val="000000"/>
                          </a:solidFill>
                          <a:effectLst/>
                          <a:latin typeface="+mn-lt"/>
                        </a:rPr>
                        <a:t>0106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Обеспечение деятельности финансовых, налоговых и таможенных органов и органов финансового (финансово-бюджетного) надзора</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265 760,79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264 758,65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kern="1200" dirty="0">
                          <a:solidFill>
                            <a:srgbClr val="000000"/>
                          </a:solidFill>
                          <a:effectLst/>
                          <a:latin typeface="+mn-lt"/>
                          <a:ea typeface="+mn-ea"/>
                          <a:cs typeface="+mn-cs"/>
                        </a:rPr>
                        <a:t>281 681,75</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106,4</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99,6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0" i="0" u="none" strike="noStrike">
                          <a:solidFill>
                            <a:srgbClr val="000000"/>
                          </a:solidFill>
                          <a:effectLst/>
                          <a:latin typeface="+mn-lt"/>
                        </a:rPr>
                        <a:t>0107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dirty="0">
                          <a:solidFill>
                            <a:srgbClr val="000000"/>
                          </a:solidFill>
                          <a:effectLst/>
                          <a:latin typeface="+mn-lt"/>
                        </a:rPr>
                        <a:t>Обеспечение проведения выборов и референдумов</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61 502,25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22 391,95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kern="1200" dirty="0">
                          <a:solidFill>
                            <a:srgbClr val="000000"/>
                          </a:solidFill>
                          <a:effectLst/>
                          <a:latin typeface="+mn-lt"/>
                          <a:ea typeface="+mn-ea"/>
                          <a:cs typeface="+mn-cs"/>
                        </a:rPr>
                        <a:t>26 236,17</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117,2</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36,4</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0" i="0" u="none" strike="noStrike">
                          <a:solidFill>
                            <a:srgbClr val="000000"/>
                          </a:solidFill>
                          <a:effectLst/>
                          <a:latin typeface="+mn-lt"/>
                        </a:rPr>
                        <a:t>0111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dirty="0">
                          <a:solidFill>
                            <a:srgbClr val="000000"/>
                          </a:solidFill>
                          <a:effectLst/>
                          <a:latin typeface="+mn-lt"/>
                        </a:rPr>
                        <a:t>Резервные фонды</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kern="1200" dirty="0">
                          <a:solidFill>
                            <a:srgbClr val="000000"/>
                          </a:solidFill>
                          <a:effectLst/>
                          <a:latin typeface="+mn-lt"/>
                          <a:ea typeface="+mn-ea"/>
                          <a:cs typeface="+mn-cs"/>
                        </a:rPr>
                        <a:t>0,00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endParaRPr lang="ru-RU" sz="900" b="0" i="0" u="none" strike="noStrike" dirty="0">
                        <a:solidFill>
                          <a:srgbClr val="000000"/>
                        </a:solidFill>
                        <a:effectLst/>
                        <a:latin typeface="+mn-lt"/>
                      </a:endParaRP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 </a:t>
                      </a:r>
                      <a:r>
                        <a:rPr lang="ru-RU" sz="900" b="0" i="0" u="none" strike="noStrike" dirty="0" smtClean="0">
                          <a:solidFill>
                            <a:srgbClr val="000000"/>
                          </a:solidFill>
                          <a:effectLst/>
                          <a:latin typeface="+mn-lt"/>
                        </a:rPr>
                        <a:t>0,0</a:t>
                      </a:r>
                      <a:endParaRPr lang="ru-RU" sz="900" b="0" i="0" u="none" strike="noStrike" dirty="0">
                        <a:solidFill>
                          <a:srgbClr val="000000"/>
                        </a:solidFill>
                        <a:effectLst/>
                        <a:latin typeface="+mn-lt"/>
                      </a:endParaRP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0" i="0" u="none" strike="noStrike">
                          <a:solidFill>
                            <a:srgbClr val="000000"/>
                          </a:solidFill>
                          <a:effectLst/>
                          <a:latin typeface="+mn-lt"/>
                        </a:rPr>
                        <a:t>0112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dirty="0">
                          <a:solidFill>
                            <a:srgbClr val="000000"/>
                          </a:solidFill>
                          <a:effectLst/>
                          <a:latin typeface="+mn-lt"/>
                        </a:rPr>
                        <a:t>Прикладные научные исследования в области общегосударственных вопросов</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225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225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kern="1200" dirty="0">
                          <a:solidFill>
                            <a:srgbClr val="000000"/>
                          </a:solidFill>
                          <a:effectLst/>
                          <a:latin typeface="+mn-lt"/>
                          <a:ea typeface="+mn-ea"/>
                          <a:cs typeface="+mn-cs"/>
                        </a:rPr>
                        <a:t>225,00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100,0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100,0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0" i="0" u="none" strike="noStrike">
                          <a:solidFill>
                            <a:srgbClr val="000000"/>
                          </a:solidFill>
                          <a:effectLst/>
                          <a:latin typeface="+mn-lt"/>
                        </a:rPr>
                        <a:t>0113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Другие общегосударственные вопросы</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809 079,38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947 </a:t>
                      </a:r>
                      <a:r>
                        <a:rPr lang="ru-RU" sz="900" b="0" i="0" u="none" strike="noStrike" dirty="0" smtClean="0">
                          <a:solidFill>
                            <a:srgbClr val="000000"/>
                          </a:solidFill>
                          <a:effectLst/>
                          <a:latin typeface="+mn-lt"/>
                        </a:rPr>
                        <a:t>555,63</a:t>
                      </a:r>
                      <a:endParaRPr lang="ru-RU" sz="900" b="0" i="0" u="none" strike="noStrike" dirty="0">
                        <a:solidFill>
                          <a:srgbClr val="000000"/>
                        </a:solidFill>
                        <a:effectLst/>
                        <a:latin typeface="+mn-lt"/>
                      </a:endParaRP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kern="1200" dirty="0">
                          <a:solidFill>
                            <a:srgbClr val="000000"/>
                          </a:solidFill>
                          <a:effectLst/>
                          <a:latin typeface="+mn-lt"/>
                          <a:ea typeface="+mn-ea"/>
                          <a:cs typeface="+mn-cs"/>
                        </a:rPr>
                        <a:t>1 290 277,03</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136,2</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117,1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1" i="0" u="none" strike="noStrike">
                          <a:solidFill>
                            <a:srgbClr val="000000"/>
                          </a:solidFill>
                          <a:effectLst/>
                          <a:latin typeface="+mn-lt"/>
                        </a:rPr>
                        <a:t>0200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dirty="0">
                          <a:solidFill>
                            <a:srgbClr val="000000"/>
                          </a:solidFill>
                          <a:effectLst/>
                          <a:latin typeface="+mn-lt"/>
                        </a:rPr>
                        <a:t>НАЦИОНАЛЬНАЯ ОБОРОНА</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27 462,00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26 427,40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30 491,80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115,4</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96,2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0" i="0" u="none" strike="noStrike">
                          <a:solidFill>
                            <a:srgbClr val="000000"/>
                          </a:solidFill>
                          <a:effectLst/>
                          <a:latin typeface="+mn-lt"/>
                        </a:rPr>
                        <a:t>0203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Мобилизационная и вневойсковая подготовка</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27 462,00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26 427,40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kern="1200" dirty="0">
                          <a:solidFill>
                            <a:srgbClr val="000000"/>
                          </a:solidFill>
                          <a:effectLst/>
                          <a:latin typeface="+mn-lt"/>
                          <a:ea typeface="+mn-ea"/>
                          <a:cs typeface="+mn-cs"/>
                        </a:rPr>
                        <a:t>30 491,80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115,4</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96,2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1" i="0" u="none" strike="noStrike">
                          <a:solidFill>
                            <a:srgbClr val="000000"/>
                          </a:solidFill>
                          <a:effectLst/>
                          <a:latin typeface="+mn-lt"/>
                        </a:rPr>
                        <a:t>0300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dirty="0">
                          <a:solidFill>
                            <a:srgbClr val="000000"/>
                          </a:solidFill>
                          <a:effectLst/>
                          <a:latin typeface="+mn-lt"/>
                        </a:rPr>
                        <a:t>НАЦИОНАЛЬНАЯ БЕЗОПАСНОСТЬ И ПРАВООХРАНИТЕЛЬНАЯ ДЕЯТЕЛЬНОСТЬ</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366 243,35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485 416,77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640 699,37</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132,0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132,5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0" i="0" u="none" strike="noStrike">
                          <a:solidFill>
                            <a:srgbClr val="000000"/>
                          </a:solidFill>
                          <a:effectLst/>
                          <a:latin typeface="+mn-lt"/>
                        </a:rPr>
                        <a:t>0304</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Органы юстиции</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100 835,86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114 471,85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kern="1200" dirty="0">
                          <a:solidFill>
                            <a:srgbClr val="000000"/>
                          </a:solidFill>
                          <a:effectLst/>
                          <a:latin typeface="+mn-lt"/>
                          <a:ea typeface="+mn-ea"/>
                          <a:cs typeface="+mn-cs"/>
                        </a:rPr>
                        <a:t>120 183,07</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105,0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113,5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266239">
                <a:tc>
                  <a:txBody>
                    <a:bodyPr/>
                    <a:lstStyle/>
                    <a:p>
                      <a:pPr algn="l" rtl="0" fontAlgn="b"/>
                      <a:r>
                        <a:rPr lang="ru-RU" sz="900" b="0" i="0" u="none" strike="noStrike">
                          <a:solidFill>
                            <a:srgbClr val="000000"/>
                          </a:solidFill>
                          <a:effectLst/>
                          <a:latin typeface="+mn-lt"/>
                        </a:rPr>
                        <a:t>0309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Защита населения и территории от чрезвычайных ситуаций природного и техногенного характера, гражданская оборона</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113 373,43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185 836,02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kern="1200" dirty="0">
                          <a:solidFill>
                            <a:srgbClr val="000000"/>
                          </a:solidFill>
                          <a:effectLst/>
                          <a:latin typeface="+mn-lt"/>
                          <a:ea typeface="+mn-ea"/>
                          <a:cs typeface="+mn-cs"/>
                        </a:rPr>
                        <a:t>249 064,92</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134,0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163,9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0" i="0" u="none" strike="noStrike">
                          <a:solidFill>
                            <a:srgbClr val="000000"/>
                          </a:solidFill>
                          <a:effectLst/>
                          <a:latin typeface="+mn-lt"/>
                        </a:rPr>
                        <a:t>0310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dirty="0">
                          <a:solidFill>
                            <a:srgbClr val="000000"/>
                          </a:solidFill>
                          <a:effectLst/>
                          <a:latin typeface="+mn-lt"/>
                        </a:rPr>
                        <a:t>Обеспечение пожарной безопасности</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108 275,65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126 620,60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kern="1200" dirty="0">
                          <a:solidFill>
                            <a:srgbClr val="000000"/>
                          </a:solidFill>
                          <a:effectLst/>
                          <a:latin typeface="+mn-lt"/>
                          <a:ea typeface="+mn-ea"/>
                          <a:cs typeface="+mn-cs"/>
                        </a:rPr>
                        <a:t>210 610,12</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166,3</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116,9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76972">
                <a:tc>
                  <a:txBody>
                    <a:bodyPr/>
                    <a:lstStyle/>
                    <a:p>
                      <a:pPr algn="l" rtl="0" fontAlgn="b"/>
                      <a:r>
                        <a:rPr lang="ru-RU" sz="900" b="0" i="0" u="none" strike="noStrike">
                          <a:solidFill>
                            <a:srgbClr val="000000"/>
                          </a:solidFill>
                          <a:effectLst/>
                          <a:latin typeface="+mn-lt"/>
                        </a:rPr>
                        <a:t>0314</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dirty="0">
                          <a:solidFill>
                            <a:srgbClr val="000000"/>
                          </a:solidFill>
                          <a:effectLst/>
                          <a:latin typeface="+mn-lt"/>
                        </a:rPr>
                        <a:t>Другие вопросы в области </a:t>
                      </a:r>
                      <a:r>
                        <a:rPr lang="ru-RU" sz="900" b="0" i="0" u="none" strike="noStrike" dirty="0" smtClean="0">
                          <a:solidFill>
                            <a:srgbClr val="000000"/>
                          </a:solidFill>
                          <a:effectLst/>
                          <a:latin typeface="+mn-lt"/>
                        </a:rPr>
                        <a:t>нац. </a:t>
                      </a:r>
                      <a:r>
                        <a:rPr lang="ru-RU" sz="900" b="0" i="0" u="none" strike="noStrike" dirty="0">
                          <a:solidFill>
                            <a:srgbClr val="000000"/>
                          </a:solidFill>
                          <a:effectLst/>
                          <a:latin typeface="+mn-lt"/>
                        </a:rPr>
                        <a:t>безопасности и правоохранительной деятельности</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43 758,41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58 488,30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kern="1200" dirty="0">
                          <a:solidFill>
                            <a:srgbClr val="000000"/>
                          </a:solidFill>
                          <a:effectLst/>
                          <a:latin typeface="+mn-lt"/>
                          <a:ea typeface="+mn-ea"/>
                          <a:cs typeface="+mn-cs"/>
                        </a:rPr>
                        <a:t>60 841,26</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104,0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133,7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1" i="0" u="none" strike="noStrike">
                          <a:solidFill>
                            <a:srgbClr val="000000"/>
                          </a:solidFill>
                          <a:effectLst/>
                          <a:latin typeface="+mn-lt"/>
                        </a:rPr>
                        <a:t>0400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a:solidFill>
                            <a:srgbClr val="000000"/>
                          </a:solidFill>
                          <a:effectLst/>
                          <a:latin typeface="+mn-lt"/>
                        </a:rPr>
                        <a:t>НАЦИОНАЛЬНАЯ ЭКОНОМИКА</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8 413 579,30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11 394 065,77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10 805 106,09</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94,8</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135,4</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0" i="0" u="none" strike="noStrike">
                          <a:solidFill>
                            <a:srgbClr val="000000"/>
                          </a:solidFill>
                          <a:effectLst/>
                          <a:latin typeface="+mn-lt"/>
                        </a:rPr>
                        <a:t>0401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Общеэкономические вопросы</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401 070,46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236 848,77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marL="0" algn="r" defTabSz="914400" rtl="0" eaLnBrk="1" fontAlgn="b" latinLnBrk="0" hangingPunct="1"/>
                      <a:r>
                        <a:rPr lang="ru-RU" sz="900" b="0" i="0" u="none" strike="noStrike" kern="1200" dirty="0">
                          <a:solidFill>
                            <a:srgbClr val="000000"/>
                          </a:solidFill>
                          <a:effectLst/>
                          <a:latin typeface="+mn-lt"/>
                          <a:ea typeface="+mn-ea"/>
                          <a:cs typeface="+mn-cs"/>
                        </a:rPr>
                        <a:t>247 269,04</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104,4</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59,1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0" i="0" u="none" strike="noStrike">
                          <a:solidFill>
                            <a:srgbClr val="000000"/>
                          </a:solidFill>
                          <a:effectLst/>
                          <a:latin typeface="+mn-lt"/>
                        </a:rPr>
                        <a:t>0405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Сельское хозяйство и рыболовство</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2 217 321,42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2 441 </a:t>
                      </a:r>
                      <a:r>
                        <a:rPr lang="ru-RU" sz="900" b="0" i="0" u="none" strike="noStrike" dirty="0" smtClean="0">
                          <a:solidFill>
                            <a:srgbClr val="000000"/>
                          </a:solidFill>
                          <a:effectLst/>
                          <a:latin typeface="+mn-lt"/>
                        </a:rPr>
                        <a:t>637,28</a:t>
                      </a:r>
                      <a:endParaRPr lang="ru-RU" sz="900" b="0" i="0" u="none" strike="noStrike" dirty="0">
                        <a:solidFill>
                          <a:srgbClr val="000000"/>
                        </a:solidFill>
                        <a:effectLst/>
                        <a:latin typeface="+mn-lt"/>
                      </a:endParaRP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marL="0" algn="r" defTabSz="914400" rtl="0" eaLnBrk="1" fontAlgn="b" latinLnBrk="0" hangingPunct="1"/>
                      <a:r>
                        <a:rPr lang="ru-RU" sz="900" b="0" i="0" u="none" strike="noStrike" kern="1200" dirty="0">
                          <a:solidFill>
                            <a:srgbClr val="000000"/>
                          </a:solidFill>
                          <a:effectLst/>
                          <a:latin typeface="+mn-lt"/>
                          <a:ea typeface="+mn-ea"/>
                          <a:cs typeface="+mn-cs"/>
                        </a:rPr>
                        <a:t>2 391 748,87</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98,0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110,1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0" i="0" u="none" strike="noStrike">
                          <a:solidFill>
                            <a:srgbClr val="000000"/>
                          </a:solidFill>
                          <a:effectLst/>
                          <a:latin typeface="+mn-lt"/>
                        </a:rPr>
                        <a:t>0406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Водное хозяйство</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46 147,73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49 264,46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marL="0" algn="r" defTabSz="914400" rtl="0" eaLnBrk="1" fontAlgn="b" latinLnBrk="0" hangingPunct="1"/>
                      <a:r>
                        <a:rPr lang="ru-RU" sz="900" b="0" i="0" u="none" strike="noStrike" kern="1200" dirty="0">
                          <a:solidFill>
                            <a:srgbClr val="000000"/>
                          </a:solidFill>
                          <a:effectLst/>
                          <a:latin typeface="+mn-lt"/>
                          <a:ea typeface="+mn-ea"/>
                          <a:cs typeface="+mn-cs"/>
                        </a:rPr>
                        <a:t>49 835,86</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101,2</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106,8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0" i="0" u="none" strike="noStrike">
                          <a:solidFill>
                            <a:srgbClr val="000000"/>
                          </a:solidFill>
                          <a:effectLst/>
                          <a:latin typeface="+mn-lt"/>
                        </a:rPr>
                        <a:t>0407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Лесное хозяйство</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143 388,19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151 738,67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marL="0" algn="r" defTabSz="914400" rtl="0" eaLnBrk="1" fontAlgn="b" latinLnBrk="0" hangingPunct="1"/>
                      <a:r>
                        <a:rPr lang="ru-RU" sz="900" b="0" i="0" u="none" strike="noStrike" kern="1200" dirty="0">
                          <a:solidFill>
                            <a:srgbClr val="000000"/>
                          </a:solidFill>
                          <a:effectLst/>
                          <a:latin typeface="+mn-lt"/>
                          <a:ea typeface="+mn-ea"/>
                          <a:cs typeface="+mn-cs"/>
                        </a:rPr>
                        <a:t>265 835,16</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175,2</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105,8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0" i="0" u="none" strike="noStrike">
                          <a:solidFill>
                            <a:srgbClr val="000000"/>
                          </a:solidFill>
                          <a:effectLst/>
                          <a:latin typeface="+mn-lt"/>
                        </a:rPr>
                        <a:t>0408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Транспорт</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296 783,66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344 583,11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marL="0" algn="r" defTabSz="914400" rtl="0" eaLnBrk="1" fontAlgn="b" latinLnBrk="0" hangingPunct="1"/>
                      <a:r>
                        <a:rPr lang="ru-RU" sz="900" b="0" i="0" u="none" strike="noStrike" kern="1200" dirty="0">
                          <a:solidFill>
                            <a:srgbClr val="000000"/>
                          </a:solidFill>
                          <a:effectLst/>
                          <a:latin typeface="+mn-lt"/>
                          <a:ea typeface="+mn-ea"/>
                          <a:cs typeface="+mn-cs"/>
                        </a:rPr>
                        <a:t>269 863,49</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78,3</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116,1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0" i="0" u="none" strike="noStrike">
                          <a:solidFill>
                            <a:srgbClr val="000000"/>
                          </a:solidFill>
                          <a:effectLst/>
                          <a:latin typeface="+mn-lt"/>
                        </a:rPr>
                        <a:t>0409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Дорожное хозяйство (дорожные фонды)</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4 624 726,63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6 060 537,52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marL="0" algn="r" defTabSz="914400" rtl="0" eaLnBrk="1" fontAlgn="b" latinLnBrk="0" hangingPunct="1"/>
                      <a:r>
                        <a:rPr lang="ru-RU" sz="900" b="0" i="0" u="none" strike="noStrike" kern="1200" dirty="0">
                          <a:solidFill>
                            <a:srgbClr val="000000"/>
                          </a:solidFill>
                          <a:effectLst/>
                          <a:latin typeface="+mn-lt"/>
                          <a:ea typeface="+mn-ea"/>
                          <a:cs typeface="+mn-cs"/>
                        </a:rPr>
                        <a:t>5 951 843,29</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98,2</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131,0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0" i="0" u="none" strike="noStrike">
                          <a:solidFill>
                            <a:srgbClr val="000000"/>
                          </a:solidFill>
                          <a:effectLst/>
                          <a:latin typeface="+mn-lt"/>
                        </a:rPr>
                        <a:t>0412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Другие вопросы в области национальной экономики</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684 141,21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2 109 455,96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marL="0" algn="r" defTabSz="914400" rtl="0" eaLnBrk="1" fontAlgn="b" latinLnBrk="0" hangingPunct="1"/>
                      <a:r>
                        <a:rPr lang="ru-RU" sz="900" b="0" i="0" u="none" strike="noStrike" kern="1200" dirty="0">
                          <a:solidFill>
                            <a:srgbClr val="000000"/>
                          </a:solidFill>
                          <a:effectLst/>
                          <a:latin typeface="+mn-lt"/>
                          <a:ea typeface="+mn-ea"/>
                          <a:cs typeface="+mn-cs"/>
                        </a:rPr>
                        <a:t>1 628 710,36</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77,2</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308,3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1" i="0" u="none" strike="noStrike">
                          <a:solidFill>
                            <a:srgbClr val="000000"/>
                          </a:solidFill>
                          <a:effectLst/>
                          <a:latin typeface="+mn-lt"/>
                        </a:rPr>
                        <a:t>0500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a:solidFill>
                            <a:srgbClr val="000000"/>
                          </a:solidFill>
                          <a:effectLst/>
                          <a:latin typeface="+mn-lt"/>
                        </a:rPr>
                        <a:t>ЖИЛИЩНО-КОММУНАЛЬНОЕ ХОЗЯЙСТВО</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2 505 624,20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3 033 008,13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2 265 834,20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74,7</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121,0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0">
                <a:tc>
                  <a:txBody>
                    <a:bodyPr/>
                    <a:lstStyle/>
                    <a:p>
                      <a:pPr algn="l" rtl="0" fontAlgn="b"/>
                      <a:r>
                        <a:rPr lang="ru-RU" sz="900" b="0" i="0" u="none" strike="noStrike">
                          <a:solidFill>
                            <a:srgbClr val="000000"/>
                          </a:solidFill>
                          <a:effectLst/>
                          <a:latin typeface="+mn-lt"/>
                        </a:rPr>
                        <a:t>0501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Жилищное хозяйство</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1 385 379,82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1 636 465,57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marL="0" algn="r" defTabSz="914400" rtl="0" eaLnBrk="1" fontAlgn="b" latinLnBrk="0" hangingPunct="1"/>
                      <a:r>
                        <a:rPr lang="ru-RU" sz="900" b="0" i="0" u="none" strike="noStrike" kern="1200" dirty="0">
                          <a:solidFill>
                            <a:srgbClr val="000000"/>
                          </a:solidFill>
                          <a:effectLst/>
                          <a:latin typeface="+mn-lt"/>
                          <a:ea typeface="+mn-ea"/>
                          <a:cs typeface="+mn-cs"/>
                        </a:rPr>
                        <a:t>252 126,70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15,4</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118,1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0" i="0" u="none" strike="noStrike">
                          <a:solidFill>
                            <a:srgbClr val="000000"/>
                          </a:solidFill>
                          <a:effectLst/>
                          <a:latin typeface="+mn-lt"/>
                        </a:rPr>
                        <a:t>0502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Коммунальное хозяйство</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342 311,45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354 223,43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marL="0" algn="r" defTabSz="914400" rtl="0" eaLnBrk="1" fontAlgn="b" latinLnBrk="0" hangingPunct="1"/>
                      <a:r>
                        <a:rPr lang="ru-RU" sz="900" b="0" i="0" u="none" strike="noStrike" kern="1200" dirty="0">
                          <a:solidFill>
                            <a:srgbClr val="000000"/>
                          </a:solidFill>
                          <a:effectLst/>
                          <a:latin typeface="+mn-lt"/>
                          <a:ea typeface="+mn-ea"/>
                          <a:cs typeface="+mn-cs"/>
                        </a:rPr>
                        <a:t>725 659,20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204,9</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103,5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0" i="0" u="none" strike="noStrike">
                          <a:solidFill>
                            <a:srgbClr val="000000"/>
                          </a:solidFill>
                          <a:effectLst/>
                          <a:latin typeface="+mn-lt"/>
                        </a:rPr>
                        <a:t>0503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Благоустройство</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617 209,38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861 </a:t>
                      </a:r>
                      <a:r>
                        <a:rPr lang="ru-RU" sz="900" b="0" i="0" u="none" strike="noStrike" dirty="0" smtClean="0">
                          <a:solidFill>
                            <a:srgbClr val="000000"/>
                          </a:solidFill>
                          <a:effectLst/>
                          <a:latin typeface="+mn-lt"/>
                        </a:rPr>
                        <a:t>270,98</a:t>
                      </a:r>
                      <a:endParaRPr lang="ru-RU" sz="900" b="0" i="0" u="none" strike="noStrike" dirty="0">
                        <a:solidFill>
                          <a:srgbClr val="000000"/>
                        </a:solidFill>
                        <a:effectLst/>
                        <a:latin typeface="+mn-lt"/>
                      </a:endParaRP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marL="0" algn="r" defTabSz="914400" rtl="0" eaLnBrk="1" fontAlgn="b" latinLnBrk="0" hangingPunct="1"/>
                      <a:r>
                        <a:rPr lang="ru-RU" sz="900" b="0" i="0" u="none" strike="noStrike" kern="1200" dirty="0">
                          <a:solidFill>
                            <a:srgbClr val="000000"/>
                          </a:solidFill>
                          <a:effectLst/>
                          <a:latin typeface="+mn-lt"/>
                          <a:ea typeface="+mn-ea"/>
                          <a:cs typeface="+mn-cs"/>
                        </a:rPr>
                        <a:t>1 081 410,72</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125,6</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139,5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0" i="0" u="none" strike="noStrike">
                          <a:solidFill>
                            <a:srgbClr val="000000"/>
                          </a:solidFill>
                          <a:effectLst/>
                          <a:latin typeface="+mn-lt"/>
                        </a:rPr>
                        <a:t>0505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Другие вопросы в области жилищно-коммунального хозяйства</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160 723,55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181 048,15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marL="0" algn="r" defTabSz="914400" rtl="0" eaLnBrk="1" fontAlgn="b" latinLnBrk="0" hangingPunct="1"/>
                      <a:r>
                        <a:rPr lang="ru-RU" sz="900" b="0" i="0" u="none" strike="noStrike" kern="1200" dirty="0">
                          <a:solidFill>
                            <a:srgbClr val="000000"/>
                          </a:solidFill>
                          <a:effectLst/>
                          <a:latin typeface="+mn-lt"/>
                          <a:ea typeface="+mn-ea"/>
                          <a:cs typeface="+mn-cs"/>
                        </a:rPr>
                        <a:t>206 637,57</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114,1</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112,6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1" i="0" u="none" strike="noStrike">
                          <a:solidFill>
                            <a:srgbClr val="000000"/>
                          </a:solidFill>
                          <a:effectLst/>
                          <a:latin typeface="+mn-lt"/>
                        </a:rPr>
                        <a:t>0600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a:solidFill>
                            <a:srgbClr val="000000"/>
                          </a:solidFill>
                          <a:effectLst/>
                          <a:latin typeface="+mn-lt"/>
                        </a:rPr>
                        <a:t>ОХРАНА ОКРУЖАЮЩЕЙ СРЕДЫ</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50 764,23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177 343,53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350 723,59</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smtClean="0">
                          <a:solidFill>
                            <a:srgbClr val="000000"/>
                          </a:solidFill>
                          <a:effectLst/>
                          <a:latin typeface="+mn-lt"/>
                        </a:rPr>
                        <a:t>197,8</a:t>
                      </a:r>
                      <a:endParaRPr lang="ru-RU" sz="900" b="1" i="0" u="none" strike="noStrike" dirty="0">
                        <a:solidFill>
                          <a:srgbClr val="000000"/>
                        </a:solidFill>
                        <a:effectLst/>
                        <a:latin typeface="+mn-lt"/>
                      </a:endParaRP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349,3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0" i="0" u="none" strike="noStrike">
                          <a:solidFill>
                            <a:srgbClr val="000000"/>
                          </a:solidFill>
                          <a:effectLst/>
                          <a:latin typeface="+mn-lt"/>
                        </a:rPr>
                        <a:t>0603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Охрана объектов растительного и животного мира и среды их обитания</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35 096,55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31 563,61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marL="0" algn="r" defTabSz="914400" rtl="0" eaLnBrk="1" fontAlgn="b" latinLnBrk="0" hangingPunct="1"/>
                      <a:r>
                        <a:rPr lang="ru-RU" sz="900" b="0" i="0" u="none" strike="noStrike" kern="1200" dirty="0">
                          <a:solidFill>
                            <a:srgbClr val="000000"/>
                          </a:solidFill>
                          <a:effectLst/>
                          <a:latin typeface="+mn-lt"/>
                          <a:ea typeface="+mn-ea"/>
                          <a:cs typeface="+mn-cs"/>
                        </a:rPr>
                        <a:t>36 913,06</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116,9</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89,9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5185">
                <a:tc>
                  <a:txBody>
                    <a:bodyPr/>
                    <a:lstStyle/>
                    <a:p>
                      <a:pPr algn="l" rtl="0" fontAlgn="b"/>
                      <a:r>
                        <a:rPr lang="ru-RU" sz="900" b="0" i="0" u="none" strike="noStrike">
                          <a:solidFill>
                            <a:srgbClr val="000000"/>
                          </a:solidFill>
                          <a:effectLst/>
                          <a:latin typeface="+mn-lt"/>
                        </a:rPr>
                        <a:t>0605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dirty="0">
                          <a:solidFill>
                            <a:srgbClr val="000000"/>
                          </a:solidFill>
                          <a:effectLst/>
                          <a:latin typeface="+mn-lt"/>
                        </a:rPr>
                        <a:t>Другие вопросы в области охраны окружающей среды</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15 667,68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145 779,92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marL="0" algn="r" defTabSz="914400" rtl="0" eaLnBrk="1" fontAlgn="b" latinLnBrk="0" hangingPunct="1"/>
                      <a:r>
                        <a:rPr lang="ru-RU" sz="900" b="0" i="0" u="none" strike="noStrike" kern="1200" dirty="0">
                          <a:solidFill>
                            <a:srgbClr val="000000"/>
                          </a:solidFill>
                          <a:effectLst/>
                          <a:latin typeface="+mn-lt"/>
                          <a:ea typeface="+mn-ea"/>
                          <a:cs typeface="+mn-cs"/>
                        </a:rPr>
                        <a:t>313 810,54</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215,3</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930,4</a:t>
                      </a:r>
                      <a:endParaRPr lang="ru-RU" sz="900" b="0" i="0" u="none" strike="noStrike" dirty="0">
                        <a:solidFill>
                          <a:srgbClr val="000000"/>
                        </a:solidFill>
                        <a:effectLst/>
                        <a:latin typeface="+mn-lt"/>
                      </a:endParaRP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77038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8147248" y="6520259"/>
            <a:ext cx="1006489" cy="365125"/>
          </a:xfrm>
        </p:spPr>
        <p:txBody>
          <a:bodyPr/>
          <a:lstStyle/>
          <a:p>
            <a:pPr>
              <a:defRPr/>
            </a:pPr>
            <a:fld id="{667CCBFA-BFB9-4E9F-B6F6-694D72409F22}" type="slidenum">
              <a:rPr lang="ru-RU" smtClean="0"/>
              <a:pPr>
                <a:defRPr/>
              </a:pPr>
              <a:t>25</a:t>
            </a:fld>
            <a:endParaRPr lang="ru-RU" dirty="0"/>
          </a:p>
        </p:txBody>
      </p:sp>
      <p:sp>
        <p:nvSpPr>
          <p:cNvPr id="9" name="Заголовок 1"/>
          <p:cNvSpPr txBox="1">
            <a:spLocks/>
          </p:cNvSpPr>
          <p:nvPr/>
        </p:nvSpPr>
        <p:spPr>
          <a:xfrm>
            <a:off x="259728" y="18864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Расходы консолидированного бюджета </a:t>
            </a:r>
            <a:r>
              <a:rPr lang="ru-RU" sz="1800" dirty="0">
                <a:solidFill>
                  <a:schemeClr val="tx1"/>
                </a:solidFill>
                <a:effectLst/>
                <a:latin typeface="Times New Roman" panose="02020603050405020304" pitchFamily="18" charset="0"/>
                <a:cs typeface="Times New Roman" panose="02020603050405020304" pitchFamily="18" charset="0"/>
              </a:rPr>
              <a:t>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4" name="Скругленный прямоугольник 3"/>
          <p:cNvSpPr/>
          <p:nvPr/>
        </p:nvSpPr>
        <p:spPr>
          <a:xfrm>
            <a:off x="7164360" y="650098"/>
            <a:ext cx="648000" cy="216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2018г.</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5436096" y="650098"/>
            <a:ext cx="648000" cy="216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2016г.</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6300192" y="650098"/>
            <a:ext cx="648000" cy="216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2017г.</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7924883" y="650098"/>
            <a:ext cx="504000" cy="216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700" dirty="0" smtClean="0">
                <a:solidFill>
                  <a:schemeClr val="tx1"/>
                </a:solidFill>
                <a:latin typeface="Times New Roman" panose="02020603050405020304" pitchFamily="18" charset="0"/>
                <a:cs typeface="Times New Roman" panose="02020603050405020304" pitchFamily="18" charset="0"/>
              </a:rPr>
              <a:t>2018/ 2017, %</a:t>
            </a:r>
            <a:endParaRPr lang="ru-RU" sz="700" dirty="0">
              <a:solidFill>
                <a:schemeClr val="tx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8460432" y="650098"/>
            <a:ext cx="504000" cy="216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700" dirty="0" smtClean="0">
                <a:solidFill>
                  <a:schemeClr val="tx1"/>
                </a:solidFill>
                <a:latin typeface="Times New Roman" panose="02020603050405020304" pitchFamily="18" charset="0"/>
                <a:cs typeface="Times New Roman" panose="02020603050405020304" pitchFamily="18" charset="0"/>
              </a:rPr>
              <a:t>2017/ 2016, %</a:t>
            </a:r>
            <a:endParaRPr lang="ru-RU" sz="700" dirty="0">
              <a:solidFill>
                <a:schemeClr val="tx1"/>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561609120"/>
              </p:ext>
            </p:extLst>
          </p:nvPr>
        </p:nvGraphicFramePr>
        <p:xfrm>
          <a:off x="260100" y="944784"/>
          <a:ext cx="8704760" cy="5724576"/>
        </p:xfrm>
        <a:graphic>
          <a:graphicData uri="http://schemas.openxmlformats.org/drawingml/2006/table">
            <a:tbl>
              <a:tblPr/>
              <a:tblGrid>
                <a:gridCol w="473768"/>
                <a:gridCol w="4539054"/>
                <a:gridCol w="932103"/>
                <a:gridCol w="816062"/>
                <a:gridCol w="863281"/>
                <a:gridCol w="576064"/>
                <a:gridCol w="504428"/>
              </a:tblGrid>
              <a:tr h="144000">
                <a:tc>
                  <a:txBody>
                    <a:bodyPr/>
                    <a:lstStyle/>
                    <a:p>
                      <a:pPr algn="l" rtl="0" fontAlgn="b"/>
                      <a:r>
                        <a:rPr lang="ru-RU" sz="900" b="1" i="0" u="none" strike="noStrike" dirty="0">
                          <a:solidFill>
                            <a:srgbClr val="000000"/>
                          </a:solidFill>
                          <a:effectLst/>
                          <a:latin typeface="+mn-lt"/>
                        </a:rPr>
                        <a:t>0700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dirty="0">
                          <a:solidFill>
                            <a:srgbClr val="000000"/>
                          </a:solidFill>
                          <a:effectLst/>
                          <a:latin typeface="+mn-lt"/>
                        </a:rPr>
                        <a:t>ОБРАЗОВАНИЕ</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15 262 005,98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15 344 536,56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18 062 496,92</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smtClean="0">
                          <a:solidFill>
                            <a:srgbClr val="000000"/>
                          </a:solidFill>
                          <a:effectLst/>
                          <a:latin typeface="+mn-lt"/>
                        </a:rPr>
                        <a:t>117,7</a:t>
                      </a:r>
                      <a:endParaRPr lang="ru-RU" sz="900" b="1"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smtClean="0">
                          <a:solidFill>
                            <a:srgbClr val="000000"/>
                          </a:solidFill>
                          <a:effectLst/>
                          <a:latin typeface="+mn-lt"/>
                        </a:rPr>
                        <a:t>100,5</a:t>
                      </a:r>
                      <a:endParaRPr lang="ru-RU" sz="900" b="1"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7114">
                <a:tc>
                  <a:txBody>
                    <a:bodyPr/>
                    <a:lstStyle/>
                    <a:p>
                      <a:pPr algn="l" rtl="0" fontAlgn="b"/>
                      <a:r>
                        <a:rPr lang="ru-RU" sz="900" b="0" i="0" u="none" strike="noStrike">
                          <a:solidFill>
                            <a:srgbClr val="000000"/>
                          </a:solidFill>
                          <a:effectLst/>
                          <a:latin typeface="+mn-lt"/>
                        </a:rPr>
                        <a:t>0701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dirty="0">
                          <a:solidFill>
                            <a:srgbClr val="000000"/>
                          </a:solidFill>
                          <a:effectLst/>
                          <a:latin typeface="+mn-lt"/>
                        </a:rPr>
                        <a:t>Дошкольное образование</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3 921 223,27</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4 187 010,81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4 785 966,24</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114,3</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106,8</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7114">
                <a:tc>
                  <a:txBody>
                    <a:bodyPr/>
                    <a:lstStyle/>
                    <a:p>
                      <a:pPr algn="l" rtl="0" fontAlgn="b"/>
                      <a:r>
                        <a:rPr lang="ru-RU" sz="900" b="0" i="0" u="none" strike="noStrike">
                          <a:solidFill>
                            <a:srgbClr val="000000"/>
                          </a:solidFill>
                          <a:effectLst/>
                          <a:latin typeface="+mn-lt"/>
                        </a:rPr>
                        <a:t>0702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Общее образование</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8 792 412,97</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7 686 388,21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8 909 721,77</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115,9</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87,4</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7114">
                <a:tc>
                  <a:txBody>
                    <a:bodyPr/>
                    <a:lstStyle/>
                    <a:p>
                      <a:pPr algn="l" rtl="0" fontAlgn="b"/>
                      <a:r>
                        <a:rPr lang="ru-RU" sz="900" b="0" i="0" u="none" strike="noStrike" dirty="0">
                          <a:solidFill>
                            <a:srgbClr val="000000"/>
                          </a:solidFill>
                          <a:effectLst/>
                          <a:latin typeface="+mn-lt"/>
                        </a:rPr>
                        <a:t>0703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dirty="0" smtClean="0">
                          <a:solidFill>
                            <a:srgbClr val="000000"/>
                          </a:solidFill>
                          <a:effectLst/>
                          <a:latin typeface="+mn-lt"/>
                        </a:rPr>
                        <a:t>Начальное </a:t>
                      </a:r>
                      <a:r>
                        <a:rPr lang="ru-RU" sz="900" b="0" i="0" u="none" strike="noStrike" dirty="0">
                          <a:solidFill>
                            <a:srgbClr val="000000"/>
                          </a:solidFill>
                          <a:effectLst/>
                          <a:latin typeface="+mn-lt"/>
                        </a:rPr>
                        <a:t>профессиональное образование</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 </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926 380,55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1 760 057,29</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190,0</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 </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7114">
                <a:tc>
                  <a:txBody>
                    <a:bodyPr/>
                    <a:lstStyle/>
                    <a:p>
                      <a:pPr algn="l" rtl="0" fontAlgn="b"/>
                      <a:r>
                        <a:rPr lang="ru-RU" sz="900" b="0" i="0" u="none" strike="noStrike">
                          <a:solidFill>
                            <a:srgbClr val="000000"/>
                          </a:solidFill>
                          <a:effectLst/>
                          <a:latin typeface="+mn-lt"/>
                        </a:rPr>
                        <a:t>0704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Среднее профессиональное образование</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1 510 954,19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1 594 364,71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1 762 543,23</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110,5</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105,5</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7114">
                <a:tc>
                  <a:txBody>
                    <a:bodyPr/>
                    <a:lstStyle/>
                    <a:p>
                      <a:pPr algn="l" rtl="0" fontAlgn="b"/>
                      <a:r>
                        <a:rPr lang="ru-RU" sz="900" b="0" i="0" u="none" strike="noStrike">
                          <a:solidFill>
                            <a:srgbClr val="000000"/>
                          </a:solidFill>
                          <a:effectLst/>
                          <a:latin typeface="+mn-lt"/>
                        </a:rPr>
                        <a:t>0705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Профессиональная подготовка, переподготовка и повышение квалификации</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68 410,30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74 </a:t>
                      </a:r>
                      <a:r>
                        <a:rPr lang="ru-RU" sz="900" b="0" i="0" u="none" strike="noStrike" dirty="0" smtClean="0">
                          <a:solidFill>
                            <a:srgbClr val="000000"/>
                          </a:solidFill>
                          <a:effectLst/>
                          <a:latin typeface="+mn-lt"/>
                        </a:rPr>
                        <a:t>063,20</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86 693,16</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117,1</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smtClean="0">
                          <a:solidFill>
                            <a:srgbClr val="000000"/>
                          </a:solidFill>
                          <a:effectLst/>
                          <a:latin typeface="+mn-lt"/>
                        </a:rPr>
                        <a:t>108,3</a:t>
                      </a:r>
                      <a:endParaRPr lang="ru-RU" sz="900" b="0" i="0" u="none" strike="noStrike">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7114">
                <a:tc>
                  <a:txBody>
                    <a:bodyPr/>
                    <a:lstStyle/>
                    <a:p>
                      <a:pPr algn="l" rtl="0" fontAlgn="b"/>
                      <a:r>
                        <a:rPr lang="ru-RU" sz="900" b="0" i="0" u="none" strike="noStrike">
                          <a:solidFill>
                            <a:srgbClr val="000000"/>
                          </a:solidFill>
                          <a:effectLst/>
                          <a:latin typeface="+mn-lt"/>
                        </a:rPr>
                        <a:t>0706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Высшее и послевузовское профессиональное образование</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60 300,84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56 214,65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63 956,91</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113,8</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smtClean="0">
                          <a:solidFill>
                            <a:srgbClr val="000000"/>
                          </a:solidFill>
                          <a:effectLst/>
                          <a:latin typeface="+mn-lt"/>
                        </a:rPr>
                        <a:t>93,2</a:t>
                      </a:r>
                      <a:endParaRPr lang="ru-RU" sz="900" b="0" i="0" u="none" strike="noStrike">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7114">
                <a:tc>
                  <a:txBody>
                    <a:bodyPr/>
                    <a:lstStyle/>
                    <a:p>
                      <a:pPr algn="l" rtl="0" fontAlgn="b"/>
                      <a:r>
                        <a:rPr lang="ru-RU" sz="900" b="0" i="0" u="none" strike="noStrike">
                          <a:solidFill>
                            <a:srgbClr val="000000"/>
                          </a:solidFill>
                          <a:effectLst/>
                          <a:latin typeface="+mn-lt"/>
                        </a:rPr>
                        <a:t>0707</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Молодежная политика и оздоровление детей</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216 832,39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196 570,10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199 803,23</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101,6</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smtClean="0">
                          <a:solidFill>
                            <a:srgbClr val="000000"/>
                          </a:solidFill>
                          <a:effectLst/>
                          <a:latin typeface="+mn-lt"/>
                        </a:rPr>
                        <a:t>90,7</a:t>
                      </a:r>
                      <a:endParaRPr lang="ru-RU" sz="900" b="0" i="0" u="none" strike="noStrike">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7114">
                <a:tc>
                  <a:txBody>
                    <a:bodyPr/>
                    <a:lstStyle/>
                    <a:p>
                      <a:pPr algn="l" rtl="0" fontAlgn="b"/>
                      <a:r>
                        <a:rPr lang="ru-RU" sz="900" b="0" i="0" u="none" strike="noStrike">
                          <a:solidFill>
                            <a:srgbClr val="000000"/>
                          </a:solidFill>
                          <a:effectLst/>
                          <a:latin typeface="+mn-lt"/>
                        </a:rPr>
                        <a:t>0708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Прикладные научные исследования в области образования</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29 224,70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35 391,00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40 477,90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114,4</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smtClean="0">
                          <a:solidFill>
                            <a:srgbClr val="000000"/>
                          </a:solidFill>
                          <a:effectLst/>
                          <a:latin typeface="+mn-lt"/>
                        </a:rPr>
                        <a:t>121,1</a:t>
                      </a:r>
                      <a:endParaRPr lang="ru-RU" sz="900" b="0" i="0" u="none" strike="noStrike">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7114">
                <a:tc>
                  <a:txBody>
                    <a:bodyPr/>
                    <a:lstStyle/>
                    <a:p>
                      <a:pPr algn="l" rtl="0" fontAlgn="b"/>
                      <a:r>
                        <a:rPr lang="ru-RU" sz="900" b="0" i="0" u="none" strike="noStrike">
                          <a:solidFill>
                            <a:srgbClr val="000000"/>
                          </a:solidFill>
                          <a:effectLst/>
                          <a:latin typeface="+mn-lt"/>
                        </a:rPr>
                        <a:t>0709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dirty="0">
                          <a:solidFill>
                            <a:srgbClr val="000000"/>
                          </a:solidFill>
                          <a:effectLst/>
                          <a:latin typeface="+mn-lt"/>
                        </a:rPr>
                        <a:t>Другие вопросы в области образования</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662 647,32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588 153,33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453 277,18</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77,1</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smtClean="0">
                          <a:solidFill>
                            <a:srgbClr val="000000"/>
                          </a:solidFill>
                          <a:effectLst/>
                          <a:latin typeface="+mn-lt"/>
                        </a:rPr>
                        <a:t>88,8</a:t>
                      </a:r>
                      <a:endParaRPr lang="ru-RU" sz="900" b="0" i="0" u="none" strike="noStrike">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1" i="0" u="none" strike="noStrike">
                          <a:solidFill>
                            <a:srgbClr val="000000"/>
                          </a:solidFill>
                          <a:effectLst/>
                          <a:latin typeface="+mn-lt"/>
                        </a:rPr>
                        <a:t>0800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dirty="0">
                          <a:solidFill>
                            <a:srgbClr val="000000"/>
                          </a:solidFill>
                          <a:effectLst/>
                          <a:latin typeface="+mn-lt"/>
                        </a:rPr>
                        <a:t>КУЛЬТУРА, КИНЕМАТОГРАФИЯ</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1 517 066,82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1 948 351,89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2 550 813,01</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smtClean="0">
                          <a:solidFill>
                            <a:srgbClr val="000000"/>
                          </a:solidFill>
                          <a:effectLst/>
                          <a:latin typeface="+mn-lt"/>
                        </a:rPr>
                        <a:t>130,9</a:t>
                      </a:r>
                      <a:endParaRPr lang="ru-RU" sz="900" b="1"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smtClean="0">
                          <a:solidFill>
                            <a:srgbClr val="000000"/>
                          </a:solidFill>
                          <a:effectLst/>
                          <a:latin typeface="+mn-lt"/>
                        </a:rPr>
                        <a:t>128,4</a:t>
                      </a:r>
                      <a:endParaRPr lang="ru-RU" sz="900" b="1" i="0" u="none" strike="noStrike">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0801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Культура</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1 416 120,39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1 840 </a:t>
                      </a:r>
                      <a:r>
                        <a:rPr lang="ru-RU" sz="900" b="0" i="0" u="none" strike="noStrike" dirty="0" smtClean="0">
                          <a:solidFill>
                            <a:srgbClr val="000000"/>
                          </a:solidFill>
                          <a:effectLst/>
                          <a:latin typeface="+mn-lt"/>
                        </a:rPr>
                        <a:t>167,19</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2 403 962,39</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130,6</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smtClean="0">
                          <a:solidFill>
                            <a:srgbClr val="000000"/>
                          </a:solidFill>
                          <a:effectLst/>
                          <a:latin typeface="+mn-lt"/>
                        </a:rPr>
                        <a:t>129,9</a:t>
                      </a:r>
                      <a:endParaRPr lang="ru-RU" sz="900" b="0" i="0" u="none" strike="noStrike">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0804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Другие вопросы в области культуры, кинематографии</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100 946,43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108 184,70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146 850,62</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135,7</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smtClean="0">
                          <a:solidFill>
                            <a:srgbClr val="000000"/>
                          </a:solidFill>
                          <a:effectLst/>
                          <a:latin typeface="+mn-lt"/>
                        </a:rPr>
                        <a:t>107,2</a:t>
                      </a:r>
                      <a:endParaRPr lang="ru-RU" sz="900" b="0" i="0" u="none" strike="noStrike">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1" i="0" u="none" strike="noStrike">
                          <a:solidFill>
                            <a:srgbClr val="000000"/>
                          </a:solidFill>
                          <a:effectLst/>
                          <a:latin typeface="+mn-lt"/>
                        </a:rPr>
                        <a:t>0900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a:solidFill>
                            <a:srgbClr val="000000"/>
                          </a:solidFill>
                          <a:effectLst/>
                          <a:latin typeface="+mn-lt"/>
                        </a:rPr>
                        <a:t>ЗДРАВООХРАНЕНИЕ</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2 931 851,12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3 628 611,95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4 110 871,06</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smtClean="0">
                          <a:solidFill>
                            <a:srgbClr val="000000"/>
                          </a:solidFill>
                          <a:effectLst/>
                          <a:latin typeface="+mn-lt"/>
                        </a:rPr>
                        <a:t>113,3</a:t>
                      </a:r>
                      <a:endParaRPr lang="ru-RU" sz="900" b="1"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smtClean="0">
                          <a:solidFill>
                            <a:srgbClr val="000000"/>
                          </a:solidFill>
                          <a:effectLst/>
                          <a:latin typeface="+mn-lt"/>
                        </a:rPr>
                        <a:t>123,8</a:t>
                      </a:r>
                      <a:endParaRPr lang="ru-RU" sz="900" b="1" i="0" u="none" strike="noStrike">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0901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Стационарная медицинская помощь</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1 717 594,10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1 881 130,89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2 174 583,40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115,6</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109,5</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0902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Амбулаторная помощь</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644 449,60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1 054 126,39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885 549,84</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84,0</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smtClean="0">
                          <a:solidFill>
                            <a:srgbClr val="000000"/>
                          </a:solidFill>
                          <a:effectLst/>
                          <a:latin typeface="+mn-lt"/>
                        </a:rPr>
                        <a:t>163,6</a:t>
                      </a:r>
                      <a:endParaRPr lang="ru-RU" sz="900" b="0" i="0" u="none" strike="noStrike">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0903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Медицинская помощь в дневных стационарах всех типов</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26 145,91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24 500,07</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21 835,10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89,1</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smtClean="0">
                          <a:solidFill>
                            <a:srgbClr val="000000"/>
                          </a:solidFill>
                          <a:effectLst/>
                          <a:latin typeface="+mn-lt"/>
                        </a:rPr>
                        <a:t>93,7</a:t>
                      </a:r>
                      <a:endParaRPr lang="ru-RU" sz="900" b="0" i="0" u="none" strike="noStrike">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0904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Скорая медицинская помощь</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28 550,40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44 763,55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a:solidFill>
                            <a:srgbClr val="000000"/>
                          </a:solidFill>
                          <a:effectLst/>
                          <a:latin typeface="+mn-lt"/>
                        </a:rPr>
                        <a:t>254 956,20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570,0</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156,8</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0905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dirty="0">
                          <a:solidFill>
                            <a:srgbClr val="000000"/>
                          </a:solidFill>
                          <a:effectLst/>
                          <a:latin typeface="+mn-lt"/>
                        </a:rPr>
                        <a:t>Санаторно-оздоровительная помощь</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89 137,23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114 583,50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111 599,25</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97,4</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smtClean="0">
                          <a:solidFill>
                            <a:srgbClr val="000000"/>
                          </a:solidFill>
                          <a:effectLst/>
                          <a:latin typeface="+mn-lt"/>
                        </a:rPr>
                        <a:t>128,5</a:t>
                      </a:r>
                      <a:endParaRPr lang="ru-RU" sz="900" b="0" i="0" u="none" strike="noStrike">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0906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dirty="0">
                          <a:solidFill>
                            <a:srgbClr val="000000"/>
                          </a:solidFill>
                          <a:effectLst/>
                          <a:latin typeface="+mn-lt"/>
                        </a:rPr>
                        <a:t>Заготовка, переработка, хранение и обеспечение безопасности донорской крови</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43 941,90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59 011,54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99 720,40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169,0</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smtClean="0">
                          <a:solidFill>
                            <a:srgbClr val="000000"/>
                          </a:solidFill>
                          <a:effectLst/>
                          <a:latin typeface="+mn-lt"/>
                        </a:rPr>
                        <a:t>134,3</a:t>
                      </a:r>
                      <a:endParaRPr lang="ru-RU" sz="900" b="0" i="0" u="none" strike="noStrike">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0909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Другие вопросы в области здравоохранения</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382 031,98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450 496,01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562 626,86</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124,9</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smtClean="0">
                          <a:solidFill>
                            <a:srgbClr val="000000"/>
                          </a:solidFill>
                          <a:effectLst/>
                          <a:latin typeface="+mn-lt"/>
                        </a:rPr>
                        <a:t>117,9</a:t>
                      </a:r>
                      <a:endParaRPr lang="ru-RU" sz="900" b="0" i="0" u="none" strike="noStrike">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4000">
                <a:tc>
                  <a:txBody>
                    <a:bodyPr/>
                    <a:lstStyle/>
                    <a:p>
                      <a:pPr algn="l" rtl="0" fontAlgn="b"/>
                      <a:r>
                        <a:rPr lang="ru-RU" sz="900" b="1" i="0" u="none" strike="noStrike">
                          <a:solidFill>
                            <a:srgbClr val="000000"/>
                          </a:solidFill>
                          <a:effectLst/>
                          <a:latin typeface="+mn-lt"/>
                        </a:rPr>
                        <a:t>1000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dirty="0">
                          <a:solidFill>
                            <a:srgbClr val="000000"/>
                          </a:solidFill>
                          <a:effectLst/>
                          <a:latin typeface="+mn-lt"/>
                        </a:rPr>
                        <a:t>СОЦИАЛЬНАЯ ПОЛИТИКА</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12 111 640,81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11 755 721,23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12 598 164,74</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smtClean="0">
                          <a:solidFill>
                            <a:srgbClr val="000000"/>
                          </a:solidFill>
                          <a:effectLst/>
                          <a:latin typeface="+mn-lt"/>
                        </a:rPr>
                        <a:t>107,9</a:t>
                      </a:r>
                      <a:endParaRPr lang="ru-RU" sz="900" b="1"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smtClean="0">
                          <a:solidFill>
                            <a:srgbClr val="000000"/>
                          </a:solidFill>
                          <a:effectLst/>
                          <a:latin typeface="+mn-lt"/>
                        </a:rPr>
                        <a:t>97,1</a:t>
                      </a:r>
                      <a:endParaRPr lang="ru-RU" sz="900" b="1"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1001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Пенсионное обеспечение</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28 844,43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45 648,62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a:solidFill>
                            <a:srgbClr val="000000"/>
                          </a:solidFill>
                          <a:effectLst/>
                          <a:latin typeface="+mn-lt"/>
                        </a:rPr>
                        <a:t>53 129,67</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116,4</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smtClean="0">
                          <a:solidFill>
                            <a:srgbClr val="000000"/>
                          </a:solidFill>
                          <a:effectLst/>
                          <a:latin typeface="+mn-lt"/>
                        </a:rPr>
                        <a:t>158,3</a:t>
                      </a:r>
                      <a:endParaRPr lang="ru-RU" sz="900" b="0" i="0" u="none" strike="noStrike">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1002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Социальное обслуживание населения</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771 088,66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832 430,53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1 113 154,77</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133,7</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108,0</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1003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Социальное обеспечение населения</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10 179 367,76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9 780 734,23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a:solidFill>
                            <a:srgbClr val="000000"/>
                          </a:solidFill>
                          <a:effectLst/>
                          <a:latin typeface="+mn-lt"/>
                        </a:rPr>
                        <a:t>10 176 998,67</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104,1</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96,1</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1004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Охрана семьи и детства</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1 084 958,05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1 050 670,59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1 154 899,86</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109,9</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96,8</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1006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Другие вопросы в области социальной политики</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47 381,91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46 237,26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99 981,78</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216,2</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smtClean="0">
                          <a:solidFill>
                            <a:srgbClr val="000000"/>
                          </a:solidFill>
                          <a:effectLst/>
                          <a:latin typeface="+mn-lt"/>
                        </a:rPr>
                        <a:t>97,6</a:t>
                      </a:r>
                      <a:endParaRPr lang="ru-RU" sz="900" b="0" i="0" u="none" strike="noStrike">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1" i="0" u="none" strike="noStrike">
                          <a:solidFill>
                            <a:srgbClr val="000000"/>
                          </a:solidFill>
                          <a:effectLst/>
                          <a:latin typeface="+mn-lt"/>
                        </a:rPr>
                        <a:t>1100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dirty="0">
                          <a:solidFill>
                            <a:srgbClr val="000000"/>
                          </a:solidFill>
                          <a:effectLst/>
                          <a:latin typeface="+mn-lt"/>
                        </a:rPr>
                        <a:t>ФИЗИЧЕСКАЯ КУЛЬТУРА И СПОРТ</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986 876,54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1 272 787,72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1 063 092,31</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smtClean="0">
                          <a:solidFill>
                            <a:srgbClr val="000000"/>
                          </a:solidFill>
                          <a:effectLst/>
                          <a:latin typeface="+mn-lt"/>
                        </a:rPr>
                        <a:t>83,5</a:t>
                      </a:r>
                      <a:endParaRPr lang="ru-RU" sz="900" b="1"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smtClean="0">
                          <a:solidFill>
                            <a:srgbClr val="000000"/>
                          </a:solidFill>
                          <a:effectLst/>
                          <a:latin typeface="+mn-lt"/>
                        </a:rPr>
                        <a:t>129,0</a:t>
                      </a:r>
                      <a:endParaRPr lang="ru-RU" sz="900" b="1" i="0" u="none" strike="noStrike">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1101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Физическая культура</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54 137,41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65 518,64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73 770,24</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112,6</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121,0</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1102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dirty="0">
                          <a:solidFill>
                            <a:srgbClr val="000000"/>
                          </a:solidFill>
                          <a:effectLst/>
                          <a:latin typeface="+mn-lt"/>
                        </a:rPr>
                        <a:t>Массовый спорт</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569 563,15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545 540,70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a:solidFill>
                            <a:srgbClr val="000000"/>
                          </a:solidFill>
                          <a:effectLst/>
                          <a:latin typeface="+mn-lt"/>
                        </a:rPr>
                        <a:t>147 601,28</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27,1</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95,8</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1103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Спорт высших достижений</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340 381,05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616 407,99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792 084,37</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128,5</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181,1</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1105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Другие вопросы в области физической культуры и спорта</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22 794,93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45 </a:t>
                      </a:r>
                      <a:r>
                        <a:rPr lang="ru-RU" sz="900" b="0" i="0" u="none" strike="noStrike" dirty="0" smtClean="0">
                          <a:solidFill>
                            <a:srgbClr val="000000"/>
                          </a:solidFill>
                          <a:effectLst/>
                          <a:latin typeface="+mn-lt"/>
                        </a:rPr>
                        <a:t>320,39</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49 636,43</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109,5</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smtClean="0">
                          <a:solidFill>
                            <a:srgbClr val="000000"/>
                          </a:solidFill>
                          <a:effectLst/>
                          <a:latin typeface="+mn-lt"/>
                        </a:rPr>
                        <a:t>198,8</a:t>
                      </a:r>
                      <a:endParaRPr lang="ru-RU" sz="900" b="0" i="0" u="none" strike="noStrike">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1" i="0" u="none" strike="noStrike">
                          <a:solidFill>
                            <a:srgbClr val="000000"/>
                          </a:solidFill>
                          <a:effectLst/>
                          <a:latin typeface="+mn-lt"/>
                        </a:rPr>
                        <a:t>1200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a:solidFill>
                            <a:srgbClr val="000000"/>
                          </a:solidFill>
                          <a:effectLst/>
                          <a:latin typeface="+mn-lt"/>
                        </a:rPr>
                        <a:t>СРЕДСТВА МАССОВОЙ ИНФОРМАЦИИ</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144 099,63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130 456,05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162 270,38</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smtClean="0">
                          <a:solidFill>
                            <a:srgbClr val="000000"/>
                          </a:solidFill>
                          <a:effectLst/>
                          <a:latin typeface="+mn-lt"/>
                        </a:rPr>
                        <a:t>124,4</a:t>
                      </a:r>
                      <a:endParaRPr lang="ru-RU" sz="900" b="1"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smtClean="0">
                          <a:solidFill>
                            <a:srgbClr val="000000"/>
                          </a:solidFill>
                          <a:effectLst/>
                          <a:latin typeface="+mn-lt"/>
                        </a:rPr>
                        <a:t>90,5</a:t>
                      </a:r>
                      <a:endParaRPr lang="ru-RU" sz="900" b="1"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1201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Телевидение и радиовещание</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mn-lt"/>
                        </a:rPr>
                        <a:t>68 374,67</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47 792,45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73 243,87</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153,3</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smtClean="0">
                          <a:solidFill>
                            <a:srgbClr val="000000"/>
                          </a:solidFill>
                          <a:effectLst/>
                          <a:latin typeface="+mn-lt"/>
                        </a:rPr>
                        <a:t>69,9</a:t>
                      </a:r>
                      <a:endParaRPr lang="ru-RU" sz="900" b="0" i="0" u="none" strike="noStrike">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1202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Периодическая печать и издательства</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75 724,96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80 663,60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85 044,41</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105,4</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106,5</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1204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Другие вопросы в области средств массовой информации</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 </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2 000,00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3 982,10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199,1</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 </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1" i="0" u="none" strike="noStrike">
                          <a:solidFill>
                            <a:srgbClr val="000000"/>
                          </a:solidFill>
                          <a:effectLst/>
                          <a:latin typeface="+mn-lt"/>
                        </a:rPr>
                        <a:t>1300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a:solidFill>
                            <a:srgbClr val="000000"/>
                          </a:solidFill>
                          <a:effectLst/>
                          <a:latin typeface="+mn-lt"/>
                        </a:rPr>
                        <a:t>ОБСЛУЖИВАНИЕ ГОСУДАРСТВЕННОГО И МУНИЦИПАЛЬНОГО ДОЛГА</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369 200,00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288 574,43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178 178,44</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smtClean="0">
                          <a:solidFill>
                            <a:srgbClr val="000000"/>
                          </a:solidFill>
                          <a:effectLst/>
                          <a:latin typeface="+mn-lt"/>
                        </a:rPr>
                        <a:t>61,7</a:t>
                      </a:r>
                      <a:endParaRPr lang="ru-RU" sz="900" b="1"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smtClean="0">
                          <a:solidFill>
                            <a:srgbClr val="000000"/>
                          </a:solidFill>
                          <a:effectLst/>
                          <a:latin typeface="+mn-lt"/>
                        </a:rPr>
                        <a:t>78,2</a:t>
                      </a:r>
                      <a:endParaRPr lang="ru-RU" sz="900" b="1"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3772">
                <a:tc>
                  <a:txBody>
                    <a:bodyPr/>
                    <a:lstStyle/>
                    <a:p>
                      <a:pPr algn="l" rtl="0" fontAlgn="b"/>
                      <a:r>
                        <a:rPr lang="ru-RU" sz="900" b="0" i="0" u="none" strike="noStrike">
                          <a:solidFill>
                            <a:srgbClr val="000000"/>
                          </a:solidFill>
                          <a:effectLst/>
                          <a:latin typeface="+mn-lt"/>
                        </a:rPr>
                        <a:t>1301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mn-lt"/>
                        </a:rPr>
                        <a:t>Обслуживание государственного внутреннего и муниципального долга</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369 200,00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mn-lt"/>
                        </a:rPr>
                        <a:t>288 574,43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fontAlgn="b"/>
                      <a:r>
                        <a:rPr lang="ru-RU" sz="900" b="0" i="0" u="none" strike="noStrike" dirty="0">
                          <a:solidFill>
                            <a:srgbClr val="000000"/>
                          </a:solidFill>
                          <a:effectLst/>
                          <a:latin typeface="+mn-lt"/>
                        </a:rPr>
                        <a:t>178 178,44</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61,7</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smtClean="0">
                          <a:solidFill>
                            <a:srgbClr val="000000"/>
                          </a:solidFill>
                          <a:effectLst/>
                          <a:latin typeface="+mn-lt"/>
                        </a:rPr>
                        <a:t>78,2</a:t>
                      </a:r>
                      <a:endParaRPr lang="ru-RU" sz="900" b="0"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44000">
                <a:tc>
                  <a:txBody>
                    <a:bodyPr/>
                    <a:lstStyle/>
                    <a:p>
                      <a:pPr algn="l" rtl="0" fontAlgn="b"/>
                      <a:r>
                        <a:rPr lang="ru-RU" sz="900" b="0" i="0" u="none" strike="noStrike">
                          <a:solidFill>
                            <a:srgbClr val="000000"/>
                          </a:solidFill>
                          <a:effectLst/>
                          <a:latin typeface="+mn-lt"/>
                        </a:rPr>
                        <a:t> </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dirty="0">
                          <a:solidFill>
                            <a:srgbClr val="000000"/>
                          </a:solidFill>
                          <a:effectLst/>
                          <a:latin typeface="+mn-lt"/>
                        </a:rPr>
                        <a:t>Расходы бюджета - ИТОГО</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47 131 256,75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mn-lt"/>
                        </a:rPr>
                        <a:t>51 997 831,12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mn-lt"/>
                        </a:rPr>
                        <a:t>55 807 679,00</a:t>
                      </a:r>
                    </a:p>
                  </a:txBody>
                  <a:tcPr marL="9525" marR="9525" marT="9525"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smtClean="0">
                          <a:solidFill>
                            <a:srgbClr val="000000"/>
                          </a:solidFill>
                          <a:effectLst/>
                          <a:latin typeface="+mn-lt"/>
                        </a:rPr>
                        <a:t>107,3</a:t>
                      </a:r>
                      <a:endParaRPr lang="ru-RU" sz="900" b="1"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smtClean="0">
                          <a:solidFill>
                            <a:srgbClr val="000000"/>
                          </a:solidFill>
                          <a:effectLst/>
                          <a:latin typeface="+mn-lt"/>
                        </a:rPr>
                        <a:t>110,3</a:t>
                      </a:r>
                      <a:endParaRPr lang="ru-RU" sz="900" b="1" i="0" u="none" strike="noStrike" dirty="0">
                        <a:solidFill>
                          <a:srgbClr val="000000"/>
                        </a:solidFill>
                        <a:effectLst/>
                        <a:latin typeface="+mn-lt"/>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72165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26</a:t>
            </a:fld>
            <a:endParaRPr lang="ru-RU" dirty="0"/>
          </a:p>
        </p:txBody>
      </p:sp>
      <p:sp>
        <p:nvSpPr>
          <p:cNvPr id="26" name="TextBox 1"/>
          <p:cNvSpPr txBox="1"/>
          <p:nvPr/>
        </p:nvSpPr>
        <p:spPr>
          <a:xfrm>
            <a:off x="3419872" y="6095505"/>
            <a:ext cx="504056" cy="3031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endParaRPr lang="ru-RU" sz="1500" dirty="0">
              <a:solidFill>
                <a:prstClr val="black"/>
              </a:solidFill>
            </a:endParaRPr>
          </a:p>
        </p:txBody>
      </p:sp>
      <p:sp>
        <p:nvSpPr>
          <p:cNvPr id="36" name="TextBox 1"/>
          <p:cNvSpPr txBox="1"/>
          <p:nvPr/>
        </p:nvSpPr>
        <p:spPr>
          <a:xfrm>
            <a:off x="8009904" y="2074889"/>
            <a:ext cx="1286496"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endParaRPr lang="ru-RU" sz="1500" dirty="0">
              <a:solidFill>
                <a:prstClr val="black"/>
              </a:solidFill>
            </a:endParaRPr>
          </a:p>
        </p:txBody>
      </p:sp>
      <p:sp>
        <p:nvSpPr>
          <p:cNvPr id="6" name="Заголовок 1"/>
          <p:cNvSpPr txBox="1">
            <a:spLocks/>
          </p:cNvSpPr>
          <p:nvPr/>
        </p:nvSpPr>
        <p:spPr>
          <a:xfrm>
            <a:off x="259729" y="20137"/>
            <a:ext cx="7264599" cy="540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700" dirty="0">
                <a:solidFill>
                  <a:schemeClr val="tx1"/>
                </a:solidFill>
                <a:effectLst/>
                <a:latin typeface="Times New Roman" panose="02020603050405020304" pitchFamily="18" charset="0"/>
                <a:cs typeface="Times New Roman" panose="02020603050405020304" pitchFamily="18" charset="0"/>
              </a:rPr>
              <a:t>Расходы консолидированного бюджета  на реализацию Указов Президента </a:t>
            </a:r>
            <a:r>
              <a:rPr lang="ru-RU" sz="1700" dirty="0" smtClean="0">
                <a:solidFill>
                  <a:schemeClr val="tx1"/>
                </a:solidFill>
                <a:effectLst/>
                <a:latin typeface="Times New Roman" panose="02020603050405020304" pitchFamily="18" charset="0"/>
                <a:cs typeface="Times New Roman" panose="02020603050405020304" pitchFamily="18" charset="0"/>
              </a:rPr>
              <a:t>Российской </a:t>
            </a:r>
            <a:r>
              <a:rPr lang="ru-RU" sz="1700" dirty="0">
                <a:solidFill>
                  <a:schemeClr val="tx1"/>
                </a:solidFill>
                <a:effectLst/>
                <a:latin typeface="Times New Roman" panose="02020603050405020304" pitchFamily="18" charset="0"/>
                <a:cs typeface="Times New Roman" panose="02020603050405020304" pitchFamily="18" charset="0"/>
              </a:rPr>
              <a:t>Федерации от 7 мая 2012 года №</a:t>
            </a:r>
            <a:r>
              <a:rPr lang="ru-RU" sz="1700" dirty="0" smtClean="0">
                <a:solidFill>
                  <a:schemeClr val="tx1"/>
                </a:solidFill>
                <a:effectLst/>
                <a:latin typeface="Times New Roman" panose="02020603050405020304" pitchFamily="18" charset="0"/>
                <a:cs typeface="Times New Roman" panose="02020603050405020304" pitchFamily="18" charset="0"/>
              </a:rPr>
              <a:t>596-606</a:t>
            </a:r>
            <a:endParaRPr lang="ru-RU" sz="1700" dirty="0">
              <a:solidFill>
                <a:schemeClr val="tx1"/>
              </a:solidFill>
              <a:effectLst/>
              <a:latin typeface="Times New Roman" panose="02020603050405020304" pitchFamily="18" charset="0"/>
              <a:cs typeface="Times New Roman" panose="02020603050405020304" pitchFamily="18" charset="0"/>
            </a:endParaRPr>
          </a:p>
        </p:txBody>
      </p:sp>
      <p:cxnSp>
        <p:nvCxnSpPr>
          <p:cNvPr id="7" name="Прямая соединительная линия 6"/>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256975790"/>
              </p:ext>
            </p:extLst>
          </p:nvPr>
        </p:nvGraphicFramePr>
        <p:xfrm>
          <a:off x="107504" y="731839"/>
          <a:ext cx="8917127" cy="5821994"/>
        </p:xfrm>
        <a:graphic>
          <a:graphicData uri="http://schemas.openxmlformats.org/drawingml/2006/table">
            <a:tbl>
              <a:tblPr/>
              <a:tblGrid>
                <a:gridCol w="5043292"/>
                <a:gridCol w="730912"/>
                <a:gridCol w="730912"/>
                <a:gridCol w="730912"/>
                <a:gridCol w="730912"/>
                <a:gridCol w="950187"/>
              </a:tblGrid>
              <a:tr h="143322">
                <a:tc rowSpan="2">
                  <a:txBody>
                    <a:bodyPr/>
                    <a:lstStyle/>
                    <a:p>
                      <a:pPr algn="ctr" rtl="0" fontAlgn="ctr"/>
                      <a:r>
                        <a:rPr lang="ru-RU" sz="900" b="0" i="0" u="none" strike="noStrike" dirty="0">
                          <a:solidFill>
                            <a:srgbClr val="000000"/>
                          </a:solidFill>
                          <a:effectLst/>
                          <a:latin typeface="Times New Roman" panose="02020603050405020304" pitchFamily="18" charset="0"/>
                        </a:rPr>
                        <a:t>Указ Президента Российской Федерации от 7 мая 2012 года/показатель (мероприятие)</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gridSpan="5">
                  <a:txBody>
                    <a:bodyPr/>
                    <a:lstStyle/>
                    <a:p>
                      <a:pPr algn="ctr" fontAlgn="ct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cs typeface="Times New Roman" panose="02020603050405020304" pitchFamily="18" charset="0"/>
                        </a:rPr>
                        <a:t>Расходы на реализацию Указов в 2018 году, тыс. рублей</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85645">
                <a:tc vMerge="1">
                  <a:txBody>
                    <a:bodyPr/>
                    <a:lstStyle/>
                    <a:p>
                      <a:endParaRPr lang="ru-RU"/>
                    </a:p>
                  </a:txBody>
                  <a:tcPr/>
                </a:tc>
                <a:tc>
                  <a:txBody>
                    <a:bodyPr/>
                    <a:lstStyle/>
                    <a:p>
                      <a:pPr algn="ctr" rtl="0" fontAlgn="ctr"/>
                      <a:r>
                        <a:rPr lang="ru-RU" sz="900" b="0" i="0" u="none" strike="noStrike" dirty="0">
                          <a:solidFill>
                            <a:srgbClr val="000000"/>
                          </a:solidFill>
                          <a:effectLst/>
                          <a:latin typeface="Times New Roman" panose="02020603050405020304" pitchFamily="18" charset="0"/>
                          <a:cs typeface="Times New Roman" panose="02020603050405020304" pitchFamily="18" charset="0"/>
                        </a:rPr>
                        <a:t>Предусмотрено законом о бюджете</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a:txBody>
                    <a:bodyPr/>
                    <a:lstStyle/>
                    <a:p>
                      <a:pPr algn="ctr" rtl="0" fontAlgn="ctr"/>
                      <a:r>
                        <a:rPr lang="ru-RU" sz="900" b="0" i="0" u="none" strike="noStrike" dirty="0">
                          <a:solidFill>
                            <a:srgbClr val="000000"/>
                          </a:solidFill>
                          <a:effectLst/>
                          <a:latin typeface="Times New Roman" panose="02020603050405020304" pitchFamily="18" charset="0"/>
                          <a:cs typeface="Times New Roman" panose="02020603050405020304" pitchFamily="18" charset="0"/>
                        </a:rPr>
                        <a:t>Фактические расходы</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a:txBody>
                    <a:bodyPr/>
                    <a:lstStyle/>
                    <a:p>
                      <a:pPr algn="ctr" rtl="0" fontAlgn="ctr"/>
                      <a:r>
                        <a:rPr lang="ru-RU" sz="900" b="0" i="0" u="none" strike="noStrike" dirty="0">
                          <a:solidFill>
                            <a:srgbClr val="000000"/>
                          </a:solidFill>
                          <a:effectLst/>
                          <a:latin typeface="Times New Roman" panose="02020603050405020304" pitchFamily="18" charset="0"/>
                          <a:cs typeface="Times New Roman" panose="02020603050405020304" pitchFamily="18" charset="0"/>
                        </a:rPr>
                        <a:t>Собственные средства консолидированного бюджета региона </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a:txBody>
                    <a:bodyPr/>
                    <a:lstStyle/>
                    <a:p>
                      <a:pPr algn="ctr" rtl="0" fontAlgn="ctr"/>
                      <a:r>
                        <a:rPr lang="ru-RU" sz="900" b="0" i="0" u="none" strike="noStrike" dirty="0">
                          <a:solidFill>
                            <a:srgbClr val="000000"/>
                          </a:solidFill>
                          <a:effectLst/>
                          <a:latin typeface="Times New Roman" panose="02020603050405020304" pitchFamily="18" charset="0"/>
                          <a:cs typeface="Times New Roman" panose="02020603050405020304" pitchFamily="18" charset="0"/>
                        </a:rPr>
                        <a:t>Средства межбюджетных трансфертов из федерального бюджета</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a:txBody>
                    <a:bodyPr/>
                    <a:lstStyle/>
                    <a:p>
                      <a:pPr algn="ctr" rtl="0" fontAlgn="ctr"/>
                      <a:r>
                        <a:rPr lang="ru-RU" sz="900" b="0" i="0" u="none" strike="noStrike" dirty="0">
                          <a:solidFill>
                            <a:srgbClr val="000000"/>
                          </a:solidFill>
                          <a:effectLst/>
                          <a:latin typeface="Times New Roman" panose="02020603050405020304" pitchFamily="18" charset="0"/>
                          <a:cs typeface="Times New Roman" panose="02020603050405020304" pitchFamily="18" charset="0"/>
                        </a:rPr>
                        <a:t>Иные источники финансирования, </a:t>
                      </a:r>
                      <a:r>
                        <a:rPr lang="ru-RU" sz="900" b="0" i="0" u="none" strike="noStrike" dirty="0" smtClean="0">
                          <a:solidFill>
                            <a:srgbClr val="000000"/>
                          </a:solidFill>
                          <a:effectLst/>
                          <a:latin typeface="Times New Roman" panose="02020603050405020304" pitchFamily="18" charset="0"/>
                          <a:cs typeface="Times New Roman" panose="02020603050405020304" pitchFamily="18" charset="0"/>
                        </a:rPr>
                        <a:t> в </a:t>
                      </a:r>
                      <a:r>
                        <a:rPr lang="ru-RU" sz="900" b="0" i="0" u="none" strike="noStrike" dirty="0" err="1" smtClean="0">
                          <a:solidFill>
                            <a:srgbClr val="000000"/>
                          </a:solidFill>
                          <a:effectLst/>
                          <a:latin typeface="Times New Roman" panose="02020603050405020304" pitchFamily="18" charset="0"/>
                          <a:cs typeface="Times New Roman" panose="02020603050405020304" pitchFamily="18" charset="0"/>
                        </a:rPr>
                        <a:t>т.ч</a:t>
                      </a:r>
                      <a:r>
                        <a:rPr lang="ru-RU" sz="9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средства Фонда содействия реформированию ЖКХ</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r>
              <a:tr h="272476">
                <a:tc>
                  <a:txBody>
                    <a:bodyPr/>
                    <a:lstStyle/>
                    <a:p>
                      <a:pPr algn="l" rtl="0" fontAlgn="ctr"/>
                      <a:r>
                        <a:rPr lang="ru-RU" sz="900" b="1" i="0" u="none" strike="noStrike" dirty="0">
                          <a:solidFill>
                            <a:srgbClr val="000000"/>
                          </a:solidFill>
                          <a:effectLst/>
                          <a:latin typeface="Times New Roman" panose="02020603050405020304" pitchFamily="18" charset="0"/>
                        </a:rPr>
                        <a:t>Всего</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5</a:t>
                      </a:r>
                      <a:r>
                        <a:rPr lang="ru-RU" sz="900" b="1" i="0" u="none" strike="noStrike" baseline="0" dirty="0" smtClean="0">
                          <a:solidFill>
                            <a:srgbClr val="000000"/>
                          </a:solidFill>
                          <a:effectLst/>
                          <a:latin typeface="Times New Roman" panose="02020603050405020304" pitchFamily="18" charset="0"/>
                        </a:rPr>
                        <a:t> 893 134,7</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5 797 493,0</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4 904 313,0</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883 415,6</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9 747,8</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r>
              <a:tr h="215207">
                <a:tc>
                  <a:txBody>
                    <a:bodyPr/>
                    <a:lstStyle/>
                    <a:p>
                      <a:pPr algn="just" rtl="0" fontAlgn="ctr"/>
                      <a:r>
                        <a:rPr lang="ru-RU" sz="900" b="1" i="0" u="none" strike="noStrike">
                          <a:solidFill>
                            <a:srgbClr val="000000"/>
                          </a:solidFill>
                          <a:effectLst/>
                          <a:latin typeface="Times New Roman" panose="02020603050405020304" pitchFamily="18" charset="0"/>
                        </a:rPr>
                        <a:t>№ 596 «О долгосрочной государственной экономической политике»</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5 849,7</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5 849,7</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5 849,7</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0</a:t>
                      </a:r>
                      <a:r>
                        <a:rPr lang="en-US" sz="900" b="1" i="0" u="none" strike="noStrike" dirty="0" smtClean="0">
                          <a:solidFill>
                            <a:srgbClr val="000000"/>
                          </a:solidFill>
                          <a:effectLst/>
                          <a:latin typeface="Times New Roman" panose="02020603050405020304" pitchFamily="18" charset="0"/>
                        </a:rPr>
                        <a:t>,0</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0</a:t>
                      </a:r>
                      <a:r>
                        <a:rPr lang="en-US" sz="900" b="1" i="0" u="none" strike="noStrike" dirty="0" smtClean="0">
                          <a:solidFill>
                            <a:srgbClr val="000000"/>
                          </a:solidFill>
                          <a:effectLst/>
                          <a:latin typeface="Times New Roman" panose="02020603050405020304" pitchFamily="18" charset="0"/>
                        </a:rPr>
                        <a:t>,0</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r>
              <a:tr h="864487">
                <a:tc>
                  <a:txBody>
                    <a:bodyPr/>
                    <a:lstStyle/>
                    <a:p>
                      <a:pPr algn="just" rtl="0" fontAlgn="t"/>
                      <a:r>
                        <a:rPr lang="ru-RU" sz="900" b="0" i="0" u="none" strike="noStrike" dirty="0">
                          <a:solidFill>
                            <a:srgbClr val="000000"/>
                          </a:solidFill>
                          <a:effectLst/>
                          <a:latin typeface="Times New Roman" panose="02020603050405020304" pitchFamily="18" charset="0"/>
                        </a:rPr>
                        <a:t>субсидирование части затрат по проектам, победившим в отборе инновационных проектов с целью получения </a:t>
                      </a:r>
                      <a:r>
                        <a:rPr lang="ru-RU" sz="900" b="0" i="0" u="none" strike="noStrike" dirty="0" smtClean="0">
                          <a:solidFill>
                            <a:srgbClr val="000000"/>
                          </a:solidFill>
                          <a:effectLst/>
                          <a:latin typeface="Times New Roman" panose="02020603050405020304" pitchFamily="18" charset="0"/>
                        </a:rPr>
                        <a:t>гос. поддержки </a:t>
                      </a:r>
                      <a:r>
                        <a:rPr lang="ru-RU" sz="900" b="0" i="0" u="none" strike="noStrike" dirty="0">
                          <a:solidFill>
                            <a:srgbClr val="000000"/>
                          </a:solidFill>
                          <a:effectLst/>
                          <a:latin typeface="Times New Roman" panose="02020603050405020304" pitchFamily="18" charset="0"/>
                        </a:rPr>
                        <a:t>за счет средств республиканского бюджета Чувашской Республики, осуществляемой Комиссией по отбору наиболее перспективных и приоритетных инновационных проектов на уплату процентов по кредитам, привлеченным на реализацию перспективных и приоритетных инновационных проектов, лизинговых платежей по договорам лизинга, заключенным с российскими лизинговыми компаниями на приобретение технологического оборудования</a:t>
                      </a:r>
                    </a:p>
                  </a:txBody>
                  <a:tcPr marL="2867" marR="2867" marT="286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5 849,7</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5 849,7</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5 849,7</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r>
              <a:tr h="272476">
                <a:tc>
                  <a:txBody>
                    <a:bodyPr/>
                    <a:lstStyle/>
                    <a:p>
                      <a:pPr algn="just" rtl="0" fontAlgn="ctr"/>
                      <a:r>
                        <a:rPr lang="ru-RU" sz="900" b="1" i="0" u="none" strike="noStrike" dirty="0">
                          <a:solidFill>
                            <a:srgbClr val="000000"/>
                          </a:solidFill>
                          <a:effectLst/>
                          <a:latin typeface="Times New Roman" panose="02020603050405020304" pitchFamily="18" charset="0"/>
                        </a:rPr>
                        <a:t>№ 597 «О мероприятиях по реализации государственной социальной политики»</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4 641 174,2</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4 641 742,2</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3 961 264,5</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675 320,0</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4 573,1</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r>
              <a:tr h="272476">
                <a:tc>
                  <a:txBody>
                    <a:bodyPr/>
                    <a:lstStyle/>
                    <a:p>
                      <a:pPr algn="just" rtl="0" fontAlgn="ctr"/>
                      <a:r>
                        <a:rPr lang="ru-RU" sz="900" b="0" i="0" u="none" strike="noStrike" dirty="0">
                          <a:solidFill>
                            <a:srgbClr val="000000"/>
                          </a:solidFill>
                          <a:effectLst/>
                          <a:latin typeface="Times New Roman" panose="02020603050405020304" pitchFamily="18" charset="0"/>
                        </a:rPr>
                        <a:t>повышение заработной платы работников бюджетной сферы</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4 605</a:t>
                      </a:r>
                      <a:r>
                        <a:rPr lang="ru-RU" sz="900" b="0" i="0" u="none" strike="noStrike" baseline="0" dirty="0" smtClean="0">
                          <a:solidFill>
                            <a:srgbClr val="000000"/>
                          </a:solidFill>
                          <a:effectLst/>
                          <a:latin typeface="Times New Roman" panose="02020603050405020304" pitchFamily="18" charset="0"/>
                        </a:rPr>
                        <a:t> 209,2</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baseline="0" dirty="0" smtClean="0">
                          <a:solidFill>
                            <a:srgbClr val="000000"/>
                          </a:solidFill>
                          <a:effectLst/>
                          <a:latin typeface="Times New Roman" panose="02020603050405020304" pitchFamily="18" charset="0"/>
                        </a:rPr>
                        <a:t> 4 605 209,2</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3</a:t>
                      </a:r>
                      <a:r>
                        <a:rPr lang="ru-RU" sz="900" b="0" i="0" u="none" strike="noStrike" baseline="0" dirty="0" smtClean="0">
                          <a:solidFill>
                            <a:srgbClr val="000000"/>
                          </a:solidFill>
                          <a:effectLst/>
                          <a:latin typeface="Times New Roman" panose="02020603050405020304" pitchFamily="18" charset="0"/>
                        </a:rPr>
                        <a:t> 929 889,2</a:t>
                      </a:r>
                      <a:endParaRPr lang="ru-RU" sz="900" b="0" i="0" u="none" strike="noStrike" dirty="0" smtClean="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675</a:t>
                      </a:r>
                      <a:r>
                        <a:rPr lang="ru-RU" sz="900" b="0" i="0" u="none" strike="noStrike" baseline="0" dirty="0" smtClean="0">
                          <a:solidFill>
                            <a:srgbClr val="000000"/>
                          </a:solidFill>
                          <a:effectLst/>
                          <a:latin typeface="Times New Roman" panose="02020603050405020304" pitchFamily="18" charset="0"/>
                        </a:rPr>
                        <a:t> 320,0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r>
              <a:tr h="283709">
                <a:tc>
                  <a:txBody>
                    <a:bodyPr/>
                    <a:lstStyle/>
                    <a:p>
                      <a:pPr algn="just" rtl="0" fontAlgn="ctr"/>
                      <a:r>
                        <a:rPr lang="ru-RU" sz="900" b="0" i="0" u="none" strike="noStrike" dirty="0">
                          <a:solidFill>
                            <a:srgbClr val="000000"/>
                          </a:solidFill>
                          <a:effectLst/>
                          <a:latin typeface="Times New Roman" panose="02020603050405020304" pitchFamily="18" charset="0"/>
                        </a:rPr>
                        <a:t>увеличение к 2018 году в два раза количества выставочных проектов, осуществляемых в субъектах РФ</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28 400,0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28</a:t>
                      </a:r>
                      <a:r>
                        <a:rPr lang="ru-RU" sz="900" b="0" i="0" u="none" strike="noStrike" baseline="0" dirty="0" smtClean="0">
                          <a:solidFill>
                            <a:srgbClr val="000000"/>
                          </a:solidFill>
                          <a:effectLst/>
                          <a:latin typeface="Times New Roman" panose="02020603050405020304" pitchFamily="18" charset="0"/>
                        </a:rPr>
                        <a:t> 400,0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24 060,5</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4 339,5</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r>
              <a:tr h="321697">
                <a:tc>
                  <a:txBody>
                    <a:bodyPr/>
                    <a:lstStyle/>
                    <a:p>
                      <a:pPr algn="just" rtl="0" fontAlgn="ctr"/>
                      <a:r>
                        <a:rPr lang="ru-RU" sz="900" b="0" i="0" u="none" strike="noStrike" dirty="0">
                          <a:solidFill>
                            <a:srgbClr val="000000"/>
                          </a:solidFill>
                          <a:effectLst/>
                          <a:latin typeface="Times New Roman" panose="02020603050405020304" pitchFamily="18" charset="0"/>
                        </a:rPr>
                        <a:t>увеличение к 2015 году до 4 тыс. количества государственных стипендий для выдающихся деятелей культуры и искусства и молодых талантливых авторов</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540,0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540,0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540,0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r>
              <a:tr h="361810">
                <a:tc>
                  <a:txBody>
                    <a:bodyPr/>
                    <a:lstStyle/>
                    <a:p>
                      <a:pPr algn="just" rtl="0" fontAlgn="ctr"/>
                      <a:r>
                        <a:rPr lang="ru-RU" sz="900" b="0" i="0" u="none" strike="noStrike" dirty="0">
                          <a:solidFill>
                            <a:srgbClr val="000000"/>
                          </a:solidFill>
                          <a:effectLst/>
                          <a:latin typeface="Times New Roman" panose="02020603050405020304" pitchFamily="18" charset="0"/>
                        </a:rPr>
                        <a:t>увеличение к 2018 году в целях выявления и поддержки юных талантов числа детей, привлекаемых к участию в творческих мероприятиях, до 8 процентов от общего числа детей</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3 025,0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3 025,0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2 774,8</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233,6</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r>
              <a:tr h="215207">
                <a:tc>
                  <a:txBody>
                    <a:bodyPr/>
                    <a:lstStyle/>
                    <a:p>
                      <a:pPr algn="just" rtl="0" fontAlgn="ctr"/>
                      <a:r>
                        <a:rPr lang="ru-RU" sz="900" b="1" i="0" u="none" strike="noStrike" dirty="0">
                          <a:solidFill>
                            <a:srgbClr val="000000"/>
                          </a:solidFill>
                          <a:effectLst/>
                          <a:latin typeface="Times New Roman" panose="02020603050405020304" pitchFamily="18" charset="0"/>
                        </a:rPr>
                        <a:t>№ 598 «О совершенствовании государственной политики в сфере здравоохранения»</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89 184,2</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67 745,0</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62 570,3</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0,0</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5 174,7</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r>
              <a:tr h="457845">
                <a:tc>
                  <a:txBody>
                    <a:bodyPr/>
                    <a:lstStyle/>
                    <a:p>
                      <a:pPr algn="just" rtl="0" fontAlgn="ctr"/>
                      <a:r>
                        <a:rPr lang="ru-RU" sz="900" b="0" i="0" u="none" strike="noStrike" dirty="0">
                          <a:solidFill>
                            <a:srgbClr val="000000"/>
                          </a:solidFill>
                          <a:effectLst/>
                          <a:latin typeface="Times New Roman" panose="02020603050405020304" pitchFamily="18" charset="0"/>
                        </a:rPr>
                        <a:t>повышение квалификации медицинских кадров, проведение оценки уровня их квалификации, поэтапное устранение дефицита медицинских кадров, а также дифференцированные меры социальной поддержки медицинских работников</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7</a:t>
                      </a:r>
                      <a:r>
                        <a:rPr lang="ru-RU" sz="900" b="0" i="0" u="none" strike="noStrike" baseline="0" dirty="0" smtClean="0">
                          <a:solidFill>
                            <a:srgbClr val="000000"/>
                          </a:solidFill>
                          <a:effectLst/>
                          <a:latin typeface="Times New Roman" panose="02020603050405020304" pitchFamily="18" charset="0"/>
                        </a:rPr>
                        <a:t> 200,0 </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7 200,0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2 025,3</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5 174,7</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r>
              <a:tr h="294809">
                <a:tc>
                  <a:txBody>
                    <a:bodyPr/>
                    <a:lstStyle/>
                    <a:p>
                      <a:pPr algn="just" rtl="0" fontAlgn="ctr"/>
                      <a:r>
                        <a:rPr lang="ru-RU" sz="900" b="0" i="0" u="none" strike="noStrike">
                          <a:solidFill>
                            <a:srgbClr val="000000"/>
                          </a:solidFill>
                          <a:effectLst/>
                          <a:latin typeface="Times New Roman" panose="02020603050405020304" pitchFamily="18" charset="0"/>
                        </a:rPr>
                        <a:t>модернизация наркологической службы, меры по противодействию злоупотреблению наркотиками и их незаконному обороту</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1 142,7</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1 142,7</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1 142,7</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r>
              <a:tr h="215207">
                <a:tc>
                  <a:txBody>
                    <a:bodyPr/>
                    <a:lstStyle/>
                    <a:p>
                      <a:pPr algn="just" rtl="0" fontAlgn="ctr"/>
                      <a:r>
                        <a:rPr lang="ru-RU" sz="900" b="0" i="0" u="none" strike="noStrike">
                          <a:solidFill>
                            <a:srgbClr val="000000"/>
                          </a:solidFill>
                          <a:effectLst/>
                          <a:latin typeface="Times New Roman" panose="02020603050405020304" pitchFamily="18" charset="0"/>
                        </a:rPr>
                        <a:t>снижение смертности от болезней системы кровообращения, новообразований и туберкулеза </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69 641,5</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48 202,3</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48 202,3</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r>
              <a:tr h="215207">
                <a:tc>
                  <a:txBody>
                    <a:bodyPr/>
                    <a:lstStyle/>
                    <a:p>
                      <a:pPr algn="just" rtl="0" fontAlgn="ctr"/>
                      <a:r>
                        <a:rPr lang="ru-RU" sz="900" b="0" i="0" u="none" strike="noStrike" dirty="0">
                          <a:solidFill>
                            <a:srgbClr val="000000"/>
                          </a:solidFill>
                          <a:effectLst/>
                          <a:latin typeface="Times New Roman" panose="02020603050405020304" pitchFamily="18" charset="0"/>
                        </a:rPr>
                        <a:t>снижение младенческой смертности, охрана здоровья ребенка и материнства</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11 200,0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11 200,0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11 200,0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r>
              <a:tr h="215207">
                <a:tc>
                  <a:txBody>
                    <a:bodyPr/>
                    <a:lstStyle/>
                    <a:p>
                      <a:pPr algn="just" rtl="0" fontAlgn="ctr"/>
                      <a:r>
                        <a:rPr lang="ru-RU" sz="900" b="1" i="0" u="none" strike="noStrike" dirty="0">
                          <a:solidFill>
                            <a:srgbClr val="000000"/>
                          </a:solidFill>
                          <a:effectLst/>
                          <a:latin typeface="Times New Roman" panose="02020603050405020304" pitchFamily="18" charset="0"/>
                        </a:rPr>
                        <a:t>№ 599 «О мерах по реализации государственной политики в области образования и науки»</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91 936,4</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91 113,1</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91</a:t>
                      </a:r>
                      <a:r>
                        <a:rPr lang="ru-RU" sz="900" b="1" i="0" u="none" strike="noStrike" baseline="0" dirty="0" smtClean="0">
                          <a:solidFill>
                            <a:srgbClr val="000000"/>
                          </a:solidFill>
                          <a:effectLst/>
                          <a:latin typeface="Times New Roman" panose="02020603050405020304" pitchFamily="18" charset="0"/>
                        </a:rPr>
                        <a:t> 113,1</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0,0</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0,0</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r>
              <a:tr h="215207">
                <a:tc>
                  <a:txBody>
                    <a:bodyPr/>
                    <a:lstStyle/>
                    <a:p>
                      <a:pPr algn="just" rtl="0" fontAlgn="ctr"/>
                      <a:r>
                        <a:rPr lang="ru-RU" sz="900" b="0" i="0" u="none" strike="noStrike" dirty="0">
                          <a:solidFill>
                            <a:srgbClr val="000000"/>
                          </a:solidFill>
                          <a:effectLst/>
                          <a:latin typeface="Times New Roman" panose="02020603050405020304" pitchFamily="18" charset="0"/>
                        </a:rPr>
                        <a:t>создание условий для развития негосударственного сектора дошкольного образования</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13 473,2</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12 701,2</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12 701,2</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r>
            </a:tbl>
          </a:graphicData>
        </a:graphic>
      </p:graphicFrame>
    </p:spTree>
    <p:extLst>
      <p:ext uri="{BB962C8B-B14F-4D97-AF65-F5344CB8AC3E}">
        <p14:creationId xmlns:p14="http://schemas.microsoft.com/office/powerpoint/2010/main" val="2101554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
          <p:cNvSpPr txBox="1"/>
          <p:nvPr/>
        </p:nvSpPr>
        <p:spPr>
          <a:xfrm>
            <a:off x="3419872" y="6095505"/>
            <a:ext cx="504056" cy="3031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endParaRPr lang="ru-RU" sz="1500" dirty="0">
              <a:solidFill>
                <a:prstClr val="black"/>
              </a:solidFill>
            </a:endParaRPr>
          </a:p>
        </p:txBody>
      </p:sp>
      <p:sp>
        <p:nvSpPr>
          <p:cNvPr id="36" name="TextBox 1"/>
          <p:cNvSpPr txBox="1"/>
          <p:nvPr/>
        </p:nvSpPr>
        <p:spPr>
          <a:xfrm>
            <a:off x="8009904" y="2074889"/>
            <a:ext cx="1286496"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endParaRPr lang="ru-RU" sz="1500" dirty="0">
              <a:solidFill>
                <a:prstClr val="black"/>
              </a:solidFill>
            </a:endParaRPr>
          </a:p>
        </p:txBody>
      </p:sp>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27</a:t>
            </a:fld>
            <a:endParaRPr lang="ru-RU" dirty="0"/>
          </a:p>
        </p:txBody>
      </p:sp>
      <p:sp>
        <p:nvSpPr>
          <p:cNvPr id="9" name="Заголовок 1"/>
          <p:cNvSpPr txBox="1">
            <a:spLocks/>
          </p:cNvSpPr>
          <p:nvPr/>
        </p:nvSpPr>
        <p:spPr>
          <a:xfrm>
            <a:off x="259729" y="20137"/>
            <a:ext cx="7264599" cy="540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700" dirty="0">
                <a:solidFill>
                  <a:schemeClr val="tx1"/>
                </a:solidFill>
                <a:effectLst/>
                <a:latin typeface="Times New Roman" panose="02020603050405020304" pitchFamily="18" charset="0"/>
                <a:cs typeface="Times New Roman" panose="02020603050405020304" pitchFamily="18" charset="0"/>
              </a:rPr>
              <a:t>Расходы консолидированного бюджета  на реализацию Указов Президента </a:t>
            </a:r>
            <a:r>
              <a:rPr lang="ru-RU" sz="1700" dirty="0" smtClean="0">
                <a:solidFill>
                  <a:schemeClr val="tx1"/>
                </a:solidFill>
                <a:effectLst/>
                <a:latin typeface="Times New Roman" panose="02020603050405020304" pitchFamily="18" charset="0"/>
                <a:cs typeface="Times New Roman" panose="02020603050405020304" pitchFamily="18" charset="0"/>
              </a:rPr>
              <a:t>Российской </a:t>
            </a:r>
            <a:r>
              <a:rPr lang="ru-RU" sz="1700" dirty="0">
                <a:solidFill>
                  <a:schemeClr val="tx1"/>
                </a:solidFill>
                <a:effectLst/>
                <a:latin typeface="Times New Roman" panose="02020603050405020304" pitchFamily="18" charset="0"/>
                <a:cs typeface="Times New Roman" panose="02020603050405020304" pitchFamily="18" charset="0"/>
              </a:rPr>
              <a:t>Федерации от 7 мая 2012 года №</a:t>
            </a:r>
            <a:r>
              <a:rPr lang="ru-RU" sz="1700" dirty="0" smtClean="0">
                <a:solidFill>
                  <a:schemeClr val="tx1"/>
                </a:solidFill>
                <a:effectLst/>
                <a:latin typeface="Times New Roman" panose="02020603050405020304" pitchFamily="18" charset="0"/>
                <a:cs typeface="Times New Roman" panose="02020603050405020304" pitchFamily="18" charset="0"/>
              </a:rPr>
              <a:t>596-606</a:t>
            </a:r>
            <a:endParaRPr lang="ru-RU" sz="1700" dirty="0">
              <a:solidFill>
                <a:schemeClr val="tx1"/>
              </a:solidFill>
              <a:effectLst/>
              <a:latin typeface="Times New Roman" panose="02020603050405020304" pitchFamily="18" charset="0"/>
              <a:cs typeface="Times New Roman" panose="02020603050405020304" pitchFamily="18" charset="0"/>
            </a:endParaRP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456672142"/>
              </p:ext>
            </p:extLst>
          </p:nvPr>
        </p:nvGraphicFramePr>
        <p:xfrm>
          <a:off x="179512" y="708548"/>
          <a:ext cx="8836909" cy="5840134"/>
        </p:xfrm>
        <a:graphic>
          <a:graphicData uri="http://schemas.openxmlformats.org/drawingml/2006/table">
            <a:tbl>
              <a:tblPr/>
              <a:tblGrid>
                <a:gridCol w="4680520"/>
                <a:gridCol w="864096"/>
                <a:gridCol w="720080"/>
                <a:gridCol w="792088"/>
                <a:gridCol w="864096"/>
                <a:gridCol w="916029"/>
              </a:tblGrid>
              <a:tr h="122375">
                <a:tc rowSpan="2">
                  <a:txBody>
                    <a:bodyPr/>
                    <a:lstStyle/>
                    <a:p>
                      <a:pPr algn="ctr" rtl="0" fontAlgn="ctr"/>
                      <a:r>
                        <a:rPr lang="ru-RU" sz="900" b="0" i="0" u="none" strike="noStrike" dirty="0">
                          <a:solidFill>
                            <a:srgbClr val="000000"/>
                          </a:solidFill>
                          <a:effectLst/>
                          <a:latin typeface="Times New Roman" panose="02020603050405020304" pitchFamily="18" charset="0"/>
                        </a:rPr>
                        <a:t>Указ Президента Российской Федерации от 7 мая 2012 года/показатель (мероприятие)</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grid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Arial" panose="020B0604020202020204" pitchFamily="34" charset="0"/>
                        </a:rPr>
                        <a:t> </a:t>
                      </a:r>
                      <a:r>
                        <a:rPr kumimoji="0" lang="ru-RU" sz="9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Расходы на реализацию Указов в 2018 году, тыс. рублей</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39438">
                <a:tc vMerge="1">
                  <a:txBody>
                    <a:bodyPr/>
                    <a:lstStyle/>
                    <a:p>
                      <a:endParaRPr lang="ru-RU"/>
                    </a:p>
                  </a:txBody>
                  <a:tcPr/>
                </a:tc>
                <a:tc>
                  <a:txBody>
                    <a:bodyPr/>
                    <a:lstStyle/>
                    <a:p>
                      <a:pPr algn="ctr" rtl="0" fontAlgn="ctr"/>
                      <a:r>
                        <a:rPr lang="ru-RU" sz="900" b="0" i="0" u="none" strike="noStrike" dirty="0">
                          <a:solidFill>
                            <a:srgbClr val="000000"/>
                          </a:solidFill>
                          <a:effectLst/>
                          <a:latin typeface="Times New Roman" panose="02020603050405020304" pitchFamily="18" charset="0"/>
                        </a:rPr>
                        <a:t>Предусмотрено законом о бюджете</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a:txBody>
                    <a:bodyPr/>
                    <a:lstStyle/>
                    <a:p>
                      <a:pPr algn="ctr" rtl="0" fontAlgn="ctr"/>
                      <a:r>
                        <a:rPr lang="ru-RU" sz="900" b="0" i="0" u="none" strike="noStrike" dirty="0">
                          <a:solidFill>
                            <a:srgbClr val="000000"/>
                          </a:solidFill>
                          <a:effectLst/>
                          <a:latin typeface="Times New Roman" panose="02020603050405020304" pitchFamily="18" charset="0"/>
                        </a:rPr>
                        <a:t>Фактические расходы</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a:txBody>
                    <a:bodyPr/>
                    <a:lstStyle/>
                    <a:p>
                      <a:pPr algn="ctr" rtl="0" fontAlgn="ctr"/>
                      <a:r>
                        <a:rPr lang="ru-RU" sz="900" b="0" i="0" u="none" strike="noStrike" dirty="0">
                          <a:solidFill>
                            <a:srgbClr val="000000"/>
                          </a:solidFill>
                          <a:effectLst/>
                          <a:latin typeface="Times New Roman" panose="02020603050405020304" pitchFamily="18" charset="0"/>
                        </a:rPr>
                        <a:t>Собственные средства консолидированного бюджета региона </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a:txBody>
                    <a:bodyPr/>
                    <a:lstStyle/>
                    <a:p>
                      <a:pPr algn="ctr" rtl="0" fontAlgn="ctr"/>
                      <a:r>
                        <a:rPr lang="ru-RU" sz="900" b="0" i="0" u="none" strike="noStrike">
                          <a:solidFill>
                            <a:srgbClr val="000000"/>
                          </a:solidFill>
                          <a:effectLst/>
                          <a:latin typeface="Times New Roman" panose="02020603050405020304" pitchFamily="18" charset="0"/>
                        </a:rPr>
                        <a:t>Средства межбюджетных трансфертов из федерального бюджета</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a:txBody>
                    <a:bodyPr/>
                    <a:lstStyle/>
                    <a:p>
                      <a:pPr algn="ctr" rtl="0" fontAlgn="ctr"/>
                      <a:r>
                        <a:rPr lang="ru-RU" sz="900" b="0" i="0" u="none" strike="noStrike" dirty="0">
                          <a:solidFill>
                            <a:srgbClr val="000000"/>
                          </a:solidFill>
                          <a:effectLst/>
                          <a:latin typeface="Times New Roman" panose="02020603050405020304" pitchFamily="18" charset="0"/>
                        </a:rPr>
                        <a:t>Иные источники финансирования, в </a:t>
                      </a:r>
                      <a:r>
                        <a:rPr lang="ru-RU" sz="900" b="0" i="0" u="none" strike="noStrike" dirty="0" err="1" smtClean="0">
                          <a:solidFill>
                            <a:srgbClr val="000000"/>
                          </a:solidFill>
                          <a:effectLst/>
                          <a:latin typeface="Times New Roman" panose="02020603050405020304" pitchFamily="18" charset="0"/>
                        </a:rPr>
                        <a:t>т.ч</a:t>
                      </a: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средства Фонда содействия реформированию ЖКХ</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r>
              <a:tr h="361396">
                <a:tc>
                  <a:txBody>
                    <a:bodyPr/>
                    <a:lstStyle/>
                    <a:p>
                      <a:pPr algn="just" rtl="0" fontAlgn="ctr"/>
                      <a:r>
                        <a:rPr lang="ru-RU" sz="900" b="0" i="0" u="none" strike="noStrike" dirty="0">
                          <a:solidFill>
                            <a:srgbClr val="000000"/>
                          </a:solidFill>
                          <a:effectLst/>
                          <a:latin typeface="Times New Roman" panose="02020603050405020304" pitchFamily="18" charset="0"/>
                        </a:rPr>
                        <a:t>увеличение доли образовательных учреждений среднего профессионального образования, здания которых приспособлены для обучения лиц с ограниченными возможностями здоровья, с 3 до 25 процентов</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r>
              <a:tr h="241886">
                <a:tc>
                  <a:txBody>
                    <a:bodyPr/>
                    <a:lstStyle/>
                    <a:p>
                      <a:pPr algn="just" rtl="0" fontAlgn="ctr"/>
                      <a:r>
                        <a:rPr lang="ru-RU" sz="900" b="0" i="0" u="none" strike="noStrike" dirty="0">
                          <a:solidFill>
                            <a:srgbClr val="000000"/>
                          </a:solidFill>
                          <a:effectLst/>
                          <a:latin typeface="Times New Roman" panose="02020603050405020304" pitchFamily="18" charset="0"/>
                        </a:rPr>
                        <a:t>реализация мероприятий по поддержке педагогических работников, работающих с детьми из социально неблагополучных семей</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100,0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100,0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100,0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en-US" sz="900" b="0" i="0" u="none" strike="noStrike" dirty="0" smtClean="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r>
              <a:tr h="241886">
                <a:tc>
                  <a:txBody>
                    <a:bodyPr/>
                    <a:lstStyle/>
                    <a:p>
                      <a:pPr algn="just" rtl="0" fontAlgn="ctr"/>
                      <a:r>
                        <a:rPr lang="ru-RU" sz="900" b="0" i="0" u="none" strike="noStrike" dirty="0">
                          <a:solidFill>
                            <a:srgbClr val="000000"/>
                          </a:solidFill>
                          <a:effectLst/>
                          <a:latin typeface="Times New Roman" panose="02020603050405020304" pitchFamily="18" charset="0"/>
                        </a:rPr>
                        <a:t>формирование многофункциональных центров прикладных квалификаций, осуществляющих обучение на базе среднего (полного) общего образования</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6 199,6</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6</a:t>
                      </a:r>
                      <a:r>
                        <a:rPr lang="ru-RU" sz="900" b="0" i="0" u="none" strike="noStrike" baseline="0" dirty="0" smtClean="0">
                          <a:solidFill>
                            <a:srgbClr val="000000"/>
                          </a:solidFill>
                          <a:effectLst/>
                          <a:latin typeface="Times New Roman" panose="02020603050405020304" pitchFamily="18" charset="0"/>
                        </a:rPr>
                        <a:t> 199,6</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6</a:t>
                      </a:r>
                      <a:r>
                        <a:rPr lang="ru-RU" sz="900" b="0" i="0" u="none" strike="noStrike" baseline="0" dirty="0" smtClean="0">
                          <a:solidFill>
                            <a:srgbClr val="000000"/>
                          </a:solidFill>
                          <a:effectLst/>
                          <a:latin typeface="Times New Roman" panose="02020603050405020304" pitchFamily="18" charset="0"/>
                        </a:rPr>
                        <a:t> 199,6</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r>
              <a:tr h="480907">
                <a:tc>
                  <a:txBody>
                    <a:bodyPr/>
                    <a:lstStyle/>
                    <a:p>
                      <a:pPr algn="just" rtl="0" fontAlgn="ctr"/>
                      <a:r>
                        <a:rPr lang="ru-RU" sz="900" b="0" i="0" u="none" strike="noStrike" dirty="0">
                          <a:solidFill>
                            <a:srgbClr val="000000"/>
                          </a:solidFill>
                          <a:effectLst/>
                          <a:latin typeface="Times New Roman" panose="02020603050405020304" pitchFamily="18" charset="0"/>
                        </a:rPr>
                        <a:t>разработка и реализация мер, направленных на повышение эффективности единого государственного экзамена (оплата труда привлеченных специалистов, оглушители сотовой связи, видеонаблюдение, транспортные расходы, канцтовары)</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42 012,6</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42 012,6</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42 012,6</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r>
              <a:tr h="241886">
                <a:tc>
                  <a:txBody>
                    <a:bodyPr/>
                    <a:lstStyle/>
                    <a:p>
                      <a:pPr algn="just" rtl="0" fontAlgn="ctr"/>
                      <a:r>
                        <a:rPr lang="ru-RU" sz="900" b="0" i="0" u="none" strike="noStrike" dirty="0">
                          <a:solidFill>
                            <a:srgbClr val="000000"/>
                          </a:solidFill>
                          <a:effectLst/>
                          <a:latin typeface="Times New Roman" panose="02020603050405020304" pitchFamily="18" charset="0"/>
                        </a:rPr>
                        <a:t>разработка комплекса мер, направленных на выявление и поддержку одаренных детей и молодежи (стипендии, проведение олимпиад)</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30 151,0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30 099,7</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30 099,7</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r>
              <a:tr h="361396">
                <a:tc>
                  <a:txBody>
                    <a:bodyPr/>
                    <a:lstStyle/>
                    <a:p>
                      <a:pPr algn="just" rtl="0" fontAlgn="ctr"/>
                      <a:r>
                        <a:rPr lang="ru-RU" sz="900" b="1" i="0" u="none" strike="noStrike" dirty="0">
                          <a:solidFill>
                            <a:srgbClr val="000000"/>
                          </a:solidFill>
                          <a:effectLst/>
                          <a:latin typeface="Times New Roman" panose="02020603050405020304" pitchFamily="18" charset="0"/>
                        </a:rPr>
                        <a:t>№ 600 «О мерах по обеспечению граждан Российской Федерации доступным и комфортным жильем и повышению качества жилищно-коммунальных услуг»</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216 200,6</a:t>
                      </a:r>
                      <a:endParaRPr lang="ru-RU" sz="900" b="1"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187 115,0</a:t>
                      </a:r>
                      <a:endParaRPr lang="ru-RU" sz="900" b="1"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187 115,0</a:t>
                      </a:r>
                      <a:endParaRPr lang="ru-RU" sz="900" b="1"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0,0</a:t>
                      </a:r>
                      <a:endParaRPr lang="ru-RU" sz="900" b="1"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0,0</a:t>
                      </a:r>
                      <a:endParaRPr lang="ru-RU" sz="900" b="1"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r>
              <a:tr h="361396">
                <a:tc>
                  <a:txBody>
                    <a:bodyPr/>
                    <a:lstStyle/>
                    <a:p>
                      <a:pPr algn="just" rtl="0" fontAlgn="ctr"/>
                      <a:r>
                        <a:rPr lang="ru-RU" sz="900" b="0" i="0" u="none" strike="noStrike" dirty="0">
                          <a:solidFill>
                            <a:srgbClr val="000000"/>
                          </a:solidFill>
                          <a:effectLst/>
                          <a:latin typeface="Times New Roman" panose="02020603050405020304" pitchFamily="18" charset="0"/>
                        </a:rPr>
                        <a:t>улучшение жилищных условий семей, имеющих 3 и более детей, включая создание необходимой инфраструктуры на бесплатно предоставляемых земельных участках</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88 665,7</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71 976,9</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71 976,9</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r>
              <a:tr h="122375">
                <a:tc>
                  <a:txBody>
                    <a:bodyPr/>
                    <a:lstStyle/>
                    <a:p>
                      <a:pPr algn="just" rtl="0" fontAlgn="ctr"/>
                      <a:r>
                        <a:rPr lang="ru-RU" sz="900" b="0" i="0" u="none" strike="noStrike" dirty="0">
                          <a:solidFill>
                            <a:srgbClr val="000000"/>
                          </a:solidFill>
                          <a:effectLst/>
                          <a:latin typeface="Times New Roman" panose="02020603050405020304" pitchFamily="18" charset="0"/>
                        </a:rPr>
                        <a:t>переселение граждан из аварийного жилищного фонда</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r>
              <a:tr h="122375">
                <a:tc>
                  <a:txBody>
                    <a:bodyPr/>
                    <a:lstStyle/>
                    <a:p>
                      <a:pPr algn="just" rtl="0" fontAlgn="ctr"/>
                      <a:r>
                        <a:rPr lang="ru-RU" sz="900" b="0" i="0" u="none" strike="noStrike">
                          <a:solidFill>
                            <a:srgbClr val="000000"/>
                          </a:solidFill>
                          <a:effectLst/>
                          <a:latin typeface="Times New Roman" panose="02020603050405020304" pitchFamily="18" charset="0"/>
                        </a:rPr>
                        <a:t>проведение капитального ремонта многоквартирных домов</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117 119,7</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104</a:t>
                      </a:r>
                      <a:r>
                        <a:rPr lang="ru-RU" sz="900" b="0" i="0" u="none" strike="noStrike" baseline="0" dirty="0" smtClean="0">
                          <a:solidFill>
                            <a:srgbClr val="000000"/>
                          </a:solidFill>
                          <a:effectLst/>
                          <a:latin typeface="Times New Roman" panose="02020603050405020304" pitchFamily="18" charset="0"/>
                        </a:rPr>
                        <a:t> 722,9</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104</a:t>
                      </a:r>
                      <a:r>
                        <a:rPr lang="ru-RU" sz="900" b="0" i="0" u="none" strike="noStrike" baseline="0" dirty="0" smtClean="0">
                          <a:solidFill>
                            <a:srgbClr val="000000"/>
                          </a:solidFill>
                          <a:effectLst/>
                          <a:latin typeface="Times New Roman" panose="02020603050405020304" pitchFamily="18" charset="0"/>
                        </a:rPr>
                        <a:t> 722,9</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r>
              <a:tr h="122375">
                <a:tc>
                  <a:txBody>
                    <a:bodyPr/>
                    <a:lstStyle/>
                    <a:p>
                      <a:pPr algn="just" rtl="0" fontAlgn="ctr"/>
                      <a:r>
                        <a:rPr lang="ru-RU" sz="900" b="0" i="0" u="none" strike="noStrike" dirty="0">
                          <a:solidFill>
                            <a:srgbClr val="000000"/>
                          </a:solidFill>
                          <a:effectLst/>
                          <a:latin typeface="Times New Roman" panose="02020603050405020304" pitchFamily="18" charset="0"/>
                        </a:rPr>
                        <a:t>модернизация систем коммунальной инфраструктуры</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10 415,2</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10 415,2</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10 415,2</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r>
              <a:tr h="241886">
                <a:tc>
                  <a:txBody>
                    <a:bodyPr/>
                    <a:lstStyle/>
                    <a:p>
                      <a:pPr algn="just" rtl="0" fontAlgn="ctr"/>
                      <a:r>
                        <a:rPr lang="ru-RU" sz="900" b="1" i="0" u="none" strike="noStrike">
                          <a:solidFill>
                            <a:srgbClr val="000000"/>
                          </a:solidFill>
                          <a:effectLst/>
                          <a:latin typeface="Times New Roman" panose="02020603050405020304" pitchFamily="18" charset="0"/>
                        </a:rPr>
                        <a:t>№ 601 «Об основных направлениях совершенствования системы государственного управления»</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224 250,4</a:t>
                      </a:r>
                      <a:endParaRPr lang="ru-RU" sz="900" b="1"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217 861,6</a:t>
                      </a:r>
                      <a:endParaRPr lang="ru-RU" sz="900" b="1"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190 365,2</a:t>
                      </a:r>
                      <a:endParaRPr lang="ru-RU" sz="900" b="1"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27 494,6</a:t>
                      </a:r>
                      <a:endParaRPr lang="ru-RU" sz="900" b="1"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0,0</a:t>
                      </a:r>
                      <a:endParaRPr lang="ru-RU" sz="900" b="1"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r>
              <a:tr h="361396">
                <a:tc>
                  <a:txBody>
                    <a:bodyPr/>
                    <a:lstStyle/>
                    <a:p>
                      <a:pPr algn="just" rtl="0" fontAlgn="ctr"/>
                      <a:r>
                        <a:rPr lang="ru-RU" sz="900" b="0" i="0" u="none" strike="noStrike" dirty="0">
                          <a:solidFill>
                            <a:srgbClr val="000000"/>
                          </a:solidFill>
                          <a:effectLst/>
                          <a:latin typeface="Times New Roman" panose="02020603050405020304" pitchFamily="18" charset="0"/>
                        </a:rPr>
                        <a:t>Обеспечение получения гражданами государственных и муниципальных услуг по принципу "одного окна" по месту пребывания, в том числе в многофункциональных центрах</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197 525,8</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191 143,7</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180 516,3</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10 627,4</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r>
              <a:tr h="241886">
                <a:tc>
                  <a:txBody>
                    <a:bodyPr/>
                    <a:lstStyle/>
                    <a:p>
                      <a:pPr algn="just" rtl="0" fontAlgn="ctr"/>
                      <a:r>
                        <a:rPr lang="ru-RU" sz="900" b="0" i="0" u="none" strike="noStrike" dirty="0">
                          <a:solidFill>
                            <a:srgbClr val="000000"/>
                          </a:solidFill>
                          <a:effectLst/>
                          <a:latin typeface="Times New Roman" panose="02020603050405020304" pitchFamily="18" charset="0"/>
                        </a:rPr>
                        <a:t>обеспечение получения гражданами государственных и муниципальных услуг в электронной форме</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26 724,6</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26 717,9</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9 848,9</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16 869,0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r>
              <a:tr h="241886">
                <a:tc>
                  <a:txBody>
                    <a:bodyPr/>
                    <a:lstStyle/>
                    <a:p>
                      <a:pPr algn="just" rtl="0" fontAlgn="ctr"/>
                      <a:r>
                        <a:rPr lang="ru-RU" sz="900" b="1" i="0" u="none" strike="noStrike" dirty="0">
                          <a:solidFill>
                            <a:srgbClr val="000000"/>
                          </a:solidFill>
                          <a:effectLst/>
                          <a:latin typeface="Times New Roman" panose="02020603050405020304" pitchFamily="18" charset="0"/>
                        </a:rPr>
                        <a:t>№ 606 «О мерах по реализации демографической политики Российской Федерации»</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624</a:t>
                      </a:r>
                      <a:r>
                        <a:rPr lang="ru-RU" sz="900" b="1" i="0" u="none" strike="noStrike" baseline="0" dirty="0" smtClean="0">
                          <a:solidFill>
                            <a:srgbClr val="000000"/>
                          </a:solidFill>
                          <a:effectLst/>
                          <a:latin typeface="Times New Roman" panose="02020603050405020304" pitchFamily="18" charset="0"/>
                        </a:rPr>
                        <a:t> 539,2</a:t>
                      </a:r>
                      <a:endParaRPr lang="ru-RU" sz="900" b="1"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586 634,4</a:t>
                      </a:r>
                      <a:endParaRPr lang="ru-RU" sz="900" b="1"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406 035,2</a:t>
                      </a:r>
                      <a:endParaRPr lang="ru-RU" sz="900" b="1"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180 599,2</a:t>
                      </a:r>
                      <a:endParaRPr lang="ru-RU" sz="900" b="1"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0,0</a:t>
                      </a:r>
                      <a:endParaRPr lang="ru-RU" sz="900" b="1"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r>
              <a:tr h="268816">
                <a:tc>
                  <a:txBody>
                    <a:bodyPr/>
                    <a:lstStyle/>
                    <a:p>
                      <a:pPr algn="just" rtl="0" fontAlgn="t"/>
                      <a:r>
                        <a:rPr lang="ru-RU" sz="900" b="0" i="0" u="none" strike="noStrike" dirty="0">
                          <a:solidFill>
                            <a:srgbClr val="000000"/>
                          </a:solidFill>
                          <a:effectLst/>
                          <a:latin typeface="Times New Roman" panose="02020603050405020304" pitchFamily="18" charset="0"/>
                        </a:rPr>
                        <a:t>денежные выплаты нуждающимся семьям, назначаемые в случае рождения третьего ребенка или последующих детей, до достижения ребенком возраста трех лет</a:t>
                      </a:r>
                    </a:p>
                  </a:txBody>
                  <a:tcPr marL="3288" marR="3288" marT="328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620</a:t>
                      </a:r>
                      <a:r>
                        <a:rPr lang="ru-RU" sz="900" b="0" i="0" u="none" strike="noStrike" baseline="0" dirty="0" smtClean="0">
                          <a:solidFill>
                            <a:srgbClr val="000000"/>
                          </a:solidFill>
                          <a:effectLst/>
                          <a:latin typeface="Times New Roman" panose="02020603050405020304" pitchFamily="18" charset="0"/>
                        </a:rPr>
                        <a:t> 414,0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582 509,2</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401 910,0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180 599,2</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r>
              <a:tr h="480907">
                <a:tc>
                  <a:txBody>
                    <a:bodyPr/>
                    <a:lstStyle/>
                    <a:p>
                      <a:pPr algn="just" rtl="0" fontAlgn="t"/>
                      <a:r>
                        <a:rPr lang="ru-RU" sz="900" b="0" i="0" u="none" strike="noStrike" dirty="0">
                          <a:solidFill>
                            <a:srgbClr val="000000"/>
                          </a:solidFill>
                          <a:effectLst/>
                          <a:latin typeface="Times New Roman" panose="02020603050405020304" pitchFamily="18" charset="0"/>
                        </a:rPr>
                        <a:t>меры, направленные на создание условий для совмещения женщинами обязанностей по воспитанию детей с трудовой занятостью, а также на организацию проф. обучения (переобучения) женщин, находящихся в отпуске по уходу за ребенком до достижения им возраста трех лет</a:t>
                      </a:r>
                    </a:p>
                  </a:txBody>
                  <a:tcPr marL="3288" marR="3288" marT="328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4 125,2</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4 125,2</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4 125,2</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r>
            </a:tbl>
          </a:graphicData>
        </a:graphic>
      </p:graphicFrame>
    </p:spTree>
    <p:extLst>
      <p:ext uri="{BB962C8B-B14F-4D97-AF65-F5344CB8AC3E}">
        <p14:creationId xmlns:p14="http://schemas.microsoft.com/office/powerpoint/2010/main" val="2038438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solidFill>
                  <a:prstClr val="black"/>
                </a:solidFill>
              </a:rPr>
              <a:pPr>
                <a:defRPr/>
              </a:pPr>
              <a:t>28</a:t>
            </a:fld>
            <a:endParaRPr lang="ru-RU" dirty="0">
              <a:solidFill>
                <a:prstClr val="black"/>
              </a:solidFill>
            </a:endParaRPr>
          </a:p>
        </p:txBody>
      </p:sp>
      <p:sp>
        <p:nvSpPr>
          <p:cNvPr id="9" name="Заголовок 1"/>
          <p:cNvSpPr txBox="1">
            <a:spLocks/>
          </p:cNvSpPr>
          <p:nvPr/>
        </p:nvSpPr>
        <p:spPr>
          <a:xfrm>
            <a:off x="259729" y="20137"/>
            <a:ext cx="7264599" cy="540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Clr>
                <a:srgbClr val="F14124">
                  <a:lumMod val="75000"/>
                </a:srgbClr>
              </a:buClr>
              <a:buFont typeface="Georgia" pitchFamily="18" charset="0"/>
              <a:buNone/>
            </a:pPr>
            <a:r>
              <a:rPr lang="ru-RU" sz="1600" dirty="0">
                <a:solidFill>
                  <a:prstClr val="black"/>
                </a:solidFill>
                <a:effectLst/>
                <a:latin typeface="Times New Roman" panose="02020603050405020304" pitchFamily="18" charset="0"/>
                <a:cs typeface="Times New Roman" panose="02020603050405020304" pitchFamily="18" charset="0"/>
              </a:rPr>
              <a:t>Динамика средней заработной платы работников учреждений в социальной </a:t>
            </a:r>
            <a:r>
              <a:rPr lang="ru-RU" sz="1600" dirty="0" smtClean="0">
                <a:solidFill>
                  <a:prstClr val="black"/>
                </a:solidFill>
                <a:effectLst/>
                <a:latin typeface="Times New Roman" panose="02020603050405020304" pitchFamily="18" charset="0"/>
                <a:cs typeface="Times New Roman" panose="02020603050405020304" pitchFamily="18" charset="0"/>
              </a:rPr>
              <a:t>сфере</a:t>
            </a:r>
            <a:endParaRPr lang="ru-RU" sz="1600" dirty="0">
              <a:solidFill>
                <a:prstClr val="black"/>
              </a:solidFill>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rgbClr val="4E67C8"/>
                </a:solidFill>
                <a:latin typeface="Trebuchet MS"/>
              </a:rPr>
              <a:t>Бюджет</a:t>
            </a:r>
          </a:p>
          <a:p>
            <a:pPr algn="ctr"/>
            <a:r>
              <a:rPr lang="ru-RU" sz="1300" b="1" i="1" dirty="0" smtClean="0">
                <a:solidFill>
                  <a:srgbClr val="4E67C8"/>
                </a:solidFill>
                <a:latin typeface="Trebuchet MS"/>
              </a:rPr>
              <a:t>для граждан</a:t>
            </a:r>
            <a:endParaRPr lang="ru-RU" sz="1300" b="1" i="1" dirty="0">
              <a:solidFill>
                <a:srgbClr val="4E67C8"/>
              </a:solidFill>
              <a:latin typeface="Trebuchet MS"/>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1525242367"/>
              </p:ext>
            </p:extLst>
          </p:nvPr>
        </p:nvGraphicFramePr>
        <p:xfrm>
          <a:off x="179516" y="764704"/>
          <a:ext cx="8784971" cy="5708749"/>
        </p:xfrm>
        <a:graphic>
          <a:graphicData uri="http://schemas.openxmlformats.org/drawingml/2006/table">
            <a:tbl>
              <a:tblPr firstRow="1" bandRow="1">
                <a:tableStyleId>{5C22544A-7EE6-4342-B048-85BDC9FD1C3A}</a:tableStyleId>
              </a:tblPr>
              <a:tblGrid>
                <a:gridCol w="2388631"/>
                <a:gridCol w="639634"/>
                <a:gridCol w="639634"/>
                <a:gridCol w="639634"/>
                <a:gridCol w="639634"/>
                <a:gridCol w="639634"/>
                <a:gridCol w="639634"/>
                <a:gridCol w="639634"/>
                <a:gridCol w="639634"/>
                <a:gridCol w="639634"/>
                <a:gridCol w="639634"/>
              </a:tblGrid>
              <a:tr h="179469">
                <a:tc rowSpan="2">
                  <a:txBody>
                    <a:bodyPr/>
                    <a:lstStyle/>
                    <a:p>
                      <a:pPr algn="ctr" rtl="0" fontAlgn="ctr"/>
                      <a:r>
                        <a:rPr lang="ru-RU" sz="900" u="none" strike="noStrike" dirty="0">
                          <a:effectLst/>
                        </a:rPr>
                        <a:t>Категории работников</a:t>
                      </a:r>
                      <a:endParaRPr lang="ru-RU" sz="900" b="1" i="0" u="none" strike="noStrike" dirty="0">
                        <a:solidFill>
                          <a:srgbClr val="000000"/>
                        </a:solidFill>
                        <a:effectLst/>
                        <a:latin typeface="Times New Roman"/>
                      </a:endParaRPr>
                    </a:p>
                  </a:txBody>
                  <a:tcPr marL="3200" marR="3200" marT="3200" marB="0" anchor="ctr">
                    <a:solidFill>
                      <a:schemeClr val="accent1">
                        <a:lumMod val="60000"/>
                        <a:lumOff val="40000"/>
                      </a:schemeClr>
                    </a:solidFill>
                  </a:tcPr>
                </a:tc>
                <a:tc gridSpan="2">
                  <a:txBody>
                    <a:bodyPr/>
                    <a:lstStyle/>
                    <a:p>
                      <a:pPr algn="ctr" rtl="0" fontAlgn="ctr"/>
                      <a:r>
                        <a:rPr lang="ru-RU" sz="1050" u="none" strike="noStrike" dirty="0" smtClean="0">
                          <a:effectLst/>
                        </a:rPr>
                        <a:t>2015 </a:t>
                      </a:r>
                      <a:r>
                        <a:rPr lang="ru-RU" sz="1050" u="none" strike="noStrike" dirty="0">
                          <a:effectLst/>
                        </a:rPr>
                        <a:t>(факт)</a:t>
                      </a:r>
                      <a:endParaRPr lang="ru-RU" sz="1050" b="1" i="0" u="none" strike="noStrike" dirty="0">
                        <a:solidFill>
                          <a:srgbClr val="000000"/>
                        </a:solidFill>
                        <a:effectLst/>
                        <a:latin typeface="Times New Roman"/>
                      </a:endParaRPr>
                    </a:p>
                  </a:txBody>
                  <a:tcPr marL="3200" marR="3200" marT="3200" marB="0" anchor="ctr">
                    <a:solidFill>
                      <a:schemeClr val="accent1">
                        <a:lumMod val="60000"/>
                        <a:lumOff val="40000"/>
                      </a:schemeClr>
                    </a:solidFill>
                  </a:tcPr>
                </a:tc>
                <a:tc hMerge="1">
                  <a:txBody>
                    <a:bodyPr/>
                    <a:lstStyle/>
                    <a:p>
                      <a:endParaRPr lang="ru-RU"/>
                    </a:p>
                  </a:txBody>
                  <a:tcPr/>
                </a:tc>
                <a:tc gridSpan="2">
                  <a:txBody>
                    <a:bodyPr/>
                    <a:lstStyle/>
                    <a:p>
                      <a:pPr algn="ctr" rtl="0" fontAlgn="ctr"/>
                      <a:r>
                        <a:rPr lang="ru-RU" sz="1050" u="none" strike="noStrike" dirty="0" smtClean="0">
                          <a:effectLst/>
                        </a:rPr>
                        <a:t>2016 (факт)</a:t>
                      </a:r>
                      <a:endParaRPr lang="ru-RU" sz="1050" b="1" i="0" u="none" strike="noStrike" dirty="0">
                        <a:solidFill>
                          <a:srgbClr val="000000"/>
                        </a:solidFill>
                        <a:effectLst/>
                        <a:latin typeface="Times New Roman"/>
                      </a:endParaRPr>
                    </a:p>
                  </a:txBody>
                  <a:tcPr marL="3200" marR="3200" marT="3200" marB="0" anchor="ctr">
                    <a:solidFill>
                      <a:schemeClr val="accent1">
                        <a:lumMod val="60000"/>
                        <a:lumOff val="40000"/>
                      </a:schemeClr>
                    </a:solidFill>
                  </a:tcPr>
                </a:tc>
                <a:tc hMerge="1">
                  <a:txBody>
                    <a:bodyPr/>
                    <a:lstStyle/>
                    <a:p>
                      <a:endParaRPr lang="ru-RU"/>
                    </a:p>
                  </a:txBody>
                  <a:tcPr/>
                </a:tc>
                <a:tc gridSpan="2">
                  <a:txBody>
                    <a:bodyPr/>
                    <a:lstStyle/>
                    <a:p>
                      <a:pPr algn="ctr" rtl="0" fontAlgn="ctr"/>
                      <a:r>
                        <a:rPr lang="ru-RU" sz="1050" u="none" strike="noStrike" dirty="0" smtClean="0">
                          <a:effectLst/>
                        </a:rPr>
                        <a:t>2017(факт)</a:t>
                      </a:r>
                      <a:endParaRPr lang="ru-RU" sz="1050" b="1" i="0" u="none" strike="noStrike" dirty="0">
                        <a:solidFill>
                          <a:srgbClr val="000000"/>
                        </a:solidFill>
                        <a:effectLst/>
                        <a:latin typeface="Times New Roman"/>
                      </a:endParaRPr>
                    </a:p>
                  </a:txBody>
                  <a:tcPr marL="3200" marR="3200" marT="3200" marB="0" anchor="ctr">
                    <a:solidFill>
                      <a:schemeClr val="accent1">
                        <a:lumMod val="60000"/>
                        <a:lumOff val="40000"/>
                      </a:schemeClr>
                    </a:solidFill>
                  </a:tcPr>
                </a:tc>
                <a:tc hMerge="1">
                  <a:txBody>
                    <a:bodyPr/>
                    <a:lstStyle/>
                    <a:p>
                      <a:endParaRPr lang="ru-RU"/>
                    </a:p>
                  </a:txBody>
                  <a:tcPr/>
                </a:tc>
                <a:tc gridSpan="2">
                  <a:txBody>
                    <a:bodyPr/>
                    <a:lstStyle/>
                    <a:p>
                      <a:pPr algn="ctr" rtl="0" fontAlgn="ctr"/>
                      <a:r>
                        <a:rPr lang="ru-RU" sz="1050" u="none" strike="noStrike" dirty="0" smtClean="0">
                          <a:effectLst/>
                        </a:rPr>
                        <a:t>2018(факт)</a:t>
                      </a:r>
                      <a:endParaRPr lang="ru-RU" sz="1050" b="1" i="0" u="none" strike="noStrike" dirty="0">
                        <a:solidFill>
                          <a:srgbClr val="000000"/>
                        </a:solidFill>
                        <a:effectLst/>
                        <a:latin typeface="Times New Roman"/>
                      </a:endParaRPr>
                    </a:p>
                  </a:txBody>
                  <a:tcPr marL="3200" marR="3200" marT="3200" marB="0" anchor="ctr">
                    <a:solidFill>
                      <a:schemeClr val="accent1">
                        <a:lumMod val="60000"/>
                        <a:lumOff val="40000"/>
                      </a:schemeClr>
                    </a:solidFill>
                  </a:tcPr>
                </a:tc>
                <a:tc hMerge="1">
                  <a:txBody>
                    <a:bodyPr/>
                    <a:lstStyle/>
                    <a:p>
                      <a:endParaRPr lang="ru-RU"/>
                    </a:p>
                  </a:txBody>
                  <a:tcPr/>
                </a:tc>
                <a:tc gridSpan="2">
                  <a:txBody>
                    <a:bodyPr/>
                    <a:lstStyle/>
                    <a:p>
                      <a:pPr algn="ctr" rtl="0" fontAlgn="ctr"/>
                      <a:r>
                        <a:rPr lang="ru-RU" sz="1050" u="none" strike="noStrike" dirty="0" smtClean="0">
                          <a:effectLst/>
                        </a:rPr>
                        <a:t>2019(план</a:t>
                      </a:r>
                      <a:r>
                        <a:rPr lang="ru-RU" sz="1050" u="none" strike="noStrike" dirty="0">
                          <a:effectLst/>
                        </a:rPr>
                        <a:t>)</a:t>
                      </a:r>
                      <a:endParaRPr lang="ru-RU" sz="1050" b="1" i="0" u="none" strike="noStrike" dirty="0">
                        <a:solidFill>
                          <a:srgbClr val="000000"/>
                        </a:solidFill>
                        <a:effectLst/>
                        <a:latin typeface="Times New Roman"/>
                      </a:endParaRPr>
                    </a:p>
                  </a:txBody>
                  <a:tcPr marL="3200" marR="3200" marT="3200" marB="0" anchor="ctr">
                    <a:solidFill>
                      <a:schemeClr val="accent1">
                        <a:lumMod val="60000"/>
                        <a:lumOff val="40000"/>
                      </a:schemeClr>
                    </a:solidFill>
                  </a:tcPr>
                </a:tc>
                <a:tc hMerge="1">
                  <a:txBody>
                    <a:bodyPr/>
                    <a:lstStyle/>
                    <a:p>
                      <a:endParaRPr lang="ru-RU"/>
                    </a:p>
                  </a:txBody>
                  <a:tcPr/>
                </a:tc>
              </a:tr>
              <a:tr h="606780">
                <a:tc vMerge="1">
                  <a:txBody>
                    <a:bodyPr/>
                    <a:lstStyle/>
                    <a:p>
                      <a:endParaRPr lang="ru-RU"/>
                    </a:p>
                  </a:txBody>
                  <a:tcPr/>
                </a:tc>
                <a:tc>
                  <a:txBody>
                    <a:bodyPr/>
                    <a:lstStyle/>
                    <a:p>
                      <a:pPr algn="ctr" rtl="0" fontAlgn="ctr"/>
                      <a:r>
                        <a:rPr lang="ru-RU" sz="900" u="none" strike="noStrike" dirty="0">
                          <a:effectLst/>
                        </a:rPr>
                        <a:t>Средняя зарплата, руб.</a:t>
                      </a:r>
                      <a:endParaRPr lang="ru-RU" sz="900" b="1" i="0" u="none" strike="noStrike" dirty="0">
                        <a:solidFill>
                          <a:srgbClr val="000000"/>
                        </a:solidFill>
                        <a:effectLst/>
                        <a:latin typeface="Times New Roman"/>
                      </a:endParaRPr>
                    </a:p>
                  </a:txBody>
                  <a:tcPr marL="3200" marR="3200" marT="3200" marB="0" anchor="ctr"/>
                </a:tc>
                <a:tc>
                  <a:txBody>
                    <a:bodyPr/>
                    <a:lstStyle/>
                    <a:p>
                      <a:pPr algn="ctr" rtl="0" fontAlgn="ctr"/>
                      <a:r>
                        <a:rPr lang="ru-RU" sz="900" u="none" strike="noStrike" dirty="0">
                          <a:effectLst/>
                        </a:rPr>
                        <a:t>Отношение к средней з/п по ЧР, %</a:t>
                      </a:r>
                      <a:endParaRPr lang="ru-RU" sz="900" b="1" i="0" u="none" strike="noStrike" dirty="0">
                        <a:solidFill>
                          <a:srgbClr val="000000"/>
                        </a:solidFill>
                        <a:effectLst/>
                        <a:latin typeface="Times New Roman"/>
                      </a:endParaRPr>
                    </a:p>
                  </a:txBody>
                  <a:tcPr marL="3200" marR="3200" marT="3200" marB="0" anchor="ctr"/>
                </a:tc>
                <a:tc>
                  <a:txBody>
                    <a:bodyPr/>
                    <a:lstStyle/>
                    <a:p>
                      <a:pPr algn="ctr" rtl="0" fontAlgn="ctr"/>
                      <a:r>
                        <a:rPr lang="ru-RU" sz="900" u="none" strike="noStrike" dirty="0">
                          <a:effectLst/>
                        </a:rPr>
                        <a:t>Средняя зарплата, руб.</a:t>
                      </a:r>
                      <a:endParaRPr lang="ru-RU" sz="900" b="1" i="0" u="none" strike="noStrike" dirty="0">
                        <a:solidFill>
                          <a:srgbClr val="000000"/>
                        </a:solidFill>
                        <a:effectLst/>
                        <a:latin typeface="Times New Roman"/>
                      </a:endParaRPr>
                    </a:p>
                  </a:txBody>
                  <a:tcPr marL="3200" marR="3200" marT="3200" marB="0" anchor="ctr"/>
                </a:tc>
                <a:tc>
                  <a:txBody>
                    <a:bodyPr/>
                    <a:lstStyle/>
                    <a:p>
                      <a:pPr algn="ctr" rtl="0" fontAlgn="ctr"/>
                      <a:r>
                        <a:rPr lang="ru-RU" sz="900" u="none" strike="noStrike" dirty="0">
                          <a:effectLst/>
                        </a:rPr>
                        <a:t>Отношение к средней з/п по ЧР, %</a:t>
                      </a:r>
                      <a:endParaRPr lang="ru-RU" sz="900" b="1" i="0" u="none" strike="noStrike" dirty="0">
                        <a:solidFill>
                          <a:srgbClr val="000000"/>
                        </a:solidFill>
                        <a:effectLst/>
                        <a:latin typeface="Times New Roman"/>
                      </a:endParaRPr>
                    </a:p>
                  </a:txBody>
                  <a:tcPr marL="3200" marR="3200" marT="3200" marB="0" anchor="ctr"/>
                </a:tc>
                <a:tc>
                  <a:txBody>
                    <a:bodyPr/>
                    <a:lstStyle/>
                    <a:p>
                      <a:pPr algn="ctr" rtl="0" fontAlgn="ctr"/>
                      <a:r>
                        <a:rPr lang="ru-RU" sz="900" u="none" strike="noStrike" dirty="0">
                          <a:effectLst/>
                        </a:rPr>
                        <a:t>Средняя зарплата, руб.</a:t>
                      </a:r>
                      <a:endParaRPr lang="ru-RU" sz="900" b="1" i="0" u="none" strike="noStrike" dirty="0">
                        <a:solidFill>
                          <a:srgbClr val="000000"/>
                        </a:solidFill>
                        <a:effectLst/>
                        <a:latin typeface="Times New Roman"/>
                      </a:endParaRPr>
                    </a:p>
                  </a:txBody>
                  <a:tcPr marL="3200" marR="3200" marT="3200" marB="0" anchor="ctr"/>
                </a:tc>
                <a:tc>
                  <a:txBody>
                    <a:bodyPr/>
                    <a:lstStyle/>
                    <a:p>
                      <a:pPr algn="ctr" rtl="0" fontAlgn="ctr"/>
                      <a:r>
                        <a:rPr lang="ru-RU" sz="900" u="none" strike="noStrike" dirty="0">
                          <a:effectLst/>
                        </a:rPr>
                        <a:t>Отношение к средней з/п по ЧР, %</a:t>
                      </a:r>
                      <a:endParaRPr lang="ru-RU" sz="900" b="1" i="0" u="none" strike="noStrike" dirty="0">
                        <a:solidFill>
                          <a:srgbClr val="000000"/>
                        </a:solidFill>
                        <a:effectLst/>
                        <a:latin typeface="Times New Roman"/>
                      </a:endParaRPr>
                    </a:p>
                  </a:txBody>
                  <a:tcPr marL="3200" marR="3200" marT="3200" marB="0" anchor="ctr"/>
                </a:tc>
                <a:tc>
                  <a:txBody>
                    <a:bodyPr/>
                    <a:lstStyle/>
                    <a:p>
                      <a:pPr algn="ctr" rtl="0" fontAlgn="ctr"/>
                      <a:r>
                        <a:rPr lang="ru-RU" sz="900" u="none" strike="noStrike">
                          <a:effectLst/>
                        </a:rPr>
                        <a:t>Средняя зарплата, руб.</a:t>
                      </a:r>
                      <a:endParaRPr lang="ru-RU" sz="900" b="1" i="0" u="none" strike="noStrike">
                        <a:solidFill>
                          <a:srgbClr val="000000"/>
                        </a:solidFill>
                        <a:effectLst/>
                        <a:latin typeface="Times New Roman"/>
                      </a:endParaRPr>
                    </a:p>
                  </a:txBody>
                  <a:tcPr marL="3200" marR="3200" marT="3200" marB="0" anchor="ctr"/>
                </a:tc>
                <a:tc>
                  <a:txBody>
                    <a:bodyPr/>
                    <a:lstStyle/>
                    <a:p>
                      <a:pPr algn="ctr" rtl="0" fontAlgn="ctr"/>
                      <a:r>
                        <a:rPr lang="ru-RU" sz="900" u="none" strike="noStrike" dirty="0">
                          <a:effectLst/>
                        </a:rPr>
                        <a:t>Отношение к средней з/п по ЧР, %</a:t>
                      </a:r>
                      <a:endParaRPr lang="ru-RU" sz="900" b="1" i="0" u="none" strike="noStrike" dirty="0">
                        <a:solidFill>
                          <a:srgbClr val="000000"/>
                        </a:solidFill>
                        <a:effectLst/>
                        <a:latin typeface="Times New Roman"/>
                      </a:endParaRPr>
                    </a:p>
                  </a:txBody>
                  <a:tcPr marL="3200" marR="3200" marT="3200" marB="0" anchor="ctr"/>
                </a:tc>
                <a:tc>
                  <a:txBody>
                    <a:bodyPr/>
                    <a:lstStyle/>
                    <a:p>
                      <a:pPr algn="ctr" rtl="0" fontAlgn="ctr"/>
                      <a:r>
                        <a:rPr lang="ru-RU" sz="900" u="none" strike="noStrike" dirty="0">
                          <a:effectLst/>
                        </a:rPr>
                        <a:t>Средняя зарплата, руб.</a:t>
                      </a:r>
                      <a:endParaRPr lang="ru-RU" sz="900" b="1" i="0" u="none" strike="noStrike" dirty="0">
                        <a:solidFill>
                          <a:srgbClr val="000000"/>
                        </a:solidFill>
                        <a:effectLst/>
                        <a:latin typeface="Times New Roman"/>
                      </a:endParaRPr>
                    </a:p>
                  </a:txBody>
                  <a:tcPr marL="3200" marR="3200" marT="3200" marB="0" anchor="ctr"/>
                </a:tc>
                <a:tc>
                  <a:txBody>
                    <a:bodyPr/>
                    <a:lstStyle/>
                    <a:p>
                      <a:pPr algn="ctr" rtl="0" fontAlgn="ctr"/>
                      <a:r>
                        <a:rPr lang="ru-RU" sz="900" u="none" strike="noStrike" dirty="0">
                          <a:effectLst/>
                        </a:rPr>
                        <a:t>Отношение к средней з/п по ЧР, %</a:t>
                      </a:r>
                      <a:endParaRPr lang="ru-RU" sz="900" b="1" i="0" u="none" strike="noStrike" dirty="0">
                        <a:solidFill>
                          <a:srgbClr val="000000"/>
                        </a:solidFill>
                        <a:effectLst/>
                        <a:latin typeface="Times New Roman"/>
                      </a:endParaRPr>
                    </a:p>
                  </a:txBody>
                  <a:tcPr marL="3200" marR="3200" marT="3200" marB="0" anchor="ctr"/>
                </a:tc>
              </a:tr>
              <a:tr h="154334">
                <a:tc>
                  <a:txBody>
                    <a:bodyPr/>
                    <a:lstStyle/>
                    <a:p>
                      <a:pPr algn="l" fontAlgn="t"/>
                      <a:r>
                        <a:rPr lang="ru-RU" sz="900" b="1" u="none" strike="noStrike" dirty="0" smtClean="0">
                          <a:effectLst/>
                        </a:rPr>
                        <a:t>ОБРАЗОВАНИЕ</a:t>
                      </a:r>
                      <a:endParaRPr lang="ru-RU" sz="900" b="1" i="0" u="none" strike="noStrike" dirty="0">
                        <a:solidFill>
                          <a:srgbClr val="000000"/>
                        </a:solidFill>
                        <a:effectLst/>
                        <a:latin typeface="Arial"/>
                      </a:endParaRPr>
                    </a:p>
                  </a:txBody>
                  <a:tcPr marL="3200" marR="3200" marT="3200" marB="0"/>
                </a:tc>
                <a:tc>
                  <a:txBody>
                    <a:bodyPr/>
                    <a:lstStyle/>
                    <a:p>
                      <a:pPr algn="l" fontAlgn="t"/>
                      <a:r>
                        <a:rPr lang="ru-RU" sz="900" u="none" strike="noStrike">
                          <a:effectLst/>
                        </a:rPr>
                        <a:t> </a:t>
                      </a:r>
                      <a:endParaRPr lang="ru-RU" sz="900" b="0" i="0" u="none" strike="noStrike">
                        <a:solidFill>
                          <a:srgbClr val="000000"/>
                        </a:solidFill>
                        <a:effectLst/>
                        <a:latin typeface="Arial"/>
                      </a:endParaRPr>
                    </a:p>
                  </a:txBody>
                  <a:tcPr marL="3200" marR="3200" marT="3200" marB="0"/>
                </a:tc>
                <a:tc>
                  <a:txBody>
                    <a:bodyPr/>
                    <a:lstStyle/>
                    <a:p>
                      <a:pPr algn="l" fontAlgn="t"/>
                      <a:r>
                        <a:rPr lang="ru-RU" sz="900" u="none" strike="noStrike">
                          <a:effectLst/>
                        </a:rPr>
                        <a:t> </a:t>
                      </a:r>
                      <a:endParaRPr lang="ru-RU" sz="900" b="0" i="0" u="none" strike="noStrike">
                        <a:solidFill>
                          <a:srgbClr val="000000"/>
                        </a:solidFill>
                        <a:effectLst/>
                        <a:latin typeface="Arial"/>
                      </a:endParaRPr>
                    </a:p>
                  </a:txBody>
                  <a:tcPr marL="3200" marR="3200" marT="3200" marB="0"/>
                </a:tc>
                <a:tc>
                  <a:txBody>
                    <a:bodyPr/>
                    <a:lstStyle/>
                    <a:p>
                      <a:pPr algn="l" fontAlgn="t"/>
                      <a:r>
                        <a:rPr lang="ru-RU" sz="900" u="none" strike="noStrike" dirty="0">
                          <a:effectLst/>
                        </a:rPr>
                        <a:t> </a:t>
                      </a:r>
                      <a:endParaRPr lang="ru-RU" sz="900" b="0" i="0" u="none" strike="noStrike" dirty="0">
                        <a:solidFill>
                          <a:srgbClr val="000000"/>
                        </a:solidFill>
                        <a:effectLst/>
                        <a:latin typeface="Arial"/>
                      </a:endParaRPr>
                    </a:p>
                  </a:txBody>
                  <a:tcPr marL="3200" marR="3200" marT="3200" marB="0"/>
                </a:tc>
                <a:tc>
                  <a:txBody>
                    <a:bodyPr/>
                    <a:lstStyle/>
                    <a:p>
                      <a:pPr algn="l" fontAlgn="t"/>
                      <a:r>
                        <a:rPr lang="ru-RU" sz="900" u="none" strike="noStrike" dirty="0">
                          <a:effectLst/>
                        </a:rPr>
                        <a:t> </a:t>
                      </a:r>
                      <a:endParaRPr lang="ru-RU" sz="900" b="0" i="0" u="none" strike="noStrike" dirty="0">
                        <a:solidFill>
                          <a:srgbClr val="000000"/>
                        </a:solidFill>
                        <a:effectLst/>
                        <a:latin typeface="Arial"/>
                      </a:endParaRPr>
                    </a:p>
                  </a:txBody>
                  <a:tcPr marL="3200" marR="3200" marT="3200" marB="0"/>
                </a:tc>
                <a:tc>
                  <a:txBody>
                    <a:bodyPr/>
                    <a:lstStyle/>
                    <a:p>
                      <a:pPr algn="l" fontAlgn="t"/>
                      <a:r>
                        <a:rPr lang="ru-RU" sz="900" u="none" strike="noStrike">
                          <a:effectLst/>
                        </a:rPr>
                        <a:t> </a:t>
                      </a:r>
                      <a:endParaRPr lang="ru-RU" sz="900" b="0" i="0" u="none" strike="noStrike">
                        <a:solidFill>
                          <a:srgbClr val="000000"/>
                        </a:solidFill>
                        <a:effectLst/>
                        <a:latin typeface="Arial"/>
                      </a:endParaRPr>
                    </a:p>
                  </a:txBody>
                  <a:tcPr marL="3200" marR="3200" marT="3200" marB="0"/>
                </a:tc>
                <a:tc>
                  <a:txBody>
                    <a:bodyPr/>
                    <a:lstStyle/>
                    <a:p>
                      <a:pPr algn="l" fontAlgn="t"/>
                      <a:r>
                        <a:rPr lang="ru-RU" sz="900" u="none" strike="noStrike">
                          <a:effectLst/>
                        </a:rPr>
                        <a:t> </a:t>
                      </a:r>
                      <a:endParaRPr lang="ru-RU" sz="900" b="0" i="0" u="none" strike="noStrike">
                        <a:solidFill>
                          <a:srgbClr val="000000"/>
                        </a:solidFill>
                        <a:effectLst/>
                        <a:latin typeface="Arial"/>
                      </a:endParaRPr>
                    </a:p>
                  </a:txBody>
                  <a:tcPr marL="3200" marR="3200" marT="3200" marB="0"/>
                </a:tc>
                <a:tc>
                  <a:txBody>
                    <a:bodyPr/>
                    <a:lstStyle/>
                    <a:p>
                      <a:pPr algn="l" fontAlgn="t"/>
                      <a:r>
                        <a:rPr lang="ru-RU" sz="900" u="none" strike="noStrike">
                          <a:effectLst/>
                        </a:rPr>
                        <a:t> </a:t>
                      </a:r>
                      <a:endParaRPr lang="ru-RU" sz="900" b="0" i="0" u="none" strike="noStrike">
                        <a:solidFill>
                          <a:srgbClr val="000000"/>
                        </a:solidFill>
                        <a:effectLst/>
                        <a:latin typeface="Arial"/>
                      </a:endParaRPr>
                    </a:p>
                  </a:txBody>
                  <a:tcPr marL="3200" marR="3200" marT="3200" marB="0"/>
                </a:tc>
                <a:tc>
                  <a:txBody>
                    <a:bodyPr/>
                    <a:lstStyle/>
                    <a:p>
                      <a:pPr algn="l" fontAlgn="t"/>
                      <a:r>
                        <a:rPr lang="ru-RU" sz="900" u="none" strike="noStrike">
                          <a:effectLst/>
                        </a:rPr>
                        <a:t> </a:t>
                      </a:r>
                      <a:endParaRPr lang="ru-RU" sz="900" b="0" i="0" u="none" strike="noStrike">
                        <a:solidFill>
                          <a:srgbClr val="000000"/>
                        </a:solidFill>
                        <a:effectLst/>
                        <a:latin typeface="Arial"/>
                      </a:endParaRPr>
                    </a:p>
                  </a:txBody>
                  <a:tcPr marL="3200" marR="3200" marT="3200" marB="0"/>
                </a:tc>
                <a:tc>
                  <a:txBody>
                    <a:bodyPr/>
                    <a:lstStyle/>
                    <a:p>
                      <a:pPr algn="l" fontAlgn="t"/>
                      <a:r>
                        <a:rPr lang="ru-RU" sz="900" u="none" strike="noStrike">
                          <a:effectLst/>
                        </a:rPr>
                        <a:t> </a:t>
                      </a:r>
                      <a:endParaRPr lang="ru-RU" sz="900" b="0" i="0" u="none" strike="noStrike">
                        <a:solidFill>
                          <a:srgbClr val="000000"/>
                        </a:solidFill>
                        <a:effectLst/>
                        <a:latin typeface="Arial"/>
                      </a:endParaRPr>
                    </a:p>
                  </a:txBody>
                  <a:tcPr marL="3200" marR="3200" marT="3200" marB="0"/>
                </a:tc>
                <a:tc>
                  <a:txBody>
                    <a:bodyPr/>
                    <a:lstStyle/>
                    <a:p>
                      <a:pPr algn="l" fontAlgn="t"/>
                      <a:r>
                        <a:rPr lang="ru-RU" sz="900" u="none" strike="noStrike">
                          <a:effectLst/>
                        </a:rPr>
                        <a:t> </a:t>
                      </a:r>
                      <a:endParaRPr lang="ru-RU" sz="900" b="0" i="0" u="none" strike="noStrike">
                        <a:solidFill>
                          <a:srgbClr val="000000"/>
                        </a:solidFill>
                        <a:effectLst/>
                        <a:latin typeface="Arial"/>
                      </a:endParaRPr>
                    </a:p>
                  </a:txBody>
                  <a:tcPr marL="3200" marR="3200" marT="3200" marB="0"/>
                </a:tc>
              </a:tr>
              <a:tr h="305149">
                <a:tc>
                  <a:txBody>
                    <a:bodyPr/>
                    <a:lstStyle/>
                    <a:p>
                      <a:pPr algn="l" rtl="0" fontAlgn="ctr"/>
                      <a:r>
                        <a:rPr lang="ru-RU" sz="900" u="none" strike="noStrike" dirty="0">
                          <a:effectLst/>
                        </a:rPr>
                        <a:t>Педагогические работники дошкольных образовательных </a:t>
                      </a:r>
                      <a:r>
                        <a:rPr lang="ru-RU" sz="900" u="none" strike="noStrike" dirty="0" smtClean="0">
                          <a:effectLst/>
                        </a:rPr>
                        <a:t>учреждений*</a:t>
                      </a:r>
                      <a:endParaRPr lang="ru-RU" sz="900" b="0" i="0" u="none" strike="noStrike" dirty="0">
                        <a:solidFill>
                          <a:srgbClr val="000000"/>
                        </a:solidFill>
                        <a:effectLst/>
                        <a:latin typeface="Trebuchet MS"/>
                      </a:endParaRPr>
                    </a:p>
                  </a:txBody>
                  <a:tcPr marL="3200" marR="3200" marT="3200" marB="0" anchor="ctr"/>
                </a:tc>
                <a:tc>
                  <a:txBody>
                    <a:bodyPr/>
                    <a:lstStyle/>
                    <a:p>
                      <a:pPr algn="ctr"/>
                      <a:r>
                        <a:rPr lang="ru-RU" sz="900" dirty="0" smtClean="0">
                          <a:latin typeface="+mn-lt"/>
                        </a:rPr>
                        <a:t>17 836,8</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96,0</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18 129,9</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95,2</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20 219,9</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99,8</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Times New Roman" panose="02020603050405020304" pitchFamily="18" charset="0"/>
                        </a:rPr>
                        <a:t>22 499,7</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100,0</a:t>
                      </a:r>
                      <a:endParaRPr lang="ru-RU" sz="900" dirty="0">
                        <a:latin typeface="+mn-lt"/>
                        <a:cs typeface="Times New Roman" panose="02020603050405020304" pitchFamily="18" charset="0"/>
                      </a:endParaRPr>
                    </a:p>
                  </a:txBody>
                  <a:tcPr marT="36000" marB="36000" anchor="ctr"/>
                </a:tc>
                <a:tc>
                  <a:txBody>
                    <a:bodyPr/>
                    <a:lstStyle/>
                    <a:p>
                      <a:pPr algn="ctr" rtl="0" fontAlgn="ctr"/>
                      <a:r>
                        <a:rPr lang="ru-RU" sz="900" u="none" strike="noStrike" dirty="0" smtClean="0">
                          <a:effectLst/>
                        </a:rPr>
                        <a:t>23 912,7</a:t>
                      </a:r>
                      <a:endParaRPr lang="ru-RU" sz="900" b="0" i="0" u="none" strike="noStrike" dirty="0">
                        <a:solidFill>
                          <a:srgbClr val="000000"/>
                        </a:solidFill>
                        <a:effectLst/>
                        <a:latin typeface="Trebuchet MS"/>
                      </a:endParaRPr>
                    </a:p>
                  </a:txBody>
                  <a:tcPr marL="3200" marR="3200" marT="3200" marB="0" anchor="ctr"/>
                </a:tc>
                <a:tc>
                  <a:txBody>
                    <a:bodyPr/>
                    <a:lstStyle/>
                    <a:p>
                      <a:pPr algn="ctr" rtl="0" fontAlgn="ctr"/>
                      <a:r>
                        <a:rPr lang="ru-RU" sz="900" u="none" strike="noStrike">
                          <a:effectLst/>
                        </a:rPr>
                        <a:t>100</a:t>
                      </a:r>
                      <a:endParaRPr lang="ru-RU" sz="900" b="0" i="0" u="none" strike="noStrike">
                        <a:solidFill>
                          <a:srgbClr val="000000"/>
                        </a:solidFill>
                        <a:effectLst/>
                        <a:latin typeface="Trebuchet MS"/>
                      </a:endParaRPr>
                    </a:p>
                  </a:txBody>
                  <a:tcPr marL="3200" marR="3200" marT="3200" marB="0" anchor="ctr"/>
                </a:tc>
              </a:tr>
              <a:tr h="455964">
                <a:tc>
                  <a:txBody>
                    <a:bodyPr/>
                    <a:lstStyle/>
                    <a:p>
                      <a:pPr algn="l" rtl="0" fontAlgn="ctr"/>
                      <a:r>
                        <a:rPr lang="ru-RU" sz="900" u="none" strike="noStrike" dirty="0">
                          <a:effectLst/>
                        </a:rPr>
                        <a:t>Педагогические работники образовательных учреждений общего образования</a:t>
                      </a:r>
                      <a:endParaRPr lang="ru-RU" sz="900" b="0" i="0" u="none" strike="noStrike" dirty="0">
                        <a:solidFill>
                          <a:srgbClr val="000000"/>
                        </a:solidFill>
                        <a:effectLst/>
                        <a:latin typeface="Trebuchet MS"/>
                      </a:endParaRPr>
                    </a:p>
                  </a:txBody>
                  <a:tcPr marL="3200" marR="3200" marT="3200" marB="0" anchor="ctr"/>
                </a:tc>
                <a:tc>
                  <a:txBody>
                    <a:bodyPr/>
                    <a:lstStyle/>
                    <a:p>
                      <a:pPr algn="ctr"/>
                      <a:r>
                        <a:rPr lang="ru-RU" sz="900" dirty="0" smtClean="0">
                          <a:latin typeface="+mn-lt"/>
                        </a:rPr>
                        <a:t>20 750,6</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106,7</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20 882,4</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101,2</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22 303,9</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101,4</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24</a:t>
                      </a:r>
                      <a:r>
                        <a:rPr lang="ru-RU" sz="900" baseline="0" dirty="0" smtClean="0">
                          <a:latin typeface="+mn-lt"/>
                        </a:rPr>
                        <a:t> 356,5</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101,3</a:t>
                      </a:r>
                      <a:endParaRPr lang="ru-RU" sz="900" dirty="0">
                        <a:latin typeface="+mn-lt"/>
                        <a:cs typeface="Times New Roman" panose="02020603050405020304" pitchFamily="18" charset="0"/>
                      </a:endParaRPr>
                    </a:p>
                  </a:txBody>
                  <a:tcPr marT="36000" marB="36000" anchor="ctr"/>
                </a:tc>
                <a:tc>
                  <a:txBody>
                    <a:bodyPr/>
                    <a:lstStyle/>
                    <a:p>
                      <a:pPr algn="ctr" rtl="0" fontAlgn="ctr"/>
                      <a:r>
                        <a:rPr lang="ru-RU" sz="900" b="0" i="0" u="none" strike="noStrike" dirty="0" smtClean="0">
                          <a:solidFill>
                            <a:schemeClr val="dk1"/>
                          </a:solidFill>
                          <a:effectLst/>
                          <a:latin typeface="+mn-lt"/>
                        </a:rPr>
                        <a:t>25</a:t>
                      </a:r>
                      <a:r>
                        <a:rPr lang="ru-RU" sz="900" b="0" i="0" u="none" strike="noStrike" baseline="0" dirty="0" smtClean="0">
                          <a:solidFill>
                            <a:schemeClr val="dk1"/>
                          </a:solidFill>
                          <a:effectLst/>
                          <a:latin typeface="+mn-lt"/>
                        </a:rPr>
                        <a:t> 685,0</a:t>
                      </a:r>
                      <a:endParaRPr lang="ru-RU" sz="900" b="0" i="0" u="none" strike="noStrike" dirty="0">
                        <a:solidFill>
                          <a:srgbClr val="000000"/>
                        </a:solidFill>
                        <a:effectLst/>
                        <a:latin typeface="Trebuchet MS"/>
                      </a:endParaRPr>
                    </a:p>
                  </a:txBody>
                  <a:tcPr marL="3200" marR="3200" marT="3200" marB="0" anchor="ctr"/>
                </a:tc>
                <a:tc>
                  <a:txBody>
                    <a:bodyPr/>
                    <a:lstStyle/>
                    <a:p>
                      <a:pPr algn="ctr" rtl="0" fontAlgn="ctr"/>
                      <a:r>
                        <a:rPr lang="ru-RU" sz="900" u="none" strike="noStrike" dirty="0">
                          <a:effectLst/>
                        </a:rPr>
                        <a:t>100</a:t>
                      </a:r>
                      <a:endParaRPr lang="ru-RU" sz="900" b="0" i="0" u="none" strike="noStrike" dirty="0">
                        <a:solidFill>
                          <a:srgbClr val="000000"/>
                        </a:solidFill>
                        <a:effectLst/>
                        <a:latin typeface="Trebuchet MS"/>
                      </a:endParaRPr>
                    </a:p>
                  </a:txBody>
                  <a:tcPr marL="3200" marR="3200" marT="3200" marB="0" anchor="ctr"/>
                </a:tc>
              </a:tr>
              <a:tr h="305149">
                <a:tc>
                  <a:txBody>
                    <a:bodyPr/>
                    <a:lstStyle/>
                    <a:p>
                      <a:pPr algn="l" rtl="0" fontAlgn="ctr"/>
                      <a:r>
                        <a:rPr lang="ru-RU" sz="900" u="none" strike="noStrike" dirty="0">
                          <a:effectLst/>
                        </a:rPr>
                        <a:t>Педагогические работники учреждений дополнительного образования </a:t>
                      </a:r>
                      <a:r>
                        <a:rPr lang="ru-RU" sz="900" u="none" strike="noStrike" dirty="0" smtClean="0">
                          <a:effectLst/>
                        </a:rPr>
                        <a:t>детей**</a:t>
                      </a:r>
                      <a:endParaRPr lang="ru-RU" sz="900" b="0" i="0" u="none" strike="noStrike" dirty="0">
                        <a:solidFill>
                          <a:srgbClr val="000000"/>
                        </a:solidFill>
                        <a:effectLst/>
                        <a:latin typeface="Trebuchet MS"/>
                      </a:endParaRPr>
                    </a:p>
                  </a:txBody>
                  <a:tcPr marL="3200" marR="3200" marT="3200" marB="0" anchor="ctr"/>
                </a:tc>
                <a:tc>
                  <a:txBody>
                    <a:bodyPr/>
                    <a:lstStyle/>
                    <a:p>
                      <a:pPr algn="ctr"/>
                      <a:r>
                        <a:rPr lang="ru-RU" sz="900" dirty="0" smtClean="0">
                          <a:latin typeface="+mn-lt"/>
                        </a:rPr>
                        <a:t>18 278,1</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86,8</a:t>
                      </a:r>
                    </a:p>
                  </a:txBody>
                  <a:tcPr marT="36000" marB="36000" anchor="ctr"/>
                </a:tc>
                <a:tc>
                  <a:txBody>
                    <a:bodyPr/>
                    <a:lstStyle/>
                    <a:p>
                      <a:pPr algn="ctr"/>
                      <a:r>
                        <a:rPr lang="ru-RU" sz="900" dirty="0" smtClean="0">
                          <a:latin typeface="+mn-lt"/>
                          <a:cs typeface="+mn-cs"/>
                        </a:rPr>
                        <a:t>18 278,8</a:t>
                      </a:r>
                    </a:p>
                  </a:txBody>
                  <a:tcPr marT="36000" marB="36000" anchor="ctr"/>
                </a:tc>
                <a:tc>
                  <a:txBody>
                    <a:bodyPr/>
                    <a:lstStyle/>
                    <a:p>
                      <a:pPr algn="ctr"/>
                      <a:r>
                        <a:rPr lang="ru-RU" sz="900" dirty="0" smtClean="0">
                          <a:latin typeface="+mn-lt"/>
                        </a:rPr>
                        <a:t>86,5</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21 447,6</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95,2</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24 610,3</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100,1</a:t>
                      </a:r>
                      <a:endParaRPr lang="ru-RU" sz="900" dirty="0">
                        <a:latin typeface="+mn-lt"/>
                        <a:cs typeface="Times New Roman" panose="02020603050405020304" pitchFamily="18" charset="0"/>
                      </a:endParaRPr>
                    </a:p>
                  </a:txBody>
                  <a:tcPr marT="36000" marB="36000" anchor="ctr"/>
                </a:tc>
                <a:tc>
                  <a:txBody>
                    <a:bodyPr/>
                    <a:lstStyle/>
                    <a:p>
                      <a:pPr algn="ctr" rtl="0" fontAlgn="ctr"/>
                      <a:r>
                        <a:rPr lang="ru-RU" sz="900" b="0" i="0" u="none" strike="noStrike" dirty="0" smtClean="0">
                          <a:solidFill>
                            <a:schemeClr val="dk1"/>
                          </a:solidFill>
                          <a:effectLst/>
                          <a:latin typeface="+mn-lt"/>
                        </a:rPr>
                        <a:t>26</a:t>
                      </a:r>
                      <a:r>
                        <a:rPr lang="ru-RU" sz="900" b="0" i="0" u="none" strike="noStrike" baseline="0" dirty="0" smtClean="0">
                          <a:solidFill>
                            <a:schemeClr val="dk1"/>
                          </a:solidFill>
                          <a:effectLst/>
                          <a:latin typeface="+mn-lt"/>
                        </a:rPr>
                        <a:t> 096,0</a:t>
                      </a:r>
                      <a:endParaRPr lang="ru-RU" sz="900" b="0" i="0" u="none" strike="noStrike" dirty="0">
                        <a:solidFill>
                          <a:srgbClr val="000000"/>
                        </a:solidFill>
                        <a:effectLst/>
                        <a:latin typeface="Trebuchet MS"/>
                      </a:endParaRPr>
                    </a:p>
                  </a:txBody>
                  <a:tcPr marL="3200" marR="3200" marT="3200" marB="0" anchor="ctr"/>
                </a:tc>
                <a:tc>
                  <a:txBody>
                    <a:bodyPr/>
                    <a:lstStyle/>
                    <a:p>
                      <a:pPr algn="ctr" rtl="0" fontAlgn="ctr"/>
                      <a:r>
                        <a:rPr lang="ru-RU" sz="900" u="none" strike="noStrike" dirty="0">
                          <a:effectLst/>
                        </a:rPr>
                        <a:t>100</a:t>
                      </a:r>
                      <a:endParaRPr lang="ru-RU" sz="900" b="0" i="0" u="none" strike="noStrike" dirty="0">
                        <a:solidFill>
                          <a:srgbClr val="000000"/>
                        </a:solidFill>
                        <a:effectLst/>
                        <a:latin typeface="Trebuchet MS"/>
                      </a:endParaRPr>
                    </a:p>
                  </a:txBody>
                  <a:tcPr marL="3200" marR="3200" marT="3200" marB="0" anchor="ctr"/>
                </a:tc>
              </a:tr>
              <a:tr h="585443">
                <a:tc>
                  <a:txBody>
                    <a:bodyPr/>
                    <a:lstStyle/>
                    <a:p>
                      <a:pPr algn="l" rtl="0" fontAlgn="ctr"/>
                      <a:r>
                        <a:rPr lang="ru-RU" sz="900" u="none" strike="noStrike" dirty="0">
                          <a:effectLst/>
                        </a:rPr>
                        <a:t>Преподаватели и мастера производственного обучения образовательных учреждений начального и среднего профессионального образования</a:t>
                      </a:r>
                      <a:endParaRPr lang="ru-RU" sz="900" b="0" i="0" u="none" strike="noStrike" dirty="0">
                        <a:solidFill>
                          <a:srgbClr val="000000"/>
                        </a:solidFill>
                        <a:effectLst/>
                        <a:latin typeface="Trebuchet MS"/>
                      </a:endParaRPr>
                    </a:p>
                  </a:txBody>
                  <a:tcPr marL="3200" marR="3200" marT="3200" marB="0" anchor="ctr"/>
                </a:tc>
                <a:tc>
                  <a:txBody>
                    <a:bodyPr/>
                    <a:lstStyle/>
                    <a:p>
                      <a:pPr algn="ctr"/>
                      <a:r>
                        <a:rPr lang="ru-RU" sz="900" dirty="0" smtClean="0">
                          <a:latin typeface="+mn-lt"/>
                          <a:cs typeface="+mn-cs"/>
                        </a:rPr>
                        <a:t>21 081,5</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108,4</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21 673,0</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105,0</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22</a:t>
                      </a:r>
                      <a:r>
                        <a:rPr lang="ru-RU" sz="900" baseline="0" dirty="0" smtClean="0">
                          <a:latin typeface="+mn-lt"/>
                        </a:rPr>
                        <a:t> 163,5</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100,8</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24</a:t>
                      </a:r>
                      <a:r>
                        <a:rPr lang="ru-RU" sz="900" baseline="0" dirty="0" smtClean="0">
                          <a:latin typeface="+mn-lt"/>
                        </a:rPr>
                        <a:t> 488,0</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101,9</a:t>
                      </a:r>
                      <a:endParaRPr lang="ru-RU" sz="900" dirty="0">
                        <a:latin typeface="+mn-lt"/>
                        <a:cs typeface="Times New Roman" panose="02020603050405020304" pitchFamily="18" charset="0"/>
                      </a:endParaRPr>
                    </a:p>
                  </a:txBody>
                  <a:tcPr marT="36000" marB="36000" anchor="ctr"/>
                </a:tc>
                <a:tc>
                  <a:txBody>
                    <a:bodyPr/>
                    <a:lstStyle/>
                    <a:p>
                      <a:pPr algn="ctr" rtl="0" fontAlgn="ctr"/>
                      <a:r>
                        <a:rPr lang="ru-RU" sz="900" b="0" i="0" u="none" strike="noStrike" dirty="0" smtClean="0">
                          <a:solidFill>
                            <a:schemeClr val="dk1"/>
                          </a:solidFill>
                          <a:effectLst/>
                          <a:latin typeface="+mn-lt"/>
                        </a:rPr>
                        <a:t>25</a:t>
                      </a:r>
                      <a:r>
                        <a:rPr lang="ru-RU" sz="900" b="0" i="0" u="none" strike="noStrike" baseline="0" dirty="0" smtClean="0">
                          <a:solidFill>
                            <a:schemeClr val="dk1"/>
                          </a:solidFill>
                          <a:effectLst/>
                          <a:latin typeface="+mn-lt"/>
                        </a:rPr>
                        <a:t> 685,0</a:t>
                      </a:r>
                      <a:endParaRPr lang="ru-RU" sz="900" b="0" i="0" u="none" strike="noStrike" dirty="0">
                        <a:solidFill>
                          <a:srgbClr val="000000"/>
                        </a:solidFill>
                        <a:effectLst/>
                        <a:latin typeface="Trebuchet MS"/>
                      </a:endParaRPr>
                    </a:p>
                  </a:txBody>
                  <a:tcPr marL="3200" marR="3200" marT="3200" marB="0" anchor="ctr"/>
                </a:tc>
                <a:tc>
                  <a:txBody>
                    <a:bodyPr/>
                    <a:lstStyle/>
                    <a:p>
                      <a:pPr algn="ctr" rtl="0" fontAlgn="ctr"/>
                      <a:r>
                        <a:rPr lang="ru-RU" sz="900" u="none" strike="noStrike">
                          <a:effectLst/>
                        </a:rPr>
                        <a:t>100</a:t>
                      </a:r>
                      <a:endParaRPr lang="ru-RU" sz="900" b="0" i="0" u="none" strike="noStrike">
                        <a:solidFill>
                          <a:srgbClr val="000000"/>
                        </a:solidFill>
                        <a:effectLst/>
                        <a:latin typeface="Trebuchet MS"/>
                      </a:endParaRPr>
                    </a:p>
                  </a:txBody>
                  <a:tcPr marL="3200" marR="3200" marT="3200" marB="0" anchor="ctr"/>
                </a:tc>
              </a:tr>
              <a:tr h="455964">
                <a:tc>
                  <a:txBody>
                    <a:bodyPr/>
                    <a:lstStyle/>
                    <a:p>
                      <a:pPr algn="l" rtl="0" fontAlgn="ctr"/>
                      <a:r>
                        <a:rPr lang="ru-RU" sz="900" u="none" strike="noStrike">
                          <a:effectLst/>
                        </a:rPr>
                        <a:t>Преподаватели образовательных учреждений высшего профессионального образования</a:t>
                      </a:r>
                      <a:endParaRPr lang="ru-RU" sz="900" b="0" i="0" u="none" strike="noStrike">
                        <a:solidFill>
                          <a:srgbClr val="000000"/>
                        </a:solidFill>
                        <a:effectLst/>
                        <a:latin typeface="Trebuchet MS"/>
                      </a:endParaRPr>
                    </a:p>
                  </a:txBody>
                  <a:tcPr marL="3200" marR="3200" marT="3200" marB="0" anchor="ctr"/>
                </a:tc>
                <a:tc>
                  <a:txBody>
                    <a:bodyPr/>
                    <a:lstStyle/>
                    <a:p>
                      <a:pPr algn="ctr"/>
                      <a:r>
                        <a:rPr lang="ru-RU" sz="900" dirty="0" smtClean="0">
                          <a:latin typeface="+mn-lt"/>
                          <a:cs typeface="+mn-cs"/>
                        </a:rPr>
                        <a:t>26 607,3</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136,9</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26 607,3</a:t>
                      </a:r>
                    </a:p>
                  </a:txBody>
                  <a:tcPr marT="36000" marB="36000" anchor="ctr"/>
                </a:tc>
                <a:tc>
                  <a:txBody>
                    <a:bodyPr/>
                    <a:lstStyle/>
                    <a:p>
                      <a:pPr algn="ctr"/>
                      <a:r>
                        <a:rPr lang="ru-RU" sz="900" dirty="0" smtClean="0">
                          <a:latin typeface="+mn-lt"/>
                        </a:rPr>
                        <a:t>128,9</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30</a:t>
                      </a:r>
                      <a:r>
                        <a:rPr lang="ru-RU" sz="900" baseline="0" dirty="0" smtClean="0">
                          <a:latin typeface="+mn-lt"/>
                          <a:cs typeface="+mn-cs"/>
                        </a:rPr>
                        <a:t> 873,9</a:t>
                      </a:r>
                      <a:endParaRPr lang="ru-RU" sz="900" dirty="0" smtClean="0">
                        <a:latin typeface="+mn-lt"/>
                        <a:cs typeface="+mn-cs"/>
                      </a:endParaRPr>
                    </a:p>
                  </a:txBody>
                  <a:tcPr marT="36000" marB="36000" anchor="ctr"/>
                </a:tc>
                <a:tc>
                  <a:txBody>
                    <a:bodyPr/>
                    <a:lstStyle/>
                    <a:p>
                      <a:pPr algn="ctr"/>
                      <a:r>
                        <a:rPr lang="ru-RU" sz="900" dirty="0" smtClean="0">
                          <a:latin typeface="+mn-lt"/>
                        </a:rPr>
                        <a:t>140,4</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48</a:t>
                      </a:r>
                      <a:r>
                        <a:rPr lang="ru-RU" sz="900" baseline="0" dirty="0" smtClean="0">
                          <a:latin typeface="+mn-lt"/>
                          <a:cs typeface="+mn-cs"/>
                        </a:rPr>
                        <a:t> 080,3</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200,0</a:t>
                      </a:r>
                      <a:endParaRPr lang="ru-RU" sz="900" dirty="0">
                        <a:latin typeface="+mn-lt"/>
                        <a:cs typeface="Times New Roman" panose="02020603050405020304" pitchFamily="18" charset="0"/>
                      </a:endParaRPr>
                    </a:p>
                  </a:txBody>
                  <a:tcPr marT="36000" marB="36000" anchor="ctr"/>
                </a:tc>
                <a:tc>
                  <a:txBody>
                    <a:bodyPr/>
                    <a:lstStyle/>
                    <a:p>
                      <a:pPr algn="ctr" rtl="0" fontAlgn="ctr"/>
                      <a:r>
                        <a:rPr lang="ru-RU" sz="900" b="0" i="0" u="none" strike="noStrike" dirty="0" smtClean="0">
                          <a:solidFill>
                            <a:schemeClr val="dk1"/>
                          </a:solidFill>
                          <a:effectLst/>
                          <a:latin typeface="+mn-lt"/>
                        </a:rPr>
                        <a:t>51</a:t>
                      </a:r>
                      <a:r>
                        <a:rPr lang="ru-RU" sz="900" b="0" i="0" u="none" strike="noStrike" baseline="0" dirty="0" smtClean="0">
                          <a:solidFill>
                            <a:schemeClr val="dk1"/>
                          </a:solidFill>
                          <a:effectLst/>
                          <a:latin typeface="+mn-lt"/>
                        </a:rPr>
                        <a:t> 370,0</a:t>
                      </a:r>
                      <a:endParaRPr lang="ru-RU" sz="900" b="0" i="0" u="none" strike="noStrike" dirty="0">
                        <a:solidFill>
                          <a:srgbClr val="000000"/>
                        </a:solidFill>
                        <a:effectLst/>
                        <a:latin typeface="Trebuchet MS"/>
                      </a:endParaRPr>
                    </a:p>
                  </a:txBody>
                  <a:tcPr marL="3200" marR="3200" marT="3200" marB="0" anchor="ctr"/>
                </a:tc>
                <a:tc>
                  <a:txBody>
                    <a:bodyPr/>
                    <a:lstStyle/>
                    <a:p>
                      <a:pPr algn="ctr" rtl="0" fontAlgn="ctr"/>
                      <a:r>
                        <a:rPr lang="ru-RU" sz="900" u="none" strike="noStrike">
                          <a:effectLst/>
                        </a:rPr>
                        <a:t>200</a:t>
                      </a:r>
                      <a:endParaRPr lang="ru-RU" sz="900" b="0" i="0" u="none" strike="noStrike">
                        <a:solidFill>
                          <a:srgbClr val="000000"/>
                        </a:solidFill>
                        <a:effectLst/>
                        <a:latin typeface="Trebuchet MS"/>
                      </a:endParaRPr>
                    </a:p>
                  </a:txBody>
                  <a:tcPr marL="3200" marR="3200" marT="3200" marB="0" anchor="ctr"/>
                </a:tc>
              </a:tr>
              <a:tr h="154334">
                <a:tc>
                  <a:txBody>
                    <a:bodyPr/>
                    <a:lstStyle/>
                    <a:p>
                      <a:pPr algn="l" rtl="0" fontAlgn="ctr"/>
                      <a:r>
                        <a:rPr lang="ru-RU" sz="900" u="none" strike="noStrike">
                          <a:effectLst/>
                        </a:rPr>
                        <a:t>Научные сотрудники</a:t>
                      </a:r>
                      <a:endParaRPr lang="ru-RU" sz="900" b="0" i="0" u="none" strike="noStrike">
                        <a:solidFill>
                          <a:srgbClr val="000000"/>
                        </a:solidFill>
                        <a:effectLst/>
                        <a:latin typeface="Trebuchet MS"/>
                      </a:endParaRPr>
                    </a:p>
                  </a:txBody>
                  <a:tcPr marL="3200" marR="3200" marT="3200" marB="0" anchor="ctr"/>
                </a:tc>
                <a:tc>
                  <a:txBody>
                    <a:bodyPr/>
                    <a:lstStyle/>
                    <a:p>
                      <a:pPr algn="ctr"/>
                      <a:r>
                        <a:rPr lang="ru-RU" sz="900" dirty="0" smtClean="0">
                          <a:latin typeface="+mn-lt"/>
                          <a:cs typeface="+mn-cs"/>
                        </a:rPr>
                        <a:t>27 930,2</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143,7</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27 601,8</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133,7</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30</a:t>
                      </a:r>
                      <a:r>
                        <a:rPr lang="ru-RU" sz="900" baseline="0" dirty="0" smtClean="0">
                          <a:latin typeface="+mn-lt"/>
                          <a:cs typeface="+mn-cs"/>
                        </a:rPr>
                        <a:t> 906,2</a:t>
                      </a:r>
                      <a:endParaRPr lang="ru-RU" sz="900" dirty="0" smtClean="0">
                        <a:latin typeface="+mn-lt"/>
                        <a:cs typeface="+mn-cs"/>
                      </a:endParaRPr>
                    </a:p>
                  </a:txBody>
                  <a:tcPr marT="36000" marB="36000" anchor="ctr"/>
                </a:tc>
                <a:tc>
                  <a:txBody>
                    <a:bodyPr/>
                    <a:lstStyle/>
                    <a:p>
                      <a:pPr algn="ctr"/>
                      <a:r>
                        <a:rPr lang="ru-RU" sz="900" dirty="0" smtClean="0">
                          <a:latin typeface="+mn-lt"/>
                          <a:cs typeface="+mn-cs"/>
                        </a:rPr>
                        <a:t>140,6</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48</a:t>
                      </a:r>
                      <a:r>
                        <a:rPr lang="ru-RU" sz="900" baseline="0" dirty="0" smtClean="0">
                          <a:latin typeface="+mn-lt"/>
                          <a:cs typeface="+mn-cs"/>
                        </a:rPr>
                        <a:t> 113,9</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200,1</a:t>
                      </a:r>
                      <a:endParaRPr lang="ru-RU" sz="900" dirty="0">
                        <a:latin typeface="+mn-lt"/>
                        <a:cs typeface="Times New Roman" panose="02020603050405020304" pitchFamily="18" charset="0"/>
                      </a:endParaRPr>
                    </a:p>
                  </a:txBody>
                  <a:tcPr marT="36000" marB="36000" anchor="ctr"/>
                </a:tc>
                <a:tc>
                  <a:txBody>
                    <a:bodyPr/>
                    <a:lstStyle/>
                    <a:p>
                      <a:pPr algn="ctr" rtl="0" fontAlgn="ctr"/>
                      <a:r>
                        <a:rPr lang="ru-RU" sz="900" b="0" i="0" u="none" strike="noStrike" dirty="0" smtClean="0">
                          <a:solidFill>
                            <a:schemeClr val="dk1"/>
                          </a:solidFill>
                          <a:effectLst/>
                          <a:latin typeface="+mn-lt"/>
                        </a:rPr>
                        <a:t>51 370,0</a:t>
                      </a:r>
                      <a:endParaRPr lang="ru-RU" sz="900" b="0" i="0" u="none" strike="noStrike" dirty="0">
                        <a:solidFill>
                          <a:srgbClr val="000000"/>
                        </a:solidFill>
                        <a:effectLst/>
                        <a:latin typeface="Trebuchet MS"/>
                      </a:endParaRPr>
                    </a:p>
                  </a:txBody>
                  <a:tcPr marL="3200" marR="3200" marT="3200" marB="0" anchor="ctr"/>
                </a:tc>
                <a:tc>
                  <a:txBody>
                    <a:bodyPr/>
                    <a:lstStyle/>
                    <a:p>
                      <a:pPr algn="ctr" rtl="0" fontAlgn="ctr"/>
                      <a:r>
                        <a:rPr lang="ru-RU" sz="900" u="none" strike="noStrike" dirty="0">
                          <a:effectLst/>
                        </a:rPr>
                        <a:t>200</a:t>
                      </a:r>
                      <a:endParaRPr lang="ru-RU" sz="900" b="0" i="0" u="none" strike="noStrike" dirty="0">
                        <a:solidFill>
                          <a:srgbClr val="000000"/>
                        </a:solidFill>
                        <a:effectLst/>
                        <a:latin typeface="Trebuchet MS"/>
                      </a:endParaRPr>
                    </a:p>
                  </a:txBody>
                  <a:tcPr marL="3200" marR="3200" marT="3200" marB="0" anchor="ctr"/>
                </a:tc>
              </a:tr>
              <a:tr h="757595">
                <a:tc>
                  <a:txBody>
                    <a:bodyPr/>
                    <a:lstStyle/>
                    <a:p>
                      <a:pPr algn="l" rtl="0" fontAlgn="ctr"/>
                      <a:r>
                        <a:rPr lang="ru-RU" sz="900" u="none" strike="noStrike">
                          <a:effectLst/>
                        </a:rPr>
                        <a:t>Педагогические работники образовательных организаций, оказывающих соц. услуги детям-сиротам и детям, оставшимся без попечения родителей</a:t>
                      </a:r>
                      <a:endParaRPr lang="ru-RU" sz="900" b="0" i="0" u="none" strike="noStrike">
                        <a:solidFill>
                          <a:srgbClr val="000000"/>
                        </a:solidFill>
                        <a:effectLst/>
                        <a:latin typeface="Trebuchet MS"/>
                      </a:endParaRPr>
                    </a:p>
                  </a:txBody>
                  <a:tcPr marL="3200" marR="3200" marT="3200" marB="0" anchor="ctr"/>
                </a:tc>
                <a:tc>
                  <a:txBody>
                    <a:bodyPr/>
                    <a:lstStyle/>
                    <a:p>
                      <a:pPr algn="ctr"/>
                      <a:r>
                        <a:rPr lang="ru-RU" sz="900" dirty="0" smtClean="0">
                          <a:latin typeface="+mn-lt"/>
                          <a:cs typeface="+mn-cs"/>
                        </a:rPr>
                        <a:t>17 613,0</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90,6</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17 721,6</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85,8</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22 266,6</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101,3</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24</a:t>
                      </a:r>
                      <a:r>
                        <a:rPr lang="ru-RU" sz="900" baseline="0" dirty="0" smtClean="0">
                          <a:latin typeface="+mn-lt"/>
                        </a:rPr>
                        <a:t> 425,0</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101,6</a:t>
                      </a:r>
                      <a:endParaRPr lang="ru-RU" sz="900" dirty="0">
                        <a:latin typeface="+mn-lt"/>
                        <a:cs typeface="Times New Roman" panose="02020603050405020304" pitchFamily="18" charset="0"/>
                      </a:endParaRPr>
                    </a:p>
                  </a:txBody>
                  <a:tcPr marT="36000" marB="36000" anchor="ctr"/>
                </a:tc>
                <a:tc>
                  <a:txBody>
                    <a:bodyPr/>
                    <a:lstStyle/>
                    <a:p>
                      <a:pPr algn="ctr" rtl="0" fontAlgn="ctr"/>
                      <a:r>
                        <a:rPr lang="ru-RU" sz="900" u="none" strike="noStrike" dirty="0" smtClean="0">
                          <a:effectLst/>
                        </a:rPr>
                        <a:t>25</a:t>
                      </a:r>
                      <a:r>
                        <a:rPr lang="ru-RU" sz="900" u="none" strike="noStrike" baseline="0" dirty="0" smtClean="0">
                          <a:effectLst/>
                        </a:rPr>
                        <a:t> 685,0</a:t>
                      </a:r>
                      <a:endParaRPr lang="ru-RU" sz="900" b="0" i="0" u="none" strike="noStrike" dirty="0">
                        <a:solidFill>
                          <a:srgbClr val="000000"/>
                        </a:solidFill>
                        <a:effectLst/>
                        <a:latin typeface="Trebuchet MS"/>
                      </a:endParaRPr>
                    </a:p>
                  </a:txBody>
                  <a:tcPr marL="3200" marR="3200" marT="3200" marB="0" anchor="ctr"/>
                </a:tc>
                <a:tc>
                  <a:txBody>
                    <a:bodyPr/>
                    <a:lstStyle/>
                    <a:p>
                      <a:pPr algn="ctr" rtl="0" fontAlgn="ctr"/>
                      <a:r>
                        <a:rPr lang="ru-RU" sz="900" u="none" strike="noStrike" dirty="0">
                          <a:effectLst/>
                        </a:rPr>
                        <a:t>100</a:t>
                      </a:r>
                      <a:endParaRPr lang="ru-RU" sz="900" b="0" i="0" u="none" strike="noStrike" dirty="0">
                        <a:solidFill>
                          <a:srgbClr val="000000"/>
                        </a:solidFill>
                        <a:effectLst/>
                        <a:latin typeface="Trebuchet MS"/>
                      </a:endParaRPr>
                    </a:p>
                  </a:txBody>
                  <a:tcPr marL="3200" marR="3200" marT="3200" marB="0" anchor="ctr"/>
                </a:tc>
              </a:tr>
              <a:tr h="208261">
                <a:tc>
                  <a:txBody>
                    <a:bodyPr/>
                    <a:lstStyle/>
                    <a:p>
                      <a:pPr algn="l" rtl="0" fontAlgn="ctr"/>
                      <a:r>
                        <a:rPr lang="ru-RU" sz="900" b="1" u="none" strike="noStrike" dirty="0">
                          <a:effectLst/>
                        </a:rPr>
                        <a:t>ЗДРАВООХРАНЕНИЕ</a:t>
                      </a:r>
                      <a:endParaRPr lang="ru-RU" sz="900" b="1" i="0" u="none" strike="noStrike" dirty="0">
                        <a:solidFill>
                          <a:srgbClr val="000000"/>
                        </a:solidFill>
                        <a:effectLst/>
                        <a:latin typeface="Trebuchet MS"/>
                      </a:endParaRPr>
                    </a:p>
                  </a:txBody>
                  <a:tcPr marL="3200" marR="3200" marT="3200" marB="0" anchor="ctr"/>
                </a:tc>
                <a:tc>
                  <a:txBody>
                    <a:bodyPr/>
                    <a:lstStyle/>
                    <a:p>
                      <a:pPr algn="ctr"/>
                      <a:endParaRPr lang="ru-RU" sz="900" dirty="0">
                        <a:latin typeface="+mn-lt"/>
                        <a:cs typeface="Times New Roman" panose="02020603050405020304" pitchFamily="18" charset="0"/>
                      </a:endParaRPr>
                    </a:p>
                  </a:txBody>
                  <a:tcPr marT="36000" marB="36000" anchor="ctr"/>
                </a:tc>
                <a:tc>
                  <a:txBody>
                    <a:bodyPr/>
                    <a:lstStyle/>
                    <a:p>
                      <a:pPr algn="ctr"/>
                      <a:endParaRPr lang="ru-RU" sz="900" dirty="0">
                        <a:latin typeface="+mn-lt"/>
                        <a:cs typeface="Times New Roman" panose="02020603050405020304" pitchFamily="18" charset="0"/>
                      </a:endParaRPr>
                    </a:p>
                  </a:txBody>
                  <a:tcPr marT="36000" marB="36000" anchor="ctr"/>
                </a:tc>
                <a:tc>
                  <a:txBody>
                    <a:bodyPr/>
                    <a:lstStyle/>
                    <a:p>
                      <a:pPr algn="ctr"/>
                      <a:endParaRPr lang="ru-RU" sz="900" dirty="0">
                        <a:latin typeface="+mn-lt"/>
                        <a:cs typeface="Times New Roman" panose="02020603050405020304" pitchFamily="18" charset="0"/>
                      </a:endParaRPr>
                    </a:p>
                  </a:txBody>
                  <a:tcPr marT="36000" marB="36000" anchor="ctr"/>
                </a:tc>
                <a:tc>
                  <a:txBody>
                    <a:bodyPr/>
                    <a:lstStyle/>
                    <a:p>
                      <a:pPr algn="ctr"/>
                      <a:endParaRPr lang="ru-RU" sz="900" dirty="0">
                        <a:latin typeface="+mn-lt"/>
                        <a:cs typeface="Times New Roman" panose="02020603050405020304" pitchFamily="18" charset="0"/>
                      </a:endParaRPr>
                    </a:p>
                  </a:txBody>
                  <a:tcPr marT="36000" marB="36000" anchor="ctr"/>
                </a:tc>
                <a:tc>
                  <a:txBody>
                    <a:bodyPr/>
                    <a:lstStyle/>
                    <a:p>
                      <a:pPr algn="ctr"/>
                      <a:endParaRPr lang="ru-RU" sz="900" dirty="0">
                        <a:latin typeface="+mn-lt"/>
                        <a:cs typeface="Times New Roman" panose="02020603050405020304" pitchFamily="18" charset="0"/>
                      </a:endParaRPr>
                    </a:p>
                  </a:txBody>
                  <a:tcPr marT="36000" marB="36000" anchor="ctr"/>
                </a:tc>
                <a:tc>
                  <a:txBody>
                    <a:bodyPr/>
                    <a:lstStyle/>
                    <a:p>
                      <a:pPr algn="ctr"/>
                      <a:endParaRPr lang="ru-RU" sz="900" dirty="0">
                        <a:latin typeface="+mn-lt"/>
                        <a:cs typeface="Times New Roman" panose="02020603050405020304" pitchFamily="18" charset="0"/>
                      </a:endParaRPr>
                    </a:p>
                  </a:txBody>
                  <a:tcPr marT="36000" marB="36000" anchor="ctr"/>
                </a:tc>
                <a:tc>
                  <a:txBody>
                    <a:bodyPr/>
                    <a:lstStyle/>
                    <a:p>
                      <a:pPr algn="ctr"/>
                      <a:endParaRPr lang="ru-RU" sz="900" dirty="0">
                        <a:latin typeface="+mn-lt"/>
                        <a:cs typeface="Times New Roman" panose="02020603050405020304" pitchFamily="18" charset="0"/>
                      </a:endParaRPr>
                    </a:p>
                  </a:txBody>
                  <a:tcPr marT="36000" marB="36000" anchor="ctr"/>
                </a:tc>
                <a:tc>
                  <a:txBody>
                    <a:bodyPr/>
                    <a:lstStyle/>
                    <a:p>
                      <a:pPr algn="ctr"/>
                      <a:endParaRPr lang="ru-RU" sz="900" dirty="0">
                        <a:latin typeface="+mn-lt"/>
                        <a:cs typeface="Times New Roman" panose="02020603050405020304" pitchFamily="18" charset="0"/>
                      </a:endParaRPr>
                    </a:p>
                  </a:txBody>
                  <a:tcPr marT="36000" marB="3600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a:endParaRPr>
                    </a:p>
                  </a:txBody>
                  <a:tcPr marL="3200" marR="3200" marT="3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a:endParaRPr>
                    </a:p>
                  </a:txBody>
                  <a:tcPr marL="3200" marR="3200" marT="3200" marB="0" anchor="ctr"/>
                </a:tc>
              </a:tr>
              <a:tr h="455964">
                <a:tc>
                  <a:txBody>
                    <a:bodyPr/>
                    <a:lstStyle/>
                    <a:p>
                      <a:pPr algn="l" rtl="0" fontAlgn="ctr"/>
                      <a:r>
                        <a:rPr lang="ru-RU" sz="900" u="none" strike="noStrike">
                          <a:effectLst/>
                        </a:rPr>
                        <a:t>Врачи и работники медицинских организаций, имеющие высшее образование</a:t>
                      </a:r>
                      <a:endParaRPr lang="ru-RU" sz="900" b="0" i="0" u="none" strike="noStrike">
                        <a:solidFill>
                          <a:srgbClr val="000000"/>
                        </a:solidFill>
                        <a:effectLst/>
                        <a:latin typeface="Trebuchet MS"/>
                      </a:endParaRPr>
                    </a:p>
                  </a:txBody>
                  <a:tcPr marL="3200" marR="3200" marT="3200" marB="0" anchor="ctr"/>
                </a:tc>
                <a:tc>
                  <a:txBody>
                    <a:bodyPr/>
                    <a:lstStyle/>
                    <a:p>
                      <a:pPr algn="ctr"/>
                      <a:r>
                        <a:rPr lang="ru-RU" sz="900" dirty="0" smtClean="0">
                          <a:latin typeface="+mn-lt"/>
                          <a:cs typeface="Times New Roman" panose="02020603050405020304" pitchFamily="18" charset="0"/>
                        </a:rPr>
                        <a:t>30 847,2</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Times New Roman" panose="02020603050405020304" pitchFamily="18" charset="0"/>
                        </a:rPr>
                        <a:t>158,7</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32 105,4</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155,5</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36</a:t>
                      </a:r>
                      <a:r>
                        <a:rPr lang="ru-RU" sz="900" baseline="0" dirty="0" smtClean="0">
                          <a:latin typeface="+mn-lt"/>
                          <a:cs typeface="+mn-cs"/>
                        </a:rPr>
                        <a:t> 397,6</a:t>
                      </a:r>
                      <a:endParaRPr lang="ru-RU" sz="900" dirty="0" smtClean="0">
                        <a:latin typeface="+mn-lt"/>
                        <a:cs typeface="+mn-cs"/>
                      </a:endParaRPr>
                    </a:p>
                  </a:txBody>
                  <a:tcPr marT="36000" marB="36000" anchor="ctr"/>
                </a:tc>
                <a:tc>
                  <a:txBody>
                    <a:bodyPr/>
                    <a:lstStyle/>
                    <a:p>
                      <a:pPr algn="ctr"/>
                      <a:r>
                        <a:rPr lang="ru-RU" sz="900" dirty="0" smtClean="0">
                          <a:latin typeface="+mn-lt"/>
                        </a:rPr>
                        <a:t>165,5</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48</a:t>
                      </a:r>
                      <a:r>
                        <a:rPr lang="ru-RU" sz="900" baseline="0" dirty="0" smtClean="0">
                          <a:latin typeface="+mn-lt"/>
                          <a:cs typeface="+mn-cs"/>
                        </a:rPr>
                        <a:t> 307,9</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200,9</a:t>
                      </a:r>
                      <a:endParaRPr lang="ru-RU" sz="900" dirty="0">
                        <a:latin typeface="+mn-lt"/>
                        <a:cs typeface="Times New Roman" panose="02020603050405020304" pitchFamily="18" charset="0"/>
                      </a:endParaRPr>
                    </a:p>
                  </a:txBody>
                  <a:tcPr marT="36000" marB="36000" anchor="ctr"/>
                </a:tc>
                <a:tc>
                  <a:txBody>
                    <a:bodyPr/>
                    <a:lstStyle/>
                    <a:p>
                      <a:pPr algn="ctr" rtl="0" fontAlgn="ctr"/>
                      <a:r>
                        <a:rPr lang="ru-RU" sz="900" b="0" i="0" u="none" strike="noStrike" dirty="0" smtClean="0">
                          <a:solidFill>
                            <a:srgbClr val="000000"/>
                          </a:solidFill>
                          <a:effectLst/>
                          <a:latin typeface="Trebuchet MS"/>
                        </a:rPr>
                        <a:t>51 370,0</a:t>
                      </a:r>
                      <a:endParaRPr lang="ru-RU" sz="900" b="0" i="0" u="none" strike="noStrike" dirty="0">
                        <a:solidFill>
                          <a:srgbClr val="000000"/>
                        </a:solidFill>
                        <a:effectLst/>
                        <a:latin typeface="Trebuchet MS"/>
                      </a:endParaRPr>
                    </a:p>
                  </a:txBody>
                  <a:tcPr marL="3200" marR="3200" marT="3200" marB="0" anchor="ctr"/>
                </a:tc>
                <a:tc>
                  <a:txBody>
                    <a:bodyPr/>
                    <a:lstStyle/>
                    <a:p>
                      <a:pPr algn="ctr" rtl="0" fontAlgn="ctr"/>
                      <a:r>
                        <a:rPr lang="ru-RU" sz="900" u="none" strike="noStrike" dirty="0">
                          <a:effectLst/>
                        </a:rPr>
                        <a:t>200</a:t>
                      </a:r>
                      <a:endParaRPr lang="ru-RU" sz="900" b="0" i="0" u="none" strike="noStrike" dirty="0">
                        <a:solidFill>
                          <a:srgbClr val="000000"/>
                        </a:solidFill>
                        <a:effectLst/>
                        <a:latin typeface="Trebuchet MS"/>
                      </a:endParaRPr>
                    </a:p>
                  </a:txBody>
                  <a:tcPr marL="3200" marR="3200" marT="3200" marB="0" anchor="ctr"/>
                </a:tc>
              </a:tr>
              <a:tr h="305149">
                <a:tc>
                  <a:txBody>
                    <a:bodyPr/>
                    <a:lstStyle/>
                    <a:p>
                      <a:pPr algn="l" rtl="0" fontAlgn="ctr"/>
                      <a:r>
                        <a:rPr lang="ru-RU" sz="900" u="none" strike="noStrike">
                          <a:effectLst/>
                        </a:rPr>
                        <a:t>Средний медицинский (фармацевтический) персонал</a:t>
                      </a:r>
                      <a:endParaRPr lang="ru-RU" sz="900" b="0" i="0" u="none" strike="noStrike">
                        <a:solidFill>
                          <a:srgbClr val="000000"/>
                        </a:solidFill>
                        <a:effectLst/>
                        <a:latin typeface="Trebuchet MS"/>
                      </a:endParaRPr>
                    </a:p>
                  </a:txBody>
                  <a:tcPr marL="3200" marR="3200" marT="3200" marB="0" anchor="ctr"/>
                </a:tc>
                <a:tc>
                  <a:txBody>
                    <a:bodyPr/>
                    <a:lstStyle/>
                    <a:p>
                      <a:pPr algn="ctr"/>
                      <a:r>
                        <a:rPr lang="ru-RU" sz="900" dirty="0" smtClean="0">
                          <a:latin typeface="+mn-lt"/>
                        </a:rPr>
                        <a:t>17 599,9</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90,5</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18 411,5</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89,2</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19</a:t>
                      </a:r>
                      <a:r>
                        <a:rPr lang="ru-RU" sz="900" baseline="0" dirty="0" smtClean="0">
                          <a:latin typeface="+mn-lt"/>
                          <a:cs typeface="+mn-cs"/>
                        </a:rPr>
                        <a:t> 971,2</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90,8</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24</a:t>
                      </a:r>
                      <a:r>
                        <a:rPr lang="ru-RU" sz="900" baseline="0" dirty="0" smtClean="0">
                          <a:latin typeface="+mn-lt"/>
                        </a:rPr>
                        <a:t> 317,2</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101,2</a:t>
                      </a:r>
                      <a:endParaRPr lang="ru-RU" sz="900" dirty="0">
                        <a:latin typeface="+mn-lt"/>
                        <a:cs typeface="Times New Roman" panose="02020603050405020304" pitchFamily="18" charset="0"/>
                      </a:endParaRPr>
                    </a:p>
                  </a:txBody>
                  <a:tcPr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chemeClr val="dk1"/>
                          </a:solidFill>
                          <a:effectLst/>
                          <a:latin typeface="+mn-lt"/>
                        </a:rPr>
                        <a:t>25</a:t>
                      </a:r>
                      <a:r>
                        <a:rPr lang="ru-RU" sz="900" b="0" i="0" u="none" strike="noStrike" baseline="0" dirty="0" smtClean="0">
                          <a:solidFill>
                            <a:schemeClr val="dk1"/>
                          </a:solidFill>
                          <a:effectLst/>
                          <a:latin typeface="+mn-lt"/>
                        </a:rPr>
                        <a:t> 685,0</a:t>
                      </a:r>
                      <a:endParaRPr lang="ru-RU" sz="900" b="0" i="0" u="none" strike="noStrike" dirty="0" smtClean="0">
                        <a:solidFill>
                          <a:srgbClr val="000000"/>
                        </a:solidFill>
                        <a:effectLst/>
                        <a:latin typeface="+mn-lt"/>
                      </a:endParaRPr>
                    </a:p>
                  </a:txBody>
                  <a:tcPr marL="3200" marR="3200" marT="3200" marB="0" anchor="ctr"/>
                </a:tc>
                <a:tc>
                  <a:txBody>
                    <a:bodyPr/>
                    <a:lstStyle/>
                    <a:p>
                      <a:pPr algn="ctr" rtl="0" fontAlgn="ctr"/>
                      <a:r>
                        <a:rPr lang="ru-RU" sz="900" u="none" strike="noStrike" dirty="0">
                          <a:effectLst/>
                        </a:rPr>
                        <a:t>100</a:t>
                      </a:r>
                      <a:endParaRPr lang="ru-RU" sz="900" b="0" i="0" u="none" strike="noStrike" dirty="0">
                        <a:solidFill>
                          <a:srgbClr val="000000"/>
                        </a:solidFill>
                        <a:effectLst/>
                        <a:latin typeface="Trebuchet MS"/>
                      </a:endParaRPr>
                    </a:p>
                  </a:txBody>
                  <a:tcPr marL="3200" marR="3200" marT="3200" marB="0" anchor="ctr"/>
                </a:tc>
              </a:tr>
              <a:tr h="305149">
                <a:tc>
                  <a:txBody>
                    <a:bodyPr/>
                    <a:lstStyle/>
                    <a:p>
                      <a:pPr algn="l" rtl="0" fontAlgn="ctr"/>
                      <a:r>
                        <a:rPr lang="ru-RU" sz="900" u="none" strike="noStrike">
                          <a:effectLst/>
                        </a:rPr>
                        <a:t>Младший медицинский (фармацевтический) персонал</a:t>
                      </a:r>
                      <a:endParaRPr lang="ru-RU" sz="900" b="0" i="0" u="none" strike="noStrike">
                        <a:solidFill>
                          <a:srgbClr val="000000"/>
                        </a:solidFill>
                        <a:effectLst/>
                        <a:latin typeface="Trebuchet MS"/>
                      </a:endParaRPr>
                    </a:p>
                  </a:txBody>
                  <a:tcPr marL="3200" marR="3200" marT="3200" marB="0" anchor="ctr"/>
                </a:tc>
                <a:tc>
                  <a:txBody>
                    <a:bodyPr/>
                    <a:lstStyle/>
                    <a:p>
                      <a:pPr algn="ctr"/>
                      <a:r>
                        <a:rPr lang="ru-RU" sz="900" dirty="0" smtClean="0">
                          <a:latin typeface="+mn-lt"/>
                        </a:rPr>
                        <a:t>11 311,5</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58,2</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13 250,6</a:t>
                      </a:r>
                    </a:p>
                  </a:txBody>
                  <a:tcPr marT="36000" marB="36000" anchor="ctr"/>
                </a:tc>
                <a:tc>
                  <a:txBody>
                    <a:bodyPr/>
                    <a:lstStyle/>
                    <a:p>
                      <a:pPr algn="ctr"/>
                      <a:r>
                        <a:rPr lang="ru-RU" sz="900" dirty="0" smtClean="0">
                          <a:latin typeface="+mn-lt"/>
                        </a:rPr>
                        <a:t>64,2</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15</a:t>
                      </a:r>
                      <a:r>
                        <a:rPr lang="ru-RU" sz="900" baseline="0" dirty="0" smtClean="0">
                          <a:latin typeface="+mn-lt"/>
                        </a:rPr>
                        <a:t> 031,7</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68,4</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24</a:t>
                      </a:r>
                      <a:r>
                        <a:rPr lang="ru-RU" sz="900" baseline="0" dirty="0" smtClean="0">
                          <a:latin typeface="+mn-lt"/>
                        </a:rPr>
                        <a:t> 386,8</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101,4</a:t>
                      </a:r>
                      <a:endParaRPr lang="ru-RU" sz="900" dirty="0">
                        <a:latin typeface="+mn-lt"/>
                        <a:cs typeface="Times New Roman" panose="02020603050405020304" pitchFamily="18" charset="0"/>
                      </a:endParaRPr>
                    </a:p>
                  </a:txBody>
                  <a:tcPr marT="36000" marB="36000" anchor="ctr"/>
                </a:tc>
                <a:tc>
                  <a:txBody>
                    <a:bodyPr/>
                    <a:lstStyle/>
                    <a:p>
                      <a:pPr algn="ctr" rtl="0" fontAlgn="ctr"/>
                      <a:r>
                        <a:rPr lang="ru-RU" sz="900" b="0" i="0" u="none" strike="noStrike" dirty="0" smtClean="0">
                          <a:solidFill>
                            <a:schemeClr val="dk1"/>
                          </a:solidFill>
                          <a:effectLst/>
                          <a:latin typeface="+mn-lt"/>
                        </a:rPr>
                        <a:t>25</a:t>
                      </a:r>
                      <a:r>
                        <a:rPr lang="ru-RU" sz="900" b="0" i="0" u="none" strike="noStrike" baseline="0" dirty="0" smtClean="0">
                          <a:solidFill>
                            <a:schemeClr val="dk1"/>
                          </a:solidFill>
                          <a:effectLst/>
                          <a:latin typeface="+mn-lt"/>
                        </a:rPr>
                        <a:t> 685,0</a:t>
                      </a:r>
                      <a:endParaRPr lang="ru-RU" sz="900" b="0" i="0" u="none" strike="noStrike" dirty="0">
                        <a:solidFill>
                          <a:srgbClr val="000000"/>
                        </a:solidFill>
                        <a:effectLst/>
                        <a:latin typeface="+mn-lt"/>
                      </a:endParaRPr>
                    </a:p>
                  </a:txBody>
                  <a:tcPr marL="3200" marR="3200" marT="3200" marB="0" anchor="ctr"/>
                </a:tc>
                <a:tc>
                  <a:txBody>
                    <a:bodyPr/>
                    <a:lstStyle/>
                    <a:p>
                      <a:pPr algn="ctr" rtl="0" fontAlgn="ctr"/>
                      <a:r>
                        <a:rPr lang="ru-RU" sz="900" u="none" strike="noStrike" dirty="0">
                          <a:effectLst/>
                        </a:rPr>
                        <a:t>100</a:t>
                      </a:r>
                      <a:endParaRPr lang="ru-RU" sz="900" b="0" i="0" u="none" strike="noStrike" dirty="0">
                        <a:solidFill>
                          <a:srgbClr val="000000"/>
                        </a:solidFill>
                        <a:effectLst/>
                        <a:latin typeface="Trebuchet MS"/>
                      </a:endParaRPr>
                    </a:p>
                  </a:txBody>
                  <a:tcPr marL="3200" marR="3200" marT="3200" marB="0" anchor="ctr"/>
                </a:tc>
              </a:tr>
              <a:tr h="154334">
                <a:tc>
                  <a:txBody>
                    <a:bodyPr/>
                    <a:lstStyle/>
                    <a:p>
                      <a:pPr algn="l" rtl="0" fontAlgn="ctr"/>
                      <a:r>
                        <a:rPr lang="ru-RU" sz="900" b="1" u="none" strike="noStrike">
                          <a:effectLst/>
                        </a:rPr>
                        <a:t>СОЦИАЛЬНЫЕ РАБОТНИКИ</a:t>
                      </a:r>
                      <a:endParaRPr lang="ru-RU" sz="900" b="1" i="0" u="none" strike="noStrike">
                        <a:solidFill>
                          <a:srgbClr val="000000"/>
                        </a:solidFill>
                        <a:effectLst/>
                        <a:latin typeface="Trebuchet MS"/>
                      </a:endParaRPr>
                    </a:p>
                  </a:txBody>
                  <a:tcPr marL="3200" marR="3200" marT="3200" marB="0" anchor="ctr"/>
                </a:tc>
                <a:tc>
                  <a:txBody>
                    <a:bodyPr/>
                    <a:lstStyle/>
                    <a:p>
                      <a:pPr algn="ctr"/>
                      <a:r>
                        <a:rPr lang="ru-RU" sz="900" dirty="0" smtClean="0">
                          <a:latin typeface="+mn-lt"/>
                        </a:rPr>
                        <a:t>12 235,6</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62,9</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12 714,5</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61,6</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17 847,5</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81,2</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24</a:t>
                      </a:r>
                      <a:r>
                        <a:rPr lang="ru-RU" sz="900" baseline="0" dirty="0" smtClean="0">
                          <a:latin typeface="+mn-lt"/>
                        </a:rPr>
                        <a:t> 900,6</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103,6</a:t>
                      </a:r>
                      <a:endParaRPr lang="ru-RU" sz="900" dirty="0">
                        <a:latin typeface="+mn-lt"/>
                        <a:cs typeface="Times New Roman" panose="02020603050405020304" pitchFamily="18" charset="0"/>
                      </a:endParaRPr>
                    </a:p>
                  </a:txBody>
                  <a:tcPr marT="36000" marB="36000" anchor="ctr"/>
                </a:tc>
                <a:tc>
                  <a:txBody>
                    <a:bodyPr/>
                    <a:lstStyle/>
                    <a:p>
                      <a:pPr algn="ctr" rtl="0" fontAlgn="ctr"/>
                      <a:r>
                        <a:rPr lang="ru-RU" sz="900" b="0" i="0" u="none" strike="noStrike" dirty="0" smtClean="0">
                          <a:solidFill>
                            <a:schemeClr val="dk1"/>
                          </a:solidFill>
                          <a:effectLst/>
                          <a:latin typeface="+mn-lt"/>
                        </a:rPr>
                        <a:t>25</a:t>
                      </a:r>
                      <a:r>
                        <a:rPr lang="ru-RU" sz="900" b="0" i="0" u="none" strike="noStrike" baseline="0" dirty="0" smtClean="0">
                          <a:solidFill>
                            <a:schemeClr val="dk1"/>
                          </a:solidFill>
                          <a:effectLst/>
                          <a:latin typeface="+mn-lt"/>
                        </a:rPr>
                        <a:t> 685,0</a:t>
                      </a:r>
                      <a:endParaRPr lang="ru-RU" sz="900" b="0" i="0" u="none" strike="noStrike" dirty="0">
                        <a:solidFill>
                          <a:srgbClr val="000000"/>
                        </a:solidFill>
                        <a:effectLst/>
                        <a:latin typeface="+mn-lt"/>
                      </a:endParaRPr>
                    </a:p>
                  </a:txBody>
                  <a:tcPr marL="3200" marR="3200" marT="3200" marB="0" anchor="ctr"/>
                </a:tc>
                <a:tc>
                  <a:txBody>
                    <a:bodyPr/>
                    <a:lstStyle/>
                    <a:p>
                      <a:pPr algn="ctr" rtl="0" fontAlgn="ctr"/>
                      <a:r>
                        <a:rPr lang="ru-RU" sz="900" u="none" strike="noStrike" dirty="0">
                          <a:effectLst/>
                        </a:rPr>
                        <a:t>100</a:t>
                      </a:r>
                      <a:endParaRPr lang="ru-RU" sz="900" b="0" i="0" u="none" strike="noStrike" dirty="0">
                        <a:solidFill>
                          <a:srgbClr val="000000"/>
                        </a:solidFill>
                        <a:effectLst/>
                        <a:latin typeface="Trebuchet MS"/>
                      </a:endParaRPr>
                    </a:p>
                  </a:txBody>
                  <a:tcPr marL="3200" marR="3200" marT="3200" marB="0" anchor="ctr"/>
                </a:tc>
              </a:tr>
              <a:tr h="170704">
                <a:tc>
                  <a:txBody>
                    <a:bodyPr/>
                    <a:lstStyle/>
                    <a:p>
                      <a:pPr algn="l" rtl="0" fontAlgn="ctr"/>
                      <a:r>
                        <a:rPr lang="ru-RU" sz="900" b="1" u="none" strike="noStrike" dirty="0">
                          <a:effectLst/>
                        </a:rPr>
                        <a:t>РАБОТНИКИ УЧРЕЖДЕНИЙ КУЛЬТУРЫ</a:t>
                      </a:r>
                      <a:endParaRPr lang="ru-RU" sz="900" b="1" i="0" u="none" strike="noStrike" dirty="0">
                        <a:solidFill>
                          <a:srgbClr val="000000"/>
                        </a:solidFill>
                        <a:effectLst/>
                        <a:latin typeface="Trebuchet MS"/>
                      </a:endParaRPr>
                    </a:p>
                  </a:txBody>
                  <a:tcPr marL="3200" marR="3200" marT="3200" marB="0" anchor="ctr"/>
                </a:tc>
                <a:tc>
                  <a:txBody>
                    <a:bodyPr/>
                    <a:lstStyle/>
                    <a:p>
                      <a:pPr algn="ctr"/>
                      <a:r>
                        <a:rPr lang="ru-RU" sz="900" dirty="0" smtClean="0">
                          <a:latin typeface="+mn-lt"/>
                        </a:rPr>
                        <a:t>14 942,1</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76,9</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15 511,0</a:t>
                      </a:r>
                    </a:p>
                  </a:txBody>
                  <a:tcPr marT="36000" marB="36000" anchor="ctr"/>
                </a:tc>
                <a:tc>
                  <a:txBody>
                    <a:bodyPr/>
                    <a:lstStyle/>
                    <a:p>
                      <a:pPr algn="ctr"/>
                      <a:r>
                        <a:rPr lang="ru-RU" sz="900" dirty="0" smtClean="0">
                          <a:latin typeface="+mn-lt"/>
                        </a:rPr>
                        <a:t>75,1</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20 263,4</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cs typeface="+mn-cs"/>
                        </a:rPr>
                        <a:t>92,2</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24</a:t>
                      </a:r>
                      <a:r>
                        <a:rPr lang="ru-RU" sz="900" baseline="0" dirty="0" smtClean="0">
                          <a:latin typeface="+mn-lt"/>
                        </a:rPr>
                        <a:t> 330,5</a:t>
                      </a:r>
                      <a:endParaRPr lang="ru-RU" sz="900" dirty="0">
                        <a:latin typeface="+mn-lt"/>
                        <a:cs typeface="Times New Roman" panose="02020603050405020304" pitchFamily="18" charset="0"/>
                      </a:endParaRPr>
                    </a:p>
                  </a:txBody>
                  <a:tcPr marT="36000" marB="36000" anchor="ctr"/>
                </a:tc>
                <a:tc>
                  <a:txBody>
                    <a:bodyPr/>
                    <a:lstStyle/>
                    <a:p>
                      <a:pPr algn="ctr"/>
                      <a:r>
                        <a:rPr lang="ru-RU" sz="900" dirty="0" smtClean="0">
                          <a:latin typeface="+mn-lt"/>
                        </a:rPr>
                        <a:t>101,2</a:t>
                      </a:r>
                      <a:endParaRPr lang="ru-RU" sz="900" dirty="0">
                        <a:latin typeface="+mn-lt"/>
                        <a:cs typeface="Times New Roman" panose="02020603050405020304" pitchFamily="18" charset="0"/>
                      </a:endParaRPr>
                    </a:p>
                  </a:txBody>
                  <a:tcPr marT="36000" marB="36000" anchor="ctr"/>
                </a:tc>
                <a:tc>
                  <a:txBody>
                    <a:bodyPr/>
                    <a:lstStyle/>
                    <a:p>
                      <a:pPr algn="ctr" rtl="0" fontAlgn="ctr"/>
                      <a:r>
                        <a:rPr lang="ru-RU" sz="900" b="0" i="0" u="none" strike="noStrike" dirty="0" smtClean="0">
                          <a:solidFill>
                            <a:schemeClr val="dk1"/>
                          </a:solidFill>
                          <a:effectLst/>
                          <a:latin typeface="+mn-lt"/>
                        </a:rPr>
                        <a:t>25</a:t>
                      </a:r>
                      <a:r>
                        <a:rPr lang="ru-RU" sz="900" b="0" i="0" u="none" strike="noStrike" baseline="0" dirty="0" smtClean="0">
                          <a:solidFill>
                            <a:schemeClr val="dk1"/>
                          </a:solidFill>
                          <a:effectLst/>
                          <a:latin typeface="+mn-lt"/>
                        </a:rPr>
                        <a:t> 685,0</a:t>
                      </a:r>
                      <a:endParaRPr lang="ru-RU" sz="900" b="0" i="0" u="none" strike="noStrike" dirty="0">
                        <a:solidFill>
                          <a:srgbClr val="000000"/>
                        </a:solidFill>
                        <a:effectLst/>
                        <a:latin typeface="+mn-lt"/>
                      </a:endParaRPr>
                    </a:p>
                  </a:txBody>
                  <a:tcPr marL="3200" marR="3200" marT="3200" marB="0" anchor="ctr"/>
                </a:tc>
                <a:tc>
                  <a:txBody>
                    <a:bodyPr/>
                    <a:lstStyle/>
                    <a:p>
                      <a:pPr algn="ctr" rtl="0" fontAlgn="ctr"/>
                      <a:r>
                        <a:rPr lang="ru-RU" sz="900" u="none" strike="noStrike" dirty="0">
                          <a:effectLst/>
                        </a:rPr>
                        <a:t>100</a:t>
                      </a:r>
                      <a:endParaRPr lang="ru-RU" sz="900" b="0" i="0" u="none" strike="noStrike" dirty="0">
                        <a:solidFill>
                          <a:srgbClr val="000000"/>
                        </a:solidFill>
                        <a:effectLst/>
                        <a:latin typeface="Trebuchet MS"/>
                      </a:endParaRPr>
                    </a:p>
                  </a:txBody>
                  <a:tcPr marL="3200" marR="3200" marT="3200" marB="0" anchor="ctr"/>
                </a:tc>
              </a:tr>
            </a:tbl>
          </a:graphicData>
        </a:graphic>
      </p:graphicFrame>
      <p:cxnSp>
        <p:nvCxnSpPr>
          <p:cNvPr id="6" name="Прямая соединительная линия 5"/>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7901" y="6525344"/>
            <a:ext cx="3151825" cy="230832"/>
          </a:xfrm>
          <a:prstGeom prst="rect">
            <a:avLst/>
          </a:prstGeom>
          <a:noFill/>
        </p:spPr>
        <p:txBody>
          <a:bodyPr wrap="none" rtlCol="0">
            <a:spAutoFit/>
          </a:bodyPr>
          <a:lstStyle/>
          <a:p>
            <a:pPr fontAlgn="base">
              <a:spcBef>
                <a:spcPct val="0"/>
              </a:spcBef>
              <a:spcAft>
                <a:spcPct val="0"/>
              </a:spcAft>
            </a:pPr>
            <a:r>
              <a:rPr lang="ru-RU" sz="900" dirty="0">
                <a:solidFill>
                  <a:prstClr val="black"/>
                </a:solidFill>
                <a:latin typeface="Times New Roman" panose="02020603050405020304" pitchFamily="18" charset="0"/>
                <a:cs typeface="Times New Roman" panose="02020603050405020304" pitchFamily="18" charset="0"/>
              </a:rPr>
              <a:t>* - к средней з/п в сфере общего образования в субъекте РФ</a:t>
            </a:r>
          </a:p>
        </p:txBody>
      </p:sp>
      <p:sp>
        <p:nvSpPr>
          <p:cNvPr id="8" name="TextBox 7"/>
          <p:cNvSpPr txBox="1"/>
          <p:nvPr/>
        </p:nvSpPr>
        <p:spPr>
          <a:xfrm>
            <a:off x="3369645" y="6525344"/>
            <a:ext cx="2257349" cy="230832"/>
          </a:xfrm>
          <a:prstGeom prst="rect">
            <a:avLst/>
          </a:prstGeom>
          <a:noFill/>
        </p:spPr>
        <p:txBody>
          <a:bodyPr wrap="none" rtlCol="0">
            <a:spAutoFit/>
          </a:bodyPr>
          <a:lstStyle/>
          <a:p>
            <a:pPr fontAlgn="base">
              <a:spcBef>
                <a:spcPct val="0"/>
              </a:spcBef>
              <a:spcAft>
                <a:spcPct val="0"/>
              </a:spcAft>
            </a:pPr>
            <a:r>
              <a:rPr lang="ru-RU" sz="900" dirty="0">
                <a:solidFill>
                  <a:prstClr val="black"/>
                </a:solidFill>
                <a:latin typeface="Times New Roman" panose="02020603050405020304" pitchFamily="18" charset="0"/>
                <a:cs typeface="Times New Roman" panose="02020603050405020304" pitchFamily="18" charset="0"/>
              </a:rPr>
              <a:t>** - к средней з/п учителей в субъекте РФ</a:t>
            </a:r>
          </a:p>
        </p:txBody>
      </p:sp>
    </p:spTree>
    <p:extLst>
      <p:ext uri="{BB962C8B-B14F-4D97-AF65-F5344CB8AC3E}">
        <p14:creationId xmlns:p14="http://schemas.microsoft.com/office/powerpoint/2010/main" val="1084334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a:graphicFrameLocks/>
          </p:cNvGraphicFramePr>
          <p:nvPr>
            <p:extLst>
              <p:ext uri="{D42A27DB-BD31-4B8C-83A1-F6EECF244321}">
                <p14:modId xmlns:p14="http://schemas.microsoft.com/office/powerpoint/2010/main" val="2337543972"/>
              </p:ext>
            </p:extLst>
          </p:nvPr>
        </p:nvGraphicFramePr>
        <p:xfrm>
          <a:off x="274537" y="764704"/>
          <a:ext cx="5284800" cy="2959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Диаграмма 3"/>
          <p:cNvGraphicFramePr>
            <a:graphicFrameLocks/>
          </p:cNvGraphicFramePr>
          <p:nvPr>
            <p:extLst>
              <p:ext uri="{D42A27DB-BD31-4B8C-83A1-F6EECF244321}">
                <p14:modId xmlns:p14="http://schemas.microsoft.com/office/powerpoint/2010/main" val="3637657906"/>
              </p:ext>
            </p:extLst>
          </p:nvPr>
        </p:nvGraphicFramePr>
        <p:xfrm>
          <a:off x="3844959" y="3501008"/>
          <a:ext cx="5286375" cy="2988174"/>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descr="E:\photo_2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4005064"/>
            <a:ext cx="3348372" cy="2232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12"/>
          </p:nvPr>
        </p:nvSpPr>
        <p:spPr/>
        <p:txBody>
          <a:bodyPr/>
          <a:lstStyle/>
          <a:p>
            <a:pPr>
              <a:defRPr/>
            </a:pPr>
            <a:fld id="{667CCBFA-BFB9-4E9F-B6F6-694D72409F22}" type="slidenum">
              <a:rPr lang="ru-RU" smtClean="0">
                <a:solidFill>
                  <a:prstClr val="black"/>
                </a:solidFill>
              </a:rPr>
              <a:pPr>
                <a:defRPr/>
              </a:pPr>
              <a:t>29</a:t>
            </a:fld>
            <a:endParaRPr lang="ru-RU" dirty="0">
              <a:solidFill>
                <a:prstClr val="black"/>
              </a:solidFill>
            </a:endParaRPr>
          </a:p>
        </p:txBody>
      </p:sp>
      <p:sp>
        <p:nvSpPr>
          <p:cNvPr id="7" name="Скругленный прямоугольник 6"/>
          <p:cNvSpPr/>
          <p:nvPr/>
        </p:nvSpPr>
        <p:spPr>
          <a:xfrm>
            <a:off x="5868144" y="987872"/>
            <a:ext cx="2808312" cy="1872208"/>
          </a:xfrm>
          <a:prstGeom prst="round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500" dirty="0">
                <a:solidFill>
                  <a:prstClr val="black"/>
                </a:solidFill>
                <a:latin typeface="Times New Roman" panose="02020603050405020304" pitchFamily="18" charset="0"/>
                <a:cs typeface="Times New Roman" panose="02020603050405020304" pitchFamily="18" charset="0"/>
              </a:rPr>
              <a:t>В  </a:t>
            </a:r>
            <a:r>
              <a:rPr lang="ru-RU" sz="1500" dirty="0" smtClean="0">
                <a:solidFill>
                  <a:prstClr val="black"/>
                </a:solidFill>
                <a:latin typeface="Times New Roman" panose="02020603050405020304" pitchFamily="18" charset="0"/>
                <a:cs typeface="Times New Roman" panose="02020603050405020304" pitchFamily="18" charset="0"/>
              </a:rPr>
              <a:t>2014-2017 </a:t>
            </a:r>
            <a:r>
              <a:rPr lang="ru-RU" sz="1500" dirty="0">
                <a:solidFill>
                  <a:prstClr val="black"/>
                </a:solidFill>
                <a:latin typeface="Times New Roman" panose="02020603050405020304" pitchFamily="18" charset="0"/>
                <a:cs typeface="Times New Roman" panose="02020603050405020304" pitchFamily="18" charset="0"/>
              </a:rPr>
              <a:t>годы решения об увеличении денежного содержания государственных гражданских служащих  Чувашской Республики </a:t>
            </a:r>
          </a:p>
          <a:p>
            <a:pPr algn="ctr"/>
            <a:r>
              <a:rPr lang="ru-RU" sz="1500" dirty="0">
                <a:solidFill>
                  <a:prstClr val="black"/>
                </a:solidFill>
                <a:latin typeface="Times New Roman" panose="02020603050405020304" pitchFamily="18" charset="0"/>
                <a:cs typeface="Times New Roman" panose="02020603050405020304" pitchFamily="18" charset="0"/>
              </a:rPr>
              <a:t>не принимались</a:t>
            </a:r>
          </a:p>
        </p:txBody>
      </p:sp>
      <p:sp>
        <p:nvSpPr>
          <p:cNvPr id="8" name="Заголовок 1"/>
          <p:cNvSpPr txBox="1">
            <a:spLocks/>
          </p:cNvSpPr>
          <p:nvPr/>
        </p:nvSpPr>
        <p:spPr>
          <a:xfrm>
            <a:off x="259729" y="20136"/>
            <a:ext cx="7264599" cy="600551"/>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Clr>
                <a:srgbClr val="F14124">
                  <a:lumMod val="75000"/>
                </a:srgbClr>
              </a:buClr>
              <a:buFont typeface="Georgia" pitchFamily="18" charset="0"/>
              <a:buNone/>
            </a:pPr>
            <a:r>
              <a:rPr lang="ru-RU" sz="1600" dirty="0">
                <a:solidFill>
                  <a:prstClr val="black"/>
                </a:solidFill>
                <a:effectLst/>
                <a:latin typeface="Times New Roman" panose="02020603050405020304" pitchFamily="18" charset="0"/>
                <a:cs typeface="Times New Roman" panose="02020603050405020304" pitchFamily="18" charset="0"/>
              </a:rPr>
              <a:t>Среднемесячная начисленная заработная плата государственных гражданских служащих в Приволжском федеральном </a:t>
            </a:r>
            <a:r>
              <a:rPr lang="ru-RU" sz="1600" dirty="0" smtClean="0">
                <a:solidFill>
                  <a:prstClr val="black"/>
                </a:solidFill>
                <a:effectLst/>
                <a:latin typeface="Times New Roman" panose="02020603050405020304" pitchFamily="18" charset="0"/>
                <a:cs typeface="Times New Roman" panose="02020603050405020304" pitchFamily="18" charset="0"/>
              </a:rPr>
              <a:t>округе</a:t>
            </a:r>
            <a:endParaRPr lang="ru-RU" sz="1600" dirty="0">
              <a:solidFill>
                <a:prstClr val="black"/>
              </a:solidFill>
              <a:effectLst/>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rgbClr val="4E67C8"/>
                </a:solidFill>
                <a:latin typeface="Trebuchet MS"/>
              </a:rPr>
              <a:t>Бюджет</a:t>
            </a:r>
          </a:p>
          <a:p>
            <a:pPr algn="ctr"/>
            <a:r>
              <a:rPr lang="ru-RU" sz="1300" b="1" i="1" dirty="0" smtClean="0">
                <a:solidFill>
                  <a:srgbClr val="4E67C8"/>
                </a:solidFill>
                <a:latin typeface="Trebuchet MS"/>
              </a:rPr>
              <a:t>для граждан</a:t>
            </a:r>
            <a:endParaRPr lang="ru-RU" sz="1300" b="1" i="1" dirty="0">
              <a:solidFill>
                <a:srgbClr val="4E67C8"/>
              </a:solidFill>
              <a:latin typeface="Trebuchet MS"/>
            </a:endParaRPr>
          </a:p>
        </p:txBody>
      </p:sp>
      <p:sp>
        <p:nvSpPr>
          <p:cNvPr id="11" name="Скругленный прямоугольник 10"/>
          <p:cNvSpPr/>
          <p:nvPr/>
        </p:nvSpPr>
        <p:spPr>
          <a:xfrm>
            <a:off x="5868144" y="987872"/>
            <a:ext cx="2808312" cy="1872208"/>
          </a:xfrm>
          <a:prstGeom prst="round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300" dirty="0" smtClean="0">
                <a:solidFill>
                  <a:prstClr val="black"/>
                </a:solidFill>
                <a:latin typeface="Times New Roman" panose="02020603050405020304" pitchFamily="18" charset="0"/>
                <a:cs typeface="Times New Roman" panose="02020603050405020304" pitchFamily="18" charset="0"/>
              </a:rPr>
              <a:t>По аналогии с Указом Президента </a:t>
            </a:r>
            <a:r>
              <a:rPr lang="ru-RU" sz="1300" dirty="0">
                <a:solidFill>
                  <a:prstClr val="black"/>
                </a:solidFill>
                <a:latin typeface="Times New Roman" panose="02020603050405020304" pitchFamily="18" charset="0"/>
                <a:cs typeface="Times New Roman" panose="02020603050405020304" pitchFamily="18" charset="0"/>
              </a:rPr>
              <a:t>РФ от 12.12.2017 </a:t>
            </a:r>
            <a:r>
              <a:rPr lang="ru-RU" sz="1300" dirty="0" smtClean="0">
                <a:solidFill>
                  <a:prstClr val="black"/>
                </a:solidFill>
                <a:latin typeface="Times New Roman" panose="02020603050405020304" pitchFamily="18" charset="0"/>
                <a:cs typeface="Times New Roman" panose="02020603050405020304" pitchFamily="18" charset="0"/>
              </a:rPr>
              <a:t>№ </a:t>
            </a:r>
            <a:r>
              <a:rPr lang="ru-RU" sz="1300" dirty="0">
                <a:solidFill>
                  <a:prstClr val="black"/>
                </a:solidFill>
                <a:latin typeface="Times New Roman" panose="02020603050405020304" pitchFamily="18" charset="0"/>
                <a:cs typeface="Times New Roman" panose="02020603050405020304" pitchFamily="18" charset="0"/>
              </a:rPr>
              <a:t>594 </a:t>
            </a:r>
            <a:r>
              <a:rPr lang="ru-RU" sz="1300" dirty="0" smtClean="0">
                <a:solidFill>
                  <a:prstClr val="black"/>
                </a:solidFill>
                <a:latin typeface="Times New Roman" panose="02020603050405020304" pitchFamily="18" charset="0"/>
                <a:cs typeface="Times New Roman" panose="02020603050405020304" pitchFamily="18" charset="0"/>
              </a:rPr>
              <a:t>Кабинетом Министров Чувашской Республики принято решение об </a:t>
            </a:r>
            <a:r>
              <a:rPr lang="ru-RU" sz="1300" dirty="0">
                <a:solidFill>
                  <a:prstClr val="black"/>
                </a:solidFill>
                <a:latin typeface="Times New Roman" panose="02020603050405020304" pitchFamily="18" charset="0"/>
                <a:cs typeface="Times New Roman" panose="02020603050405020304" pitchFamily="18" charset="0"/>
              </a:rPr>
              <a:t>увеличении </a:t>
            </a:r>
            <a:r>
              <a:rPr lang="ru-RU" sz="1300" dirty="0" smtClean="0">
                <a:solidFill>
                  <a:prstClr val="black"/>
                </a:solidFill>
                <a:latin typeface="Times New Roman" panose="02020603050405020304" pitchFamily="18" charset="0"/>
                <a:cs typeface="Times New Roman" panose="02020603050405020304" pitchFamily="18" charset="0"/>
              </a:rPr>
              <a:t>денежного </a:t>
            </a:r>
            <a:r>
              <a:rPr lang="ru-RU" sz="1300" dirty="0">
                <a:solidFill>
                  <a:prstClr val="black"/>
                </a:solidFill>
                <a:latin typeface="Times New Roman" panose="02020603050405020304" pitchFamily="18" charset="0"/>
                <a:cs typeface="Times New Roman" panose="02020603050405020304" pitchFamily="18" charset="0"/>
              </a:rPr>
              <a:t>содержания государственных гражданских служащих </a:t>
            </a:r>
            <a:r>
              <a:rPr lang="ru-RU" sz="1300" dirty="0" smtClean="0">
                <a:solidFill>
                  <a:prstClr val="black"/>
                </a:solidFill>
                <a:latin typeface="Times New Roman" panose="02020603050405020304" pitchFamily="18" charset="0"/>
                <a:cs typeface="Times New Roman" panose="02020603050405020304" pitchFamily="18" charset="0"/>
              </a:rPr>
              <a:t>Чувашской Республики в 2019 году на 4%</a:t>
            </a:r>
            <a:endParaRPr lang="ru-RU" sz="13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542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i.smirnov\Documents\Бюджет для граждан\Фото\995466a8d0f44a4180ea1ad4c264bf4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745" y="3890168"/>
            <a:ext cx="3586326" cy="23908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1" name="Прямоугольник 70"/>
          <p:cNvSpPr/>
          <p:nvPr/>
        </p:nvSpPr>
        <p:spPr>
          <a:xfrm>
            <a:off x="251520" y="4023799"/>
            <a:ext cx="5577116" cy="346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5730" tIns="62865" rIns="125730" bIns="62865" numCol="1" spcCol="1270" anchor="ctr" anchorCtr="0">
            <a:noAutofit/>
          </a:bodyPr>
          <a:lstStyle/>
          <a:p>
            <a:pPr marL="285750" lvl="1" indent="-285750" defTabSz="1466850">
              <a:lnSpc>
                <a:spcPct val="90000"/>
              </a:lnSpc>
              <a:spcAft>
                <a:spcPct val="15000"/>
              </a:spcAft>
              <a:buFontTx/>
              <a:buChar char="••"/>
            </a:pPr>
            <a:endParaRPr lang="ru-RU" sz="3300" dirty="0">
              <a:solidFill>
                <a:prstClr val="black">
                  <a:hueOff val="0"/>
                  <a:satOff val="0"/>
                  <a:lumOff val="0"/>
                  <a:alphaOff val="0"/>
                </a:prstClr>
              </a:solidFill>
            </a:endParaRPr>
          </a:p>
        </p:txBody>
      </p:sp>
      <p:sp>
        <p:nvSpPr>
          <p:cNvPr id="3" name="TextBox 2"/>
          <p:cNvSpPr txBox="1"/>
          <p:nvPr/>
        </p:nvSpPr>
        <p:spPr>
          <a:xfrm>
            <a:off x="316210" y="705307"/>
            <a:ext cx="8559020" cy="523220"/>
          </a:xfrm>
          <a:prstGeom prst="rect">
            <a:avLst/>
          </a:prstGeom>
          <a:noFill/>
        </p:spPr>
        <p:txBody>
          <a:bodyPr wrap="square" rtlCol="0">
            <a:spAutoFit/>
          </a:bodyPr>
          <a:lstStyle/>
          <a:p>
            <a:pPr algn="just"/>
            <a:r>
              <a:rPr lang="ru-RU" sz="1400" b="1" i="1" dirty="0" smtClean="0">
                <a:solidFill>
                  <a:prstClr val="black"/>
                </a:solidFill>
                <a:cs typeface="+mn-cs"/>
              </a:rPr>
              <a:t>Бюджет</a:t>
            </a:r>
            <a:r>
              <a:rPr lang="ru-RU" sz="1400" dirty="0" smtClean="0">
                <a:solidFill>
                  <a:prstClr val="black"/>
                </a:solidFill>
                <a:cs typeface="+mn-cs"/>
              </a:rPr>
              <a:t> – план доходов и направлений расходования денежных средств любого экономического объекта (от государства до семьи), устанавливаемый на определенный период времени</a:t>
            </a:r>
            <a:endParaRPr lang="ru-RU" sz="1400" dirty="0">
              <a:solidFill>
                <a:prstClr val="black"/>
              </a:solidFill>
              <a:cs typeface="+mn-cs"/>
            </a:endParaRPr>
          </a:p>
        </p:txBody>
      </p:sp>
      <p:sp>
        <p:nvSpPr>
          <p:cNvPr id="13" name="TextBox 12"/>
          <p:cNvSpPr txBox="1"/>
          <p:nvPr/>
        </p:nvSpPr>
        <p:spPr>
          <a:xfrm>
            <a:off x="316210" y="1261413"/>
            <a:ext cx="8559020" cy="523220"/>
          </a:xfrm>
          <a:prstGeom prst="rect">
            <a:avLst/>
          </a:prstGeom>
          <a:noFill/>
        </p:spPr>
        <p:txBody>
          <a:bodyPr wrap="square" rtlCol="0">
            <a:spAutoFit/>
          </a:bodyPr>
          <a:lstStyle/>
          <a:p>
            <a:pPr algn="just"/>
            <a:r>
              <a:rPr lang="ru-RU" sz="1400" b="1" i="1" dirty="0" smtClean="0">
                <a:solidFill>
                  <a:prstClr val="black"/>
                </a:solidFill>
                <a:cs typeface="+mn-cs"/>
              </a:rPr>
              <a:t>Бюджетная система</a:t>
            </a:r>
            <a:r>
              <a:rPr lang="ru-RU" sz="1400" i="1" dirty="0" smtClean="0">
                <a:solidFill>
                  <a:prstClr val="black"/>
                </a:solidFill>
                <a:cs typeface="+mn-cs"/>
              </a:rPr>
              <a:t> </a:t>
            </a:r>
            <a:r>
              <a:rPr lang="ru-RU" sz="1400" dirty="0" smtClean="0">
                <a:solidFill>
                  <a:prstClr val="black"/>
                </a:solidFill>
                <a:cs typeface="+mn-cs"/>
              </a:rPr>
              <a:t>– совокупность бюджетов различных видов, организованных в определенную систему</a:t>
            </a:r>
            <a:endParaRPr lang="ru-RU" sz="1400" dirty="0">
              <a:solidFill>
                <a:prstClr val="black"/>
              </a:solidFill>
              <a:cs typeface="+mn-cs"/>
            </a:endParaRPr>
          </a:p>
        </p:txBody>
      </p:sp>
      <p:sp>
        <p:nvSpPr>
          <p:cNvPr id="15" name="TextBox 14"/>
          <p:cNvSpPr txBox="1"/>
          <p:nvPr/>
        </p:nvSpPr>
        <p:spPr>
          <a:xfrm>
            <a:off x="316210" y="3360619"/>
            <a:ext cx="8559020" cy="523220"/>
          </a:xfrm>
          <a:prstGeom prst="rect">
            <a:avLst/>
          </a:prstGeom>
          <a:noFill/>
        </p:spPr>
        <p:txBody>
          <a:bodyPr wrap="square" rtlCol="0">
            <a:spAutoFit/>
          </a:bodyPr>
          <a:lstStyle/>
          <a:p>
            <a:pPr algn="just"/>
            <a:r>
              <a:rPr lang="ru-RU" sz="1400" b="1" i="1" dirty="0" smtClean="0">
                <a:solidFill>
                  <a:prstClr val="black"/>
                </a:solidFill>
                <a:cs typeface="+mn-cs"/>
              </a:rPr>
              <a:t>Межбюджетные трансферты</a:t>
            </a:r>
            <a:r>
              <a:rPr lang="ru-RU" sz="1400" i="1" dirty="0" smtClean="0">
                <a:solidFill>
                  <a:prstClr val="black"/>
                </a:solidFill>
                <a:cs typeface="+mn-cs"/>
              </a:rPr>
              <a:t> </a:t>
            </a:r>
            <a:r>
              <a:rPr lang="ru-RU" sz="1400" dirty="0" smtClean="0">
                <a:solidFill>
                  <a:prstClr val="black"/>
                </a:solidFill>
                <a:cs typeface="+mn-cs"/>
              </a:rPr>
              <a:t>– средства, предоставляемые одним бюджетом бюджетной системы другому бюджету бюджетной системы</a:t>
            </a:r>
            <a:endParaRPr lang="ru-RU" sz="1400" dirty="0">
              <a:solidFill>
                <a:prstClr val="black"/>
              </a:solidFill>
              <a:cs typeface="+mn-cs"/>
            </a:endParaRPr>
          </a:p>
        </p:txBody>
      </p:sp>
      <p:sp>
        <p:nvSpPr>
          <p:cNvPr id="16" name="TextBox 15"/>
          <p:cNvSpPr txBox="1"/>
          <p:nvPr/>
        </p:nvSpPr>
        <p:spPr>
          <a:xfrm>
            <a:off x="298848" y="5733256"/>
            <a:ext cx="5000663" cy="738664"/>
          </a:xfrm>
          <a:prstGeom prst="rect">
            <a:avLst/>
          </a:prstGeom>
          <a:noFill/>
        </p:spPr>
        <p:txBody>
          <a:bodyPr wrap="square" rtlCol="0">
            <a:spAutoFit/>
          </a:bodyPr>
          <a:lstStyle/>
          <a:p>
            <a:pPr algn="just"/>
            <a:r>
              <a:rPr lang="ru-RU" sz="1400" b="1" i="1" dirty="0">
                <a:solidFill>
                  <a:prstClr val="black"/>
                </a:solidFill>
                <a:cs typeface="+mn-cs"/>
              </a:rPr>
              <a:t>Субвенции</a:t>
            </a:r>
            <a:r>
              <a:rPr lang="ru-RU" sz="1400" dirty="0">
                <a:solidFill>
                  <a:prstClr val="black"/>
                </a:solidFill>
                <a:cs typeface="+mn-cs"/>
              </a:rPr>
              <a:t> </a:t>
            </a:r>
            <a:r>
              <a:rPr lang="ru-RU" sz="1400" dirty="0" smtClean="0">
                <a:solidFill>
                  <a:prstClr val="black"/>
                </a:solidFill>
                <a:cs typeface="+mn-cs"/>
              </a:rPr>
              <a:t>– межбюджетные </a:t>
            </a:r>
            <a:r>
              <a:rPr lang="ru-RU" sz="1400" dirty="0">
                <a:solidFill>
                  <a:prstClr val="black"/>
                </a:solidFill>
                <a:cs typeface="+mn-cs"/>
              </a:rPr>
              <a:t>трансферты, </a:t>
            </a:r>
            <a:r>
              <a:rPr lang="ru-RU" sz="1400" dirty="0" smtClean="0">
                <a:solidFill>
                  <a:prstClr val="black"/>
                </a:solidFill>
                <a:cs typeface="+mn-cs"/>
              </a:rPr>
              <a:t>предоставляемые на </a:t>
            </a:r>
            <a:r>
              <a:rPr lang="ru-RU" sz="1400" u="sng" dirty="0" smtClean="0">
                <a:solidFill>
                  <a:prstClr val="black"/>
                </a:solidFill>
                <a:cs typeface="+mn-cs"/>
              </a:rPr>
              <a:t>финансирование переданных полномочий</a:t>
            </a:r>
            <a:r>
              <a:rPr lang="ru-RU" sz="1400" dirty="0" smtClean="0">
                <a:solidFill>
                  <a:prstClr val="black"/>
                </a:solidFill>
                <a:cs typeface="+mn-cs"/>
              </a:rPr>
              <a:t> </a:t>
            </a:r>
            <a:endParaRPr lang="ru-RU" sz="1400" dirty="0">
              <a:solidFill>
                <a:prstClr val="black"/>
              </a:solidFill>
              <a:cs typeface="+mn-cs"/>
            </a:endParaRPr>
          </a:p>
        </p:txBody>
      </p:sp>
      <p:sp>
        <p:nvSpPr>
          <p:cNvPr id="17" name="TextBox 16"/>
          <p:cNvSpPr txBox="1"/>
          <p:nvPr/>
        </p:nvSpPr>
        <p:spPr>
          <a:xfrm>
            <a:off x="298848" y="4824000"/>
            <a:ext cx="5000663" cy="738664"/>
          </a:xfrm>
          <a:prstGeom prst="rect">
            <a:avLst/>
          </a:prstGeom>
          <a:noFill/>
        </p:spPr>
        <p:txBody>
          <a:bodyPr wrap="square" rtlCol="0">
            <a:spAutoFit/>
          </a:bodyPr>
          <a:lstStyle/>
          <a:p>
            <a:pPr algn="just"/>
            <a:r>
              <a:rPr lang="ru-RU" sz="1400" b="1" i="1" dirty="0">
                <a:solidFill>
                  <a:prstClr val="black"/>
                </a:solidFill>
                <a:cs typeface="+mn-cs"/>
              </a:rPr>
              <a:t>Субсидии</a:t>
            </a:r>
            <a:r>
              <a:rPr lang="ru-RU" sz="1400" dirty="0">
                <a:solidFill>
                  <a:prstClr val="black"/>
                </a:solidFill>
                <a:cs typeface="+mn-cs"/>
              </a:rPr>
              <a:t> </a:t>
            </a:r>
            <a:r>
              <a:rPr lang="ru-RU" sz="1400" dirty="0" smtClean="0">
                <a:solidFill>
                  <a:prstClr val="black"/>
                </a:solidFill>
                <a:cs typeface="+mn-cs"/>
              </a:rPr>
              <a:t>– межбюджетные </a:t>
            </a:r>
            <a:r>
              <a:rPr lang="ru-RU" sz="1400" dirty="0">
                <a:solidFill>
                  <a:prstClr val="black"/>
                </a:solidFill>
                <a:cs typeface="+mn-cs"/>
              </a:rPr>
              <a:t>трансферты, предоставляемые </a:t>
            </a:r>
            <a:r>
              <a:rPr lang="ru-RU" sz="1400" dirty="0" smtClean="0">
                <a:solidFill>
                  <a:prstClr val="black"/>
                </a:solidFill>
                <a:cs typeface="+mn-cs"/>
              </a:rPr>
              <a:t>на условиях </a:t>
            </a:r>
            <a:r>
              <a:rPr lang="ru-RU" sz="1400" u="sng" dirty="0" smtClean="0">
                <a:solidFill>
                  <a:prstClr val="black"/>
                </a:solidFill>
                <a:cs typeface="+mn-cs"/>
              </a:rPr>
              <a:t>долевого финансировани</a:t>
            </a:r>
            <a:r>
              <a:rPr lang="ru-RU" sz="1400" dirty="0" smtClean="0">
                <a:solidFill>
                  <a:prstClr val="black"/>
                </a:solidFill>
                <a:cs typeface="+mn-cs"/>
              </a:rPr>
              <a:t>я расходов</a:t>
            </a:r>
            <a:endParaRPr lang="ru-RU" sz="1400" dirty="0">
              <a:solidFill>
                <a:prstClr val="black"/>
              </a:solidFill>
              <a:cs typeface="+mn-cs"/>
            </a:endParaRPr>
          </a:p>
        </p:txBody>
      </p:sp>
      <p:sp>
        <p:nvSpPr>
          <p:cNvPr id="21" name="TextBox 20"/>
          <p:cNvSpPr txBox="1"/>
          <p:nvPr/>
        </p:nvSpPr>
        <p:spPr>
          <a:xfrm>
            <a:off x="287032" y="3922029"/>
            <a:ext cx="4992897" cy="738664"/>
          </a:xfrm>
          <a:prstGeom prst="rect">
            <a:avLst/>
          </a:prstGeom>
          <a:noFill/>
        </p:spPr>
        <p:txBody>
          <a:bodyPr wrap="square" rtlCol="0">
            <a:spAutoFit/>
          </a:bodyPr>
          <a:lstStyle/>
          <a:p>
            <a:pPr algn="just"/>
            <a:r>
              <a:rPr lang="ru-RU" sz="1400" b="1" i="1" dirty="0" smtClean="0">
                <a:solidFill>
                  <a:prstClr val="black"/>
                </a:solidFill>
                <a:cs typeface="+mn-cs"/>
              </a:rPr>
              <a:t>Дотации</a:t>
            </a:r>
            <a:r>
              <a:rPr lang="ru-RU" sz="1400" i="1" dirty="0" smtClean="0">
                <a:solidFill>
                  <a:prstClr val="black"/>
                </a:solidFill>
                <a:cs typeface="+mn-cs"/>
              </a:rPr>
              <a:t> </a:t>
            </a:r>
            <a:r>
              <a:rPr lang="ru-RU" sz="1400" dirty="0" smtClean="0">
                <a:solidFill>
                  <a:prstClr val="black"/>
                </a:solidFill>
                <a:cs typeface="+mn-cs"/>
              </a:rPr>
              <a:t>– межбюджетные трансферты, предоставляемые </a:t>
            </a:r>
            <a:r>
              <a:rPr lang="ru-RU" sz="1400" u="sng" dirty="0" smtClean="0">
                <a:solidFill>
                  <a:prstClr val="black"/>
                </a:solidFill>
                <a:cs typeface="+mn-cs"/>
              </a:rPr>
              <a:t>без конкретной цели</a:t>
            </a:r>
            <a:r>
              <a:rPr lang="ru-RU" sz="1400" dirty="0" smtClean="0">
                <a:solidFill>
                  <a:prstClr val="black"/>
                </a:solidFill>
                <a:cs typeface="+mn-cs"/>
              </a:rPr>
              <a:t> и условий их использования</a:t>
            </a:r>
            <a:endParaRPr lang="ru-RU" sz="1400" dirty="0">
              <a:solidFill>
                <a:prstClr val="black"/>
              </a:solidFill>
              <a:cs typeface="+mn-cs"/>
            </a:endParaRPr>
          </a:p>
        </p:txBody>
      </p:sp>
      <p:sp>
        <p:nvSpPr>
          <p:cNvPr id="11" name="TextBox 10"/>
          <p:cNvSpPr txBox="1"/>
          <p:nvPr/>
        </p:nvSpPr>
        <p:spPr>
          <a:xfrm>
            <a:off x="316210" y="2804512"/>
            <a:ext cx="8559020" cy="523220"/>
          </a:xfrm>
          <a:prstGeom prst="rect">
            <a:avLst/>
          </a:prstGeom>
          <a:noFill/>
        </p:spPr>
        <p:txBody>
          <a:bodyPr wrap="square" rtlCol="0">
            <a:spAutoFit/>
          </a:bodyPr>
          <a:lstStyle/>
          <a:p>
            <a:pPr algn="just"/>
            <a:r>
              <a:rPr lang="ru-RU" sz="1400" b="1" i="1" dirty="0" smtClean="0">
                <a:solidFill>
                  <a:prstClr val="black"/>
                </a:solidFill>
                <a:cs typeface="+mn-cs"/>
              </a:rPr>
              <a:t>Источники финансирования дефицита бюджета</a:t>
            </a:r>
            <a:r>
              <a:rPr lang="ru-RU" sz="1400" i="1" dirty="0" smtClean="0">
                <a:solidFill>
                  <a:prstClr val="black"/>
                </a:solidFill>
                <a:cs typeface="+mn-cs"/>
              </a:rPr>
              <a:t> </a:t>
            </a:r>
            <a:r>
              <a:rPr lang="ru-RU" sz="1400" dirty="0" smtClean="0">
                <a:solidFill>
                  <a:prstClr val="black"/>
                </a:solidFill>
                <a:cs typeface="+mn-cs"/>
              </a:rPr>
              <a:t>– средства, привлекаемые в бюджет для покрытия дефицита (кредиты, ценные бумаги, иные источники)</a:t>
            </a:r>
            <a:endParaRPr lang="ru-RU" sz="1400" dirty="0">
              <a:solidFill>
                <a:prstClr val="black"/>
              </a:solidFill>
              <a:cs typeface="+mn-cs"/>
            </a:endParaRPr>
          </a:p>
        </p:txBody>
      </p:sp>
      <p:sp>
        <p:nvSpPr>
          <p:cNvPr id="2" name="Номер слайда 1"/>
          <p:cNvSpPr>
            <a:spLocks noGrp="1"/>
          </p:cNvSpPr>
          <p:nvPr>
            <p:ph type="sldNum" sz="quarter" idx="12"/>
          </p:nvPr>
        </p:nvSpPr>
        <p:spPr>
          <a:xfrm>
            <a:off x="8212558" y="6471920"/>
            <a:ext cx="739643" cy="365125"/>
          </a:xfrm>
        </p:spPr>
        <p:txBody>
          <a:bodyPr/>
          <a:lstStyle/>
          <a:p>
            <a:pPr>
              <a:defRPr/>
            </a:pPr>
            <a:fld id="{667CCBFA-BFB9-4E9F-B6F6-694D72409F22}" type="slidenum">
              <a:rPr lang="ru-RU" smtClean="0">
                <a:solidFill>
                  <a:schemeClr val="tx1"/>
                </a:solidFill>
              </a:rPr>
              <a:pPr>
                <a:defRPr/>
              </a:pPr>
              <a:t>3</a:t>
            </a:fld>
            <a:endParaRPr lang="ru-RU" dirty="0">
              <a:solidFill>
                <a:schemeClr val="tx1"/>
              </a:solidFill>
            </a:endParaRPr>
          </a:p>
        </p:txBody>
      </p:sp>
      <p:sp>
        <p:nvSpPr>
          <p:cNvPr id="14" name="Заголовок 1"/>
          <p:cNvSpPr txBox="1">
            <a:spLocks/>
          </p:cNvSpPr>
          <p:nvPr/>
        </p:nvSpPr>
        <p:spPr>
          <a:xfrm>
            <a:off x="259730" y="69850"/>
            <a:ext cx="4572000"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400" dirty="0" smtClean="0">
                <a:solidFill>
                  <a:schemeClr val="tx1"/>
                </a:solidFill>
                <a:effectLst/>
                <a:latin typeface="Times New Roman" panose="02020603050405020304" pitchFamily="18" charset="0"/>
                <a:cs typeface="Times New Roman" panose="02020603050405020304" pitchFamily="18" charset="0"/>
              </a:rPr>
              <a:t>Основные термины и понятия</a:t>
            </a:r>
            <a:endParaRPr lang="ru-RU" sz="2400" dirty="0">
              <a:solidFill>
                <a:schemeClr val="tx1"/>
              </a:solidFill>
              <a:effectLst/>
              <a:latin typeface="Times New Roman" panose="02020603050405020304" pitchFamily="18" charset="0"/>
              <a:cs typeface="Times New Roman" panose="02020603050405020304" pitchFamily="18" charset="0"/>
            </a:endParaRPr>
          </a:p>
        </p:txBody>
      </p:sp>
      <p:sp>
        <p:nvSpPr>
          <p:cNvPr id="20" name="TextBox 19"/>
          <p:cNvSpPr txBox="1"/>
          <p:nvPr/>
        </p:nvSpPr>
        <p:spPr>
          <a:xfrm>
            <a:off x="316210" y="1817519"/>
            <a:ext cx="8559020" cy="954107"/>
          </a:xfrm>
          <a:prstGeom prst="rect">
            <a:avLst/>
          </a:prstGeom>
          <a:noFill/>
        </p:spPr>
        <p:txBody>
          <a:bodyPr wrap="square" rtlCol="0">
            <a:spAutoFit/>
          </a:bodyPr>
          <a:lstStyle/>
          <a:p>
            <a:pPr algn="just"/>
            <a:r>
              <a:rPr lang="ru-RU" sz="1400" b="1" i="1" dirty="0" smtClean="0">
                <a:solidFill>
                  <a:prstClr val="black"/>
                </a:solidFill>
                <a:cs typeface="+mn-cs"/>
              </a:rPr>
              <a:t>Государственная программа</a:t>
            </a:r>
            <a:r>
              <a:rPr lang="ru-RU" sz="1400" i="1" dirty="0" smtClean="0">
                <a:solidFill>
                  <a:prstClr val="black"/>
                </a:solidFill>
                <a:cs typeface="+mn-cs"/>
              </a:rPr>
              <a:t> </a:t>
            </a:r>
            <a:r>
              <a:rPr lang="ru-RU" sz="1400" dirty="0" smtClean="0">
                <a:solidFill>
                  <a:prstClr val="black"/>
                </a:solidFill>
                <a:cs typeface="+mn-cs"/>
              </a:rPr>
              <a:t>–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a:t>
            </a:r>
            <a:endParaRPr lang="ru-RU" sz="1400" dirty="0">
              <a:solidFill>
                <a:prstClr val="black"/>
              </a:solidFill>
              <a:cs typeface="+mn-cs"/>
            </a:endParaRPr>
          </a:p>
        </p:txBody>
      </p:sp>
      <p:cxnSp>
        <p:nvCxnSpPr>
          <p:cNvPr id="23" name="Прямая соединительная линия 2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964553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bwMode="auto">
          <a:xfrm>
            <a:off x="414338" y="290969"/>
            <a:ext cx="8388350" cy="43088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ru-RU" altLang="ru-RU" sz="2200" b="1" spc="-10" dirty="0">
              <a:solidFill>
                <a:srgbClr val="C00000"/>
              </a:solidFill>
              <a:ea typeface="+mn-ea"/>
              <a:cs typeface="Arial"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val="3293267013"/>
              </p:ext>
            </p:extLst>
          </p:nvPr>
        </p:nvGraphicFramePr>
        <p:xfrm>
          <a:off x="0" y="988029"/>
          <a:ext cx="4611961" cy="432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extLst>
              <p:ext uri="{D42A27DB-BD31-4B8C-83A1-F6EECF244321}">
                <p14:modId xmlns:p14="http://schemas.microsoft.com/office/powerpoint/2010/main" val="2241995435"/>
              </p:ext>
            </p:extLst>
          </p:nvPr>
        </p:nvGraphicFramePr>
        <p:xfrm>
          <a:off x="4608513" y="1412775"/>
          <a:ext cx="4355975" cy="5280842"/>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Прямая соединительная линия 3"/>
          <p:cNvCxnSpPr/>
          <p:nvPr/>
        </p:nvCxnSpPr>
        <p:spPr>
          <a:xfrm>
            <a:off x="4139952" y="2492896"/>
            <a:ext cx="2304256" cy="72008"/>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3347864" y="4625970"/>
            <a:ext cx="2880320" cy="315198"/>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30</a:t>
            </a:fld>
            <a:endParaRPr lang="ru-RU" dirty="0"/>
          </a:p>
        </p:txBody>
      </p:sp>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27" y="5055571"/>
            <a:ext cx="2476421" cy="1668415"/>
          </a:xfrm>
          <a:prstGeom prst="rect">
            <a:avLst/>
          </a:prstGeom>
          <a:effectLst>
            <a:softEdge rad="127000"/>
          </a:effectLst>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6898" y="4625970"/>
            <a:ext cx="1771513" cy="1350791"/>
          </a:xfrm>
          <a:prstGeom prst="rect">
            <a:avLst/>
          </a:prstGeom>
          <a:effectLst>
            <a:softEdge rad="127000"/>
          </a:effectLst>
        </p:spPr>
      </p:pic>
      <p:pic>
        <p:nvPicPr>
          <p:cNvPr id="2051" name="Picture 3" descr="C:\Users\o.kudryavceva\Desktop\для слайдов_медицина фото\IMG_37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0432" y="5055571"/>
            <a:ext cx="2256396" cy="165744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414931" y="721856"/>
            <a:ext cx="4576714" cy="1532334"/>
          </a:xfrm>
          <a:prstGeom prst="wedgeRoundRectCallout">
            <a:avLst>
              <a:gd name="adj1" fmla="val -60644"/>
              <a:gd name="adj2" fmla="val 69011"/>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Расходы по отрасли «Здравоохранение» за 2018 год исполнены в сумме </a:t>
            </a:r>
            <a:r>
              <a:rPr lang="en-US" sz="1200" dirty="0" smtClean="0">
                <a:latin typeface="Times New Roman" panose="02020603050405020304" pitchFamily="18" charset="0"/>
                <a:cs typeface="Times New Roman" panose="02020603050405020304" pitchFamily="18" charset="0"/>
              </a:rPr>
              <a:t>18 429,9</a:t>
            </a:r>
            <a:r>
              <a:rPr lang="ru-RU" sz="1200" dirty="0" smtClean="0">
                <a:latin typeface="Times New Roman" panose="02020603050405020304" pitchFamily="18" charset="0"/>
                <a:cs typeface="Times New Roman" panose="02020603050405020304" pitchFamily="18" charset="0"/>
              </a:rPr>
              <a:t> млн. рублей, или на </a:t>
            </a:r>
            <a:r>
              <a:rPr lang="ru-RU" sz="1200" dirty="0" smtClean="0">
                <a:solidFill>
                  <a:schemeClr val="tx1"/>
                </a:solidFill>
                <a:latin typeface="Times New Roman" panose="02020603050405020304" pitchFamily="18" charset="0"/>
                <a:cs typeface="Times New Roman" panose="02020603050405020304" pitchFamily="18" charset="0"/>
              </a:rPr>
              <a:t>99,9</a:t>
            </a:r>
            <a:r>
              <a:rPr lang="ru-RU" sz="1200" dirty="0" smtClean="0">
                <a:latin typeface="Times New Roman" panose="02020603050405020304" pitchFamily="18" charset="0"/>
                <a:cs typeface="Times New Roman" panose="02020603050405020304" pitchFamily="18" charset="0"/>
              </a:rPr>
              <a:t>% от плановых назначений (</a:t>
            </a:r>
            <a:r>
              <a:rPr lang="en-US" sz="1200" dirty="0" smtClean="0">
                <a:latin typeface="Times New Roman" panose="02020603050405020304" pitchFamily="18" charset="0"/>
                <a:cs typeface="Times New Roman" panose="02020603050405020304" pitchFamily="18" charset="0"/>
              </a:rPr>
              <a:t>18 442,3 </a:t>
            </a:r>
            <a:r>
              <a:rPr lang="ru-RU" sz="1200" dirty="0" smtClean="0">
                <a:latin typeface="Times New Roman" panose="02020603050405020304" pitchFamily="18" charset="0"/>
                <a:cs typeface="Times New Roman" panose="02020603050405020304" pitchFamily="18" charset="0"/>
              </a:rPr>
              <a:t>млн. рублей), из них основная часть за счет средств  обязательного медицинского страхования – </a:t>
            </a:r>
            <a:r>
              <a:rPr lang="en-US" sz="1200" dirty="0" smtClean="0">
                <a:latin typeface="Times New Roman" panose="02020603050405020304" pitchFamily="18" charset="0"/>
                <a:cs typeface="Times New Roman" panose="02020603050405020304" pitchFamily="18" charset="0"/>
              </a:rPr>
              <a:t>14 319,0</a:t>
            </a:r>
            <a:r>
              <a:rPr lang="ru-RU" sz="1200" dirty="0" smtClean="0">
                <a:latin typeface="Times New Roman" panose="02020603050405020304" pitchFamily="18" charset="0"/>
                <a:cs typeface="Times New Roman" panose="02020603050405020304" pitchFamily="18" charset="0"/>
              </a:rPr>
              <a:t> млн. рублей (</a:t>
            </a:r>
            <a:r>
              <a:rPr lang="en-US" sz="1200" dirty="0" smtClean="0">
                <a:latin typeface="Times New Roman" panose="02020603050405020304" pitchFamily="18" charset="0"/>
                <a:cs typeface="Times New Roman" panose="02020603050405020304" pitchFamily="18" charset="0"/>
              </a:rPr>
              <a:t>99,9</a:t>
            </a:r>
            <a:r>
              <a:rPr lang="ru-RU" sz="1200" dirty="0" smtClean="0">
                <a:latin typeface="Times New Roman" panose="02020603050405020304" pitchFamily="18" charset="0"/>
                <a:cs typeface="Times New Roman" panose="02020603050405020304" pitchFamily="18" charset="0"/>
              </a:rPr>
              <a:t>% от плановых назначений), за счет средств республиканского бюджета Чувашской Республики – </a:t>
            </a:r>
            <a:r>
              <a:rPr lang="en-US" sz="1200" dirty="0" smtClean="0">
                <a:latin typeface="Times New Roman" panose="02020603050405020304" pitchFamily="18" charset="0"/>
                <a:cs typeface="Times New Roman" panose="02020603050405020304" pitchFamily="18" charset="0"/>
              </a:rPr>
              <a:t>4 110,9 </a:t>
            </a:r>
            <a:r>
              <a:rPr lang="ru-RU" sz="1200" dirty="0" smtClean="0">
                <a:latin typeface="Times New Roman" panose="02020603050405020304" pitchFamily="18" charset="0"/>
                <a:cs typeface="Times New Roman" panose="02020603050405020304" pitchFamily="18" charset="0"/>
              </a:rPr>
              <a:t>млн. рублей (</a:t>
            </a:r>
            <a:r>
              <a:rPr lang="en-US" sz="1200" dirty="0" smtClean="0">
                <a:latin typeface="Times New Roman" panose="02020603050405020304" pitchFamily="18" charset="0"/>
                <a:cs typeface="Times New Roman" panose="02020603050405020304" pitchFamily="18" charset="0"/>
              </a:rPr>
              <a:t>99,9</a:t>
            </a:r>
            <a:r>
              <a:rPr lang="ru-RU" sz="1200" dirty="0" smtClean="0">
                <a:latin typeface="Times New Roman" panose="02020603050405020304" pitchFamily="18" charset="0"/>
                <a:cs typeface="Times New Roman" panose="02020603050405020304" pitchFamily="18" charset="0"/>
              </a:rPr>
              <a:t>%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13" name="Заголовок 1"/>
          <p:cNvSpPr txBox="1">
            <a:spLocks/>
          </p:cNvSpPr>
          <p:nvPr/>
        </p:nvSpPr>
        <p:spPr>
          <a:xfrm>
            <a:off x="259729" y="20137"/>
            <a:ext cx="7264599" cy="540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700" dirty="0" smtClean="0">
                <a:solidFill>
                  <a:schemeClr val="tx1"/>
                </a:solidFill>
                <a:effectLst/>
                <a:latin typeface="Times New Roman" panose="02020603050405020304" pitchFamily="18" charset="0"/>
                <a:cs typeface="Times New Roman" panose="02020603050405020304" pitchFamily="18" charset="0"/>
              </a:rPr>
              <a:t>Расходы на </a:t>
            </a:r>
            <a:r>
              <a:rPr lang="ru-RU" sz="1700" dirty="0">
                <a:solidFill>
                  <a:schemeClr val="tx1"/>
                </a:solidFill>
                <a:effectLst/>
                <a:latin typeface="Times New Roman" panose="02020603050405020304" pitchFamily="18" charset="0"/>
                <a:cs typeface="Times New Roman" panose="02020603050405020304" pitchFamily="18" charset="0"/>
              </a:rPr>
              <a:t>здравоохранение </a:t>
            </a:r>
            <a:r>
              <a:rPr lang="ru-RU" sz="1700" dirty="0" smtClean="0">
                <a:solidFill>
                  <a:schemeClr val="tx1"/>
                </a:solidFill>
                <a:effectLst/>
                <a:latin typeface="Times New Roman" panose="02020603050405020304" pitchFamily="18" charset="0"/>
                <a:cs typeface="Times New Roman" panose="02020603050405020304" pitchFamily="18" charset="0"/>
              </a:rPr>
              <a:t>с </a:t>
            </a:r>
            <a:r>
              <a:rPr lang="ru-RU" sz="1700" dirty="0">
                <a:solidFill>
                  <a:schemeClr val="tx1"/>
                </a:solidFill>
                <a:effectLst/>
                <a:latin typeface="Times New Roman" panose="02020603050405020304" pitchFamily="18" charset="0"/>
                <a:cs typeface="Times New Roman" panose="02020603050405020304" pitchFamily="18" charset="0"/>
              </a:rPr>
              <a:t>учетом средств территориального фонда обязательного медицинского </a:t>
            </a:r>
            <a:r>
              <a:rPr lang="ru-RU" sz="1700" dirty="0" smtClean="0">
                <a:solidFill>
                  <a:schemeClr val="tx1"/>
                </a:solidFill>
                <a:effectLst/>
                <a:latin typeface="Times New Roman" panose="02020603050405020304" pitchFamily="18" charset="0"/>
                <a:cs typeface="Times New Roman" panose="02020603050405020304" pitchFamily="18" charset="0"/>
              </a:rPr>
              <a:t>страхования</a:t>
            </a:r>
            <a:endParaRPr lang="ru-RU" sz="1700" dirty="0">
              <a:solidFill>
                <a:schemeClr val="tx1"/>
              </a:solidFill>
              <a:effectLst/>
              <a:latin typeface="Times New Roman" panose="02020603050405020304" pitchFamily="18" charset="0"/>
              <a:cs typeface="Times New Roman" panose="02020603050405020304" pitchFamily="18" charset="0"/>
            </a:endParaRPr>
          </a:p>
        </p:txBody>
      </p:sp>
      <p:cxnSp>
        <p:nvCxnSpPr>
          <p:cNvPr id="14" name="Прямая соединительная линия 1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926759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7"/>
          <p:cNvSpPr>
            <a:spLocks noGrp="1"/>
          </p:cNvSpPr>
          <p:nvPr>
            <p:ph type="sldNum" sz="quarter" idx="12"/>
          </p:nvPr>
        </p:nvSpPr>
        <p:spPr/>
        <p:txBody>
          <a:bodyPr/>
          <a:lstStyle/>
          <a:p>
            <a:pPr>
              <a:defRPr/>
            </a:pPr>
            <a:fld id="{667CCBFA-BFB9-4E9F-B6F6-694D72409F22}" type="slidenum">
              <a:rPr lang="ru-RU" smtClean="0"/>
              <a:pPr>
                <a:defRPr/>
              </a:pPr>
              <a:t>31</a:t>
            </a:fld>
            <a:endParaRPr lang="ru-RU" dirty="0"/>
          </a:p>
        </p:txBody>
      </p:sp>
      <p:sp>
        <p:nvSpPr>
          <p:cNvPr id="9" name="Заголовок 1"/>
          <p:cNvSpPr txBox="1">
            <a:spLocks/>
          </p:cNvSpPr>
          <p:nvPr/>
        </p:nvSpPr>
        <p:spPr>
          <a:xfrm>
            <a:off x="259730" y="17734"/>
            <a:ext cx="6760542"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Расходы инвестиционной </a:t>
            </a:r>
            <a:r>
              <a:rPr lang="ru-RU" sz="1800" dirty="0" smtClean="0">
                <a:solidFill>
                  <a:schemeClr val="tx1"/>
                </a:solidFill>
                <a:effectLst/>
                <a:latin typeface="Times New Roman" panose="02020603050405020304" pitchFamily="18" charset="0"/>
                <a:cs typeface="Times New Roman" panose="02020603050405020304" pitchFamily="18" charset="0"/>
              </a:rPr>
              <a:t>программы Чувашской </a:t>
            </a:r>
            <a:r>
              <a:rPr lang="ru-RU" sz="1800" dirty="0">
                <a:solidFill>
                  <a:schemeClr val="tx1"/>
                </a:solidFill>
                <a:effectLst/>
                <a:latin typeface="Times New Roman" panose="02020603050405020304" pitchFamily="18" charset="0"/>
                <a:cs typeface="Times New Roman" panose="02020603050405020304" pitchFamily="18" charset="0"/>
              </a:rPr>
              <a:t>Республики на </a:t>
            </a:r>
            <a:r>
              <a:rPr lang="ru-RU" sz="1800" dirty="0" smtClean="0">
                <a:solidFill>
                  <a:schemeClr val="tx1"/>
                </a:solidFill>
                <a:effectLst/>
                <a:latin typeface="Times New Roman" panose="02020603050405020304" pitchFamily="18" charset="0"/>
                <a:cs typeface="Times New Roman" panose="02020603050405020304" pitchFamily="18" charset="0"/>
              </a:rPr>
              <a:t>2018 год</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3" name="TextBox 1"/>
          <p:cNvSpPr txBox="1">
            <a:spLocks noChangeArrowheads="1"/>
          </p:cNvSpPr>
          <p:nvPr/>
        </p:nvSpPr>
        <p:spPr bwMode="auto">
          <a:xfrm>
            <a:off x="8016473" y="779376"/>
            <a:ext cx="936922" cy="256614"/>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14" name="Диаграмма 22"/>
          <p:cNvGraphicFramePr>
            <a:graphicFrameLocks/>
          </p:cNvGraphicFramePr>
          <p:nvPr>
            <p:extLst>
              <p:ext uri="{D42A27DB-BD31-4B8C-83A1-F6EECF244321}">
                <p14:modId xmlns:p14="http://schemas.microsoft.com/office/powerpoint/2010/main" val="3619539988"/>
              </p:ext>
            </p:extLst>
          </p:nvPr>
        </p:nvGraphicFramePr>
        <p:xfrm>
          <a:off x="107504" y="779376"/>
          <a:ext cx="2952000" cy="27980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Диаграмма 14"/>
          <p:cNvGraphicFramePr/>
          <p:nvPr>
            <p:extLst>
              <p:ext uri="{D42A27DB-BD31-4B8C-83A1-F6EECF244321}">
                <p14:modId xmlns:p14="http://schemas.microsoft.com/office/powerpoint/2010/main" val="418222426"/>
              </p:ext>
            </p:extLst>
          </p:nvPr>
        </p:nvGraphicFramePr>
        <p:xfrm>
          <a:off x="2539322" y="590667"/>
          <a:ext cx="6604678" cy="4896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Диаграмма 22"/>
          <p:cNvGraphicFramePr>
            <a:graphicFrameLocks/>
          </p:cNvGraphicFramePr>
          <p:nvPr>
            <p:extLst>
              <p:ext uri="{D42A27DB-BD31-4B8C-83A1-F6EECF244321}">
                <p14:modId xmlns:p14="http://schemas.microsoft.com/office/powerpoint/2010/main" val="3533911421"/>
              </p:ext>
            </p:extLst>
          </p:nvPr>
        </p:nvGraphicFramePr>
        <p:xfrm>
          <a:off x="83001" y="3673488"/>
          <a:ext cx="2952000" cy="2856251"/>
        </p:xfrm>
        <a:graphic>
          <a:graphicData uri="http://schemas.openxmlformats.org/drawingml/2006/chart">
            <c:chart xmlns:c="http://schemas.openxmlformats.org/drawingml/2006/chart" xmlns:r="http://schemas.openxmlformats.org/officeDocument/2006/relationships" r:id="rId4"/>
          </a:graphicData>
        </a:graphic>
      </p:graphicFrame>
      <p:pic>
        <p:nvPicPr>
          <p:cNvPr id="17" name="Picture 4" descr="T:\ОБП\IvNik\картинки\жилищное.jpe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35948" y="3903354"/>
            <a:ext cx="1093886" cy="7292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2" descr="T:\ОБП\Лукин\Картинки\1340102224_4-15-bi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21760" y="2729646"/>
            <a:ext cx="1048464" cy="7920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2" descr="T:\Ильина И.С\Картинки для слайдов\нац. библ.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62856" y="3125690"/>
            <a:ext cx="1094734" cy="7200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Рисунок 56" descr="T:\Ильина И.С\Картинки для слайдов\Очистные сооружения.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1917" y="1268760"/>
            <a:ext cx="1081008" cy="7686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C:\Users\i.maksimova\Desktop\123\dscn498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73228" y="4632611"/>
            <a:ext cx="1121114" cy="8408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7" descr="C:\Users\i.maksimova\Desktop\123\ледовый\image-24-10-15-15-24-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21760" y="4509120"/>
            <a:ext cx="1152976" cy="790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575783" y="5661248"/>
            <a:ext cx="4793677" cy="919401"/>
          </a:xfrm>
          <a:prstGeom prst="wedgeRoundRectCallout">
            <a:avLst>
              <a:gd name="adj1" fmla="val -58165"/>
              <a:gd name="adj2" fmla="val -81813"/>
              <a:gd name="adj3" fmla="val 16667"/>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Доля инвестиций в расходах республиканского </a:t>
            </a:r>
            <a:r>
              <a:rPr lang="ru-RU" sz="1200" smtClean="0">
                <a:latin typeface="Times New Roman" panose="02020603050405020304" pitchFamily="18" charset="0"/>
                <a:cs typeface="Times New Roman" panose="02020603050405020304" pitchFamily="18" charset="0"/>
              </a:rPr>
              <a:t>бюджета уменьшилась  </a:t>
            </a:r>
            <a:r>
              <a:rPr lang="ru-RU" sz="1200" dirty="0" smtClean="0">
                <a:latin typeface="Times New Roman" panose="02020603050405020304" pitchFamily="18" charset="0"/>
                <a:cs typeface="Times New Roman" panose="02020603050405020304" pitchFamily="18" charset="0"/>
              </a:rPr>
              <a:t>с 11,8%  в 2017 </a:t>
            </a:r>
            <a:r>
              <a:rPr lang="ru-RU" sz="1200" dirty="0">
                <a:latin typeface="Times New Roman" panose="02020603050405020304" pitchFamily="18" charset="0"/>
                <a:cs typeface="Times New Roman" panose="02020603050405020304" pitchFamily="18" charset="0"/>
              </a:rPr>
              <a:t>году до </a:t>
            </a:r>
            <a:r>
              <a:rPr lang="ru-RU" sz="1200" dirty="0" smtClean="0">
                <a:latin typeface="Times New Roman" panose="02020603050405020304" pitchFamily="18" charset="0"/>
                <a:cs typeface="Times New Roman" panose="02020603050405020304" pitchFamily="18" charset="0"/>
              </a:rPr>
              <a:t>10,0% </a:t>
            </a:r>
            <a:r>
              <a:rPr lang="ru-RU" sz="1200" dirty="0">
                <a:latin typeface="Times New Roman" panose="02020603050405020304" pitchFamily="18" charset="0"/>
                <a:cs typeface="Times New Roman" panose="02020603050405020304" pitchFamily="18" charset="0"/>
              </a:rPr>
              <a:t>в </a:t>
            </a:r>
            <a:r>
              <a:rPr lang="ru-RU" sz="1200" dirty="0" smtClean="0">
                <a:latin typeface="Times New Roman" panose="02020603050405020304" pitchFamily="18" charset="0"/>
                <a:cs typeface="Times New Roman" panose="02020603050405020304" pitchFamily="18" charset="0"/>
              </a:rPr>
              <a:t>2018 </a:t>
            </a:r>
            <a:r>
              <a:rPr lang="ru-RU" sz="1200" dirty="0">
                <a:latin typeface="Times New Roman" panose="02020603050405020304" pitchFamily="18" charset="0"/>
                <a:cs typeface="Times New Roman" panose="02020603050405020304" pitchFamily="18" charset="0"/>
              </a:rPr>
              <a:t>году</a:t>
            </a:r>
            <a:r>
              <a:rPr lang="ru-RU" sz="1200" dirty="0" smtClean="0">
                <a:latin typeface="Times New Roman" panose="02020603050405020304" pitchFamily="18" charset="0"/>
                <a:cs typeface="Times New Roman" panose="02020603050405020304" pitchFamily="18" charset="0"/>
              </a:rPr>
              <a:t>.</a:t>
            </a:r>
          </a:p>
          <a:p>
            <a:pPr algn="just"/>
            <a:r>
              <a:rPr lang="ru-RU" sz="1200" dirty="0" smtClean="0">
                <a:latin typeface="Times New Roman" panose="02020603050405020304" pitchFamily="18" charset="0"/>
                <a:cs typeface="Times New Roman" panose="02020603050405020304" pitchFamily="18" charset="0"/>
              </a:rPr>
              <a:t>Доля </a:t>
            </a:r>
            <a:r>
              <a:rPr lang="ru-RU" sz="1200" dirty="0">
                <a:latin typeface="Times New Roman" panose="02020603050405020304" pitchFamily="18" charset="0"/>
                <a:cs typeface="Times New Roman" panose="02020603050405020304" pitchFamily="18" charset="0"/>
              </a:rPr>
              <a:t>инвестиций в расходах </a:t>
            </a:r>
            <a:r>
              <a:rPr lang="ru-RU" sz="1200" dirty="0" smtClean="0">
                <a:latin typeface="Times New Roman" panose="02020603050405020304" pitchFamily="18" charset="0"/>
                <a:cs typeface="Times New Roman" panose="02020603050405020304" pitchFamily="18" charset="0"/>
              </a:rPr>
              <a:t>консолидированного </a:t>
            </a:r>
            <a:r>
              <a:rPr lang="ru-RU" sz="1200" dirty="0">
                <a:latin typeface="Times New Roman" panose="02020603050405020304" pitchFamily="18" charset="0"/>
                <a:cs typeface="Times New Roman" panose="02020603050405020304" pitchFamily="18" charset="0"/>
              </a:rPr>
              <a:t>бюджета </a:t>
            </a:r>
            <a:r>
              <a:rPr lang="ru-RU" sz="1200" dirty="0" smtClean="0">
                <a:latin typeface="Times New Roman" panose="02020603050405020304" pitchFamily="18" charset="0"/>
                <a:cs typeface="Times New Roman" panose="02020603050405020304" pitchFamily="18" charset="0"/>
              </a:rPr>
              <a:t>уменьшилась </a:t>
            </a:r>
            <a:r>
              <a:rPr lang="ru-RU" sz="1200" dirty="0">
                <a:latin typeface="Times New Roman" panose="02020603050405020304" pitchFamily="18" charset="0"/>
                <a:cs typeface="Times New Roman" panose="02020603050405020304" pitchFamily="18" charset="0"/>
              </a:rPr>
              <a:t>с </a:t>
            </a:r>
            <a:r>
              <a:rPr lang="ru-RU" sz="1200" dirty="0" smtClean="0">
                <a:latin typeface="Times New Roman" panose="02020603050405020304" pitchFamily="18" charset="0"/>
                <a:cs typeface="Times New Roman" panose="02020603050405020304" pitchFamily="18" charset="0"/>
              </a:rPr>
              <a:t>11,4% в 2017 </a:t>
            </a:r>
            <a:r>
              <a:rPr lang="ru-RU" sz="1200" dirty="0">
                <a:latin typeface="Times New Roman" panose="02020603050405020304" pitchFamily="18" charset="0"/>
                <a:cs typeface="Times New Roman" panose="02020603050405020304" pitchFamily="18" charset="0"/>
              </a:rPr>
              <a:t>году </a:t>
            </a:r>
            <a:r>
              <a:rPr lang="ru-RU" sz="1200" dirty="0" smtClean="0">
                <a:latin typeface="Times New Roman" panose="02020603050405020304" pitchFamily="18" charset="0"/>
                <a:cs typeface="Times New Roman" panose="02020603050405020304" pitchFamily="18" charset="0"/>
              </a:rPr>
              <a:t>до 9,5% </a:t>
            </a:r>
            <a:r>
              <a:rPr lang="ru-RU" sz="1200" dirty="0">
                <a:latin typeface="Times New Roman" panose="02020603050405020304" pitchFamily="18" charset="0"/>
                <a:cs typeface="Times New Roman" panose="02020603050405020304" pitchFamily="18" charset="0"/>
              </a:rPr>
              <a:t>в </a:t>
            </a:r>
            <a:r>
              <a:rPr lang="ru-RU" sz="1200" dirty="0" smtClean="0">
                <a:latin typeface="Times New Roman" panose="02020603050405020304" pitchFamily="18" charset="0"/>
                <a:cs typeface="Times New Roman" panose="02020603050405020304" pitchFamily="18" charset="0"/>
              </a:rPr>
              <a:t>2018 </a:t>
            </a:r>
            <a:r>
              <a:rPr lang="ru-RU" sz="1200" dirty="0">
                <a:latin typeface="Times New Roman" panose="02020603050405020304" pitchFamily="18" charset="0"/>
                <a:cs typeface="Times New Roman" panose="02020603050405020304" pitchFamily="18" charset="0"/>
              </a:rPr>
              <a:t>году</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1315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1"/>
          <p:cNvGraphicFramePr>
            <a:graphicFrameLocks/>
          </p:cNvGraphicFramePr>
          <p:nvPr>
            <p:extLst>
              <p:ext uri="{D42A27DB-BD31-4B8C-83A1-F6EECF244321}">
                <p14:modId xmlns:p14="http://schemas.microsoft.com/office/powerpoint/2010/main" val="2943041820"/>
              </p:ext>
            </p:extLst>
          </p:nvPr>
        </p:nvGraphicFramePr>
        <p:xfrm>
          <a:off x="0" y="620688"/>
          <a:ext cx="4066479" cy="51125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Диаграмма 3"/>
          <p:cNvGraphicFramePr/>
          <p:nvPr>
            <p:extLst>
              <p:ext uri="{D42A27DB-BD31-4B8C-83A1-F6EECF244321}">
                <p14:modId xmlns:p14="http://schemas.microsoft.com/office/powerpoint/2010/main" val="1683034059"/>
              </p:ext>
            </p:extLst>
          </p:nvPr>
        </p:nvGraphicFramePr>
        <p:xfrm>
          <a:off x="3563887" y="991268"/>
          <a:ext cx="5580113" cy="5697484"/>
        </p:xfrm>
        <a:graphic>
          <a:graphicData uri="http://schemas.openxmlformats.org/drawingml/2006/chart">
            <c:chart xmlns:c="http://schemas.openxmlformats.org/drawingml/2006/chart" xmlns:r="http://schemas.openxmlformats.org/officeDocument/2006/relationships" r:id="rId4"/>
          </a:graphicData>
        </a:graphic>
      </p:graphicFrame>
      <p:pic>
        <p:nvPicPr>
          <p:cNvPr id="2050" name="Picture 2" descr="T:\ОБП\IvNik\картинки\дороги2.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5440" y="612306"/>
            <a:ext cx="1806010" cy="14643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787712" y="4997152"/>
            <a:ext cx="1356288" cy="1292662"/>
          </a:xfrm>
          <a:prstGeom prst="rect">
            <a:avLst/>
          </a:prstGeom>
          <a:noFill/>
        </p:spPr>
        <p:txBody>
          <a:bodyPr wrap="square" lIns="0" tIns="0" rIns="0" bIns="0" rtlCol="0">
            <a:spAutoFit/>
          </a:bodyPr>
          <a:lstStyle/>
          <a:p>
            <a:pPr algn="ctr"/>
            <a:r>
              <a:rPr lang="ru-RU" sz="1400" dirty="0">
                <a:latin typeface="Times New Roman" panose="02020603050405020304" pitchFamily="18" charset="0"/>
                <a:cs typeface="Times New Roman" panose="02020603050405020304" pitchFamily="18" charset="0"/>
              </a:rPr>
              <a:t>С</a:t>
            </a:r>
            <a:r>
              <a:rPr lang="ru-RU" sz="1400" dirty="0" smtClean="0">
                <a:latin typeface="Times New Roman" panose="02020603050405020304" pitchFamily="18" charset="0"/>
                <a:cs typeface="Times New Roman" panose="02020603050405020304" pitchFamily="18" charset="0"/>
              </a:rPr>
              <a:t>троительство</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кап.ремонт</a:t>
            </a:r>
            <a:r>
              <a:rPr lang="ru-RU" sz="1400" dirty="0" smtClean="0">
                <a:latin typeface="Times New Roman" panose="02020603050405020304" pitchFamily="18" charset="0"/>
                <a:cs typeface="Times New Roman" panose="02020603050405020304" pitchFamily="18" charset="0"/>
              </a:rPr>
              <a:t>, ремонт </a:t>
            </a:r>
          </a:p>
          <a:p>
            <a:pPr algn="ctr"/>
            <a:r>
              <a:rPr lang="ru-RU" sz="1400" dirty="0" smtClean="0">
                <a:latin typeface="Times New Roman" panose="02020603050405020304" pitchFamily="18" charset="0"/>
                <a:cs typeface="Times New Roman" panose="02020603050405020304" pitchFamily="18" charset="0"/>
              </a:rPr>
              <a:t>и содержание </a:t>
            </a:r>
            <a:r>
              <a:rPr lang="ru-RU" sz="1400" dirty="0">
                <a:latin typeface="Times New Roman" panose="02020603050405020304" pitchFamily="18" charset="0"/>
                <a:cs typeface="Times New Roman" panose="02020603050405020304" pitchFamily="18" charset="0"/>
              </a:rPr>
              <a:t>республиканских дорог</a:t>
            </a:r>
          </a:p>
        </p:txBody>
      </p:sp>
      <p:pic>
        <p:nvPicPr>
          <p:cNvPr id="4098" name="Picture 2" descr="T:\ОБП\Лукин\Картинки\дороги.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664" y="5795545"/>
            <a:ext cx="3126223" cy="8932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Номер слайда 8"/>
          <p:cNvSpPr>
            <a:spLocks noGrp="1"/>
          </p:cNvSpPr>
          <p:nvPr>
            <p:ph type="sldNum" sz="quarter" idx="12"/>
          </p:nvPr>
        </p:nvSpPr>
        <p:spPr/>
        <p:txBody>
          <a:bodyPr/>
          <a:lstStyle/>
          <a:p>
            <a:pPr>
              <a:defRPr/>
            </a:pPr>
            <a:fld id="{667CCBFA-BFB9-4E9F-B6F6-694D72409F22}" type="slidenum">
              <a:rPr lang="ru-RU" smtClean="0"/>
              <a:pPr>
                <a:defRPr/>
              </a:pPr>
              <a:t>32</a:t>
            </a:fld>
            <a:endParaRPr lang="ru-RU" dirty="0"/>
          </a:p>
        </p:txBody>
      </p:sp>
      <p:sp>
        <p:nvSpPr>
          <p:cNvPr id="3" name="Прямоугольник 2"/>
          <p:cNvSpPr/>
          <p:nvPr/>
        </p:nvSpPr>
        <p:spPr>
          <a:xfrm>
            <a:off x="702916" y="1223459"/>
            <a:ext cx="936104" cy="3231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500" b="1" dirty="0">
                <a:solidFill>
                  <a:schemeClr val="tx1"/>
                </a:solidFill>
                <a:latin typeface="Times New Roman" panose="02020603050405020304" pitchFamily="18" charset="0"/>
                <a:cs typeface="Times New Roman" panose="02020603050405020304" pitchFamily="18" charset="0"/>
              </a:rPr>
              <a:t>4</a:t>
            </a:r>
            <a:r>
              <a:rPr lang="ru-RU" sz="1500" b="1" dirty="0" smtClean="0">
                <a:solidFill>
                  <a:schemeClr val="tx1"/>
                </a:solidFill>
                <a:latin typeface="Times New Roman" panose="02020603050405020304" pitchFamily="18" charset="0"/>
                <a:cs typeface="Times New Roman" panose="02020603050405020304" pitchFamily="18" charset="0"/>
              </a:rPr>
              <a:t> 860,5</a:t>
            </a:r>
            <a:endParaRPr lang="ru-RU" sz="1500" b="1"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412226" y="1385042"/>
            <a:ext cx="936104" cy="3231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500" b="1" dirty="0" smtClean="0">
                <a:solidFill>
                  <a:schemeClr val="tx1"/>
                </a:solidFill>
                <a:latin typeface="Times New Roman" panose="02020603050405020304" pitchFamily="18" charset="0"/>
                <a:cs typeface="Times New Roman" panose="02020603050405020304" pitchFamily="18" charset="0"/>
              </a:rPr>
              <a:t>4 636,5</a:t>
            </a:r>
            <a:endParaRPr lang="ru-RU" sz="1500" b="1" dirty="0">
              <a:solidFill>
                <a:schemeClr val="tx1"/>
              </a:solidFill>
              <a:latin typeface="Times New Roman" panose="02020603050405020304" pitchFamily="18" charset="0"/>
              <a:cs typeface="Times New Roman" panose="02020603050405020304" pitchFamily="18" charset="0"/>
            </a:endParaRPr>
          </a:p>
        </p:txBody>
      </p:sp>
      <p:sp>
        <p:nvSpPr>
          <p:cNvPr id="13" name="Заголовок 1"/>
          <p:cNvSpPr txBox="1">
            <a:spLocks/>
          </p:cNvSpPr>
          <p:nvPr/>
        </p:nvSpPr>
        <p:spPr>
          <a:xfrm>
            <a:off x="259730" y="69850"/>
            <a:ext cx="7613498"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200" dirty="0" smtClean="0">
                <a:solidFill>
                  <a:schemeClr val="tx1"/>
                </a:solidFill>
                <a:effectLst/>
                <a:latin typeface="Times New Roman" panose="02020603050405020304" pitchFamily="18" charset="0"/>
                <a:cs typeface="Times New Roman" panose="02020603050405020304" pitchFamily="18" charset="0"/>
              </a:rPr>
              <a:t>Дорожный фонд Чувашской Республики</a:t>
            </a:r>
            <a:endParaRPr lang="ru-RU" sz="2200" dirty="0">
              <a:solidFill>
                <a:schemeClr val="tx1"/>
              </a:solidFill>
              <a:effectLst/>
              <a:latin typeface="Times New Roman" panose="02020603050405020304" pitchFamily="18" charset="0"/>
              <a:cs typeface="Times New Roman" panose="02020603050405020304" pitchFamily="18" charset="0"/>
            </a:endParaRPr>
          </a:p>
        </p:txBody>
      </p:sp>
      <p:cxnSp>
        <p:nvCxnSpPr>
          <p:cNvPr id="14" name="Прямая соединительная линия 1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6" name="TextBox 1"/>
          <p:cNvSpPr txBox="1">
            <a:spLocks noChangeArrowheads="1"/>
          </p:cNvSpPr>
          <p:nvPr/>
        </p:nvSpPr>
        <p:spPr bwMode="auto">
          <a:xfrm>
            <a:off x="7740352" y="647888"/>
            <a:ext cx="1226304" cy="222565"/>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144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r>
              <a:rPr lang="ru-RU" dirty="0" smtClean="0">
                <a:solidFill>
                  <a:prstClr val="black"/>
                </a:solidFill>
              </a:rPr>
              <a:t>33</a:t>
            </a:r>
            <a:endParaRPr lang="ru-RU" dirty="0">
              <a:solidFill>
                <a:prstClr val="black"/>
              </a:solidFill>
            </a:endParaRPr>
          </a:p>
        </p:txBody>
      </p:sp>
      <p:pic>
        <p:nvPicPr>
          <p:cNvPr id="10" name="Picture 3" descr="E:\2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2043" y="4775236"/>
            <a:ext cx="2512072" cy="17529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2" descr="E:\20.08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823253"/>
            <a:ext cx="1800200" cy="16568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1" name="Диаграмма 10"/>
          <p:cNvGraphicFramePr>
            <a:graphicFrameLocks/>
          </p:cNvGraphicFramePr>
          <p:nvPr>
            <p:extLst>
              <p:ext uri="{D42A27DB-BD31-4B8C-83A1-F6EECF244321}">
                <p14:modId xmlns:p14="http://schemas.microsoft.com/office/powerpoint/2010/main" val="2753530251"/>
              </p:ext>
            </p:extLst>
          </p:nvPr>
        </p:nvGraphicFramePr>
        <p:xfrm>
          <a:off x="311152" y="790805"/>
          <a:ext cx="4280518" cy="40324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Диаграмма 13"/>
          <p:cNvGraphicFramePr>
            <a:graphicFrameLocks/>
          </p:cNvGraphicFramePr>
          <p:nvPr>
            <p:extLst>
              <p:ext uri="{D42A27DB-BD31-4B8C-83A1-F6EECF244321}">
                <p14:modId xmlns:p14="http://schemas.microsoft.com/office/powerpoint/2010/main" val="2584430384"/>
              </p:ext>
            </p:extLst>
          </p:nvPr>
        </p:nvGraphicFramePr>
        <p:xfrm>
          <a:off x="4716016" y="775221"/>
          <a:ext cx="3666182" cy="4032448"/>
        </p:xfrm>
        <a:graphic>
          <a:graphicData uri="http://schemas.openxmlformats.org/drawingml/2006/chart">
            <c:chart xmlns:c="http://schemas.openxmlformats.org/drawingml/2006/chart" xmlns:r="http://schemas.openxmlformats.org/officeDocument/2006/relationships" r:id="rId6"/>
          </a:graphicData>
        </a:graphic>
      </p:graphicFrame>
      <p:sp>
        <p:nvSpPr>
          <p:cNvPr id="13"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Clr>
                <a:srgbClr val="F14124">
                  <a:lumMod val="75000"/>
                </a:srgbClr>
              </a:buClr>
              <a:buFont typeface="Georgia" pitchFamily="18" charset="0"/>
              <a:buNone/>
            </a:pPr>
            <a:r>
              <a:rPr lang="ru-RU" sz="1800" dirty="0">
                <a:solidFill>
                  <a:prstClr val="black"/>
                </a:solidFill>
                <a:effectLst/>
                <a:latin typeface="Times New Roman" panose="02020603050405020304" pitchFamily="18" charset="0"/>
                <a:cs typeface="Times New Roman" panose="02020603050405020304" pitchFamily="18" charset="0"/>
              </a:rPr>
              <a:t>Удельный вес </a:t>
            </a:r>
            <a:r>
              <a:rPr lang="ru-RU" sz="1800" dirty="0" smtClean="0">
                <a:solidFill>
                  <a:prstClr val="black"/>
                </a:solidFill>
                <a:effectLst/>
                <a:latin typeface="Times New Roman" panose="02020603050405020304" pitchFamily="18" charset="0"/>
                <a:cs typeface="Times New Roman" panose="02020603050405020304" pitchFamily="18" charset="0"/>
              </a:rPr>
              <a:t>расходов </a:t>
            </a:r>
            <a:r>
              <a:rPr lang="ru-RU" sz="1800" dirty="0">
                <a:solidFill>
                  <a:prstClr val="black"/>
                </a:solidFill>
                <a:effectLst/>
                <a:latin typeface="Times New Roman" panose="02020603050405020304" pitchFamily="18" charset="0"/>
                <a:cs typeface="Times New Roman" panose="02020603050405020304" pitchFamily="18" charset="0"/>
              </a:rPr>
              <a:t>в отдельных секторах экономики в сравнении с другими регионами ПФО в </a:t>
            </a:r>
            <a:r>
              <a:rPr lang="ru-RU" sz="1800" dirty="0" smtClean="0">
                <a:solidFill>
                  <a:prstClr val="black"/>
                </a:solidFill>
                <a:effectLst/>
                <a:latin typeface="Times New Roman" panose="02020603050405020304" pitchFamily="18" charset="0"/>
                <a:cs typeface="Times New Roman" panose="02020603050405020304" pitchFamily="18" charset="0"/>
              </a:rPr>
              <a:t>2018 </a:t>
            </a:r>
            <a:r>
              <a:rPr lang="ru-RU" sz="1800" dirty="0">
                <a:solidFill>
                  <a:prstClr val="black"/>
                </a:solidFill>
                <a:effectLst/>
                <a:latin typeface="Times New Roman" panose="02020603050405020304" pitchFamily="18" charset="0"/>
                <a:cs typeface="Times New Roman" panose="02020603050405020304" pitchFamily="18" charset="0"/>
              </a:rPr>
              <a:t>году</a:t>
            </a:r>
          </a:p>
        </p:txBody>
      </p:sp>
      <p:cxnSp>
        <p:nvCxnSpPr>
          <p:cNvPr id="17" name="Прямая соединительная линия 16"/>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668925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524" y="2060848"/>
            <a:ext cx="3960440" cy="4093428"/>
          </a:xfrm>
          <a:prstGeom prst="rect">
            <a:avLst/>
          </a:prstGeom>
          <a:noFill/>
        </p:spPr>
        <p:txBody>
          <a:bodyPr wrap="square" rtlCol="0">
            <a:spAutoFit/>
          </a:bodyPr>
          <a:lstStyle/>
          <a:p>
            <a:pPr algn="just"/>
            <a:r>
              <a:rPr lang="ru-RU" sz="1300" dirty="0" smtClean="0">
                <a:latin typeface="Times New Roman" panose="02020603050405020304" pitchFamily="18" charset="0"/>
                <a:cs typeface="Times New Roman" panose="02020603050405020304" pitchFamily="18" charset="0"/>
              </a:rPr>
              <a:t>       Чувашский </a:t>
            </a:r>
            <a:r>
              <a:rPr lang="ru-RU" sz="1300" dirty="0">
                <a:latin typeface="Times New Roman" panose="02020603050405020304" pitchFamily="18" charset="0"/>
                <a:cs typeface="Times New Roman" panose="02020603050405020304" pitchFamily="18" charset="0"/>
              </a:rPr>
              <a:t>кадетский корпус – часть большого проекта </a:t>
            </a:r>
            <a:r>
              <a:rPr lang="ru-RU" sz="1300" dirty="0" smtClean="0">
                <a:latin typeface="Times New Roman" panose="02020603050405020304" pitchFamily="18" charset="0"/>
                <a:cs typeface="Times New Roman" panose="02020603050405020304" pitchFamily="18" charset="0"/>
              </a:rPr>
              <a:t>«</a:t>
            </a:r>
            <a:r>
              <a:rPr lang="ru-RU" sz="1300" dirty="0" err="1" smtClean="0">
                <a:latin typeface="Times New Roman" panose="02020603050405020304" pitchFamily="18" charset="0"/>
                <a:cs typeface="Times New Roman" panose="02020603050405020304" pitchFamily="18" charset="0"/>
              </a:rPr>
              <a:t>КаДетство</a:t>
            </a:r>
            <a:r>
              <a:rPr lang="ru-RU" sz="1300" dirty="0" smtClean="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реализуемого в Приволжском федеральном округе с 2013 года. Чувашский кадетский корпус ПФО имени Героя Советского Союза А.В. </a:t>
            </a:r>
            <a:r>
              <a:rPr lang="ru-RU" sz="1300" dirty="0" err="1">
                <a:latin typeface="Times New Roman" panose="02020603050405020304" pitchFamily="18" charset="0"/>
                <a:cs typeface="Times New Roman" panose="02020603050405020304" pitchFamily="18" charset="0"/>
              </a:rPr>
              <a:t>Кочетова</a:t>
            </a:r>
            <a:r>
              <a:rPr lang="ru-RU" sz="1300" dirty="0">
                <a:latin typeface="Times New Roman" panose="02020603050405020304" pitchFamily="18" charset="0"/>
                <a:cs typeface="Times New Roman" panose="02020603050405020304" pitchFamily="18" charset="0"/>
              </a:rPr>
              <a:t> создан на базе бюджетного общеобразовательного учреждения Чувашской Республики «Республиканская кадетская школа им. Героя Советского Союза </a:t>
            </a:r>
            <a:r>
              <a:rPr lang="ru-RU" sz="1300" dirty="0" smtClean="0">
                <a:latin typeface="Times New Roman" panose="02020603050405020304" pitchFamily="18" charset="0"/>
                <a:cs typeface="Times New Roman" panose="02020603050405020304" pitchFamily="18" charset="0"/>
              </a:rPr>
              <a:t>А.В. </a:t>
            </a:r>
            <a:r>
              <a:rPr lang="ru-RU" sz="1300" dirty="0" err="1" smtClean="0">
                <a:latin typeface="Times New Roman" panose="02020603050405020304" pitchFamily="18" charset="0"/>
                <a:cs typeface="Times New Roman" panose="02020603050405020304" pitchFamily="18" charset="0"/>
              </a:rPr>
              <a:t>Кочетова</a:t>
            </a:r>
            <a:r>
              <a:rPr lang="ru-RU" sz="1300" dirty="0">
                <a:latin typeface="Times New Roman" panose="02020603050405020304" pitchFamily="18" charset="0"/>
                <a:cs typeface="Times New Roman" panose="02020603050405020304" pitchFamily="18" charset="0"/>
              </a:rPr>
              <a:t>». </a:t>
            </a:r>
          </a:p>
          <a:p>
            <a:pPr algn="just"/>
            <a:r>
              <a:rPr lang="ru-RU" sz="1300" dirty="0" smtClean="0">
                <a:latin typeface="Times New Roman" panose="02020603050405020304" pitchFamily="18" charset="0"/>
                <a:cs typeface="Times New Roman" panose="02020603050405020304" pitchFamily="18" charset="0"/>
              </a:rPr>
              <a:t>      Чувашский кадетский корпус будет готовить специалистов для Воздушно-космических сил Российской Федерации. На обучение принимаются школьники начиная с 5 класса.</a:t>
            </a:r>
          </a:p>
          <a:p>
            <a:pPr algn="just"/>
            <a:r>
              <a:rPr lang="ru-RU" sz="1300" dirty="0" smtClean="0">
                <a:latin typeface="Times New Roman" panose="02020603050405020304" pitchFamily="18" charset="0"/>
                <a:cs typeface="Times New Roman" panose="02020603050405020304" pitchFamily="18" charset="0"/>
              </a:rPr>
              <a:t>       Сегодня Чувашский кадетский корпус – это современное специализированное образовательное учреждение с организованным непрерывным образовательным процессом, отвечающее последним инновационным технологиям с новейшей инфраструктурой, интерактивной образовательной системой для интеллектуального, нравственного, эстетического развития учащихся.</a:t>
            </a:r>
          </a:p>
        </p:txBody>
      </p:sp>
      <p:sp>
        <p:nvSpPr>
          <p:cNvPr id="3" name="TextBox 2"/>
          <p:cNvSpPr txBox="1"/>
          <p:nvPr/>
        </p:nvSpPr>
        <p:spPr>
          <a:xfrm>
            <a:off x="259730" y="1268760"/>
            <a:ext cx="3880222" cy="612934"/>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500" i="1" dirty="0" smtClean="0">
                <a:latin typeface="Times New Roman" panose="02020603050405020304" pitchFamily="18" charset="0"/>
                <a:cs typeface="Times New Roman" panose="02020603050405020304" pitchFamily="18" charset="0"/>
              </a:rPr>
              <a:t>Срок ввода объекта – 2018 год (введен)</a:t>
            </a:r>
          </a:p>
          <a:p>
            <a:r>
              <a:rPr lang="ru-RU" sz="1500" i="1" dirty="0" smtClean="0">
                <a:latin typeface="Times New Roman" panose="02020603050405020304" pitchFamily="18" charset="0"/>
                <a:cs typeface="Times New Roman" panose="02020603050405020304" pitchFamily="18" charset="0"/>
              </a:rPr>
              <a:t>Мощность – 400 </a:t>
            </a:r>
            <a:r>
              <a:rPr lang="ru-RU" sz="1500" i="1" dirty="0">
                <a:latin typeface="Times New Roman" panose="02020603050405020304" pitchFamily="18" charset="0"/>
                <a:cs typeface="Times New Roman" panose="02020603050405020304" pitchFamily="18" charset="0"/>
              </a:rPr>
              <a:t>ученических </a:t>
            </a:r>
            <a:r>
              <a:rPr lang="ru-RU" sz="1500" i="1" dirty="0" smtClean="0">
                <a:latin typeface="Times New Roman" panose="02020603050405020304" pitchFamily="18" charset="0"/>
                <a:cs typeface="Times New Roman" panose="02020603050405020304" pitchFamily="18" charset="0"/>
              </a:rPr>
              <a:t>мест</a:t>
            </a:r>
          </a:p>
        </p:txBody>
      </p:sp>
      <p:sp>
        <p:nvSpPr>
          <p:cNvPr id="8" name="Номер слайда 7"/>
          <p:cNvSpPr>
            <a:spLocks noGrp="1"/>
          </p:cNvSpPr>
          <p:nvPr>
            <p:ph type="sldNum" sz="quarter" idx="12"/>
          </p:nvPr>
        </p:nvSpPr>
        <p:spPr/>
        <p:txBody>
          <a:bodyPr/>
          <a:lstStyle/>
          <a:p>
            <a:pPr>
              <a:defRPr/>
            </a:pPr>
            <a:fld id="{667CCBFA-BFB9-4E9F-B6F6-694D72409F22}" type="slidenum">
              <a:rPr lang="ru-RU" smtClean="0"/>
              <a:pPr>
                <a:defRPr/>
              </a:pPr>
              <a:t>34</a:t>
            </a:fld>
            <a:endParaRPr lang="ru-RU" dirty="0"/>
          </a:p>
        </p:txBody>
      </p:sp>
      <p:sp>
        <p:nvSpPr>
          <p:cNvPr id="9" name="Заголовок 1"/>
          <p:cNvSpPr txBox="1">
            <a:spLocks/>
          </p:cNvSpPr>
          <p:nvPr/>
        </p:nvSpPr>
        <p:spPr>
          <a:xfrm>
            <a:off x="259730" y="69850"/>
            <a:ext cx="7613498"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200" dirty="0">
                <a:solidFill>
                  <a:schemeClr val="tx1"/>
                </a:solidFill>
                <a:effectLst/>
                <a:latin typeface="Times New Roman" panose="02020603050405020304" pitchFamily="18" charset="0"/>
                <a:cs typeface="Times New Roman" panose="02020603050405020304" pitchFamily="18" charset="0"/>
              </a:rPr>
              <a:t>Общественно значимые проекты</a:t>
            </a: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2" name="Заголовок 1"/>
          <p:cNvSpPr txBox="1">
            <a:spLocks/>
          </p:cNvSpPr>
          <p:nvPr/>
        </p:nvSpPr>
        <p:spPr>
          <a:xfrm>
            <a:off x="467544" y="663528"/>
            <a:ext cx="8558322" cy="46805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fontAlgn="auto">
              <a:spcAft>
                <a:spcPts val="0"/>
              </a:spcAft>
              <a:buNone/>
            </a:pPr>
            <a:r>
              <a:rPr lang="ru-RU" sz="1450" u="sng" dirty="0">
                <a:solidFill>
                  <a:schemeClr val="accent1">
                    <a:lumMod val="50000"/>
                  </a:schemeClr>
                </a:solidFill>
                <a:effectLst/>
                <a:latin typeface="Times New Roman" panose="02020603050405020304" pitchFamily="18" charset="0"/>
                <a:cs typeface="Times New Roman" panose="02020603050405020304" pitchFamily="18" charset="0"/>
              </a:rPr>
              <a:t>Строительство </a:t>
            </a:r>
            <a:r>
              <a:rPr lang="ru-RU" sz="1450" u="sng" dirty="0" smtClean="0">
                <a:solidFill>
                  <a:schemeClr val="accent1">
                    <a:lumMod val="50000"/>
                  </a:schemeClr>
                </a:solidFill>
                <a:effectLst/>
                <a:latin typeface="Times New Roman" panose="02020603050405020304" pitchFamily="18" charset="0"/>
                <a:cs typeface="Times New Roman" panose="02020603050405020304" pitchFamily="18" charset="0"/>
              </a:rPr>
              <a:t>республиканской кадетской школы в г. Чебоксары Чувашской Республики</a:t>
            </a:r>
            <a:endParaRPr lang="ru-RU" sz="1450" u="sng" dirty="0">
              <a:solidFill>
                <a:schemeClr val="accent1">
                  <a:lumMod val="50000"/>
                </a:schemeClr>
              </a:solidFill>
              <a:effectLst/>
              <a:latin typeface="Times New Roman" panose="02020603050405020304" pitchFamily="18" charset="0"/>
              <a:cs typeface="Times New Roman" panose="02020603050405020304" pitchFamily="18" charset="0"/>
            </a:endParaRPr>
          </a:p>
        </p:txBody>
      </p:sp>
      <p:pic>
        <p:nvPicPr>
          <p:cNvPr id="1027" name="Picture 3" descr="T:\Госдолг\КАТЯ\i.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73" t="11558" r="-1126" b="9473"/>
          <a:stretch/>
        </p:blipFill>
        <p:spPr bwMode="auto">
          <a:xfrm>
            <a:off x="4371500" y="1043185"/>
            <a:ext cx="4725139" cy="252924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aphicFrame>
        <p:nvGraphicFramePr>
          <p:cNvPr id="14" name="Таблица 13"/>
          <p:cNvGraphicFramePr>
            <a:graphicFrameLocks noGrp="1"/>
          </p:cNvGraphicFramePr>
          <p:nvPr>
            <p:extLst>
              <p:ext uri="{D42A27DB-BD31-4B8C-83A1-F6EECF244321}">
                <p14:modId xmlns:p14="http://schemas.microsoft.com/office/powerpoint/2010/main" val="2894478214"/>
              </p:ext>
            </p:extLst>
          </p:nvPr>
        </p:nvGraphicFramePr>
        <p:xfrm>
          <a:off x="4417354" y="3645024"/>
          <a:ext cx="4608512" cy="2740571"/>
        </p:xfrm>
        <a:graphic>
          <a:graphicData uri="http://schemas.openxmlformats.org/drawingml/2006/table">
            <a:tbl>
              <a:tblPr firstRow="1" bandRow="1">
                <a:tableStyleId>{21E4AEA4-8DFA-4A89-87EB-49C32662AFE0}</a:tableStyleId>
              </a:tblPr>
              <a:tblGrid>
                <a:gridCol w="1296144"/>
                <a:gridCol w="680770"/>
                <a:gridCol w="1106990"/>
                <a:gridCol w="1524608"/>
              </a:tblGrid>
              <a:tr h="303474">
                <a:tc gridSpan="4">
                  <a:txBody>
                    <a:bodyPr/>
                    <a:lstStyle/>
                    <a:p>
                      <a:pPr algn="ctr"/>
                      <a:r>
                        <a:rPr lang="ru-RU" sz="1350" dirty="0" smtClean="0">
                          <a:solidFill>
                            <a:schemeClr val="tx1"/>
                          </a:solidFill>
                          <a:latin typeface="Times New Roman" panose="02020603050405020304" pitchFamily="18" charset="0"/>
                          <a:cs typeface="Times New Roman" panose="02020603050405020304" pitchFamily="18" charset="0"/>
                        </a:rPr>
                        <a:t>Объемы финансирования строительства (млн. рублей)</a:t>
                      </a:r>
                      <a:endParaRPr lang="ru-RU" sz="135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r>
              <a:tr h="289271">
                <a:tc rowSpan="2">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Источники</a:t>
                      </a:r>
                      <a:r>
                        <a:rPr lang="ru-RU" sz="1200" baseline="0" dirty="0" smtClean="0">
                          <a:solidFill>
                            <a:schemeClr val="tx1"/>
                          </a:solidFill>
                          <a:latin typeface="Times New Roman" panose="02020603050405020304" pitchFamily="18" charset="0"/>
                          <a:cs typeface="Times New Roman" panose="02020603050405020304" pitchFamily="18" charset="0"/>
                        </a:rPr>
                        <a:t> / годы</a:t>
                      </a:r>
                      <a:endParaRPr lang="ru-RU" sz="1200" dirty="0">
                        <a:solidFill>
                          <a:schemeClr val="tx1"/>
                        </a:solidFill>
                        <a:latin typeface="Times New Roman" panose="02020603050405020304" pitchFamily="18" charset="0"/>
                        <a:cs typeface="Times New Roman" panose="02020603050405020304" pitchFamily="18" charset="0"/>
                      </a:endParaRPr>
                    </a:p>
                  </a:txBody>
                  <a:tcPr anchor="ctr"/>
                </a:tc>
                <a:tc rowSpan="2">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Всего</a:t>
                      </a:r>
                      <a:endParaRPr lang="ru-RU" sz="1200" dirty="0">
                        <a:solidFill>
                          <a:schemeClr val="tx1"/>
                        </a:solidFill>
                        <a:latin typeface="Times New Roman" panose="02020603050405020304" pitchFamily="18" charset="0"/>
                        <a:cs typeface="Times New Roman" panose="02020603050405020304" pitchFamily="18" charset="0"/>
                      </a:endParaRPr>
                    </a:p>
                  </a:txBody>
                  <a:tcPr anchor="ctr"/>
                </a:tc>
                <a:tc gridSpan="2">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в том числе за счет средств:</a:t>
                      </a:r>
                      <a:endParaRPr lang="ru-RU" sz="1200" dirty="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pPr algn="ctr"/>
                      <a:endParaRPr lang="ru-RU" dirty="0"/>
                    </a:p>
                  </a:txBody>
                  <a:tcPr anchor="ctr"/>
                </a:tc>
              </a:tr>
              <a:tr h="646992">
                <a:tc vMerge="1">
                  <a:txBody>
                    <a:bodyPr/>
                    <a:lstStyle/>
                    <a:p>
                      <a:pPr algn="ctr"/>
                      <a:endParaRPr lang="ru-RU" dirty="0"/>
                    </a:p>
                  </a:txBody>
                  <a:tcPr anchor="ctr"/>
                </a:tc>
                <a:tc vMerge="1">
                  <a:txBody>
                    <a:bodyPr/>
                    <a:lstStyle/>
                    <a:p>
                      <a:endParaRPr lang="ru-RU" dirty="0"/>
                    </a:p>
                  </a:txBody>
                  <a:tcP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федерального бюджета</a:t>
                      </a:r>
                      <a:endParaRPr lang="ru-RU" sz="12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республиканского бюджета Чувашской Республики</a:t>
                      </a:r>
                      <a:endParaRPr lang="ru-RU" sz="1200" dirty="0">
                        <a:solidFill>
                          <a:schemeClr val="tx1"/>
                        </a:solidFill>
                        <a:latin typeface="Times New Roman" panose="02020603050405020304" pitchFamily="18" charset="0"/>
                        <a:cs typeface="Times New Roman" panose="02020603050405020304" pitchFamily="18" charset="0"/>
                      </a:endParaRPr>
                    </a:p>
                  </a:txBody>
                  <a:tcPr anchor="ctr"/>
                </a:tc>
              </a:tr>
              <a:tr h="3478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anose="02020603050405020304" pitchFamily="18" charset="0"/>
                          <a:cs typeface="Times New Roman" panose="02020603050405020304" pitchFamily="18" charset="0"/>
                        </a:rPr>
                        <a:t>2015-2016 годы</a:t>
                      </a:r>
                    </a:p>
                  </a:txBody>
                  <a:tcPr anchor="ctr"/>
                </a:tc>
                <a:tc>
                  <a:txBody>
                    <a:bodyPr/>
                    <a:lstStyle/>
                    <a:p>
                      <a:pPr marL="0" algn="ctr" defTabSz="914400" rtl="0" eaLnBrk="1" latinLnBrk="0" hangingPunct="1"/>
                      <a:r>
                        <a:rPr lang="ru-RU" sz="1200" kern="1200" dirty="0" smtClean="0">
                          <a:solidFill>
                            <a:schemeClr val="tx1"/>
                          </a:solidFill>
                          <a:latin typeface="Times New Roman" panose="02020603050405020304" pitchFamily="18" charset="0"/>
                          <a:ea typeface="+mn-ea"/>
                          <a:cs typeface="Times New Roman" panose="02020603050405020304" pitchFamily="18" charset="0"/>
                        </a:rPr>
                        <a:t>333,95</a:t>
                      </a:r>
                      <a:endParaRPr lang="ru-RU" sz="120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ru-RU" sz="1200" kern="1200" dirty="0" smtClean="0">
                          <a:solidFill>
                            <a:schemeClr val="tx1"/>
                          </a:solidFill>
                          <a:latin typeface="Times New Roman" panose="02020603050405020304" pitchFamily="18" charset="0"/>
                          <a:ea typeface="+mn-ea"/>
                          <a:cs typeface="Times New Roman" panose="02020603050405020304" pitchFamily="18" charset="0"/>
                        </a:rPr>
                        <a:t>-</a:t>
                      </a:r>
                      <a:endParaRPr lang="ru-RU" sz="120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ru-RU" sz="1200" kern="1200" dirty="0" smtClean="0">
                          <a:solidFill>
                            <a:schemeClr val="tx1"/>
                          </a:solidFill>
                          <a:latin typeface="Times New Roman" panose="02020603050405020304" pitchFamily="18" charset="0"/>
                          <a:ea typeface="+mn-ea"/>
                          <a:cs typeface="Times New Roman" panose="02020603050405020304" pitchFamily="18" charset="0"/>
                        </a:rPr>
                        <a:t>333,95</a:t>
                      </a:r>
                      <a:endParaRPr lang="ru-RU" sz="1200" kern="1200" dirty="0">
                        <a:solidFill>
                          <a:schemeClr val="tx1"/>
                        </a:solidFill>
                        <a:latin typeface="Times New Roman" panose="02020603050405020304" pitchFamily="18" charset="0"/>
                        <a:ea typeface="+mn-ea"/>
                        <a:cs typeface="Times New Roman" panose="02020603050405020304" pitchFamily="18" charset="0"/>
                      </a:endParaRPr>
                    </a:p>
                  </a:txBody>
                  <a:tcPr anchor="ctr"/>
                </a:tc>
              </a:tr>
              <a:tr h="3478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anose="02020603050405020304" pitchFamily="18" charset="0"/>
                          <a:cs typeface="Times New Roman" panose="02020603050405020304" pitchFamily="18" charset="0"/>
                        </a:rPr>
                        <a:t>2017 год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tc>
                <a:tc>
                  <a:txBody>
                    <a:bodyPr/>
                    <a:lstStyle/>
                    <a:p>
                      <a:pPr marL="0" algn="ctr" defTabSz="914400" rtl="0" eaLnBrk="1" latinLnBrk="0" hangingPunct="1"/>
                      <a:r>
                        <a:rPr lang="ru-RU" sz="1200" kern="1200" dirty="0" smtClean="0">
                          <a:solidFill>
                            <a:schemeClr val="tx1"/>
                          </a:solidFill>
                          <a:latin typeface="Times New Roman" panose="02020603050405020304" pitchFamily="18" charset="0"/>
                          <a:ea typeface="+mn-ea"/>
                          <a:cs typeface="Times New Roman" panose="02020603050405020304" pitchFamily="18" charset="0"/>
                        </a:rPr>
                        <a:t>-</a:t>
                      </a:r>
                      <a:endParaRPr lang="ru-RU" sz="120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ru-RU" sz="1200" kern="1200" dirty="0" smtClean="0">
                          <a:solidFill>
                            <a:schemeClr val="tx1"/>
                          </a:solidFill>
                          <a:latin typeface="Times New Roman" panose="02020603050405020304" pitchFamily="18" charset="0"/>
                          <a:ea typeface="+mn-ea"/>
                          <a:cs typeface="Times New Roman" panose="02020603050405020304" pitchFamily="18" charset="0"/>
                        </a:rPr>
                        <a:t>-</a:t>
                      </a:r>
                      <a:endParaRPr lang="ru-RU" sz="1200" kern="1200" dirty="0">
                        <a:solidFill>
                          <a:schemeClr val="tx1"/>
                        </a:solidFill>
                        <a:latin typeface="Times New Roman" panose="02020603050405020304" pitchFamily="18" charset="0"/>
                        <a:ea typeface="+mn-ea"/>
                        <a:cs typeface="Times New Roman" panose="02020603050405020304" pitchFamily="18" charset="0"/>
                      </a:endParaRPr>
                    </a:p>
                  </a:txBody>
                  <a:tcPr anchor="ctr"/>
                </a:tc>
              </a:tr>
              <a:tr h="3478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solidFill>
                            <a:schemeClr val="tx1"/>
                          </a:solidFill>
                          <a:latin typeface="Times New Roman" panose="02020603050405020304" pitchFamily="18" charset="0"/>
                          <a:cs typeface="Times New Roman" panose="02020603050405020304" pitchFamily="18" charset="0"/>
                        </a:rPr>
                        <a:t>2018 год</a:t>
                      </a:r>
                    </a:p>
                  </a:txBody>
                  <a:tcPr anchor="ct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265,8</a:t>
                      </a:r>
                    </a:p>
                  </a:txBody>
                  <a:tcPr anchor="ct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a:t>
                      </a:r>
                      <a:endParaRPr lang="ru-RU" sz="12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265,8</a:t>
                      </a:r>
                      <a:endParaRPr lang="ru-RU" sz="1200" b="0" dirty="0">
                        <a:solidFill>
                          <a:schemeClr val="tx1"/>
                        </a:solidFill>
                        <a:latin typeface="Times New Roman" panose="02020603050405020304" pitchFamily="18" charset="0"/>
                        <a:cs typeface="Times New Roman" panose="02020603050405020304" pitchFamily="18" charset="0"/>
                      </a:endParaRPr>
                    </a:p>
                  </a:txBody>
                  <a:tcPr anchor="ctr"/>
                </a:tc>
              </a:tr>
              <a:tr h="3963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tx1"/>
                          </a:solidFill>
                          <a:latin typeface="Times New Roman" panose="02020603050405020304" pitchFamily="18" charset="0"/>
                          <a:cs typeface="Times New Roman" panose="02020603050405020304" pitchFamily="18" charset="0"/>
                        </a:rPr>
                        <a:t>ВСЕГО за 2015-2018 годы</a:t>
                      </a:r>
                    </a:p>
                  </a:txBody>
                  <a:tcPr anchor="ct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599,75</a:t>
                      </a:r>
                      <a:endParaRPr lang="ru-RU" sz="12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a:t>
                      </a:r>
                      <a:endParaRPr lang="ru-RU" sz="12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599,75</a:t>
                      </a:r>
                    </a:p>
                  </a:txBody>
                  <a:tcPr anchor="ctr"/>
                </a:tc>
              </a:tr>
            </a:tbl>
          </a:graphicData>
        </a:graphic>
      </p:graphicFrame>
    </p:spTree>
    <p:extLst>
      <p:ext uri="{BB962C8B-B14F-4D97-AF65-F5344CB8AC3E}">
        <p14:creationId xmlns:p14="http://schemas.microsoft.com/office/powerpoint/2010/main" val="932656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96355" y="1470253"/>
            <a:ext cx="3515212" cy="37457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i="1" dirty="0" smtClean="0">
                <a:latin typeface="Times New Roman" panose="02020603050405020304" pitchFamily="18" charset="0"/>
                <a:cs typeface="Times New Roman" panose="02020603050405020304" pitchFamily="18" charset="0"/>
              </a:rPr>
              <a:t>Объект введен 31 мая 2018 года</a:t>
            </a:r>
          </a:p>
        </p:txBody>
      </p:sp>
      <p:graphicFrame>
        <p:nvGraphicFramePr>
          <p:cNvPr id="4" name="Таблица 3"/>
          <p:cNvGraphicFramePr>
            <a:graphicFrameLocks noGrp="1"/>
          </p:cNvGraphicFramePr>
          <p:nvPr>
            <p:extLst>
              <p:ext uri="{D42A27DB-BD31-4B8C-83A1-F6EECF244321}">
                <p14:modId xmlns:p14="http://schemas.microsoft.com/office/powerpoint/2010/main" val="2795610631"/>
              </p:ext>
            </p:extLst>
          </p:nvPr>
        </p:nvGraphicFramePr>
        <p:xfrm>
          <a:off x="3995937" y="2191627"/>
          <a:ext cx="5050829" cy="3901669"/>
        </p:xfrm>
        <a:graphic>
          <a:graphicData uri="http://schemas.openxmlformats.org/drawingml/2006/table">
            <a:tbl>
              <a:tblPr firstRow="1" bandRow="1">
                <a:tableStyleId>{21E4AEA4-8DFA-4A89-87EB-49C32662AFE0}</a:tableStyleId>
              </a:tblPr>
              <a:tblGrid>
                <a:gridCol w="1294340"/>
                <a:gridCol w="906530"/>
                <a:gridCol w="1277925"/>
                <a:gridCol w="1572034"/>
              </a:tblGrid>
              <a:tr h="207589">
                <a:tc gridSpan="4">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Объемы финансирования строительства               (млн. рублей)</a:t>
                      </a:r>
                      <a:endParaRPr lang="ru-RU" sz="160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r>
              <a:tr h="388896">
                <a:tc rowSpan="2">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Источники</a:t>
                      </a:r>
                      <a:r>
                        <a:rPr lang="ru-RU" sz="1400" baseline="0" dirty="0" smtClean="0">
                          <a:solidFill>
                            <a:schemeClr val="tx1"/>
                          </a:solidFill>
                          <a:latin typeface="Times New Roman" panose="02020603050405020304" pitchFamily="18" charset="0"/>
                          <a:cs typeface="Times New Roman" panose="02020603050405020304" pitchFamily="18" charset="0"/>
                        </a:rPr>
                        <a:t> / годы</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rowSpan="2">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Всего</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gridSpan="2">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в том числе за счет средств:</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pPr algn="ctr"/>
                      <a:endParaRPr lang="ru-RU" dirty="0"/>
                    </a:p>
                  </a:txBody>
                  <a:tcPr anchor="ctr"/>
                </a:tc>
              </a:tr>
              <a:tr h="767138">
                <a:tc vMerge="1">
                  <a:txBody>
                    <a:bodyPr/>
                    <a:lstStyle/>
                    <a:p>
                      <a:pPr algn="ctr"/>
                      <a:endParaRPr lang="ru-RU" dirty="0"/>
                    </a:p>
                  </a:txBody>
                  <a:tcPr anchor="ctr"/>
                </a:tc>
                <a:tc vMerge="1">
                  <a:txBody>
                    <a:bodyPr/>
                    <a:lstStyle/>
                    <a:p>
                      <a:endParaRPr lang="ru-RU" dirty="0"/>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федерального бюджета</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республиканского бюджета Чувашской Республики</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r h="4365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anose="02020603050405020304" pitchFamily="18" charset="0"/>
                          <a:cs typeface="Times New Roman" panose="02020603050405020304" pitchFamily="18" charset="0"/>
                        </a:rPr>
                        <a:t>В предыдущие годы</a:t>
                      </a: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12,9</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0,0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12,9</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r h="3888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anose="02020603050405020304" pitchFamily="18" charset="0"/>
                          <a:cs typeface="Times New Roman" panose="02020603050405020304" pitchFamily="18" charset="0"/>
                        </a:rPr>
                        <a:t>2017 год</a:t>
                      </a: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107,9</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94,9</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13,0</a:t>
                      </a:r>
                    </a:p>
                  </a:txBody>
                  <a:tcPr anchor="ctr"/>
                </a:tc>
              </a:tr>
              <a:tr h="3888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anose="02020603050405020304" pitchFamily="18" charset="0"/>
                          <a:cs typeface="Times New Roman" panose="02020603050405020304" pitchFamily="18" charset="0"/>
                        </a:rPr>
                        <a:t>2018 год </a:t>
                      </a: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40,6</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7,5</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33,1</a:t>
                      </a:r>
                      <a:endParaRPr lang="ru-RU" sz="1400" dirty="0">
                        <a:solidFill>
                          <a:srgbClr val="FF0000"/>
                        </a:solidFill>
                        <a:latin typeface="Times New Roman" panose="02020603050405020304" pitchFamily="18" charset="0"/>
                        <a:cs typeface="Times New Roman" panose="02020603050405020304" pitchFamily="18" charset="0"/>
                      </a:endParaRPr>
                    </a:p>
                  </a:txBody>
                  <a:tcPr anchor="ctr"/>
                </a:tc>
              </a:tr>
              <a:tr h="4794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anose="02020603050405020304" pitchFamily="18" charset="0"/>
                          <a:cs typeface="Times New Roman" panose="02020603050405020304" pitchFamily="18" charset="0"/>
                        </a:rPr>
                        <a:t>ВСЕГО</a:t>
                      </a:r>
                    </a:p>
                  </a:txBody>
                  <a:tcPr anchor="ct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161,4</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102,4</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59,0</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sp>
        <p:nvSpPr>
          <p:cNvPr id="5" name="TextBox 4"/>
          <p:cNvSpPr txBox="1"/>
          <p:nvPr/>
        </p:nvSpPr>
        <p:spPr>
          <a:xfrm>
            <a:off x="135537" y="3229210"/>
            <a:ext cx="3716382" cy="3231654"/>
          </a:xfrm>
          <a:prstGeom prst="rect">
            <a:avLst/>
          </a:prstGeom>
          <a:noFill/>
        </p:spPr>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В рамках мероприятий </a:t>
            </a:r>
            <a:r>
              <a:rPr lang="ru-RU" sz="1200" dirty="0">
                <a:latin typeface="Times New Roman" panose="02020603050405020304" pitchFamily="18" charset="0"/>
                <a:cs typeface="Times New Roman" panose="02020603050405020304" pitchFamily="18" charset="0"/>
              </a:rPr>
              <a:t>по подготовке к проведению чемпионата мира по футболу 2018 года в Российской  </a:t>
            </a:r>
            <a:r>
              <a:rPr lang="ru-RU" sz="1200" dirty="0" smtClean="0">
                <a:latin typeface="Times New Roman" panose="02020603050405020304" pitchFamily="18" charset="0"/>
                <a:cs typeface="Times New Roman" panose="02020603050405020304" pitchFamily="18" charset="0"/>
              </a:rPr>
              <a:t>Федерации проведена реконструкция</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тренировочной площадки </a:t>
            </a:r>
            <a:r>
              <a:rPr lang="ru-RU" sz="1200" dirty="0">
                <a:latin typeface="Times New Roman" panose="02020603050405020304" pitchFamily="18" charset="0"/>
                <a:cs typeface="Times New Roman" panose="02020603050405020304" pitchFamily="18" charset="0"/>
              </a:rPr>
              <a:t>на стадионе «Олимпийский</a:t>
            </a:r>
            <a:r>
              <a:rPr lang="ru-RU" sz="1200" dirty="0" smtClean="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a:p>
            <a:pPr algn="just"/>
            <a:r>
              <a:rPr lang="ru-RU" sz="1200" dirty="0">
                <a:latin typeface="Times New Roman" panose="02020603050405020304" pitchFamily="18" charset="0"/>
                <a:cs typeface="Times New Roman" panose="02020603050405020304" pitchFamily="18" charset="0"/>
              </a:rPr>
              <a:t>Стадион расположен в центре г. Чебоксары и занимает 17 гектаров. Стадион располагает главной спортивной ареной с трибунами почти на 15 тысяч мест, дорожками легкоатлетическими, футбольным полем, </a:t>
            </a:r>
            <a:r>
              <a:rPr lang="ru-RU" sz="1200" dirty="0" err="1">
                <a:latin typeface="Times New Roman" panose="02020603050405020304" pitchFamily="18" charset="0"/>
                <a:cs typeface="Times New Roman" panose="02020603050405020304" pitchFamily="18" charset="0"/>
              </a:rPr>
              <a:t>подтрибунными</a:t>
            </a:r>
            <a:r>
              <a:rPr lang="ru-RU" sz="1200" dirty="0">
                <a:latin typeface="Times New Roman" panose="02020603050405020304" pitchFamily="18" charset="0"/>
                <a:cs typeface="Times New Roman" panose="02020603050405020304" pitchFamily="18" charset="0"/>
              </a:rPr>
              <a:t> помещениями. На стадионе разместились тренировочное футбольное поле, поле для метания копья, молота и диска, три теннисных корта с асфальтовым покрытием, три городошные площадки, три площадки для пляжного волейбола, лыже-роллерная трасса с асфальтовым покрытием, круговая дорожка с асфальтовым покрытием для спортивной ходьбы и бегунов.</a:t>
            </a:r>
          </a:p>
          <a:p>
            <a:pPr algn="just"/>
            <a:endParaRPr lang="ru-RU" sz="1200" dirty="0" smtClean="0">
              <a:latin typeface="Times New Roman" panose="02020603050405020304" pitchFamily="18" charset="0"/>
              <a:cs typeface="Times New Roman" panose="02020603050405020304" pitchFamily="18" charset="0"/>
            </a:endParaRPr>
          </a:p>
        </p:txBody>
      </p:sp>
      <p:sp>
        <p:nvSpPr>
          <p:cNvPr id="8" name="Номер слайда 7"/>
          <p:cNvSpPr>
            <a:spLocks noGrp="1"/>
          </p:cNvSpPr>
          <p:nvPr>
            <p:ph type="sldNum" sz="quarter" idx="12"/>
          </p:nvPr>
        </p:nvSpPr>
        <p:spPr/>
        <p:txBody>
          <a:bodyPr/>
          <a:lstStyle/>
          <a:p>
            <a:pPr>
              <a:defRPr/>
            </a:pPr>
            <a:fld id="{667CCBFA-BFB9-4E9F-B6F6-694D72409F22}" type="slidenum">
              <a:rPr lang="ru-RU" smtClean="0"/>
              <a:pPr>
                <a:defRPr/>
              </a:pPr>
              <a:t>35</a:t>
            </a:fld>
            <a:endParaRPr lang="ru-RU" dirty="0"/>
          </a:p>
        </p:txBody>
      </p:sp>
      <p:sp>
        <p:nvSpPr>
          <p:cNvPr id="2" name="Заголовок 1"/>
          <p:cNvSpPr>
            <a:spLocks noGrp="1"/>
          </p:cNvSpPr>
          <p:nvPr>
            <p:ph type="title"/>
          </p:nvPr>
        </p:nvSpPr>
        <p:spPr>
          <a:xfrm>
            <a:off x="383672" y="620688"/>
            <a:ext cx="8712968" cy="936104"/>
          </a:xfrm>
        </p:spPr>
        <p:txBody>
          <a:bodyPr>
            <a:noAutofit/>
          </a:bodyPr>
          <a:lstStyle/>
          <a:p>
            <a:pPr marL="0" indent="0">
              <a:buNone/>
            </a:pPr>
            <a:r>
              <a:rPr lang="ru-RU" sz="1450" u="sng" dirty="0">
                <a:solidFill>
                  <a:schemeClr val="accent1">
                    <a:lumMod val="50000"/>
                  </a:schemeClr>
                </a:solidFill>
                <a:effectLst/>
                <a:latin typeface="Times New Roman" panose="02020603050405020304" pitchFamily="18" charset="0"/>
                <a:cs typeface="Times New Roman" panose="02020603050405020304" pitchFamily="18" charset="0"/>
              </a:rPr>
              <a:t>Реконструкция тренировочной площадки на стадионе автономного </a:t>
            </a:r>
            <a:r>
              <a:rPr lang="ru-RU" sz="1450" u="sng" dirty="0" smtClean="0">
                <a:solidFill>
                  <a:schemeClr val="accent1">
                    <a:lumMod val="50000"/>
                  </a:schemeClr>
                </a:solidFill>
                <a:effectLst/>
                <a:latin typeface="Times New Roman" panose="02020603050405020304" pitchFamily="18" charset="0"/>
                <a:cs typeface="Times New Roman" panose="02020603050405020304" pitchFamily="18" charset="0"/>
              </a:rPr>
              <a:t>учреждения </a:t>
            </a:r>
            <a:br>
              <a:rPr lang="ru-RU" sz="1450" u="sng" dirty="0" smtClean="0">
                <a:solidFill>
                  <a:schemeClr val="accent1">
                    <a:lumMod val="50000"/>
                  </a:schemeClr>
                </a:solidFill>
                <a:effectLst/>
                <a:latin typeface="Times New Roman" panose="02020603050405020304" pitchFamily="18" charset="0"/>
                <a:cs typeface="Times New Roman" panose="02020603050405020304" pitchFamily="18" charset="0"/>
              </a:rPr>
            </a:br>
            <a:r>
              <a:rPr lang="ru-RU" sz="1450" u="sng" dirty="0" smtClean="0">
                <a:solidFill>
                  <a:schemeClr val="accent1">
                    <a:lumMod val="50000"/>
                  </a:schemeClr>
                </a:solidFill>
                <a:effectLst/>
                <a:latin typeface="Times New Roman" panose="02020603050405020304" pitchFamily="18" charset="0"/>
                <a:cs typeface="Times New Roman" panose="02020603050405020304" pitchFamily="18" charset="0"/>
              </a:rPr>
              <a:t>Чувашской Республики </a:t>
            </a:r>
            <a:r>
              <a:rPr lang="ru-RU" sz="1450" u="sng" dirty="0">
                <a:solidFill>
                  <a:schemeClr val="accent1">
                    <a:lumMod val="50000"/>
                  </a:schemeClr>
                </a:solidFill>
                <a:effectLst/>
                <a:latin typeface="Times New Roman" panose="02020603050405020304" pitchFamily="18" charset="0"/>
                <a:cs typeface="Times New Roman" panose="02020603050405020304" pitchFamily="18" charset="0"/>
              </a:rPr>
              <a:t>"Центр спортивной подготовки сборных команд </a:t>
            </a:r>
            <a:r>
              <a:rPr lang="ru-RU" sz="1450" u="sng" dirty="0" smtClean="0">
                <a:solidFill>
                  <a:schemeClr val="accent1">
                    <a:lumMod val="50000"/>
                  </a:schemeClr>
                </a:solidFill>
                <a:effectLst/>
                <a:latin typeface="Times New Roman" panose="02020603050405020304" pitchFamily="18" charset="0"/>
                <a:cs typeface="Times New Roman" panose="02020603050405020304" pitchFamily="18" charset="0"/>
              </a:rPr>
              <a:t/>
            </a:r>
            <a:br>
              <a:rPr lang="ru-RU" sz="1450" u="sng" dirty="0" smtClean="0">
                <a:solidFill>
                  <a:schemeClr val="accent1">
                    <a:lumMod val="50000"/>
                  </a:schemeClr>
                </a:solidFill>
                <a:effectLst/>
                <a:latin typeface="Times New Roman" panose="02020603050405020304" pitchFamily="18" charset="0"/>
                <a:cs typeface="Times New Roman" panose="02020603050405020304" pitchFamily="18" charset="0"/>
              </a:rPr>
            </a:br>
            <a:r>
              <a:rPr lang="ru-RU" sz="1450" u="sng" dirty="0" smtClean="0">
                <a:solidFill>
                  <a:schemeClr val="accent1">
                    <a:lumMod val="50000"/>
                  </a:schemeClr>
                </a:solidFill>
                <a:effectLst/>
                <a:latin typeface="Times New Roman" panose="02020603050405020304" pitchFamily="18" charset="0"/>
                <a:cs typeface="Times New Roman" panose="02020603050405020304" pitchFamily="18" charset="0"/>
              </a:rPr>
              <a:t>Чувашской </a:t>
            </a:r>
            <a:r>
              <a:rPr lang="ru-RU" sz="1450" u="sng" dirty="0">
                <a:solidFill>
                  <a:schemeClr val="accent1">
                    <a:lumMod val="50000"/>
                  </a:schemeClr>
                </a:solidFill>
                <a:effectLst/>
                <a:latin typeface="Times New Roman" panose="02020603050405020304" pitchFamily="18" charset="0"/>
                <a:cs typeface="Times New Roman" panose="02020603050405020304" pitchFamily="18" charset="0"/>
              </a:rPr>
              <a:t>Республики имени А. Игнатьева", г. Чебоксары, ул. Чапаева, д. </a:t>
            </a:r>
            <a:r>
              <a:rPr lang="ru-RU" sz="1450" u="sng" dirty="0" smtClean="0">
                <a:solidFill>
                  <a:schemeClr val="accent1">
                    <a:lumMod val="50000"/>
                  </a:schemeClr>
                </a:solidFill>
                <a:effectLst/>
                <a:latin typeface="Times New Roman" panose="02020603050405020304" pitchFamily="18" charset="0"/>
                <a:cs typeface="Times New Roman" panose="02020603050405020304" pitchFamily="18" charset="0"/>
              </a:rPr>
              <a:t>17 </a:t>
            </a:r>
            <a:endParaRPr lang="ru-RU" sz="1450" u="sng" dirty="0">
              <a:solidFill>
                <a:schemeClr val="accent1">
                  <a:lumMod val="50000"/>
                </a:schemeClr>
              </a:solidFill>
              <a:effectLst/>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259730" y="69850"/>
            <a:ext cx="7613498"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200" dirty="0">
                <a:solidFill>
                  <a:schemeClr val="tx1"/>
                </a:solidFill>
                <a:effectLst/>
                <a:latin typeface="Times New Roman" panose="02020603050405020304" pitchFamily="18" charset="0"/>
                <a:cs typeface="Times New Roman" panose="02020603050405020304" pitchFamily="18" charset="0"/>
              </a:rPr>
              <a:t>Общественно значимые проекты</a:t>
            </a: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pic>
        <p:nvPicPr>
          <p:cNvPr id="1026" name="Picture 2" descr="http://csp.cap.ru/Content2018/orgs/GovId_616/05-10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730" y="1340768"/>
            <a:ext cx="3520182" cy="1944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424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052" y="1665670"/>
            <a:ext cx="3518052" cy="4893647"/>
          </a:xfrm>
          <a:prstGeom prst="rect">
            <a:avLst/>
          </a:prstGeom>
          <a:noFill/>
        </p:spPr>
        <p:txBody>
          <a:bodyPr wrap="square" rtlCol="0">
            <a:spAutoFit/>
          </a:bodyPr>
          <a:lstStyle/>
          <a:p>
            <a:pPr algn="just"/>
            <a:r>
              <a:rPr lang="en-US" sz="1300"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Реконструкция </a:t>
            </a:r>
            <a:r>
              <a:rPr lang="ru-RU" sz="1300" dirty="0">
                <a:latin typeface="Times New Roman" panose="02020603050405020304" pitchFamily="18" charset="0"/>
                <a:cs typeface="Times New Roman" panose="02020603050405020304" pitchFamily="18" charset="0"/>
              </a:rPr>
              <a:t>Московского моста с расширением проезжей части </a:t>
            </a:r>
            <a:r>
              <a:rPr lang="ru-RU" sz="1300" dirty="0" smtClean="0">
                <a:latin typeface="Times New Roman" panose="02020603050405020304" pitchFamily="18" charset="0"/>
                <a:cs typeface="Times New Roman" panose="02020603050405020304" pitchFamily="18" charset="0"/>
              </a:rPr>
              <a:t>проведена </a:t>
            </a:r>
            <a:r>
              <a:rPr lang="ru-RU" sz="1300" dirty="0">
                <a:latin typeface="Times New Roman" panose="02020603050405020304" pitchFamily="18" charset="0"/>
                <a:cs typeface="Times New Roman" panose="02020603050405020304" pitchFamily="18" charset="0"/>
              </a:rPr>
              <a:t>при поддержке Правительства Российской Федерации в рамках реализации мероприятий Указа Президента Российской </a:t>
            </a:r>
            <a:r>
              <a:rPr lang="ru-RU" sz="1300" dirty="0" smtClean="0">
                <a:latin typeface="Times New Roman" panose="02020603050405020304" pitchFamily="18" charset="0"/>
                <a:cs typeface="Times New Roman" panose="02020603050405020304" pitchFamily="18" charset="0"/>
              </a:rPr>
              <a:t>Федерации от </a:t>
            </a:r>
            <a:r>
              <a:rPr lang="ru-RU" sz="1300" dirty="0">
                <a:latin typeface="Times New Roman" panose="02020603050405020304" pitchFamily="18" charset="0"/>
                <a:cs typeface="Times New Roman" panose="02020603050405020304" pitchFamily="18" charset="0"/>
              </a:rPr>
              <a:t>28 июля 2012 г. №1061 «О праздновании 550-летия основания г. Чебоксары и 100-летия образования Чувашской автономной </a:t>
            </a:r>
            <a:r>
              <a:rPr lang="ru-RU" sz="1300" dirty="0" smtClean="0">
                <a:latin typeface="Times New Roman" panose="02020603050405020304" pitchFamily="18" charset="0"/>
                <a:cs typeface="Times New Roman" panose="02020603050405020304" pitchFamily="18" charset="0"/>
              </a:rPr>
              <a:t>области</a:t>
            </a:r>
            <a:r>
              <a:rPr lang="en-US" sz="1300" dirty="0" smtClean="0">
                <a:latin typeface="Times New Roman" panose="02020603050405020304" pitchFamily="18" charset="0"/>
                <a:cs typeface="Times New Roman" panose="02020603050405020304" pitchFamily="18" charset="0"/>
              </a:rPr>
              <a:t>.</a:t>
            </a:r>
            <a:r>
              <a:rPr lang="ru-RU" sz="1300" dirty="0" smtClean="0">
                <a:latin typeface="Times New Roman" panose="02020603050405020304" pitchFamily="18" charset="0"/>
                <a:cs typeface="Times New Roman" panose="02020603050405020304" pitchFamily="18" charset="0"/>
              </a:rPr>
              <a:t>    </a:t>
            </a:r>
            <a:endParaRPr lang="en-US" sz="1300" dirty="0" smtClean="0">
              <a:latin typeface="Times New Roman" panose="02020603050405020304" pitchFamily="18" charset="0"/>
              <a:cs typeface="Times New Roman" panose="02020603050405020304" pitchFamily="18" charset="0"/>
            </a:endParaRPr>
          </a:p>
          <a:p>
            <a:pPr algn="just"/>
            <a:r>
              <a:rPr lang="en-US" sz="1300"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Реконструкция велась </a:t>
            </a:r>
            <a:r>
              <a:rPr lang="ru-RU" sz="1300" dirty="0">
                <a:latin typeface="Times New Roman" panose="02020603050405020304" pitchFamily="18" charset="0"/>
                <a:cs typeface="Times New Roman" panose="02020603050405020304" pitchFamily="18" charset="0"/>
              </a:rPr>
              <a:t>с </a:t>
            </a:r>
            <a:r>
              <a:rPr lang="ru-RU" sz="1300" dirty="0" smtClean="0">
                <a:latin typeface="Times New Roman" panose="02020603050405020304" pitchFamily="18" charset="0"/>
                <a:cs typeface="Times New Roman" panose="02020603050405020304" pitchFamily="18" charset="0"/>
              </a:rPr>
              <a:t>29 </a:t>
            </a:r>
            <a:r>
              <a:rPr lang="ru-RU" sz="1300" dirty="0">
                <a:latin typeface="Times New Roman" panose="02020603050405020304" pitchFamily="18" charset="0"/>
                <a:cs typeface="Times New Roman" panose="02020603050405020304" pitchFamily="18" charset="0"/>
              </a:rPr>
              <a:t>ноября 2015 года и проходила в два этапа. </a:t>
            </a:r>
            <a:r>
              <a:rPr lang="ru-RU" sz="1300" dirty="0" smtClean="0">
                <a:latin typeface="Times New Roman" panose="02020603050405020304" pitchFamily="18" charset="0"/>
                <a:cs typeface="Times New Roman" panose="02020603050405020304" pitchFamily="18" charset="0"/>
              </a:rPr>
              <a:t>Были выполнены </a:t>
            </a:r>
            <a:r>
              <a:rPr lang="ru-RU" sz="1300" dirty="0">
                <a:latin typeface="Times New Roman" panose="02020603050405020304" pitchFamily="18" charset="0"/>
                <a:cs typeface="Times New Roman" panose="02020603050405020304" pitchFamily="18" charset="0"/>
              </a:rPr>
              <a:t>работы по строительству нового </a:t>
            </a:r>
            <a:r>
              <a:rPr lang="ru-RU" sz="1300" dirty="0" smtClean="0">
                <a:latin typeface="Times New Roman" panose="02020603050405020304" pitchFamily="18" charset="0"/>
                <a:cs typeface="Times New Roman" panose="02020603050405020304" pitchFamily="18" charset="0"/>
              </a:rPr>
              <a:t>моста </a:t>
            </a:r>
            <a:r>
              <a:rPr lang="ru-RU" sz="1300" dirty="0">
                <a:latin typeface="Times New Roman" panose="02020603050405020304" pitchFamily="18" charset="0"/>
                <a:cs typeface="Times New Roman" panose="02020603050405020304" pitchFamily="18" charset="0"/>
              </a:rPr>
              <a:t>рядом с </a:t>
            </a:r>
            <a:r>
              <a:rPr lang="ru-RU" sz="1300" dirty="0" smtClean="0">
                <a:latin typeface="Times New Roman" panose="02020603050405020304" pitchFamily="18" charset="0"/>
                <a:cs typeface="Times New Roman" panose="02020603050405020304" pitchFamily="18" charset="0"/>
              </a:rPr>
              <a:t>существующим, реконструкция </a:t>
            </a:r>
            <a:r>
              <a:rPr lang="ru-RU" sz="1300" dirty="0" err="1" smtClean="0">
                <a:latin typeface="Times New Roman" panose="02020603050405020304" pitchFamily="18" charset="0"/>
                <a:cs typeface="Times New Roman" panose="02020603050405020304" pitchFamily="18" charset="0"/>
              </a:rPr>
              <a:t>сущест-вующего</a:t>
            </a:r>
            <a:r>
              <a:rPr lang="ru-RU" sz="1300" dirty="0" smtClean="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моста (мост по левой проезжей части) путём демонтажа балок пролётного строения, стоек опор и усиления фундаментов опор моста, строительство путепровода в теле дамбы на левом берегу,   уширение </a:t>
            </a:r>
            <a:r>
              <a:rPr lang="ru-RU" sz="1300" dirty="0" smtClean="0">
                <a:latin typeface="Times New Roman" panose="02020603050405020304" pitchFamily="18" charset="0"/>
                <a:cs typeface="Times New Roman" panose="02020603050405020304" pitchFamily="18" charset="0"/>
              </a:rPr>
              <a:t>авто-мобильной </a:t>
            </a:r>
            <a:r>
              <a:rPr lang="ru-RU" sz="1300" dirty="0">
                <a:latin typeface="Times New Roman" panose="02020603050405020304" pitchFamily="18" charset="0"/>
                <a:cs typeface="Times New Roman" panose="02020603050405020304" pitchFamily="18" charset="0"/>
              </a:rPr>
              <a:t>дороги на </a:t>
            </a:r>
            <a:r>
              <a:rPr lang="ru-RU" sz="1300" dirty="0" smtClean="0">
                <a:latin typeface="Times New Roman" panose="02020603050405020304" pitchFamily="18" charset="0"/>
                <a:cs typeface="Times New Roman" panose="02020603050405020304" pitchFamily="18" charset="0"/>
              </a:rPr>
              <a:t>подходах </a:t>
            </a:r>
            <a:r>
              <a:rPr lang="ru-RU" sz="1300" dirty="0">
                <a:latin typeface="Times New Roman" panose="02020603050405020304" pitchFamily="18" charset="0"/>
                <a:cs typeface="Times New Roman" panose="02020603050405020304" pitchFamily="18" charset="0"/>
              </a:rPr>
              <a:t>к мосту, перенос инженерных коммуникаций, попадающих в зону строительства, строительство очистных сооружений</a:t>
            </a:r>
            <a:r>
              <a:rPr lang="ru-RU" sz="1300" dirty="0" smtClean="0">
                <a:latin typeface="Times New Roman" panose="02020603050405020304" pitchFamily="18" charset="0"/>
                <a:cs typeface="Times New Roman" panose="02020603050405020304" pitchFamily="18" charset="0"/>
              </a:rPr>
              <a:t>.</a:t>
            </a:r>
          </a:p>
          <a:p>
            <a:pPr algn="just"/>
            <a:r>
              <a:rPr lang="ru-RU" sz="1300" dirty="0" smtClean="0">
                <a:latin typeface="Times New Roman" panose="02020603050405020304" pitchFamily="18" charset="0"/>
                <a:cs typeface="Times New Roman" panose="02020603050405020304" pitchFamily="18" charset="0"/>
              </a:rPr>
              <a:t>     Официально </a:t>
            </a:r>
            <a:r>
              <a:rPr lang="ru-RU" sz="1300" dirty="0" err="1" smtClean="0">
                <a:latin typeface="Times New Roman" panose="02020603050405020304" pitchFamily="18" charset="0"/>
                <a:cs typeface="Times New Roman" panose="02020603050405020304" pitchFamily="18" charset="0"/>
              </a:rPr>
              <a:t>шестиполосное</a:t>
            </a:r>
            <a:r>
              <a:rPr lang="ru-RU" sz="1300" dirty="0" smtClean="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движение транспорта по Московскому мосту </a:t>
            </a:r>
            <a:r>
              <a:rPr lang="ru-RU" sz="1300" dirty="0" smtClean="0">
                <a:latin typeface="Times New Roman" panose="02020603050405020304" pitchFamily="18" charset="0"/>
                <a:cs typeface="Times New Roman" panose="02020603050405020304" pitchFamily="18" charset="0"/>
              </a:rPr>
              <a:t>в </a:t>
            </a:r>
            <a:r>
              <a:rPr lang="ru-RU" sz="1300" dirty="0">
                <a:latin typeface="Times New Roman" panose="02020603050405020304" pitchFamily="18" charset="0"/>
                <a:cs typeface="Times New Roman" panose="02020603050405020304" pitchFamily="18" charset="0"/>
              </a:rPr>
              <a:t>городе </a:t>
            </a:r>
            <a:r>
              <a:rPr lang="ru-RU" sz="1300" dirty="0" smtClean="0">
                <a:latin typeface="Times New Roman" panose="02020603050405020304" pitchFamily="18" charset="0"/>
                <a:cs typeface="Times New Roman" panose="02020603050405020304" pitchFamily="18" charset="0"/>
              </a:rPr>
              <a:t>Чебоксары</a:t>
            </a:r>
            <a:r>
              <a:rPr lang="ru-RU" sz="1300" dirty="0">
                <a:latin typeface="Times New Roman" panose="02020603050405020304" pitchFamily="18" charset="0"/>
                <a:cs typeface="Times New Roman" panose="02020603050405020304" pitchFamily="18" charset="0"/>
              </a:rPr>
              <a:t> запущено </a:t>
            </a:r>
            <a:r>
              <a:rPr lang="ru-RU" sz="1300" dirty="0" smtClean="0">
                <a:latin typeface="Times New Roman" panose="02020603050405020304" pitchFamily="18" charset="0"/>
                <a:cs typeface="Times New Roman" panose="02020603050405020304" pitchFamily="18" charset="0"/>
              </a:rPr>
              <a:t>14 </a:t>
            </a:r>
            <a:r>
              <a:rPr lang="ru-RU" sz="1300" dirty="0">
                <a:latin typeface="Times New Roman" panose="02020603050405020304" pitchFamily="18" charset="0"/>
                <a:cs typeface="Times New Roman" panose="02020603050405020304" pitchFamily="18" charset="0"/>
              </a:rPr>
              <a:t>декабря </a:t>
            </a:r>
            <a:r>
              <a:rPr lang="ru-RU" sz="1300" dirty="0" smtClean="0">
                <a:latin typeface="Times New Roman" panose="02020603050405020304" pitchFamily="18" charset="0"/>
                <a:cs typeface="Times New Roman" panose="02020603050405020304" pitchFamily="18" charset="0"/>
              </a:rPr>
              <a:t>2018 года.</a:t>
            </a:r>
          </a:p>
        </p:txBody>
      </p:sp>
      <p:sp>
        <p:nvSpPr>
          <p:cNvPr id="3" name="TextBox 2"/>
          <p:cNvSpPr txBox="1"/>
          <p:nvPr/>
        </p:nvSpPr>
        <p:spPr>
          <a:xfrm>
            <a:off x="85794" y="1052736"/>
            <a:ext cx="3539310" cy="612934"/>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500" i="1" dirty="0" smtClean="0">
                <a:latin typeface="Times New Roman" panose="02020603050405020304" pitchFamily="18" charset="0"/>
                <a:cs typeface="Times New Roman" panose="02020603050405020304" pitchFamily="18" charset="0"/>
              </a:rPr>
              <a:t>Срок ввода объекта – 2018 год (введен)</a:t>
            </a:r>
          </a:p>
          <a:p>
            <a:r>
              <a:rPr lang="ru-RU" sz="1500" i="1" dirty="0">
                <a:latin typeface="Times New Roman" panose="02020603050405020304" pitchFamily="18" charset="0"/>
                <a:cs typeface="Times New Roman" panose="02020603050405020304" pitchFamily="18" charset="0"/>
              </a:rPr>
              <a:t>Вводимая мощность – 0,565 км </a:t>
            </a:r>
          </a:p>
        </p:txBody>
      </p:sp>
      <p:sp>
        <p:nvSpPr>
          <p:cNvPr id="8" name="Номер слайда 7"/>
          <p:cNvSpPr>
            <a:spLocks noGrp="1"/>
          </p:cNvSpPr>
          <p:nvPr>
            <p:ph type="sldNum" sz="quarter" idx="12"/>
          </p:nvPr>
        </p:nvSpPr>
        <p:spPr/>
        <p:txBody>
          <a:bodyPr/>
          <a:lstStyle/>
          <a:p>
            <a:pPr>
              <a:defRPr/>
            </a:pPr>
            <a:fld id="{667CCBFA-BFB9-4E9F-B6F6-694D72409F22}" type="slidenum">
              <a:rPr lang="ru-RU" smtClean="0"/>
              <a:pPr>
                <a:defRPr/>
              </a:pPr>
              <a:t>36</a:t>
            </a:fld>
            <a:endParaRPr lang="ru-RU" dirty="0"/>
          </a:p>
        </p:txBody>
      </p:sp>
      <p:sp>
        <p:nvSpPr>
          <p:cNvPr id="9" name="Заголовок 1"/>
          <p:cNvSpPr txBox="1">
            <a:spLocks/>
          </p:cNvSpPr>
          <p:nvPr/>
        </p:nvSpPr>
        <p:spPr>
          <a:xfrm>
            <a:off x="259730" y="69850"/>
            <a:ext cx="7613498"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200" dirty="0">
                <a:solidFill>
                  <a:schemeClr val="tx1"/>
                </a:solidFill>
                <a:effectLst/>
                <a:latin typeface="Times New Roman" panose="02020603050405020304" pitchFamily="18" charset="0"/>
                <a:cs typeface="Times New Roman" panose="02020603050405020304" pitchFamily="18" charset="0"/>
              </a:rPr>
              <a:t>Общественно значимые проекты</a:t>
            </a: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2" name="Заголовок 1"/>
          <p:cNvSpPr txBox="1">
            <a:spLocks/>
          </p:cNvSpPr>
          <p:nvPr/>
        </p:nvSpPr>
        <p:spPr>
          <a:xfrm>
            <a:off x="323528" y="650870"/>
            <a:ext cx="8558322" cy="417443"/>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fontAlgn="auto">
              <a:spcAft>
                <a:spcPts val="0"/>
              </a:spcAft>
              <a:buNone/>
            </a:pPr>
            <a:r>
              <a:rPr lang="ru-RU" sz="1500" u="sng" dirty="0" smtClean="0">
                <a:solidFill>
                  <a:schemeClr val="accent1">
                    <a:lumMod val="50000"/>
                  </a:schemeClr>
                </a:solidFill>
                <a:effectLst/>
                <a:latin typeface="Times New Roman" panose="02020603050405020304" pitchFamily="18" charset="0"/>
                <a:cs typeface="Times New Roman" panose="02020603050405020304" pitchFamily="18" charset="0"/>
              </a:rPr>
              <a:t>Реконструкция </a:t>
            </a:r>
            <a:r>
              <a:rPr lang="ru-RU" sz="1500" u="sng" dirty="0">
                <a:solidFill>
                  <a:schemeClr val="accent1">
                    <a:lumMod val="50000"/>
                  </a:schemeClr>
                </a:solidFill>
                <a:effectLst/>
                <a:latin typeface="Times New Roman" panose="02020603050405020304" pitchFamily="18" charset="0"/>
                <a:cs typeface="Times New Roman" panose="02020603050405020304" pitchFamily="18" charset="0"/>
              </a:rPr>
              <a:t>Московского моста с расширением проезжей части до 6 полос, г. Чебоксары</a:t>
            </a:r>
          </a:p>
        </p:txBody>
      </p:sp>
      <p:pic>
        <p:nvPicPr>
          <p:cNvPr id="13" name="Picture 3" descr="T:\Сектор финансирования\img_1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968963"/>
            <a:ext cx="4612082" cy="22852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5" name="Таблица 14"/>
          <p:cNvGraphicFramePr>
            <a:graphicFrameLocks noGrp="1"/>
          </p:cNvGraphicFramePr>
          <p:nvPr>
            <p:extLst>
              <p:ext uri="{D42A27DB-BD31-4B8C-83A1-F6EECF244321}">
                <p14:modId xmlns:p14="http://schemas.microsoft.com/office/powerpoint/2010/main" val="3522630496"/>
              </p:ext>
            </p:extLst>
          </p:nvPr>
        </p:nvGraphicFramePr>
        <p:xfrm>
          <a:off x="3642996" y="3379674"/>
          <a:ext cx="5317962" cy="3145859"/>
        </p:xfrm>
        <a:graphic>
          <a:graphicData uri="http://schemas.openxmlformats.org/drawingml/2006/table">
            <a:tbl>
              <a:tblPr firstRow="1" bandRow="1">
                <a:tableStyleId>{21E4AEA4-8DFA-4A89-87EB-49C32662AFE0}</a:tableStyleId>
              </a:tblPr>
              <a:tblGrid>
                <a:gridCol w="1310212"/>
                <a:gridCol w="827504"/>
                <a:gridCol w="1031930"/>
                <a:gridCol w="1209284"/>
                <a:gridCol w="939032"/>
              </a:tblGrid>
              <a:tr h="414309">
                <a:tc gridSpan="5">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Объемы финансирования строительства (млн. рублей)</a:t>
                      </a:r>
                      <a:endParaRPr lang="ru-RU" sz="140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c hMerge="1">
                  <a:txBody>
                    <a:bodyPr/>
                    <a:lstStyle/>
                    <a:p>
                      <a:pPr algn="ctr"/>
                      <a:endParaRPr lang="ru-RU" sz="1600" dirty="0"/>
                    </a:p>
                  </a:txBody>
                  <a:tcPr/>
                </a:tc>
              </a:tr>
              <a:tr h="310748">
                <a:tc rowSpan="2">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Источники</a:t>
                      </a:r>
                      <a:r>
                        <a:rPr lang="ru-RU" sz="1200" baseline="0" dirty="0" smtClean="0">
                          <a:solidFill>
                            <a:schemeClr val="tx1"/>
                          </a:solidFill>
                          <a:latin typeface="Times New Roman" panose="02020603050405020304" pitchFamily="18" charset="0"/>
                          <a:cs typeface="Times New Roman" panose="02020603050405020304" pitchFamily="18" charset="0"/>
                        </a:rPr>
                        <a:t> / годы</a:t>
                      </a:r>
                      <a:endParaRPr lang="ru-RU" sz="1200" dirty="0">
                        <a:solidFill>
                          <a:schemeClr val="tx1"/>
                        </a:solidFill>
                        <a:latin typeface="Times New Roman" panose="02020603050405020304" pitchFamily="18" charset="0"/>
                        <a:cs typeface="Times New Roman" panose="02020603050405020304" pitchFamily="18" charset="0"/>
                      </a:endParaRPr>
                    </a:p>
                  </a:txBody>
                  <a:tcPr anchor="ctr"/>
                </a:tc>
                <a:tc rowSpan="2">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Всего</a:t>
                      </a:r>
                      <a:endParaRPr lang="ru-RU" sz="1200" dirty="0">
                        <a:solidFill>
                          <a:schemeClr val="tx1"/>
                        </a:solidFill>
                        <a:latin typeface="Times New Roman" panose="02020603050405020304" pitchFamily="18" charset="0"/>
                        <a:cs typeface="Times New Roman" panose="02020603050405020304" pitchFamily="18" charset="0"/>
                      </a:endParaRPr>
                    </a:p>
                  </a:txBody>
                  <a:tcPr anchor="ctr"/>
                </a:tc>
                <a:tc gridSpan="3">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в том числе за счет средств:</a:t>
                      </a:r>
                      <a:endParaRPr lang="ru-RU" sz="1200" dirty="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pPr algn="ctr"/>
                      <a:endParaRPr lang="ru-RU" dirty="0"/>
                    </a:p>
                  </a:txBody>
                  <a:tcPr anchor="ctr"/>
                </a:tc>
                <a:tc hMerge="1">
                  <a:txBody>
                    <a:bodyPr/>
                    <a:lstStyle/>
                    <a:p>
                      <a:pPr algn="ctr"/>
                      <a:endParaRPr lang="ru-RU" sz="1400" dirty="0"/>
                    </a:p>
                  </a:txBody>
                  <a:tcPr anchor="ctr"/>
                </a:tc>
              </a:tr>
              <a:tr h="834254">
                <a:tc vMerge="1">
                  <a:txBody>
                    <a:bodyPr/>
                    <a:lstStyle/>
                    <a:p>
                      <a:pPr algn="ctr"/>
                      <a:endParaRPr lang="ru-RU" dirty="0"/>
                    </a:p>
                  </a:txBody>
                  <a:tcPr anchor="ctr"/>
                </a:tc>
                <a:tc vMerge="1">
                  <a:txBody>
                    <a:bodyPr/>
                    <a:lstStyle/>
                    <a:p>
                      <a:endParaRPr lang="ru-RU" dirty="0"/>
                    </a:p>
                  </a:txBody>
                  <a:tcPr/>
                </a:tc>
                <a:tc>
                  <a:txBody>
                    <a:bodyPr/>
                    <a:lstStyle/>
                    <a:p>
                      <a:pPr algn="ctr"/>
                      <a:r>
                        <a:rPr lang="ru-RU" sz="1200" dirty="0" err="1" smtClean="0">
                          <a:solidFill>
                            <a:schemeClr val="tx1"/>
                          </a:solidFill>
                          <a:latin typeface="Times New Roman" panose="02020603050405020304" pitchFamily="18" charset="0"/>
                          <a:cs typeface="Times New Roman" panose="02020603050405020304" pitchFamily="18" charset="0"/>
                        </a:rPr>
                        <a:t>федераль-ного</a:t>
                      </a:r>
                      <a:r>
                        <a:rPr lang="ru-RU" sz="1200" dirty="0" smtClean="0">
                          <a:solidFill>
                            <a:schemeClr val="tx1"/>
                          </a:solidFill>
                          <a:latin typeface="Times New Roman" panose="02020603050405020304" pitchFamily="18" charset="0"/>
                          <a:cs typeface="Times New Roman" panose="02020603050405020304" pitchFamily="18" charset="0"/>
                        </a:rPr>
                        <a:t> бюджета</a:t>
                      </a:r>
                      <a:endParaRPr lang="ru-RU" sz="12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err="1" smtClean="0">
                          <a:solidFill>
                            <a:schemeClr val="tx1"/>
                          </a:solidFill>
                          <a:latin typeface="Times New Roman" panose="02020603050405020304" pitchFamily="18" charset="0"/>
                          <a:cs typeface="Times New Roman" panose="02020603050405020304" pitchFamily="18" charset="0"/>
                        </a:rPr>
                        <a:t>республикан-ского</a:t>
                      </a:r>
                      <a:r>
                        <a:rPr lang="ru-RU" sz="1200" dirty="0" smtClean="0">
                          <a:solidFill>
                            <a:schemeClr val="tx1"/>
                          </a:solidFill>
                          <a:latin typeface="Times New Roman" panose="02020603050405020304" pitchFamily="18" charset="0"/>
                          <a:cs typeface="Times New Roman" panose="02020603050405020304" pitchFamily="18" charset="0"/>
                        </a:rPr>
                        <a:t> бюджета Чувашской Республики</a:t>
                      </a:r>
                      <a:endParaRPr lang="ru-RU" sz="12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местного бюджета </a:t>
                      </a:r>
                      <a:r>
                        <a:rPr lang="ru-RU" sz="1200" dirty="0" err="1" smtClean="0">
                          <a:solidFill>
                            <a:schemeClr val="tx1"/>
                          </a:solidFill>
                          <a:latin typeface="Times New Roman" panose="02020603050405020304" pitchFamily="18" charset="0"/>
                          <a:cs typeface="Times New Roman" panose="02020603050405020304" pitchFamily="18" charset="0"/>
                        </a:rPr>
                        <a:t>г.Чебокса-ры</a:t>
                      </a:r>
                      <a:endParaRPr lang="ru-RU" sz="1200" dirty="0">
                        <a:solidFill>
                          <a:schemeClr val="tx1"/>
                        </a:solidFill>
                        <a:latin typeface="Times New Roman" panose="02020603050405020304" pitchFamily="18" charset="0"/>
                        <a:cs typeface="Times New Roman" panose="02020603050405020304" pitchFamily="18" charset="0"/>
                      </a:endParaRPr>
                    </a:p>
                  </a:txBody>
                  <a:tcPr anchor="ctr"/>
                </a:tc>
              </a:tr>
              <a:tr h="3107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anose="02020603050405020304" pitchFamily="18" charset="0"/>
                          <a:cs typeface="Times New Roman" panose="02020603050405020304" pitchFamily="18" charset="0"/>
                        </a:rPr>
                        <a:t>2015-2016 годы</a:t>
                      </a:r>
                    </a:p>
                  </a:txBody>
                  <a:tcPr anchor="ctr"/>
                </a:tc>
                <a:tc>
                  <a:txBody>
                    <a:bodyPr/>
                    <a:lstStyle/>
                    <a:p>
                      <a:pPr marL="0" algn="ctr" defTabSz="914400" rtl="0" eaLnBrk="1" latinLnBrk="0" hangingPunct="1"/>
                      <a:r>
                        <a:rPr lang="ru-RU" sz="1200" kern="1200" dirty="0" smtClean="0">
                          <a:solidFill>
                            <a:schemeClr val="tx1"/>
                          </a:solidFill>
                          <a:latin typeface="Times New Roman" panose="02020603050405020304" pitchFamily="18" charset="0"/>
                          <a:cs typeface="Times New Roman" panose="02020603050405020304" pitchFamily="18" charset="0"/>
                        </a:rPr>
                        <a:t>659,0</a:t>
                      </a:r>
                      <a:endParaRPr lang="ru-RU" sz="120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ru-RU" sz="1200" kern="1200" dirty="0" smtClean="0">
                          <a:solidFill>
                            <a:schemeClr val="tx1"/>
                          </a:solidFill>
                          <a:latin typeface="Times New Roman" panose="02020603050405020304" pitchFamily="18" charset="0"/>
                          <a:cs typeface="Times New Roman" panose="02020603050405020304" pitchFamily="18" charset="0"/>
                        </a:rPr>
                        <a:t>475,9 </a:t>
                      </a:r>
                      <a:endParaRPr lang="ru-RU" sz="120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ru-RU" sz="1200" kern="1200" dirty="0" smtClean="0">
                          <a:solidFill>
                            <a:schemeClr val="tx1"/>
                          </a:solidFill>
                          <a:latin typeface="Times New Roman" panose="02020603050405020304" pitchFamily="18" charset="0"/>
                          <a:cs typeface="Times New Roman" panose="02020603050405020304" pitchFamily="18" charset="0"/>
                        </a:rPr>
                        <a:t>130,8</a:t>
                      </a:r>
                      <a:endParaRPr lang="ru-RU" sz="120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ru-RU" sz="1200" kern="1200" dirty="0" smtClean="0">
                          <a:solidFill>
                            <a:schemeClr val="tx1"/>
                          </a:solidFill>
                          <a:latin typeface="Times New Roman" panose="02020603050405020304" pitchFamily="18" charset="0"/>
                          <a:cs typeface="Times New Roman" panose="02020603050405020304" pitchFamily="18" charset="0"/>
                        </a:rPr>
                        <a:t>52,3</a:t>
                      </a:r>
                      <a:endParaRPr lang="ru-RU" sz="1200" kern="1200" dirty="0">
                        <a:solidFill>
                          <a:schemeClr val="tx1"/>
                        </a:solidFill>
                        <a:latin typeface="Times New Roman" panose="02020603050405020304" pitchFamily="18" charset="0"/>
                        <a:ea typeface="+mn-ea"/>
                        <a:cs typeface="Times New Roman" panose="02020603050405020304" pitchFamily="18" charset="0"/>
                      </a:endParaRPr>
                    </a:p>
                  </a:txBody>
                  <a:tcPr anchor="ctr"/>
                </a:tc>
              </a:tr>
              <a:tr h="3543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anose="02020603050405020304" pitchFamily="18" charset="0"/>
                          <a:cs typeface="Times New Roman" panose="02020603050405020304" pitchFamily="18" charset="0"/>
                        </a:rPr>
                        <a:t>2017 год</a:t>
                      </a:r>
                    </a:p>
                  </a:txBody>
                  <a:tcPr anchor="ctr"/>
                </a:tc>
                <a:tc>
                  <a:txBody>
                    <a:bodyPr/>
                    <a:lstStyle/>
                    <a:p>
                      <a:pPr marL="0" algn="ctr" defTabSz="914400" rtl="0" eaLnBrk="1" latinLnBrk="0" hangingPunct="1"/>
                      <a:r>
                        <a:rPr lang="ru-RU" sz="1200" kern="1200" dirty="0" smtClean="0">
                          <a:solidFill>
                            <a:schemeClr val="tx1"/>
                          </a:solidFill>
                          <a:latin typeface="Times New Roman" panose="02020603050405020304" pitchFamily="18" charset="0"/>
                          <a:cs typeface="Times New Roman" panose="02020603050405020304" pitchFamily="18" charset="0"/>
                        </a:rPr>
                        <a:t>555,1</a:t>
                      </a:r>
                      <a:endParaRPr lang="ru-RU" sz="120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ru-RU" sz="1200" kern="1200" dirty="0" smtClean="0">
                          <a:solidFill>
                            <a:schemeClr val="tx1"/>
                          </a:solidFill>
                          <a:latin typeface="Times New Roman" panose="02020603050405020304" pitchFamily="18" charset="0"/>
                          <a:cs typeface="Times New Roman" panose="02020603050405020304" pitchFamily="18" charset="0"/>
                        </a:rPr>
                        <a:t>340,0</a:t>
                      </a:r>
                      <a:endParaRPr lang="ru-RU" sz="120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ru-RU" sz="1200" kern="1200" dirty="0" smtClean="0">
                          <a:solidFill>
                            <a:schemeClr val="tx1"/>
                          </a:solidFill>
                          <a:latin typeface="Times New Roman" panose="02020603050405020304" pitchFamily="18" charset="0"/>
                          <a:ea typeface="+mn-ea"/>
                          <a:cs typeface="Times New Roman" panose="02020603050405020304" pitchFamily="18" charset="0"/>
                        </a:rPr>
                        <a:t>177,5</a:t>
                      </a:r>
                      <a:endParaRPr lang="ru-RU" sz="120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ru-RU" sz="1200" kern="1200" dirty="0" smtClean="0">
                          <a:solidFill>
                            <a:schemeClr val="tx1"/>
                          </a:solidFill>
                          <a:latin typeface="Times New Roman" panose="02020603050405020304" pitchFamily="18" charset="0"/>
                          <a:cs typeface="Times New Roman" panose="02020603050405020304" pitchFamily="18" charset="0"/>
                        </a:rPr>
                        <a:t>37,6</a:t>
                      </a:r>
                      <a:endParaRPr lang="ru-RU" sz="1200" kern="1200" dirty="0">
                        <a:solidFill>
                          <a:schemeClr val="tx1"/>
                        </a:solidFill>
                        <a:latin typeface="Times New Roman" panose="02020603050405020304" pitchFamily="18" charset="0"/>
                        <a:ea typeface="+mn-ea"/>
                        <a:cs typeface="Times New Roman" panose="02020603050405020304" pitchFamily="18" charset="0"/>
                      </a:endParaRPr>
                    </a:p>
                  </a:txBody>
                  <a:tcPr anchor="ctr"/>
                </a:tc>
              </a:tr>
              <a:tr h="3543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solidFill>
                            <a:schemeClr val="tx1"/>
                          </a:solidFill>
                          <a:latin typeface="Times New Roman" panose="02020603050405020304" pitchFamily="18" charset="0"/>
                          <a:cs typeface="Times New Roman" panose="02020603050405020304" pitchFamily="18" charset="0"/>
                        </a:rPr>
                        <a:t>2018 год</a:t>
                      </a:r>
                    </a:p>
                  </a:txBody>
                  <a:tcPr anchor="ct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38</a:t>
                      </a:r>
                      <a:r>
                        <a:rPr lang="en-US" sz="1200" b="0" dirty="0" smtClean="0">
                          <a:solidFill>
                            <a:schemeClr val="tx1"/>
                          </a:solidFill>
                          <a:latin typeface="Times New Roman" panose="02020603050405020304" pitchFamily="18" charset="0"/>
                          <a:cs typeface="Times New Roman" panose="02020603050405020304" pitchFamily="18" charset="0"/>
                        </a:rPr>
                        <a:t>8</a:t>
                      </a:r>
                      <a:r>
                        <a:rPr lang="ru-RU" sz="1200" b="0" dirty="0" smtClean="0">
                          <a:solidFill>
                            <a:schemeClr val="tx1"/>
                          </a:solidFill>
                          <a:latin typeface="Times New Roman" panose="02020603050405020304" pitchFamily="18" charset="0"/>
                          <a:cs typeface="Times New Roman" panose="02020603050405020304" pitchFamily="18" charset="0"/>
                        </a:rPr>
                        <a:t>,</a:t>
                      </a:r>
                      <a:r>
                        <a:rPr lang="en-US" sz="1200" b="0" dirty="0" smtClean="0">
                          <a:solidFill>
                            <a:schemeClr val="tx1"/>
                          </a:solidFill>
                          <a:latin typeface="Times New Roman" panose="02020603050405020304" pitchFamily="18" charset="0"/>
                          <a:cs typeface="Times New Roman" panose="02020603050405020304" pitchFamily="18" charset="0"/>
                        </a:rPr>
                        <a:t>9</a:t>
                      </a:r>
                      <a:endParaRPr lang="ru-RU" sz="12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346,8</a:t>
                      </a:r>
                    </a:p>
                  </a:txBody>
                  <a:tcPr anchor="ct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26,2</a:t>
                      </a:r>
                      <a:endParaRPr lang="ru-RU" sz="12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1</a:t>
                      </a:r>
                      <a:r>
                        <a:rPr lang="en-US" sz="1200" b="0" dirty="0" smtClean="0">
                          <a:solidFill>
                            <a:schemeClr val="tx1"/>
                          </a:solidFill>
                          <a:latin typeface="Times New Roman" panose="02020603050405020304" pitchFamily="18" charset="0"/>
                          <a:cs typeface="Times New Roman" panose="02020603050405020304" pitchFamily="18" charset="0"/>
                        </a:rPr>
                        <a:t>5</a:t>
                      </a:r>
                      <a:r>
                        <a:rPr lang="ru-RU" sz="1200" b="0" dirty="0" smtClean="0">
                          <a:solidFill>
                            <a:schemeClr val="tx1"/>
                          </a:solidFill>
                          <a:latin typeface="Times New Roman" panose="02020603050405020304" pitchFamily="18" charset="0"/>
                          <a:cs typeface="Times New Roman" panose="02020603050405020304" pitchFamily="18" charset="0"/>
                        </a:rPr>
                        <a:t>,</a:t>
                      </a:r>
                      <a:r>
                        <a:rPr lang="en-US" sz="1200" b="0" dirty="0" smtClean="0">
                          <a:solidFill>
                            <a:schemeClr val="tx1"/>
                          </a:solidFill>
                          <a:latin typeface="Times New Roman" panose="02020603050405020304" pitchFamily="18" charset="0"/>
                          <a:cs typeface="Times New Roman" panose="02020603050405020304" pitchFamily="18" charset="0"/>
                        </a:rPr>
                        <a:t>9</a:t>
                      </a:r>
                      <a:endParaRPr lang="ru-RU" sz="1200" b="0" dirty="0">
                        <a:solidFill>
                          <a:schemeClr val="tx1"/>
                        </a:solidFill>
                        <a:latin typeface="Times New Roman" panose="02020603050405020304" pitchFamily="18" charset="0"/>
                        <a:cs typeface="Times New Roman" panose="02020603050405020304" pitchFamily="18" charset="0"/>
                      </a:endParaRPr>
                    </a:p>
                  </a:txBody>
                  <a:tcPr anchor="ctr"/>
                </a:tc>
              </a:tr>
              <a:tr h="5670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tx1"/>
                          </a:solidFill>
                          <a:latin typeface="Times New Roman" panose="02020603050405020304" pitchFamily="18" charset="0"/>
                          <a:cs typeface="Times New Roman" panose="02020603050405020304" pitchFamily="18" charset="0"/>
                        </a:rPr>
                        <a:t>Всего за 2015-2018 годы</a:t>
                      </a:r>
                    </a:p>
                  </a:txBody>
                  <a:tcPr anchor="ct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1 </a:t>
                      </a:r>
                      <a:r>
                        <a:rPr lang="en-US" sz="1200" b="1" dirty="0" smtClean="0">
                          <a:solidFill>
                            <a:schemeClr val="tx1"/>
                          </a:solidFill>
                          <a:latin typeface="Times New Roman" panose="02020603050405020304" pitchFamily="18" charset="0"/>
                          <a:cs typeface="Times New Roman" panose="02020603050405020304" pitchFamily="18" charset="0"/>
                        </a:rPr>
                        <a:t>603</a:t>
                      </a:r>
                      <a:r>
                        <a:rPr lang="ru-RU" sz="1200" b="1" dirty="0" smtClean="0">
                          <a:solidFill>
                            <a:schemeClr val="tx1"/>
                          </a:solidFill>
                          <a:latin typeface="Times New Roman" panose="02020603050405020304" pitchFamily="18" charset="0"/>
                          <a:cs typeface="Times New Roman" panose="02020603050405020304" pitchFamily="18" charset="0"/>
                        </a:rPr>
                        <a:t>,</a:t>
                      </a:r>
                      <a:r>
                        <a:rPr lang="en-US" sz="1200" b="1" dirty="0" smtClean="0">
                          <a:solidFill>
                            <a:schemeClr val="tx1"/>
                          </a:solidFill>
                          <a:latin typeface="Times New Roman" panose="02020603050405020304" pitchFamily="18" charset="0"/>
                          <a:cs typeface="Times New Roman" panose="02020603050405020304" pitchFamily="18" charset="0"/>
                        </a:rPr>
                        <a:t>0</a:t>
                      </a:r>
                      <a:endParaRPr lang="ru-RU" sz="12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1 162,7</a:t>
                      </a:r>
                      <a:endParaRPr lang="ru-RU" sz="12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334,5</a:t>
                      </a:r>
                      <a:endParaRPr lang="ru-RU" sz="12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10</a:t>
                      </a:r>
                      <a:r>
                        <a:rPr lang="en-US" sz="1200" b="1" dirty="0" smtClean="0">
                          <a:solidFill>
                            <a:schemeClr val="tx1"/>
                          </a:solidFill>
                          <a:latin typeface="Times New Roman" panose="02020603050405020304" pitchFamily="18" charset="0"/>
                          <a:cs typeface="Times New Roman" panose="02020603050405020304" pitchFamily="18" charset="0"/>
                        </a:rPr>
                        <a:t>5</a:t>
                      </a:r>
                      <a:r>
                        <a:rPr lang="ru-RU" sz="1200" b="1" dirty="0" smtClean="0">
                          <a:solidFill>
                            <a:schemeClr val="tx1"/>
                          </a:solidFill>
                          <a:latin typeface="Times New Roman" panose="02020603050405020304" pitchFamily="18" charset="0"/>
                          <a:cs typeface="Times New Roman" panose="02020603050405020304" pitchFamily="18" charset="0"/>
                        </a:rPr>
                        <a:t>,</a:t>
                      </a:r>
                      <a:r>
                        <a:rPr lang="en-US" sz="1200" b="1" dirty="0" smtClean="0">
                          <a:solidFill>
                            <a:schemeClr val="tx1"/>
                          </a:solidFill>
                          <a:latin typeface="Times New Roman" panose="02020603050405020304" pitchFamily="18" charset="0"/>
                          <a:cs typeface="Times New Roman" panose="02020603050405020304" pitchFamily="18" charset="0"/>
                        </a:rPr>
                        <a:t>8</a:t>
                      </a:r>
                      <a:endParaRPr lang="ru-RU" sz="1200" b="1"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973024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37</a:t>
            </a:fld>
            <a:endParaRPr lang="ru-RU" dirty="0"/>
          </a:p>
        </p:txBody>
      </p:sp>
      <p:sp>
        <p:nvSpPr>
          <p:cNvPr id="4" name="Скругленный прямоугольник 3"/>
          <p:cNvSpPr/>
          <p:nvPr/>
        </p:nvSpPr>
        <p:spPr>
          <a:xfrm>
            <a:off x="259730" y="872744"/>
            <a:ext cx="2191595"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200" b="1" dirty="0" smtClean="0">
                <a:solidFill>
                  <a:sysClr val="windowText" lastClr="000000"/>
                </a:solidFill>
              </a:rPr>
              <a:t>Вид расходов</a:t>
            </a:r>
            <a:endParaRPr lang="ru-RU" sz="1200" b="1" dirty="0">
              <a:solidFill>
                <a:sysClr val="windowText" lastClr="000000"/>
              </a:solidFill>
            </a:endParaRPr>
          </a:p>
        </p:txBody>
      </p:sp>
      <p:sp>
        <p:nvSpPr>
          <p:cNvPr id="6" name="Скругленный прямоугольник 5"/>
          <p:cNvSpPr/>
          <p:nvPr/>
        </p:nvSpPr>
        <p:spPr>
          <a:xfrm>
            <a:off x="2523333" y="872744"/>
            <a:ext cx="3456384" cy="504000"/>
          </a:xfrm>
          <a:prstGeom prst="roundRect">
            <a:avLst>
              <a:gd name="adj" fmla="val 10000"/>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ru-RU" sz="1200" b="1" dirty="0" smtClean="0">
                <a:solidFill>
                  <a:sysClr val="windowText" lastClr="000000"/>
                </a:solidFill>
              </a:rPr>
              <a:t>Правовое основание </a:t>
            </a:r>
            <a:endParaRPr lang="ru-RU" sz="1200" b="1" dirty="0">
              <a:solidFill>
                <a:sysClr val="windowText" lastClr="000000"/>
              </a:solidFill>
            </a:endParaRPr>
          </a:p>
        </p:txBody>
      </p:sp>
      <p:sp>
        <p:nvSpPr>
          <p:cNvPr id="8" name="Скругленный прямоугольник 7"/>
          <p:cNvSpPr/>
          <p:nvPr/>
        </p:nvSpPr>
        <p:spPr>
          <a:xfrm>
            <a:off x="223848" y="2106860"/>
            <a:ext cx="2187912"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Выплаты гражданам, имеющим звание «Ветеран труда Чувашской Республики»</a:t>
            </a:r>
            <a:endParaRPr lang="ru-RU" sz="800" dirty="0">
              <a:solidFill>
                <a:schemeClr val="tx1"/>
              </a:solidFill>
            </a:endParaRPr>
          </a:p>
        </p:txBody>
      </p:sp>
      <p:sp>
        <p:nvSpPr>
          <p:cNvPr id="9" name="Скругленный прямоугольник 8"/>
          <p:cNvSpPr/>
          <p:nvPr/>
        </p:nvSpPr>
        <p:spPr>
          <a:xfrm>
            <a:off x="231931" y="2776054"/>
            <a:ext cx="2179829" cy="27841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800" dirty="0" smtClean="0">
                <a:solidFill>
                  <a:schemeClr val="tx1"/>
                </a:solidFill>
              </a:rPr>
              <a:t>Выплаты труженикам тыла</a:t>
            </a:r>
            <a:endParaRPr lang="ru-RU" sz="800" dirty="0">
              <a:solidFill>
                <a:schemeClr val="tx1"/>
              </a:solidFill>
            </a:endParaRPr>
          </a:p>
        </p:txBody>
      </p:sp>
      <p:sp>
        <p:nvSpPr>
          <p:cNvPr id="10" name="Скругленный прямоугольник 9"/>
          <p:cNvSpPr/>
          <p:nvPr/>
        </p:nvSpPr>
        <p:spPr>
          <a:xfrm>
            <a:off x="231931" y="3104661"/>
            <a:ext cx="2179829" cy="34141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Выплаты реабилитированным лицам и признанным пострадавшими от политических репрессий </a:t>
            </a:r>
            <a:endParaRPr lang="ru-RU" sz="800" dirty="0">
              <a:solidFill>
                <a:schemeClr val="tx1"/>
              </a:solidFill>
            </a:endParaRPr>
          </a:p>
        </p:txBody>
      </p:sp>
      <p:sp>
        <p:nvSpPr>
          <p:cNvPr id="15" name="Скругленный прямоугольник 14"/>
          <p:cNvSpPr/>
          <p:nvPr/>
        </p:nvSpPr>
        <p:spPr>
          <a:xfrm>
            <a:off x="7160408" y="775159"/>
            <a:ext cx="1819473" cy="34958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050" b="1" dirty="0" smtClean="0">
                <a:solidFill>
                  <a:sysClr val="windowText" lastClr="000000"/>
                </a:solidFill>
              </a:rPr>
              <a:t>Объем расходов                на 2018 год (тыс. руб.)</a:t>
            </a:r>
            <a:endParaRPr lang="ru-RU" sz="1050" b="1" dirty="0">
              <a:solidFill>
                <a:sysClr val="windowText" lastClr="000000"/>
              </a:solidFill>
            </a:endParaRPr>
          </a:p>
        </p:txBody>
      </p:sp>
      <p:sp>
        <p:nvSpPr>
          <p:cNvPr id="16" name="Скругленный прямоугольник 15"/>
          <p:cNvSpPr/>
          <p:nvPr/>
        </p:nvSpPr>
        <p:spPr>
          <a:xfrm>
            <a:off x="231931" y="1516990"/>
            <a:ext cx="8712000" cy="21969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b="1" dirty="0" smtClean="0">
                <a:solidFill>
                  <a:schemeClr val="tx1"/>
                </a:solidFill>
              </a:rPr>
              <a:t>Поддержка пожилых людей</a:t>
            </a:r>
            <a:endParaRPr lang="ru-RU" sz="1000" b="1" dirty="0">
              <a:solidFill>
                <a:schemeClr val="tx1"/>
              </a:solidFill>
            </a:endParaRPr>
          </a:p>
        </p:txBody>
      </p:sp>
      <p:sp>
        <p:nvSpPr>
          <p:cNvPr id="17" name="Скругленный прямоугольник 16"/>
          <p:cNvSpPr/>
          <p:nvPr/>
        </p:nvSpPr>
        <p:spPr>
          <a:xfrm>
            <a:off x="2483769" y="1820983"/>
            <a:ext cx="3456384" cy="23986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a:t>
            </a:r>
            <a:r>
              <a:rPr lang="ru-RU" sz="700" dirty="0">
                <a:solidFill>
                  <a:schemeClr val="tx1"/>
                </a:solidFill>
              </a:rPr>
              <a:t>Чувашской Республики от </a:t>
            </a:r>
            <a:r>
              <a:rPr lang="ru-RU" sz="700" dirty="0" smtClean="0">
                <a:solidFill>
                  <a:schemeClr val="tx1"/>
                </a:solidFill>
              </a:rPr>
              <a:t>24.11.2004 № </a:t>
            </a:r>
            <a:r>
              <a:rPr lang="ru-RU" sz="700" dirty="0">
                <a:solidFill>
                  <a:schemeClr val="tx1"/>
                </a:solidFill>
              </a:rPr>
              <a:t>43 </a:t>
            </a:r>
            <a:r>
              <a:rPr lang="ru-RU" sz="700" dirty="0" smtClean="0">
                <a:solidFill>
                  <a:schemeClr val="tx1"/>
                </a:solidFill>
              </a:rPr>
              <a:t>«О </a:t>
            </a:r>
            <a:r>
              <a:rPr lang="ru-RU" sz="700" dirty="0">
                <a:solidFill>
                  <a:schemeClr val="tx1"/>
                </a:solidFill>
              </a:rPr>
              <a:t>социальной поддержке тружеников тыла военных лет и ветеранов </a:t>
            </a:r>
            <a:r>
              <a:rPr lang="ru-RU" sz="700" dirty="0" smtClean="0">
                <a:solidFill>
                  <a:schemeClr val="tx1"/>
                </a:solidFill>
              </a:rPr>
              <a:t>труда»</a:t>
            </a:r>
            <a:endParaRPr lang="ru-RU" sz="700" dirty="0">
              <a:solidFill>
                <a:schemeClr val="tx1"/>
              </a:solidFill>
            </a:endParaRPr>
          </a:p>
        </p:txBody>
      </p:sp>
      <p:sp>
        <p:nvSpPr>
          <p:cNvPr id="18" name="Скругленный прямоугольник 17"/>
          <p:cNvSpPr/>
          <p:nvPr/>
        </p:nvSpPr>
        <p:spPr>
          <a:xfrm flipH="1">
            <a:off x="2483768" y="2761431"/>
            <a:ext cx="3456385"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a:t>
            </a:r>
            <a:r>
              <a:rPr lang="ru-RU" sz="700" dirty="0">
                <a:solidFill>
                  <a:schemeClr val="tx1"/>
                </a:solidFill>
              </a:rPr>
              <a:t>Чувашской Республики от </a:t>
            </a:r>
            <a:r>
              <a:rPr lang="ru-RU" sz="700" dirty="0" smtClean="0">
                <a:solidFill>
                  <a:schemeClr val="tx1"/>
                </a:solidFill>
              </a:rPr>
              <a:t>24.11.2004 </a:t>
            </a:r>
            <a:r>
              <a:rPr lang="ru-RU" sz="700" dirty="0">
                <a:solidFill>
                  <a:schemeClr val="tx1"/>
                </a:solidFill>
              </a:rPr>
              <a:t>№ 43 </a:t>
            </a:r>
            <a:r>
              <a:rPr lang="ru-RU" sz="700" dirty="0" smtClean="0">
                <a:solidFill>
                  <a:schemeClr val="tx1"/>
                </a:solidFill>
              </a:rPr>
              <a:t>«О </a:t>
            </a:r>
            <a:r>
              <a:rPr lang="ru-RU" sz="700" dirty="0">
                <a:solidFill>
                  <a:schemeClr val="tx1"/>
                </a:solidFill>
              </a:rPr>
              <a:t>социальной поддержке тружеников тыла военных лет и ветеранов </a:t>
            </a:r>
            <a:r>
              <a:rPr lang="ru-RU" sz="700" dirty="0" smtClean="0">
                <a:solidFill>
                  <a:schemeClr val="tx1"/>
                </a:solidFill>
              </a:rPr>
              <a:t>труда»</a:t>
            </a:r>
            <a:endParaRPr lang="ru-RU" sz="700" dirty="0">
              <a:solidFill>
                <a:schemeClr val="tx1"/>
              </a:solidFill>
            </a:endParaRPr>
          </a:p>
        </p:txBody>
      </p:sp>
      <p:sp>
        <p:nvSpPr>
          <p:cNvPr id="19" name="Скругленный прямоугольник 18"/>
          <p:cNvSpPr/>
          <p:nvPr/>
        </p:nvSpPr>
        <p:spPr>
          <a:xfrm>
            <a:off x="2483768" y="2092525"/>
            <a:ext cx="3456385"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a:t>
            </a:r>
            <a:r>
              <a:rPr lang="ru-RU" sz="700" dirty="0">
                <a:solidFill>
                  <a:schemeClr val="tx1"/>
                </a:solidFill>
              </a:rPr>
              <a:t>Чувашской Республики от </a:t>
            </a:r>
            <a:r>
              <a:rPr lang="ru-RU" sz="700" dirty="0" smtClean="0">
                <a:solidFill>
                  <a:schemeClr val="tx1"/>
                </a:solidFill>
              </a:rPr>
              <a:t>31.12.2015 </a:t>
            </a:r>
            <a:r>
              <a:rPr lang="ru-RU" sz="700" dirty="0">
                <a:solidFill>
                  <a:schemeClr val="tx1"/>
                </a:solidFill>
              </a:rPr>
              <a:t>№ 90 </a:t>
            </a:r>
            <a:r>
              <a:rPr lang="ru-RU" sz="700" dirty="0" smtClean="0">
                <a:solidFill>
                  <a:schemeClr val="tx1"/>
                </a:solidFill>
              </a:rPr>
              <a:t>«О </a:t>
            </a:r>
            <a:r>
              <a:rPr lang="ru-RU" sz="700" dirty="0">
                <a:solidFill>
                  <a:schemeClr val="tx1"/>
                </a:solidFill>
              </a:rPr>
              <a:t>ветеранах труда Чувашской </a:t>
            </a:r>
            <a:r>
              <a:rPr lang="ru-RU" sz="700" dirty="0" smtClean="0">
                <a:solidFill>
                  <a:schemeClr val="tx1"/>
                </a:solidFill>
              </a:rPr>
              <a:t>Республики»</a:t>
            </a:r>
            <a:endParaRPr lang="ru-RU" sz="700" dirty="0">
              <a:solidFill>
                <a:schemeClr val="tx1"/>
              </a:solidFill>
            </a:endParaRPr>
          </a:p>
        </p:txBody>
      </p:sp>
      <p:sp>
        <p:nvSpPr>
          <p:cNvPr id="21" name="Скругленный прямоугольник 20"/>
          <p:cNvSpPr/>
          <p:nvPr/>
        </p:nvSpPr>
        <p:spPr>
          <a:xfrm>
            <a:off x="198055" y="5953505"/>
            <a:ext cx="8712000" cy="18351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b="1" dirty="0" smtClean="0">
                <a:solidFill>
                  <a:schemeClr val="tx1"/>
                </a:solidFill>
              </a:rPr>
              <a:t>Обеспечение жильем детей-сирот и детей, оставшихся без попечения родителей</a:t>
            </a:r>
            <a:endParaRPr lang="ru-RU" sz="1000" b="1" dirty="0">
              <a:solidFill>
                <a:schemeClr val="tx1"/>
              </a:solidFill>
            </a:endParaRPr>
          </a:p>
        </p:txBody>
      </p:sp>
      <p:sp>
        <p:nvSpPr>
          <p:cNvPr id="22" name="Скругленный прямоугольник 21"/>
          <p:cNvSpPr/>
          <p:nvPr/>
        </p:nvSpPr>
        <p:spPr>
          <a:xfrm>
            <a:off x="207172" y="6206077"/>
            <a:ext cx="2204588"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a:solidFill>
                  <a:schemeClr val="tx1"/>
                </a:solidFill>
              </a:rPr>
              <a:t>Обеспечение жильем детей-сирот и детей, оставшихся без попечения родителей</a:t>
            </a:r>
          </a:p>
        </p:txBody>
      </p:sp>
      <p:sp>
        <p:nvSpPr>
          <p:cNvPr id="23" name="Скругленный прямоугольник 22"/>
          <p:cNvSpPr/>
          <p:nvPr/>
        </p:nvSpPr>
        <p:spPr>
          <a:xfrm>
            <a:off x="2483769" y="6206077"/>
            <a:ext cx="3456385"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Федеральный закон от 21.12.1996 № 159-ФЗ «О дополнительных гарантиях по социальной </a:t>
            </a:r>
            <a:r>
              <a:rPr lang="ru-RU" sz="700" dirty="0">
                <a:solidFill>
                  <a:schemeClr val="tx1"/>
                </a:solidFill>
              </a:rPr>
              <a:t>поддержке детей-сирот и детей, оставшихся без попечения </a:t>
            </a:r>
            <a:r>
              <a:rPr lang="ru-RU" sz="700" dirty="0" smtClean="0">
                <a:solidFill>
                  <a:schemeClr val="tx1"/>
                </a:solidFill>
              </a:rPr>
              <a:t>родителей»</a:t>
            </a:r>
            <a:endParaRPr lang="ru-RU" sz="700" dirty="0">
              <a:solidFill>
                <a:schemeClr val="tx1"/>
              </a:solidFill>
            </a:endParaRPr>
          </a:p>
        </p:txBody>
      </p:sp>
      <p:sp>
        <p:nvSpPr>
          <p:cNvPr id="25" name="Скругленный прямоугольник 24"/>
          <p:cNvSpPr/>
          <p:nvPr/>
        </p:nvSpPr>
        <p:spPr>
          <a:xfrm>
            <a:off x="2483768" y="3104661"/>
            <a:ext cx="3456385" cy="34141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a:t>
            </a:r>
            <a:r>
              <a:rPr lang="ru-RU" sz="700" dirty="0">
                <a:solidFill>
                  <a:schemeClr val="tx1"/>
                </a:solidFill>
              </a:rPr>
              <a:t>Чувашской Республики от </a:t>
            </a:r>
            <a:r>
              <a:rPr lang="ru-RU" sz="700" dirty="0" smtClean="0">
                <a:solidFill>
                  <a:schemeClr val="tx1"/>
                </a:solidFill>
              </a:rPr>
              <a:t>24.11.2004 </a:t>
            </a:r>
            <a:r>
              <a:rPr lang="ru-RU" sz="700" dirty="0">
                <a:solidFill>
                  <a:schemeClr val="tx1"/>
                </a:solidFill>
              </a:rPr>
              <a:t>№ 47 </a:t>
            </a:r>
            <a:r>
              <a:rPr lang="ru-RU" sz="700" dirty="0" smtClean="0">
                <a:solidFill>
                  <a:schemeClr val="tx1"/>
                </a:solidFill>
              </a:rPr>
              <a:t>«О </a:t>
            </a:r>
            <a:r>
              <a:rPr lang="ru-RU" sz="700" dirty="0">
                <a:solidFill>
                  <a:schemeClr val="tx1"/>
                </a:solidFill>
              </a:rPr>
              <a:t>социальной поддержке реабилитированных лиц и лиц, признанных пострадавшими от политических </a:t>
            </a:r>
            <a:r>
              <a:rPr lang="ru-RU" sz="700" dirty="0" smtClean="0">
                <a:solidFill>
                  <a:schemeClr val="tx1"/>
                </a:solidFill>
              </a:rPr>
              <a:t>репрессий» </a:t>
            </a:r>
            <a:endParaRPr lang="ru-RU" sz="700" dirty="0">
              <a:solidFill>
                <a:schemeClr val="tx1"/>
              </a:solidFill>
            </a:endParaRPr>
          </a:p>
        </p:txBody>
      </p:sp>
      <p:sp>
        <p:nvSpPr>
          <p:cNvPr id="27" name="Скругленный прямоугольник 26"/>
          <p:cNvSpPr/>
          <p:nvPr/>
        </p:nvSpPr>
        <p:spPr>
          <a:xfrm>
            <a:off x="7120843" y="1820984"/>
            <a:ext cx="874591" cy="23986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900" dirty="0" smtClean="0">
                <a:solidFill>
                  <a:schemeClr val="tx1"/>
                </a:solidFill>
              </a:rPr>
              <a:t>1 139 957,9</a:t>
            </a:r>
            <a:endParaRPr lang="ru-RU" sz="900" dirty="0">
              <a:solidFill>
                <a:schemeClr val="tx1"/>
              </a:solidFill>
            </a:endParaRPr>
          </a:p>
        </p:txBody>
      </p:sp>
      <p:sp>
        <p:nvSpPr>
          <p:cNvPr id="28" name="Скругленный прямоугольник 27"/>
          <p:cNvSpPr/>
          <p:nvPr/>
        </p:nvSpPr>
        <p:spPr>
          <a:xfrm>
            <a:off x="6065204" y="2092525"/>
            <a:ext cx="990635"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43 505 чел.</a:t>
            </a:r>
            <a:endParaRPr lang="ru-RU" sz="900" dirty="0">
              <a:solidFill>
                <a:schemeClr val="tx1"/>
              </a:solidFill>
            </a:endParaRPr>
          </a:p>
        </p:txBody>
      </p:sp>
      <p:sp>
        <p:nvSpPr>
          <p:cNvPr id="29" name="Скругленный прямоугольник 28"/>
          <p:cNvSpPr/>
          <p:nvPr/>
        </p:nvSpPr>
        <p:spPr>
          <a:xfrm>
            <a:off x="6065205" y="2761431"/>
            <a:ext cx="990634" cy="2879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a:solidFill>
                  <a:schemeClr val="tx1"/>
                </a:solidFill>
              </a:rPr>
              <a:t>1</a:t>
            </a:r>
            <a:r>
              <a:rPr lang="ru-RU" sz="900" dirty="0" smtClean="0">
                <a:solidFill>
                  <a:schemeClr val="tx1"/>
                </a:solidFill>
              </a:rPr>
              <a:t> 501 чел.</a:t>
            </a:r>
            <a:endParaRPr lang="ru-RU" sz="900" dirty="0">
              <a:solidFill>
                <a:schemeClr val="tx1"/>
              </a:solidFill>
            </a:endParaRPr>
          </a:p>
        </p:txBody>
      </p:sp>
      <p:sp>
        <p:nvSpPr>
          <p:cNvPr id="35" name="Скругленный прямоугольник 34"/>
          <p:cNvSpPr/>
          <p:nvPr/>
        </p:nvSpPr>
        <p:spPr>
          <a:xfrm>
            <a:off x="231930" y="1798843"/>
            <a:ext cx="2179830" cy="26200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Выплаты гражданам, имеющим звание «Ветеран труда</a:t>
            </a:r>
            <a:r>
              <a:rPr lang="ru-RU" sz="800" b="1" dirty="0" smtClean="0">
                <a:solidFill>
                  <a:schemeClr val="tx1"/>
                </a:solidFill>
              </a:rPr>
              <a:t>» </a:t>
            </a:r>
            <a:endParaRPr lang="ru-RU" sz="800" b="1" dirty="0">
              <a:solidFill>
                <a:schemeClr val="tx1"/>
              </a:solidFill>
            </a:endParaRPr>
          </a:p>
        </p:txBody>
      </p:sp>
      <p:sp>
        <p:nvSpPr>
          <p:cNvPr id="36" name="Скругленный прямоугольник 35"/>
          <p:cNvSpPr/>
          <p:nvPr/>
        </p:nvSpPr>
        <p:spPr>
          <a:xfrm>
            <a:off x="6065205" y="3104661"/>
            <a:ext cx="990634" cy="34141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858 чел.</a:t>
            </a:r>
            <a:endParaRPr lang="ru-RU" sz="900" dirty="0">
              <a:solidFill>
                <a:schemeClr val="tx1"/>
              </a:solidFill>
            </a:endParaRPr>
          </a:p>
        </p:txBody>
      </p:sp>
      <p:sp>
        <p:nvSpPr>
          <p:cNvPr id="48" name="Скругленный прямоугольник 47"/>
          <p:cNvSpPr/>
          <p:nvPr/>
        </p:nvSpPr>
        <p:spPr>
          <a:xfrm>
            <a:off x="6054542" y="6199417"/>
            <a:ext cx="1001299"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119 чел.</a:t>
            </a:r>
            <a:endParaRPr lang="ru-RU" sz="900" dirty="0">
              <a:solidFill>
                <a:schemeClr val="tx1"/>
              </a:solidFill>
            </a:endParaRPr>
          </a:p>
        </p:txBody>
      </p:sp>
      <p:sp>
        <p:nvSpPr>
          <p:cNvPr id="42" name="Скругленный прямоугольник 41"/>
          <p:cNvSpPr/>
          <p:nvPr/>
        </p:nvSpPr>
        <p:spPr>
          <a:xfrm>
            <a:off x="190139" y="3501008"/>
            <a:ext cx="8712000" cy="18351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b="1" dirty="0" smtClean="0">
                <a:solidFill>
                  <a:schemeClr val="tx1"/>
                </a:solidFill>
              </a:rPr>
              <a:t>Поддержка инвалидов</a:t>
            </a:r>
            <a:endParaRPr lang="ru-RU" sz="1000" b="1" dirty="0">
              <a:solidFill>
                <a:schemeClr val="tx1"/>
              </a:solidFill>
            </a:endParaRPr>
          </a:p>
        </p:txBody>
      </p:sp>
      <p:sp>
        <p:nvSpPr>
          <p:cNvPr id="47" name="Скругленный прямоугольник 46"/>
          <p:cNvSpPr/>
          <p:nvPr/>
        </p:nvSpPr>
        <p:spPr>
          <a:xfrm>
            <a:off x="190137" y="4155945"/>
            <a:ext cx="2221623" cy="75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a:solidFill>
                  <a:schemeClr val="tx1"/>
                </a:solidFill>
              </a:rPr>
              <a:t>Осуществление переданных полномочий Российской Федерации по предоставлению отдельных мер социальной поддержки граждан, подвергшихся воздействию радиации</a:t>
            </a:r>
          </a:p>
        </p:txBody>
      </p:sp>
      <p:sp>
        <p:nvSpPr>
          <p:cNvPr id="50" name="Скругленный прямоугольник 49"/>
          <p:cNvSpPr/>
          <p:nvPr/>
        </p:nvSpPr>
        <p:spPr>
          <a:xfrm>
            <a:off x="2483769" y="4155947"/>
            <a:ext cx="3456384" cy="75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РФ от 15.05.1991 № </a:t>
            </a:r>
            <a:r>
              <a:rPr lang="ru-RU" sz="700" dirty="0">
                <a:solidFill>
                  <a:schemeClr val="tx1"/>
                </a:solidFill>
              </a:rPr>
              <a:t>1244-1 </a:t>
            </a:r>
            <a:r>
              <a:rPr lang="ru-RU" sz="700" dirty="0" smtClean="0">
                <a:solidFill>
                  <a:schemeClr val="tx1"/>
                </a:solidFill>
              </a:rPr>
              <a:t>«О </a:t>
            </a:r>
            <a:r>
              <a:rPr lang="ru-RU" sz="700" dirty="0">
                <a:solidFill>
                  <a:schemeClr val="tx1"/>
                </a:solidFill>
              </a:rPr>
              <a:t>социальной защите граждан, подвергшихся воздействию радиации вследствие катастрофы на Чернобыльской </a:t>
            </a:r>
            <a:r>
              <a:rPr lang="ru-RU" sz="700" dirty="0" smtClean="0">
                <a:solidFill>
                  <a:schemeClr val="tx1"/>
                </a:solidFill>
              </a:rPr>
              <a:t>АЭС», </a:t>
            </a:r>
            <a:r>
              <a:rPr lang="ru-RU" sz="700" dirty="0">
                <a:solidFill>
                  <a:schemeClr val="tx1"/>
                </a:solidFill>
              </a:rPr>
              <a:t>от </a:t>
            </a:r>
            <a:r>
              <a:rPr lang="ru-RU" sz="700" dirty="0" smtClean="0">
                <a:solidFill>
                  <a:schemeClr val="tx1"/>
                </a:solidFill>
              </a:rPr>
              <a:t>26.11.1998 № </a:t>
            </a:r>
            <a:r>
              <a:rPr lang="ru-RU" sz="700" dirty="0">
                <a:solidFill>
                  <a:schemeClr val="tx1"/>
                </a:solidFill>
              </a:rPr>
              <a:t>175-ФЗ </a:t>
            </a:r>
            <a:r>
              <a:rPr lang="ru-RU" sz="700" dirty="0" smtClean="0">
                <a:solidFill>
                  <a:schemeClr val="tx1"/>
                </a:solidFill>
              </a:rPr>
              <a:t>«О соц. </a:t>
            </a:r>
            <a:r>
              <a:rPr lang="ru-RU" sz="700" dirty="0">
                <a:solidFill>
                  <a:schemeClr val="tx1"/>
                </a:solidFill>
              </a:rPr>
              <a:t>защите граждан </a:t>
            </a:r>
            <a:r>
              <a:rPr lang="ru-RU" sz="700" dirty="0" smtClean="0">
                <a:solidFill>
                  <a:schemeClr val="tx1"/>
                </a:solidFill>
              </a:rPr>
              <a:t>РФ, </a:t>
            </a:r>
            <a:r>
              <a:rPr lang="ru-RU" sz="700" dirty="0">
                <a:solidFill>
                  <a:schemeClr val="tx1"/>
                </a:solidFill>
              </a:rPr>
              <a:t>подвергшихся воздействию радиации вследствие аварии </a:t>
            </a:r>
            <a:r>
              <a:rPr lang="ru-RU" sz="700" dirty="0" smtClean="0">
                <a:solidFill>
                  <a:schemeClr val="tx1"/>
                </a:solidFill>
              </a:rPr>
              <a:t>на ПО «Маяк» </a:t>
            </a:r>
            <a:r>
              <a:rPr lang="ru-RU" sz="700" dirty="0">
                <a:solidFill>
                  <a:schemeClr val="tx1"/>
                </a:solidFill>
              </a:rPr>
              <a:t>и сбросов радиоактивных отходов в </a:t>
            </a:r>
            <a:r>
              <a:rPr lang="ru-RU" sz="700" dirty="0" smtClean="0">
                <a:solidFill>
                  <a:schemeClr val="tx1"/>
                </a:solidFill>
              </a:rPr>
              <a:t>реку «</a:t>
            </a:r>
            <a:r>
              <a:rPr lang="ru-RU" sz="700" dirty="0" err="1" smtClean="0">
                <a:solidFill>
                  <a:schemeClr val="tx1"/>
                </a:solidFill>
              </a:rPr>
              <a:t>Теча</a:t>
            </a:r>
            <a:r>
              <a:rPr lang="ru-RU" sz="700" dirty="0" smtClean="0">
                <a:solidFill>
                  <a:schemeClr val="tx1"/>
                </a:solidFill>
              </a:rPr>
              <a:t>», </a:t>
            </a:r>
            <a:r>
              <a:rPr lang="ru-RU" sz="700" dirty="0">
                <a:solidFill>
                  <a:schemeClr val="tx1"/>
                </a:solidFill>
              </a:rPr>
              <a:t>от </a:t>
            </a:r>
            <a:r>
              <a:rPr lang="ru-RU" sz="700" dirty="0" smtClean="0">
                <a:solidFill>
                  <a:schemeClr val="tx1"/>
                </a:solidFill>
              </a:rPr>
              <a:t>10.01.2002 № 2-ФЗ «О соц. гарантиях </a:t>
            </a:r>
            <a:r>
              <a:rPr lang="ru-RU" sz="700" dirty="0">
                <a:solidFill>
                  <a:schemeClr val="tx1"/>
                </a:solidFill>
              </a:rPr>
              <a:t>гражданам, подвергшимся радиационному воздействию вследствие ядерных испытаний на Семипалатинском </a:t>
            </a:r>
            <a:r>
              <a:rPr lang="ru-RU" sz="700" dirty="0" smtClean="0">
                <a:solidFill>
                  <a:schemeClr val="tx1"/>
                </a:solidFill>
              </a:rPr>
              <a:t>полигоне»</a:t>
            </a:r>
          </a:p>
        </p:txBody>
      </p:sp>
      <p:sp>
        <p:nvSpPr>
          <p:cNvPr id="52" name="Скругленный прямоугольник 51"/>
          <p:cNvSpPr/>
          <p:nvPr/>
        </p:nvSpPr>
        <p:spPr>
          <a:xfrm>
            <a:off x="198054" y="4980455"/>
            <a:ext cx="2213706" cy="3475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a:solidFill>
                  <a:schemeClr val="tx1"/>
                </a:solidFill>
              </a:rPr>
              <a:t>Дополнительные выплаты инвалидам боевых действий</a:t>
            </a:r>
          </a:p>
        </p:txBody>
      </p:sp>
      <p:sp>
        <p:nvSpPr>
          <p:cNvPr id="53" name="Скругленный прямоугольник 52"/>
          <p:cNvSpPr/>
          <p:nvPr/>
        </p:nvSpPr>
        <p:spPr>
          <a:xfrm>
            <a:off x="198054" y="5401029"/>
            <a:ext cx="2213706" cy="49487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a:solidFill>
                  <a:schemeClr val="tx1"/>
                </a:solidFill>
              </a:rPr>
              <a:t>Денежная компенсация стоимости проезда к месту проведения программного гемодиализа и обратно</a:t>
            </a:r>
          </a:p>
        </p:txBody>
      </p:sp>
      <p:sp>
        <p:nvSpPr>
          <p:cNvPr id="54" name="Скругленный прямоугольник 53"/>
          <p:cNvSpPr/>
          <p:nvPr/>
        </p:nvSpPr>
        <p:spPr>
          <a:xfrm>
            <a:off x="198054" y="3768955"/>
            <a:ext cx="2213706" cy="33170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Компенсация расходов инвалидам на оплату жилого помещения и коммунальных услуг</a:t>
            </a:r>
            <a:endParaRPr lang="ru-RU" sz="800" dirty="0">
              <a:solidFill>
                <a:schemeClr val="tx1"/>
              </a:solidFill>
            </a:endParaRPr>
          </a:p>
        </p:txBody>
      </p:sp>
      <p:sp>
        <p:nvSpPr>
          <p:cNvPr id="55" name="Скругленный прямоугольник 54"/>
          <p:cNvSpPr/>
          <p:nvPr/>
        </p:nvSpPr>
        <p:spPr>
          <a:xfrm>
            <a:off x="2483769" y="3768955"/>
            <a:ext cx="3456384" cy="33170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Федеральный закон от 24.11.1995  </a:t>
            </a:r>
            <a:r>
              <a:rPr lang="ru-RU" sz="700" dirty="0">
                <a:solidFill>
                  <a:schemeClr val="tx1"/>
                </a:solidFill>
              </a:rPr>
              <a:t>№ </a:t>
            </a:r>
            <a:r>
              <a:rPr lang="ru-RU" sz="700" dirty="0" smtClean="0">
                <a:solidFill>
                  <a:schemeClr val="tx1"/>
                </a:solidFill>
              </a:rPr>
              <a:t>181-ФЗ «О социальной защите инвалидов в Российской Федерации» </a:t>
            </a:r>
            <a:endParaRPr lang="ru-RU" sz="700" dirty="0">
              <a:solidFill>
                <a:schemeClr val="tx1"/>
              </a:solidFill>
            </a:endParaRPr>
          </a:p>
        </p:txBody>
      </p:sp>
      <p:sp>
        <p:nvSpPr>
          <p:cNvPr id="56" name="Скругленный прямоугольник 55"/>
          <p:cNvSpPr/>
          <p:nvPr/>
        </p:nvSpPr>
        <p:spPr>
          <a:xfrm>
            <a:off x="2483769" y="4980452"/>
            <a:ext cx="3456383" cy="34754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Указ </a:t>
            </a:r>
            <a:r>
              <a:rPr lang="ru-RU" sz="700" dirty="0">
                <a:solidFill>
                  <a:schemeClr val="tx1"/>
                </a:solidFill>
              </a:rPr>
              <a:t>Главы Чувашской Республики от </a:t>
            </a:r>
            <a:r>
              <a:rPr lang="ru-RU" sz="700" dirty="0" smtClean="0">
                <a:solidFill>
                  <a:schemeClr val="tx1"/>
                </a:solidFill>
              </a:rPr>
              <a:t>12.01.2012</a:t>
            </a:r>
            <a:r>
              <a:rPr lang="ru-RU" sz="700" dirty="0">
                <a:solidFill>
                  <a:schemeClr val="tx1"/>
                </a:solidFill>
              </a:rPr>
              <a:t> </a:t>
            </a:r>
            <a:r>
              <a:rPr lang="ru-RU" sz="700" dirty="0" smtClean="0">
                <a:solidFill>
                  <a:schemeClr val="tx1"/>
                </a:solidFill>
              </a:rPr>
              <a:t>№</a:t>
            </a:r>
            <a:r>
              <a:rPr lang="ru-RU" sz="700" dirty="0">
                <a:solidFill>
                  <a:schemeClr val="tx1"/>
                </a:solidFill>
              </a:rPr>
              <a:t> 4 </a:t>
            </a:r>
            <a:r>
              <a:rPr lang="ru-RU" sz="700" dirty="0" smtClean="0">
                <a:solidFill>
                  <a:schemeClr val="tx1"/>
                </a:solidFill>
              </a:rPr>
              <a:t>«О </a:t>
            </a:r>
            <a:r>
              <a:rPr lang="ru-RU" sz="700" dirty="0">
                <a:solidFill>
                  <a:schemeClr val="tx1"/>
                </a:solidFill>
              </a:rPr>
              <a:t>дополнительной социальной поддержке инвалидов боевых действий", </a:t>
            </a:r>
            <a:r>
              <a:rPr lang="ru-RU" sz="700" dirty="0" smtClean="0">
                <a:solidFill>
                  <a:schemeClr val="tx1"/>
                </a:solidFill>
              </a:rPr>
              <a:t>Закон </a:t>
            </a:r>
            <a:r>
              <a:rPr lang="ru-RU" sz="700" dirty="0">
                <a:solidFill>
                  <a:schemeClr val="tx1"/>
                </a:solidFill>
              </a:rPr>
              <a:t>Чувашской Республики от </a:t>
            </a:r>
            <a:r>
              <a:rPr lang="ru-RU" sz="700" dirty="0" smtClean="0">
                <a:solidFill>
                  <a:schemeClr val="tx1"/>
                </a:solidFill>
              </a:rPr>
              <a:t>10.05.2012</a:t>
            </a:r>
            <a:r>
              <a:rPr lang="ru-RU" sz="700" dirty="0">
                <a:solidFill>
                  <a:schemeClr val="tx1"/>
                </a:solidFill>
              </a:rPr>
              <a:t> </a:t>
            </a:r>
            <a:r>
              <a:rPr lang="ru-RU" sz="700" dirty="0" smtClean="0">
                <a:solidFill>
                  <a:schemeClr val="tx1"/>
                </a:solidFill>
              </a:rPr>
              <a:t>№ </a:t>
            </a:r>
            <a:r>
              <a:rPr lang="ru-RU" sz="700" dirty="0">
                <a:solidFill>
                  <a:schemeClr val="tx1"/>
                </a:solidFill>
              </a:rPr>
              <a:t>23 </a:t>
            </a:r>
            <a:r>
              <a:rPr lang="ru-RU" sz="700" dirty="0" smtClean="0">
                <a:solidFill>
                  <a:schemeClr val="tx1"/>
                </a:solidFill>
              </a:rPr>
              <a:t>«О </a:t>
            </a:r>
            <a:r>
              <a:rPr lang="ru-RU" sz="700" dirty="0">
                <a:solidFill>
                  <a:schemeClr val="tx1"/>
                </a:solidFill>
              </a:rPr>
              <a:t>порядке предоставления дополнительной выплаты инвалидам боевых </a:t>
            </a:r>
            <a:r>
              <a:rPr lang="ru-RU" sz="700" dirty="0" smtClean="0">
                <a:solidFill>
                  <a:schemeClr val="tx1"/>
                </a:solidFill>
              </a:rPr>
              <a:t>действий»</a:t>
            </a:r>
            <a:endParaRPr lang="ru-RU" sz="700" dirty="0">
              <a:solidFill>
                <a:schemeClr val="tx1"/>
              </a:solidFill>
            </a:endParaRPr>
          </a:p>
        </p:txBody>
      </p:sp>
      <p:sp>
        <p:nvSpPr>
          <p:cNvPr id="57" name="Скругленный прямоугольник 56"/>
          <p:cNvSpPr/>
          <p:nvPr/>
        </p:nvSpPr>
        <p:spPr>
          <a:xfrm>
            <a:off x="2483770" y="5401029"/>
            <a:ext cx="3456384" cy="49487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Постановление </a:t>
            </a:r>
            <a:r>
              <a:rPr lang="ru-RU" sz="700" dirty="0">
                <a:solidFill>
                  <a:schemeClr val="tx1"/>
                </a:solidFill>
              </a:rPr>
              <a:t>Кабинета Министров Чувашской Республики от </a:t>
            </a:r>
            <a:r>
              <a:rPr lang="ru-RU" sz="700" dirty="0" smtClean="0">
                <a:solidFill>
                  <a:schemeClr val="tx1"/>
                </a:solidFill>
              </a:rPr>
              <a:t>11.08.2016 № </a:t>
            </a:r>
            <a:r>
              <a:rPr lang="ru-RU" sz="700" dirty="0">
                <a:solidFill>
                  <a:schemeClr val="tx1"/>
                </a:solidFill>
              </a:rPr>
              <a:t>323  </a:t>
            </a:r>
            <a:r>
              <a:rPr lang="ru-RU" sz="700" dirty="0" smtClean="0">
                <a:solidFill>
                  <a:schemeClr val="tx1"/>
                </a:solidFill>
              </a:rPr>
              <a:t>«Об </a:t>
            </a:r>
            <a:r>
              <a:rPr lang="ru-RU" sz="700" dirty="0">
                <a:solidFill>
                  <a:schemeClr val="tx1"/>
                </a:solidFill>
              </a:rPr>
              <a:t>утверждении Порядка предоставления гражданам, проживающим в Чувашской Республике, страдающим хронической почечной недостаточностью, денежной компенсации стоимости проезда к месту проведения процедуры программного гемодиализа и </a:t>
            </a:r>
            <a:r>
              <a:rPr lang="ru-RU" sz="700" dirty="0" smtClean="0">
                <a:solidFill>
                  <a:schemeClr val="tx1"/>
                </a:solidFill>
              </a:rPr>
              <a:t>обратно»</a:t>
            </a:r>
            <a:endParaRPr lang="ru-RU" sz="700" dirty="0">
              <a:solidFill>
                <a:schemeClr val="tx1"/>
              </a:solidFill>
            </a:endParaRPr>
          </a:p>
        </p:txBody>
      </p:sp>
      <p:sp>
        <p:nvSpPr>
          <p:cNvPr id="58" name="Скругленный прямоугольник 57"/>
          <p:cNvSpPr/>
          <p:nvPr/>
        </p:nvSpPr>
        <p:spPr>
          <a:xfrm>
            <a:off x="6054543" y="4155947"/>
            <a:ext cx="1001296" cy="75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000" dirty="0" smtClean="0">
              <a:solidFill>
                <a:schemeClr val="tx1"/>
              </a:solidFill>
            </a:endParaRPr>
          </a:p>
          <a:p>
            <a:pPr algn="ctr"/>
            <a:r>
              <a:rPr lang="ru-RU" sz="900" dirty="0" smtClean="0">
                <a:solidFill>
                  <a:schemeClr val="tx1"/>
                </a:solidFill>
              </a:rPr>
              <a:t> 1  058 чел.</a:t>
            </a:r>
          </a:p>
          <a:p>
            <a:pPr algn="ctr"/>
            <a:endParaRPr lang="ru-RU" sz="1000" dirty="0">
              <a:solidFill>
                <a:schemeClr val="tx1"/>
              </a:solidFill>
            </a:endParaRPr>
          </a:p>
        </p:txBody>
      </p:sp>
      <p:sp>
        <p:nvSpPr>
          <p:cNvPr id="59" name="Скругленный прямоугольник 58"/>
          <p:cNvSpPr/>
          <p:nvPr/>
        </p:nvSpPr>
        <p:spPr>
          <a:xfrm>
            <a:off x="6054543" y="5401029"/>
            <a:ext cx="1001298" cy="49487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 72 чел</a:t>
            </a:r>
            <a:r>
              <a:rPr lang="ru-RU" sz="1000" dirty="0" smtClean="0">
                <a:solidFill>
                  <a:schemeClr val="tx1"/>
                </a:solidFill>
              </a:rPr>
              <a:t>.</a:t>
            </a:r>
          </a:p>
        </p:txBody>
      </p:sp>
      <p:sp>
        <p:nvSpPr>
          <p:cNvPr id="60" name="Скругленный прямоугольник 59"/>
          <p:cNvSpPr/>
          <p:nvPr/>
        </p:nvSpPr>
        <p:spPr>
          <a:xfrm>
            <a:off x="6054542" y="4980455"/>
            <a:ext cx="1001297" cy="3475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117 чел</a:t>
            </a:r>
            <a:r>
              <a:rPr lang="ru-RU" sz="1000" dirty="0" smtClean="0">
                <a:solidFill>
                  <a:schemeClr val="tx1"/>
                </a:solidFill>
              </a:rPr>
              <a:t>.</a:t>
            </a:r>
            <a:endParaRPr lang="ru-RU" sz="1000" dirty="0">
              <a:solidFill>
                <a:schemeClr val="tx1"/>
              </a:solidFill>
            </a:endParaRPr>
          </a:p>
        </p:txBody>
      </p:sp>
      <p:sp>
        <p:nvSpPr>
          <p:cNvPr id="61" name="Скругленный прямоугольник 60"/>
          <p:cNvSpPr/>
          <p:nvPr/>
        </p:nvSpPr>
        <p:spPr>
          <a:xfrm>
            <a:off x="6065206" y="3768955"/>
            <a:ext cx="990634" cy="33170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000" dirty="0" smtClean="0">
                <a:solidFill>
                  <a:schemeClr val="tx1"/>
                </a:solidFill>
              </a:rPr>
              <a:t>111 896 чел.</a:t>
            </a:r>
          </a:p>
        </p:txBody>
      </p:sp>
      <p:sp>
        <p:nvSpPr>
          <p:cNvPr id="37" name="Скругленный прямоугольник 36"/>
          <p:cNvSpPr/>
          <p:nvPr/>
        </p:nvSpPr>
        <p:spPr>
          <a:xfrm>
            <a:off x="223848" y="2430965"/>
            <a:ext cx="2187912"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Компенсация расходов  на уплату взноса на капитальный ремонт</a:t>
            </a:r>
            <a:endParaRPr lang="ru-RU" sz="800" dirty="0">
              <a:solidFill>
                <a:schemeClr val="tx1"/>
              </a:solidFill>
            </a:endParaRPr>
          </a:p>
        </p:txBody>
      </p:sp>
      <p:sp>
        <p:nvSpPr>
          <p:cNvPr id="38" name="Скругленный прямоугольник 37"/>
          <p:cNvSpPr/>
          <p:nvPr/>
        </p:nvSpPr>
        <p:spPr>
          <a:xfrm>
            <a:off x="2483768" y="2416630"/>
            <a:ext cx="3456385"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a:t>
            </a:r>
            <a:r>
              <a:rPr lang="ru-RU" sz="700" dirty="0">
                <a:solidFill>
                  <a:schemeClr val="tx1"/>
                </a:solidFill>
              </a:rPr>
              <a:t>Чувашской Республики от </a:t>
            </a:r>
            <a:r>
              <a:rPr lang="ru-RU" sz="700" dirty="0" smtClean="0">
                <a:solidFill>
                  <a:schemeClr val="tx1"/>
                </a:solidFill>
              </a:rPr>
              <a:t>08.04.2016 </a:t>
            </a:r>
            <a:r>
              <a:rPr lang="ru-RU" sz="700" dirty="0">
                <a:solidFill>
                  <a:schemeClr val="tx1"/>
                </a:solidFill>
              </a:rPr>
              <a:t>№ </a:t>
            </a:r>
            <a:r>
              <a:rPr lang="ru-RU" sz="700" dirty="0" smtClean="0">
                <a:solidFill>
                  <a:schemeClr val="tx1"/>
                </a:solidFill>
              </a:rPr>
              <a:t>14 «О социальной поддержке отдельных категорий граждан по уплате взноса на капитальный ремонт общего имущества в многоквартирном доме»</a:t>
            </a:r>
            <a:endParaRPr lang="ru-RU" sz="700" dirty="0">
              <a:solidFill>
                <a:schemeClr val="tx1"/>
              </a:solidFill>
            </a:endParaRPr>
          </a:p>
        </p:txBody>
      </p:sp>
      <p:sp>
        <p:nvSpPr>
          <p:cNvPr id="39" name="Скругленный прямоугольник 38"/>
          <p:cNvSpPr/>
          <p:nvPr/>
        </p:nvSpPr>
        <p:spPr>
          <a:xfrm>
            <a:off x="6065205" y="2408348"/>
            <a:ext cx="990634"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6 692 чел.</a:t>
            </a:r>
            <a:endParaRPr lang="ru-RU" sz="900" dirty="0">
              <a:solidFill>
                <a:schemeClr val="tx1"/>
              </a:solidFill>
            </a:endParaRPr>
          </a:p>
        </p:txBody>
      </p:sp>
      <p:sp>
        <p:nvSpPr>
          <p:cNvPr id="40" name="Скругленный прямоугольник 39"/>
          <p:cNvSpPr/>
          <p:nvPr/>
        </p:nvSpPr>
        <p:spPr>
          <a:xfrm>
            <a:off x="6094107" y="854845"/>
            <a:ext cx="1001297" cy="52189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900" b="1" dirty="0" smtClean="0">
                <a:solidFill>
                  <a:sysClr val="windowText" lastClr="000000"/>
                </a:solidFill>
              </a:rPr>
              <a:t>Численность получателей </a:t>
            </a:r>
            <a:endParaRPr lang="ru-RU" sz="900" b="1" dirty="0">
              <a:solidFill>
                <a:sysClr val="windowText" lastClr="000000"/>
              </a:solidFill>
            </a:endParaRPr>
          </a:p>
        </p:txBody>
      </p:sp>
      <p:sp>
        <p:nvSpPr>
          <p:cNvPr id="41" name="Скругленный прямоугольник 40"/>
          <p:cNvSpPr/>
          <p:nvPr/>
        </p:nvSpPr>
        <p:spPr>
          <a:xfrm>
            <a:off x="7135950" y="1198084"/>
            <a:ext cx="914400" cy="22468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050" b="1" dirty="0" smtClean="0">
                <a:solidFill>
                  <a:schemeClr val="tx1"/>
                </a:solidFill>
              </a:rPr>
              <a:t>план</a:t>
            </a:r>
            <a:endParaRPr lang="ru-RU" b="1" dirty="0"/>
          </a:p>
        </p:txBody>
      </p:sp>
      <p:sp>
        <p:nvSpPr>
          <p:cNvPr id="43" name="Скругленный прямоугольник 42"/>
          <p:cNvSpPr/>
          <p:nvPr/>
        </p:nvSpPr>
        <p:spPr>
          <a:xfrm>
            <a:off x="8065481" y="1198140"/>
            <a:ext cx="914400" cy="22463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050" b="1" dirty="0">
                <a:solidFill>
                  <a:schemeClr val="tx1"/>
                </a:solidFill>
              </a:rPr>
              <a:t>ф</a:t>
            </a:r>
            <a:r>
              <a:rPr lang="ru-RU" sz="1050" b="1" dirty="0" smtClean="0">
                <a:solidFill>
                  <a:schemeClr val="tx1"/>
                </a:solidFill>
              </a:rPr>
              <a:t>акт </a:t>
            </a:r>
            <a:endParaRPr lang="ru-RU" b="1" dirty="0"/>
          </a:p>
        </p:txBody>
      </p:sp>
      <p:sp>
        <p:nvSpPr>
          <p:cNvPr id="44" name="Скругленный прямоугольник 43"/>
          <p:cNvSpPr/>
          <p:nvPr/>
        </p:nvSpPr>
        <p:spPr>
          <a:xfrm>
            <a:off x="6065204" y="1820984"/>
            <a:ext cx="990635" cy="23986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81 788 чел.</a:t>
            </a:r>
            <a:endParaRPr lang="ru-RU" sz="900" dirty="0">
              <a:solidFill>
                <a:schemeClr val="tx1"/>
              </a:solidFill>
            </a:endParaRPr>
          </a:p>
        </p:txBody>
      </p:sp>
      <p:sp>
        <p:nvSpPr>
          <p:cNvPr id="45" name="Скругленный прямоугольник 44"/>
          <p:cNvSpPr/>
          <p:nvPr/>
        </p:nvSpPr>
        <p:spPr>
          <a:xfrm>
            <a:off x="8065728" y="1820984"/>
            <a:ext cx="874591" cy="23986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900" dirty="0" smtClean="0">
                <a:solidFill>
                  <a:schemeClr val="tx1"/>
                </a:solidFill>
              </a:rPr>
              <a:t>1 139 757,8</a:t>
            </a:r>
            <a:endParaRPr lang="ru-RU" sz="900" dirty="0">
              <a:solidFill>
                <a:schemeClr val="tx1"/>
              </a:solidFill>
            </a:endParaRPr>
          </a:p>
        </p:txBody>
      </p:sp>
      <p:sp>
        <p:nvSpPr>
          <p:cNvPr id="46" name="Скругленный прямоугольник 45"/>
          <p:cNvSpPr/>
          <p:nvPr/>
        </p:nvSpPr>
        <p:spPr>
          <a:xfrm>
            <a:off x="7120843" y="2092526"/>
            <a:ext cx="874591"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561 852,1 </a:t>
            </a:r>
            <a:endParaRPr lang="ru-RU" sz="900" dirty="0">
              <a:solidFill>
                <a:schemeClr val="tx1"/>
              </a:solidFill>
            </a:endParaRPr>
          </a:p>
        </p:txBody>
      </p:sp>
      <p:sp>
        <p:nvSpPr>
          <p:cNvPr id="49" name="Скругленный прямоугольник 48"/>
          <p:cNvSpPr/>
          <p:nvPr/>
        </p:nvSpPr>
        <p:spPr>
          <a:xfrm>
            <a:off x="8065728" y="2092525"/>
            <a:ext cx="874591" cy="28800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561 793,8</a:t>
            </a:r>
            <a:endParaRPr lang="ru-RU" sz="900" dirty="0">
              <a:solidFill>
                <a:schemeClr val="tx1"/>
              </a:solidFill>
            </a:endParaRPr>
          </a:p>
        </p:txBody>
      </p:sp>
      <p:sp>
        <p:nvSpPr>
          <p:cNvPr id="51" name="Скругленный прямоугольник 50"/>
          <p:cNvSpPr/>
          <p:nvPr/>
        </p:nvSpPr>
        <p:spPr>
          <a:xfrm>
            <a:off x="7120843" y="2416630"/>
            <a:ext cx="874591"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11 740,7</a:t>
            </a:r>
          </a:p>
        </p:txBody>
      </p:sp>
      <p:sp>
        <p:nvSpPr>
          <p:cNvPr id="62" name="Скругленный прямоугольник 61"/>
          <p:cNvSpPr/>
          <p:nvPr/>
        </p:nvSpPr>
        <p:spPr>
          <a:xfrm>
            <a:off x="8065729" y="2433694"/>
            <a:ext cx="874590"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11 293,6</a:t>
            </a:r>
          </a:p>
        </p:txBody>
      </p:sp>
      <p:sp>
        <p:nvSpPr>
          <p:cNvPr id="63" name="Скругленный прямоугольник 62"/>
          <p:cNvSpPr/>
          <p:nvPr/>
        </p:nvSpPr>
        <p:spPr>
          <a:xfrm>
            <a:off x="7120843" y="2776054"/>
            <a:ext cx="874591" cy="2879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900" dirty="0" smtClean="0">
                <a:solidFill>
                  <a:schemeClr val="tx1"/>
                </a:solidFill>
              </a:rPr>
              <a:t>21 041,0</a:t>
            </a:r>
          </a:p>
          <a:p>
            <a:pPr algn="ctr"/>
            <a:r>
              <a:rPr lang="ru-RU" sz="900" dirty="0" smtClean="0">
                <a:solidFill>
                  <a:schemeClr val="tx1"/>
                </a:solidFill>
              </a:rPr>
              <a:t> </a:t>
            </a:r>
            <a:endParaRPr lang="ru-RU" sz="900" dirty="0">
              <a:solidFill>
                <a:schemeClr val="tx1"/>
              </a:solidFill>
            </a:endParaRPr>
          </a:p>
        </p:txBody>
      </p:sp>
      <p:sp>
        <p:nvSpPr>
          <p:cNvPr id="64" name="Скругленный прямоугольник 63"/>
          <p:cNvSpPr/>
          <p:nvPr/>
        </p:nvSpPr>
        <p:spPr>
          <a:xfrm>
            <a:off x="8066105" y="2776055"/>
            <a:ext cx="874214" cy="28799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900" dirty="0" smtClean="0">
                <a:solidFill>
                  <a:schemeClr val="tx1"/>
                </a:solidFill>
              </a:rPr>
              <a:t>21 017,3 </a:t>
            </a:r>
          </a:p>
          <a:p>
            <a:pPr algn="ctr"/>
            <a:endParaRPr lang="ru-RU" sz="900" dirty="0">
              <a:solidFill>
                <a:schemeClr val="tx1"/>
              </a:solidFill>
            </a:endParaRPr>
          </a:p>
        </p:txBody>
      </p:sp>
      <p:sp>
        <p:nvSpPr>
          <p:cNvPr id="65" name="Скругленный прямоугольник 64"/>
          <p:cNvSpPr/>
          <p:nvPr/>
        </p:nvSpPr>
        <p:spPr>
          <a:xfrm>
            <a:off x="7120843" y="3120362"/>
            <a:ext cx="874591" cy="34141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28 320,5 </a:t>
            </a:r>
          </a:p>
        </p:txBody>
      </p:sp>
      <p:sp>
        <p:nvSpPr>
          <p:cNvPr id="66" name="Скругленный прямоугольник 65"/>
          <p:cNvSpPr/>
          <p:nvPr/>
        </p:nvSpPr>
        <p:spPr>
          <a:xfrm>
            <a:off x="8066105" y="3120362"/>
            <a:ext cx="874214" cy="34141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28 313,8 </a:t>
            </a:r>
          </a:p>
        </p:txBody>
      </p:sp>
      <p:sp>
        <p:nvSpPr>
          <p:cNvPr id="67" name="Скругленный прямоугольник 66"/>
          <p:cNvSpPr/>
          <p:nvPr/>
        </p:nvSpPr>
        <p:spPr>
          <a:xfrm>
            <a:off x="7120843" y="3773724"/>
            <a:ext cx="874591" cy="33170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385 846,2</a:t>
            </a:r>
          </a:p>
        </p:txBody>
      </p:sp>
      <p:sp>
        <p:nvSpPr>
          <p:cNvPr id="68" name="Скругленный прямоугольник 67"/>
          <p:cNvSpPr/>
          <p:nvPr/>
        </p:nvSpPr>
        <p:spPr>
          <a:xfrm>
            <a:off x="8066106" y="3773724"/>
            <a:ext cx="874213" cy="33170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383 693,8</a:t>
            </a:r>
          </a:p>
        </p:txBody>
      </p:sp>
      <p:sp>
        <p:nvSpPr>
          <p:cNvPr id="69" name="Скругленный прямоугольник 68"/>
          <p:cNvSpPr/>
          <p:nvPr/>
        </p:nvSpPr>
        <p:spPr>
          <a:xfrm>
            <a:off x="7120843" y="4167208"/>
            <a:ext cx="874591" cy="75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26 590,6</a:t>
            </a:r>
            <a:endParaRPr lang="ru-RU" sz="1000" dirty="0">
              <a:solidFill>
                <a:schemeClr val="tx1"/>
              </a:solidFill>
            </a:endParaRPr>
          </a:p>
        </p:txBody>
      </p:sp>
      <p:sp>
        <p:nvSpPr>
          <p:cNvPr id="70" name="Скругленный прямоугольник 69"/>
          <p:cNvSpPr/>
          <p:nvPr/>
        </p:nvSpPr>
        <p:spPr>
          <a:xfrm>
            <a:off x="8065726" y="4180443"/>
            <a:ext cx="874593" cy="75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26 535,9</a:t>
            </a:r>
            <a:endParaRPr lang="ru-RU" sz="1000" dirty="0">
              <a:solidFill>
                <a:schemeClr val="tx1"/>
              </a:solidFill>
            </a:endParaRPr>
          </a:p>
        </p:txBody>
      </p:sp>
      <p:sp>
        <p:nvSpPr>
          <p:cNvPr id="71" name="Скругленный прямоугольник 70"/>
          <p:cNvSpPr/>
          <p:nvPr/>
        </p:nvSpPr>
        <p:spPr>
          <a:xfrm>
            <a:off x="7120843" y="4980455"/>
            <a:ext cx="874591" cy="3475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792,8  </a:t>
            </a:r>
          </a:p>
        </p:txBody>
      </p:sp>
      <p:sp>
        <p:nvSpPr>
          <p:cNvPr id="72" name="Скругленный прямоугольник 71"/>
          <p:cNvSpPr/>
          <p:nvPr/>
        </p:nvSpPr>
        <p:spPr>
          <a:xfrm>
            <a:off x="8066106" y="4980456"/>
            <a:ext cx="874213" cy="3475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792,3 </a:t>
            </a:r>
          </a:p>
        </p:txBody>
      </p:sp>
      <p:sp>
        <p:nvSpPr>
          <p:cNvPr id="73" name="Скругленный прямоугольник 72"/>
          <p:cNvSpPr/>
          <p:nvPr/>
        </p:nvSpPr>
        <p:spPr>
          <a:xfrm>
            <a:off x="7120843" y="5401028"/>
            <a:ext cx="874591" cy="49487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900" dirty="0" smtClean="0">
                <a:solidFill>
                  <a:schemeClr val="tx1"/>
                </a:solidFill>
              </a:rPr>
              <a:t> </a:t>
            </a:r>
            <a:r>
              <a:rPr lang="ru-RU" sz="900" dirty="0">
                <a:solidFill>
                  <a:schemeClr val="tx1"/>
                </a:solidFill>
              </a:rPr>
              <a:t>7</a:t>
            </a:r>
            <a:r>
              <a:rPr lang="ru-RU" sz="900" dirty="0" smtClean="0">
                <a:solidFill>
                  <a:schemeClr val="tx1"/>
                </a:solidFill>
              </a:rPr>
              <a:t> 756,5</a:t>
            </a:r>
            <a:endParaRPr lang="ru-RU" sz="1000" dirty="0" smtClean="0">
              <a:solidFill>
                <a:schemeClr val="tx1"/>
              </a:solidFill>
            </a:endParaRPr>
          </a:p>
          <a:p>
            <a:pPr algn="ctr"/>
            <a:r>
              <a:rPr lang="ru-RU" sz="1000" dirty="0" smtClean="0">
                <a:solidFill>
                  <a:schemeClr val="tx1"/>
                </a:solidFill>
              </a:rPr>
              <a:t> </a:t>
            </a:r>
            <a:endParaRPr lang="ru-RU" sz="1000" dirty="0">
              <a:solidFill>
                <a:schemeClr val="tx1"/>
              </a:solidFill>
            </a:endParaRPr>
          </a:p>
        </p:txBody>
      </p:sp>
      <p:sp>
        <p:nvSpPr>
          <p:cNvPr id="74" name="Скругленный прямоугольник 73"/>
          <p:cNvSpPr/>
          <p:nvPr/>
        </p:nvSpPr>
        <p:spPr>
          <a:xfrm>
            <a:off x="8052636" y="5401028"/>
            <a:ext cx="887683" cy="49487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1000" dirty="0">
                <a:solidFill>
                  <a:schemeClr val="tx1"/>
                </a:solidFill>
              </a:rPr>
              <a:t>7</a:t>
            </a:r>
            <a:r>
              <a:rPr lang="ru-RU" sz="1000" dirty="0" smtClean="0">
                <a:solidFill>
                  <a:schemeClr val="tx1"/>
                </a:solidFill>
              </a:rPr>
              <a:t> 748,4</a:t>
            </a:r>
          </a:p>
          <a:p>
            <a:pPr algn="ctr"/>
            <a:r>
              <a:rPr lang="ru-RU" sz="1000" dirty="0" smtClean="0">
                <a:solidFill>
                  <a:schemeClr val="tx1"/>
                </a:solidFill>
              </a:rPr>
              <a:t> </a:t>
            </a:r>
            <a:endParaRPr lang="ru-RU" sz="1000" dirty="0">
              <a:solidFill>
                <a:schemeClr val="tx1"/>
              </a:solidFill>
            </a:endParaRPr>
          </a:p>
        </p:txBody>
      </p:sp>
      <p:sp>
        <p:nvSpPr>
          <p:cNvPr id="75" name="Скругленный прямоугольник 74"/>
          <p:cNvSpPr/>
          <p:nvPr/>
        </p:nvSpPr>
        <p:spPr>
          <a:xfrm>
            <a:off x="7120843" y="6206077"/>
            <a:ext cx="874591" cy="31734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146 589,4</a:t>
            </a:r>
            <a:endParaRPr lang="ru-RU" sz="900" dirty="0">
              <a:solidFill>
                <a:schemeClr val="tx1"/>
              </a:solidFill>
            </a:endParaRPr>
          </a:p>
        </p:txBody>
      </p:sp>
      <p:sp>
        <p:nvSpPr>
          <p:cNvPr id="76" name="Скругленный прямоугольник 75"/>
          <p:cNvSpPr/>
          <p:nvPr/>
        </p:nvSpPr>
        <p:spPr>
          <a:xfrm>
            <a:off x="8074950" y="6206077"/>
            <a:ext cx="865369"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110 725,9</a:t>
            </a:r>
            <a:endParaRPr lang="ru-RU" sz="900" dirty="0">
              <a:solidFill>
                <a:schemeClr val="tx1"/>
              </a:solidFill>
            </a:endParaRPr>
          </a:p>
        </p:txBody>
      </p:sp>
      <p:sp>
        <p:nvSpPr>
          <p:cNvPr id="77" name="Заголовок 1"/>
          <p:cNvSpPr txBox="1">
            <a:spLocks/>
          </p:cNvSpPr>
          <p:nvPr/>
        </p:nvSpPr>
        <p:spPr>
          <a:xfrm>
            <a:off x="259730" y="69850"/>
            <a:ext cx="7613498"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200" dirty="0" smtClean="0">
                <a:solidFill>
                  <a:schemeClr val="tx1"/>
                </a:solidFill>
                <a:effectLst/>
                <a:latin typeface="Times New Roman" panose="02020603050405020304" pitchFamily="18" charset="0"/>
                <a:cs typeface="Times New Roman" panose="02020603050405020304" pitchFamily="18" charset="0"/>
              </a:rPr>
              <a:t>Социальная поддержка отдельных категорий граждан</a:t>
            </a:r>
            <a:endParaRPr lang="ru-RU" sz="2200" dirty="0">
              <a:solidFill>
                <a:schemeClr val="tx1"/>
              </a:solidFill>
              <a:effectLst/>
              <a:latin typeface="Times New Roman" panose="02020603050405020304" pitchFamily="18" charset="0"/>
              <a:cs typeface="Times New Roman" panose="02020603050405020304" pitchFamily="18" charset="0"/>
            </a:endParaRPr>
          </a:p>
        </p:txBody>
      </p:sp>
      <p:cxnSp>
        <p:nvCxnSpPr>
          <p:cNvPr id="78" name="Прямая соединительная линия 77"/>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6562204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Скругленный прямоугольник 85"/>
          <p:cNvSpPr/>
          <p:nvPr/>
        </p:nvSpPr>
        <p:spPr>
          <a:xfrm>
            <a:off x="8102199" y="5876057"/>
            <a:ext cx="864000" cy="88384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100 085,2</a:t>
            </a:r>
            <a:endParaRPr lang="ru-RU" sz="900" dirty="0">
              <a:solidFill>
                <a:schemeClr val="tx1"/>
              </a:solidFill>
            </a:endParaRPr>
          </a:p>
        </p:txBody>
      </p:sp>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38</a:t>
            </a:fld>
            <a:endParaRPr lang="ru-RU" dirty="0"/>
          </a:p>
        </p:txBody>
      </p:sp>
      <p:sp>
        <p:nvSpPr>
          <p:cNvPr id="62" name="Скругленный прямоугольник 61"/>
          <p:cNvSpPr/>
          <p:nvPr/>
        </p:nvSpPr>
        <p:spPr>
          <a:xfrm>
            <a:off x="251392" y="3887900"/>
            <a:ext cx="8728487" cy="18351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b="1" dirty="0" smtClean="0">
                <a:solidFill>
                  <a:schemeClr val="tx1"/>
                </a:solidFill>
              </a:rPr>
              <a:t>Помощь малоимущим гражданам</a:t>
            </a:r>
            <a:endParaRPr lang="ru-RU" sz="1000" b="1" dirty="0">
              <a:solidFill>
                <a:schemeClr val="tx1"/>
              </a:solidFill>
            </a:endParaRPr>
          </a:p>
        </p:txBody>
      </p:sp>
      <p:sp>
        <p:nvSpPr>
          <p:cNvPr id="63" name="Скругленный прямоугольник 62"/>
          <p:cNvSpPr/>
          <p:nvPr/>
        </p:nvSpPr>
        <p:spPr>
          <a:xfrm>
            <a:off x="231979" y="4514122"/>
            <a:ext cx="2176937" cy="1799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a:solidFill>
                  <a:schemeClr val="tx1"/>
                </a:solidFill>
              </a:rPr>
              <a:t>Социальные выплаты </a:t>
            </a:r>
            <a:r>
              <a:rPr lang="ru-RU" sz="800" dirty="0" smtClean="0">
                <a:solidFill>
                  <a:schemeClr val="tx1"/>
                </a:solidFill>
              </a:rPr>
              <a:t>                     безработным гражданам</a:t>
            </a:r>
            <a:endParaRPr lang="ru-RU" sz="800" dirty="0">
              <a:solidFill>
                <a:schemeClr val="tx1"/>
              </a:solidFill>
            </a:endParaRPr>
          </a:p>
        </p:txBody>
      </p:sp>
      <p:sp>
        <p:nvSpPr>
          <p:cNvPr id="64" name="Скругленный прямоугольник 63"/>
          <p:cNvSpPr/>
          <p:nvPr/>
        </p:nvSpPr>
        <p:spPr>
          <a:xfrm>
            <a:off x="2483614" y="4514122"/>
            <a:ext cx="3600000" cy="20791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700" dirty="0" smtClean="0"/>
              <a:t>Федеральный закон от </a:t>
            </a:r>
            <a:r>
              <a:rPr lang="ru-RU" sz="700" dirty="0"/>
              <a:t>19.04.1991 </a:t>
            </a:r>
            <a:r>
              <a:rPr lang="ru-RU" sz="700" dirty="0" smtClean="0"/>
              <a:t>№ 1032-1 «О </a:t>
            </a:r>
            <a:r>
              <a:rPr lang="ru-RU" sz="700" dirty="0"/>
              <a:t>занятости населения в Российской </a:t>
            </a:r>
            <a:r>
              <a:rPr lang="ru-RU" sz="700" dirty="0" smtClean="0"/>
              <a:t>Федерации» </a:t>
            </a:r>
            <a:endParaRPr lang="ru-RU" sz="700" dirty="0"/>
          </a:p>
        </p:txBody>
      </p:sp>
      <p:sp>
        <p:nvSpPr>
          <p:cNvPr id="66" name="Скругленный прямоугольник 65"/>
          <p:cNvSpPr/>
          <p:nvPr/>
        </p:nvSpPr>
        <p:spPr>
          <a:xfrm>
            <a:off x="231979" y="4765641"/>
            <a:ext cx="2179781"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Социальные пособия учащимся, нуждающимся в приобретении проездных билетов</a:t>
            </a:r>
            <a:endParaRPr lang="ru-RU" sz="800" dirty="0">
              <a:solidFill>
                <a:schemeClr val="tx1"/>
              </a:solidFill>
            </a:endParaRPr>
          </a:p>
        </p:txBody>
      </p:sp>
      <p:sp>
        <p:nvSpPr>
          <p:cNvPr id="67" name="Скругленный прямоугольник 66"/>
          <p:cNvSpPr/>
          <p:nvPr/>
        </p:nvSpPr>
        <p:spPr>
          <a:xfrm>
            <a:off x="2483615" y="4779665"/>
            <a:ext cx="3600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Чувашской Республики от 30.07.2013 № 50 «Об образовании в Чувашской Республике»</a:t>
            </a:r>
            <a:endParaRPr lang="ru-RU" sz="700" dirty="0">
              <a:solidFill>
                <a:schemeClr val="tx1"/>
              </a:solidFill>
            </a:endParaRPr>
          </a:p>
        </p:txBody>
      </p:sp>
      <p:sp>
        <p:nvSpPr>
          <p:cNvPr id="69" name="Скругленный прямоугольник 68"/>
          <p:cNvSpPr/>
          <p:nvPr/>
        </p:nvSpPr>
        <p:spPr>
          <a:xfrm>
            <a:off x="6137786" y="4519345"/>
            <a:ext cx="936000" cy="20791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a:solidFill>
                  <a:schemeClr val="tx1"/>
                </a:solidFill>
              </a:rPr>
              <a:t>6</a:t>
            </a:r>
            <a:r>
              <a:rPr lang="ru-RU" sz="900" dirty="0" smtClean="0">
                <a:solidFill>
                  <a:schemeClr val="tx1"/>
                </a:solidFill>
              </a:rPr>
              <a:t> 309 чел.</a:t>
            </a:r>
            <a:endParaRPr lang="ru-RU" sz="900" dirty="0">
              <a:solidFill>
                <a:schemeClr val="tx1"/>
              </a:solidFill>
            </a:endParaRPr>
          </a:p>
        </p:txBody>
      </p:sp>
      <p:sp>
        <p:nvSpPr>
          <p:cNvPr id="71" name="Скругленный прямоугольник 70"/>
          <p:cNvSpPr/>
          <p:nvPr/>
        </p:nvSpPr>
        <p:spPr>
          <a:xfrm>
            <a:off x="6137786" y="4784887"/>
            <a:ext cx="936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1 373 чел.</a:t>
            </a:r>
            <a:endParaRPr lang="ru-RU" sz="900" dirty="0">
              <a:solidFill>
                <a:schemeClr val="tx1"/>
              </a:solidFill>
            </a:endParaRPr>
          </a:p>
        </p:txBody>
      </p:sp>
      <p:sp>
        <p:nvSpPr>
          <p:cNvPr id="72" name="Скругленный прямоугольник 71"/>
          <p:cNvSpPr/>
          <p:nvPr/>
        </p:nvSpPr>
        <p:spPr>
          <a:xfrm>
            <a:off x="231979" y="4144608"/>
            <a:ext cx="2176937"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Субсидии на оплату жилого помещения и коммунальных услуг</a:t>
            </a:r>
            <a:endParaRPr lang="ru-RU" sz="800" dirty="0">
              <a:solidFill>
                <a:schemeClr val="tx1"/>
              </a:solidFill>
            </a:endParaRPr>
          </a:p>
        </p:txBody>
      </p:sp>
      <p:sp>
        <p:nvSpPr>
          <p:cNvPr id="73" name="Скругленный прямоугольник 72"/>
          <p:cNvSpPr/>
          <p:nvPr/>
        </p:nvSpPr>
        <p:spPr>
          <a:xfrm>
            <a:off x="2483615" y="4161332"/>
            <a:ext cx="3600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Статья 159 Жилищного Кодекса Российской Федерации</a:t>
            </a:r>
            <a:endParaRPr lang="ru-RU" sz="700" dirty="0">
              <a:solidFill>
                <a:schemeClr val="tx1"/>
              </a:solidFill>
            </a:endParaRPr>
          </a:p>
        </p:txBody>
      </p:sp>
      <p:sp>
        <p:nvSpPr>
          <p:cNvPr id="74" name="Скругленный прямоугольник 73"/>
          <p:cNvSpPr/>
          <p:nvPr/>
        </p:nvSpPr>
        <p:spPr>
          <a:xfrm>
            <a:off x="6126755" y="4163629"/>
            <a:ext cx="936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18 875 семей</a:t>
            </a:r>
            <a:endParaRPr lang="ru-RU" sz="900" dirty="0">
              <a:solidFill>
                <a:schemeClr val="tx1"/>
              </a:solidFill>
            </a:endParaRPr>
          </a:p>
        </p:txBody>
      </p:sp>
      <p:sp>
        <p:nvSpPr>
          <p:cNvPr id="32" name="Скругленный прямоугольник 31"/>
          <p:cNvSpPr/>
          <p:nvPr/>
        </p:nvSpPr>
        <p:spPr>
          <a:xfrm>
            <a:off x="251393" y="5184000"/>
            <a:ext cx="8728486" cy="18351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b="1" dirty="0" smtClean="0">
                <a:solidFill>
                  <a:schemeClr val="tx1"/>
                </a:solidFill>
              </a:rPr>
              <a:t>Поддержка молодых семей</a:t>
            </a:r>
            <a:endParaRPr lang="ru-RU" sz="1000" b="1" dirty="0">
              <a:solidFill>
                <a:schemeClr val="tx1"/>
              </a:solidFill>
            </a:endParaRPr>
          </a:p>
        </p:txBody>
      </p:sp>
      <p:sp>
        <p:nvSpPr>
          <p:cNvPr id="33" name="Скругленный прямоугольник 32"/>
          <p:cNvSpPr/>
          <p:nvPr/>
        </p:nvSpPr>
        <p:spPr>
          <a:xfrm>
            <a:off x="231979" y="5837776"/>
            <a:ext cx="2176937" cy="90359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a:solidFill>
                  <a:schemeClr val="tx1"/>
                </a:solidFill>
              </a:rPr>
              <a:t>Возмещение части затрат на уплату процентов по ипотечным кредитам</a:t>
            </a:r>
          </a:p>
        </p:txBody>
      </p:sp>
      <p:sp>
        <p:nvSpPr>
          <p:cNvPr id="34" name="Скругленный прямоугольник 33"/>
          <p:cNvSpPr/>
          <p:nvPr/>
        </p:nvSpPr>
        <p:spPr>
          <a:xfrm>
            <a:off x="2483615" y="5837777"/>
            <a:ext cx="3600000" cy="90359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700" dirty="0" smtClean="0"/>
              <a:t>Постановления </a:t>
            </a:r>
            <a:r>
              <a:rPr lang="ru-RU" sz="700" dirty="0"/>
              <a:t>Кабинета Министров Чувашской Республики от 24.07.2002 № 202 </a:t>
            </a:r>
            <a:r>
              <a:rPr lang="ru-RU" sz="700" dirty="0" smtClean="0"/>
              <a:t>«Об </a:t>
            </a:r>
            <a:r>
              <a:rPr lang="ru-RU" sz="700" dirty="0"/>
              <a:t>утверждении Порядка возмещения части затрат на уплату процентов по ипотечным кредитам, привлекаемым молодыми семьями на приобретение или строительство жилья, за счет средств республиканского бюджета Чувашской </a:t>
            </a:r>
            <a:r>
              <a:rPr lang="ru-RU" sz="700" dirty="0" smtClean="0"/>
              <a:t>Республики», </a:t>
            </a:r>
            <a:r>
              <a:rPr lang="ru-RU" sz="700" dirty="0"/>
              <a:t>от 24.10.2011 </a:t>
            </a:r>
            <a:r>
              <a:rPr lang="ru-RU" sz="700" dirty="0" smtClean="0"/>
              <a:t>№ </a:t>
            </a:r>
            <a:r>
              <a:rPr lang="ru-RU" sz="700" dirty="0"/>
              <a:t>446 </a:t>
            </a:r>
            <a:r>
              <a:rPr lang="ru-RU" sz="700" dirty="0" smtClean="0"/>
              <a:t>«Об </a:t>
            </a:r>
            <a:r>
              <a:rPr lang="ru-RU" sz="700" dirty="0"/>
              <a:t>утверждении Порядка возмещения части затрат на уплату процентов по ипотечным кредитам (займам), привлеченным молодыми семьями </a:t>
            </a:r>
            <a:r>
              <a:rPr lang="ru-RU" sz="700" dirty="0" smtClean="0"/>
              <a:t>…»</a:t>
            </a:r>
            <a:endParaRPr lang="ru-RU" sz="700" dirty="0"/>
          </a:p>
        </p:txBody>
      </p:sp>
      <p:sp>
        <p:nvSpPr>
          <p:cNvPr id="35" name="Скругленный прямоугольник 34"/>
          <p:cNvSpPr/>
          <p:nvPr/>
        </p:nvSpPr>
        <p:spPr>
          <a:xfrm>
            <a:off x="6137786" y="5842998"/>
            <a:ext cx="972000" cy="90359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3 611 семей</a:t>
            </a:r>
          </a:p>
        </p:txBody>
      </p:sp>
      <p:sp>
        <p:nvSpPr>
          <p:cNvPr id="36" name="Скругленный прямоугольник 35"/>
          <p:cNvSpPr/>
          <p:nvPr/>
        </p:nvSpPr>
        <p:spPr>
          <a:xfrm>
            <a:off x="231979" y="5423383"/>
            <a:ext cx="2176937"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Обеспечение </a:t>
            </a:r>
            <a:r>
              <a:rPr lang="ru-RU" sz="800" dirty="0">
                <a:solidFill>
                  <a:schemeClr val="tx1"/>
                </a:solidFill>
              </a:rPr>
              <a:t>жильем молодых семей</a:t>
            </a:r>
          </a:p>
        </p:txBody>
      </p:sp>
      <p:sp>
        <p:nvSpPr>
          <p:cNvPr id="37" name="Скругленный прямоугольник 36"/>
          <p:cNvSpPr/>
          <p:nvPr/>
        </p:nvSpPr>
        <p:spPr>
          <a:xfrm>
            <a:off x="2483615" y="5447233"/>
            <a:ext cx="3600000"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a:solidFill>
                  <a:schemeClr val="tx1"/>
                </a:solidFill>
              </a:rPr>
              <a:t>Постановление Кабинета Министров </a:t>
            </a:r>
            <a:r>
              <a:rPr lang="ru-RU" sz="700" dirty="0" smtClean="0">
                <a:solidFill>
                  <a:schemeClr val="tx1"/>
                </a:solidFill>
              </a:rPr>
              <a:t>Чувашской Республики </a:t>
            </a:r>
            <a:r>
              <a:rPr lang="ru-RU" sz="700" dirty="0">
                <a:solidFill>
                  <a:schemeClr val="tx1"/>
                </a:solidFill>
              </a:rPr>
              <a:t>от 20.12.2010 </a:t>
            </a:r>
            <a:r>
              <a:rPr lang="ru-RU" sz="700" dirty="0" smtClean="0">
                <a:solidFill>
                  <a:schemeClr val="tx1"/>
                </a:solidFill>
              </a:rPr>
              <a:t>№ </a:t>
            </a:r>
            <a:r>
              <a:rPr lang="ru-RU" sz="700" dirty="0">
                <a:solidFill>
                  <a:schemeClr val="tx1"/>
                </a:solidFill>
              </a:rPr>
              <a:t>448 </a:t>
            </a:r>
            <a:r>
              <a:rPr lang="ru-RU" sz="700" dirty="0" smtClean="0">
                <a:solidFill>
                  <a:schemeClr val="tx1"/>
                </a:solidFill>
              </a:rPr>
              <a:t>«Об </a:t>
            </a:r>
            <a:r>
              <a:rPr lang="ru-RU" sz="700" dirty="0">
                <a:solidFill>
                  <a:schemeClr val="tx1"/>
                </a:solidFill>
              </a:rPr>
              <a:t>утверждении Правил предоставления средств из республиканского бюджета Чувашской Республики на предоставление социальных выплат молодым семьям на приобретение </a:t>
            </a:r>
            <a:r>
              <a:rPr lang="ru-RU" sz="700" dirty="0" smtClean="0">
                <a:solidFill>
                  <a:schemeClr val="tx1"/>
                </a:solidFill>
              </a:rPr>
              <a:t>жилья»</a:t>
            </a:r>
            <a:endParaRPr lang="ru-RU" sz="700" dirty="0">
              <a:solidFill>
                <a:schemeClr val="tx1"/>
              </a:solidFill>
            </a:endParaRPr>
          </a:p>
        </p:txBody>
      </p:sp>
      <p:sp>
        <p:nvSpPr>
          <p:cNvPr id="40" name="Скругленный прямоугольник 39"/>
          <p:cNvSpPr/>
          <p:nvPr/>
        </p:nvSpPr>
        <p:spPr>
          <a:xfrm>
            <a:off x="6137786" y="5452455"/>
            <a:ext cx="936000"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smtClean="0">
                <a:solidFill>
                  <a:schemeClr val="tx1"/>
                </a:solidFill>
              </a:rPr>
              <a:t>383 семьи</a:t>
            </a:r>
            <a:endParaRPr lang="ru-RU" sz="900" dirty="0">
              <a:solidFill>
                <a:schemeClr val="tx1"/>
              </a:solidFill>
            </a:endParaRPr>
          </a:p>
        </p:txBody>
      </p:sp>
      <p:sp>
        <p:nvSpPr>
          <p:cNvPr id="41" name="Скругленный прямоугольник 40"/>
          <p:cNvSpPr/>
          <p:nvPr/>
        </p:nvSpPr>
        <p:spPr>
          <a:xfrm>
            <a:off x="7150476" y="2243961"/>
            <a:ext cx="864000" cy="24517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105 297,4</a:t>
            </a:r>
            <a:endParaRPr lang="ru-RU" sz="900" dirty="0">
              <a:solidFill>
                <a:schemeClr val="tx1"/>
              </a:solidFill>
            </a:endParaRPr>
          </a:p>
        </p:txBody>
      </p:sp>
      <p:sp>
        <p:nvSpPr>
          <p:cNvPr id="42" name="Скругленный прямоугольник 41"/>
          <p:cNvSpPr/>
          <p:nvPr/>
        </p:nvSpPr>
        <p:spPr>
          <a:xfrm>
            <a:off x="231979" y="2526929"/>
            <a:ext cx="2179780" cy="28062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Выплаты опекунам (попечителям), патронатным воспитателям  на содержание подопечных детей</a:t>
            </a:r>
            <a:endParaRPr lang="ru-RU" sz="800" dirty="0">
              <a:solidFill>
                <a:schemeClr val="tx1"/>
              </a:solidFill>
            </a:endParaRPr>
          </a:p>
        </p:txBody>
      </p:sp>
      <p:sp>
        <p:nvSpPr>
          <p:cNvPr id="43" name="Скругленный прямоугольник 42"/>
          <p:cNvSpPr/>
          <p:nvPr/>
        </p:nvSpPr>
        <p:spPr>
          <a:xfrm>
            <a:off x="225652" y="2189255"/>
            <a:ext cx="2179780" cy="27261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Выплаты приемной семье на содержание подопечных детей</a:t>
            </a:r>
            <a:endParaRPr lang="ru-RU" sz="800" dirty="0">
              <a:solidFill>
                <a:schemeClr val="tx1"/>
              </a:solidFill>
            </a:endParaRPr>
          </a:p>
        </p:txBody>
      </p:sp>
      <p:sp>
        <p:nvSpPr>
          <p:cNvPr id="44" name="Скругленный прямоугольник 43"/>
          <p:cNvSpPr/>
          <p:nvPr/>
        </p:nvSpPr>
        <p:spPr>
          <a:xfrm>
            <a:off x="251393" y="1530131"/>
            <a:ext cx="8728487" cy="20655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b="1" dirty="0" smtClean="0">
                <a:solidFill>
                  <a:schemeClr val="tx1"/>
                </a:solidFill>
              </a:rPr>
              <a:t>Поддержка материнства и детства </a:t>
            </a:r>
            <a:endParaRPr lang="ru-RU" sz="1000" b="1" dirty="0">
              <a:solidFill>
                <a:schemeClr val="tx1"/>
              </a:solidFill>
            </a:endParaRPr>
          </a:p>
        </p:txBody>
      </p:sp>
      <p:sp>
        <p:nvSpPr>
          <p:cNvPr id="45" name="Скругленный прямоугольник 44"/>
          <p:cNvSpPr/>
          <p:nvPr/>
        </p:nvSpPr>
        <p:spPr>
          <a:xfrm>
            <a:off x="231979" y="1828684"/>
            <a:ext cx="2179781" cy="31323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Выплата ежемесячного пособия на ребенка</a:t>
            </a:r>
          </a:p>
        </p:txBody>
      </p:sp>
      <p:sp>
        <p:nvSpPr>
          <p:cNvPr id="46" name="Скругленный прямоугольник 45"/>
          <p:cNvSpPr/>
          <p:nvPr/>
        </p:nvSpPr>
        <p:spPr>
          <a:xfrm>
            <a:off x="2471700" y="1846721"/>
            <a:ext cx="3600000" cy="32728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Федеральный закон </a:t>
            </a:r>
            <a:r>
              <a:rPr lang="ru-RU" sz="700" dirty="0">
                <a:solidFill>
                  <a:schemeClr val="tx1"/>
                </a:solidFill>
              </a:rPr>
              <a:t>от </a:t>
            </a:r>
            <a:r>
              <a:rPr lang="ru-RU" sz="700" dirty="0" smtClean="0">
                <a:solidFill>
                  <a:schemeClr val="tx1"/>
                </a:solidFill>
              </a:rPr>
              <a:t>19.05.1995 № </a:t>
            </a:r>
            <a:r>
              <a:rPr lang="ru-RU" sz="700" dirty="0">
                <a:solidFill>
                  <a:schemeClr val="tx1"/>
                </a:solidFill>
              </a:rPr>
              <a:t>81-ФЗ </a:t>
            </a:r>
            <a:r>
              <a:rPr lang="ru-RU" sz="700" dirty="0" smtClean="0">
                <a:solidFill>
                  <a:schemeClr val="tx1"/>
                </a:solidFill>
              </a:rPr>
              <a:t>«О </a:t>
            </a:r>
            <a:r>
              <a:rPr lang="ru-RU" sz="700" dirty="0">
                <a:solidFill>
                  <a:schemeClr val="tx1"/>
                </a:solidFill>
              </a:rPr>
              <a:t>государственных пособиях гражданам, имеющим </a:t>
            </a:r>
            <a:r>
              <a:rPr lang="ru-RU" sz="700" dirty="0" smtClean="0">
                <a:solidFill>
                  <a:schemeClr val="tx1"/>
                </a:solidFill>
              </a:rPr>
              <a:t>детей», Закон </a:t>
            </a:r>
            <a:r>
              <a:rPr lang="ru-RU" sz="700" dirty="0">
                <a:solidFill>
                  <a:schemeClr val="tx1"/>
                </a:solidFill>
              </a:rPr>
              <a:t>Чувашской Республики от </a:t>
            </a:r>
            <a:r>
              <a:rPr lang="ru-RU" sz="700" dirty="0" smtClean="0">
                <a:solidFill>
                  <a:schemeClr val="tx1"/>
                </a:solidFill>
              </a:rPr>
              <a:t>24.11.2004 № </a:t>
            </a:r>
            <a:r>
              <a:rPr lang="ru-RU" sz="700" dirty="0">
                <a:solidFill>
                  <a:schemeClr val="tx1"/>
                </a:solidFill>
              </a:rPr>
              <a:t>46 </a:t>
            </a:r>
            <a:r>
              <a:rPr lang="ru-RU" sz="700" dirty="0" smtClean="0">
                <a:solidFill>
                  <a:schemeClr val="tx1"/>
                </a:solidFill>
              </a:rPr>
              <a:t>«О </a:t>
            </a:r>
            <a:r>
              <a:rPr lang="ru-RU" sz="700" dirty="0">
                <a:solidFill>
                  <a:schemeClr val="tx1"/>
                </a:solidFill>
              </a:rPr>
              <a:t>государственных пособиях гражданам, имеющим </a:t>
            </a:r>
            <a:r>
              <a:rPr lang="ru-RU" sz="700" dirty="0" smtClean="0">
                <a:solidFill>
                  <a:schemeClr val="tx1"/>
                </a:solidFill>
              </a:rPr>
              <a:t>детей»</a:t>
            </a:r>
            <a:endParaRPr lang="ru-RU" sz="700" dirty="0">
              <a:solidFill>
                <a:schemeClr val="tx1"/>
              </a:solidFill>
            </a:endParaRPr>
          </a:p>
        </p:txBody>
      </p:sp>
      <p:sp>
        <p:nvSpPr>
          <p:cNvPr id="47" name="Скругленный прямоугольник 46"/>
          <p:cNvSpPr/>
          <p:nvPr/>
        </p:nvSpPr>
        <p:spPr>
          <a:xfrm>
            <a:off x="8115388" y="1865255"/>
            <a:ext cx="864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425 803,2</a:t>
            </a:r>
            <a:endParaRPr lang="ru-RU" sz="900" i="1" dirty="0"/>
          </a:p>
        </p:txBody>
      </p:sp>
      <p:sp>
        <p:nvSpPr>
          <p:cNvPr id="49" name="Скругленный прямоугольник 48"/>
          <p:cNvSpPr/>
          <p:nvPr/>
        </p:nvSpPr>
        <p:spPr>
          <a:xfrm>
            <a:off x="231979" y="2870000"/>
            <a:ext cx="2179781" cy="5760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a:solidFill>
                  <a:schemeClr val="tx1"/>
                </a:solidFill>
              </a:rPr>
              <a:t>Ежемесячная денежная выплата, назначаемая в случае рождения (усыновления) третьего ребенка или последующих детей до достижения ребенком возраста трех лет</a:t>
            </a:r>
          </a:p>
        </p:txBody>
      </p:sp>
      <p:sp>
        <p:nvSpPr>
          <p:cNvPr id="50" name="Скругленный прямоугольник 49"/>
          <p:cNvSpPr/>
          <p:nvPr/>
        </p:nvSpPr>
        <p:spPr>
          <a:xfrm>
            <a:off x="2483615" y="2870000"/>
            <a:ext cx="3600000" cy="5760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Указ </a:t>
            </a:r>
            <a:r>
              <a:rPr lang="ru-RU" sz="700" dirty="0">
                <a:solidFill>
                  <a:schemeClr val="tx1"/>
                </a:solidFill>
              </a:rPr>
              <a:t>Президента Российской Федерации от </a:t>
            </a:r>
            <a:r>
              <a:rPr lang="ru-RU" sz="700" dirty="0" smtClean="0">
                <a:solidFill>
                  <a:schemeClr val="tx1"/>
                </a:solidFill>
              </a:rPr>
              <a:t>07.05.2012</a:t>
            </a:r>
            <a:r>
              <a:rPr lang="ru-RU" sz="700" dirty="0">
                <a:solidFill>
                  <a:schemeClr val="tx1"/>
                </a:solidFill>
              </a:rPr>
              <a:t> </a:t>
            </a:r>
            <a:r>
              <a:rPr lang="ru-RU" sz="700" dirty="0" smtClean="0">
                <a:solidFill>
                  <a:schemeClr val="tx1"/>
                </a:solidFill>
              </a:rPr>
              <a:t>№</a:t>
            </a:r>
            <a:r>
              <a:rPr lang="ru-RU" sz="700" dirty="0">
                <a:solidFill>
                  <a:schemeClr val="tx1"/>
                </a:solidFill>
              </a:rPr>
              <a:t> 606 </a:t>
            </a:r>
            <a:r>
              <a:rPr lang="ru-RU" sz="700" dirty="0" smtClean="0">
                <a:solidFill>
                  <a:schemeClr val="tx1"/>
                </a:solidFill>
              </a:rPr>
              <a:t>«О</a:t>
            </a:r>
            <a:r>
              <a:rPr lang="ru-RU" sz="700" dirty="0">
                <a:solidFill>
                  <a:schemeClr val="tx1"/>
                </a:solidFill>
              </a:rPr>
              <a:t> мерах по реализации демографической политики </a:t>
            </a:r>
            <a:r>
              <a:rPr lang="ru-RU" sz="700" dirty="0" smtClean="0">
                <a:solidFill>
                  <a:schemeClr val="tx1"/>
                </a:solidFill>
              </a:rPr>
              <a:t>РФ», Указ </a:t>
            </a:r>
            <a:r>
              <a:rPr lang="ru-RU" sz="700" dirty="0">
                <a:solidFill>
                  <a:schemeClr val="tx1"/>
                </a:solidFill>
              </a:rPr>
              <a:t>Главы Чувашской Республики от </a:t>
            </a:r>
            <a:r>
              <a:rPr lang="ru-RU" sz="700" dirty="0" smtClean="0">
                <a:solidFill>
                  <a:schemeClr val="tx1"/>
                </a:solidFill>
              </a:rPr>
              <a:t>27.06.2012 № </a:t>
            </a:r>
            <a:r>
              <a:rPr lang="ru-RU" sz="700" dirty="0">
                <a:solidFill>
                  <a:schemeClr val="tx1"/>
                </a:solidFill>
              </a:rPr>
              <a:t>77 </a:t>
            </a:r>
            <a:r>
              <a:rPr lang="ru-RU" sz="700" dirty="0" smtClean="0">
                <a:solidFill>
                  <a:schemeClr val="tx1"/>
                </a:solidFill>
              </a:rPr>
              <a:t>«О </a:t>
            </a:r>
            <a:r>
              <a:rPr lang="ru-RU" sz="700" dirty="0">
                <a:solidFill>
                  <a:schemeClr val="tx1"/>
                </a:solidFill>
              </a:rPr>
              <a:t>ежемесячной денежной выплате семьям в случае рождения третьего ребенка или последующих </a:t>
            </a:r>
            <a:r>
              <a:rPr lang="ru-RU" sz="700" dirty="0" smtClean="0">
                <a:solidFill>
                  <a:schemeClr val="tx1"/>
                </a:solidFill>
              </a:rPr>
              <a:t>детей», Закон </a:t>
            </a:r>
            <a:r>
              <a:rPr lang="ru-RU" sz="700" dirty="0">
                <a:solidFill>
                  <a:schemeClr val="tx1"/>
                </a:solidFill>
              </a:rPr>
              <a:t>Чувашской Республики от </a:t>
            </a:r>
            <a:r>
              <a:rPr lang="ru-RU" sz="700" dirty="0" smtClean="0">
                <a:solidFill>
                  <a:schemeClr val="tx1"/>
                </a:solidFill>
              </a:rPr>
              <a:t>04.12.2012 № </a:t>
            </a:r>
            <a:r>
              <a:rPr lang="ru-RU" sz="700" dirty="0">
                <a:solidFill>
                  <a:schemeClr val="tx1"/>
                </a:solidFill>
              </a:rPr>
              <a:t> 82 </a:t>
            </a:r>
            <a:r>
              <a:rPr lang="ru-RU" sz="700" dirty="0" smtClean="0">
                <a:solidFill>
                  <a:schemeClr val="tx1"/>
                </a:solidFill>
              </a:rPr>
              <a:t>«О </a:t>
            </a:r>
            <a:r>
              <a:rPr lang="ru-RU" sz="700" dirty="0">
                <a:solidFill>
                  <a:schemeClr val="tx1"/>
                </a:solidFill>
              </a:rPr>
              <a:t>ежемесячной денежной выплате семьям в случае рождения (усыновления) третьего ребенка или последующих </a:t>
            </a:r>
            <a:r>
              <a:rPr lang="ru-RU" sz="700" dirty="0" smtClean="0">
                <a:solidFill>
                  <a:schemeClr val="tx1"/>
                </a:solidFill>
              </a:rPr>
              <a:t>детей»</a:t>
            </a:r>
            <a:endParaRPr lang="ru-RU" sz="700" dirty="0">
              <a:solidFill>
                <a:schemeClr val="tx1"/>
              </a:solidFill>
            </a:endParaRPr>
          </a:p>
        </p:txBody>
      </p:sp>
      <p:sp>
        <p:nvSpPr>
          <p:cNvPr id="51" name="Скругленный прямоугольник 50"/>
          <p:cNvSpPr/>
          <p:nvPr/>
        </p:nvSpPr>
        <p:spPr>
          <a:xfrm>
            <a:off x="2483615" y="2225425"/>
            <a:ext cx="3600000" cy="60300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a:t>
            </a:r>
            <a:r>
              <a:rPr lang="ru-RU" sz="700" dirty="0">
                <a:solidFill>
                  <a:schemeClr val="tx1"/>
                </a:solidFill>
              </a:rPr>
              <a:t>Чувашской Республики от 24.11.2004 № 46 «О государственных пособиях гражданам, имеющим детей», от 24.11.2004 № 48 </a:t>
            </a:r>
            <a:r>
              <a:rPr lang="ru-RU" sz="700" dirty="0" smtClean="0">
                <a:solidFill>
                  <a:schemeClr val="tx1"/>
                </a:solidFill>
              </a:rPr>
              <a:t>«О </a:t>
            </a:r>
            <a:r>
              <a:rPr lang="ru-RU" sz="700" dirty="0">
                <a:solidFill>
                  <a:schemeClr val="tx1"/>
                </a:solidFill>
              </a:rPr>
              <a:t>социальной поддержке детей в Чувашской </a:t>
            </a:r>
            <a:r>
              <a:rPr lang="ru-RU" sz="700" dirty="0" smtClean="0">
                <a:solidFill>
                  <a:schemeClr val="tx1"/>
                </a:solidFill>
              </a:rPr>
              <a:t>Республики»</a:t>
            </a:r>
            <a:endParaRPr lang="ru-RU" sz="700" dirty="0"/>
          </a:p>
        </p:txBody>
      </p:sp>
      <p:sp>
        <p:nvSpPr>
          <p:cNvPr id="55" name="Скругленный прямоугольник 54"/>
          <p:cNvSpPr/>
          <p:nvPr/>
        </p:nvSpPr>
        <p:spPr>
          <a:xfrm>
            <a:off x="7150476" y="2888534"/>
            <a:ext cx="864000" cy="5760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627 666,8 </a:t>
            </a:r>
            <a:endParaRPr lang="ru-RU" sz="900" dirty="0">
              <a:solidFill>
                <a:schemeClr val="tx1"/>
              </a:solidFill>
            </a:endParaRPr>
          </a:p>
        </p:txBody>
      </p:sp>
      <p:sp>
        <p:nvSpPr>
          <p:cNvPr id="56" name="Скругленный прямоугольник 55"/>
          <p:cNvSpPr/>
          <p:nvPr/>
        </p:nvSpPr>
        <p:spPr>
          <a:xfrm>
            <a:off x="7150475" y="2553051"/>
            <a:ext cx="864000" cy="27304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103 239,2</a:t>
            </a:r>
            <a:endParaRPr lang="ru-RU" sz="900" dirty="0">
              <a:solidFill>
                <a:schemeClr val="tx1"/>
              </a:solidFill>
            </a:endParaRPr>
          </a:p>
        </p:txBody>
      </p:sp>
      <p:sp>
        <p:nvSpPr>
          <p:cNvPr id="57" name="Скругленный прямоугольник 56"/>
          <p:cNvSpPr/>
          <p:nvPr/>
        </p:nvSpPr>
        <p:spPr>
          <a:xfrm>
            <a:off x="231979" y="3508863"/>
            <a:ext cx="2179780" cy="27841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800" dirty="0" smtClean="0">
                <a:solidFill>
                  <a:schemeClr val="tx1"/>
                </a:solidFill>
              </a:rPr>
              <a:t>Выплаты </a:t>
            </a:r>
            <a:r>
              <a:rPr lang="ru-RU" sz="800" dirty="0">
                <a:solidFill>
                  <a:schemeClr val="tx1"/>
                </a:solidFill>
              </a:rPr>
              <a:t> республиканского материнского (семейного) капитала</a:t>
            </a:r>
          </a:p>
        </p:txBody>
      </p:sp>
      <p:sp>
        <p:nvSpPr>
          <p:cNvPr id="58" name="Скругленный прямоугольник 57"/>
          <p:cNvSpPr/>
          <p:nvPr/>
        </p:nvSpPr>
        <p:spPr>
          <a:xfrm flipH="1">
            <a:off x="2483612" y="3508863"/>
            <a:ext cx="3600000"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a:solidFill>
                  <a:schemeClr val="tx1"/>
                </a:solidFill>
              </a:rPr>
              <a:t>Закон Чувашской Республики от 21 февраля 2012 г. № 1 </a:t>
            </a:r>
            <a:r>
              <a:rPr lang="ru-RU" sz="700" dirty="0" smtClean="0">
                <a:solidFill>
                  <a:schemeClr val="tx1"/>
                </a:solidFill>
              </a:rPr>
              <a:t>«О </a:t>
            </a:r>
            <a:r>
              <a:rPr lang="ru-RU" sz="700" dirty="0">
                <a:solidFill>
                  <a:schemeClr val="tx1"/>
                </a:solidFill>
              </a:rPr>
              <a:t>дополнительных мерах государственной поддержки семей, имеющих </a:t>
            </a:r>
            <a:r>
              <a:rPr lang="ru-RU" sz="700" dirty="0" smtClean="0">
                <a:solidFill>
                  <a:schemeClr val="tx1"/>
                </a:solidFill>
              </a:rPr>
              <a:t>детей»</a:t>
            </a:r>
            <a:endParaRPr lang="ru-RU" sz="700" dirty="0">
              <a:solidFill>
                <a:schemeClr val="tx1"/>
              </a:solidFill>
            </a:endParaRPr>
          </a:p>
        </p:txBody>
      </p:sp>
      <p:sp>
        <p:nvSpPr>
          <p:cNvPr id="59" name="Скругленный прямоугольник 58"/>
          <p:cNvSpPr/>
          <p:nvPr/>
        </p:nvSpPr>
        <p:spPr>
          <a:xfrm>
            <a:off x="7150476" y="3527398"/>
            <a:ext cx="864000" cy="2879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108 743,6</a:t>
            </a:r>
            <a:endParaRPr lang="ru-RU" sz="900" dirty="0">
              <a:solidFill>
                <a:schemeClr val="tx1"/>
              </a:solidFill>
            </a:endParaRPr>
          </a:p>
        </p:txBody>
      </p:sp>
      <p:sp>
        <p:nvSpPr>
          <p:cNvPr id="52" name="Скругленный прямоугольник 51"/>
          <p:cNvSpPr/>
          <p:nvPr/>
        </p:nvSpPr>
        <p:spPr>
          <a:xfrm>
            <a:off x="7150476" y="1865256"/>
            <a:ext cx="864000" cy="32728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425 808,8</a:t>
            </a:r>
            <a:endParaRPr lang="ru-RU" sz="900" i="1" dirty="0"/>
          </a:p>
        </p:txBody>
      </p:sp>
      <p:sp>
        <p:nvSpPr>
          <p:cNvPr id="53" name="Скругленный прямоугольник 52"/>
          <p:cNvSpPr/>
          <p:nvPr/>
        </p:nvSpPr>
        <p:spPr>
          <a:xfrm>
            <a:off x="6126755" y="1851942"/>
            <a:ext cx="936000" cy="32728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900" dirty="0" smtClean="0">
                <a:solidFill>
                  <a:schemeClr val="tx1"/>
                </a:solidFill>
              </a:rPr>
              <a:t>63 488 чел.</a:t>
            </a:r>
          </a:p>
          <a:p>
            <a:endParaRPr lang="ru-RU" sz="900" i="1" dirty="0"/>
          </a:p>
        </p:txBody>
      </p:sp>
      <p:sp>
        <p:nvSpPr>
          <p:cNvPr id="54" name="Скругленный прямоугольник 53"/>
          <p:cNvSpPr/>
          <p:nvPr/>
        </p:nvSpPr>
        <p:spPr>
          <a:xfrm>
            <a:off x="6125871" y="2230647"/>
            <a:ext cx="936000" cy="24517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900" dirty="0" smtClean="0">
                <a:solidFill>
                  <a:schemeClr val="tx1"/>
                </a:solidFill>
              </a:rPr>
              <a:t>1 219 семей</a:t>
            </a:r>
          </a:p>
          <a:p>
            <a:endParaRPr lang="ru-RU" sz="900" i="1" dirty="0"/>
          </a:p>
        </p:txBody>
      </p:sp>
      <p:sp>
        <p:nvSpPr>
          <p:cNvPr id="60" name="Скругленный прямоугольник 59"/>
          <p:cNvSpPr/>
          <p:nvPr/>
        </p:nvSpPr>
        <p:spPr>
          <a:xfrm>
            <a:off x="6137786" y="2561984"/>
            <a:ext cx="936000" cy="25079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900" dirty="0" smtClean="0">
                <a:solidFill>
                  <a:schemeClr val="tx1"/>
                </a:solidFill>
              </a:rPr>
              <a:t>1 147  чел.</a:t>
            </a:r>
          </a:p>
          <a:p>
            <a:endParaRPr lang="ru-RU" sz="900" i="1" dirty="0"/>
          </a:p>
        </p:txBody>
      </p:sp>
      <p:sp>
        <p:nvSpPr>
          <p:cNvPr id="61" name="Скругленный прямоугольник 60"/>
          <p:cNvSpPr/>
          <p:nvPr/>
        </p:nvSpPr>
        <p:spPr>
          <a:xfrm>
            <a:off x="6137786" y="2887020"/>
            <a:ext cx="936000" cy="5760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a:solidFill>
                  <a:schemeClr val="tx1"/>
                </a:solidFill>
              </a:rPr>
              <a:t>7</a:t>
            </a:r>
            <a:r>
              <a:rPr lang="ru-RU" sz="900" dirty="0" smtClean="0">
                <a:solidFill>
                  <a:schemeClr val="tx1"/>
                </a:solidFill>
              </a:rPr>
              <a:t> 480 семей </a:t>
            </a:r>
            <a:endParaRPr lang="ru-RU" sz="900" dirty="0">
              <a:solidFill>
                <a:schemeClr val="tx1"/>
              </a:solidFill>
            </a:endParaRPr>
          </a:p>
        </p:txBody>
      </p:sp>
      <p:sp>
        <p:nvSpPr>
          <p:cNvPr id="65" name="Скругленный прямоугольник 64"/>
          <p:cNvSpPr/>
          <p:nvPr/>
        </p:nvSpPr>
        <p:spPr>
          <a:xfrm>
            <a:off x="6137786" y="3525164"/>
            <a:ext cx="936000" cy="2879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1 602 чел.</a:t>
            </a:r>
            <a:endParaRPr lang="ru-RU" sz="900" dirty="0">
              <a:solidFill>
                <a:schemeClr val="tx1"/>
              </a:solidFill>
            </a:endParaRPr>
          </a:p>
        </p:txBody>
      </p:sp>
      <p:sp>
        <p:nvSpPr>
          <p:cNvPr id="68" name="Скругленный прямоугольник 67"/>
          <p:cNvSpPr/>
          <p:nvPr/>
        </p:nvSpPr>
        <p:spPr>
          <a:xfrm>
            <a:off x="8115388" y="2243961"/>
            <a:ext cx="864000" cy="24516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104 966,1   </a:t>
            </a:r>
            <a:endParaRPr lang="ru-RU" sz="900" dirty="0">
              <a:solidFill>
                <a:schemeClr val="tx1"/>
              </a:solidFill>
            </a:endParaRPr>
          </a:p>
        </p:txBody>
      </p:sp>
      <p:sp>
        <p:nvSpPr>
          <p:cNvPr id="70" name="Скругленный прямоугольник 69"/>
          <p:cNvSpPr/>
          <p:nvPr/>
        </p:nvSpPr>
        <p:spPr>
          <a:xfrm>
            <a:off x="8083983" y="2568929"/>
            <a:ext cx="864000" cy="27304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102 627,9</a:t>
            </a:r>
            <a:endParaRPr lang="ru-RU" sz="900" dirty="0">
              <a:solidFill>
                <a:schemeClr val="tx1"/>
              </a:solidFill>
            </a:endParaRPr>
          </a:p>
        </p:txBody>
      </p:sp>
      <p:sp>
        <p:nvSpPr>
          <p:cNvPr id="75" name="Скругленный прямоугольник 74"/>
          <p:cNvSpPr/>
          <p:nvPr/>
        </p:nvSpPr>
        <p:spPr>
          <a:xfrm>
            <a:off x="8089829" y="2900333"/>
            <a:ext cx="864000" cy="5760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582 509,2 </a:t>
            </a:r>
            <a:endParaRPr lang="ru-RU" sz="900" dirty="0">
              <a:solidFill>
                <a:schemeClr val="tx1"/>
              </a:solidFill>
            </a:endParaRPr>
          </a:p>
        </p:txBody>
      </p:sp>
      <p:sp>
        <p:nvSpPr>
          <p:cNvPr id="76" name="Скругленный прямоугольник 75"/>
          <p:cNvSpPr/>
          <p:nvPr/>
        </p:nvSpPr>
        <p:spPr>
          <a:xfrm>
            <a:off x="8089829" y="3535798"/>
            <a:ext cx="864000" cy="2879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108 743,6</a:t>
            </a:r>
            <a:endParaRPr lang="ru-RU" sz="900" dirty="0">
              <a:solidFill>
                <a:schemeClr val="tx1"/>
              </a:solidFill>
            </a:endParaRPr>
          </a:p>
        </p:txBody>
      </p:sp>
      <p:sp>
        <p:nvSpPr>
          <p:cNvPr id="77" name="Скругленный прямоугольник 76"/>
          <p:cNvSpPr/>
          <p:nvPr/>
        </p:nvSpPr>
        <p:spPr>
          <a:xfrm>
            <a:off x="7150476" y="4179867"/>
            <a:ext cx="864000" cy="30727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234 782,5</a:t>
            </a:r>
            <a:endParaRPr lang="ru-RU" sz="900" dirty="0">
              <a:solidFill>
                <a:schemeClr val="tx1"/>
              </a:solidFill>
            </a:endParaRPr>
          </a:p>
        </p:txBody>
      </p:sp>
      <p:sp>
        <p:nvSpPr>
          <p:cNvPr id="78" name="Скругленный прямоугольник 77"/>
          <p:cNvSpPr/>
          <p:nvPr/>
        </p:nvSpPr>
        <p:spPr>
          <a:xfrm>
            <a:off x="8099685" y="4163143"/>
            <a:ext cx="864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234 689,7</a:t>
            </a:r>
            <a:endParaRPr lang="ru-RU" sz="900" dirty="0">
              <a:solidFill>
                <a:schemeClr val="tx1"/>
              </a:solidFill>
            </a:endParaRPr>
          </a:p>
        </p:txBody>
      </p:sp>
      <p:sp>
        <p:nvSpPr>
          <p:cNvPr id="79" name="Скругленный прямоугольник 78"/>
          <p:cNvSpPr/>
          <p:nvPr/>
        </p:nvSpPr>
        <p:spPr>
          <a:xfrm>
            <a:off x="7150476" y="4532657"/>
            <a:ext cx="864000" cy="20791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183 176,4</a:t>
            </a:r>
            <a:endParaRPr lang="ru-RU" sz="900" dirty="0">
              <a:solidFill>
                <a:schemeClr val="tx1"/>
              </a:solidFill>
            </a:endParaRPr>
          </a:p>
        </p:txBody>
      </p:sp>
      <p:sp>
        <p:nvSpPr>
          <p:cNvPr id="80" name="Скругленный прямоугольник 79"/>
          <p:cNvSpPr/>
          <p:nvPr/>
        </p:nvSpPr>
        <p:spPr>
          <a:xfrm>
            <a:off x="8105532" y="4532657"/>
            <a:ext cx="864000" cy="20791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183 082,7</a:t>
            </a:r>
            <a:endParaRPr lang="ru-RU" sz="900" dirty="0">
              <a:solidFill>
                <a:schemeClr val="tx1"/>
              </a:solidFill>
            </a:endParaRPr>
          </a:p>
        </p:txBody>
      </p:sp>
      <p:sp>
        <p:nvSpPr>
          <p:cNvPr id="81" name="Скругленный прямоугольник 80"/>
          <p:cNvSpPr/>
          <p:nvPr/>
        </p:nvSpPr>
        <p:spPr>
          <a:xfrm>
            <a:off x="7150475" y="4798200"/>
            <a:ext cx="864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5 742,0</a:t>
            </a:r>
            <a:endParaRPr lang="ru-RU" sz="900" dirty="0">
              <a:solidFill>
                <a:schemeClr val="tx1"/>
              </a:solidFill>
            </a:endParaRPr>
          </a:p>
        </p:txBody>
      </p:sp>
      <p:sp>
        <p:nvSpPr>
          <p:cNvPr id="82" name="Скругленный прямоугольник 81"/>
          <p:cNvSpPr/>
          <p:nvPr/>
        </p:nvSpPr>
        <p:spPr>
          <a:xfrm>
            <a:off x="8111450" y="4797872"/>
            <a:ext cx="864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4 418,9</a:t>
            </a:r>
            <a:endParaRPr lang="ru-RU" sz="900" dirty="0">
              <a:solidFill>
                <a:schemeClr val="tx1"/>
              </a:solidFill>
            </a:endParaRPr>
          </a:p>
        </p:txBody>
      </p:sp>
      <p:sp>
        <p:nvSpPr>
          <p:cNvPr id="83" name="Скругленный прямоугольник 82"/>
          <p:cNvSpPr/>
          <p:nvPr/>
        </p:nvSpPr>
        <p:spPr>
          <a:xfrm>
            <a:off x="7150476" y="5466418"/>
            <a:ext cx="864000"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227 777,7</a:t>
            </a:r>
            <a:endParaRPr lang="ru-RU" sz="900" dirty="0">
              <a:solidFill>
                <a:schemeClr val="tx1"/>
              </a:solidFill>
            </a:endParaRPr>
          </a:p>
        </p:txBody>
      </p:sp>
      <p:sp>
        <p:nvSpPr>
          <p:cNvPr id="84" name="Скругленный прямоугольник 83"/>
          <p:cNvSpPr/>
          <p:nvPr/>
        </p:nvSpPr>
        <p:spPr>
          <a:xfrm>
            <a:off x="8111450" y="5466418"/>
            <a:ext cx="864000"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226 806,6</a:t>
            </a:r>
            <a:endParaRPr lang="ru-RU" sz="900" dirty="0">
              <a:solidFill>
                <a:schemeClr val="tx1"/>
              </a:solidFill>
            </a:endParaRPr>
          </a:p>
        </p:txBody>
      </p:sp>
      <p:sp>
        <p:nvSpPr>
          <p:cNvPr id="85" name="Скругленный прямоугольник 84"/>
          <p:cNvSpPr/>
          <p:nvPr/>
        </p:nvSpPr>
        <p:spPr>
          <a:xfrm>
            <a:off x="7150476" y="5876057"/>
            <a:ext cx="864000" cy="88384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101 906,5</a:t>
            </a:r>
          </a:p>
        </p:txBody>
      </p:sp>
      <p:sp>
        <p:nvSpPr>
          <p:cNvPr id="87" name="Заголовок 1"/>
          <p:cNvSpPr txBox="1">
            <a:spLocks/>
          </p:cNvSpPr>
          <p:nvPr/>
        </p:nvSpPr>
        <p:spPr>
          <a:xfrm>
            <a:off x="259730" y="69850"/>
            <a:ext cx="7613498"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200" dirty="0" smtClean="0">
                <a:solidFill>
                  <a:schemeClr val="tx1"/>
                </a:solidFill>
                <a:effectLst/>
                <a:latin typeface="Times New Roman" panose="02020603050405020304" pitchFamily="18" charset="0"/>
                <a:cs typeface="Times New Roman" panose="02020603050405020304" pitchFamily="18" charset="0"/>
              </a:rPr>
              <a:t>Социальная поддержка отдельных категорий граждан</a:t>
            </a:r>
            <a:endParaRPr lang="ru-RU" sz="2200" dirty="0">
              <a:solidFill>
                <a:schemeClr val="tx1"/>
              </a:solidFill>
              <a:effectLst/>
              <a:latin typeface="Times New Roman" panose="02020603050405020304" pitchFamily="18" charset="0"/>
              <a:cs typeface="Times New Roman" panose="02020603050405020304" pitchFamily="18" charset="0"/>
            </a:endParaRPr>
          </a:p>
        </p:txBody>
      </p:sp>
      <p:cxnSp>
        <p:nvCxnSpPr>
          <p:cNvPr id="88" name="Прямая соединительная линия 87"/>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90" name="Скругленный прямоугольник 89"/>
          <p:cNvSpPr/>
          <p:nvPr/>
        </p:nvSpPr>
        <p:spPr>
          <a:xfrm>
            <a:off x="259730" y="872744"/>
            <a:ext cx="2191595"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200" b="1" dirty="0" smtClean="0">
                <a:solidFill>
                  <a:sysClr val="windowText" lastClr="000000"/>
                </a:solidFill>
              </a:rPr>
              <a:t>Вид расходов</a:t>
            </a:r>
            <a:endParaRPr lang="ru-RU" sz="1200" b="1" dirty="0">
              <a:solidFill>
                <a:sysClr val="windowText" lastClr="000000"/>
              </a:solidFill>
            </a:endParaRPr>
          </a:p>
        </p:txBody>
      </p:sp>
      <p:sp>
        <p:nvSpPr>
          <p:cNvPr id="91" name="Скругленный прямоугольник 90"/>
          <p:cNvSpPr/>
          <p:nvPr/>
        </p:nvSpPr>
        <p:spPr>
          <a:xfrm>
            <a:off x="2523333" y="872744"/>
            <a:ext cx="3456384" cy="504000"/>
          </a:xfrm>
          <a:prstGeom prst="roundRect">
            <a:avLst>
              <a:gd name="adj" fmla="val 10000"/>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ru-RU" sz="1200" b="1" dirty="0" smtClean="0">
                <a:solidFill>
                  <a:sysClr val="windowText" lastClr="000000"/>
                </a:solidFill>
              </a:rPr>
              <a:t>Правовое основание </a:t>
            </a:r>
            <a:endParaRPr lang="ru-RU" sz="1200" b="1" dirty="0">
              <a:solidFill>
                <a:sysClr val="windowText" lastClr="000000"/>
              </a:solidFill>
            </a:endParaRPr>
          </a:p>
        </p:txBody>
      </p:sp>
      <p:sp>
        <p:nvSpPr>
          <p:cNvPr id="92" name="Скругленный прямоугольник 91"/>
          <p:cNvSpPr/>
          <p:nvPr/>
        </p:nvSpPr>
        <p:spPr>
          <a:xfrm>
            <a:off x="7160408" y="775159"/>
            <a:ext cx="1819473" cy="34958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050" b="1" dirty="0" smtClean="0">
                <a:solidFill>
                  <a:sysClr val="windowText" lastClr="000000"/>
                </a:solidFill>
              </a:rPr>
              <a:t>Объем расходов                на 2018 год (тыс. руб.)</a:t>
            </a:r>
            <a:endParaRPr lang="ru-RU" sz="1050" b="1" dirty="0">
              <a:solidFill>
                <a:sysClr val="windowText" lastClr="000000"/>
              </a:solidFill>
            </a:endParaRPr>
          </a:p>
        </p:txBody>
      </p:sp>
      <p:sp>
        <p:nvSpPr>
          <p:cNvPr id="93" name="Скругленный прямоугольник 92"/>
          <p:cNvSpPr/>
          <p:nvPr/>
        </p:nvSpPr>
        <p:spPr>
          <a:xfrm>
            <a:off x="6094107" y="854845"/>
            <a:ext cx="1001297" cy="52189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900" b="1" dirty="0" smtClean="0">
                <a:solidFill>
                  <a:sysClr val="windowText" lastClr="000000"/>
                </a:solidFill>
              </a:rPr>
              <a:t>Численность получателей </a:t>
            </a:r>
            <a:endParaRPr lang="ru-RU" sz="900" b="1" dirty="0">
              <a:solidFill>
                <a:sysClr val="windowText" lastClr="000000"/>
              </a:solidFill>
            </a:endParaRPr>
          </a:p>
        </p:txBody>
      </p:sp>
      <p:sp>
        <p:nvSpPr>
          <p:cNvPr id="94" name="Скругленный прямоугольник 93"/>
          <p:cNvSpPr/>
          <p:nvPr/>
        </p:nvSpPr>
        <p:spPr>
          <a:xfrm>
            <a:off x="7135950" y="1198084"/>
            <a:ext cx="914400" cy="22468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050" b="1" dirty="0" smtClean="0">
                <a:solidFill>
                  <a:schemeClr val="tx1"/>
                </a:solidFill>
              </a:rPr>
              <a:t>план</a:t>
            </a:r>
            <a:endParaRPr lang="ru-RU" b="1" dirty="0"/>
          </a:p>
        </p:txBody>
      </p:sp>
      <p:sp>
        <p:nvSpPr>
          <p:cNvPr id="95" name="Скругленный прямоугольник 94"/>
          <p:cNvSpPr/>
          <p:nvPr/>
        </p:nvSpPr>
        <p:spPr>
          <a:xfrm>
            <a:off x="8065481" y="1198140"/>
            <a:ext cx="914400" cy="22463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050" b="1" dirty="0">
                <a:solidFill>
                  <a:schemeClr val="tx1"/>
                </a:solidFill>
              </a:rPr>
              <a:t>ф</a:t>
            </a:r>
            <a:r>
              <a:rPr lang="ru-RU" sz="1050" b="1" dirty="0" smtClean="0">
                <a:solidFill>
                  <a:schemeClr val="tx1"/>
                </a:solidFill>
              </a:rPr>
              <a:t>акт </a:t>
            </a:r>
            <a:endParaRPr lang="ru-RU" b="1" dirty="0"/>
          </a:p>
        </p:txBody>
      </p:sp>
    </p:spTree>
    <p:extLst>
      <p:ext uri="{BB962C8B-B14F-4D97-AF65-F5344CB8AC3E}">
        <p14:creationId xmlns:p14="http://schemas.microsoft.com/office/powerpoint/2010/main" val="1896050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8079556" y="6492875"/>
            <a:ext cx="1054100" cy="365125"/>
          </a:xfrm>
        </p:spPr>
        <p:txBody>
          <a:bodyPr/>
          <a:lstStyle/>
          <a:p>
            <a:pPr>
              <a:defRPr/>
            </a:pPr>
            <a:fld id="{667CCBFA-BFB9-4E9F-B6F6-694D72409F22}" type="slidenum">
              <a:rPr lang="ru-RU" smtClean="0"/>
              <a:pPr>
                <a:defRPr/>
              </a:pPr>
              <a:t>39</a:t>
            </a:fld>
            <a:endParaRPr lang="ru-RU" dirty="0"/>
          </a:p>
        </p:txBody>
      </p:sp>
      <p:graphicFrame>
        <p:nvGraphicFramePr>
          <p:cNvPr id="4" name="Диаграмма 3"/>
          <p:cNvGraphicFramePr/>
          <p:nvPr>
            <p:extLst>
              <p:ext uri="{D42A27DB-BD31-4B8C-83A1-F6EECF244321}">
                <p14:modId xmlns:p14="http://schemas.microsoft.com/office/powerpoint/2010/main" val="4095499530"/>
              </p:ext>
            </p:extLst>
          </p:nvPr>
        </p:nvGraphicFramePr>
        <p:xfrm>
          <a:off x="107504" y="836712"/>
          <a:ext cx="8856984"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7504" y="3357868"/>
            <a:ext cx="611560" cy="338554"/>
          </a:xfrm>
          <a:prstGeom prst="rect">
            <a:avLst/>
          </a:prstGeom>
          <a:noFill/>
          <a:scene3d>
            <a:camera prst="orthographicFront">
              <a:rot lat="0" lon="1200000" rev="5400000"/>
            </a:camera>
            <a:lightRig rig="threePt" dir="t"/>
          </a:scene3d>
          <a:sp3d/>
        </p:spPr>
        <p:txBody>
          <a:bodyPr wrap="square" rtlCol="0">
            <a:spAutoFit/>
          </a:bodyPr>
          <a:lstStyle/>
          <a:p>
            <a:endParaRPr lang="ru-RU" sz="800" dirty="0" smtClean="0"/>
          </a:p>
          <a:p>
            <a:endParaRPr lang="ru-RU" sz="800" dirty="0"/>
          </a:p>
        </p:txBody>
      </p:sp>
      <p:sp>
        <p:nvSpPr>
          <p:cNvPr id="6" name="TextBox 5"/>
          <p:cNvSpPr txBox="1"/>
          <p:nvPr/>
        </p:nvSpPr>
        <p:spPr>
          <a:xfrm rot="10800000" flipV="1">
            <a:off x="80282" y="652441"/>
            <a:ext cx="1368954" cy="230833"/>
          </a:xfrm>
          <a:prstGeom prst="rect">
            <a:avLst/>
          </a:prstGeom>
          <a:noFill/>
        </p:spPr>
        <p:txBody>
          <a:bodyPr wrap="square" rtlCol="0">
            <a:spAutoFit/>
          </a:bodyPr>
          <a:lstStyle/>
          <a:p>
            <a:r>
              <a:rPr lang="ru-RU" sz="900" dirty="0" smtClean="0">
                <a:latin typeface="Times New Roman" panose="02020603050405020304" pitchFamily="18" charset="0"/>
                <a:cs typeface="Times New Roman" panose="02020603050405020304" pitchFamily="18" charset="0"/>
              </a:rPr>
              <a:t>млн. рублей</a:t>
            </a:r>
            <a:endParaRPr lang="ru-RU" sz="900" dirty="0">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259728" y="188640"/>
            <a:ext cx="7336607"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Предоставление </a:t>
            </a:r>
            <a:r>
              <a:rPr lang="ru-RU" sz="1800" dirty="0">
                <a:solidFill>
                  <a:schemeClr val="tx1"/>
                </a:solidFill>
                <a:effectLst/>
                <a:latin typeface="Times New Roman" panose="02020603050405020304" pitchFamily="18" charset="0"/>
                <a:cs typeface="Times New Roman" panose="02020603050405020304" pitchFamily="18" charset="0"/>
              </a:rPr>
              <a:t>межбюджетных трансфертов </a:t>
            </a:r>
            <a:r>
              <a:rPr lang="ru-RU" sz="1800" dirty="0" smtClean="0">
                <a:solidFill>
                  <a:schemeClr val="tx1"/>
                </a:solidFill>
                <a:effectLst/>
                <a:latin typeface="Times New Roman" panose="02020603050405020304" pitchFamily="18" charset="0"/>
                <a:cs typeface="Times New Roman" panose="02020603050405020304" pitchFamily="18" charset="0"/>
              </a:rPr>
              <a:t>местным </a:t>
            </a:r>
            <a:r>
              <a:rPr lang="ru-RU" sz="1800" dirty="0">
                <a:solidFill>
                  <a:schemeClr val="tx1"/>
                </a:solidFill>
                <a:effectLst/>
                <a:latin typeface="Times New Roman" panose="02020603050405020304" pitchFamily="18" charset="0"/>
                <a:cs typeface="Times New Roman" panose="02020603050405020304" pitchFamily="18" charset="0"/>
              </a:rPr>
              <a:t>бюджетам</a:t>
            </a:r>
          </a:p>
        </p:txBody>
      </p:sp>
      <p:cxnSp>
        <p:nvCxnSpPr>
          <p:cNvPr id="9" name="Прямая соединительная линия 8"/>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775285832"/>
              </p:ext>
            </p:extLst>
          </p:nvPr>
        </p:nvGraphicFramePr>
        <p:xfrm>
          <a:off x="3707904" y="692696"/>
          <a:ext cx="5184574" cy="2171704"/>
        </p:xfrm>
        <a:graphic>
          <a:graphicData uri="http://schemas.openxmlformats.org/drawingml/2006/table">
            <a:tbl>
              <a:tblPr firstRow="1" bandRow="1">
                <a:tableStyleId>{00A15C55-8517-42AA-B614-E9B94910E393}</a:tableStyleId>
              </a:tblPr>
              <a:tblGrid>
                <a:gridCol w="1106041"/>
                <a:gridCol w="1451681"/>
                <a:gridCol w="1451681"/>
                <a:gridCol w="1175171"/>
              </a:tblGrid>
              <a:tr h="664220">
                <a:tc>
                  <a:txBody>
                    <a:bodyPr/>
                    <a:lstStyle/>
                    <a:p>
                      <a:pPr algn="ctr"/>
                      <a:r>
                        <a:rPr lang="ru-RU" sz="1300" dirty="0" smtClean="0">
                          <a:latin typeface="Times New Roman" panose="02020603050405020304" pitchFamily="18" charset="0"/>
                          <a:cs typeface="Times New Roman" panose="02020603050405020304" pitchFamily="18" charset="0"/>
                        </a:rPr>
                        <a:t>Вид трансферта</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Плановые назначения на 201</a:t>
                      </a:r>
                      <a:r>
                        <a:rPr lang="en-US" sz="1300" dirty="0" smtClean="0">
                          <a:latin typeface="Times New Roman" panose="02020603050405020304" pitchFamily="18" charset="0"/>
                          <a:cs typeface="Times New Roman" panose="02020603050405020304" pitchFamily="18" charset="0"/>
                        </a:rPr>
                        <a:t>8</a:t>
                      </a:r>
                      <a:r>
                        <a:rPr lang="ru-RU" sz="1300" dirty="0" smtClean="0">
                          <a:latin typeface="Times New Roman" panose="02020603050405020304" pitchFamily="18" charset="0"/>
                          <a:cs typeface="Times New Roman" panose="02020603050405020304" pitchFamily="18" charset="0"/>
                        </a:rPr>
                        <a:t> год</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Перечислено в 201</a:t>
                      </a:r>
                      <a:r>
                        <a:rPr lang="en-US" sz="1300" dirty="0" smtClean="0">
                          <a:latin typeface="Times New Roman" panose="02020603050405020304" pitchFamily="18" charset="0"/>
                          <a:cs typeface="Times New Roman" panose="02020603050405020304" pitchFamily="18" charset="0"/>
                        </a:rPr>
                        <a:t>8</a:t>
                      </a:r>
                      <a:r>
                        <a:rPr lang="ru-RU" sz="1300" dirty="0" smtClean="0">
                          <a:latin typeface="Times New Roman" panose="02020603050405020304" pitchFamily="18" charset="0"/>
                          <a:cs typeface="Times New Roman" panose="02020603050405020304" pitchFamily="18" charset="0"/>
                        </a:rPr>
                        <a:t> году</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Процент исполнения</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80448">
                <a:tc>
                  <a:txBody>
                    <a:bodyPr/>
                    <a:lstStyle/>
                    <a:p>
                      <a:r>
                        <a:rPr lang="ru-RU" sz="1300" dirty="0" smtClean="0">
                          <a:latin typeface="Times New Roman" panose="02020603050405020304" pitchFamily="18" charset="0"/>
                          <a:cs typeface="Times New Roman" panose="02020603050405020304" pitchFamily="18" charset="0"/>
                        </a:rPr>
                        <a:t>Дотации</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1 169,6</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1 169,6</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100,0</a:t>
                      </a:r>
                      <a:endParaRPr lang="ru-RU" sz="1300" dirty="0">
                        <a:solidFill>
                          <a:schemeClr val="tx1"/>
                        </a:solidFill>
                        <a:latin typeface="Times New Roman" panose="02020603050405020304" pitchFamily="18" charset="0"/>
                        <a:cs typeface="Times New Roman" panose="02020603050405020304" pitchFamily="18" charset="0"/>
                      </a:endParaRPr>
                    </a:p>
                  </a:txBody>
                  <a:tcPr/>
                </a:tc>
              </a:tr>
              <a:tr h="280448">
                <a:tc>
                  <a:txBody>
                    <a:bodyPr/>
                    <a:lstStyle/>
                    <a:p>
                      <a:r>
                        <a:rPr lang="ru-RU" sz="1300" dirty="0" smtClean="0">
                          <a:latin typeface="Times New Roman" panose="02020603050405020304" pitchFamily="18" charset="0"/>
                          <a:cs typeface="Times New Roman" panose="02020603050405020304" pitchFamily="18" charset="0"/>
                        </a:rPr>
                        <a:t>Субсидии*</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9 103,1</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7 358,4</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80,8</a:t>
                      </a:r>
                      <a:endParaRPr lang="ru-RU" sz="1300" dirty="0">
                        <a:solidFill>
                          <a:schemeClr val="tx1"/>
                        </a:solidFill>
                        <a:latin typeface="Times New Roman" panose="02020603050405020304" pitchFamily="18" charset="0"/>
                        <a:cs typeface="Times New Roman" panose="02020603050405020304" pitchFamily="18" charset="0"/>
                      </a:endParaRPr>
                    </a:p>
                  </a:txBody>
                  <a:tcPr/>
                </a:tc>
              </a:tr>
              <a:tr h="327664">
                <a:tc>
                  <a:txBody>
                    <a:bodyPr/>
                    <a:lstStyle/>
                    <a:p>
                      <a:r>
                        <a:rPr lang="ru-RU" sz="1300" dirty="0" smtClean="0">
                          <a:latin typeface="Times New Roman" panose="02020603050405020304" pitchFamily="18" charset="0"/>
                          <a:cs typeface="Times New Roman" panose="02020603050405020304" pitchFamily="18" charset="0"/>
                        </a:rPr>
                        <a:t>Субвенции</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10 209,6</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10 149,6</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99,4</a:t>
                      </a:r>
                      <a:endParaRPr lang="ru-RU" sz="1300" dirty="0">
                        <a:solidFill>
                          <a:schemeClr val="tx1"/>
                        </a:solidFill>
                        <a:latin typeface="Times New Roman" panose="02020603050405020304" pitchFamily="18" charset="0"/>
                        <a:cs typeface="Times New Roman" panose="02020603050405020304" pitchFamily="18" charset="0"/>
                      </a:endParaRPr>
                    </a:p>
                  </a:txBody>
                  <a:tcPr/>
                </a:tc>
              </a:tr>
              <a:tr h="280448">
                <a:tc>
                  <a:txBody>
                    <a:bodyPr/>
                    <a:lstStyle/>
                    <a:p>
                      <a:r>
                        <a:rPr lang="ru-RU" sz="1300" dirty="0" smtClean="0">
                          <a:latin typeface="Times New Roman" panose="02020603050405020304" pitchFamily="18" charset="0"/>
                          <a:cs typeface="Times New Roman" panose="02020603050405020304" pitchFamily="18" charset="0"/>
                        </a:rPr>
                        <a:t>Иные </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98,0</a:t>
                      </a:r>
                      <a:endParaRPr lang="ru-RU" sz="130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86,1</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87,9</a:t>
                      </a:r>
                      <a:endParaRPr lang="ru-RU" sz="1300" dirty="0">
                        <a:solidFill>
                          <a:schemeClr val="tx1"/>
                        </a:solidFill>
                        <a:latin typeface="Times New Roman" panose="02020603050405020304" pitchFamily="18" charset="0"/>
                        <a:cs typeface="Times New Roman" panose="02020603050405020304" pitchFamily="18" charset="0"/>
                      </a:endParaRPr>
                    </a:p>
                  </a:txBody>
                  <a:tcPr/>
                </a:tc>
              </a:tr>
              <a:tr h="280448">
                <a:tc>
                  <a:txBody>
                    <a:bodyPr/>
                    <a:lstStyle/>
                    <a:p>
                      <a:r>
                        <a:rPr lang="ru-RU" sz="1300" b="1" dirty="0" smtClean="0">
                          <a:latin typeface="Times New Roman" panose="02020603050405020304" pitchFamily="18" charset="0"/>
                          <a:cs typeface="Times New Roman" panose="02020603050405020304" pitchFamily="18" charset="0"/>
                        </a:rPr>
                        <a:t>ИТОГО</a:t>
                      </a:r>
                      <a:endParaRPr lang="ru-RU" sz="13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latin typeface="Times New Roman" panose="02020603050405020304" pitchFamily="18" charset="0"/>
                          <a:cs typeface="Times New Roman" panose="02020603050405020304" pitchFamily="18" charset="0"/>
                        </a:rPr>
                        <a:t>20 580,3</a:t>
                      </a:r>
                      <a:endParaRPr lang="ru-RU" sz="13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latin typeface="Times New Roman" panose="02020603050405020304" pitchFamily="18" charset="0"/>
                          <a:cs typeface="Times New Roman" panose="02020603050405020304" pitchFamily="18" charset="0"/>
                        </a:rPr>
                        <a:t>18 763,7</a:t>
                      </a:r>
                      <a:endParaRPr lang="ru-RU" sz="13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latin typeface="Times New Roman" panose="02020603050405020304" pitchFamily="18" charset="0"/>
                          <a:cs typeface="Times New Roman" panose="02020603050405020304" pitchFamily="18" charset="0"/>
                        </a:rPr>
                        <a:t>91,2</a:t>
                      </a:r>
                      <a:endParaRPr lang="ru-RU" sz="1300" b="1"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
        <p:nvSpPr>
          <p:cNvPr id="12" name="TextBox 11"/>
          <p:cNvSpPr txBox="1"/>
          <p:nvPr/>
        </p:nvSpPr>
        <p:spPr>
          <a:xfrm>
            <a:off x="3131840" y="3068960"/>
            <a:ext cx="5174054" cy="1123712"/>
          </a:xfrm>
          <a:prstGeom prst="wedgeRoundRectCallout">
            <a:avLst>
              <a:gd name="adj1" fmla="val 49725"/>
              <a:gd name="adj2" fmla="val -63121"/>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000" dirty="0" smtClean="0">
                <a:solidFill>
                  <a:prstClr val="black"/>
                </a:solidFill>
                <a:latin typeface="Times New Roman" panose="02020603050405020304" pitchFamily="18" charset="0"/>
                <a:cs typeface="Times New Roman" panose="02020603050405020304" pitchFamily="18" charset="0"/>
              </a:rPr>
              <a:t>* </a:t>
            </a:r>
            <a:r>
              <a:rPr lang="ru-RU" sz="1000" dirty="0" err="1" smtClean="0">
                <a:solidFill>
                  <a:prstClr val="black"/>
                </a:solidFill>
                <a:latin typeface="Times New Roman" panose="02020603050405020304" pitchFamily="18" charset="0"/>
                <a:cs typeface="Times New Roman" panose="02020603050405020304" pitchFamily="18" charset="0"/>
              </a:rPr>
              <a:t>недостижение</a:t>
            </a:r>
            <a:r>
              <a:rPr lang="ru-RU" sz="1000" dirty="0" smtClean="0">
                <a:solidFill>
                  <a:prstClr val="black"/>
                </a:solidFill>
                <a:latin typeface="Times New Roman" panose="02020603050405020304" pitchFamily="18" charset="0"/>
                <a:cs typeface="Times New Roman" panose="02020603050405020304" pitchFamily="18" charset="0"/>
              </a:rPr>
              <a:t> </a:t>
            </a:r>
            <a:r>
              <a:rPr lang="ru-RU" sz="1000" dirty="0">
                <a:solidFill>
                  <a:prstClr val="black"/>
                </a:solidFill>
                <a:latin typeface="Times New Roman" panose="02020603050405020304" pitchFamily="18" charset="0"/>
                <a:cs typeface="Times New Roman" panose="02020603050405020304" pitchFamily="18" charset="0"/>
              </a:rPr>
              <a:t>плановых значений в связи </a:t>
            </a:r>
            <a:r>
              <a:rPr lang="ru-RU" sz="1000" dirty="0" smtClean="0">
                <a:solidFill>
                  <a:prstClr val="black"/>
                </a:solidFill>
                <a:latin typeface="Times New Roman" panose="02020603050405020304" pitchFamily="18" charset="0"/>
                <a:cs typeface="Times New Roman" panose="02020603050405020304" pitchFamily="18" charset="0"/>
              </a:rPr>
              <a:t>с:</a:t>
            </a:r>
          </a:p>
          <a:p>
            <a:pPr marL="171450" indent="-171450" algn="just">
              <a:buFontTx/>
              <a:buChar char="-"/>
            </a:pPr>
            <a:r>
              <a:rPr lang="ru-RU" sz="1000" dirty="0" smtClean="0">
                <a:solidFill>
                  <a:prstClr val="black"/>
                </a:solidFill>
                <a:latin typeface="Times New Roman" panose="02020603050405020304" pitchFamily="18" charset="0"/>
                <a:cs typeface="Times New Roman" panose="02020603050405020304" pitchFamily="18" charset="0"/>
              </a:rPr>
              <a:t>экономией </a:t>
            </a:r>
            <a:r>
              <a:rPr lang="ru-RU" sz="1000" dirty="0">
                <a:solidFill>
                  <a:prstClr val="black"/>
                </a:solidFill>
                <a:latin typeface="Times New Roman" panose="02020603050405020304" pitchFamily="18" charset="0"/>
                <a:cs typeface="Times New Roman" panose="02020603050405020304" pitchFamily="18" charset="0"/>
              </a:rPr>
              <a:t>по конкурсным </a:t>
            </a:r>
            <a:r>
              <a:rPr lang="ru-RU" sz="1000" dirty="0" smtClean="0">
                <a:solidFill>
                  <a:prstClr val="black"/>
                </a:solidFill>
                <a:latin typeface="Times New Roman" panose="02020603050405020304" pitchFamily="18" charset="0"/>
                <a:cs typeface="Times New Roman" panose="02020603050405020304" pitchFamily="18" charset="0"/>
              </a:rPr>
              <a:t>процедурам</a:t>
            </a:r>
            <a:r>
              <a:rPr lang="ru-RU" sz="1000" dirty="0">
                <a:solidFill>
                  <a:prstClr val="black"/>
                </a:solidFill>
                <a:latin typeface="Times New Roman" panose="02020603050405020304" pitchFamily="18" charset="0"/>
                <a:cs typeface="Times New Roman" panose="02020603050405020304" pitchFamily="18" charset="0"/>
              </a:rPr>
              <a:t>;</a:t>
            </a:r>
            <a:endParaRPr lang="ru-RU" sz="1000" dirty="0" smtClean="0">
              <a:solidFill>
                <a:prstClr val="black"/>
              </a:solidFill>
              <a:latin typeface="Times New Roman" panose="02020603050405020304" pitchFamily="18" charset="0"/>
              <a:cs typeface="Times New Roman" panose="02020603050405020304" pitchFamily="18" charset="0"/>
            </a:endParaRPr>
          </a:p>
          <a:p>
            <a:pPr marL="171450" indent="-171450" algn="just">
              <a:buFontTx/>
              <a:buChar char="-"/>
            </a:pPr>
            <a:r>
              <a:rPr lang="ru-RU" sz="1000" dirty="0" smtClean="0">
                <a:solidFill>
                  <a:prstClr val="black"/>
                </a:solidFill>
                <a:latin typeface="Times New Roman" panose="02020603050405020304" pitchFamily="18" charset="0"/>
                <a:cs typeface="Times New Roman" panose="02020603050405020304" pitchFamily="18" charset="0"/>
              </a:rPr>
              <a:t>невыполнением запланированного объема работ в 2018 году при строительстве </a:t>
            </a:r>
            <a:r>
              <a:rPr lang="ru-RU" sz="1000" dirty="0">
                <a:solidFill>
                  <a:prstClr val="black"/>
                </a:solidFill>
                <a:latin typeface="Times New Roman" panose="02020603050405020304" pitchFamily="18" charset="0"/>
                <a:cs typeface="Times New Roman" panose="02020603050405020304" pitchFamily="18" charset="0"/>
              </a:rPr>
              <a:t>канализационных </a:t>
            </a:r>
            <a:r>
              <a:rPr lang="ru-RU" sz="1000" dirty="0" smtClean="0">
                <a:solidFill>
                  <a:prstClr val="black"/>
                </a:solidFill>
                <a:latin typeface="Times New Roman" panose="02020603050405020304" pitchFamily="18" charset="0"/>
                <a:cs typeface="Times New Roman" panose="02020603050405020304" pitchFamily="18" charset="0"/>
              </a:rPr>
              <a:t>сооружений, инфраструктуры индустриального парка и </a:t>
            </a:r>
            <a:r>
              <a:rPr lang="ru-RU" sz="1000" dirty="0">
                <a:solidFill>
                  <a:prstClr val="black"/>
                </a:solidFill>
                <a:latin typeface="Times New Roman" panose="02020603050405020304" pitchFamily="18" charset="0"/>
                <a:cs typeface="Times New Roman" panose="02020603050405020304" pitchFamily="18" charset="0"/>
              </a:rPr>
              <a:t>автодороги «Аниш» (г.Канаш</a:t>
            </a:r>
            <a:r>
              <a:rPr lang="ru-RU" sz="1000" dirty="0" smtClean="0">
                <a:solidFill>
                  <a:prstClr val="black"/>
                </a:solidFill>
                <a:latin typeface="Times New Roman" panose="02020603050405020304" pitchFamily="18" charset="0"/>
                <a:cs typeface="Times New Roman" panose="02020603050405020304" pitchFamily="18" charset="0"/>
              </a:rPr>
              <a:t>);</a:t>
            </a:r>
          </a:p>
          <a:p>
            <a:pPr marL="171450" indent="-171450" algn="just">
              <a:buFontTx/>
              <a:buChar char="-"/>
            </a:pPr>
            <a:r>
              <a:rPr lang="ru-RU" sz="1000" dirty="0" smtClean="0">
                <a:solidFill>
                  <a:prstClr val="black"/>
                </a:solidFill>
                <a:latin typeface="Times New Roman" panose="02020603050405020304" pitchFamily="18" charset="0"/>
                <a:cs typeface="Times New Roman" panose="02020603050405020304" pitchFamily="18" charset="0"/>
              </a:rPr>
              <a:t>невыполнением </a:t>
            </a:r>
            <a:r>
              <a:rPr lang="ru-RU" sz="1000" dirty="0">
                <a:solidFill>
                  <a:prstClr val="black"/>
                </a:solidFill>
                <a:latin typeface="Times New Roman" panose="02020603050405020304" pitchFamily="18" charset="0"/>
                <a:cs typeface="Times New Roman" panose="02020603050405020304" pitchFamily="18" charset="0"/>
              </a:rPr>
              <a:t>запланированного объема работ в 2018 году при </a:t>
            </a:r>
            <a:r>
              <a:rPr lang="ru-RU" sz="1000" dirty="0" smtClean="0">
                <a:solidFill>
                  <a:prstClr val="black"/>
                </a:solidFill>
                <a:latin typeface="Times New Roman" panose="02020603050405020304" pitchFamily="18" charset="0"/>
                <a:cs typeface="Times New Roman" panose="02020603050405020304" pitchFamily="18" charset="0"/>
              </a:rPr>
              <a:t>строительстве школ</a:t>
            </a:r>
          </a:p>
        </p:txBody>
      </p:sp>
    </p:spTree>
    <p:extLst>
      <p:ext uri="{BB962C8B-B14F-4D97-AF65-F5344CB8AC3E}">
        <p14:creationId xmlns:p14="http://schemas.microsoft.com/office/powerpoint/2010/main" val="3103031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853506" y="3535616"/>
            <a:ext cx="3312000" cy="276225"/>
          </a:xfrm>
          <a:prstGeom prst="rect">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5400000" scaled="1"/>
            <a:tileRect/>
          </a:gradFill>
        </p:spPr>
        <p:txBody>
          <a:bodyPr wrap="square">
            <a:spAutoFit/>
          </a:bodyPr>
          <a:lstStyle/>
          <a:p>
            <a:pPr fontAlgn="auto">
              <a:spcBef>
                <a:spcPts val="0"/>
              </a:spcBef>
              <a:spcAft>
                <a:spcPts val="0"/>
              </a:spcAft>
              <a:defRPr/>
            </a:pPr>
            <a:r>
              <a:rPr lang="ru-RU" sz="1200" dirty="0">
                <a:solidFill>
                  <a:prstClr val="black"/>
                </a:solidFill>
                <a:latin typeface="Times New Roman" panose="02020603050405020304" pitchFamily="18" charset="0"/>
                <a:cs typeface="Times New Roman" panose="02020603050405020304" pitchFamily="18" charset="0"/>
              </a:rPr>
              <a:t>Общегосударственные вопросы </a:t>
            </a:r>
          </a:p>
        </p:txBody>
      </p:sp>
      <p:sp>
        <p:nvSpPr>
          <p:cNvPr id="26" name="TextBox 25"/>
          <p:cNvSpPr txBox="1"/>
          <p:nvPr/>
        </p:nvSpPr>
        <p:spPr>
          <a:xfrm>
            <a:off x="853506" y="3974304"/>
            <a:ext cx="3312000" cy="27622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spPr>
        <p:txBody>
          <a:bodyPr wrap="square">
            <a:spAutoFit/>
          </a:bodyPr>
          <a:lstStyle/>
          <a:p>
            <a:pPr fontAlgn="auto">
              <a:spcBef>
                <a:spcPts val="0"/>
              </a:spcBef>
              <a:spcAft>
                <a:spcPts val="0"/>
              </a:spcAft>
              <a:defRPr/>
            </a:pPr>
            <a:r>
              <a:rPr lang="ru-RU" sz="1200" dirty="0">
                <a:solidFill>
                  <a:prstClr val="black"/>
                </a:solidFill>
                <a:latin typeface="Times New Roman" panose="02020603050405020304" pitchFamily="18" charset="0"/>
                <a:cs typeface="Times New Roman" panose="02020603050405020304" pitchFamily="18" charset="0"/>
              </a:rPr>
              <a:t>Первичный воинский учет</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853506" y="4383653"/>
            <a:ext cx="3312000" cy="430887"/>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5400000" scaled="1"/>
            <a:tileRect/>
          </a:gradFill>
        </p:spPr>
        <p:txBody>
          <a:bodyPr wrap="square">
            <a:spAutoFit/>
          </a:bodyPr>
          <a:lstStyle/>
          <a:p>
            <a:pPr fontAlgn="auto">
              <a:spcBef>
                <a:spcPts val="0"/>
              </a:spcBef>
              <a:spcAft>
                <a:spcPts val="0"/>
              </a:spcAft>
              <a:defRPr/>
            </a:pPr>
            <a:r>
              <a:rPr lang="ru-RU" sz="1100" dirty="0">
                <a:solidFill>
                  <a:prstClr val="black"/>
                </a:solidFill>
                <a:latin typeface="Times New Roman" panose="02020603050405020304" pitchFamily="18" charset="0"/>
                <a:cs typeface="Times New Roman" panose="02020603050405020304" pitchFamily="18" charset="0"/>
              </a:rPr>
              <a:t>Пожарная безопасность, гражданская оборона, предупреждение чрезвычайных ситуаций</a:t>
            </a:r>
          </a:p>
        </p:txBody>
      </p:sp>
      <p:sp>
        <p:nvSpPr>
          <p:cNvPr id="28" name="TextBox 27"/>
          <p:cNvSpPr txBox="1"/>
          <p:nvPr/>
        </p:nvSpPr>
        <p:spPr>
          <a:xfrm>
            <a:off x="853506" y="4955391"/>
            <a:ext cx="3312000" cy="276999"/>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p:spPr>
        <p:txBody>
          <a:bodyPr wrap="square">
            <a:spAutoFit/>
          </a:bodyPr>
          <a:lstStyle/>
          <a:p>
            <a:pPr fontAlgn="auto">
              <a:spcBef>
                <a:spcPts val="0"/>
              </a:spcBef>
              <a:spcAft>
                <a:spcPts val="0"/>
              </a:spcAft>
              <a:defRPr/>
            </a:pPr>
            <a:r>
              <a:rPr lang="ru-RU" sz="1200" dirty="0">
                <a:solidFill>
                  <a:prstClr val="black"/>
                </a:solidFill>
                <a:latin typeface="Times New Roman" panose="02020603050405020304" pitchFamily="18" charset="0"/>
                <a:cs typeface="Times New Roman" panose="02020603050405020304" pitchFamily="18" charset="0"/>
              </a:rPr>
              <a:t>Национальная экономика</a:t>
            </a:r>
          </a:p>
        </p:txBody>
      </p:sp>
      <p:sp>
        <p:nvSpPr>
          <p:cNvPr id="29" name="TextBox 64"/>
          <p:cNvSpPr txBox="1">
            <a:spLocks noChangeArrowheads="1"/>
          </p:cNvSpPr>
          <p:nvPr/>
        </p:nvSpPr>
        <p:spPr bwMode="auto">
          <a:xfrm>
            <a:off x="853506" y="5399654"/>
            <a:ext cx="3312000" cy="276225"/>
          </a:xfrm>
          <a:prstGeom prst="rect">
            <a:avLst/>
          </a:prstGeom>
          <a:gradFill flip="none" rotWithShape="1">
            <a:gsLst>
              <a:gs pos="0">
                <a:srgbClr val="FADAF2">
                  <a:shade val="30000"/>
                  <a:satMod val="115000"/>
                </a:srgbClr>
              </a:gs>
              <a:gs pos="50000">
                <a:srgbClr val="FADAF2">
                  <a:shade val="67500"/>
                  <a:satMod val="115000"/>
                </a:srgbClr>
              </a:gs>
              <a:gs pos="100000">
                <a:srgbClr val="FADAF2">
                  <a:shade val="100000"/>
                  <a:satMod val="115000"/>
                </a:srgbClr>
              </a:gs>
            </a:gsLst>
            <a:lin ang="5400000" scaled="1"/>
            <a:tileRect/>
          </a:gra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Жилищно-коммунальное хозяйство</a:t>
            </a:r>
          </a:p>
        </p:txBody>
      </p:sp>
      <p:sp>
        <p:nvSpPr>
          <p:cNvPr id="30" name="TextBox 65"/>
          <p:cNvSpPr txBox="1">
            <a:spLocks noChangeArrowheads="1"/>
          </p:cNvSpPr>
          <p:nvPr/>
        </p:nvSpPr>
        <p:spPr bwMode="auto">
          <a:xfrm>
            <a:off x="853506" y="5884492"/>
            <a:ext cx="3312000" cy="27699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Охрана окружающей среды</a:t>
            </a:r>
          </a:p>
        </p:txBody>
      </p:sp>
      <p:sp>
        <p:nvSpPr>
          <p:cNvPr id="31" name="TextBox 68"/>
          <p:cNvSpPr txBox="1">
            <a:spLocks noChangeArrowheads="1"/>
          </p:cNvSpPr>
          <p:nvPr/>
        </p:nvSpPr>
        <p:spPr bwMode="auto">
          <a:xfrm>
            <a:off x="853506" y="6249917"/>
            <a:ext cx="3312000" cy="276225"/>
          </a:xfrm>
          <a:prstGeom prst="rect">
            <a:avLst/>
          </a:prstGeom>
          <a:gradFill flip="none" rotWithShape="1">
            <a:gsLst>
              <a:gs pos="0">
                <a:srgbClr val="50BCB9">
                  <a:tint val="66000"/>
                  <a:satMod val="160000"/>
                </a:srgbClr>
              </a:gs>
              <a:gs pos="50000">
                <a:srgbClr val="50BCB9">
                  <a:tint val="44500"/>
                  <a:satMod val="160000"/>
                </a:srgbClr>
              </a:gs>
              <a:gs pos="100000">
                <a:srgbClr val="50BCB9">
                  <a:tint val="23500"/>
                  <a:satMod val="160000"/>
                </a:srgbClr>
              </a:gs>
            </a:gsLst>
            <a:lin ang="5400000" scaled="1"/>
            <a:tileRect/>
          </a:gra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Образование</a:t>
            </a:r>
          </a:p>
        </p:txBody>
      </p:sp>
      <p:sp>
        <p:nvSpPr>
          <p:cNvPr id="39" name="TextBox 69"/>
          <p:cNvSpPr txBox="1">
            <a:spLocks noChangeArrowheads="1"/>
          </p:cNvSpPr>
          <p:nvPr/>
        </p:nvSpPr>
        <p:spPr bwMode="auto">
          <a:xfrm>
            <a:off x="5515559" y="3504772"/>
            <a:ext cx="3312000" cy="2762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Культура, кинематография</a:t>
            </a:r>
          </a:p>
        </p:txBody>
      </p:sp>
      <p:sp>
        <p:nvSpPr>
          <p:cNvPr id="40" name="Прямоугольник 39"/>
          <p:cNvSpPr/>
          <p:nvPr/>
        </p:nvSpPr>
        <p:spPr>
          <a:xfrm>
            <a:off x="5515559" y="3932847"/>
            <a:ext cx="3312000" cy="276225"/>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p:spPr>
        <p:txBody>
          <a:bodyPr wrap="square">
            <a:spAutoFit/>
          </a:bodyPr>
          <a:lstStyle/>
          <a:p>
            <a:pPr fontAlgn="auto">
              <a:spcBef>
                <a:spcPts val="0"/>
              </a:spcBef>
              <a:spcAft>
                <a:spcPts val="0"/>
              </a:spcAft>
              <a:defRPr/>
            </a:pPr>
            <a:r>
              <a:rPr lang="ru-RU" sz="1200" dirty="0">
                <a:solidFill>
                  <a:prstClr val="black"/>
                </a:solidFill>
                <a:latin typeface="Times New Roman" panose="02020603050405020304" pitchFamily="18" charset="0"/>
                <a:cs typeface="Times New Roman" panose="02020603050405020304" pitchFamily="18" charset="0"/>
              </a:rPr>
              <a:t>Здравоохранение</a:t>
            </a:r>
          </a:p>
        </p:txBody>
      </p:sp>
      <p:sp>
        <p:nvSpPr>
          <p:cNvPr id="41" name="Прямоугольник 72"/>
          <p:cNvSpPr>
            <a:spLocks noChangeArrowheads="1"/>
          </p:cNvSpPr>
          <p:nvPr/>
        </p:nvSpPr>
        <p:spPr bwMode="auto">
          <a:xfrm>
            <a:off x="5515559" y="4425124"/>
            <a:ext cx="3312000" cy="276225"/>
          </a:xfrm>
          <a:prstGeom prst="rect">
            <a:avLst/>
          </a:prstGeom>
          <a:gradFill flip="none" rotWithShape="1">
            <a:gsLst>
              <a:gs pos="0">
                <a:srgbClr val="A65A6C">
                  <a:tint val="66000"/>
                  <a:satMod val="160000"/>
                </a:srgbClr>
              </a:gs>
              <a:gs pos="50000">
                <a:srgbClr val="A65A6C">
                  <a:tint val="44500"/>
                  <a:satMod val="160000"/>
                </a:srgbClr>
              </a:gs>
              <a:gs pos="100000">
                <a:srgbClr val="A65A6C">
                  <a:tint val="23500"/>
                  <a:satMod val="160000"/>
                </a:srgbClr>
              </a:gs>
            </a:gsLst>
            <a:lin ang="5400000" scaled="1"/>
            <a:tileRect/>
          </a:gra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Социальная политика</a:t>
            </a:r>
          </a:p>
        </p:txBody>
      </p:sp>
      <p:sp>
        <p:nvSpPr>
          <p:cNvPr id="53" name="Прямоугольник 52"/>
          <p:cNvSpPr/>
          <p:nvPr/>
        </p:nvSpPr>
        <p:spPr>
          <a:xfrm>
            <a:off x="5515559" y="4900417"/>
            <a:ext cx="3312000" cy="276225"/>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p:spPr>
        <p:txBody>
          <a:bodyPr>
            <a:spAutoFit/>
          </a:bodyPr>
          <a:lstStyle/>
          <a:p>
            <a:pPr fontAlgn="auto">
              <a:spcBef>
                <a:spcPts val="0"/>
              </a:spcBef>
              <a:spcAft>
                <a:spcPts val="0"/>
              </a:spcAft>
              <a:defRPr/>
            </a:pPr>
            <a:r>
              <a:rPr lang="ru-RU" sz="1200" dirty="0">
                <a:solidFill>
                  <a:prstClr val="black"/>
                </a:solidFill>
                <a:latin typeface="Times New Roman" panose="02020603050405020304" pitchFamily="18" charset="0"/>
                <a:cs typeface="Times New Roman" panose="02020603050405020304" pitchFamily="18" charset="0"/>
              </a:rPr>
              <a:t>Физическая культура и спорт</a:t>
            </a:r>
          </a:p>
        </p:txBody>
      </p:sp>
      <p:sp>
        <p:nvSpPr>
          <p:cNvPr id="54" name="Прямоугольник 74"/>
          <p:cNvSpPr>
            <a:spLocks noChangeArrowheads="1"/>
          </p:cNvSpPr>
          <p:nvPr/>
        </p:nvSpPr>
        <p:spPr bwMode="auto">
          <a:xfrm>
            <a:off x="5515559" y="5360970"/>
            <a:ext cx="3312000" cy="28575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a:noFill/>
          </a:ln>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Средства массовой информации</a:t>
            </a:r>
          </a:p>
        </p:txBody>
      </p:sp>
      <p:sp>
        <p:nvSpPr>
          <p:cNvPr id="55" name="Прямоугольник 76"/>
          <p:cNvSpPr>
            <a:spLocks noChangeArrowheads="1"/>
          </p:cNvSpPr>
          <p:nvPr/>
        </p:nvSpPr>
        <p:spPr bwMode="auto">
          <a:xfrm>
            <a:off x="5515559" y="5699528"/>
            <a:ext cx="3312000" cy="461963"/>
          </a:xfrm>
          <a:prstGeom prst="rect">
            <a:avLst/>
          </a:prstGeom>
          <a:gradFill flip="none" rotWithShape="1">
            <a:gsLst>
              <a:gs pos="0">
                <a:srgbClr val="D49E6C">
                  <a:tint val="66000"/>
                  <a:satMod val="160000"/>
                </a:srgbClr>
              </a:gs>
              <a:gs pos="50000">
                <a:srgbClr val="D49E6C">
                  <a:tint val="44500"/>
                  <a:satMod val="160000"/>
                </a:srgbClr>
              </a:gs>
              <a:gs pos="100000">
                <a:srgbClr val="D49E6C">
                  <a:tint val="23500"/>
                  <a:satMod val="160000"/>
                </a:srgbClr>
              </a:gs>
            </a:gsLst>
            <a:lin ang="5400000" scaled="1"/>
            <a:tileRect/>
          </a:gra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Обслуживание государственного и </a:t>
            </a:r>
          </a:p>
          <a:p>
            <a:r>
              <a:rPr lang="ru-RU" altLang="ru-RU" sz="1200" dirty="0">
                <a:solidFill>
                  <a:prstClr val="black"/>
                </a:solidFill>
                <a:cs typeface="+mn-cs"/>
              </a:rPr>
              <a:t>муниципального долга</a:t>
            </a:r>
          </a:p>
        </p:txBody>
      </p:sp>
      <p:sp>
        <p:nvSpPr>
          <p:cNvPr id="56" name="Прямоугольник 77"/>
          <p:cNvSpPr>
            <a:spLocks noChangeArrowheads="1"/>
          </p:cNvSpPr>
          <p:nvPr/>
        </p:nvSpPr>
        <p:spPr bwMode="auto">
          <a:xfrm>
            <a:off x="5508472" y="6281526"/>
            <a:ext cx="3312000" cy="27699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Межбюджетные </a:t>
            </a:r>
            <a:r>
              <a:rPr lang="ru-RU" altLang="ru-RU" sz="1200" dirty="0" smtClean="0">
                <a:solidFill>
                  <a:prstClr val="black"/>
                </a:solidFill>
                <a:cs typeface="+mn-cs"/>
              </a:rPr>
              <a:t>трансферты</a:t>
            </a:r>
            <a:endParaRPr lang="ru-RU" altLang="ru-RU" sz="1200" dirty="0">
              <a:solidFill>
                <a:prstClr val="black"/>
              </a:solidFill>
              <a:cs typeface="+mn-cs"/>
            </a:endParaRPr>
          </a:p>
        </p:txBody>
      </p:sp>
      <p:sp>
        <p:nvSpPr>
          <p:cNvPr id="6" name="TextBox 5"/>
          <p:cNvSpPr txBox="1"/>
          <p:nvPr/>
        </p:nvSpPr>
        <p:spPr>
          <a:xfrm>
            <a:off x="259730" y="758699"/>
            <a:ext cx="4909846" cy="646986"/>
          </a:xfrm>
          <a:prstGeom prst="round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just" fontAlgn="auto">
              <a:spcBef>
                <a:spcPts val="0"/>
              </a:spcBef>
              <a:spcAft>
                <a:spcPts val="0"/>
              </a:spcAft>
              <a:defRPr/>
            </a:pPr>
            <a:r>
              <a:rPr lang="ru-RU" sz="1600" dirty="0" smtClean="0">
                <a:solidFill>
                  <a:prstClr val="black"/>
                </a:solidFill>
                <a:latin typeface="Times New Roman" panose="02020603050405020304" pitchFamily="18" charset="0"/>
                <a:cs typeface="Times New Roman" panose="02020603050405020304" pitchFamily="18" charset="0"/>
              </a:rPr>
              <a:t>Бюджет государства, как и бюджет </a:t>
            </a:r>
            <a:r>
              <a:rPr lang="ru-RU" sz="1600" dirty="0">
                <a:solidFill>
                  <a:prstClr val="black"/>
                </a:solidFill>
                <a:latin typeface="Times New Roman" panose="02020603050405020304" pitchFamily="18" charset="0"/>
                <a:cs typeface="Times New Roman" panose="02020603050405020304" pitchFamily="18" charset="0"/>
              </a:rPr>
              <a:t>любой </a:t>
            </a:r>
            <a:r>
              <a:rPr lang="ru-RU" sz="1600" dirty="0" smtClean="0">
                <a:solidFill>
                  <a:prstClr val="black"/>
                </a:solidFill>
                <a:latin typeface="Times New Roman" panose="02020603050405020304" pitchFamily="18" charset="0"/>
                <a:cs typeface="Times New Roman" panose="02020603050405020304" pitchFamily="18" charset="0"/>
              </a:rPr>
              <a:t>семьи, делится </a:t>
            </a:r>
            <a:r>
              <a:rPr lang="ru-RU" sz="1600" dirty="0">
                <a:solidFill>
                  <a:prstClr val="black"/>
                </a:solidFill>
                <a:latin typeface="Times New Roman" panose="02020603050405020304" pitchFamily="18" charset="0"/>
                <a:cs typeface="Times New Roman" panose="02020603050405020304" pitchFamily="18" charset="0"/>
              </a:rPr>
              <a:t>на две части – доходы и </a:t>
            </a:r>
            <a:r>
              <a:rPr lang="ru-RU" sz="1600" dirty="0" smtClean="0">
                <a:solidFill>
                  <a:prstClr val="black"/>
                </a:solidFill>
                <a:latin typeface="Times New Roman" panose="02020603050405020304" pitchFamily="18" charset="0"/>
                <a:cs typeface="Times New Roman" panose="02020603050405020304" pitchFamily="18" charset="0"/>
              </a:rPr>
              <a:t>расходы</a:t>
            </a:r>
            <a:endParaRPr lang="ru-RU" sz="1600" dirty="0">
              <a:solidFill>
                <a:prstClr val="black"/>
              </a:solidFill>
              <a:latin typeface="Times New Roman" panose="02020603050405020304" pitchFamily="18" charset="0"/>
              <a:cs typeface="Times New Roman" panose="02020603050405020304" pitchFamily="18" charset="0"/>
            </a:endParaRPr>
          </a:p>
        </p:txBody>
      </p:sp>
      <p:graphicFrame>
        <p:nvGraphicFramePr>
          <p:cNvPr id="7" name="Схема 6"/>
          <p:cNvGraphicFramePr/>
          <p:nvPr>
            <p:extLst>
              <p:ext uri="{D42A27DB-BD31-4B8C-83A1-F6EECF244321}">
                <p14:modId xmlns:p14="http://schemas.microsoft.com/office/powerpoint/2010/main" val="1704200247"/>
              </p:ext>
            </p:extLst>
          </p:nvPr>
        </p:nvGraphicFramePr>
        <p:xfrm>
          <a:off x="243868" y="991507"/>
          <a:ext cx="8560742" cy="178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омер слайда 1"/>
          <p:cNvSpPr>
            <a:spLocks noGrp="1"/>
          </p:cNvSpPr>
          <p:nvPr>
            <p:ph type="sldNum" sz="quarter" idx="12"/>
          </p:nvPr>
        </p:nvSpPr>
        <p:spPr/>
        <p:txBody>
          <a:bodyPr/>
          <a:lstStyle/>
          <a:p>
            <a:pPr>
              <a:defRPr/>
            </a:pPr>
            <a:fld id="{667CCBFA-BFB9-4E9F-B6F6-694D72409F22}" type="slidenum">
              <a:rPr lang="ru-RU" smtClean="0"/>
              <a:pPr>
                <a:defRPr/>
              </a:pPr>
              <a:t>4</a:t>
            </a:fld>
            <a:endParaRPr lang="ru-RU" dirty="0"/>
          </a:p>
        </p:txBody>
      </p:sp>
      <p:sp>
        <p:nvSpPr>
          <p:cNvPr id="47" name="Заголовок 1"/>
          <p:cNvSpPr txBox="1">
            <a:spLocks/>
          </p:cNvSpPr>
          <p:nvPr/>
        </p:nvSpPr>
        <p:spPr>
          <a:xfrm>
            <a:off x="259730" y="69850"/>
            <a:ext cx="4572000"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400" dirty="0" smtClean="0">
                <a:solidFill>
                  <a:schemeClr val="tx1"/>
                </a:solidFill>
                <a:effectLst/>
                <a:latin typeface="Times New Roman" panose="02020603050405020304" pitchFamily="18" charset="0"/>
                <a:cs typeface="Times New Roman" panose="02020603050405020304" pitchFamily="18" charset="0"/>
              </a:rPr>
              <a:t>Основные термины и понятия</a:t>
            </a:r>
            <a:endParaRPr lang="ru-RU" sz="2400" dirty="0">
              <a:solidFill>
                <a:schemeClr val="tx1"/>
              </a:solidFill>
              <a:effectLst/>
              <a:latin typeface="Times New Roman" panose="02020603050405020304" pitchFamily="18" charset="0"/>
              <a:cs typeface="Times New Roman" panose="02020603050405020304" pitchFamily="18" charset="0"/>
            </a:endParaRPr>
          </a:p>
        </p:txBody>
      </p:sp>
      <p:cxnSp>
        <p:nvCxnSpPr>
          <p:cNvPr id="48" name="Прямая соединительная линия 47"/>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5" name="TextBox 14"/>
          <p:cNvSpPr txBox="1"/>
          <p:nvPr/>
        </p:nvSpPr>
        <p:spPr>
          <a:xfrm>
            <a:off x="259730" y="2924944"/>
            <a:ext cx="8560742" cy="442674"/>
          </a:xfrm>
          <a:prstGeom prst="round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ru-RU" sz="2000" b="1" i="1" dirty="0">
                <a:solidFill>
                  <a:schemeClr val="tx1"/>
                </a:solidFill>
                <a:latin typeface="Times New Roman" panose="02020603050405020304" pitchFamily="18" charset="0"/>
                <a:cs typeface="Times New Roman" panose="02020603050405020304" pitchFamily="18" charset="0"/>
              </a:rPr>
              <a:t>Расходы бюджета</a:t>
            </a:r>
            <a:r>
              <a:rPr lang="ru-RU" sz="2000" b="1" dirty="0">
                <a:solidFill>
                  <a:schemeClr val="tx1"/>
                </a:solidFill>
                <a:latin typeface="Times New Roman" panose="02020603050405020304" pitchFamily="18" charset="0"/>
                <a:cs typeface="Times New Roman" panose="02020603050405020304" pitchFamily="18" charset="0"/>
              </a:rPr>
              <a:t> – </a:t>
            </a:r>
            <a:r>
              <a:rPr lang="ru-RU" sz="2000" dirty="0">
                <a:solidFill>
                  <a:schemeClr val="tx1"/>
                </a:solidFill>
                <a:latin typeface="Times New Roman" panose="02020603050405020304" pitchFamily="18" charset="0"/>
                <a:cs typeface="Times New Roman" panose="02020603050405020304" pitchFamily="18" charset="0"/>
              </a:rPr>
              <a:t>выплачиваемые из бюджета денежные средства</a:t>
            </a:r>
          </a:p>
        </p:txBody>
      </p:sp>
      <p:pic>
        <p:nvPicPr>
          <p:cNvPr id="16" name="Picture 1"/>
          <p:cNvPicPr>
            <a:picLocks noChangeAspect="1" noChangeArrowheads="1"/>
          </p:cNvPicPr>
          <p:nvPr/>
        </p:nvPicPr>
        <p:blipFill>
          <a:blip r:embed="rId7">
            <a:clrChange>
              <a:clrFrom>
                <a:srgbClr val="D2D4CA"/>
              </a:clrFrom>
              <a:clrTo>
                <a:srgbClr val="D2D4CA">
                  <a:alpha val="0"/>
                </a:srgbClr>
              </a:clrTo>
            </a:clrChange>
            <a:extLst>
              <a:ext uri="{28A0092B-C50C-407E-A947-70E740481C1C}">
                <a14:useLocalDpi xmlns:a14="http://schemas.microsoft.com/office/drawing/2010/main" val="0"/>
              </a:ext>
            </a:extLst>
          </a:blip>
          <a:srcRect/>
          <a:stretch>
            <a:fillRect/>
          </a:stretch>
        </p:blipFill>
        <p:spPr bwMode="auto">
          <a:xfrm>
            <a:off x="249486" y="3464291"/>
            <a:ext cx="631403" cy="42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43" y="4386673"/>
            <a:ext cx="5000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443" y="4883639"/>
            <a:ext cx="49413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443" y="5353617"/>
            <a:ext cx="49413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3443" y="5790258"/>
            <a:ext cx="49413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3443" y="6203086"/>
            <a:ext cx="49413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3443" y="3961144"/>
            <a:ext cx="49413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15495" y="3464291"/>
            <a:ext cx="504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15496" y="3961144"/>
            <a:ext cx="497212"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08042" y="4386672"/>
            <a:ext cx="512036" cy="42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08042" y="4854278"/>
            <a:ext cx="486198" cy="41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19949" y="5305844"/>
            <a:ext cx="474291" cy="42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19949" y="5757736"/>
            <a:ext cx="499546" cy="42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7759" y="6249917"/>
            <a:ext cx="49173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350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Прямоугольник 70"/>
          <p:cNvSpPr/>
          <p:nvPr/>
        </p:nvSpPr>
        <p:spPr>
          <a:xfrm>
            <a:off x="251520" y="4023799"/>
            <a:ext cx="5577116" cy="346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5730" tIns="62865" rIns="125730" bIns="62865" numCol="1" spcCol="1270" anchor="ctr" anchorCtr="0">
            <a:noAutofit/>
          </a:bodyPr>
          <a:lstStyle/>
          <a:p>
            <a:pPr marL="285750" lvl="1" indent="-285750" defTabSz="1466850">
              <a:lnSpc>
                <a:spcPct val="90000"/>
              </a:lnSpc>
              <a:spcAft>
                <a:spcPct val="15000"/>
              </a:spcAft>
              <a:buFontTx/>
              <a:buChar char="••"/>
            </a:pPr>
            <a:endParaRPr lang="ru-RU" sz="3300" dirty="0">
              <a:solidFill>
                <a:prstClr val="black">
                  <a:hueOff val="0"/>
                  <a:satOff val="0"/>
                  <a:lumOff val="0"/>
                  <a:alphaOff val="0"/>
                </a:prstClr>
              </a:solidFill>
            </a:endParaRPr>
          </a:p>
        </p:txBody>
      </p:sp>
      <p:sp>
        <p:nvSpPr>
          <p:cNvPr id="4" name="TextBox 3"/>
          <p:cNvSpPr txBox="1"/>
          <p:nvPr/>
        </p:nvSpPr>
        <p:spPr>
          <a:xfrm>
            <a:off x="6775360" y="1196752"/>
            <a:ext cx="2195736" cy="4723314"/>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100" dirty="0">
                <a:solidFill>
                  <a:prstClr val="black"/>
                </a:solidFill>
                <a:latin typeface="Times New Roman" panose="02020603050405020304" pitchFamily="18" charset="0"/>
                <a:cs typeface="Times New Roman" panose="02020603050405020304" pitchFamily="18" charset="0"/>
              </a:rPr>
              <a:t>Финансовая помощь муниципальным районам (городским округам) рассчитывается  в соответствии </a:t>
            </a:r>
            <a:r>
              <a:rPr lang="ru-RU" sz="1100" dirty="0" smtClean="0">
                <a:solidFill>
                  <a:prstClr val="black"/>
                </a:solidFill>
                <a:latin typeface="Times New Roman" panose="02020603050405020304" pitchFamily="18" charset="0"/>
                <a:cs typeface="Times New Roman" panose="02020603050405020304" pitchFamily="18" charset="0"/>
              </a:rPr>
              <a:t>с методиками</a:t>
            </a:r>
            <a:r>
              <a:rPr lang="ru-RU" sz="1100" dirty="0">
                <a:solidFill>
                  <a:prstClr val="black"/>
                </a:solidFill>
                <a:latin typeface="Times New Roman" panose="02020603050405020304" pitchFamily="18" charset="0"/>
                <a:cs typeface="Times New Roman" panose="02020603050405020304" pitchFamily="18" charset="0"/>
              </a:rPr>
              <a:t>, установленными отдельными статьями Закона Чувашской Республики от 23 июля 2001 г. № 36 «О регулировании бюджетных правоотношений в Чувашской Республике</a:t>
            </a:r>
            <a:r>
              <a:rPr lang="ru-RU" sz="1100" dirty="0" smtClean="0">
                <a:solidFill>
                  <a:prstClr val="black"/>
                </a:solidFill>
                <a:latin typeface="Times New Roman" panose="02020603050405020304" pitchFamily="18" charset="0"/>
                <a:cs typeface="Times New Roman" panose="02020603050405020304" pitchFamily="18" charset="0"/>
              </a:rPr>
              <a:t>»:</a:t>
            </a:r>
          </a:p>
          <a:p>
            <a:pPr algn="just"/>
            <a:endParaRPr lang="ru-RU" sz="1100" dirty="0" smtClean="0">
              <a:solidFill>
                <a:prstClr val="black"/>
              </a:solidFill>
              <a:latin typeface="Times New Roman" panose="02020603050405020304" pitchFamily="18" charset="0"/>
              <a:cs typeface="Times New Roman" panose="02020603050405020304" pitchFamily="18" charset="0"/>
            </a:endParaRPr>
          </a:p>
          <a:p>
            <a:pPr marL="171450" indent="-171450" algn="just">
              <a:buFontTx/>
              <a:buChar char="-"/>
            </a:pPr>
            <a:r>
              <a:rPr lang="ru-RU" sz="1050" dirty="0" smtClean="0">
                <a:solidFill>
                  <a:prstClr val="black"/>
                </a:solidFill>
                <a:latin typeface="Times New Roman" panose="02020603050405020304" pitchFamily="18" charset="0"/>
                <a:cs typeface="Times New Roman" panose="02020603050405020304" pitchFamily="18" charset="0"/>
              </a:rPr>
              <a:t>дотации </a:t>
            </a:r>
            <a:r>
              <a:rPr lang="ru-RU" sz="1050" dirty="0">
                <a:solidFill>
                  <a:prstClr val="black"/>
                </a:solidFill>
                <a:latin typeface="Times New Roman" panose="02020603050405020304" pitchFamily="18" charset="0"/>
                <a:cs typeface="Times New Roman" panose="02020603050405020304" pitchFamily="18" charset="0"/>
              </a:rPr>
              <a:t>на выравнивание бюджетной обеспеченности муниципальных районов (городских округов) – 13 статья</a:t>
            </a:r>
            <a:r>
              <a:rPr lang="ru-RU" sz="1050" dirty="0" smtClean="0">
                <a:solidFill>
                  <a:prstClr val="black"/>
                </a:solidFill>
                <a:latin typeface="Times New Roman" panose="02020603050405020304" pitchFamily="18" charset="0"/>
                <a:cs typeface="Times New Roman" panose="02020603050405020304" pitchFamily="18" charset="0"/>
              </a:rPr>
              <a:t>,</a:t>
            </a:r>
          </a:p>
          <a:p>
            <a:pPr marL="171450" indent="-171450" algn="just">
              <a:buFontTx/>
              <a:buChar char="-"/>
            </a:pPr>
            <a:r>
              <a:rPr lang="ru-RU" sz="1050" dirty="0" smtClean="0">
                <a:solidFill>
                  <a:prstClr val="black"/>
                </a:solidFill>
                <a:latin typeface="Times New Roman" panose="02020603050405020304" pitchFamily="18" charset="0"/>
                <a:cs typeface="Times New Roman" panose="02020603050405020304" pitchFamily="18" charset="0"/>
              </a:rPr>
              <a:t>дотации </a:t>
            </a:r>
            <a:r>
              <a:rPr lang="ru-RU" sz="1050" dirty="0">
                <a:solidFill>
                  <a:prstClr val="black"/>
                </a:solidFill>
                <a:latin typeface="Times New Roman" panose="02020603050405020304" pitchFamily="18" charset="0"/>
                <a:cs typeface="Times New Roman" panose="02020603050405020304" pitchFamily="18" charset="0"/>
              </a:rPr>
              <a:t>на поддержку мер по обеспечению сбалансированности бюджетов муниципальных районов (городских округов) – 16 статья</a:t>
            </a:r>
            <a:r>
              <a:rPr lang="ru-RU" sz="1050" dirty="0" smtClean="0">
                <a:solidFill>
                  <a:prstClr val="black"/>
                </a:solidFill>
                <a:latin typeface="Times New Roman" panose="02020603050405020304" pitchFamily="18" charset="0"/>
                <a:cs typeface="Times New Roman" panose="02020603050405020304" pitchFamily="18" charset="0"/>
              </a:rPr>
              <a:t>,</a:t>
            </a:r>
          </a:p>
          <a:p>
            <a:pPr marL="171450" indent="-171450" algn="just">
              <a:buFontTx/>
              <a:buChar char="-"/>
            </a:pPr>
            <a:r>
              <a:rPr lang="ru-RU" sz="1050" dirty="0" smtClean="0">
                <a:solidFill>
                  <a:prstClr val="black"/>
                </a:solidFill>
                <a:latin typeface="Times New Roman" panose="02020603050405020304" pitchFamily="18" charset="0"/>
                <a:cs typeface="Times New Roman" panose="02020603050405020304" pitchFamily="18" charset="0"/>
              </a:rPr>
              <a:t>дотации </a:t>
            </a:r>
            <a:r>
              <a:rPr lang="ru-RU" sz="1050" dirty="0">
                <a:solidFill>
                  <a:prstClr val="black"/>
                </a:solidFill>
                <a:latin typeface="Times New Roman" panose="02020603050405020304" pitchFamily="18" charset="0"/>
                <a:cs typeface="Times New Roman" panose="02020603050405020304" pitchFamily="18" charset="0"/>
              </a:rPr>
              <a:t>на выравнивание бюджетной </a:t>
            </a:r>
            <a:r>
              <a:rPr lang="ru-RU" sz="1050" dirty="0" smtClean="0">
                <a:solidFill>
                  <a:prstClr val="black"/>
                </a:solidFill>
                <a:latin typeface="Times New Roman" panose="02020603050405020304" pitchFamily="18" charset="0"/>
                <a:cs typeface="Times New Roman" panose="02020603050405020304" pitchFamily="18" charset="0"/>
              </a:rPr>
              <a:t>обеспеченности </a:t>
            </a:r>
            <a:r>
              <a:rPr lang="ru-RU" sz="1050" dirty="0">
                <a:solidFill>
                  <a:prstClr val="black"/>
                </a:solidFill>
                <a:latin typeface="Times New Roman" panose="02020603050405020304" pitchFamily="18" charset="0"/>
                <a:cs typeface="Times New Roman" panose="02020603050405020304" pitchFamily="18" charset="0"/>
              </a:rPr>
              <a:t>поселений – статья 17.3 указанного закона.</a:t>
            </a:r>
          </a:p>
        </p:txBody>
      </p:sp>
      <p:graphicFrame>
        <p:nvGraphicFramePr>
          <p:cNvPr id="5" name="Таблица 4"/>
          <p:cNvGraphicFramePr>
            <a:graphicFrameLocks noGrp="1"/>
          </p:cNvGraphicFramePr>
          <p:nvPr>
            <p:extLst>
              <p:ext uri="{D42A27DB-BD31-4B8C-83A1-F6EECF244321}">
                <p14:modId xmlns:p14="http://schemas.microsoft.com/office/powerpoint/2010/main" val="3256493835"/>
              </p:ext>
            </p:extLst>
          </p:nvPr>
        </p:nvGraphicFramePr>
        <p:xfrm>
          <a:off x="179512" y="692696"/>
          <a:ext cx="6480719" cy="5783859"/>
        </p:xfrm>
        <a:graphic>
          <a:graphicData uri="http://schemas.openxmlformats.org/drawingml/2006/table">
            <a:tbl>
              <a:tblPr>
                <a:tableStyleId>{5C22544A-7EE6-4342-B048-85BDC9FD1C3A}</a:tableStyleId>
              </a:tblPr>
              <a:tblGrid>
                <a:gridCol w="217317"/>
                <a:gridCol w="869269"/>
                <a:gridCol w="616953"/>
                <a:gridCol w="666602"/>
                <a:gridCol w="666602"/>
                <a:gridCol w="1259137"/>
                <a:gridCol w="1248736"/>
                <a:gridCol w="936103"/>
              </a:tblGrid>
              <a:tr h="138370">
                <a:tc rowSpan="2">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 п/п</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rowSpan="2">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Наименование муниципальных образований</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rowSpan="2">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Финансовая помощь -  всего</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gridSpan="4">
                  <a:txBody>
                    <a:bodyPr/>
                    <a:lstStyle/>
                    <a:p>
                      <a:pPr algn="l" fontAlgn="ctr"/>
                      <a:r>
                        <a:rPr lang="ru-RU" sz="800" u="none" strike="noStrike" dirty="0">
                          <a:effectLst/>
                          <a:latin typeface="Times New Roman" panose="02020603050405020304" pitchFamily="18" charset="0"/>
                          <a:cs typeface="Times New Roman" panose="02020603050405020304" pitchFamily="18" charset="0"/>
                        </a:rPr>
                        <a:t>в том числе:</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hMerge="1">
                  <a:txBody>
                    <a:bodyPr/>
                    <a:lstStyle/>
                    <a:p>
                      <a:endParaRPr lang="ru-RU"/>
                    </a:p>
                  </a:txBody>
                  <a:tcPr/>
                </a:tc>
                <a:tc hMerge="1">
                  <a:txBody>
                    <a:bodyPr/>
                    <a:lstStyle/>
                    <a:p>
                      <a:endParaRPr lang="ru-RU"/>
                    </a:p>
                  </a:txBody>
                  <a:tcPr/>
                </a:tc>
                <a:tc hMerge="1">
                  <a:txBody>
                    <a:bodyPr/>
                    <a:lstStyle/>
                    <a:p>
                      <a:pPr algn="ctr" fontAlgn="ct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r>
              <a:tr h="97200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Дотации на выравнивание бюджетной обеспеченности </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Дотации на поддержку мер по обеспечению сбалансированности бюджетов</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Субвенции  на осуществление государственных полномочий </a:t>
                      </a:r>
                      <a:r>
                        <a:rPr lang="ru-RU" sz="800" u="none" strike="noStrike" dirty="0" smtClean="0">
                          <a:effectLst/>
                          <a:latin typeface="Times New Roman" panose="02020603050405020304" pitchFamily="18" charset="0"/>
                          <a:cs typeface="Times New Roman" panose="02020603050405020304" pitchFamily="18" charset="0"/>
                        </a:rPr>
                        <a:t>ЧР по </a:t>
                      </a:r>
                      <a:r>
                        <a:rPr lang="ru-RU" sz="800" u="none" strike="noStrike" dirty="0">
                          <a:effectLst/>
                          <a:latin typeface="Times New Roman" panose="02020603050405020304" pitchFamily="18" charset="0"/>
                          <a:cs typeface="Times New Roman" panose="02020603050405020304" pitchFamily="18" charset="0"/>
                        </a:rPr>
                        <a:t>расчету и предоставлению дотаций на выравнивание бюджетной обеспеченности поселений</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ctr" fontAlgn="ctr"/>
                      <a:r>
                        <a:rPr kumimoji="0" lang="ru-RU" sz="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Иные дотации на возмещение части расходов местных бюджетов на обеспечение уровня заработной платы работников бюджетной сферы не ниже МРОТ</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ctr" fontAlgn="ctr"/>
                      <a:r>
                        <a:rPr lang="ru-RU" sz="800" b="0" i="0" u="none" strike="noStrike" dirty="0" smtClean="0">
                          <a:solidFill>
                            <a:srgbClr val="000000"/>
                          </a:solidFill>
                          <a:effectLst/>
                          <a:latin typeface="Times New Roman" panose="02020603050405020304" pitchFamily="18" charset="0"/>
                          <a:cs typeface="Times New Roman" panose="02020603050405020304" pitchFamily="18" charset="0"/>
                        </a:rPr>
                        <a:t>Дотации в целях недопущения образования просроченной кредиторской задолженности</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r>
              <a:tr h="149646">
                <a:tc>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1</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dirty="0">
                          <a:effectLst/>
                          <a:latin typeface="Times New Roman" panose="02020603050405020304" pitchFamily="18" charset="0"/>
                          <a:cs typeface="Times New Roman" panose="02020603050405020304" pitchFamily="18" charset="0"/>
                        </a:rPr>
                        <a:t>Алатырский</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dirty="0">
                          <a:solidFill>
                            <a:srgbClr val="000000"/>
                          </a:solidFill>
                          <a:effectLst/>
                          <a:latin typeface="Times New Roman"/>
                        </a:rPr>
                        <a:t>68 932,4</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14 276,4</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21 185,9</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13 186,6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5 645,7 </a:t>
                      </a:r>
                    </a:p>
                  </a:txBody>
                  <a:tcPr marL="9525" marR="9525" marT="9525" marB="0" anchor="b">
                    <a:solidFill>
                      <a:schemeClr val="bg2"/>
                    </a:solidFill>
                  </a:tcPr>
                </a:tc>
                <a:tc>
                  <a:txBody>
                    <a:bodyPr/>
                    <a:lstStyle/>
                    <a:p>
                      <a:pPr algn="r" rtl="0" fontAlgn="b"/>
                      <a:r>
                        <a:rPr lang="ru-RU" sz="800" b="0" i="0" u="none" strike="noStrike" dirty="0">
                          <a:solidFill>
                            <a:srgbClr val="000000"/>
                          </a:solidFill>
                          <a:effectLst/>
                          <a:latin typeface="Times New Roman"/>
                        </a:rPr>
                        <a:t>14 637,8</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dirty="0" err="1">
                          <a:effectLst/>
                          <a:latin typeface="Times New Roman" panose="02020603050405020304" pitchFamily="18" charset="0"/>
                          <a:cs typeface="Times New Roman" panose="02020603050405020304" pitchFamily="18" charset="0"/>
                        </a:rPr>
                        <a:t>Аликовский</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78 545,1</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7 291,5</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36 633,6</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13 995,5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5 317,6 </a:t>
                      </a:r>
                    </a:p>
                  </a:txBody>
                  <a:tcPr marL="9525" marR="9525" marT="9525" marB="0" anchor="b">
                    <a:solidFill>
                      <a:schemeClr val="bg2"/>
                    </a:solidFill>
                  </a:tcPr>
                </a:tc>
                <a:tc>
                  <a:txBody>
                    <a:bodyPr/>
                    <a:lstStyle/>
                    <a:p>
                      <a:pPr algn="r" rtl="0" fontAlgn="b"/>
                      <a:r>
                        <a:rPr lang="ru-RU" sz="800" b="0" i="0" u="none" strike="noStrike">
                          <a:solidFill>
                            <a:srgbClr val="000000"/>
                          </a:solidFill>
                          <a:effectLst/>
                          <a:latin typeface="Times New Roman"/>
                        </a:rPr>
                        <a:t>15 306,9</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3</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Батыревский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100 162,6</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15 212,9</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27 733,8</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30 250,6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chemeClr val="dk1"/>
                          </a:solidFill>
                          <a:effectLst/>
                          <a:latin typeface="Times New Roman" panose="02020603050405020304" pitchFamily="18" charset="0"/>
                          <a:ea typeface="+mn-ea"/>
                          <a:cs typeface="Times New Roman" panose="02020603050405020304" pitchFamily="18" charset="0"/>
                        </a:rPr>
                        <a:t>14 387,5 </a:t>
                      </a:r>
                    </a:p>
                  </a:txBody>
                  <a:tcPr marL="9525" marR="9525" marT="9525" marB="0" anchor="b">
                    <a:solidFill>
                      <a:schemeClr val="bg2"/>
                    </a:solidFill>
                  </a:tcPr>
                </a:tc>
                <a:tc>
                  <a:txBody>
                    <a:bodyPr/>
                    <a:lstStyle/>
                    <a:p>
                      <a:pPr algn="r" rtl="0" fontAlgn="b"/>
                      <a:r>
                        <a:rPr lang="ru-RU" sz="800" b="0" i="0" u="none" strike="noStrike">
                          <a:solidFill>
                            <a:srgbClr val="000000"/>
                          </a:solidFill>
                          <a:effectLst/>
                          <a:latin typeface="Times New Roman"/>
                        </a:rPr>
                        <a:t>12 577,8</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4</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dirty="0" err="1">
                          <a:effectLst/>
                          <a:latin typeface="Times New Roman" panose="02020603050405020304" pitchFamily="18" charset="0"/>
                          <a:cs typeface="Times New Roman" panose="02020603050405020304" pitchFamily="18" charset="0"/>
                        </a:rPr>
                        <a:t>Вурнарский</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51 453,2</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0,0</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4 246,0</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27 178,8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10 327,9 </a:t>
                      </a:r>
                    </a:p>
                  </a:txBody>
                  <a:tcPr marL="9525" marR="9525" marT="9525" marB="0" anchor="b">
                    <a:solidFill>
                      <a:schemeClr val="bg2"/>
                    </a:solidFill>
                  </a:tcPr>
                </a:tc>
                <a:tc>
                  <a:txBody>
                    <a:bodyPr/>
                    <a:lstStyle/>
                    <a:p>
                      <a:pPr algn="r" rtl="0" fontAlgn="b"/>
                      <a:r>
                        <a:rPr lang="ru-RU" sz="800" b="0" i="0" u="none" strike="noStrike">
                          <a:solidFill>
                            <a:srgbClr val="000000"/>
                          </a:solidFill>
                          <a:effectLst/>
                          <a:latin typeface="Times New Roman"/>
                        </a:rPr>
                        <a:t>9 700,5</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5</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dirty="0" err="1">
                          <a:effectLst/>
                          <a:latin typeface="Times New Roman" panose="02020603050405020304" pitchFamily="18" charset="0"/>
                          <a:cs typeface="Times New Roman" panose="02020603050405020304" pitchFamily="18" charset="0"/>
                        </a:rPr>
                        <a:t>Ибресинский</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80 250,8</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8 148,4</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29 717,3</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20 584,0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8 622,8 </a:t>
                      </a:r>
                    </a:p>
                  </a:txBody>
                  <a:tcPr marL="9525" marR="9525" marT="9525" marB="0" anchor="b">
                    <a:solidFill>
                      <a:schemeClr val="bg2"/>
                    </a:solidFill>
                  </a:tcPr>
                </a:tc>
                <a:tc>
                  <a:txBody>
                    <a:bodyPr/>
                    <a:lstStyle/>
                    <a:p>
                      <a:pPr algn="r" rtl="0" fontAlgn="b"/>
                      <a:r>
                        <a:rPr lang="ru-RU" sz="800" b="0" i="0" u="none" strike="noStrike">
                          <a:solidFill>
                            <a:srgbClr val="000000"/>
                          </a:solidFill>
                          <a:effectLst/>
                          <a:latin typeface="Times New Roman"/>
                        </a:rPr>
                        <a:t>13 178,3</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6</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Канашский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130 253,8</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37 346,4</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32 623,6</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31 550,7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13 972,7 </a:t>
                      </a:r>
                    </a:p>
                  </a:txBody>
                  <a:tcPr marL="9525" marR="9525" marT="9525" marB="0" anchor="b">
                    <a:solidFill>
                      <a:schemeClr val="bg2"/>
                    </a:solidFill>
                  </a:tcPr>
                </a:tc>
                <a:tc>
                  <a:txBody>
                    <a:bodyPr/>
                    <a:lstStyle/>
                    <a:p>
                      <a:pPr algn="r" rtl="0" fontAlgn="b"/>
                      <a:r>
                        <a:rPr lang="ru-RU" sz="800" b="0" i="0" u="none" strike="noStrike">
                          <a:solidFill>
                            <a:srgbClr val="000000"/>
                          </a:solidFill>
                          <a:effectLst/>
                          <a:latin typeface="Times New Roman"/>
                        </a:rPr>
                        <a:t>14 760,4</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7</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dirty="0">
                          <a:effectLst/>
                          <a:latin typeface="Times New Roman" panose="02020603050405020304" pitchFamily="18" charset="0"/>
                          <a:cs typeface="Times New Roman" panose="02020603050405020304" pitchFamily="18" charset="0"/>
                        </a:rPr>
                        <a:t>Козловский</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39 472,2</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0,0</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7 375,6</a:t>
                      </a:r>
                    </a:p>
                  </a:txBody>
                  <a:tcPr marL="9525" marR="9525" marT="9525" marB="0" anchor="b">
                    <a:solidFill>
                      <a:schemeClr val="bg2"/>
                    </a:solidFill>
                  </a:tcPr>
                </a:tc>
                <a:tc>
                  <a:txBody>
                    <a:bodyPr/>
                    <a:lstStyle/>
                    <a:p>
                      <a:pPr algn="r" fontAlgn="b"/>
                      <a:r>
                        <a:rPr lang="ru-RU" sz="800" b="0" i="0" u="none" strike="noStrike">
                          <a:solidFill>
                            <a:srgbClr val="000000"/>
                          </a:solidFill>
                          <a:effectLst/>
                          <a:latin typeface="Times New Roman" panose="02020603050405020304" pitchFamily="18" charset="0"/>
                          <a:cs typeface="Times New Roman" panose="02020603050405020304" pitchFamily="18" charset="0"/>
                        </a:rPr>
                        <a:t>16 463,3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5 567,3 </a:t>
                      </a:r>
                    </a:p>
                  </a:txBody>
                  <a:tcPr marL="9525" marR="9525" marT="9525" marB="0" anchor="b">
                    <a:solidFill>
                      <a:schemeClr val="bg2"/>
                    </a:solidFill>
                  </a:tcPr>
                </a:tc>
                <a:tc>
                  <a:txBody>
                    <a:bodyPr/>
                    <a:lstStyle/>
                    <a:p>
                      <a:pPr algn="r" rtl="0" fontAlgn="b"/>
                      <a:r>
                        <a:rPr lang="ru-RU" sz="800" b="0" i="0" u="none" strike="noStrike">
                          <a:solidFill>
                            <a:srgbClr val="000000"/>
                          </a:solidFill>
                          <a:effectLst/>
                          <a:latin typeface="Times New Roman"/>
                        </a:rPr>
                        <a:t>10 066,0</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8</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Комсомольский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71 078,4</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2 148,9</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23 690,1</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22 013,9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11 288,5 </a:t>
                      </a:r>
                    </a:p>
                  </a:txBody>
                  <a:tcPr marL="9525" marR="9525" marT="9525" marB="0" anchor="b">
                    <a:solidFill>
                      <a:schemeClr val="bg2"/>
                    </a:solidFill>
                  </a:tcPr>
                </a:tc>
                <a:tc>
                  <a:txBody>
                    <a:bodyPr/>
                    <a:lstStyle/>
                    <a:p>
                      <a:pPr algn="r" rtl="0" fontAlgn="b"/>
                      <a:r>
                        <a:rPr lang="ru-RU" sz="800" b="0" i="0" u="none" strike="noStrike">
                          <a:solidFill>
                            <a:srgbClr val="000000"/>
                          </a:solidFill>
                          <a:effectLst/>
                          <a:latin typeface="Times New Roman"/>
                        </a:rPr>
                        <a:t>11 937,0</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9</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Красноармейский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26 223,5</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0,0</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366,8</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11 906,1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4 388,7 </a:t>
                      </a:r>
                    </a:p>
                  </a:txBody>
                  <a:tcPr marL="9525" marR="9525" marT="9525" marB="0" anchor="b">
                    <a:solidFill>
                      <a:schemeClr val="bg2"/>
                    </a:solidFill>
                  </a:tcPr>
                </a:tc>
                <a:tc>
                  <a:txBody>
                    <a:bodyPr/>
                    <a:lstStyle/>
                    <a:p>
                      <a:pPr algn="r" rtl="0" fontAlgn="b"/>
                      <a:r>
                        <a:rPr lang="ru-RU" sz="800" b="0" i="0" u="none" strike="noStrike">
                          <a:solidFill>
                            <a:srgbClr val="000000"/>
                          </a:solidFill>
                          <a:effectLst/>
                          <a:latin typeface="Times New Roman"/>
                        </a:rPr>
                        <a:t>9 561,9</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10</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Красночетайский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64 715,0</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4 951,4</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26 352,7</a:t>
                      </a:r>
                    </a:p>
                  </a:txBody>
                  <a:tcPr marL="9525" marR="9525" marT="9525" marB="0" anchor="b">
                    <a:solidFill>
                      <a:schemeClr val="bg2"/>
                    </a:solidFill>
                  </a:tcPr>
                </a:tc>
                <a:tc>
                  <a:txBody>
                    <a:bodyPr/>
                    <a:lstStyle/>
                    <a:p>
                      <a:pPr algn="r" fontAlgn="b"/>
                      <a:r>
                        <a:rPr lang="ru-RU" sz="800" b="0" i="0" u="none" strike="noStrike">
                          <a:solidFill>
                            <a:srgbClr val="000000"/>
                          </a:solidFill>
                          <a:effectLst/>
                          <a:latin typeface="Times New Roman" panose="02020603050405020304" pitchFamily="18" charset="0"/>
                          <a:cs typeface="Times New Roman" panose="02020603050405020304" pitchFamily="18" charset="0"/>
                        </a:rPr>
                        <a:t>12 688,9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6 462,7 </a:t>
                      </a:r>
                    </a:p>
                  </a:txBody>
                  <a:tcPr marL="9525" marR="9525" marT="9525" marB="0" anchor="b">
                    <a:solidFill>
                      <a:schemeClr val="bg2"/>
                    </a:solidFill>
                  </a:tcPr>
                </a:tc>
                <a:tc>
                  <a:txBody>
                    <a:bodyPr/>
                    <a:lstStyle/>
                    <a:p>
                      <a:pPr algn="r" rtl="0" fontAlgn="b"/>
                      <a:r>
                        <a:rPr lang="ru-RU" sz="800" b="0" i="0" u="none" strike="noStrike">
                          <a:solidFill>
                            <a:srgbClr val="000000"/>
                          </a:solidFill>
                          <a:effectLst/>
                          <a:latin typeface="Times New Roman"/>
                        </a:rPr>
                        <a:t>14 259,3</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11</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Марпосадский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68 230,0</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0,0</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29 885,5</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19 614,8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6 540,7 </a:t>
                      </a:r>
                    </a:p>
                  </a:txBody>
                  <a:tcPr marL="9525" marR="9525" marT="9525" marB="0" anchor="b">
                    <a:solidFill>
                      <a:schemeClr val="bg2"/>
                    </a:solidFill>
                  </a:tcPr>
                </a:tc>
                <a:tc>
                  <a:txBody>
                    <a:bodyPr/>
                    <a:lstStyle/>
                    <a:p>
                      <a:pPr algn="r" rtl="0" fontAlgn="b"/>
                      <a:r>
                        <a:rPr lang="ru-RU" sz="800" b="0" i="0" u="none" strike="noStrike">
                          <a:solidFill>
                            <a:srgbClr val="000000"/>
                          </a:solidFill>
                          <a:effectLst/>
                          <a:latin typeface="Times New Roman"/>
                        </a:rPr>
                        <a:t>12 189,0</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12</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Моргаушский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68 671,0</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0,0</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17 580,0</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28 299,5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12 497,1 </a:t>
                      </a:r>
                    </a:p>
                  </a:txBody>
                  <a:tcPr marL="9525" marR="9525" marT="9525" marB="0" anchor="b">
                    <a:solidFill>
                      <a:schemeClr val="bg2"/>
                    </a:solidFill>
                  </a:tcPr>
                </a:tc>
                <a:tc>
                  <a:txBody>
                    <a:bodyPr/>
                    <a:lstStyle/>
                    <a:p>
                      <a:pPr algn="r" rtl="0" fontAlgn="b"/>
                      <a:r>
                        <a:rPr lang="ru-RU" sz="800" b="0" i="0" u="none" strike="noStrike">
                          <a:solidFill>
                            <a:srgbClr val="000000"/>
                          </a:solidFill>
                          <a:effectLst/>
                          <a:latin typeface="Times New Roman"/>
                        </a:rPr>
                        <a:t>10 294,4</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13</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Порецкий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32 621,7</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0,0</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5 775,1</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10 877,4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5 641,1 </a:t>
                      </a:r>
                    </a:p>
                  </a:txBody>
                  <a:tcPr marL="9525" marR="9525" marT="9525" marB="0" anchor="b">
                    <a:solidFill>
                      <a:schemeClr val="bg2"/>
                    </a:solidFill>
                  </a:tcPr>
                </a:tc>
                <a:tc>
                  <a:txBody>
                    <a:bodyPr/>
                    <a:lstStyle/>
                    <a:p>
                      <a:pPr algn="r" rtl="0" fontAlgn="b"/>
                      <a:r>
                        <a:rPr lang="ru-RU" sz="800" b="0" i="0" u="none" strike="noStrike">
                          <a:solidFill>
                            <a:srgbClr val="000000"/>
                          </a:solidFill>
                          <a:effectLst/>
                          <a:latin typeface="Times New Roman"/>
                        </a:rPr>
                        <a:t>10 328,1</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14</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Урмарский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80 157,4</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3 044,1</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33 806,3</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20 117,3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9 811,8 </a:t>
                      </a:r>
                    </a:p>
                  </a:txBody>
                  <a:tcPr marL="9525" marR="9525" marT="9525" marB="0" anchor="b">
                    <a:solidFill>
                      <a:schemeClr val="bg2"/>
                    </a:solidFill>
                  </a:tcPr>
                </a:tc>
                <a:tc>
                  <a:txBody>
                    <a:bodyPr/>
                    <a:lstStyle/>
                    <a:p>
                      <a:pPr algn="r" rtl="0" fontAlgn="b"/>
                      <a:r>
                        <a:rPr lang="ru-RU" sz="800" b="0" i="0" u="none" strike="noStrike">
                          <a:solidFill>
                            <a:srgbClr val="000000"/>
                          </a:solidFill>
                          <a:effectLst/>
                          <a:latin typeface="Times New Roman"/>
                        </a:rPr>
                        <a:t>13 377,9</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15</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Цивильский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50 974,7</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0,0</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0,0</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30 125,8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11 464,7 </a:t>
                      </a:r>
                    </a:p>
                  </a:txBody>
                  <a:tcPr marL="9525" marR="9525" marT="9525" marB="0" anchor="b">
                    <a:solidFill>
                      <a:schemeClr val="bg2"/>
                    </a:solidFill>
                  </a:tcPr>
                </a:tc>
                <a:tc>
                  <a:txBody>
                    <a:bodyPr/>
                    <a:lstStyle/>
                    <a:p>
                      <a:pPr algn="r" rtl="0" fontAlgn="b"/>
                      <a:r>
                        <a:rPr lang="ru-RU" sz="800" b="0" i="0" u="none" strike="noStrike">
                          <a:solidFill>
                            <a:srgbClr val="000000"/>
                          </a:solidFill>
                          <a:effectLst/>
                          <a:latin typeface="Times New Roman"/>
                        </a:rPr>
                        <a:t>9 384,2</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16</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Чебоксарский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77 730,4</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0,0</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0,0</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51 980,5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16 241,7 </a:t>
                      </a:r>
                    </a:p>
                  </a:txBody>
                  <a:tcPr marL="9525" marR="9525" marT="9525" marB="0" anchor="b">
                    <a:solidFill>
                      <a:schemeClr val="bg2"/>
                    </a:solidFill>
                  </a:tcPr>
                </a:tc>
                <a:tc>
                  <a:txBody>
                    <a:bodyPr/>
                    <a:lstStyle/>
                    <a:p>
                      <a:pPr algn="r" rtl="0" fontAlgn="b"/>
                      <a:r>
                        <a:rPr lang="ru-RU" sz="800" b="0" i="0" u="none" strike="noStrike">
                          <a:solidFill>
                            <a:srgbClr val="000000"/>
                          </a:solidFill>
                          <a:effectLst/>
                          <a:latin typeface="Times New Roman"/>
                        </a:rPr>
                        <a:t>9 508,2</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17</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Шемуршинский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63 762,1</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6 453,2</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26 242,2</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11 127,3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4 844,6 </a:t>
                      </a:r>
                    </a:p>
                  </a:txBody>
                  <a:tcPr marL="9525" marR="9525" marT="9525" marB="0" anchor="b">
                    <a:solidFill>
                      <a:schemeClr val="bg2"/>
                    </a:solidFill>
                  </a:tcPr>
                </a:tc>
                <a:tc>
                  <a:txBody>
                    <a:bodyPr/>
                    <a:lstStyle/>
                    <a:p>
                      <a:pPr algn="r" rtl="0" fontAlgn="b"/>
                      <a:r>
                        <a:rPr lang="ru-RU" sz="800" b="0" i="0" u="none" strike="noStrike">
                          <a:solidFill>
                            <a:srgbClr val="000000"/>
                          </a:solidFill>
                          <a:effectLst/>
                          <a:latin typeface="Times New Roman"/>
                        </a:rPr>
                        <a:t>15 094,8</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18</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Шумерлинский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66 733,1</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9 108,6</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27 540,8</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8 178,4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4 247,5 </a:t>
                      </a:r>
                    </a:p>
                  </a:txBody>
                  <a:tcPr marL="9525" marR="9525" marT="9525" marB="0" anchor="b">
                    <a:solidFill>
                      <a:schemeClr val="bg2"/>
                    </a:solidFill>
                  </a:tcPr>
                </a:tc>
                <a:tc>
                  <a:txBody>
                    <a:bodyPr/>
                    <a:lstStyle/>
                    <a:p>
                      <a:pPr algn="r" rtl="0" fontAlgn="b"/>
                      <a:r>
                        <a:rPr lang="ru-RU" sz="800" b="0" i="0" u="none" strike="noStrike">
                          <a:solidFill>
                            <a:srgbClr val="000000"/>
                          </a:solidFill>
                          <a:effectLst/>
                          <a:latin typeface="Times New Roman"/>
                        </a:rPr>
                        <a:t>17 657,8</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19</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Ядринский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48 222,5</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0,0</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5 529,5</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22 020,9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10 789,4 </a:t>
                      </a:r>
                    </a:p>
                  </a:txBody>
                  <a:tcPr marL="9525" marR="9525" marT="9525" marB="0" anchor="b">
                    <a:solidFill>
                      <a:schemeClr val="bg2"/>
                    </a:solidFill>
                  </a:tcPr>
                </a:tc>
                <a:tc>
                  <a:txBody>
                    <a:bodyPr/>
                    <a:lstStyle/>
                    <a:p>
                      <a:pPr algn="r" rtl="0" fontAlgn="b"/>
                      <a:r>
                        <a:rPr lang="ru-RU" sz="800" b="0" i="0" u="none" strike="noStrike">
                          <a:solidFill>
                            <a:srgbClr val="000000"/>
                          </a:solidFill>
                          <a:effectLst/>
                          <a:latin typeface="Times New Roman"/>
                        </a:rPr>
                        <a:t>9 882,7</a:t>
                      </a:r>
                    </a:p>
                  </a:txBody>
                  <a:tcPr marL="9525" marR="9525" marT="9525" marB="0" anchor="b">
                    <a:solidFill>
                      <a:schemeClr val="bg2"/>
                    </a:solidFill>
                  </a:tcPr>
                </a:tc>
              </a:tr>
              <a:tr h="13127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20</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Яльчикский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59 305,0</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0,0</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21 619,6</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15 105,4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10 867,5 </a:t>
                      </a:r>
                    </a:p>
                  </a:txBody>
                  <a:tcPr marL="9525" marR="9525" marT="9525" marB="0" anchor="b">
                    <a:solidFill>
                      <a:schemeClr val="bg2"/>
                    </a:solidFill>
                  </a:tcPr>
                </a:tc>
                <a:tc>
                  <a:txBody>
                    <a:bodyPr/>
                    <a:lstStyle/>
                    <a:p>
                      <a:pPr algn="r" rtl="0" fontAlgn="b"/>
                      <a:r>
                        <a:rPr lang="ru-RU" sz="800" b="0" i="0" u="none" strike="noStrike">
                          <a:solidFill>
                            <a:srgbClr val="000000"/>
                          </a:solidFill>
                          <a:effectLst/>
                          <a:latin typeface="Times New Roman"/>
                        </a:rPr>
                        <a:t>11 712,5</a:t>
                      </a:r>
                    </a:p>
                  </a:txBody>
                  <a:tcPr marL="9525" marR="9525" marT="9525" marB="0" anchor="b">
                    <a:solidFill>
                      <a:schemeClr val="bg2"/>
                    </a:solidFill>
                  </a:tcPr>
                </a:tc>
              </a:tr>
              <a:tr h="143847">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21</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Янтиковский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64 214,3</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6 082,1</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24 095,6</a:t>
                      </a:r>
                    </a:p>
                  </a:txBody>
                  <a:tcPr marL="9525" marR="9525" marT="9525" marB="0" anchor="b">
                    <a:solidFill>
                      <a:schemeClr val="bg2"/>
                    </a:solidFill>
                  </a:tcPr>
                </a:tc>
                <a:tc>
                  <a:txBody>
                    <a:bodyPr/>
                    <a:lstStyle/>
                    <a:p>
                      <a:pPr algn="r" fontAlgn="b"/>
                      <a:r>
                        <a:rPr lang="ru-RU" sz="800" b="0" i="0" u="none" strike="noStrike" dirty="0">
                          <a:solidFill>
                            <a:srgbClr val="000000"/>
                          </a:solidFill>
                          <a:effectLst/>
                          <a:latin typeface="Times New Roman" panose="02020603050405020304" pitchFamily="18" charset="0"/>
                          <a:cs typeface="Times New Roman" panose="02020603050405020304" pitchFamily="18" charset="0"/>
                        </a:rPr>
                        <a:t>13 024,7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7 157,8 </a:t>
                      </a:r>
                    </a:p>
                  </a:txBody>
                  <a:tcPr marL="9525" marR="9525" marT="9525" marB="0" anchor="b">
                    <a:solidFill>
                      <a:schemeClr val="bg2"/>
                    </a:solidFill>
                  </a:tcPr>
                </a:tc>
                <a:tc>
                  <a:txBody>
                    <a:bodyPr/>
                    <a:lstStyle/>
                    <a:p>
                      <a:pPr algn="r" rtl="0" fontAlgn="b"/>
                      <a:r>
                        <a:rPr lang="ru-RU" sz="800" b="0" i="0" u="none" strike="noStrike">
                          <a:solidFill>
                            <a:srgbClr val="000000"/>
                          </a:solidFill>
                          <a:effectLst/>
                          <a:latin typeface="Times New Roman"/>
                        </a:rPr>
                        <a:t>13 854,1</a:t>
                      </a:r>
                    </a:p>
                  </a:txBody>
                  <a:tcPr marL="9525" marR="9525" marT="9525" marB="0" anchor="b">
                    <a:solidFill>
                      <a:schemeClr val="bg2"/>
                    </a:solidFill>
                  </a:tcPr>
                </a:tc>
              </a:tr>
              <a:tr h="123137">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 </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b="1" u="none" strike="noStrike" dirty="0">
                          <a:effectLst/>
                          <a:latin typeface="Times New Roman" panose="02020603050405020304" pitchFamily="18" charset="0"/>
                          <a:cs typeface="Times New Roman" panose="02020603050405020304" pitchFamily="18" charset="0"/>
                        </a:rPr>
                        <a:t>Итого по районам</a:t>
                      </a:r>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1" i="0" u="none" strike="noStrike" dirty="0">
                          <a:solidFill>
                            <a:srgbClr val="000000"/>
                          </a:solidFill>
                          <a:effectLst/>
                          <a:latin typeface="Times New Roman"/>
                        </a:rPr>
                        <a:t>1 391 709,2</a:t>
                      </a:r>
                    </a:p>
                  </a:txBody>
                  <a:tcPr marL="9525" marR="9525" marT="9525" marB="0" anchor="b">
                    <a:solidFill>
                      <a:schemeClr val="bg2"/>
                    </a:solidFill>
                  </a:tcPr>
                </a:tc>
                <a:tc>
                  <a:txBody>
                    <a:bodyPr/>
                    <a:lstStyle/>
                    <a:p>
                      <a:pPr marL="0" algn="r" defTabSz="914400" rtl="0" eaLnBrk="1" fontAlgn="b" latinLnBrk="0" hangingPunct="1"/>
                      <a:r>
                        <a:rPr lang="ru-RU" sz="8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114 063,9</a:t>
                      </a:r>
                      <a:endParaRPr lang="ru-RU" sz="8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9525" marR="9525" marT="9525" marB="0" anchor="ctr">
                    <a:solidFill>
                      <a:schemeClr val="bg2"/>
                    </a:solidFill>
                  </a:tcPr>
                </a:tc>
                <a:tc>
                  <a:txBody>
                    <a:bodyPr/>
                    <a:lstStyle/>
                    <a:p>
                      <a:pPr algn="r" fontAlgn="b"/>
                      <a:r>
                        <a:rPr lang="ru-RU" sz="800" b="1" i="0" u="none" strike="noStrike" dirty="0" smtClean="0">
                          <a:solidFill>
                            <a:srgbClr val="000000"/>
                          </a:solidFill>
                          <a:effectLst/>
                          <a:latin typeface="Times New Roman" panose="02020603050405020304" pitchFamily="18" charset="0"/>
                          <a:cs typeface="Times New Roman" panose="02020603050405020304" pitchFamily="18" charset="0"/>
                        </a:rPr>
                        <a:t>402 </a:t>
                      </a:r>
                      <a:r>
                        <a:rPr lang="ru-RU" sz="800" b="1" i="0" u="none" strike="noStrike" baseline="0" dirty="0" smtClean="0">
                          <a:solidFill>
                            <a:srgbClr val="000000"/>
                          </a:solidFill>
                          <a:effectLst/>
                          <a:latin typeface="Times New Roman" panose="02020603050405020304" pitchFamily="18" charset="0"/>
                          <a:cs typeface="Times New Roman" panose="02020603050405020304" pitchFamily="18" charset="0"/>
                        </a:rPr>
                        <a:t>000,0</a:t>
                      </a:r>
                      <a:endParaRPr lang="ru-RU"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47" marR="6447" marT="6447" marB="0" anchor="b">
                    <a:solidFill>
                      <a:schemeClr val="bg2"/>
                    </a:solidFill>
                  </a:tcPr>
                </a:tc>
                <a:tc>
                  <a:txBody>
                    <a:bodyPr/>
                    <a:lstStyle/>
                    <a:p>
                      <a:pPr marL="0" algn="r" defTabSz="914400" rtl="0" eaLnBrk="1" fontAlgn="b" latinLnBrk="0" hangingPunct="1"/>
                      <a:r>
                        <a:rPr lang="ru-RU" sz="800" b="1" i="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430 290,4</a:t>
                      </a:r>
                      <a:endParaRPr lang="ru-RU" sz="800" b="1" i="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6447" marR="6447" marT="6447" marB="0" anchor="b">
                    <a:solidFill>
                      <a:schemeClr val="bg2"/>
                    </a:solidFill>
                  </a:tcPr>
                </a:tc>
                <a:tc>
                  <a:txBody>
                    <a:bodyPr/>
                    <a:lstStyle/>
                    <a:p>
                      <a:pPr marL="0" algn="r" defTabSz="914400" rtl="0" eaLnBrk="1" fontAlgn="b" latinLnBrk="0" hangingPunct="1"/>
                      <a:r>
                        <a:rPr lang="ru-RU" sz="8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186 085,3 </a:t>
                      </a:r>
                    </a:p>
                  </a:txBody>
                  <a:tcPr marL="9525" marR="9525" marT="9525" marB="0" anchor="b">
                    <a:solidFill>
                      <a:schemeClr val="bg2"/>
                    </a:solidFill>
                  </a:tcPr>
                </a:tc>
                <a:tc>
                  <a:txBody>
                    <a:bodyPr/>
                    <a:lstStyle/>
                    <a:p>
                      <a:pPr algn="r" rtl="0" fontAlgn="b"/>
                      <a:r>
                        <a:rPr lang="ru-RU" sz="800" b="1" i="0" u="none" strike="noStrike">
                          <a:solidFill>
                            <a:srgbClr val="000000"/>
                          </a:solidFill>
                          <a:effectLst/>
                          <a:latin typeface="Times New Roman"/>
                        </a:rPr>
                        <a:t>259 269,6</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22</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г. Алатырь</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32 641,1</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8 </a:t>
                      </a:r>
                      <a:r>
                        <a:rPr lang="ru-RU" sz="800" b="0" i="0" u="none" strike="noStrike" dirty="0" smtClean="0">
                          <a:effectLst/>
                          <a:latin typeface="Times New Roman" panose="02020603050405020304" pitchFamily="18" charset="0"/>
                          <a:cs typeface="Times New Roman" panose="02020603050405020304" pitchFamily="18" charset="0"/>
                        </a:rPr>
                        <a:t>542,3</a:t>
                      </a:r>
                      <a:endParaRPr lang="ru-RU" sz="800" b="0"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bg2"/>
                    </a:solidFill>
                  </a:tcPr>
                </a:tc>
                <a:tc>
                  <a:txBody>
                    <a:bodyPr/>
                    <a:lstStyle/>
                    <a:p>
                      <a:pPr algn="r" fontAlgn="b"/>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47" marR="6447" marT="6447" marB="0" anchor="b">
                    <a:solidFill>
                      <a:schemeClr val="bg2"/>
                    </a:solidFill>
                  </a:tcPr>
                </a:tc>
                <a:tc>
                  <a:txBody>
                    <a:bodyPr/>
                    <a:lstStyle/>
                    <a:p>
                      <a:pPr marL="0" algn="r" defTabSz="914400" rtl="0" eaLnBrk="1" fontAlgn="b" latinLnBrk="0" hangingPunct="1"/>
                      <a:endPar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6447" marR="6447" marT="6447"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10 148,7 </a:t>
                      </a:r>
                    </a:p>
                  </a:txBody>
                  <a:tcPr marL="9525" marR="9525" marT="9525" marB="0" anchor="b">
                    <a:solidFill>
                      <a:schemeClr val="bg2"/>
                    </a:solidFill>
                  </a:tcPr>
                </a:tc>
                <a:tc>
                  <a:txBody>
                    <a:bodyPr/>
                    <a:lstStyle/>
                    <a:p>
                      <a:pPr algn="r" rtl="0" fontAlgn="b"/>
                      <a:r>
                        <a:rPr lang="ru-RU" sz="800" b="0" i="0" u="none" strike="noStrike" dirty="0">
                          <a:solidFill>
                            <a:srgbClr val="000000"/>
                          </a:solidFill>
                          <a:effectLst/>
                          <a:latin typeface="Times New Roman"/>
                        </a:rPr>
                        <a:t>13 950,1</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23</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г. Канаш</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24 822,5</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5 </a:t>
                      </a:r>
                      <a:r>
                        <a:rPr lang="ru-RU" sz="800" b="0" i="0" u="none" strike="noStrike" dirty="0" smtClean="0">
                          <a:effectLst/>
                          <a:latin typeface="Times New Roman" panose="02020603050405020304" pitchFamily="18" charset="0"/>
                          <a:cs typeface="Times New Roman" panose="02020603050405020304" pitchFamily="18" charset="0"/>
                        </a:rPr>
                        <a:t>539,1</a:t>
                      </a:r>
                      <a:endParaRPr lang="ru-RU" sz="800" b="0"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bg2"/>
                    </a:solidFill>
                  </a:tcPr>
                </a:tc>
                <a:tc>
                  <a:txBody>
                    <a:bodyPr/>
                    <a:lstStyle/>
                    <a:p>
                      <a:pPr algn="r" fontAlgn="b"/>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47" marR="6447" marT="6447" marB="0" anchor="b">
                    <a:solidFill>
                      <a:schemeClr val="bg2"/>
                    </a:solidFill>
                  </a:tcPr>
                </a:tc>
                <a:tc>
                  <a:txBody>
                    <a:bodyPr/>
                    <a:lstStyle/>
                    <a:p>
                      <a:pPr marL="0" algn="r" defTabSz="914400" rtl="0" eaLnBrk="1" fontAlgn="b" latinLnBrk="0" hangingPunct="1"/>
                      <a:endPar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6447" marR="6447" marT="6447"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10 600,2 </a:t>
                      </a:r>
                    </a:p>
                  </a:txBody>
                  <a:tcPr marL="9525" marR="9525" marT="9525" marB="0" anchor="b">
                    <a:solidFill>
                      <a:schemeClr val="bg2"/>
                    </a:solidFill>
                  </a:tcPr>
                </a:tc>
                <a:tc>
                  <a:txBody>
                    <a:bodyPr/>
                    <a:lstStyle/>
                    <a:p>
                      <a:pPr algn="r" rtl="0" fontAlgn="b"/>
                      <a:r>
                        <a:rPr lang="ru-RU" sz="800" b="0" i="0" u="none" strike="noStrike" dirty="0">
                          <a:solidFill>
                            <a:srgbClr val="000000"/>
                          </a:solidFill>
                          <a:effectLst/>
                          <a:latin typeface="Times New Roman"/>
                        </a:rPr>
                        <a:t>8 683,2</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24</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г. Новочебоксарск</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88 532,2</a:t>
                      </a:r>
                    </a:p>
                  </a:txBody>
                  <a:tcPr marL="9525" marR="9525" marT="9525" marB="0" anchor="b">
                    <a:solidFill>
                      <a:schemeClr val="bg2"/>
                    </a:solidFill>
                  </a:tcPr>
                </a:tc>
                <a:tc>
                  <a:txBody>
                    <a:bodyPr/>
                    <a:lstStyle/>
                    <a:p>
                      <a:pPr algn="r" fontAlgn="b"/>
                      <a:r>
                        <a:rPr lang="ru-RU" sz="800" b="0" i="0" u="none" strike="noStrike" dirty="0">
                          <a:effectLst/>
                          <a:latin typeface="Times New Roman" panose="02020603050405020304" pitchFamily="18" charset="0"/>
                          <a:cs typeface="Times New Roman" panose="02020603050405020304" pitchFamily="18" charset="0"/>
                        </a:rPr>
                        <a:t>49 </a:t>
                      </a:r>
                      <a:r>
                        <a:rPr lang="ru-RU" sz="800" b="0" i="0" u="none" strike="noStrike" dirty="0" smtClean="0">
                          <a:effectLst/>
                          <a:latin typeface="Times New Roman" panose="02020603050405020304" pitchFamily="18" charset="0"/>
                          <a:cs typeface="Times New Roman" panose="02020603050405020304" pitchFamily="18" charset="0"/>
                        </a:rPr>
                        <a:t>644,7</a:t>
                      </a:r>
                      <a:endParaRPr lang="ru-RU" sz="800" b="0"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bg2"/>
                    </a:solidFill>
                  </a:tcPr>
                </a:tc>
                <a:tc>
                  <a:txBody>
                    <a:bodyPr/>
                    <a:lstStyle/>
                    <a:p>
                      <a:pPr algn="r" fontAlgn="b"/>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47" marR="6447" marT="6447" marB="0" anchor="b">
                    <a:solidFill>
                      <a:schemeClr val="bg2"/>
                    </a:solidFill>
                  </a:tcPr>
                </a:tc>
                <a:tc>
                  <a:txBody>
                    <a:bodyPr/>
                    <a:lstStyle/>
                    <a:p>
                      <a:pPr marL="0" algn="r" defTabSz="914400" rtl="0" eaLnBrk="1" fontAlgn="b" latinLnBrk="0" hangingPunct="1"/>
                      <a:endPar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6447" marR="6447" marT="6447"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29 702,8 </a:t>
                      </a:r>
                    </a:p>
                  </a:txBody>
                  <a:tcPr marL="9525" marR="9525" marT="9525" marB="0" anchor="b">
                    <a:solidFill>
                      <a:schemeClr val="bg2"/>
                    </a:solidFill>
                  </a:tcPr>
                </a:tc>
                <a:tc>
                  <a:txBody>
                    <a:bodyPr/>
                    <a:lstStyle/>
                    <a:p>
                      <a:pPr algn="r" rtl="0" fontAlgn="b"/>
                      <a:r>
                        <a:rPr lang="ru-RU" sz="800" b="0" i="0" u="none" strike="noStrike" dirty="0">
                          <a:solidFill>
                            <a:srgbClr val="000000"/>
                          </a:solidFill>
                          <a:effectLst/>
                          <a:latin typeface="Times New Roman"/>
                        </a:rPr>
                        <a:t>9 184,7</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25</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г. Шумерля</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23 144,5</a:t>
                      </a:r>
                    </a:p>
                  </a:txBody>
                  <a:tcPr marL="9525" marR="9525" marT="9525" marB="0" anchor="b">
                    <a:solidFill>
                      <a:schemeClr val="bg2"/>
                    </a:solidFill>
                  </a:tcPr>
                </a:tc>
                <a:tc>
                  <a:txBody>
                    <a:bodyPr/>
                    <a:lstStyle/>
                    <a:p>
                      <a:pPr algn="r" fontAlgn="b"/>
                      <a:r>
                        <a:rPr lang="ru-RU" sz="800" b="0" i="0" u="none" strike="noStrike" dirty="0" smtClean="0">
                          <a:effectLst/>
                          <a:latin typeface="Times New Roman" panose="02020603050405020304" pitchFamily="18" charset="0"/>
                          <a:cs typeface="Times New Roman" panose="02020603050405020304" pitchFamily="18" charset="0"/>
                        </a:rPr>
                        <a:t>7 575,2</a:t>
                      </a:r>
                      <a:endParaRPr lang="ru-RU" sz="800" b="0"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bg2"/>
                    </a:solidFill>
                  </a:tcPr>
                </a:tc>
                <a:tc>
                  <a:txBody>
                    <a:bodyPr/>
                    <a:lstStyle/>
                    <a:p>
                      <a:pPr algn="r" fontAlgn="b"/>
                      <a:endParaRPr lang="ru-RU" sz="8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447" marR="6447" marT="6447" marB="0" anchor="b">
                    <a:solidFill>
                      <a:schemeClr val="bg2"/>
                    </a:solidFill>
                  </a:tcPr>
                </a:tc>
                <a:tc>
                  <a:txBody>
                    <a:bodyPr/>
                    <a:lstStyle/>
                    <a:p>
                      <a:pPr marL="0" algn="r" defTabSz="914400" rtl="0" eaLnBrk="1" fontAlgn="b" latinLnBrk="0" hangingPunct="1"/>
                      <a:endPar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6447" marR="6447" marT="6447"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6 656,9 </a:t>
                      </a:r>
                    </a:p>
                  </a:txBody>
                  <a:tcPr marL="9525" marR="9525" marT="9525" marB="0" anchor="b">
                    <a:solidFill>
                      <a:schemeClr val="bg2"/>
                    </a:solidFill>
                  </a:tcPr>
                </a:tc>
                <a:tc>
                  <a:txBody>
                    <a:bodyPr/>
                    <a:lstStyle/>
                    <a:p>
                      <a:pPr algn="r" rtl="0" fontAlgn="b"/>
                      <a:r>
                        <a:rPr lang="ru-RU" sz="800" b="0" i="0" u="none" strike="noStrike" dirty="0">
                          <a:solidFill>
                            <a:srgbClr val="000000"/>
                          </a:solidFill>
                          <a:effectLst/>
                          <a:latin typeface="Times New Roman"/>
                        </a:rPr>
                        <a:t>8 912,4</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26</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г. Чебоксары</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0" i="0" u="none" strike="noStrike">
                          <a:solidFill>
                            <a:srgbClr val="000000"/>
                          </a:solidFill>
                          <a:effectLst/>
                          <a:latin typeface="Times New Roman"/>
                        </a:rPr>
                        <a:t>39 000,0</a:t>
                      </a:r>
                    </a:p>
                  </a:txBody>
                  <a:tcPr marL="9525" marR="9525" marT="9525" marB="0" anchor="b">
                    <a:solidFill>
                      <a:schemeClr val="bg2"/>
                    </a:solidFill>
                  </a:tcPr>
                </a:tc>
                <a:tc>
                  <a:txBody>
                    <a:bodyPr/>
                    <a:lstStyle/>
                    <a:p>
                      <a:pPr algn="r" fontAlgn="b"/>
                      <a:r>
                        <a:rPr lang="ru-RU" sz="800" b="0" i="0" u="none" strike="noStrike" dirty="0" smtClean="0">
                          <a:effectLst/>
                          <a:latin typeface="Times New Roman" panose="02020603050405020304" pitchFamily="18" charset="0"/>
                          <a:cs typeface="Times New Roman" panose="02020603050405020304" pitchFamily="18" charset="0"/>
                        </a:rPr>
                        <a:t>0,0</a:t>
                      </a:r>
                      <a:endParaRPr lang="ru-RU" sz="800" b="0"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bg2"/>
                    </a:solidFill>
                  </a:tcPr>
                </a:tc>
                <a:tc>
                  <a:txBody>
                    <a:bodyPr/>
                    <a:lstStyle/>
                    <a:p>
                      <a:pPr algn="r" fontAlgn="b"/>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47" marR="6447" marT="6447" marB="0" anchor="b">
                    <a:solidFill>
                      <a:schemeClr val="bg2"/>
                    </a:solidFill>
                  </a:tcPr>
                </a:tc>
                <a:tc>
                  <a:txBody>
                    <a:bodyPr/>
                    <a:lstStyle/>
                    <a:p>
                      <a:pPr marL="0" algn="r" defTabSz="914400" rtl="0" eaLnBrk="1" fontAlgn="b" latinLnBrk="0" hangingPunct="1"/>
                      <a:endPar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6447" marR="6447" marT="6447" marB="0" anchor="b">
                    <a:solidFill>
                      <a:schemeClr val="bg2"/>
                    </a:solidFill>
                  </a:tcPr>
                </a:tc>
                <a:tc>
                  <a:txBody>
                    <a:bodyPr/>
                    <a:lstStyle/>
                    <a:p>
                      <a:pPr marL="0" algn="r" defTabSz="914400" rtl="0" eaLnBrk="1" fontAlgn="b" latinLnBrk="0" hangingPunct="1"/>
                      <a:r>
                        <a:rPr lang="ru-RU" sz="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39 000,0 </a:t>
                      </a:r>
                    </a:p>
                  </a:txBody>
                  <a:tcPr marL="9525" marR="9525" marT="9525" marB="0" anchor="b">
                    <a:solidFill>
                      <a:schemeClr val="bg2"/>
                    </a:solidFill>
                  </a:tcPr>
                </a:tc>
                <a:tc>
                  <a:txBody>
                    <a:bodyPr/>
                    <a:lstStyle/>
                    <a:p>
                      <a:pPr algn="r" rtl="0" fontAlgn="b"/>
                      <a:r>
                        <a:rPr lang="ru-RU" sz="800" b="0" i="0" u="none" strike="noStrike">
                          <a:solidFill>
                            <a:srgbClr val="000000"/>
                          </a:solidFill>
                          <a:effectLst/>
                          <a:latin typeface="Times New Roman"/>
                        </a:rPr>
                        <a:t>0,0</a:t>
                      </a:r>
                    </a:p>
                  </a:txBody>
                  <a:tcPr marL="9525" marR="9525" marT="9525" marB="0" anchor="b">
                    <a:solidFill>
                      <a:schemeClr val="bg2"/>
                    </a:solidFill>
                  </a:tcPr>
                </a:tc>
              </a:tr>
              <a:tr h="155370">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 </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b="1" u="none" strike="noStrike" dirty="0">
                          <a:effectLst/>
                          <a:latin typeface="Times New Roman" panose="02020603050405020304" pitchFamily="18" charset="0"/>
                          <a:cs typeface="Times New Roman" panose="02020603050405020304" pitchFamily="18" charset="0"/>
                        </a:rPr>
                        <a:t>Итого по городам</a:t>
                      </a:r>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1" i="0" u="none" strike="noStrike" dirty="0">
                          <a:solidFill>
                            <a:srgbClr val="000000"/>
                          </a:solidFill>
                          <a:effectLst/>
                          <a:latin typeface="Times New Roman"/>
                        </a:rPr>
                        <a:t>208 140,3</a:t>
                      </a:r>
                    </a:p>
                  </a:txBody>
                  <a:tcPr marL="9525" marR="9525" marT="9525" marB="0" anchor="b">
                    <a:solidFill>
                      <a:schemeClr val="bg2"/>
                    </a:solidFill>
                  </a:tcPr>
                </a:tc>
                <a:tc>
                  <a:txBody>
                    <a:bodyPr/>
                    <a:lstStyle/>
                    <a:p>
                      <a:pPr marL="0" algn="r" defTabSz="914400" rtl="0" eaLnBrk="1" fontAlgn="b" latinLnBrk="0" hangingPunct="1"/>
                      <a:r>
                        <a:rPr lang="ru-RU" sz="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71 301,3 </a:t>
                      </a:r>
                    </a:p>
                  </a:txBody>
                  <a:tcPr marL="9525" marR="9525" marT="9525" marB="0" anchor="b">
                    <a:solidFill>
                      <a:schemeClr val="bg2"/>
                    </a:solidFill>
                  </a:tcPr>
                </a:tc>
                <a:tc>
                  <a:txBody>
                    <a:bodyPr/>
                    <a:lstStyle/>
                    <a:p>
                      <a:pPr algn="r" fontAlgn="b"/>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447" marR="6447" marT="6447" marB="0" anchor="b">
                    <a:solidFill>
                      <a:schemeClr val="bg2"/>
                    </a:solidFill>
                  </a:tcPr>
                </a:tc>
                <a:tc>
                  <a:txBody>
                    <a:bodyPr/>
                    <a:lstStyle/>
                    <a:p>
                      <a:pPr marL="0" algn="r" defTabSz="914400" rtl="0" eaLnBrk="1" fontAlgn="b" latinLnBrk="0" hangingPunct="1"/>
                      <a:endParaRPr lang="ru-RU" sz="800" b="1" i="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6447" marR="6447" marT="6447" marB="0" anchor="b">
                    <a:solidFill>
                      <a:schemeClr val="bg2"/>
                    </a:solidFill>
                  </a:tcPr>
                </a:tc>
                <a:tc>
                  <a:txBody>
                    <a:bodyPr/>
                    <a:lstStyle/>
                    <a:p>
                      <a:pPr marL="0" algn="r" defTabSz="914400" rtl="0" eaLnBrk="1" fontAlgn="b" latinLnBrk="0" hangingPunct="1"/>
                      <a:r>
                        <a:rPr lang="ru-RU" sz="8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96 108,6 </a:t>
                      </a:r>
                    </a:p>
                  </a:txBody>
                  <a:tcPr marL="9525" marR="9525" marT="9525" marB="0" anchor="b">
                    <a:solidFill>
                      <a:schemeClr val="bg2"/>
                    </a:solidFill>
                  </a:tcPr>
                </a:tc>
                <a:tc>
                  <a:txBody>
                    <a:bodyPr/>
                    <a:lstStyle/>
                    <a:p>
                      <a:pPr algn="r" rtl="0" fontAlgn="b"/>
                      <a:r>
                        <a:rPr lang="ru-RU" sz="800" b="1" i="0" u="none" strike="noStrike" dirty="0">
                          <a:solidFill>
                            <a:srgbClr val="000000"/>
                          </a:solidFill>
                          <a:effectLst/>
                          <a:latin typeface="Times New Roman"/>
                        </a:rPr>
                        <a:t>40 730,4</a:t>
                      </a:r>
                    </a:p>
                  </a:txBody>
                  <a:tcPr marL="9525" marR="9525" marT="9525" marB="0" anchor="b">
                    <a:solidFill>
                      <a:schemeClr val="bg2"/>
                    </a:solidFill>
                  </a:tcPr>
                </a:tc>
              </a:tr>
              <a:tr h="164726">
                <a:tc>
                  <a:txBody>
                    <a:bodyPr/>
                    <a:lstStyle/>
                    <a:p>
                      <a:pPr algn="l" fontAlgn="b"/>
                      <a:r>
                        <a:rPr lang="ru-RU" sz="800" u="none" strike="noStrike">
                          <a:effectLst/>
                          <a:latin typeface="Times New Roman" panose="02020603050405020304" pitchFamily="18" charset="0"/>
                          <a:cs typeface="Times New Roman" panose="02020603050405020304" pitchFamily="18" charset="0"/>
                        </a:rPr>
                        <a:t> </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b">
                    <a:solidFill>
                      <a:schemeClr val="bg2"/>
                    </a:solidFill>
                  </a:tcPr>
                </a:tc>
                <a:tc>
                  <a:txBody>
                    <a:bodyPr/>
                    <a:lstStyle/>
                    <a:p>
                      <a:pPr algn="l" fontAlgn="ctr"/>
                      <a:r>
                        <a:rPr lang="ru-RU" sz="800" b="1" u="none" strike="noStrike" dirty="0">
                          <a:effectLst/>
                          <a:latin typeface="Times New Roman" panose="02020603050405020304" pitchFamily="18" charset="0"/>
                          <a:cs typeface="Times New Roman" panose="02020603050405020304" pitchFamily="18" charset="0"/>
                        </a:rPr>
                        <a:t>Всего:</a:t>
                      </a:r>
                      <a:endParaRPr lang="ru-RU"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rtl="0" fontAlgn="b"/>
                      <a:r>
                        <a:rPr lang="ru-RU" sz="800" b="1" i="0" u="none" strike="noStrike" dirty="0">
                          <a:solidFill>
                            <a:srgbClr val="000000"/>
                          </a:solidFill>
                          <a:effectLst/>
                          <a:latin typeface="Times New Roman"/>
                        </a:rPr>
                        <a:t>1 599 849,5</a:t>
                      </a:r>
                    </a:p>
                  </a:txBody>
                  <a:tcPr marL="9525" marR="9525" marT="9525" marB="0" anchor="b">
                    <a:solidFill>
                      <a:schemeClr val="bg2"/>
                    </a:solidFill>
                  </a:tcPr>
                </a:tc>
                <a:tc>
                  <a:txBody>
                    <a:bodyPr/>
                    <a:lstStyle/>
                    <a:p>
                      <a:pPr marL="0" algn="r" defTabSz="914400" rtl="0" eaLnBrk="1" fontAlgn="b" latinLnBrk="0" hangingPunct="1"/>
                      <a:r>
                        <a:rPr lang="ru-RU" sz="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185 365,2 </a:t>
                      </a:r>
                    </a:p>
                  </a:txBody>
                  <a:tcPr marL="9525" marR="9525" marT="9525" marB="0" anchor="b">
                    <a:solidFill>
                      <a:schemeClr val="bg2"/>
                    </a:solidFill>
                  </a:tcPr>
                </a:tc>
                <a:tc>
                  <a:txBody>
                    <a:bodyPr/>
                    <a:lstStyle/>
                    <a:p>
                      <a:pPr algn="r" fontAlgn="b"/>
                      <a:r>
                        <a:rPr lang="ru-RU" sz="800" b="1" i="0" u="none" strike="noStrike" dirty="0" smtClean="0">
                          <a:solidFill>
                            <a:srgbClr val="000000"/>
                          </a:solidFill>
                          <a:effectLst/>
                          <a:latin typeface="Times New Roman" panose="02020603050405020304" pitchFamily="18" charset="0"/>
                          <a:cs typeface="Times New Roman" panose="02020603050405020304" pitchFamily="18" charset="0"/>
                        </a:rPr>
                        <a:t>402 000,0</a:t>
                      </a:r>
                      <a:endParaRPr lang="ru-RU"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47" marR="6447" marT="6447" marB="0" anchor="b">
                    <a:solidFill>
                      <a:schemeClr val="bg2"/>
                    </a:solidFill>
                  </a:tcPr>
                </a:tc>
                <a:tc>
                  <a:txBody>
                    <a:bodyPr/>
                    <a:lstStyle/>
                    <a:p>
                      <a:pPr marL="0" algn="r" defTabSz="914400" rtl="0" eaLnBrk="1" fontAlgn="b" latinLnBrk="0" hangingPunct="1"/>
                      <a:r>
                        <a:rPr lang="ru-RU" sz="800" b="1" i="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430 290,4</a:t>
                      </a:r>
                      <a:endParaRPr lang="ru-RU" sz="800" b="1" i="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6447" marR="6447" marT="6447" marB="0" anchor="b">
                    <a:solidFill>
                      <a:schemeClr val="bg2"/>
                    </a:solidFill>
                  </a:tcPr>
                </a:tc>
                <a:tc>
                  <a:txBody>
                    <a:bodyPr/>
                    <a:lstStyle/>
                    <a:p>
                      <a:pPr marL="0" algn="r" defTabSz="914400" rtl="0" eaLnBrk="1" fontAlgn="b" latinLnBrk="0" hangingPunct="1"/>
                      <a:r>
                        <a:rPr lang="ru-RU" sz="8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282 193,9 </a:t>
                      </a:r>
                    </a:p>
                  </a:txBody>
                  <a:tcPr marL="9525" marR="9525" marT="9525" marB="0" anchor="b">
                    <a:solidFill>
                      <a:schemeClr val="bg2"/>
                    </a:solidFill>
                  </a:tcPr>
                </a:tc>
                <a:tc>
                  <a:txBody>
                    <a:bodyPr/>
                    <a:lstStyle/>
                    <a:p>
                      <a:pPr algn="r" rtl="0" fontAlgn="b"/>
                      <a:r>
                        <a:rPr lang="ru-RU" sz="800" b="1" i="0" u="none" strike="noStrike" dirty="0">
                          <a:solidFill>
                            <a:srgbClr val="000000"/>
                          </a:solidFill>
                          <a:effectLst/>
                          <a:latin typeface="Times New Roman"/>
                        </a:rPr>
                        <a:t>300 000,0</a:t>
                      </a:r>
                    </a:p>
                  </a:txBody>
                  <a:tcPr marL="9525" marR="9525" marT="9525" marB="0" anchor="b">
                    <a:solidFill>
                      <a:schemeClr val="bg2"/>
                    </a:solidFill>
                  </a:tcPr>
                </a:tc>
              </a:tr>
            </a:tbl>
          </a:graphicData>
        </a:graphic>
      </p:graphicFrame>
      <p:sp>
        <p:nvSpPr>
          <p:cNvPr id="6" name="Номер слайда 5"/>
          <p:cNvSpPr>
            <a:spLocks noGrp="1"/>
          </p:cNvSpPr>
          <p:nvPr>
            <p:ph type="sldNum" sz="quarter" idx="12"/>
          </p:nvPr>
        </p:nvSpPr>
        <p:spPr>
          <a:xfrm>
            <a:off x="8089900" y="6486466"/>
            <a:ext cx="1054100" cy="365125"/>
          </a:xfrm>
        </p:spPr>
        <p:txBody>
          <a:bodyPr/>
          <a:lstStyle/>
          <a:p>
            <a:pPr>
              <a:defRPr/>
            </a:pPr>
            <a:fld id="{5134FBE4-DC40-4A96-AB83-42E61AAB2036}" type="slidenum">
              <a:rPr lang="ru-RU" smtClean="0"/>
              <a:pPr>
                <a:defRPr/>
              </a:pPr>
              <a:t>40</a:t>
            </a:fld>
            <a:endParaRPr lang="ru-RU" dirty="0"/>
          </a:p>
        </p:txBody>
      </p:sp>
      <p:sp>
        <p:nvSpPr>
          <p:cNvPr id="7" name="Заголовок 1"/>
          <p:cNvSpPr txBox="1">
            <a:spLocks/>
          </p:cNvSpPr>
          <p:nvPr/>
        </p:nvSpPr>
        <p:spPr>
          <a:xfrm>
            <a:off x="259729" y="82913"/>
            <a:ext cx="6904559"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Финансовая помощь муниципальным районам и городским округам Чувашской Республики </a:t>
            </a:r>
            <a:r>
              <a:rPr lang="ru-RU" sz="1600" dirty="0" smtClean="0">
                <a:solidFill>
                  <a:schemeClr val="tx1"/>
                </a:solidFill>
                <a:effectLst/>
                <a:latin typeface="Times New Roman" panose="02020603050405020304" pitchFamily="18" charset="0"/>
                <a:cs typeface="Times New Roman" panose="02020603050405020304" pitchFamily="18" charset="0"/>
              </a:rPr>
              <a:t>на 2018 год</a:t>
            </a:r>
            <a:endParaRPr lang="ru-RU" sz="1600" dirty="0">
              <a:solidFill>
                <a:schemeClr val="tx1"/>
              </a:solidFill>
              <a:effectLst/>
              <a:latin typeface="Times New Roman" panose="02020603050405020304" pitchFamily="18" charset="0"/>
              <a:cs typeface="Times New Roman" panose="02020603050405020304" pitchFamily="18" charset="0"/>
            </a:endParaRPr>
          </a:p>
        </p:txBody>
      </p:sp>
      <p:cxnSp>
        <p:nvCxnSpPr>
          <p:cNvPr id="8" name="Прямая соединительная линия 7"/>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0" name="TextBox 1"/>
          <p:cNvSpPr txBox="1">
            <a:spLocks noChangeArrowheads="1"/>
          </p:cNvSpPr>
          <p:nvPr/>
        </p:nvSpPr>
        <p:spPr bwMode="auto">
          <a:xfrm>
            <a:off x="7666176" y="751571"/>
            <a:ext cx="1226304" cy="222565"/>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тыс. 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4727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Номер слайда 2"/>
          <p:cNvSpPr txBox="1">
            <a:spLocks/>
          </p:cNvSpPr>
          <p:nvPr/>
        </p:nvSpPr>
        <p:spPr bwMode="auto">
          <a:xfrm>
            <a:off x="8748713" y="6308725"/>
            <a:ext cx="3952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ru-RU" altLang="ru-RU" sz="1600" b="1">
              <a:solidFill>
                <a:srgbClr val="000000"/>
              </a:solidFill>
            </a:endParaRPr>
          </a:p>
        </p:txBody>
      </p:sp>
      <p:sp>
        <p:nvSpPr>
          <p:cNvPr id="8" name="Скругленный прямоугольник 7"/>
          <p:cNvSpPr/>
          <p:nvPr/>
        </p:nvSpPr>
        <p:spPr>
          <a:xfrm>
            <a:off x="233338" y="764704"/>
            <a:ext cx="4545632" cy="792088"/>
          </a:xfrm>
          <a:prstGeom prst="roundRect">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400" b="1" dirty="0" smtClean="0">
                <a:solidFill>
                  <a:prstClr val="black"/>
                </a:solidFill>
                <a:latin typeface="Times New Roman" panose="02020603050405020304" pitchFamily="18" charset="0"/>
                <a:cs typeface="Times New Roman" panose="02020603050405020304" pitchFamily="18" charset="0"/>
              </a:rPr>
              <a:t>Распоряжением Кабинета Министров Чувашской Республики от 10.06.2011 № 207-р</a:t>
            </a:r>
          </a:p>
          <a:p>
            <a:pPr algn="ctr"/>
            <a:r>
              <a:rPr lang="ru-RU" sz="1400" b="1" dirty="0" smtClean="0">
                <a:solidFill>
                  <a:schemeClr val="tx1"/>
                </a:solidFill>
                <a:latin typeface="Times New Roman" panose="02020603050405020304" pitchFamily="18" charset="0"/>
                <a:cs typeface="Times New Roman" panose="02020603050405020304" pitchFamily="18" charset="0"/>
              </a:rPr>
              <a:t>утверждены 1</a:t>
            </a:r>
            <a:r>
              <a:rPr lang="ru-RU" sz="1400" b="1" dirty="0">
                <a:solidFill>
                  <a:schemeClr val="tx1"/>
                </a:solidFill>
                <a:latin typeface="Times New Roman" panose="02020603050405020304" pitchFamily="18" charset="0"/>
                <a:cs typeface="Times New Roman" panose="02020603050405020304" pitchFamily="18" charset="0"/>
              </a:rPr>
              <a:t>7</a:t>
            </a:r>
            <a:r>
              <a:rPr lang="ru-RU" sz="1400" b="1" dirty="0" smtClean="0">
                <a:solidFill>
                  <a:schemeClr val="tx1"/>
                </a:solidFill>
                <a:latin typeface="Times New Roman" panose="02020603050405020304" pitchFamily="18" charset="0"/>
                <a:cs typeface="Times New Roman" panose="02020603050405020304" pitchFamily="18" charset="0"/>
              </a:rPr>
              <a:t> госпрограмм Чувашской Республики </a:t>
            </a:r>
          </a:p>
        </p:txBody>
      </p:sp>
      <p:sp>
        <p:nvSpPr>
          <p:cNvPr id="9" name="Заголовок 1"/>
          <p:cNvSpPr txBox="1">
            <a:spLocks/>
          </p:cNvSpPr>
          <p:nvPr/>
        </p:nvSpPr>
        <p:spPr>
          <a:xfrm>
            <a:off x="259730" y="91006"/>
            <a:ext cx="7613498"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Программно-целевой метод планирования в Чувашской Республике</a:t>
            </a: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aphicFrame>
        <p:nvGraphicFramePr>
          <p:cNvPr id="12" name="Диаграмма 11"/>
          <p:cNvGraphicFramePr/>
          <p:nvPr>
            <p:extLst>
              <p:ext uri="{D42A27DB-BD31-4B8C-83A1-F6EECF244321}">
                <p14:modId xmlns:p14="http://schemas.microsoft.com/office/powerpoint/2010/main" val="1764308701"/>
              </p:ext>
            </p:extLst>
          </p:nvPr>
        </p:nvGraphicFramePr>
        <p:xfrm>
          <a:off x="0" y="1700808"/>
          <a:ext cx="9036496" cy="5038680"/>
        </p:xfrm>
        <a:graphic>
          <a:graphicData uri="http://schemas.openxmlformats.org/drawingml/2006/chart">
            <c:chart xmlns:c="http://schemas.openxmlformats.org/drawingml/2006/chart" xmlns:r="http://schemas.openxmlformats.org/officeDocument/2006/relationships" r:id="rId3"/>
          </a:graphicData>
        </a:graphic>
      </p:graphicFrame>
      <p:sp>
        <p:nvSpPr>
          <p:cNvPr id="13" name="Скругленный прямоугольник 12"/>
          <p:cNvSpPr/>
          <p:nvPr/>
        </p:nvSpPr>
        <p:spPr>
          <a:xfrm>
            <a:off x="4945856" y="764704"/>
            <a:ext cx="4014192" cy="1886966"/>
          </a:xfrm>
          <a:prstGeom prst="round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r>
              <a:rPr lang="ru-RU" sz="1300" dirty="0" smtClean="0">
                <a:solidFill>
                  <a:schemeClr val="tx1"/>
                </a:solidFill>
                <a:latin typeface="Times New Roman" panose="02020603050405020304" pitchFamily="18" charset="0"/>
                <a:cs typeface="Times New Roman" panose="02020603050405020304" pitchFamily="18" charset="0"/>
              </a:rPr>
              <a:t>Преимуществом программного бюджета является распределение расходов не по ведомствам, а по программам. Программный подход к формированию бюджета основан на оценке результатов использования бюджетных ресурсов и позволяет оптимизировать решения о распределении бюджетных средств.</a:t>
            </a:r>
          </a:p>
          <a:p>
            <a:pPr algn="just"/>
            <a:r>
              <a:rPr lang="ru-RU" sz="1300" b="1" dirty="0" smtClean="0">
                <a:solidFill>
                  <a:schemeClr val="tx1"/>
                </a:solidFill>
                <a:latin typeface="Times New Roman" panose="02020603050405020304" pitchFamily="18" charset="0"/>
                <a:cs typeface="Times New Roman" panose="02020603050405020304" pitchFamily="18" charset="0"/>
              </a:rPr>
              <a:t>Доля программных расходов республиканского бюджета Чувашской Республики в 2018 г. – 100%.</a:t>
            </a:r>
            <a:endParaRPr lang="ru-RU" sz="1300" b="1" dirty="0">
              <a:solidFill>
                <a:schemeClr val="tx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8135DCAC-F131-4C56-82C1-BB591457AF70}" type="slidenum">
              <a:rPr lang="ru-RU" smtClean="0"/>
              <a:pPr>
                <a:defRPr/>
              </a:pPr>
              <a:t>41</a:t>
            </a:fld>
            <a:endParaRPr lang="ru-RU" dirty="0"/>
          </a:p>
        </p:txBody>
      </p:sp>
    </p:spTree>
    <p:extLst>
      <p:ext uri="{BB962C8B-B14F-4D97-AF65-F5344CB8AC3E}">
        <p14:creationId xmlns:p14="http://schemas.microsoft.com/office/powerpoint/2010/main" val="4247054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763" y="4292600"/>
            <a:ext cx="1944687" cy="36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163" y="4662488"/>
            <a:ext cx="1512887"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73038" y="764704"/>
            <a:ext cx="6623050" cy="148431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ru-RU" sz="1600" b="1" i="1" dirty="0">
                <a:solidFill>
                  <a:schemeClr val="tx1"/>
                </a:solidFill>
                <a:latin typeface="Times New Roman" panose="02020603050405020304" pitchFamily="18" charset="0"/>
                <a:cs typeface="Times New Roman" panose="02020603050405020304" pitchFamily="18" charset="0"/>
              </a:rPr>
              <a:t>Цели программы:</a:t>
            </a:r>
            <a:r>
              <a:rPr lang="ru-RU" sz="1600" dirty="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defRPr/>
            </a:pPr>
            <a:r>
              <a:rPr lang="ru-RU" sz="1400" dirty="0">
                <a:solidFill>
                  <a:schemeClr val="tx1"/>
                </a:solidFill>
                <a:latin typeface="Times New Roman" panose="02020603050405020304" pitchFamily="18" charset="0"/>
                <a:cs typeface="Times New Roman" panose="02020603050405020304" pitchFamily="18" charset="0"/>
              </a:rPr>
              <a:t>повышение бюджетного потенциала, устойчивости и сбалансированности системы общественных финансов в Чувашской Республике;</a:t>
            </a:r>
          </a:p>
          <a:p>
            <a:pPr marL="285750" indent="-285750" algn="just">
              <a:buFont typeface="Wingdings" panose="05000000000000000000" pitchFamily="2" charset="2"/>
              <a:buChar char="v"/>
              <a:defRPr/>
            </a:pPr>
            <a:r>
              <a:rPr lang="ru-RU" sz="1400" dirty="0">
                <a:solidFill>
                  <a:schemeClr val="tx1"/>
                </a:solidFill>
                <a:latin typeface="Times New Roman" panose="02020603050405020304" pitchFamily="18" charset="0"/>
                <a:cs typeface="Times New Roman" panose="02020603050405020304" pitchFamily="18" charset="0"/>
              </a:rPr>
              <a:t>оптимизация долговой нагрузки на республиканский бюджет Чувашской Республики;</a:t>
            </a:r>
          </a:p>
          <a:p>
            <a:pPr marL="285750" indent="-285750" algn="just">
              <a:buFont typeface="Wingdings" panose="05000000000000000000" pitchFamily="2" charset="2"/>
              <a:buChar char="v"/>
              <a:defRPr/>
            </a:pPr>
            <a:r>
              <a:rPr lang="ru-RU" sz="1400" dirty="0">
                <a:solidFill>
                  <a:schemeClr val="tx1"/>
                </a:solidFill>
                <a:latin typeface="Times New Roman" panose="02020603050405020304" pitchFamily="18" charset="0"/>
                <a:cs typeface="Times New Roman" panose="02020603050405020304" pitchFamily="18" charset="0"/>
              </a:rPr>
              <a:t>обеспечение эффективного функционирования государственного сектора экономики Чувашской Республики.</a:t>
            </a:r>
          </a:p>
        </p:txBody>
      </p:sp>
      <p:sp>
        <p:nvSpPr>
          <p:cNvPr id="239622" name="TextBox 5"/>
          <p:cNvSpPr txBox="1">
            <a:spLocks noChangeArrowheads="1"/>
          </p:cNvSpPr>
          <p:nvPr/>
        </p:nvSpPr>
        <p:spPr bwMode="auto">
          <a:xfrm>
            <a:off x="-1116" y="2574925"/>
            <a:ext cx="4037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sz="1400" b="1" dirty="0">
                <a:latin typeface="Times New Roman" pitchFamily="18" charset="0"/>
                <a:cs typeface="Times New Roman" pitchFamily="18" charset="0"/>
              </a:rPr>
              <a:t>Расходы республиканского бюджета, млн. руб.</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7" y="846731"/>
            <a:ext cx="2148680" cy="1411383"/>
          </a:xfrm>
          <a:prstGeom prst="rect">
            <a:avLst/>
          </a:prstGeom>
          <a:ln>
            <a:noFill/>
          </a:ln>
          <a:effectLst>
            <a:softEdge rad="112500"/>
          </a:effectLst>
        </p:spPr>
      </p:pic>
      <p:sp>
        <p:nvSpPr>
          <p:cNvPr id="239625"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C49BD82-308D-4C86-A685-998A61E8EB56}" type="slidenum">
              <a:rPr lang="ru-RU" altLang="ru-RU" sz="1400" smtClean="0"/>
              <a:pPr>
                <a:spcBef>
                  <a:spcPct val="0"/>
                </a:spcBef>
                <a:buFontTx/>
                <a:buNone/>
              </a:pPr>
              <a:t>42</a:t>
            </a:fld>
            <a:endParaRPr lang="ru-RU" altLang="ru-RU" sz="1400" dirty="0" smtClean="0"/>
          </a:p>
        </p:txBody>
      </p:sp>
      <p:grpSp>
        <p:nvGrpSpPr>
          <p:cNvPr id="239626" name="Группа 24"/>
          <p:cNvGrpSpPr>
            <a:grpSpLocks/>
          </p:cNvGrpSpPr>
          <p:nvPr/>
        </p:nvGrpSpPr>
        <p:grpSpPr bwMode="auto">
          <a:xfrm>
            <a:off x="4115922" y="2506663"/>
            <a:ext cx="4873891" cy="676276"/>
            <a:chOff x="1633081" y="-487239"/>
            <a:chExt cx="4800033" cy="676571"/>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26" name="Скругленный прямоугольник 25"/>
            <p:cNvSpPr/>
            <p:nvPr/>
          </p:nvSpPr>
          <p:spPr>
            <a:xfrm>
              <a:off x="1633081" y="-487239"/>
              <a:ext cx="4800033" cy="676571"/>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Скругленный прямоугольник 4"/>
            <p:cNvSpPr/>
            <p:nvPr/>
          </p:nvSpPr>
          <p:spPr>
            <a:xfrm>
              <a:off x="1694313" y="-418947"/>
              <a:ext cx="4738800" cy="576251"/>
            </a:xfrm>
            <a:prstGeom prst="rect">
              <a:avLst/>
            </a:prstGeom>
            <a:grpFill/>
            <a:ln>
              <a:noFill/>
            </a:ln>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ru-RU" b="1" i="1" dirty="0">
                  <a:solidFill>
                    <a:schemeClr val="tx1"/>
                  </a:solidFill>
                  <a:latin typeface="Times New Roman" panose="02020603050405020304" pitchFamily="18" charset="0"/>
                  <a:cs typeface="Times New Roman" panose="02020603050405020304" pitchFamily="18" charset="0"/>
                </a:rPr>
                <a:t>Расходы в разрезе </a:t>
              </a:r>
            </a:p>
            <a:p>
              <a:pPr algn="ctr" defTabSz="800100">
                <a:lnSpc>
                  <a:spcPct val="90000"/>
                </a:lnSpc>
                <a:spcAft>
                  <a:spcPct val="35000"/>
                </a:spcAft>
                <a:defRPr/>
              </a:pPr>
              <a:r>
                <a:rPr lang="ru-RU" b="1" i="1" dirty="0">
                  <a:solidFill>
                    <a:schemeClr val="tx1"/>
                  </a:solidFill>
                  <a:latin typeface="Times New Roman" panose="02020603050405020304" pitchFamily="18" charset="0"/>
                  <a:cs typeface="Times New Roman" panose="02020603050405020304" pitchFamily="18" charset="0"/>
                </a:rPr>
                <a:t>подпрограмм в </a:t>
              </a:r>
              <a:r>
                <a:rPr lang="ru-RU" b="1" i="1" dirty="0" smtClean="0">
                  <a:solidFill>
                    <a:schemeClr val="tx1"/>
                  </a:solidFill>
                  <a:latin typeface="Times New Roman" panose="02020603050405020304" pitchFamily="18" charset="0"/>
                  <a:cs typeface="Times New Roman" panose="02020603050405020304" pitchFamily="18" charset="0"/>
                </a:rPr>
                <a:t>2018 </a:t>
              </a:r>
              <a:r>
                <a:rPr lang="ru-RU" b="1" i="1" dirty="0">
                  <a:solidFill>
                    <a:schemeClr val="tx1"/>
                  </a:solidFill>
                  <a:latin typeface="Times New Roman" panose="02020603050405020304" pitchFamily="18" charset="0"/>
                  <a:cs typeface="Times New Roman" panose="02020603050405020304" pitchFamily="18" charset="0"/>
                </a:rPr>
                <a:t>г., млн. руб.</a:t>
              </a:r>
            </a:p>
          </p:txBody>
        </p:sp>
      </p:grpSp>
      <p:grpSp>
        <p:nvGrpSpPr>
          <p:cNvPr id="239627" name="Группа 27"/>
          <p:cNvGrpSpPr>
            <a:grpSpLocks/>
          </p:cNvGrpSpPr>
          <p:nvPr/>
        </p:nvGrpSpPr>
        <p:grpSpPr bwMode="auto">
          <a:xfrm>
            <a:off x="4139952" y="3825104"/>
            <a:ext cx="3132000" cy="540000"/>
            <a:chOff x="94541" y="369685"/>
            <a:chExt cx="2902009" cy="735773"/>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29" name="Скругленный прямоугольник 28"/>
            <p:cNvSpPr/>
            <p:nvPr/>
          </p:nvSpPr>
          <p:spPr>
            <a:xfrm>
              <a:off x="94541" y="369685"/>
              <a:ext cx="2882130" cy="735773"/>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Скругленный прямоугольник 4"/>
            <p:cNvSpPr/>
            <p:nvPr/>
          </p:nvSpPr>
          <p:spPr>
            <a:xfrm>
              <a:off x="146967" y="412591"/>
              <a:ext cx="2849583" cy="692867"/>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200" dirty="0">
                  <a:solidFill>
                    <a:schemeClr val="tx1"/>
                  </a:solidFill>
                  <a:latin typeface="Times New Roman" panose="02020603050405020304" pitchFamily="18" charset="0"/>
                  <a:cs typeface="Times New Roman" panose="02020603050405020304" pitchFamily="18" charset="0"/>
                </a:rPr>
                <a:t>Совершенствование бюджетной политики и эффективное использование бюджетного потенциала Чувашской </a:t>
              </a:r>
              <a:r>
                <a:rPr lang="ru-RU" sz="1200" dirty="0" smtClean="0">
                  <a:solidFill>
                    <a:schemeClr val="tx1"/>
                  </a:solidFill>
                  <a:latin typeface="Times New Roman" panose="02020603050405020304" pitchFamily="18" charset="0"/>
                  <a:cs typeface="Times New Roman" panose="02020603050405020304" pitchFamily="18" charset="0"/>
                </a:rPr>
                <a:t>Республики</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28" name="Группа 30"/>
          <p:cNvGrpSpPr>
            <a:grpSpLocks/>
          </p:cNvGrpSpPr>
          <p:nvPr/>
        </p:nvGrpSpPr>
        <p:grpSpPr bwMode="auto">
          <a:xfrm>
            <a:off x="4133689" y="4505808"/>
            <a:ext cx="3132000" cy="540000"/>
            <a:chOff x="5389" y="1495750"/>
            <a:chExt cx="2882736" cy="677295"/>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32" name="Скругленный прямоугольник 31"/>
            <p:cNvSpPr/>
            <p:nvPr/>
          </p:nvSpPr>
          <p:spPr>
            <a:xfrm>
              <a:off x="5389" y="1495750"/>
              <a:ext cx="2882736" cy="677295"/>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Скругленный прямоугольник 4"/>
            <p:cNvSpPr/>
            <p:nvPr/>
          </p:nvSpPr>
          <p:spPr>
            <a:xfrm>
              <a:off x="25643" y="1516142"/>
              <a:ext cx="2842228" cy="636512"/>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200" dirty="0">
                  <a:solidFill>
                    <a:schemeClr val="tx1"/>
                  </a:solidFill>
                  <a:latin typeface="Times New Roman" panose="02020603050405020304" pitchFamily="18" charset="0"/>
                  <a:cs typeface="Times New Roman" panose="02020603050405020304" pitchFamily="18" charset="0"/>
                </a:rPr>
                <a:t>Повышение эффективности бюджетных расходов Чувашской </a:t>
              </a:r>
              <a:r>
                <a:rPr lang="ru-RU" sz="1200" dirty="0" smtClean="0">
                  <a:solidFill>
                    <a:schemeClr val="tx1"/>
                  </a:solidFill>
                  <a:latin typeface="Times New Roman" panose="02020603050405020304" pitchFamily="18" charset="0"/>
                  <a:cs typeface="Times New Roman" panose="02020603050405020304" pitchFamily="18" charset="0"/>
                </a:rPr>
                <a:t>Республики</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29" name="Группа 33"/>
          <p:cNvGrpSpPr>
            <a:grpSpLocks/>
          </p:cNvGrpSpPr>
          <p:nvPr/>
        </p:nvGrpSpPr>
        <p:grpSpPr bwMode="auto">
          <a:xfrm>
            <a:off x="4133689" y="5173528"/>
            <a:ext cx="3132000" cy="540000"/>
            <a:chOff x="22270" y="1917158"/>
            <a:chExt cx="2882736" cy="706857"/>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35" name="Скругленный прямоугольник 34"/>
            <p:cNvSpPr/>
            <p:nvPr/>
          </p:nvSpPr>
          <p:spPr>
            <a:xfrm>
              <a:off x="22270" y="1947339"/>
              <a:ext cx="2882736" cy="67667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Скругленный прямоугольник 4"/>
            <p:cNvSpPr/>
            <p:nvPr/>
          </p:nvSpPr>
          <p:spPr>
            <a:xfrm>
              <a:off x="45397" y="1917158"/>
              <a:ext cx="2840907" cy="636966"/>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200" dirty="0">
                  <a:solidFill>
                    <a:schemeClr val="tx1"/>
                  </a:solidFill>
                  <a:latin typeface="Times New Roman" panose="02020603050405020304" pitchFamily="18" charset="0"/>
                  <a:cs typeface="Times New Roman" panose="02020603050405020304" pitchFamily="18" charset="0"/>
                </a:rPr>
                <a:t>Управление государственным имуществом Чувашской Республики</a:t>
              </a:r>
            </a:p>
          </p:txBody>
        </p:sp>
      </p:grpSp>
      <p:grpSp>
        <p:nvGrpSpPr>
          <p:cNvPr id="239630" name="Группа 36"/>
          <p:cNvGrpSpPr>
            <a:grpSpLocks/>
          </p:cNvGrpSpPr>
          <p:nvPr/>
        </p:nvGrpSpPr>
        <p:grpSpPr bwMode="auto">
          <a:xfrm>
            <a:off x="4133689" y="5829770"/>
            <a:ext cx="3132000" cy="540000"/>
            <a:chOff x="0" y="2894454"/>
            <a:chExt cx="2882736" cy="677295"/>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38" name="Скругленный прямоугольник 37"/>
            <p:cNvSpPr/>
            <p:nvPr/>
          </p:nvSpPr>
          <p:spPr>
            <a:xfrm>
              <a:off x="0" y="2894454"/>
              <a:ext cx="2882736" cy="677295"/>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Скругленный прямоугольник 4"/>
            <p:cNvSpPr/>
            <p:nvPr/>
          </p:nvSpPr>
          <p:spPr>
            <a:xfrm>
              <a:off x="20407" y="2913533"/>
              <a:ext cx="2841922" cy="639138"/>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200" dirty="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a:t>
              </a:r>
              <a:r>
                <a:rPr lang="ru-RU" sz="1200" dirty="0" smtClean="0">
                  <a:solidFill>
                    <a:schemeClr val="tx1"/>
                  </a:solidFill>
                  <a:latin typeface="Times New Roman" panose="02020603050405020304" pitchFamily="18" charset="0"/>
                  <a:cs typeface="Times New Roman" panose="02020603050405020304" pitchFamily="18" charset="0"/>
                </a:rPr>
                <a:t>программы</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31" name="Группа 39"/>
          <p:cNvGrpSpPr>
            <a:grpSpLocks/>
          </p:cNvGrpSpPr>
          <p:nvPr/>
        </p:nvGrpSpPr>
        <p:grpSpPr bwMode="auto">
          <a:xfrm>
            <a:off x="7375255" y="3825104"/>
            <a:ext cx="720000" cy="540000"/>
            <a:chOff x="4050414" y="709572"/>
            <a:chExt cx="725555" cy="737696"/>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41" name="Скругленный прямоугольник 40"/>
            <p:cNvSpPr/>
            <p:nvPr/>
          </p:nvSpPr>
          <p:spPr>
            <a:xfrm>
              <a:off x="4050414" y="709572"/>
              <a:ext cx="725555" cy="73769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Скругленный прямоугольник 4"/>
            <p:cNvSpPr/>
            <p:nvPr/>
          </p:nvSpPr>
          <p:spPr>
            <a:xfrm>
              <a:off x="4093186" y="709572"/>
              <a:ext cx="682783" cy="694862"/>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smtClean="0">
                  <a:solidFill>
                    <a:schemeClr val="tx1"/>
                  </a:solidFill>
                  <a:latin typeface="Times New Roman" panose="02020603050405020304" pitchFamily="18" charset="0"/>
                  <a:cs typeface="Times New Roman" panose="02020603050405020304" pitchFamily="18" charset="0"/>
                </a:rPr>
                <a:t>1 767,7</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32" name="Группа 42"/>
          <p:cNvGrpSpPr>
            <a:grpSpLocks/>
          </p:cNvGrpSpPr>
          <p:nvPr/>
        </p:nvGrpSpPr>
        <p:grpSpPr bwMode="auto">
          <a:xfrm>
            <a:off x="7368992" y="4508752"/>
            <a:ext cx="720000" cy="540000"/>
            <a:chOff x="3138310" y="1497674"/>
            <a:chExt cx="709488" cy="677295"/>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44" name="Скругленный прямоугольник 43"/>
            <p:cNvSpPr/>
            <p:nvPr/>
          </p:nvSpPr>
          <p:spPr>
            <a:xfrm>
              <a:off x="3138310" y="1497674"/>
              <a:ext cx="709488" cy="677295"/>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Скругленный прямоугольник 4"/>
            <p:cNvSpPr/>
            <p:nvPr/>
          </p:nvSpPr>
          <p:spPr>
            <a:xfrm>
              <a:off x="3157357" y="1518295"/>
              <a:ext cx="671395" cy="636054"/>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smtClean="0">
                  <a:solidFill>
                    <a:schemeClr val="tx1"/>
                  </a:solidFill>
                  <a:latin typeface="Times New Roman" panose="02020603050405020304" pitchFamily="18" charset="0"/>
                  <a:cs typeface="Times New Roman" panose="02020603050405020304" pitchFamily="18" charset="0"/>
                </a:rPr>
                <a:t>121,5</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33" name="Группа 45"/>
          <p:cNvGrpSpPr>
            <a:grpSpLocks/>
          </p:cNvGrpSpPr>
          <p:nvPr/>
        </p:nvGrpSpPr>
        <p:grpSpPr bwMode="auto">
          <a:xfrm>
            <a:off x="7368992" y="5179416"/>
            <a:ext cx="720000" cy="540000"/>
            <a:chOff x="3158145" y="2235349"/>
            <a:chExt cx="710344" cy="677295"/>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47" name="Скругленный прямоугольник 46"/>
            <p:cNvSpPr/>
            <p:nvPr/>
          </p:nvSpPr>
          <p:spPr>
            <a:xfrm>
              <a:off x="3159735" y="2235349"/>
              <a:ext cx="708754" cy="677295"/>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Скругленный прямоугольник 4"/>
            <p:cNvSpPr/>
            <p:nvPr/>
          </p:nvSpPr>
          <p:spPr>
            <a:xfrm>
              <a:off x="3158145" y="2235349"/>
              <a:ext cx="669026" cy="637640"/>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smtClean="0">
                  <a:solidFill>
                    <a:schemeClr val="tx1"/>
                  </a:solidFill>
                  <a:latin typeface="Times New Roman" panose="02020603050405020304" pitchFamily="18" charset="0"/>
                  <a:cs typeface="Times New Roman" panose="02020603050405020304" pitchFamily="18" charset="0"/>
                </a:rPr>
                <a:t>33,8</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34" name="Группа 48"/>
          <p:cNvGrpSpPr>
            <a:grpSpLocks/>
          </p:cNvGrpSpPr>
          <p:nvPr/>
        </p:nvGrpSpPr>
        <p:grpSpPr bwMode="auto">
          <a:xfrm>
            <a:off x="7368992" y="5838602"/>
            <a:ext cx="720000" cy="531168"/>
            <a:chOff x="3132709" y="2933351"/>
            <a:chExt cx="720688" cy="677295"/>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50" name="Скругленный прямоугольник 49"/>
            <p:cNvSpPr/>
            <p:nvPr/>
          </p:nvSpPr>
          <p:spPr>
            <a:xfrm>
              <a:off x="3132709" y="2933351"/>
              <a:ext cx="720688" cy="677295"/>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1" name="Скругленный прямоугольник 4"/>
            <p:cNvSpPr/>
            <p:nvPr/>
          </p:nvSpPr>
          <p:spPr>
            <a:xfrm>
              <a:off x="3151758" y="2952430"/>
              <a:ext cx="682590" cy="639138"/>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smtClean="0">
                  <a:solidFill>
                    <a:schemeClr val="tx1"/>
                  </a:solidFill>
                  <a:latin typeface="Times New Roman" panose="02020603050405020304" pitchFamily="18" charset="0"/>
                  <a:cs typeface="Times New Roman" panose="02020603050405020304" pitchFamily="18" charset="0"/>
                </a:rPr>
                <a:t>149,9</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35" name="Группа 51"/>
          <p:cNvGrpSpPr>
            <a:grpSpLocks/>
          </p:cNvGrpSpPr>
          <p:nvPr/>
        </p:nvGrpSpPr>
        <p:grpSpPr bwMode="auto">
          <a:xfrm>
            <a:off x="8284345" y="3825104"/>
            <a:ext cx="720000" cy="540000"/>
            <a:chOff x="4050414" y="709572"/>
            <a:chExt cx="725555" cy="737696"/>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53" name="Скругленный прямоугольник 52"/>
            <p:cNvSpPr/>
            <p:nvPr/>
          </p:nvSpPr>
          <p:spPr>
            <a:xfrm>
              <a:off x="4050414" y="709572"/>
              <a:ext cx="725555" cy="73769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4" name="Скругленный прямоугольник 4"/>
            <p:cNvSpPr/>
            <p:nvPr/>
          </p:nvSpPr>
          <p:spPr>
            <a:xfrm>
              <a:off x="4093281" y="709572"/>
              <a:ext cx="682688" cy="694863"/>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smtClean="0">
                  <a:solidFill>
                    <a:schemeClr val="tx1"/>
                  </a:solidFill>
                  <a:latin typeface="Times New Roman" panose="02020603050405020304" pitchFamily="18" charset="0"/>
                  <a:cs typeface="Times New Roman" panose="02020603050405020304" pitchFamily="18" charset="0"/>
                </a:rPr>
                <a:t>1 688,4</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36" name="Группа 54"/>
          <p:cNvGrpSpPr>
            <a:grpSpLocks/>
          </p:cNvGrpSpPr>
          <p:nvPr/>
        </p:nvGrpSpPr>
        <p:grpSpPr bwMode="auto">
          <a:xfrm>
            <a:off x="8278082" y="4497640"/>
            <a:ext cx="720000" cy="540000"/>
            <a:chOff x="4050414" y="709572"/>
            <a:chExt cx="725555" cy="737696"/>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56" name="Скругленный прямоугольник 55"/>
            <p:cNvSpPr/>
            <p:nvPr/>
          </p:nvSpPr>
          <p:spPr>
            <a:xfrm>
              <a:off x="4050414" y="709572"/>
              <a:ext cx="725555" cy="73769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7" name="Скругленный прямоугольник 4"/>
            <p:cNvSpPr/>
            <p:nvPr/>
          </p:nvSpPr>
          <p:spPr>
            <a:xfrm>
              <a:off x="4093280" y="709572"/>
              <a:ext cx="682689" cy="694863"/>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smtClean="0">
                  <a:solidFill>
                    <a:schemeClr val="tx1"/>
                  </a:solidFill>
                  <a:latin typeface="Times New Roman" panose="02020603050405020304" pitchFamily="18" charset="0"/>
                  <a:cs typeface="Times New Roman" panose="02020603050405020304" pitchFamily="18" charset="0"/>
                </a:rPr>
                <a:t>108,8</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37" name="Группа 57"/>
          <p:cNvGrpSpPr>
            <a:grpSpLocks/>
          </p:cNvGrpSpPr>
          <p:nvPr/>
        </p:nvGrpSpPr>
        <p:grpSpPr bwMode="auto">
          <a:xfrm>
            <a:off x="8278082" y="5157192"/>
            <a:ext cx="720000" cy="540000"/>
            <a:chOff x="4050414" y="709572"/>
            <a:chExt cx="725555" cy="737696"/>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59" name="Скругленный прямоугольник 58"/>
            <p:cNvSpPr/>
            <p:nvPr/>
          </p:nvSpPr>
          <p:spPr>
            <a:xfrm>
              <a:off x="4050414" y="709572"/>
              <a:ext cx="725555" cy="73769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0" name="Скругленный прямоугольник 4"/>
            <p:cNvSpPr/>
            <p:nvPr/>
          </p:nvSpPr>
          <p:spPr>
            <a:xfrm>
              <a:off x="4093281" y="709572"/>
              <a:ext cx="682688" cy="694770"/>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smtClean="0">
                  <a:solidFill>
                    <a:schemeClr val="tx1"/>
                  </a:solidFill>
                  <a:latin typeface="Times New Roman" panose="02020603050405020304" pitchFamily="18" charset="0"/>
                  <a:cs typeface="Times New Roman" panose="02020603050405020304" pitchFamily="18" charset="0"/>
                </a:rPr>
                <a:t>32,5</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38" name="Группа 60"/>
          <p:cNvGrpSpPr>
            <a:grpSpLocks/>
          </p:cNvGrpSpPr>
          <p:nvPr/>
        </p:nvGrpSpPr>
        <p:grpSpPr bwMode="auto">
          <a:xfrm>
            <a:off x="8278082" y="5805264"/>
            <a:ext cx="720000" cy="564506"/>
            <a:chOff x="4071666" y="709572"/>
            <a:chExt cx="725555" cy="695194"/>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62" name="Скругленный прямоугольник 61"/>
            <p:cNvSpPr/>
            <p:nvPr/>
          </p:nvSpPr>
          <p:spPr>
            <a:xfrm>
              <a:off x="4071666" y="768433"/>
              <a:ext cx="725555" cy="618833"/>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3" name="Скругленный прямоугольник 4"/>
            <p:cNvSpPr/>
            <p:nvPr/>
          </p:nvSpPr>
          <p:spPr>
            <a:xfrm>
              <a:off x="4092305" y="709572"/>
              <a:ext cx="684277" cy="695194"/>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smtClean="0">
                  <a:solidFill>
                    <a:schemeClr val="tx1"/>
                  </a:solidFill>
                  <a:latin typeface="Times New Roman" panose="02020603050405020304" pitchFamily="18" charset="0"/>
                  <a:cs typeface="Times New Roman" panose="02020603050405020304" pitchFamily="18" charset="0"/>
                </a:rPr>
                <a:t>147,3</a:t>
              </a:r>
              <a:endParaRPr lang="ru-RU" sz="1200" dirty="0">
                <a:solidFill>
                  <a:schemeClr val="tx1"/>
                </a:solidFill>
                <a:latin typeface="Times New Roman" panose="02020603050405020304" pitchFamily="18" charset="0"/>
                <a:cs typeface="Times New Roman" panose="02020603050405020304" pitchFamily="18" charset="0"/>
              </a:endParaRPr>
            </a:p>
          </p:txBody>
        </p:sp>
      </p:grpSp>
      <p:sp>
        <p:nvSpPr>
          <p:cNvPr id="52" name="Заголовок 1"/>
          <p:cNvSpPr txBox="1">
            <a:spLocks/>
          </p:cNvSpPr>
          <p:nvPr/>
        </p:nvSpPr>
        <p:spPr>
          <a:xfrm>
            <a:off x="259727" y="0"/>
            <a:ext cx="7760233"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«Управление </a:t>
            </a:r>
            <a:r>
              <a:rPr lang="ru-RU" sz="1600" dirty="0">
                <a:solidFill>
                  <a:schemeClr val="tx1"/>
                </a:solidFill>
                <a:effectLst/>
                <a:latin typeface="Times New Roman" panose="02020603050405020304" pitchFamily="18" charset="0"/>
                <a:cs typeface="Times New Roman" panose="02020603050405020304" pitchFamily="18" charset="0"/>
              </a:rPr>
              <a:t>общественными финансами и государственным долгом Чувашской Республики»</a:t>
            </a:r>
          </a:p>
        </p:txBody>
      </p:sp>
      <p:cxnSp>
        <p:nvCxnSpPr>
          <p:cNvPr id="55" name="Прямая соединительная линия 5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pSp>
        <p:nvGrpSpPr>
          <p:cNvPr id="61" name="Группа 60"/>
          <p:cNvGrpSpPr/>
          <p:nvPr/>
        </p:nvGrpSpPr>
        <p:grpSpPr>
          <a:xfrm>
            <a:off x="4133689" y="3233388"/>
            <a:ext cx="3132000" cy="367429"/>
            <a:chOff x="2" y="594331"/>
            <a:chExt cx="2177202" cy="367429"/>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64" name="Скругленный прямоугольник 63"/>
            <p:cNvSpPr/>
            <p:nvPr/>
          </p:nvSpPr>
          <p:spPr>
            <a:xfrm>
              <a:off x="2" y="594331"/>
              <a:ext cx="2177202" cy="367429"/>
            </a:xfrm>
            <a:prstGeom prst="roundRect">
              <a:avLst>
                <a:gd name="adj" fmla="val 10000"/>
              </a:avLst>
            </a:prstGeom>
            <a:grpFill/>
            <a:ln>
              <a:noFill/>
            </a:ln>
          </p:spPr>
          <p:style>
            <a:lnRef idx="1">
              <a:schemeClr val="accent2"/>
            </a:lnRef>
            <a:fillRef idx="2">
              <a:schemeClr val="accent2"/>
            </a:fillRef>
            <a:effectRef idx="1">
              <a:schemeClr val="accent2"/>
            </a:effectRef>
            <a:fontRef idx="minor">
              <a:schemeClr val="dk1"/>
            </a:fontRef>
          </p:style>
        </p:sp>
        <p:sp>
          <p:nvSpPr>
            <p:cNvPr id="65" name="Скругленный прямоугольник 4"/>
            <p:cNvSpPr/>
            <p:nvPr/>
          </p:nvSpPr>
          <p:spPr>
            <a:xfrm>
              <a:off x="10764" y="605093"/>
              <a:ext cx="2155678" cy="345905"/>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5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66" name="Группа 65"/>
          <p:cNvGrpSpPr/>
          <p:nvPr/>
        </p:nvGrpSpPr>
        <p:grpSpPr>
          <a:xfrm>
            <a:off x="7368992" y="3230794"/>
            <a:ext cx="720000" cy="367429"/>
            <a:chOff x="2448266" y="614264"/>
            <a:chExt cx="853593" cy="367429"/>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70" name="Скругленный прямоугольник 69"/>
            <p:cNvSpPr/>
            <p:nvPr/>
          </p:nvSpPr>
          <p:spPr>
            <a:xfrm>
              <a:off x="2448266" y="614264"/>
              <a:ext cx="853593" cy="367429"/>
            </a:xfrm>
            <a:prstGeom prst="roundRect">
              <a:avLst>
                <a:gd name="adj" fmla="val 10000"/>
              </a:avLst>
            </a:prstGeom>
            <a:grpFill/>
            <a:ln>
              <a:noFill/>
            </a:ln>
          </p:spPr>
          <p:style>
            <a:lnRef idx="1">
              <a:schemeClr val="accent3"/>
            </a:lnRef>
            <a:fillRef idx="2">
              <a:schemeClr val="accent3"/>
            </a:fillRef>
            <a:effectRef idx="1">
              <a:schemeClr val="accent3"/>
            </a:effectRef>
            <a:fontRef idx="minor">
              <a:schemeClr val="dk1"/>
            </a:fontRef>
          </p:style>
        </p:sp>
        <p:sp>
          <p:nvSpPr>
            <p:cNvPr id="71" name="Скругленный прямоугольник 4"/>
            <p:cNvSpPr/>
            <p:nvPr/>
          </p:nvSpPr>
          <p:spPr>
            <a:xfrm>
              <a:off x="2459028" y="625026"/>
              <a:ext cx="832069" cy="345905"/>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latin typeface="Times New Roman" panose="02020603050405020304" pitchFamily="18" charset="0"/>
                  <a:cs typeface="Times New Roman" panose="02020603050405020304" pitchFamily="18" charset="0"/>
                </a:rPr>
                <a:t>План</a:t>
              </a:r>
              <a:endParaRPr lang="ru-RU" sz="15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67" name="Группа 66"/>
          <p:cNvGrpSpPr/>
          <p:nvPr/>
        </p:nvGrpSpPr>
        <p:grpSpPr>
          <a:xfrm>
            <a:off x="8278082" y="3222275"/>
            <a:ext cx="720000" cy="378542"/>
            <a:chOff x="3444032" y="622413"/>
            <a:chExt cx="851765" cy="334027"/>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68" name="Скругленный прямоугольник 67"/>
            <p:cNvSpPr/>
            <p:nvPr/>
          </p:nvSpPr>
          <p:spPr>
            <a:xfrm>
              <a:off x="3444032" y="622413"/>
              <a:ext cx="851765" cy="334027"/>
            </a:xfrm>
            <a:prstGeom prst="roundRect">
              <a:avLst>
                <a:gd name="adj" fmla="val 10000"/>
              </a:avLst>
            </a:prstGeom>
            <a:grpFill/>
            <a:ln>
              <a:noFill/>
            </a:ln>
          </p:spPr>
          <p:style>
            <a:lnRef idx="1">
              <a:schemeClr val="accent4"/>
            </a:lnRef>
            <a:fillRef idx="2">
              <a:schemeClr val="accent4"/>
            </a:fillRef>
            <a:effectRef idx="1">
              <a:schemeClr val="accent4"/>
            </a:effectRef>
            <a:fontRef idx="minor">
              <a:schemeClr val="dk1"/>
            </a:fontRef>
          </p:style>
        </p:sp>
        <p:sp>
          <p:nvSpPr>
            <p:cNvPr id="69" name="Скругленный прямоугольник 6"/>
            <p:cNvSpPr/>
            <p:nvPr/>
          </p:nvSpPr>
          <p:spPr>
            <a:xfrm>
              <a:off x="3453815" y="632196"/>
              <a:ext cx="832199" cy="314461"/>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latin typeface="Times New Roman" panose="02020603050405020304" pitchFamily="18" charset="0"/>
                  <a:cs typeface="Times New Roman" panose="02020603050405020304" pitchFamily="18" charset="0"/>
                </a:rPr>
                <a:t>Факт</a:t>
              </a:r>
              <a:endParaRPr lang="ru-RU" sz="1500" b="1" kern="1200" dirty="0">
                <a:solidFill>
                  <a:schemeClr val="tx1"/>
                </a:solidFill>
                <a:latin typeface="Times New Roman" panose="02020603050405020304" pitchFamily="18" charset="0"/>
                <a:cs typeface="Times New Roman" panose="02020603050405020304" pitchFamily="18" charset="0"/>
              </a:endParaRPr>
            </a:p>
          </p:txBody>
        </p:sp>
      </p:grpSp>
      <p:graphicFrame>
        <p:nvGraphicFramePr>
          <p:cNvPr id="74" name="Диаграмма 73"/>
          <p:cNvGraphicFramePr>
            <a:graphicFrameLocks/>
          </p:cNvGraphicFramePr>
          <p:nvPr>
            <p:extLst>
              <p:ext uri="{D42A27DB-BD31-4B8C-83A1-F6EECF244321}">
                <p14:modId xmlns:p14="http://schemas.microsoft.com/office/powerpoint/2010/main" val="2434685022"/>
              </p:ext>
            </p:extLst>
          </p:nvPr>
        </p:nvGraphicFramePr>
        <p:xfrm>
          <a:off x="33363" y="3008932"/>
          <a:ext cx="4082559" cy="29163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0610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66675" y="2684251"/>
            <a:ext cx="4483100" cy="62071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ru-RU" sz="1100" dirty="0">
                <a:solidFill>
                  <a:schemeClr val="tx1"/>
                </a:solidFill>
                <a:latin typeface="Times New Roman" panose="02020603050405020304" pitchFamily="18" charset="0"/>
                <a:cs typeface="Times New Roman" panose="02020603050405020304" pitchFamily="18" charset="0"/>
              </a:rPr>
              <a:t>Удельный вес программных расходов республиканского бюджета Чувашской Республики в общем объеме расходов республиканского бюджета Чувашской Республики, %</a:t>
            </a:r>
          </a:p>
        </p:txBody>
      </p:sp>
      <p:sp>
        <p:nvSpPr>
          <p:cNvPr id="24" name="Скругленный прямоугольник 23"/>
          <p:cNvSpPr/>
          <p:nvPr/>
        </p:nvSpPr>
        <p:spPr>
          <a:xfrm>
            <a:off x="66675" y="3443844"/>
            <a:ext cx="4479157" cy="675926"/>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ru-RU" sz="1100" dirty="0">
                <a:solidFill>
                  <a:schemeClr val="tx1"/>
                </a:solidFill>
                <a:latin typeface="Times New Roman" panose="02020603050405020304" pitchFamily="18" charset="0"/>
                <a:cs typeface="Times New Roman" panose="02020603050405020304" pitchFamily="18" charset="0"/>
              </a:rPr>
              <a:t>Отношение государственного долга Чувашской Республики к доходам республиканского бюджета Чувашской Республики (без учета утвержденного объема безвозмездных поступлений), %</a:t>
            </a:r>
          </a:p>
        </p:txBody>
      </p:sp>
      <p:sp>
        <p:nvSpPr>
          <p:cNvPr id="33" name="Скругленный прямоугольник 32"/>
          <p:cNvSpPr/>
          <p:nvPr/>
        </p:nvSpPr>
        <p:spPr>
          <a:xfrm>
            <a:off x="66675" y="4293096"/>
            <a:ext cx="4487043" cy="542925"/>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ru-RU" sz="1100" dirty="0">
                <a:solidFill>
                  <a:schemeClr val="tx1"/>
                </a:solidFill>
                <a:latin typeface="Times New Roman" panose="02020603050405020304" pitchFamily="18" charset="0"/>
                <a:cs typeface="Times New Roman" panose="02020603050405020304" pitchFamily="18" charset="0"/>
              </a:rPr>
              <a:t>Объем налоговых и неналоговых доходов консолидированного бюджета Чувашской Республики, млн. руб.</a:t>
            </a:r>
          </a:p>
        </p:txBody>
      </p:sp>
      <p:sp>
        <p:nvSpPr>
          <p:cNvPr id="35" name="Скругленный прямоугольник 34"/>
          <p:cNvSpPr/>
          <p:nvPr/>
        </p:nvSpPr>
        <p:spPr>
          <a:xfrm>
            <a:off x="66675" y="5085184"/>
            <a:ext cx="4506758" cy="542925"/>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ru-RU" sz="1100" dirty="0">
                <a:solidFill>
                  <a:schemeClr val="tx1"/>
                </a:solidFill>
                <a:latin typeface="Times New Roman" panose="02020603050405020304" pitchFamily="18" charset="0"/>
                <a:cs typeface="Times New Roman" panose="02020603050405020304" pitchFamily="18" charset="0"/>
              </a:rPr>
              <a:t>Темп роста налоговых и неналоговых доходов республиканского бюджета Чувашской Республики (% к предыдущему году)</a:t>
            </a:r>
          </a:p>
        </p:txBody>
      </p:sp>
      <p:sp>
        <p:nvSpPr>
          <p:cNvPr id="36" name="Скругленный прямоугольник 35"/>
          <p:cNvSpPr/>
          <p:nvPr/>
        </p:nvSpPr>
        <p:spPr>
          <a:xfrm>
            <a:off x="66675" y="5805264"/>
            <a:ext cx="4522529" cy="79851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ru-RU" sz="1100" dirty="0">
                <a:solidFill>
                  <a:schemeClr val="tx1"/>
                </a:solidFill>
                <a:latin typeface="Times New Roman" panose="02020603050405020304" pitchFamily="18" charset="0"/>
                <a:cs typeface="Times New Roman" panose="02020603050405020304" pitchFamily="18" charset="0"/>
              </a:rPr>
              <a:t>Доля просроченной задолженности по бюджетным кредитам, предоставленным из федерального бюджета, в общем объеме задолженности по бюджетным кредитам, предоставленным из федерального бюджета, %</a:t>
            </a:r>
          </a:p>
        </p:txBody>
      </p:sp>
      <p:sp>
        <p:nvSpPr>
          <p:cNvPr id="11" name="Скругленный прямоугольник 10"/>
          <p:cNvSpPr/>
          <p:nvPr/>
        </p:nvSpPr>
        <p:spPr>
          <a:xfrm>
            <a:off x="125821" y="1580766"/>
            <a:ext cx="2592387" cy="50482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ru-RU" sz="1400" b="1" dirty="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3748" y="1112464"/>
            <a:ext cx="1830928" cy="1161870"/>
          </a:xfrm>
          <a:prstGeom prst="rect">
            <a:avLst/>
          </a:prstGeom>
          <a:ln>
            <a:noFill/>
          </a:ln>
          <a:effectLst>
            <a:softEdge rad="112500"/>
          </a:effectLst>
        </p:spPr>
      </p:pic>
      <p:grpSp>
        <p:nvGrpSpPr>
          <p:cNvPr id="240651" name="Группа 11"/>
          <p:cNvGrpSpPr>
            <a:grpSpLocks/>
          </p:cNvGrpSpPr>
          <p:nvPr/>
        </p:nvGrpSpPr>
        <p:grpSpPr bwMode="auto">
          <a:xfrm>
            <a:off x="4684713" y="964737"/>
            <a:ext cx="4419600" cy="728662"/>
            <a:chOff x="2242" y="3328"/>
            <a:chExt cx="4546105" cy="750880"/>
          </a:xfrm>
          <a:effectLst/>
        </p:grpSpPr>
        <p:sp>
          <p:nvSpPr>
            <p:cNvPr id="13" name="Скругленный прямоугольник 12"/>
            <p:cNvSpPr/>
            <p:nvPr/>
          </p:nvSpPr>
          <p:spPr>
            <a:xfrm>
              <a:off x="2242" y="3328"/>
              <a:ext cx="4546105" cy="750880"/>
            </a:xfrm>
            <a:prstGeom prst="roundRect">
              <a:avLst/>
            </a:prstGeom>
          </p:spPr>
          <p:style>
            <a:lnRef idx="3">
              <a:schemeClr val="lt1"/>
            </a:lnRef>
            <a:fillRef idx="1">
              <a:schemeClr val="accent2"/>
            </a:fillRef>
            <a:effectRef idx="1">
              <a:schemeClr val="accent2"/>
            </a:effectRef>
            <a:fontRef idx="minor">
              <a:schemeClr val="lt1"/>
            </a:fontRef>
          </p:style>
        </p:sp>
        <p:sp>
          <p:nvSpPr>
            <p:cNvPr id="14" name="Скругленный прямоугольник 4"/>
            <p:cNvSpPr/>
            <p:nvPr/>
          </p:nvSpPr>
          <p:spPr>
            <a:xfrm>
              <a:off x="24465" y="24594"/>
              <a:ext cx="4501660" cy="708347"/>
            </a:xfrm>
            <a:prstGeom prst="roundRect">
              <a:avLst/>
            </a:prstGeom>
          </p:spPr>
          <p:style>
            <a:lnRef idx="3">
              <a:schemeClr val="lt1"/>
            </a:lnRef>
            <a:fillRef idx="1">
              <a:schemeClr val="accent2"/>
            </a:fillRef>
            <a:effectRef idx="1">
              <a:schemeClr val="accent2"/>
            </a:effectRef>
            <a:fontRef idx="minor">
              <a:schemeClr val="lt1"/>
            </a:fontRef>
          </p:style>
          <p:txBody>
            <a:bodyPr lIns="53340" tIns="53340" rIns="53340" bIns="53340" spcCol="1270" anchor="ctr"/>
            <a:lstStyle/>
            <a:p>
              <a:pPr algn="ctr" defTabSz="622300">
                <a:lnSpc>
                  <a:spcPct val="90000"/>
                </a:lnSpc>
                <a:spcAft>
                  <a:spcPct val="35000"/>
                </a:spcAft>
                <a:defRPr/>
              </a:pPr>
              <a:r>
                <a:rPr lang="ru-RU" sz="1400" b="1" dirty="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p>
          </p:txBody>
        </p:sp>
      </p:grpSp>
      <p:grpSp>
        <p:nvGrpSpPr>
          <p:cNvPr id="240653" name="Группа 18"/>
          <p:cNvGrpSpPr>
            <a:grpSpLocks/>
          </p:cNvGrpSpPr>
          <p:nvPr/>
        </p:nvGrpSpPr>
        <p:grpSpPr bwMode="auto">
          <a:xfrm>
            <a:off x="4657204" y="1819694"/>
            <a:ext cx="850900" cy="720000"/>
            <a:chOff x="929823" y="789173"/>
            <a:chExt cx="850461" cy="75088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20" name="Скругленный прямоугольник 19"/>
            <p:cNvSpPr/>
            <p:nvPr/>
          </p:nvSpPr>
          <p:spPr>
            <a:xfrm>
              <a:off x="929823" y="789173"/>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Скругленный прямоугольник 4"/>
            <p:cNvSpPr/>
            <p:nvPr/>
          </p:nvSpPr>
          <p:spPr>
            <a:xfrm>
              <a:off x="952037" y="811398"/>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400" b="1" dirty="0" smtClean="0">
                  <a:solidFill>
                    <a:schemeClr val="tx1"/>
                  </a:solidFill>
                  <a:latin typeface="Times New Roman" panose="02020603050405020304" pitchFamily="18" charset="0"/>
                  <a:cs typeface="Times New Roman" panose="02020603050405020304" pitchFamily="18" charset="0"/>
                </a:rPr>
                <a:t>2018 </a:t>
              </a:r>
              <a:endParaRPr lang="ru-RU" sz="1400" b="1" dirty="0">
                <a:solidFill>
                  <a:schemeClr val="tx1"/>
                </a:solidFill>
                <a:latin typeface="Times New Roman" panose="02020603050405020304" pitchFamily="18" charset="0"/>
                <a:cs typeface="Times New Roman" panose="02020603050405020304" pitchFamily="18" charset="0"/>
              </a:endParaRPr>
            </a:p>
            <a:p>
              <a:pPr algn="ctr" defTabSz="622300">
                <a:lnSpc>
                  <a:spcPct val="90000"/>
                </a:lnSpc>
                <a:spcAft>
                  <a:spcPct val="35000"/>
                </a:spcAft>
                <a:defRPr/>
              </a:pPr>
              <a:r>
                <a:rPr lang="ru-RU" sz="1400" b="1" dirty="0">
                  <a:solidFill>
                    <a:schemeClr val="tx1"/>
                  </a:solidFill>
                  <a:latin typeface="Times New Roman" panose="02020603050405020304" pitchFamily="18" charset="0"/>
                  <a:cs typeface="Times New Roman" panose="02020603050405020304" pitchFamily="18" charset="0"/>
                </a:rPr>
                <a:t>план</a:t>
              </a:r>
            </a:p>
          </p:txBody>
        </p:sp>
      </p:grpSp>
      <p:grpSp>
        <p:nvGrpSpPr>
          <p:cNvPr id="240655" name="Группа 25"/>
          <p:cNvGrpSpPr>
            <a:grpSpLocks/>
          </p:cNvGrpSpPr>
          <p:nvPr/>
        </p:nvGrpSpPr>
        <p:grpSpPr bwMode="auto">
          <a:xfrm>
            <a:off x="5580906" y="1819694"/>
            <a:ext cx="849313" cy="720000"/>
            <a:chOff x="1707709" y="944699"/>
            <a:chExt cx="850461" cy="75016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27" name="Скругленный прямоугольник 26"/>
            <p:cNvSpPr/>
            <p:nvPr/>
          </p:nvSpPr>
          <p:spPr>
            <a:xfrm>
              <a:off x="1707709" y="944699"/>
              <a:ext cx="850461" cy="75016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Скругленный прямоугольник 4"/>
            <p:cNvSpPr/>
            <p:nvPr/>
          </p:nvSpPr>
          <p:spPr>
            <a:xfrm>
              <a:off x="1742681" y="990790"/>
              <a:ext cx="770979" cy="656728"/>
            </a:xfrm>
            <a:prstGeom prst="rect">
              <a:avLst/>
            </a:prstGeom>
            <a:grpFill/>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400" b="1" dirty="0" smtClean="0">
                  <a:solidFill>
                    <a:schemeClr val="tx1"/>
                  </a:solidFill>
                  <a:latin typeface="Times New Roman" panose="02020603050405020304" pitchFamily="18" charset="0"/>
                  <a:cs typeface="Times New Roman" panose="02020603050405020304" pitchFamily="18" charset="0"/>
                </a:rPr>
                <a:t>2018</a:t>
              </a:r>
            </a:p>
            <a:p>
              <a:pPr algn="ctr" defTabSz="622300">
                <a:lnSpc>
                  <a:spcPct val="90000"/>
                </a:lnSpc>
                <a:spcAft>
                  <a:spcPct val="35000"/>
                </a:spcAft>
                <a:defRPr/>
              </a:pPr>
              <a:r>
                <a:rPr lang="ru-RU" sz="1400" b="1" dirty="0" smtClean="0">
                  <a:solidFill>
                    <a:schemeClr val="tx1"/>
                  </a:solidFill>
                  <a:latin typeface="Times New Roman" panose="02020603050405020304" pitchFamily="18" charset="0"/>
                  <a:cs typeface="Times New Roman" panose="02020603050405020304" pitchFamily="18" charset="0"/>
                </a:rPr>
                <a:t>факт</a:t>
              </a:r>
              <a:endParaRPr lang="ru-RU" sz="1400" b="1" dirty="0">
                <a:solidFill>
                  <a:schemeClr val="tx1"/>
                </a:solidFill>
                <a:latin typeface="Times New Roman" panose="02020603050405020304" pitchFamily="18" charset="0"/>
                <a:cs typeface="Times New Roman" panose="02020603050405020304" pitchFamily="18" charset="0"/>
              </a:endParaRPr>
            </a:p>
          </p:txBody>
        </p:sp>
      </p:grpSp>
      <p:grpSp>
        <p:nvGrpSpPr>
          <p:cNvPr id="240656" name="Группа 28"/>
          <p:cNvGrpSpPr>
            <a:grpSpLocks/>
          </p:cNvGrpSpPr>
          <p:nvPr/>
        </p:nvGrpSpPr>
        <p:grpSpPr bwMode="auto">
          <a:xfrm>
            <a:off x="7427801" y="1819694"/>
            <a:ext cx="792000" cy="720000"/>
            <a:chOff x="1864843" y="713110"/>
            <a:chExt cx="850461" cy="750969"/>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0" name="Скругленный прямоугольник 29"/>
            <p:cNvSpPr/>
            <p:nvPr/>
          </p:nvSpPr>
          <p:spPr>
            <a:xfrm>
              <a:off x="1864843" y="713110"/>
              <a:ext cx="850461" cy="75096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Скругленный прямоугольник 4"/>
            <p:cNvSpPr/>
            <p:nvPr/>
          </p:nvSpPr>
          <p:spPr>
            <a:xfrm>
              <a:off x="1914844" y="758277"/>
              <a:ext cx="765553" cy="652533"/>
            </a:xfrm>
            <a:prstGeom prst="rect">
              <a:avLst/>
            </a:prstGeom>
            <a:grpFill/>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400" b="1" dirty="0" smtClean="0">
                  <a:solidFill>
                    <a:schemeClr val="tx1"/>
                  </a:solidFill>
                  <a:latin typeface="Times New Roman" panose="02020603050405020304" pitchFamily="18" charset="0"/>
                  <a:cs typeface="Times New Roman" panose="02020603050405020304" pitchFamily="18" charset="0"/>
                </a:rPr>
                <a:t>2020</a:t>
              </a:r>
              <a:endParaRPr lang="ru-RU" sz="1400" b="1" dirty="0">
                <a:solidFill>
                  <a:schemeClr val="tx1"/>
                </a:solidFill>
                <a:latin typeface="Times New Roman" panose="02020603050405020304" pitchFamily="18" charset="0"/>
                <a:cs typeface="Times New Roman" panose="02020603050405020304" pitchFamily="18" charset="0"/>
              </a:endParaRPr>
            </a:p>
          </p:txBody>
        </p:sp>
      </p:grpSp>
      <p:grpSp>
        <p:nvGrpSpPr>
          <p:cNvPr id="240657" name="Группа 31"/>
          <p:cNvGrpSpPr>
            <a:grpSpLocks/>
          </p:cNvGrpSpPr>
          <p:nvPr/>
        </p:nvGrpSpPr>
        <p:grpSpPr bwMode="auto">
          <a:xfrm>
            <a:off x="6516216" y="1819694"/>
            <a:ext cx="850900" cy="720000"/>
            <a:chOff x="1851723" y="789173"/>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4" name="Скругленный прямоугольник 33"/>
            <p:cNvSpPr/>
            <p:nvPr/>
          </p:nvSpPr>
          <p:spPr>
            <a:xfrm>
              <a:off x="1851723" y="789173"/>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Скругленный прямоугольник 4"/>
            <p:cNvSpPr/>
            <p:nvPr/>
          </p:nvSpPr>
          <p:spPr>
            <a:xfrm>
              <a:off x="1873937" y="811398"/>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400" b="1" dirty="0" smtClean="0">
                  <a:solidFill>
                    <a:schemeClr val="tx1"/>
                  </a:solidFill>
                  <a:latin typeface="Times New Roman" panose="02020603050405020304" pitchFamily="18" charset="0"/>
                  <a:cs typeface="Times New Roman" panose="02020603050405020304" pitchFamily="18" charset="0"/>
                </a:rPr>
                <a:t>2019</a:t>
              </a:r>
            </a:p>
          </p:txBody>
        </p:sp>
      </p:grpSp>
      <p:grpSp>
        <p:nvGrpSpPr>
          <p:cNvPr id="240663" name="Группа 52"/>
          <p:cNvGrpSpPr>
            <a:grpSpLocks/>
          </p:cNvGrpSpPr>
          <p:nvPr/>
        </p:nvGrpSpPr>
        <p:grpSpPr bwMode="auto">
          <a:xfrm>
            <a:off x="4657204" y="2632494"/>
            <a:ext cx="850900" cy="684000"/>
            <a:chOff x="929823" y="1575018"/>
            <a:chExt cx="850461" cy="75088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54" name="Скругленный прямоугольник 53"/>
            <p:cNvSpPr/>
            <p:nvPr/>
          </p:nvSpPr>
          <p:spPr>
            <a:xfrm>
              <a:off x="929823" y="1575018"/>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5" name="Скругленный прямоугольник 4"/>
            <p:cNvSpPr/>
            <p:nvPr/>
          </p:nvSpPr>
          <p:spPr>
            <a:xfrm>
              <a:off x="952037" y="1597243"/>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100,0</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64" name="Группа 55"/>
          <p:cNvGrpSpPr>
            <a:grpSpLocks/>
          </p:cNvGrpSpPr>
          <p:nvPr/>
        </p:nvGrpSpPr>
        <p:grpSpPr bwMode="auto">
          <a:xfrm>
            <a:off x="4657204" y="3435769"/>
            <a:ext cx="850900" cy="684000"/>
            <a:chOff x="929823" y="2360863"/>
            <a:chExt cx="850461" cy="75088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57" name="Скругленный прямоугольник 56"/>
            <p:cNvSpPr/>
            <p:nvPr/>
          </p:nvSpPr>
          <p:spPr>
            <a:xfrm>
              <a:off x="929823" y="2360863"/>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8" name="Скругленный прямоугольник 4"/>
            <p:cNvSpPr/>
            <p:nvPr/>
          </p:nvSpPr>
          <p:spPr>
            <a:xfrm>
              <a:off x="952037" y="2383088"/>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52,4</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65" name="Группа 58"/>
          <p:cNvGrpSpPr>
            <a:grpSpLocks/>
          </p:cNvGrpSpPr>
          <p:nvPr/>
        </p:nvGrpSpPr>
        <p:grpSpPr bwMode="auto">
          <a:xfrm>
            <a:off x="4657204" y="4234281"/>
            <a:ext cx="849313" cy="684000"/>
            <a:chOff x="929823" y="3146709"/>
            <a:chExt cx="850461" cy="75088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60" name="Скругленный прямоугольник 59"/>
            <p:cNvSpPr/>
            <p:nvPr/>
          </p:nvSpPr>
          <p:spPr>
            <a:xfrm>
              <a:off x="929823" y="3146709"/>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1" name="Скругленный прямоугольник 4"/>
            <p:cNvSpPr/>
            <p:nvPr/>
          </p:nvSpPr>
          <p:spPr>
            <a:xfrm>
              <a:off x="952078" y="3168934"/>
              <a:ext cx="805951"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37 221,7</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66" name="Группа 61"/>
          <p:cNvGrpSpPr>
            <a:grpSpLocks/>
          </p:cNvGrpSpPr>
          <p:nvPr/>
        </p:nvGrpSpPr>
        <p:grpSpPr bwMode="auto">
          <a:xfrm>
            <a:off x="4657204" y="5056606"/>
            <a:ext cx="850900" cy="684000"/>
            <a:chOff x="929823" y="3932554"/>
            <a:chExt cx="850461" cy="75088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63" name="Скругленный прямоугольник 62"/>
            <p:cNvSpPr/>
            <p:nvPr/>
          </p:nvSpPr>
          <p:spPr>
            <a:xfrm>
              <a:off x="929823" y="3932554"/>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4" name="Скругленный прямоугольник 4"/>
            <p:cNvSpPr/>
            <p:nvPr/>
          </p:nvSpPr>
          <p:spPr>
            <a:xfrm>
              <a:off x="952037" y="3954779"/>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103,2</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67" name="Группа 64"/>
          <p:cNvGrpSpPr>
            <a:grpSpLocks/>
          </p:cNvGrpSpPr>
          <p:nvPr/>
        </p:nvGrpSpPr>
        <p:grpSpPr bwMode="auto">
          <a:xfrm>
            <a:off x="4657204" y="5877344"/>
            <a:ext cx="850900" cy="648000"/>
            <a:chOff x="929823" y="4718399"/>
            <a:chExt cx="850461" cy="75088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66" name="Скругленный прямоугольник 65"/>
            <p:cNvSpPr/>
            <p:nvPr/>
          </p:nvSpPr>
          <p:spPr>
            <a:xfrm>
              <a:off x="929823" y="4718399"/>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7" name="Скругленный прямоугольник 4"/>
            <p:cNvSpPr/>
            <p:nvPr/>
          </p:nvSpPr>
          <p:spPr>
            <a:xfrm>
              <a:off x="952037" y="4740624"/>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0</a:t>
              </a:r>
            </a:p>
          </p:txBody>
        </p:sp>
      </p:grpSp>
      <p:grpSp>
        <p:nvGrpSpPr>
          <p:cNvPr id="240673" name="Группа 82"/>
          <p:cNvGrpSpPr>
            <a:grpSpLocks/>
          </p:cNvGrpSpPr>
          <p:nvPr/>
        </p:nvGrpSpPr>
        <p:grpSpPr bwMode="auto">
          <a:xfrm>
            <a:off x="5580112" y="2632494"/>
            <a:ext cx="850900" cy="684000"/>
            <a:chOff x="1851723" y="1575018"/>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84" name="Скругленный прямоугольник 83"/>
            <p:cNvSpPr/>
            <p:nvPr/>
          </p:nvSpPr>
          <p:spPr>
            <a:xfrm>
              <a:off x="1851723" y="1575018"/>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5" name="Скругленный прямоугольник 4"/>
            <p:cNvSpPr/>
            <p:nvPr/>
          </p:nvSpPr>
          <p:spPr>
            <a:xfrm>
              <a:off x="1873937" y="1597243"/>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100,0</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74" name="Группа 85"/>
          <p:cNvGrpSpPr>
            <a:grpSpLocks/>
          </p:cNvGrpSpPr>
          <p:nvPr/>
        </p:nvGrpSpPr>
        <p:grpSpPr bwMode="auto">
          <a:xfrm>
            <a:off x="5580905" y="3435770"/>
            <a:ext cx="850900" cy="672624"/>
            <a:chOff x="1875303" y="2326235"/>
            <a:chExt cx="850613" cy="750816"/>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87" name="Скругленный прямоугольник 86"/>
            <p:cNvSpPr/>
            <p:nvPr/>
          </p:nvSpPr>
          <p:spPr>
            <a:xfrm>
              <a:off x="1875303" y="2326235"/>
              <a:ext cx="850613" cy="75081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8" name="Скругленный прямоугольник 4"/>
            <p:cNvSpPr/>
            <p:nvPr/>
          </p:nvSpPr>
          <p:spPr>
            <a:xfrm>
              <a:off x="1910216" y="2383380"/>
              <a:ext cx="769677" cy="68377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43,4</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75" name="Группа 88"/>
          <p:cNvGrpSpPr>
            <a:grpSpLocks/>
          </p:cNvGrpSpPr>
          <p:nvPr/>
        </p:nvGrpSpPr>
        <p:grpSpPr bwMode="auto">
          <a:xfrm>
            <a:off x="5580112" y="4234281"/>
            <a:ext cx="850900" cy="684000"/>
            <a:chOff x="1851723" y="3146709"/>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90" name="Скругленный прямоугольник 89"/>
            <p:cNvSpPr/>
            <p:nvPr/>
          </p:nvSpPr>
          <p:spPr>
            <a:xfrm>
              <a:off x="1851723" y="3146709"/>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1" name="Скругленный прямоугольник 4"/>
            <p:cNvSpPr/>
            <p:nvPr/>
          </p:nvSpPr>
          <p:spPr>
            <a:xfrm>
              <a:off x="1873937" y="3168934"/>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37 876,9</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76" name="Группа 91"/>
          <p:cNvGrpSpPr>
            <a:grpSpLocks/>
          </p:cNvGrpSpPr>
          <p:nvPr/>
        </p:nvGrpSpPr>
        <p:grpSpPr bwMode="auto">
          <a:xfrm>
            <a:off x="5580112" y="5056606"/>
            <a:ext cx="850900" cy="684000"/>
            <a:chOff x="1851723" y="3932554"/>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93" name="Скругленный прямоугольник 92"/>
            <p:cNvSpPr/>
            <p:nvPr/>
          </p:nvSpPr>
          <p:spPr>
            <a:xfrm>
              <a:off x="1851723" y="3932554"/>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4" name="Скругленный прямоугольник 4"/>
            <p:cNvSpPr/>
            <p:nvPr/>
          </p:nvSpPr>
          <p:spPr>
            <a:xfrm>
              <a:off x="1873937" y="3954779"/>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111,4</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77" name="Группа 94"/>
          <p:cNvGrpSpPr>
            <a:grpSpLocks/>
          </p:cNvGrpSpPr>
          <p:nvPr/>
        </p:nvGrpSpPr>
        <p:grpSpPr bwMode="auto">
          <a:xfrm>
            <a:off x="5595193" y="5877344"/>
            <a:ext cx="820738" cy="648000"/>
            <a:chOff x="1851723" y="4718399"/>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96" name="Скругленный прямоугольник 95"/>
            <p:cNvSpPr/>
            <p:nvPr/>
          </p:nvSpPr>
          <p:spPr>
            <a:xfrm>
              <a:off x="1851723" y="4718399"/>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7" name="Скругленный прямоугольник 4"/>
            <p:cNvSpPr/>
            <p:nvPr/>
          </p:nvSpPr>
          <p:spPr>
            <a:xfrm>
              <a:off x="1873108" y="4739665"/>
              <a:ext cx="807690" cy="708347"/>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0</a:t>
              </a:r>
            </a:p>
          </p:txBody>
        </p:sp>
      </p:grpSp>
      <p:grpSp>
        <p:nvGrpSpPr>
          <p:cNvPr id="240678" name="Группа 97"/>
          <p:cNvGrpSpPr>
            <a:grpSpLocks/>
          </p:cNvGrpSpPr>
          <p:nvPr/>
        </p:nvGrpSpPr>
        <p:grpSpPr bwMode="auto">
          <a:xfrm>
            <a:off x="6516216" y="2632494"/>
            <a:ext cx="850900" cy="684000"/>
            <a:chOff x="2750388" y="1514141"/>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99" name="Скругленный прямоугольник 98"/>
            <p:cNvSpPr/>
            <p:nvPr/>
          </p:nvSpPr>
          <p:spPr>
            <a:xfrm>
              <a:off x="2750388" y="1514141"/>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0" name="Скругленный прямоугольник 4"/>
            <p:cNvSpPr/>
            <p:nvPr/>
          </p:nvSpPr>
          <p:spPr>
            <a:xfrm>
              <a:off x="2772602" y="1536366"/>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100,0</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79" name="Группа 100"/>
          <p:cNvGrpSpPr>
            <a:grpSpLocks/>
          </p:cNvGrpSpPr>
          <p:nvPr/>
        </p:nvGrpSpPr>
        <p:grpSpPr bwMode="auto">
          <a:xfrm>
            <a:off x="6516216" y="3435769"/>
            <a:ext cx="850900" cy="684000"/>
            <a:chOff x="2750388" y="2314178"/>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02" name="Скругленный прямоугольник 101"/>
            <p:cNvSpPr/>
            <p:nvPr/>
          </p:nvSpPr>
          <p:spPr>
            <a:xfrm>
              <a:off x="2750388" y="2314178"/>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3" name="Скругленный прямоугольник 4"/>
            <p:cNvSpPr/>
            <p:nvPr/>
          </p:nvSpPr>
          <p:spPr>
            <a:xfrm>
              <a:off x="2772602" y="2336403"/>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52,4</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80" name="Группа 103"/>
          <p:cNvGrpSpPr>
            <a:grpSpLocks/>
          </p:cNvGrpSpPr>
          <p:nvPr/>
        </p:nvGrpSpPr>
        <p:grpSpPr bwMode="auto">
          <a:xfrm>
            <a:off x="6517010" y="4234281"/>
            <a:ext cx="849312" cy="684000"/>
            <a:chOff x="2750388" y="3168353"/>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05" name="Скругленный прямоугольник 104"/>
            <p:cNvSpPr/>
            <p:nvPr/>
          </p:nvSpPr>
          <p:spPr>
            <a:xfrm>
              <a:off x="2750388" y="3168353"/>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6" name="Скругленный прямоугольник 4"/>
            <p:cNvSpPr/>
            <p:nvPr/>
          </p:nvSpPr>
          <p:spPr>
            <a:xfrm>
              <a:off x="2772643" y="3190578"/>
              <a:ext cx="805951"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37 956,3</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81" name="Группа 106"/>
          <p:cNvGrpSpPr>
            <a:grpSpLocks/>
          </p:cNvGrpSpPr>
          <p:nvPr/>
        </p:nvGrpSpPr>
        <p:grpSpPr bwMode="auto">
          <a:xfrm>
            <a:off x="6516216" y="5056606"/>
            <a:ext cx="850900" cy="684000"/>
            <a:chOff x="2750388" y="3975433"/>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08" name="Скругленный прямоугольник 107"/>
            <p:cNvSpPr/>
            <p:nvPr/>
          </p:nvSpPr>
          <p:spPr>
            <a:xfrm>
              <a:off x="2750388" y="3975433"/>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9" name="Скругленный прямоугольник 4"/>
            <p:cNvSpPr/>
            <p:nvPr/>
          </p:nvSpPr>
          <p:spPr>
            <a:xfrm>
              <a:off x="2772602" y="3997658"/>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98,8</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82" name="Группа 109"/>
          <p:cNvGrpSpPr>
            <a:grpSpLocks/>
          </p:cNvGrpSpPr>
          <p:nvPr/>
        </p:nvGrpSpPr>
        <p:grpSpPr bwMode="auto">
          <a:xfrm>
            <a:off x="6520979" y="5877344"/>
            <a:ext cx="841375" cy="648000"/>
            <a:chOff x="2750388" y="4721727"/>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11" name="Скругленный прямоугольник 110"/>
            <p:cNvSpPr/>
            <p:nvPr/>
          </p:nvSpPr>
          <p:spPr>
            <a:xfrm>
              <a:off x="2750388" y="4721727"/>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2" name="Скругленный прямоугольник 4"/>
            <p:cNvSpPr/>
            <p:nvPr/>
          </p:nvSpPr>
          <p:spPr>
            <a:xfrm>
              <a:off x="2772853" y="4742993"/>
              <a:ext cx="805531" cy="708347"/>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0</a:t>
              </a:r>
            </a:p>
          </p:txBody>
        </p:sp>
      </p:grpSp>
      <p:grpSp>
        <p:nvGrpSpPr>
          <p:cNvPr id="240683" name="Группа 112"/>
          <p:cNvGrpSpPr>
            <a:grpSpLocks/>
          </p:cNvGrpSpPr>
          <p:nvPr/>
        </p:nvGrpSpPr>
        <p:grpSpPr bwMode="auto">
          <a:xfrm>
            <a:off x="7429389" y="2632494"/>
            <a:ext cx="792000" cy="684000"/>
            <a:chOff x="3686493" y="1449512"/>
            <a:chExt cx="847144"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14" name="Скругленный прямоугольник 113"/>
            <p:cNvSpPr/>
            <p:nvPr/>
          </p:nvSpPr>
          <p:spPr>
            <a:xfrm>
              <a:off x="3686493" y="1449512"/>
              <a:ext cx="847144"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5" name="Скругленный прямоугольник 4"/>
            <p:cNvSpPr/>
            <p:nvPr/>
          </p:nvSpPr>
          <p:spPr>
            <a:xfrm>
              <a:off x="3708703" y="1471737"/>
              <a:ext cx="80272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100,0</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84" name="Группа 115"/>
          <p:cNvGrpSpPr>
            <a:grpSpLocks/>
          </p:cNvGrpSpPr>
          <p:nvPr/>
        </p:nvGrpSpPr>
        <p:grpSpPr bwMode="auto">
          <a:xfrm>
            <a:off x="7433357" y="3435769"/>
            <a:ext cx="792000" cy="684000"/>
            <a:chOff x="3686499" y="2232392"/>
            <a:chExt cx="840548"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17" name="Скругленный прямоугольник 116"/>
            <p:cNvSpPr/>
            <p:nvPr/>
          </p:nvSpPr>
          <p:spPr>
            <a:xfrm>
              <a:off x="3686499" y="2232392"/>
              <a:ext cx="840548"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8" name="Скругленный прямоугольник 4"/>
            <p:cNvSpPr/>
            <p:nvPr/>
          </p:nvSpPr>
          <p:spPr>
            <a:xfrm>
              <a:off x="3708744" y="2254617"/>
              <a:ext cx="796058"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48,0</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85" name="Группа 118"/>
          <p:cNvGrpSpPr>
            <a:grpSpLocks/>
          </p:cNvGrpSpPr>
          <p:nvPr/>
        </p:nvGrpSpPr>
        <p:grpSpPr bwMode="auto">
          <a:xfrm>
            <a:off x="7439707" y="4234281"/>
            <a:ext cx="792000" cy="684000"/>
            <a:chOff x="3686497" y="3087273"/>
            <a:chExt cx="827510"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20" name="Скругленный прямоугольник 119"/>
            <p:cNvSpPr/>
            <p:nvPr/>
          </p:nvSpPr>
          <p:spPr>
            <a:xfrm>
              <a:off x="3686497" y="3087273"/>
              <a:ext cx="827510"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1" name="Скругленный прямоугольник 4"/>
            <p:cNvSpPr/>
            <p:nvPr/>
          </p:nvSpPr>
          <p:spPr>
            <a:xfrm>
              <a:off x="3708733" y="3109498"/>
              <a:ext cx="783037"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39 073,8</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86" name="Группа 121"/>
          <p:cNvGrpSpPr>
            <a:grpSpLocks/>
          </p:cNvGrpSpPr>
          <p:nvPr/>
        </p:nvGrpSpPr>
        <p:grpSpPr bwMode="auto">
          <a:xfrm>
            <a:off x="7452408" y="5056606"/>
            <a:ext cx="792000" cy="684000"/>
            <a:chOff x="3748552" y="3975433"/>
            <a:chExt cx="802038"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23" name="Скругленный прямоугольник 122"/>
            <p:cNvSpPr/>
            <p:nvPr/>
          </p:nvSpPr>
          <p:spPr>
            <a:xfrm>
              <a:off x="3748552" y="3975433"/>
              <a:ext cx="802038"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4" name="Скругленный прямоугольник 4"/>
            <p:cNvSpPr/>
            <p:nvPr/>
          </p:nvSpPr>
          <p:spPr>
            <a:xfrm>
              <a:off x="3770787" y="3997658"/>
              <a:ext cx="757569"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104,4</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87" name="Группа 124"/>
          <p:cNvGrpSpPr>
            <a:grpSpLocks/>
          </p:cNvGrpSpPr>
          <p:nvPr/>
        </p:nvGrpSpPr>
        <p:grpSpPr bwMode="auto">
          <a:xfrm>
            <a:off x="7433357" y="5877343"/>
            <a:ext cx="792000" cy="648000"/>
            <a:chOff x="2750388" y="4721727"/>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26" name="Скругленный прямоугольник 125"/>
            <p:cNvSpPr/>
            <p:nvPr/>
          </p:nvSpPr>
          <p:spPr>
            <a:xfrm>
              <a:off x="2750388" y="4721727"/>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7" name="Скругленный прямоугольник 4"/>
            <p:cNvSpPr/>
            <p:nvPr/>
          </p:nvSpPr>
          <p:spPr>
            <a:xfrm>
              <a:off x="2772895" y="4744270"/>
              <a:ext cx="805446" cy="705794"/>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0</a:t>
              </a:r>
            </a:p>
          </p:txBody>
        </p:sp>
      </p:grpSp>
      <p:sp>
        <p:nvSpPr>
          <p:cNvPr id="125" name="Заголовок 1"/>
          <p:cNvSpPr txBox="1">
            <a:spLocks/>
          </p:cNvSpPr>
          <p:nvPr/>
        </p:nvSpPr>
        <p:spPr>
          <a:xfrm>
            <a:off x="259727" y="0"/>
            <a:ext cx="7760233"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«Управление </a:t>
            </a:r>
            <a:r>
              <a:rPr lang="ru-RU" sz="1600" dirty="0">
                <a:solidFill>
                  <a:schemeClr val="tx1"/>
                </a:solidFill>
                <a:effectLst/>
                <a:latin typeface="Times New Roman" panose="02020603050405020304" pitchFamily="18" charset="0"/>
                <a:cs typeface="Times New Roman" panose="02020603050405020304" pitchFamily="18" charset="0"/>
              </a:rPr>
              <a:t>общественными финансами и государственным долгом Чувашской Республики»</a:t>
            </a:r>
          </a:p>
        </p:txBody>
      </p:sp>
      <p:cxnSp>
        <p:nvCxnSpPr>
          <p:cNvPr id="128" name="Прямая соединительная линия 127"/>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240650"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E222503-0E88-4674-B39F-378D70ABE7FE}" type="slidenum">
              <a:rPr lang="ru-RU" altLang="ru-RU" sz="1400" smtClean="0"/>
              <a:pPr>
                <a:spcBef>
                  <a:spcPct val="0"/>
                </a:spcBef>
                <a:buFontTx/>
                <a:buNone/>
              </a:pPr>
              <a:t>43</a:t>
            </a:fld>
            <a:endParaRPr lang="ru-RU" altLang="ru-RU" sz="1400" smtClean="0"/>
          </a:p>
        </p:txBody>
      </p:sp>
      <p:grpSp>
        <p:nvGrpSpPr>
          <p:cNvPr id="142" name="Группа 28"/>
          <p:cNvGrpSpPr>
            <a:grpSpLocks/>
          </p:cNvGrpSpPr>
          <p:nvPr/>
        </p:nvGrpSpPr>
        <p:grpSpPr bwMode="auto">
          <a:xfrm>
            <a:off x="8291897" y="1819695"/>
            <a:ext cx="792000" cy="720000"/>
            <a:chOff x="1864843" y="713110"/>
            <a:chExt cx="850461" cy="750969"/>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43" name="Скругленный прямоугольник 142"/>
            <p:cNvSpPr/>
            <p:nvPr/>
          </p:nvSpPr>
          <p:spPr>
            <a:xfrm>
              <a:off x="1864843" y="713110"/>
              <a:ext cx="850461" cy="75096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4" name="Скругленный прямоугольник 4"/>
            <p:cNvSpPr/>
            <p:nvPr/>
          </p:nvSpPr>
          <p:spPr>
            <a:xfrm>
              <a:off x="1914844" y="758277"/>
              <a:ext cx="765553" cy="652533"/>
            </a:xfrm>
            <a:prstGeom prst="rect">
              <a:avLst/>
            </a:prstGeom>
            <a:grpFill/>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400" b="1" dirty="0" smtClean="0">
                  <a:solidFill>
                    <a:schemeClr val="tx1"/>
                  </a:solidFill>
                  <a:latin typeface="Times New Roman" panose="02020603050405020304" pitchFamily="18" charset="0"/>
                  <a:cs typeface="Times New Roman" panose="02020603050405020304" pitchFamily="18" charset="0"/>
                </a:rPr>
                <a:t>2021</a:t>
              </a:r>
              <a:endParaRPr lang="ru-RU" sz="1400" b="1" dirty="0">
                <a:solidFill>
                  <a:schemeClr val="tx1"/>
                </a:solidFill>
                <a:latin typeface="Times New Roman" panose="02020603050405020304" pitchFamily="18" charset="0"/>
                <a:cs typeface="Times New Roman" panose="02020603050405020304" pitchFamily="18" charset="0"/>
              </a:endParaRPr>
            </a:p>
          </p:txBody>
        </p:sp>
      </p:grpSp>
      <p:grpSp>
        <p:nvGrpSpPr>
          <p:cNvPr id="145" name="Группа 112"/>
          <p:cNvGrpSpPr>
            <a:grpSpLocks/>
          </p:cNvGrpSpPr>
          <p:nvPr/>
        </p:nvGrpSpPr>
        <p:grpSpPr bwMode="auto">
          <a:xfrm>
            <a:off x="8293485" y="2632495"/>
            <a:ext cx="792000" cy="684000"/>
            <a:chOff x="3686493" y="1449512"/>
            <a:chExt cx="847144"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46" name="Скругленный прямоугольник 145"/>
            <p:cNvSpPr/>
            <p:nvPr/>
          </p:nvSpPr>
          <p:spPr>
            <a:xfrm>
              <a:off x="3686493" y="1449512"/>
              <a:ext cx="847144"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7" name="Скругленный прямоугольник 4"/>
            <p:cNvSpPr/>
            <p:nvPr/>
          </p:nvSpPr>
          <p:spPr>
            <a:xfrm>
              <a:off x="3708703" y="1471737"/>
              <a:ext cx="80272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100,0</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148" name="Группа 115"/>
          <p:cNvGrpSpPr>
            <a:grpSpLocks/>
          </p:cNvGrpSpPr>
          <p:nvPr/>
        </p:nvGrpSpPr>
        <p:grpSpPr bwMode="auto">
          <a:xfrm>
            <a:off x="8297453" y="3435770"/>
            <a:ext cx="792000" cy="684000"/>
            <a:chOff x="3686499" y="2232392"/>
            <a:chExt cx="840548"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49" name="Скругленный прямоугольник 148"/>
            <p:cNvSpPr/>
            <p:nvPr/>
          </p:nvSpPr>
          <p:spPr>
            <a:xfrm>
              <a:off x="3686499" y="2232392"/>
              <a:ext cx="840548"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0" name="Скругленный прямоугольник 4"/>
            <p:cNvSpPr/>
            <p:nvPr/>
          </p:nvSpPr>
          <p:spPr>
            <a:xfrm>
              <a:off x="3708744" y="2254617"/>
              <a:ext cx="796058"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44,0</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151" name="Группа 118"/>
          <p:cNvGrpSpPr>
            <a:grpSpLocks/>
          </p:cNvGrpSpPr>
          <p:nvPr/>
        </p:nvGrpSpPr>
        <p:grpSpPr bwMode="auto">
          <a:xfrm>
            <a:off x="8303803" y="4234282"/>
            <a:ext cx="792000" cy="684000"/>
            <a:chOff x="3686497" y="3087273"/>
            <a:chExt cx="827510"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52" name="Скругленный прямоугольник 151"/>
            <p:cNvSpPr/>
            <p:nvPr/>
          </p:nvSpPr>
          <p:spPr>
            <a:xfrm>
              <a:off x="3686497" y="3087273"/>
              <a:ext cx="827510"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3" name="Скругленный прямоугольник 4"/>
            <p:cNvSpPr/>
            <p:nvPr/>
          </p:nvSpPr>
          <p:spPr>
            <a:xfrm>
              <a:off x="3708733" y="3109498"/>
              <a:ext cx="783037"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40 371,1</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154" name="Группа 121"/>
          <p:cNvGrpSpPr>
            <a:grpSpLocks/>
          </p:cNvGrpSpPr>
          <p:nvPr/>
        </p:nvGrpSpPr>
        <p:grpSpPr bwMode="auto">
          <a:xfrm>
            <a:off x="8316504" y="5056607"/>
            <a:ext cx="792000" cy="684000"/>
            <a:chOff x="3748552" y="3975433"/>
            <a:chExt cx="802038"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55" name="Скругленный прямоугольник 154"/>
            <p:cNvSpPr/>
            <p:nvPr/>
          </p:nvSpPr>
          <p:spPr>
            <a:xfrm>
              <a:off x="3748552" y="3975433"/>
              <a:ext cx="802038"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6" name="Скругленный прямоугольник 4"/>
            <p:cNvSpPr/>
            <p:nvPr/>
          </p:nvSpPr>
          <p:spPr>
            <a:xfrm>
              <a:off x="3770787" y="3997658"/>
              <a:ext cx="757569"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104,6</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157" name="Группа 124"/>
          <p:cNvGrpSpPr>
            <a:grpSpLocks/>
          </p:cNvGrpSpPr>
          <p:nvPr/>
        </p:nvGrpSpPr>
        <p:grpSpPr bwMode="auto">
          <a:xfrm>
            <a:off x="8297453" y="5877344"/>
            <a:ext cx="792000" cy="648000"/>
            <a:chOff x="2750388" y="4721727"/>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58" name="Скругленный прямоугольник 157"/>
            <p:cNvSpPr/>
            <p:nvPr/>
          </p:nvSpPr>
          <p:spPr>
            <a:xfrm>
              <a:off x="2750388" y="4721727"/>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9" name="Скругленный прямоугольник 4"/>
            <p:cNvSpPr/>
            <p:nvPr/>
          </p:nvSpPr>
          <p:spPr>
            <a:xfrm>
              <a:off x="2772895" y="4744270"/>
              <a:ext cx="805446" cy="705794"/>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0</a:t>
              </a:r>
            </a:p>
          </p:txBody>
        </p:sp>
      </p:grpSp>
    </p:spTree>
    <p:extLst>
      <p:ext uri="{BB962C8B-B14F-4D97-AF65-F5344CB8AC3E}">
        <p14:creationId xmlns:p14="http://schemas.microsoft.com/office/powerpoint/2010/main" val="20360840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47160" y="836712"/>
            <a:ext cx="6368436" cy="151216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a:solidFill>
                  <a:prstClr val="black"/>
                </a:solidFill>
                <a:latin typeface="Times New Roman" panose="02020603050405020304" pitchFamily="18" charset="0"/>
                <a:cs typeface="Times New Roman" panose="02020603050405020304" pitchFamily="18" charset="0"/>
              </a:rPr>
              <a:t>Цели программы:</a:t>
            </a:r>
            <a:r>
              <a:rPr lang="ru-RU" sz="1600" dirty="0">
                <a:solidFill>
                  <a:prstClr val="black"/>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ru-RU" sz="1600" dirty="0">
                <a:solidFill>
                  <a:prstClr val="black"/>
                </a:solidFill>
                <a:latin typeface="Times New Roman" panose="02020603050405020304" pitchFamily="18" charset="0"/>
                <a:cs typeface="Times New Roman" panose="02020603050405020304" pitchFamily="18" charset="0"/>
              </a:rPr>
              <a:t>совершенствование системы государственного </a:t>
            </a:r>
            <a:r>
              <a:rPr lang="ru-RU" sz="1600" dirty="0" smtClean="0">
                <a:solidFill>
                  <a:prstClr val="black"/>
                </a:solidFill>
                <a:latin typeface="Times New Roman" panose="02020603050405020304" pitchFamily="18" charset="0"/>
                <a:cs typeface="Times New Roman" panose="02020603050405020304" pitchFamily="18" charset="0"/>
              </a:rPr>
              <a:t>управления </a:t>
            </a:r>
            <a:r>
              <a:rPr lang="ru-RU" sz="1600" dirty="0">
                <a:solidFill>
                  <a:prstClr val="black"/>
                </a:solidFill>
                <a:latin typeface="Times New Roman" panose="02020603050405020304" pitchFamily="18" charset="0"/>
                <a:cs typeface="Times New Roman" panose="02020603050405020304" pitchFamily="18" charset="0"/>
              </a:rPr>
              <a:t>Чувашской Республики;</a:t>
            </a:r>
          </a:p>
          <a:p>
            <a:pPr marL="285750" indent="-285750">
              <a:buFont typeface="Wingdings" panose="05000000000000000000" pitchFamily="2" charset="2"/>
              <a:buChar char="v"/>
            </a:pPr>
            <a:r>
              <a:rPr lang="ru-RU" sz="1600" dirty="0">
                <a:solidFill>
                  <a:prstClr val="black"/>
                </a:solidFill>
                <a:latin typeface="Times New Roman" panose="02020603050405020304" pitchFamily="18" charset="0"/>
                <a:cs typeface="Times New Roman" panose="02020603050405020304" pitchFamily="18" charset="0"/>
              </a:rPr>
              <a:t>повышение эффективности и результативности деятельности государственных гражданских служащих Чувашской Республики и муниципальных служащих в Чувашской Республике.</a:t>
            </a:r>
          </a:p>
        </p:txBody>
      </p:sp>
      <p:sp>
        <p:nvSpPr>
          <p:cNvPr id="7" name="TextBox 6"/>
          <p:cNvSpPr txBox="1"/>
          <p:nvPr/>
        </p:nvSpPr>
        <p:spPr>
          <a:xfrm>
            <a:off x="147780" y="2756120"/>
            <a:ext cx="4032448" cy="307777"/>
          </a:xfrm>
          <a:prstGeom prst="rect">
            <a:avLst/>
          </a:prstGeom>
          <a:noFill/>
        </p:spPr>
        <p:txBody>
          <a:bodyPr wrap="square" rtlCol="0">
            <a:spAutoFit/>
          </a:bodyPr>
          <a:lstStyle/>
          <a:p>
            <a:r>
              <a:rPr lang="ru-RU" sz="1400" b="1" dirty="0">
                <a:solidFill>
                  <a:prstClr val="black"/>
                </a:solidFill>
                <a:latin typeface="Times New Roman" panose="02020603050405020304" pitchFamily="18" charset="0"/>
                <a:cs typeface="Times New Roman" panose="02020603050405020304" pitchFamily="18" charset="0"/>
              </a:rPr>
              <a:t>Расходы республиканского бюджета, млн. руб.</a:t>
            </a:r>
          </a:p>
        </p:txBody>
      </p:sp>
      <p:sp>
        <p:nvSpPr>
          <p:cNvPr id="4" name="Прямоугольник 3"/>
          <p:cNvSpPr/>
          <p:nvPr/>
        </p:nvSpPr>
        <p:spPr>
          <a:xfrm>
            <a:off x="4355976" y="2492896"/>
            <a:ext cx="4568236" cy="4248472"/>
          </a:xfrm>
          <a:prstGeom prst="rect">
            <a:avLst/>
          </a:prstGeom>
          <a:ln>
            <a:noFill/>
          </a:ln>
        </p:spPr>
      </p:sp>
      <p:sp>
        <p:nvSpPr>
          <p:cNvPr id="6" name="Полилиния 5"/>
          <p:cNvSpPr/>
          <p:nvPr/>
        </p:nvSpPr>
        <p:spPr>
          <a:xfrm>
            <a:off x="4358405" y="2494296"/>
            <a:ext cx="4459852" cy="551556"/>
          </a:xfrm>
          <a:custGeom>
            <a:avLst/>
            <a:gdLst>
              <a:gd name="connsiteX0" fmla="*/ 0 w 4563379"/>
              <a:gd name="connsiteY0" fmla="*/ 55156 h 551556"/>
              <a:gd name="connsiteX1" fmla="*/ 55156 w 4563379"/>
              <a:gd name="connsiteY1" fmla="*/ 0 h 551556"/>
              <a:gd name="connsiteX2" fmla="*/ 4508223 w 4563379"/>
              <a:gd name="connsiteY2" fmla="*/ 0 h 551556"/>
              <a:gd name="connsiteX3" fmla="*/ 4563379 w 4563379"/>
              <a:gd name="connsiteY3" fmla="*/ 55156 h 551556"/>
              <a:gd name="connsiteX4" fmla="*/ 4563379 w 4563379"/>
              <a:gd name="connsiteY4" fmla="*/ 496400 h 551556"/>
              <a:gd name="connsiteX5" fmla="*/ 4508223 w 4563379"/>
              <a:gd name="connsiteY5" fmla="*/ 551556 h 551556"/>
              <a:gd name="connsiteX6" fmla="*/ 55156 w 4563379"/>
              <a:gd name="connsiteY6" fmla="*/ 551556 h 551556"/>
              <a:gd name="connsiteX7" fmla="*/ 0 w 4563379"/>
              <a:gd name="connsiteY7" fmla="*/ 496400 h 551556"/>
              <a:gd name="connsiteX8" fmla="*/ 0 w 4563379"/>
              <a:gd name="connsiteY8" fmla="*/ 55156 h 55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3379" h="551556">
                <a:moveTo>
                  <a:pt x="0" y="55156"/>
                </a:moveTo>
                <a:cubicBezTo>
                  <a:pt x="0" y="24694"/>
                  <a:pt x="24694" y="0"/>
                  <a:pt x="55156" y="0"/>
                </a:cubicBezTo>
                <a:lnTo>
                  <a:pt x="4508223" y="0"/>
                </a:lnTo>
                <a:cubicBezTo>
                  <a:pt x="4538685" y="0"/>
                  <a:pt x="4563379" y="24694"/>
                  <a:pt x="4563379" y="55156"/>
                </a:cubicBezTo>
                <a:lnTo>
                  <a:pt x="4563379" y="496400"/>
                </a:lnTo>
                <a:cubicBezTo>
                  <a:pt x="4563379" y="526862"/>
                  <a:pt x="4538685" y="551556"/>
                  <a:pt x="4508223" y="551556"/>
                </a:cubicBezTo>
                <a:lnTo>
                  <a:pt x="55156" y="551556"/>
                </a:lnTo>
                <a:cubicBezTo>
                  <a:pt x="24694" y="551556"/>
                  <a:pt x="0" y="526862"/>
                  <a:pt x="0" y="496400"/>
                </a:cubicBezTo>
                <a:lnTo>
                  <a:pt x="0" y="55156"/>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3305" tIns="73305" rIns="73305" bIns="73305" numCol="1" spcCol="1270" anchor="ctr" anchorCtr="0">
            <a:noAutofit/>
          </a:bodyPr>
          <a:lstStyle/>
          <a:p>
            <a:pPr lvl="0" algn="ctr" defTabSz="666750">
              <a:lnSpc>
                <a:spcPct val="90000"/>
              </a:lnSpc>
              <a:spcBef>
                <a:spcPct val="0"/>
              </a:spcBef>
              <a:spcAft>
                <a:spcPct val="35000"/>
              </a:spcAft>
            </a:pPr>
            <a:r>
              <a:rPr lang="ru-RU" sz="15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2018 г., млн. руб.</a:t>
            </a:r>
          </a:p>
        </p:txBody>
      </p:sp>
      <p:sp>
        <p:nvSpPr>
          <p:cNvPr id="8" name="Полилиния 7"/>
          <p:cNvSpPr/>
          <p:nvPr/>
        </p:nvSpPr>
        <p:spPr>
          <a:xfrm>
            <a:off x="4357225" y="3116680"/>
            <a:ext cx="2448283" cy="341891"/>
          </a:xfrm>
          <a:custGeom>
            <a:avLst/>
            <a:gdLst>
              <a:gd name="connsiteX0" fmla="*/ 0 w 2291211"/>
              <a:gd name="connsiteY0" fmla="*/ 34189 h 341891"/>
              <a:gd name="connsiteX1" fmla="*/ 34189 w 2291211"/>
              <a:gd name="connsiteY1" fmla="*/ 0 h 341891"/>
              <a:gd name="connsiteX2" fmla="*/ 2257022 w 2291211"/>
              <a:gd name="connsiteY2" fmla="*/ 0 h 341891"/>
              <a:gd name="connsiteX3" fmla="*/ 2291211 w 2291211"/>
              <a:gd name="connsiteY3" fmla="*/ 34189 h 341891"/>
              <a:gd name="connsiteX4" fmla="*/ 2291211 w 2291211"/>
              <a:gd name="connsiteY4" fmla="*/ 307702 h 341891"/>
              <a:gd name="connsiteX5" fmla="*/ 2257022 w 2291211"/>
              <a:gd name="connsiteY5" fmla="*/ 341891 h 341891"/>
              <a:gd name="connsiteX6" fmla="*/ 34189 w 2291211"/>
              <a:gd name="connsiteY6" fmla="*/ 341891 h 341891"/>
              <a:gd name="connsiteX7" fmla="*/ 0 w 2291211"/>
              <a:gd name="connsiteY7" fmla="*/ 307702 h 341891"/>
              <a:gd name="connsiteX8" fmla="*/ 0 w 2291211"/>
              <a:gd name="connsiteY8" fmla="*/ 34189 h 34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1211" h="341891">
                <a:moveTo>
                  <a:pt x="0" y="34189"/>
                </a:moveTo>
                <a:cubicBezTo>
                  <a:pt x="0" y="15307"/>
                  <a:pt x="15307" y="0"/>
                  <a:pt x="34189" y="0"/>
                </a:cubicBezTo>
                <a:lnTo>
                  <a:pt x="2257022" y="0"/>
                </a:lnTo>
                <a:cubicBezTo>
                  <a:pt x="2275904" y="0"/>
                  <a:pt x="2291211" y="15307"/>
                  <a:pt x="2291211" y="34189"/>
                </a:cubicBezTo>
                <a:lnTo>
                  <a:pt x="2291211" y="307702"/>
                </a:lnTo>
                <a:cubicBezTo>
                  <a:pt x="2291211" y="326584"/>
                  <a:pt x="2275904" y="341891"/>
                  <a:pt x="2257022" y="341891"/>
                </a:cubicBezTo>
                <a:lnTo>
                  <a:pt x="34189" y="341891"/>
                </a:lnTo>
                <a:cubicBezTo>
                  <a:pt x="15307" y="341891"/>
                  <a:pt x="0" y="326584"/>
                  <a:pt x="0" y="307702"/>
                </a:cubicBezTo>
                <a:lnTo>
                  <a:pt x="0" y="34189"/>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0974" tIns="70974" rIns="70974" bIns="70974"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600" b="1" kern="1200" dirty="0">
              <a:solidFill>
                <a:schemeClr val="tx1"/>
              </a:solidFill>
              <a:latin typeface="Times New Roman" panose="02020603050405020304" pitchFamily="18" charset="0"/>
              <a:cs typeface="Times New Roman" panose="02020603050405020304" pitchFamily="18" charset="0"/>
            </a:endParaRPr>
          </a:p>
        </p:txBody>
      </p:sp>
      <p:sp>
        <p:nvSpPr>
          <p:cNvPr id="14" name="Полилиния 13"/>
          <p:cNvSpPr/>
          <p:nvPr/>
        </p:nvSpPr>
        <p:spPr>
          <a:xfrm>
            <a:off x="4357230" y="3498526"/>
            <a:ext cx="2448272" cy="488061"/>
          </a:xfrm>
          <a:custGeom>
            <a:avLst/>
            <a:gdLst>
              <a:gd name="connsiteX0" fmla="*/ 0 w 2291201"/>
              <a:gd name="connsiteY0" fmla="*/ 48806 h 488061"/>
              <a:gd name="connsiteX1" fmla="*/ 48806 w 2291201"/>
              <a:gd name="connsiteY1" fmla="*/ 0 h 488061"/>
              <a:gd name="connsiteX2" fmla="*/ 2242395 w 2291201"/>
              <a:gd name="connsiteY2" fmla="*/ 0 h 488061"/>
              <a:gd name="connsiteX3" fmla="*/ 2291201 w 2291201"/>
              <a:gd name="connsiteY3" fmla="*/ 48806 h 488061"/>
              <a:gd name="connsiteX4" fmla="*/ 2291201 w 2291201"/>
              <a:gd name="connsiteY4" fmla="*/ 439255 h 488061"/>
              <a:gd name="connsiteX5" fmla="*/ 2242395 w 2291201"/>
              <a:gd name="connsiteY5" fmla="*/ 488061 h 488061"/>
              <a:gd name="connsiteX6" fmla="*/ 48806 w 2291201"/>
              <a:gd name="connsiteY6" fmla="*/ 488061 h 488061"/>
              <a:gd name="connsiteX7" fmla="*/ 0 w 2291201"/>
              <a:gd name="connsiteY7" fmla="*/ 439255 h 488061"/>
              <a:gd name="connsiteX8" fmla="*/ 0 w 2291201"/>
              <a:gd name="connsiteY8" fmla="*/ 48806 h 48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1201" h="488061">
                <a:moveTo>
                  <a:pt x="0" y="48806"/>
                </a:moveTo>
                <a:cubicBezTo>
                  <a:pt x="0" y="21851"/>
                  <a:pt x="21851" y="0"/>
                  <a:pt x="48806" y="0"/>
                </a:cubicBezTo>
                <a:lnTo>
                  <a:pt x="2242395" y="0"/>
                </a:lnTo>
                <a:cubicBezTo>
                  <a:pt x="2269350" y="0"/>
                  <a:pt x="2291201" y="21851"/>
                  <a:pt x="2291201" y="48806"/>
                </a:cubicBezTo>
                <a:lnTo>
                  <a:pt x="2291201" y="439255"/>
                </a:lnTo>
                <a:cubicBezTo>
                  <a:pt x="2291201" y="466210"/>
                  <a:pt x="2269350" y="488061"/>
                  <a:pt x="2242395" y="488061"/>
                </a:cubicBezTo>
                <a:lnTo>
                  <a:pt x="48806" y="488061"/>
                </a:lnTo>
                <a:cubicBezTo>
                  <a:pt x="21851" y="488061"/>
                  <a:pt x="0" y="466210"/>
                  <a:pt x="0" y="439255"/>
                </a:cubicBezTo>
                <a:lnTo>
                  <a:pt x="0" y="48806"/>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0015" tIns="60015" rIns="60015" bIns="60015"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Противодействие коррупции в Чувашской Республике</a:t>
            </a:r>
          </a:p>
        </p:txBody>
      </p:sp>
      <p:sp>
        <p:nvSpPr>
          <p:cNvPr id="15" name="Полилиния 14"/>
          <p:cNvSpPr/>
          <p:nvPr/>
        </p:nvSpPr>
        <p:spPr>
          <a:xfrm>
            <a:off x="4357232" y="4001341"/>
            <a:ext cx="2448269" cy="787715"/>
          </a:xfrm>
          <a:custGeom>
            <a:avLst/>
            <a:gdLst>
              <a:gd name="connsiteX0" fmla="*/ 0 w 2291198"/>
              <a:gd name="connsiteY0" fmla="*/ 78772 h 787715"/>
              <a:gd name="connsiteX1" fmla="*/ 78772 w 2291198"/>
              <a:gd name="connsiteY1" fmla="*/ 0 h 787715"/>
              <a:gd name="connsiteX2" fmla="*/ 2212427 w 2291198"/>
              <a:gd name="connsiteY2" fmla="*/ 0 h 787715"/>
              <a:gd name="connsiteX3" fmla="*/ 2291199 w 2291198"/>
              <a:gd name="connsiteY3" fmla="*/ 78772 h 787715"/>
              <a:gd name="connsiteX4" fmla="*/ 2291198 w 2291198"/>
              <a:gd name="connsiteY4" fmla="*/ 708944 h 787715"/>
              <a:gd name="connsiteX5" fmla="*/ 2212426 w 2291198"/>
              <a:gd name="connsiteY5" fmla="*/ 787716 h 787715"/>
              <a:gd name="connsiteX6" fmla="*/ 78772 w 2291198"/>
              <a:gd name="connsiteY6" fmla="*/ 787715 h 787715"/>
              <a:gd name="connsiteX7" fmla="*/ 0 w 2291198"/>
              <a:gd name="connsiteY7" fmla="*/ 708943 h 787715"/>
              <a:gd name="connsiteX8" fmla="*/ 0 w 2291198"/>
              <a:gd name="connsiteY8" fmla="*/ 78772 h 7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1198" h="787715">
                <a:moveTo>
                  <a:pt x="0" y="78772"/>
                </a:moveTo>
                <a:cubicBezTo>
                  <a:pt x="0" y="35267"/>
                  <a:pt x="35267" y="0"/>
                  <a:pt x="78772" y="0"/>
                </a:cubicBezTo>
                <a:lnTo>
                  <a:pt x="2212427" y="0"/>
                </a:lnTo>
                <a:cubicBezTo>
                  <a:pt x="2255932" y="0"/>
                  <a:pt x="2291199" y="35267"/>
                  <a:pt x="2291199" y="78772"/>
                </a:cubicBezTo>
                <a:cubicBezTo>
                  <a:pt x="2291199" y="288829"/>
                  <a:pt x="2291198" y="498887"/>
                  <a:pt x="2291198" y="708944"/>
                </a:cubicBezTo>
                <a:cubicBezTo>
                  <a:pt x="2291198" y="752449"/>
                  <a:pt x="2255931" y="787716"/>
                  <a:pt x="2212426" y="787716"/>
                </a:cubicBezTo>
                <a:lnTo>
                  <a:pt x="78772" y="787715"/>
                </a:lnTo>
                <a:cubicBezTo>
                  <a:pt x="35267" y="787715"/>
                  <a:pt x="0" y="752448"/>
                  <a:pt x="0" y="708943"/>
                </a:cubicBezTo>
                <a:lnTo>
                  <a:pt x="0" y="78772"/>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791" tIns="68791" rIns="68791" bIns="68791"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Совершенствование кадровой политики и развитие кадрового потенциала государственной гражданской службы</a:t>
            </a:r>
          </a:p>
        </p:txBody>
      </p:sp>
      <p:sp>
        <p:nvSpPr>
          <p:cNvPr id="16" name="Полилиния 15"/>
          <p:cNvSpPr/>
          <p:nvPr/>
        </p:nvSpPr>
        <p:spPr>
          <a:xfrm>
            <a:off x="4357237" y="4855185"/>
            <a:ext cx="2448259" cy="471197"/>
          </a:xfrm>
          <a:custGeom>
            <a:avLst/>
            <a:gdLst>
              <a:gd name="connsiteX0" fmla="*/ 0 w 2291189"/>
              <a:gd name="connsiteY0" fmla="*/ 47120 h 471197"/>
              <a:gd name="connsiteX1" fmla="*/ 47120 w 2291189"/>
              <a:gd name="connsiteY1" fmla="*/ 0 h 471197"/>
              <a:gd name="connsiteX2" fmla="*/ 2244069 w 2291189"/>
              <a:gd name="connsiteY2" fmla="*/ 0 h 471197"/>
              <a:gd name="connsiteX3" fmla="*/ 2291189 w 2291189"/>
              <a:gd name="connsiteY3" fmla="*/ 47120 h 471197"/>
              <a:gd name="connsiteX4" fmla="*/ 2291189 w 2291189"/>
              <a:gd name="connsiteY4" fmla="*/ 424077 h 471197"/>
              <a:gd name="connsiteX5" fmla="*/ 2244069 w 2291189"/>
              <a:gd name="connsiteY5" fmla="*/ 471197 h 471197"/>
              <a:gd name="connsiteX6" fmla="*/ 47120 w 2291189"/>
              <a:gd name="connsiteY6" fmla="*/ 471197 h 471197"/>
              <a:gd name="connsiteX7" fmla="*/ 0 w 2291189"/>
              <a:gd name="connsiteY7" fmla="*/ 424077 h 471197"/>
              <a:gd name="connsiteX8" fmla="*/ 0 w 2291189"/>
              <a:gd name="connsiteY8" fmla="*/ 47120 h 47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1189" h="471197">
                <a:moveTo>
                  <a:pt x="0" y="47120"/>
                </a:moveTo>
                <a:cubicBezTo>
                  <a:pt x="0" y="21096"/>
                  <a:pt x="21096" y="0"/>
                  <a:pt x="47120" y="0"/>
                </a:cubicBezTo>
                <a:lnTo>
                  <a:pt x="2244069" y="0"/>
                </a:lnTo>
                <a:cubicBezTo>
                  <a:pt x="2270093" y="0"/>
                  <a:pt x="2291189" y="21096"/>
                  <a:pt x="2291189" y="47120"/>
                </a:cubicBezTo>
                <a:lnTo>
                  <a:pt x="2291189" y="424077"/>
                </a:lnTo>
                <a:cubicBezTo>
                  <a:pt x="2291189" y="450101"/>
                  <a:pt x="2270093" y="471197"/>
                  <a:pt x="2244069" y="471197"/>
                </a:cubicBezTo>
                <a:lnTo>
                  <a:pt x="47120" y="471197"/>
                </a:lnTo>
                <a:cubicBezTo>
                  <a:pt x="21096" y="471197"/>
                  <a:pt x="0" y="450101"/>
                  <a:pt x="0" y="424077"/>
                </a:cubicBezTo>
                <a:lnTo>
                  <a:pt x="0" y="47120"/>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521" tIns="59521" rIns="59521" bIns="59521"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Развитие муниципальной службы в Чувашской Республике</a:t>
            </a:r>
          </a:p>
        </p:txBody>
      </p:sp>
      <p:sp>
        <p:nvSpPr>
          <p:cNvPr id="17" name="Полилиния 16"/>
          <p:cNvSpPr/>
          <p:nvPr/>
        </p:nvSpPr>
        <p:spPr>
          <a:xfrm>
            <a:off x="4357236" y="5395646"/>
            <a:ext cx="2448261" cy="638716"/>
          </a:xfrm>
          <a:custGeom>
            <a:avLst/>
            <a:gdLst>
              <a:gd name="connsiteX0" fmla="*/ 0 w 2291191"/>
              <a:gd name="connsiteY0" fmla="*/ 63872 h 638716"/>
              <a:gd name="connsiteX1" fmla="*/ 63872 w 2291191"/>
              <a:gd name="connsiteY1" fmla="*/ 0 h 638716"/>
              <a:gd name="connsiteX2" fmla="*/ 2227319 w 2291191"/>
              <a:gd name="connsiteY2" fmla="*/ 0 h 638716"/>
              <a:gd name="connsiteX3" fmla="*/ 2291191 w 2291191"/>
              <a:gd name="connsiteY3" fmla="*/ 63872 h 638716"/>
              <a:gd name="connsiteX4" fmla="*/ 2291191 w 2291191"/>
              <a:gd name="connsiteY4" fmla="*/ 574844 h 638716"/>
              <a:gd name="connsiteX5" fmla="*/ 2227319 w 2291191"/>
              <a:gd name="connsiteY5" fmla="*/ 638716 h 638716"/>
              <a:gd name="connsiteX6" fmla="*/ 63872 w 2291191"/>
              <a:gd name="connsiteY6" fmla="*/ 638716 h 638716"/>
              <a:gd name="connsiteX7" fmla="*/ 0 w 2291191"/>
              <a:gd name="connsiteY7" fmla="*/ 574844 h 638716"/>
              <a:gd name="connsiteX8" fmla="*/ 0 w 2291191"/>
              <a:gd name="connsiteY8" fmla="*/ 63872 h 6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1191" h="638716">
                <a:moveTo>
                  <a:pt x="0" y="63872"/>
                </a:moveTo>
                <a:cubicBezTo>
                  <a:pt x="0" y="28596"/>
                  <a:pt x="28596" y="0"/>
                  <a:pt x="63872" y="0"/>
                </a:cubicBezTo>
                <a:lnTo>
                  <a:pt x="2227319" y="0"/>
                </a:lnTo>
                <a:cubicBezTo>
                  <a:pt x="2262595" y="0"/>
                  <a:pt x="2291191" y="28596"/>
                  <a:pt x="2291191" y="63872"/>
                </a:cubicBezTo>
                <a:lnTo>
                  <a:pt x="2291191" y="574844"/>
                </a:lnTo>
                <a:cubicBezTo>
                  <a:pt x="2291191" y="610120"/>
                  <a:pt x="2262595" y="638716"/>
                  <a:pt x="2227319" y="638716"/>
                </a:cubicBezTo>
                <a:lnTo>
                  <a:pt x="63872" y="638716"/>
                </a:lnTo>
                <a:cubicBezTo>
                  <a:pt x="28596" y="638716"/>
                  <a:pt x="0" y="610120"/>
                  <a:pt x="0" y="574844"/>
                </a:cubicBezTo>
                <a:lnTo>
                  <a:pt x="0" y="63872"/>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427" tIns="64427" rIns="64427" bIns="64427"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Совершенствование государственного управления в сфере юстиции</a:t>
            </a:r>
          </a:p>
        </p:txBody>
      </p:sp>
      <p:sp>
        <p:nvSpPr>
          <p:cNvPr id="19" name="Полилиния 18"/>
          <p:cNvSpPr/>
          <p:nvPr/>
        </p:nvSpPr>
        <p:spPr>
          <a:xfrm>
            <a:off x="4355976" y="6128896"/>
            <a:ext cx="2450781" cy="396000"/>
          </a:xfrm>
          <a:custGeom>
            <a:avLst/>
            <a:gdLst>
              <a:gd name="connsiteX0" fmla="*/ 0 w 2293549"/>
              <a:gd name="connsiteY0" fmla="*/ 59479 h 594791"/>
              <a:gd name="connsiteX1" fmla="*/ 59479 w 2293549"/>
              <a:gd name="connsiteY1" fmla="*/ 0 h 594791"/>
              <a:gd name="connsiteX2" fmla="*/ 2234070 w 2293549"/>
              <a:gd name="connsiteY2" fmla="*/ 0 h 594791"/>
              <a:gd name="connsiteX3" fmla="*/ 2293549 w 2293549"/>
              <a:gd name="connsiteY3" fmla="*/ 59479 h 594791"/>
              <a:gd name="connsiteX4" fmla="*/ 2293549 w 2293549"/>
              <a:gd name="connsiteY4" fmla="*/ 535312 h 594791"/>
              <a:gd name="connsiteX5" fmla="*/ 2234070 w 2293549"/>
              <a:gd name="connsiteY5" fmla="*/ 594791 h 594791"/>
              <a:gd name="connsiteX6" fmla="*/ 59479 w 2293549"/>
              <a:gd name="connsiteY6" fmla="*/ 594791 h 594791"/>
              <a:gd name="connsiteX7" fmla="*/ 0 w 2293549"/>
              <a:gd name="connsiteY7" fmla="*/ 535312 h 594791"/>
              <a:gd name="connsiteX8" fmla="*/ 0 w 2293549"/>
              <a:gd name="connsiteY8" fmla="*/ 59479 h 5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3549" h="594791">
                <a:moveTo>
                  <a:pt x="0" y="59479"/>
                </a:moveTo>
                <a:cubicBezTo>
                  <a:pt x="0" y="26630"/>
                  <a:pt x="26630" y="0"/>
                  <a:pt x="59479" y="0"/>
                </a:cubicBezTo>
                <a:lnTo>
                  <a:pt x="2234070" y="0"/>
                </a:lnTo>
                <a:cubicBezTo>
                  <a:pt x="2266919" y="0"/>
                  <a:pt x="2293549" y="26630"/>
                  <a:pt x="2293549" y="59479"/>
                </a:cubicBezTo>
                <a:lnTo>
                  <a:pt x="2293549" y="535312"/>
                </a:lnTo>
                <a:cubicBezTo>
                  <a:pt x="2293549" y="568161"/>
                  <a:pt x="2266919" y="594791"/>
                  <a:pt x="2234070" y="594791"/>
                </a:cubicBezTo>
                <a:lnTo>
                  <a:pt x="59479" y="594791"/>
                </a:lnTo>
                <a:cubicBezTo>
                  <a:pt x="26630" y="594791"/>
                  <a:pt x="0" y="568161"/>
                  <a:pt x="0" y="535312"/>
                </a:cubicBezTo>
                <a:lnTo>
                  <a:pt x="0" y="59479"/>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141" tIns="63141" rIns="63141" bIns="63141"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20" name="Полилиния 19"/>
          <p:cNvSpPr/>
          <p:nvPr/>
        </p:nvSpPr>
        <p:spPr>
          <a:xfrm>
            <a:off x="7020360" y="3126318"/>
            <a:ext cx="792000" cy="308410"/>
          </a:xfrm>
          <a:custGeom>
            <a:avLst/>
            <a:gdLst>
              <a:gd name="connsiteX0" fmla="*/ 0 w 829017"/>
              <a:gd name="connsiteY0" fmla="*/ 30841 h 308410"/>
              <a:gd name="connsiteX1" fmla="*/ 30841 w 829017"/>
              <a:gd name="connsiteY1" fmla="*/ 0 h 308410"/>
              <a:gd name="connsiteX2" fmla="*/ 798176 w 829017"/>
              <a:gd name="connsiteY2" fmla="*/ 0 h 308410"/>
              <a:gd name="connsiteX3" fmla="*/ 829017 w 829017"/>
              <a:gd name="connsiteY3" fmla="*/ 30841 h 308410"/>
              <a:gd name="connsiteX4" fmla="*/ 829017 w 829017"/>
              <a:gd name="connsiteY4" fmla="*/ 277569 h 308410"/>
              <a:gd name="connsiteX5" fmla="*/ 798176 w 829017"/>
              <a:gd name="connsiteY5" fmla="*/ 308410 h 308410"/>
              <a:gd name="connsiteX6" fmla="*/ 30841 w 829017"/>
              <a:gd name="connsiteY6" fmla="*/ 308410 h 308410"/>
              <a:gd name="connsiteX7" fmla="*/ 0 w 829017"/>
              <a:gd name="connsiteY7" fmla="*/ 277569 h 308410"/>
              <a:gd name="connsiteX8" fmla="*/ 0 w 829017"/>
              <a:gd name="connsiteY8" fmla="*/ 30841 h 30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7" h="308410">
                <a:moveTo>
                  <a:pt x="0" y="30841"/>
                </a:moveTo>
                <a:cubicBezTo>
                  <a:pt x="0" y="13808"/>
                  <a:pt x="13808" y="0"/>
                  <a:pt x="30841" y="0"/>
                </a:cubicBezTo>
                <a:lnTo>
                  <a:pt x="798176" y="0"/>
                </a:lnTo>
                <a:cubicBezTo>
                  <a:pt x="815209" y="0"/>
                  <a:pt x="829017" y="13808"/>
                  <a:pt x="829017" y="30841"/>
                </a:cubicBezTo>
                <a:lnTo>
                  <a:pt x="829017" y="277569"/>
                </a:lnTo>
                <a:cubicBezTo>
                  <a:pt x="829017" y="294602"/>
                  <a:pt x="815209" y="308410"/>
                  <a:pt x="798176" y="308410"/>
                </a:cubicBezTo>
                <a:lnTo>
                  <a:pt x="30841" y="308410"/>
                </a:lnTo>
                <a:cubicBezTo>
                  <a:pt x="13808" y="308410"/>
                  <a:pt x="0" y="294602"/>
                  <a:pt x="0" y="277569"/>
                </a:cubicBezTo>
                <a:lnTo>
                  <a:pt x="0" y="30841"/>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9993" tIns="69993" rIns="69993" bIns="69993"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План</a:t>
            </a:r>
            <a:endParaRPr lang="ru-RU" sz="1600" b="1" kern="1200" dirty="0">
              <a:solidFill>
                <a:schemeClr val="tx1"/>
              </a:solidFill>
              <a:latin typeface="Times New Roman" panose="02020603050405020304" pitchFamily="18" charset="0"/>
              <a:cs typeface="Times New Roman" panose="02020603050405020304" pitchFamily="18" charset="0"/>
            </a:endParaRPr>
          </a:p>
        </p:txBody>
      </p:sp>
      <p:sp>
        <p:nvSpPr>
          <p:cNvPr id="21" name="Полилиния 20"/>
          <p:cNvSpPr/>
          <p:nvPr/>
        </p:nvSpPr>
        <p:spPr>
          <a:xfrm>
            <a:off x="7020360" y="3488258"/>
            <a:ext cx="792000" cy="482721"/>
          </a:xfrm>
          <a:custGeom>
            <a:avLst/>
            <a:gdLst>
              <a:gd name="connsiteX0" fmla="*/ 0 w 829014"/>
              <a:gd name="connsiteY0" fmla="*/ 48272 h 482721"/>
              <a:gd name="connsiteX1" fmla="*/ 48272 w 829014"/>
              <a:gd name="connsiteY1" fmla="*/ 0 h 482721"/>
              <a:gd name="connsiteX2" fmla="*/ 780742 w 829014"/>
              <a:gd name="connsiteY2" fmla="*/ 0 h 482721"/>
              <a:gd name="connsiteX3" fmla="*/ 829014 w 829014"/>
              <a:gd name="connsiteY3" fmla="*/ 48272 h 482721"/>
              <a:gd name="connsiteX4" fmla="*/ 829014 w 829014"/>
              <a:gd name="connsiteY4" fmla="*/ 434449 h 482721"/>
              <a:gd name="connsiteX5" fmla="*/ 780742 w 829014"/>
              <a:gd name="connsiteY5" fmla="*/ 482721 h 482721"/>
              <a:gd name="connsiteX6" fmla="*/ 48272 w 829014"/>
              <a:gd name="connsiteY6" fmla="*/ 482721 h 482721"/>
              <a:gd name="connsiteX7" fmla="*/ 0 w 829014"/>
              <a:gd name="connsiteY7" fmla="*/ 434449 h 482721"/>
              <a:gd name="connsiteX8" fmla="*/ 0 w 829014"/>
              <a:gd name="connsiteY8" fmla="*/ 48272 h 48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4" h="482721">
                <a:moveTo>
                  <a:pt x="0" y="48272"/>
                </a:moveTo>
                <a:cubicBezTo>
                  <a:pt x="0" y="21612"/>
                  <a:pt x="21612" y="0"/>
                  <a:pt x="48272" y="0"/>
                </a:cubicBezTo>
                <a:lnTo>
                  <a:pt x="780742" y="0"/>
                </a:lnTo>
                <a:cubicBezTo>
                  <a:pt x="807402" y="0"/>
                  <a:pt x="829014" y="21612"/>
                  <a:pt x="829014" y="48272"/>
                </a:cubicBezTo>
                <a:lnTo>
                  <a:pt x="829014" y="434449"/>
                </a:lnTo>
                <a:cubicBezTo>
                  <a:pt x="829014" y="461109"/>
                  <a:pt x="807402" y="482721"/>
                  <a:pt x="780742" y="482721"/>
                </a:cubicBezTo>
                <a:lnTo>
                  <a:pt x="48272" y="482721"/>
                </a:lnTo>
                <a:cubicBezTo>
                  <a:pt x="21612" y="482721"/>
                  <a:pt x="0" y="461109"/>
                  <a:pt x="0" y="434449"/>
                </a:cubicBezTo>
                <a:lnTo>
                  <a:pt x="0" y="48272"/>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7478" tIns="67478" rIns="67478" bIns="67478"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0,2</a:t>
            </a:r>
            <a:endParaRPr lang="ru-RU" sz="1400" kern="1200" dirty="0">
              <a:solidFill>
                <a:schemeClr val="tx1"/>
              </a:solidFill>
              <a:latin typeface="Times New Roman" panose="02020603050405020304" pitchFamily="18" charset="0"/>
              <a:cs typeface="Times New Roman" panose="02020603050405020304" pitchFamily="18" charset="0"/>
            </a:endParaRPr>
          </a:p>
        </p:txBody>
      </p:sp>
      <p:sp>
        <p:nvSpPr>
          <p:cNvPr id="22" name="Полилиния 21"/>
          <p:cNvSpPr/>
          <p:nvPr/>
        </p:nvSpPr>
        <p:spPr>
          <a:xfrm>
            <a:off x="7020360" y="4005065"/>
            <a:ext cx="792000" cy="790637"/>
          </a:xfrm>
          <a:custGeom>
            <a:avLst/>
            <a:gdLst>
              <a:gd name="connsiteX0" fmla="*/ 0 w 829019"/>
              <a:gd name="connsiteY0" fmla="*/ 79064 h 790637"/>
              <a:gd name="connsiteX1" fmla="*/ 79064 w 829019"/>
              <a:gd name="connsiteY1" fmla="*/ 0 h 790637"/>
              <a:gd name="connsiteX2" fmla="*/ 749955 w 829019"/>
              <a:gd name="connsiteY2" fmla="*/ 0 h 790637"/>
              <a:gd name="connsiteX3" fmla="*/ 829019 w 829019"/>
              <a:gd name="connsiteY3" fmla="*/ 79064 h 790637"/>
              <a:gd name="connsiteX4" fmla="*/ 829019 w 829019"/>
              <a:gd name="connsiteY4" fmla="*/ 711573 h 790637"/>
              <a:gd name="connsiteX5" fmla="*/ 749955 w 829019"/>
              <a:gd name="connsiteY5" fmla="*/ 790637 h 790637"/>
              <a:gd name="connsiteX6" fmla="*/ 79064 w 829019"/>
              <a:gd name="connsiteY6" fmla="*/ 790637 h 790637"/>
              <a:gd name="connsiteX7" fmla="*/ 0 w 829019"/>
              <a:gd name="connsiteY7" fmla="*/ 711573 h 790637"/>
              <a:gd name="connsiteX8" fmla="*/ 0 w 829019"/>
              <a:gd name="connsiteY8" fmla="*/ 79064 h 79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9" h="790637">
                <a:moveTo>
                  <a:pt x="0" y="79064"/>
                </a:moveTo>
                <a:cubicBezTo>
                  <a:pt x="0" y="35398"/>
                  <a:pt x="35398" y="0"/>
                  <a:pt x="79064" y="0"/>
                </a:cubicBezTo>
                <a:lnTo>
                  <a:pt x="749955" y="0"/>
                </a:lnTo>
                <a:cubicBezTo>
                  <a:pt x="793621" y="0"/>
                  <a:pt x="829019" y="35398"/>
                  <a:pt x="829019" y="79064"/>
                </a:cubicBezTo>
                <a:lnTo>
                  <a:pt x="829019" y="711573"/>
                </a:lnTo>
                <a:cubicBezTo>
                  <a:pt x="829019" y="755239"/>
                  <a:pt x="793621" y="790637"/>
                  <a:pt x="749955" y="790637"/>
                </a:cubicBezTo>
                <a:lnTo>
                  <a:pt x="79064" y="790637"/>
                </a:lnTo>
                <a:cubicBezTo>
                  <a:pt x="35398" y="790637"/>
                  <a:pt x="0" y="755239"/>
                  <a:pt x="0" y="711573"/>
                </a:cubicBezTo>
                <a:lnTo>
                  <a:pt x="0" y="7906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497" tIns="76497" rIns="76497" bIns="76497"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2,3</a:t>
            </a:r>
            <a:endParaRPr lang="ru-RU" sz="1400" kern="1200" dirty="0">
              <a:solidFill>
                <a:schemeClr val="tx1"/>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7020360" y="4869160"/>
            <a:ext cx="792000" cy="459199"/>
          </a:xfrm>
          <a:custGeom>
            <a:avLst/>
            <a:gdLst>
              <a:gd name="connsiteX0" fmla="*/ 0 w 829023"/>
              <a:gd name="connsiteY0" fmla="*/ 45920 h 459199"/>
              <a:gd name="connsiteX1" fmla="*/ 45920 w 829023"/>
              <a:gd name="connsiteY1" fmla="*/ 0 h 459199"/>
              <a:gd name="connsiteX2" fmla="*/ 783103 w 829023"/>
              <a:gd name="connsiteY2" fmla="*/ 0 h 459199"/>
              <a:gd name="connsiteX3" fmla="*/ 829023 w 829023"/>
              <a:gd name="connsiteY3" fmla="*/ 45920 h 459199"/>
              <a:gd name="connsiteX4" fmla="*/ 829023 w 829023"/>
              <a:gd name="connsiteY4" fmla="*/ 413279 h 459199"/>
              <a:gd name="connsiteX5" fmla="*/ 783103 w 829023"/>
              <a:gd name="connsiteY5" fmla="*/ 459199 h 459199"/>
              <a:gd name="connsiteX6" fmla="*/ 45920 w 829023"/>
              <a:gd name="connsiteY6" fmla="*/ 459199 h 459199"/>
              <a:gd name="connsiteX7" fmla="*/ 0 w 829023"/>
              <a:gd name="connsiteY7" fmla="*/ 413279 h 459199"/>
              <a:gd name="connsiteX8" fmla="*/ 0 w 829023"/>
              <a:gd name="connsiteY8" fmla="*/ 45920 h 45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23" h="459199">
                <a:moveTo>
                  <a:pt x="0" y="45920"/>
                </a:moveTo>
                <a:cubicBezTo>
                  <a:pt x="0" y="20559"/>
                  <a:pt x="20559" y="0"/>
                  <a:pt x="45920" y="0"/>
                </a:cubicBezTo>
                <a:lnTo>
                  <a:pt x="783103" y="0"/>
                </a:lnTo>
                <a:cubicBezTo>
                  <a:pt x="808464" y="0"/>
                  <a:pt x="829023" y="20559"/>
                  <a:pt x="829023" y="45920"/>
                </a:cubicBezTo>
                <a:lnTo>
                  <a:pt x="829023" y="413279"/>
                </a:lnTo>
                <a:cubicBezTo>
                  <a:pt x="829023" y="438640"/>
                  <a:pt x="808464" y="459199"/>
                  <a:pt x="783103" y="459199"/>
                </a:cubicBezTo>
                <a:lnTo>
                  <a:pt x="45920" y="459199"/>
                </a:lnTo>
                <a:cubicBezTo>
                  <a:pt x="20559" y="459199"/>
                  <a:pt x="0" y="438640"/>
                  <a:pt x="0" y="413279"/>
                </a:cubicBezTo>
                <a:lnTo>
                  <a:pt x="0" y="45920"/>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789" tIns="66789" rIns="66789" bIns="66789"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0,2</a:t>
            </a:r>
            <a:endParaRPr lang="ru-RU" sz="1400" kern="1200" dirty="0">
              <a:solidFill>
                <a:schemeClr val="tx1"/>
              </a:solidFill>
              <a:latin typeface="Times New Roman" panose="02020603050405020304" pitchFamily="18" charset="0"/>
              <a:cs typeface="Times New Roman" panose="02020603050405020304" pitchFamily="18" charset="0"/>
            </a:endParaRPr>
          </a:p>
        </p:txBody>
      </p:sp>
      <p:sp>
        <p:nvSpPr>
          <p:cNvPr id="24" name="Полилиния 23"/>
          <p:cNvSpPr/>
          <p:nvPr/>
        </p:nvSpPr>
        <p:spPr>
          <a:xfrm>
            <a:off x="7020360" y="5408896"/>
            <a:ext cx="792000" cy="643892"/>
          </a:xfrm>
          <a:custGeom>
            <a:avLst/>
            <a:gdLst>
              <a:gd name="connsiteX0" fmla="*/ 0 w 833504"/>
              <a:gd name="connsiteY0" fmla="*/ 64389 h 643892"/>
              <a:gd name="connsiteX1" fmla="*/ 64389 w 833504"/>
              <a:gd name="connsiteY1" fmla="*/ 0 h 643892"/>
              <a:gd name="connsiteX2" fmla="*/ 769115 w 833504"/>
              <a:gd name="connsiteY2" fmla="*/ 0 h 643892"/>
              <a:gd name="connsiteX3" fmla="*/ 833504 w 833504"/>
              <a:gd name="connsiteY3" fmla="*/ 64389 h 643892"/>
              <a:gd name="connsiteX4" fmla="*/ 833504 w 833504"/>
              <a:gd name="connsiteY4" fmla="*/ 579503 h 643892"/>
              <a:gd name="connsiteX5" fmla="*/ 769115 w 833504"/>
              <a:gd name="connsiteY5" fmla="*/ 643892 h 643892"/>
              <a:gd name="connsiteX6" fmla="*/ 64389 w 833504"/>
              <a:gd name="connsiteY6" fmla="*/ 643892 h 643892"/>
              <a:gd name="connsiteX7" fmla="*/ 0 w 833504"/>
              <a:gd name="connsiteY7" fmla="*/ 579503 h 643892"/>
              <a:gd name="connsiteX8" fmla="*/ 0 w 833504"/>
              <a:gd name="connsiteY8" fmla="*/ 64389 h 64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504" h="643892">
                <a:moveTo>
                  <a:pt x="0" y="64389"/>
                </a:moveTo>
                <a:cubicBezTo>
                  <a:pt x="0" y="28828"/>
                  <a:pt x="28828" y="0"/>
                  <a:pt x="64389" y="0"/>
                </a:cubicBezTo>
                <a:lnTo>
                  <a:pt x="769115" y="0"/>
                </a:lnTo>
                <a:cubicBezTo>
                  <a:pt x="804676" y="0"/>
                  <a:pt x="833504" y="28828"/>
                  <a:pt x="833504" y="64389"/>
                </a:cubicBezTo>
                <a:lnTo>
                  <a:pt x="833504" y="579503"/>
                </a:lnTo>
                <a:cubicBezTo>
                  <a:pt x="833504" y="615064"/>
                  <a:pt x="804676" y="643892"/>
                  <a:pt x="769115" y="643892"/>
                </a:cubicBezTo>
                <a:lnTo>
                  <a:pt x="64389" y="643892"/>
                </a:lnTo>
                <a:cubicBezTo>
                  <a:pt x="28828" y="643892"/>
                  <a:pt x="0" y="615064"/>
                  <a:pt x="0" y="579503"/>
                </a:cubicBezTo>
                <a:lnTo>
                  <a:pt x="0" y="64389"/>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199" tIns="72199" rIns="72199" bIns="72199"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227,5</a:t>
            </a:r>
            <a:endParaRPr lang="ru-RU" sz="1400" kern="1200" dirty="0">
              <a:solidFill>
                <a:schemeClr val="tx1"/>
              </a:solidFill>
              <a:latin typeface="Times New Roman" panose="02020603050405020304" pitchFamily="18" charset="0"/>
              <a:cs typeface="Times New Roman" panose="02020603050405020304" pitchFamily="18" charset="0"/>
            </a:endParaRPr>
          </a:p>
        </p:txBody>
      </p:sp>
      <p:sp>
        <p:nvSpPr>
          <p:cNvPr id="25" name="Полилиния 24"/>
          <p:cNvSpPr/>
          <p:nvPr/>
        </p:nvSpPr>
        <p:spPr>
          <a:xfrm>
            <a:off x="7020360" y="6128896"/>
            <a:ext cx="792000" cy="396000"/>
          </a:xfrm>
          <a:custGeom>
            <a:avLst/>
            <a:gdLst>
              <a:gd name="connsiteX0" fmla="*/ 0 w 833504"/>
              <a:gd name="connsiteY0" fmla="*/ 48965 h 489645"/>
              <a:gd name="connsiteX1" fmla="*/ 48965 w 833504"/>
              <a:gd name="connsiteY1" fmla="*/ 0 h 489645"/>
              <a:gd name="connsiteX2" fmla="*/ 784540 w 833504"/>
              <a:gd name="connsiteY2" fmla="*/ 0 h 489645"/>
              <a:gd name="connsiteX3" fmla="*/ 833505 w 833504"/>
              <a:gd name="connsiteY3" fmla="*/ 48965 h 489645"/>
              <a:gd name="connsiteX4" fmla="*/ 833504 w 833504"/>
              <a:gd name="connsiteY4" fmla="*/ 440681 h 489645"/>
              <a:gd name="connsiteX5" fmla="*/ 784539 w 833504"/>
              <a:gd name="connsiteY5" fmla="*/ 489646 h 489645"/>
              <a:gd name="connsiteX6" fmla="*/ 48965 w 833504"/>
              <a:gd name="connsiteY6" fmla="*/ 489645 h 489645"/>
              <a:gd name="connsiteX7" fmla="*/ 0 w 833504"/>
              <a:gd name="connsiteY7" fmla="*/ 440680 h 489645"/>
              <a:gd name="connsiteX8" fmla="*/ 0 w 833504"/>
              <a:gd name="connsiteY8" fmla="*/ 48965 h 48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504" h="489645">
                <a:moveTo>
                  <a:pt x="0" y="48965"/>
                </a:moveTo>
                <a:cubicBezTo>
                  <a:pt x="0" y="21922"/>
                  <a:pt x="21922" y="0"/>
                  <a:pt x="48965" y="0"/>
                </a:cubicBezTo>
                <a:lnTo>
                  <a:pt x="784540" y="0"/>
                </a:lnTo>
                <a:cubicBezTo>
                  <a:pt x="811583" y="0"/>
                  <a:pt x="833505" y="21922"/>
                  <a:pt x="833505" y="48965"/>
                </a:cubicBezTo>
                <a:cubicBezTo>
                  <a:pt x="833505" y="179537"/>
                  <a:pt x="833504" y="310109"/>
                  <a:pt x="833504" y="440681"/>
                </a:cubicBezTo>
                <a:cubicBezTo>
                  <a:pt x="833504" y="467724"/>
                  <a:pt x="811582" y="489646"/>
                  <a:pt x="784539" y="489646"/>
                </a:cubicBezTo>
                <a:lnTo>
                  <a:pt x="48965" y="489645"/>
                </a:lnTo>
                <a:cubicBezTo>
                  <a:pt x="21922" y="489645"/>
                  <a:pt x="0" y="467723"/>
                  <a:pt x="0" y="440680"/>
                </a:cubicBezTo>
                <a:lnTo>
                  <a:pt x="0" y="48965"/>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7681" tIns="67681" rIns="67681" bIns="67681"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475,4</a:t>
            </a:r>
            <a:endParaRPr lang="ru-RU" sz="1400" kern="1200" dirty="0">
              <a:solidFill>
                <a:schemeClr val="tx1"/>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8026256" y="3127072"/>
            <a:ext cx="792000" cy="308287"/>
          </a:xfrm>
          <a:custGeom>
            <a:avLst/>
            <a:gdLst>
              <a:gd name="connsiteX0" fmla="*/ 0 w 864641"/>
              <a:gd name="connsiteY0" fmla="*/ 30829 h 308287"/>
              <a:gd name="connsiteX1" fmla="*/ 30829 w 864641"/>
              <a:gd name="connsiteY1" fmla="*/ 0 h 308287"/>
              <a:gd name="connsiteX2" fmla="*/ 833812 w 864641"/>
              <a:gd name="connsiteY2" fmla="*/ 0 h 308287"/>
              <a:gd name="connsiteX3" fmla="*/ 864641 w 864641"/>
              <a:gd name="connsiteY3" fmla="*/ 30829 h 308287"/>
              <a:gd name="connsiteX4" fmla="*/ 864641 w 864641"/>
              <a:gd name="connsiteY4" fmla="*/ 277458 h 308287"/>
              <a:gd name="connsiteX5" fmla="*/ 833812 w 864641"/>
              <a:gd name="connsiteY5" fmla="*/ 308287 h 308287"/>
              <a:gd name="connsiteX6" fmla="*/ 30829 w 864641"/>
              <a:gd name="connsiteY6" fmla="*/ 308287 h 308287"/>
              <a:gd name="connsiteX7" fmla="*/ 0 w 864641"/>
              <a:gd name="connsiteY7" fmla="*/ 277458 h 308287"/>
              <a:gd name="connsiteX8" fmla="*/ 0 w 864641"/>
              <a:gd name="connsiteY8" fmla="*/ 30829 h 30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641" h="308287">
                <a:moveTo>
                  <a:pt x="0" y="30829"/>
                </a:moveTo>
                <a:cubicBezTo>
                  <a:pt x="0" y="13803"/>
                  <a:pt x="13803" y="0"/>
                  <a:pt x="30829" y="0"/>
                </a:cubicBezTo>
                <a:lnTo>
                  <a:pt x="833812" y="0"/>
                </a:lnTo>
                <a:cubicBezTo>
                  <a:pt x="850838" y="0"/>
                  <a:pt x="864641" y="13803"/>
                  <a:pt x="864641" y="30829"/>
                </a:cubicBezTo>
                <a:lnTo>
                  <a:pt x="864641" y="277458"/>
                </a:lnTo>
                <a:cubicBezTo>
                  <a:pt x="864641" y="294484"/>
                  <a:pt x="850838" y="308287"/>
                  <a:pt x="833812" y="308287"/>
                </a:cubicBezTo>
                <a:lnTo>
                  <a:pt x="30829" y="308287"/>
                </a:lnTo>
                <a:cubicBezTo>
                  <a:pt x="13803" y="308287"/>
                  <a:pt x="0" y="294484"/>
                  <a:pt x="0" y="277458"/>
                </a:cubicBezTo>
                <a:lnTo>
                  <a:pt x="0" y="30829"/>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9989" tIns="69989" rIns="69989" bIns="69989"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Факт</a:t>
            </a:r>
            <a:endParaRPr lang="ru-RU" sz="1600" b="1" kern="1200" dirty="0">
              <a:solidFill>
                <a:schemeClr val="tx1"/>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8026256" y="3488319"/>
            <a:ext cx="792000" cy="425245"/>
          </a:xfrm>
          <a:custGeom>
            <a:avLst/>
            <a:gdLst>
              <a:gd name="connsiteX0" fmla="*/ 0 w 786058"/>
              <a:gd name="connsiteY0" fmla="*/ 42525 h 425245"/>
              <a:gd name="connsiteX1" fmla="*/ 42525 w 786058"/>
              <a:gd name="connsiteY1" fmla="*/ 0 h 425245"/>
              <a:gd name="connsiteX2" fmla="*/ 743534 w 786058"/>
              <a:gd name="connsiteY2" fmla="*/ 0 h 425245"/>
              <a:gd name="connsiteX3" fmla="*/ 786059 w 786058"/>
              <a:gd name="connsiteY3" fmla="*/ 42525 h 425245"/>
              <a:gd name="connsiteX4" fmla="*/ 786058 w 786058"/>
              <a:gd name="connsiteY4" fmla="*/ 382721 h 425245"/>
              <a:gd name="connsiteX5" fmla="*/ 743533 w 786058"/>
              <a:gd name="connsiteY5" fmla="*/ 425246 h 425245"/>
              <a:gd name="connsiteX6" fmla="*/ 42525 w 786058"/>
              <a:gd name="connsiteY6" fmla="*/ 425245 h 425245"/>
              <a:gd name="connsiteX7" fmla="*/ 0 w 786058"/>
              <a:gd name="connsiteY7" fmla="*/ 382720 h 425245"/>
              <a:gd name="connsiteX8" fmla="*/ 0 w 786058"/>
              <a:gd name="connsiteY8" fmla="*/ 42525 h 42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058" h="425245">
                <a:moveTo>
                  <a:pt x="0" y="42525"/>
                </a:moveTo>
                <a:cubicBezTo>
                  <a:pt x="0" y="19039"/>
                  <a:pt x="19039" y="0"/>
                  <a:pt x="42525" y="0"/>
                </a:cubicBezTo>
                <a:lnTo>
                  <a:pt x="743534" y="0"/>
                </a:lnTo>
                <a:cubicBezTo>
                  <a:pt x="767020" y="0"/>
                  <a:pt x="786059" y="19039"/>
                  <a:pt x="786059" y="42525"/>
                </a:cubicBezTo>
                <a:cubicBezTo>
                  <a:pt x="786059" y="155924"/>
                  <a:pt x="786058" y="269322"/>
                  <a:pt x="786058" y="382721"/>
                </a:cubicBezTo>
                <a:cubicBezTo>
                  <a:pt x="786058" y="406207"/>
                  <a:pt x="767019" y="425246"/>
                  <a:pt x="743533" y="425246"/>
                </a:cubicBezTo>
                <a:lnTo>
                  <a:pt x="42525" y="425245"/>
                </a:lnTo>
                <a:cubicBezTo>
                  <a:pt x="19039" y="425245"/>
                  <a:pt x="0" y="406206"/>
                  <a:pt x="0" y="382720"/>
                </a:cubicBezTo>
                <a:lnTo>
                  <a:pt x="0" y="42525"/>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5795" tIns="65795" rIns="65795" bIns="65795"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0,2</a:t>
            </a:r>
            <a:endParaRPr lang="ru-RU" sz="1400" kern="1200" dirty="0">
              <a:solidFill>
                <a:schemeClr val="tx1"/>
              </a:solidFill>
              <a:latin typeface="Times New Roman" panose="02020603050405020304" pitchFamily="18" charset="0"/>
              <a:cs typeface="Times New Roman" panose="02020603050405020304" pitchFamily="18" charset="0"/>
            </a:endParaRPr>
          </a:p>
        </p:txBody>
      </p:sp>
      <p:sp>
        <p:nvSpPr>
          <p:cNvPr id="28" name="Полилиния 27"/>
          <p:cNvSpPr/>
          <p:nvPr/>
        </p:nvSpPr>
        <p:spPr>
          <a:xfrm>
            <a:off x="8026256" y="4008823"/>
            <a:ext cx="792000" cy="792726"/>
          </a:xfrm>
          <a:custGeom>
            <a:avLst/>
            <a:gdLst>
              <a:gd name="connsiteX0" fmla="*/ 0 w 829019"/>
              <a:gd name="connsiteY0" fmla="*/ 79273 h 792726"/>
              <a:gd name="connsiteX1" fmla="*/ 79273 w 829019"/>
              <a:gd name="connsiteY1" fmla="*/ 0 h 792726"/>
              <a:gd name="connsiteX2" fmla="*/ 749746 w 829019"/>
              <a:gd name="connsiteY2" fmla="*/ 0 h 792726"/>
              <a:gd name="connsiteX3" fmla="*/ 829019 w 829019"/>
              <a:gd name="connsiteY3" fmla="*/ 79273 h 792726"/>
              <a:gd name="connsiteX4" fmla="*/ 829019 w 829019"/>
              <a:gd name="connsiteY4" fmla="*/ 713453 h 792726"/>
              <a:gd name="connsiteX5" fmla="*/ 749746 w 829019"/>
              <a:gd name="connsiteY5" fmla="*/ 792726 h 792726"/>
              <a:gd name="connsiteX6" fmla="*/ 79273 w 829019"/>
              <a:gd name="connsiteY6" fmla="*/ 792726 h 792726"/>
              <a:gd name="connsiteX7" fmla="*/ 0 w 829019"/>
              <a:gd name="connsiteY7" fmla="*/ 713453 h 792726"/>
              <a:gd name="connsiteX8" fmla="*/ 0 w 829019"/>
              <a:gd name="connsiteY8" fmla="*/ 79273 h 79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9" h="792726">
                <a:moveTo>
                  <a:pt x="0" y="79273"/>
                </a:moveTo>
                <a:cubicBezTo>
                  <a:pt x="0" y="35492"/>
                  <a:pt x="35492" y="0"/>
                  <a:pt x="79273" y="0"/>
                </a:cubicBezTo>
                <a:lnTo>
                  <a:pt x="749746" y="0"/>
                </a:lnTo>
                <a:cubicBezTo>
                  <a:pt x="793527" y="0"/>
                  <a:pt x="829019" y="35492"/>
                  <a:pt x="829019" y="79273"/>
                </a:cubicBezTo>
                <a:lnTo>
                  <a:pt x="829019" y="713453"/>
                </a:lnTo>
                <a:cubicBezTo>
                  <a:pt x="829019" y="757234"/>
                  <a:pt x="793527" y="792726"/>
                  <a:pt x="749746" y="792726"/>
                </a:cubicBezTo>
                <a:lnTo>
                  <a:pt x="79273" y="792726"/>
                </a:lnTo>
                <a:cubicBezTo>
                  <a:pt x="35492" y="792726"/>
                  <a:pt x="0" y="757234"/>
                  <a:pt x="0" y="713453"/>
                </a:cubicBezTo>
                <a:lnTo>
                  <a:pt x="0" y="79273"/>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558" tIns="76558" rIns="76558" bIns="76558"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2,1</a:t>
            </a:r>
            <a:endParaRPr lang="ru-RU" sz="1400" kern="1200" dirty="0">
              <a:solidFill>
                <a:schemeClr val="tx1"/>
              </a:solidFill>
              <a:latin typeface="Times New Roman" panose="02020603050405020304" pitchFamily="18" charset="0"/>
              <a:cs typeface="Times New Roman" panose="02020603050405020304" pitchFamily="18" charset="0"/>
            </a:endParaRPr>
          </a:p>
        </p:txBody>
      </p:sp>
      <p:sp>
        <p:nvSpPr>
          <p:cNvPr id="29" name="Полилиния 28"/>
          <p:cNvSpPr/>
          <p:nvPr/>
        </p:nvSpPr>
        <p:spPr>
          <a:xfrm>
            <a:off x="8026256" y="4869160"/>
            <a:ext cx="792000" cy="460290"/>
          </a:xfrm>
          <a:custGeom>
            <a:avLst/>
            <a:gdLst>
              <a:gd name="connsiteX0" fmla="*/ 0 w 829023"/>
              <a:gd name="connsiteY0" fmla="*/ 46029 h 460290"/>
              <a:gd name="connsiteX1" fmla="*/ 46029 w 829023"/>
              <a:gd name="connsiteY1" fmla="*/ 0 h 460290"/>
              <a:gd name="connsiteX2" fmla="*/ 782994 w 829023"/>
              <a:gd name="connsiteY2" fmla="*/ 0 h 460290"/>
              <a:gd name="connsiteX3" fmla="*/ 829023 w 829023"/>
              <a:gd name="connsiteY3" fmla="*/ 46029 h 460290"/>
              <a:gd name="connsiteX4" fmla="*/ 829023 w 829023"/>
              <a:gd name="connsiteY4" fmla="*/ 414261 h 460290"/>
              <a:gd name="connsiteX5" fmla="*/ 782994 w 829023"/>
              <a:gd name="connsiteY5" fmla="*/ 460290 h 460290"/>
              <a:gd name="connsiteX6" fmla="*/ 46029 w 829023"/>
              <a:gd name="connsiteY6" fmla="*/ 460290 h 460290"/>
              <a:gd name="connsiteX7" fmla="*/ 0 w 829023"/>
              <a:gd name="connsiteY7" fmla="*/ 414261 h 460290"/>
              <a:gd name="connsiteX8" fmla="*/ 0 w 829023"/>
              <a:gd name="connsiteY8" fmla="*/ 46029 h 46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23" h="460290">
                <a:moveTo>
                  <a:pt x="0" y="46029"/>
                </a:moveTo>
                <a:cubicBezTo>
                  <a:pt x="0" y="20608"/>
                  <a:pt x="20608" y="0"/>
                  <a:pt x="46029" y="0"/>
                </a:cubicBezTo>
                <a:lnTo>
                  <a:pt x="782994" y="0"/>
                </a:lnTo>
                <a:cubicBezTo>
                  <a:pt x="808415" y="0"/>
                  <a:pt x="829023" y="20608"/>
                  <a:pt x="829023" y="46029"/>
                </a:cubicBezTo>
                <a:lnTo>
                  <a:pt x="829023" y="414261"/>
                </a:lnTo>
                <a:cubicBezTo>
                  <a:pt x="829023" y="439682"/>
                  <a:pt x="808415" y="460290"/>
                  <a:pt x="782994" y="460290"/>
                </a:cubicBezTo>
                <a:lnTo>
                  <a:pt x="46029" y="460290"/>
                </a:lnTo>
                <a:cubicBezTo>
                  <a:pt x="20608" y="460290"/>
                  <a:pt x="0" y="439682"/>
                  <a:pt x="0" y="414261"/>
                </a:cubicBezTo>
                <a:lnTo>
                  <a:pt x="0" y="46029"/>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821" tIns="66821" rIns="66821" bIns="66821"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0,2</a:t>
            </a:r>
            <a:endParaRPr lang="ru-RU" sz="1400" kern="1200" dirty="0">
              <a:solidFill>
                <a:schemeClr val="tx1"/>
              </a:solidFill>
              <a:latin typeface="Times New Roman" panose="02020603050405020304" pitchFamily="18" charset="0"/>
              <a:cs typeface="Times New Roman" panose="02020603050405020304" pitchFamily="18" charset="0"/>
            </a:endParaRPr>
          </a:p>
        </p:txBody>
      </p:sp>
      <p:sp>
        <p:nvSpPr>
          <p:cNvPr id="30" name="Полилиния 29"/>
          <p:cNvSpPr/>
          <p:nvPr/>
        </p:nvSpPr>
        <p:spPr>
          <a:xfrm>
            <a:off x="8026256" y="5408895"/>
            <a:ext cx="792000" cy="640939"/>
          </a:xfrm>
          <a:custGeom>
            <a:avLst/>
            <a:gdLst>
              <a:gd name="connsiteX0" fmla="*/ 0 w 833504"/>
              <a:gd name="connsiteY0" fmla="*/ 64094 h 640939"/>
              <a:gd name="connsiteX1" fmla="*/ 64094 w 833504"/>
              <a:gd name="connsiteY1" fmla="*/ 0 h 640939"/>
              <a:gd name="connsiteX2" fmla="*/ 769410 w 833504"/>
              <a:gd name="connsiteY2" fmla="*/ 0 h 640939"/>
              <a:gd name="connsiteX3" fmla="*/ 833504 w 833504"/>
              <a:gd name="connsiteY3" fmla="*/ 64094 h 640939"/>
              <a:gd name="connsiteX4" fmla="*/ 833504 w 833504"/>
              <a:gd name="connsiteY4" fmla="*/ 576845 h 640939"/>
              <a:gd name="connsiteX5" fmla="*/ 769410 w 833504"/>
              <a:gd name="connsiteY5" fmla="*/ 640939 h 640939"/>
              <a:gd name="connsiteX6" fmla="*/ 64094 w 833504"/>
              <a:gd name="connsiteY6" fmla="*/ 640939 h 640939"/>
              <a:gd name="connsiteX7" fmla="*/ 0 w 833504"/>
              <a:gd name="connsiteY7" fmla="*/ 576845 h 640939"/>
              <a:gd name="connsiteX8" fmla="*/ 0 w 833504"/>
              <a:gd name="connsiteY8" fmla="*/ 64094 h 64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504" h="640939">
                <a:moveTo>
                  <a:pt x="0" y="64094"/>
                </a:moveTo>
                <a:cubicBezTo>
                  <a:pt x="0" y="28696"/>
                  <a:pt x="28696" y="0"/>
                  <a:pt x="64094" y="0"/>
                </a:cubicBezTo>
                <a:lnTo>
                  <a:pt x="769410" y="0"/>
                </a:lnTo>
                <a:cubicBezTo>
                  <a:pt x="804808" y="0"/>
                  <a:pt x="833504" y="28696"/>
                  <a:pt x="833504" y="64094"/>
                </a:cubicBezTo>
                <a:lnTo>
                  <a:pt x="833504" y="576845"/>
                </a:lnTo>
                <a:cubicBezTo>
                  <a:pt x="833504" y="612243"/>
                  <a:pt x="804808" y="640939"/>
                  <a:pt x="769410" y="640939"/>
                </a:cubicBezTo>
                <a:lnTo>
                  <a:pt x="64094" y="640939"/>
                </a:lnTo>
                <a:cubicBezTo>
                  <a:pt x="28696" y="640939"/>
                  <a:pt x="0" y="612243"/>
                  <a:pt x="0" y="576845"/>
                </a:cubicBezTo>
                <a:lnTo>
                  <a:pt x="0" y="6409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112" tIns="72112" rIns="72112" bIns="72112"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226,4</a:t>
            </a:r>
            <a:endParaRPr lang="ru-RU" sz="1400" kern="1200" dirty="0">
              <a:solidFill>
                <a:schemeClr val="tx1"/>
              </a:solidFill>
              <a:latin typeface="Times New Roman" panose="02020603050405020304" pitchFamily="18" charset="0"/>
              <a:cs typeface="Times New Roman" panose="02020603050405020304" pitchFamily="18" charset="0"/>
            </a:endParaRPr>
          </a:p>
        </p:txBody>
      </p:sp>
      <p:sp>
        <p:nvSpPr>
          <p:cNvPr id="31" name="Полилиния 30"/>
          <p:cNvSpPr/>
          <p:nvPr/>
        </p:nvSpPr>
        <p:spPr>
          <a:xfrm>
            <a:off x="8026256" y="6128896"/>
            <a:ext cx="792000" cy="396000"/>
          </a:xfrm>
          <a:custGeom>
            <a:avLst/>
            <a:gdLst>
              <a:gd name="connsiteX0" fmla="*/ 0 w 832010"/>
              <a:gd name="connsiteY0" fmla="*/ 49600 h 496004"/>
              <a:gd name="connsiteX1" fmla="*/ 49600 w 832010"/>
              <a:gd name="connsiteY1" fmla="*/ 0 h 496004"/>
              <a:gd name="connsiteX2" fmla="*/ 782410 w 832010"/>
              <a:gd name="connsiteY2" fmla="*/ 0 h 496004"/>
              <a:gd name="connsiteX3" fmla="*/ 832010 w 832010"/>
              <a:gd name="connsiteY3" fmla="*/ 49600 h 496004"/>
              <a:gd name="connsiteX4" fmla="*/ 832010 w 832010"/>
              <a:gd name="connsiteY4" fmla="*/ 446404 h 496004"/>
              <a:gd name="connsiteX5" fmla="*/ 782410 w 832010"/>
              <a:gd name="connsiteY5" fmla="*/ 496004 h 496004"/>
              <a:gd name="connsiteX6" fmla="*/ 49600 w 832010"/>
              <a:gd name="connsiteY6" fmla="*/ 496004 h 496004"/>
              <a:gd name="connsiteX7" fmla="*/ 0 w 832010"/>
              <a:gd name="connsiteY7" fmla="*/ 446404 h 496004"/>
              <a:gd name="connsiteX8" fmla="*/ 0 w 832010"/>
              <a:gd name="connsiteY8" fmla="*/ 49600 h 49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010" h="496004">
                <a:moveTo>
                  <a:pt x="0" y="49600"/>
                </a:moveTo>
                <a:cubicBezTo>
                  <a:pt x="0" y="22207"/>
                  <a:pt x="22207" y="0"/>
                  <a:pt x="49600" y="0"/>
                </a:cubicBezTo>
                <a:lnTo>
                  <a:pt x="782410" y="0"/>
                </a:lnTo>
                <a:cubicBezTo>
                  <a:pt x="809803" y="0"/>
                  <a:pt x="832010" y="22207"/>
                  <a:pt x="832010" y="49600"/>
                </a:cubicBezTo>
                <a:lnTo>
                  <a:pt x="832010" y="446404"/>
                </a:lnTo>
                <a:cubicBezTo>
                  <a:pt x="832010" y="473797"/>
                  <a:pt x="809803" y="496004"/>
                  <a:pt x="782410" y="496004"/>
                </a:cubicBezTo>
                <a:lnTo>
                  <a:pt x="49600" y="496004"/>
                </a:lnTo>
                <a:cubicBezTo>
                  <a:pt x="22207" y="496004"/>
                  <a:pt x="0" y="473797"/>
                  <a:pt x="0" y="446404"/>
                </a:cubicBezTo>
                <a:lnTo>
                  <a:pt x="0" y="49600"/>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7867" tIns="67867" rIns="67867" bIns="67867"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451,3</a:t>
            </a:r>
          </a:p>
        </p:txBody>
      </p:sp>
      <p:graphicFrame>
        <p:nvGraphicFramePr>
          <p:cNvPr id="11" name="Диаграмма 10"/>
          <p:cNvGraphicFramePr>
            <a:graphicFrameLocks/>
          </p:cNvGraphicFramePr>
          <p:nvPr>
            <p:extLst>
              <p:ext uri="{D42A27DB-BD31-4B8C-83A1-F6EECF244321}">
                <p14:modId xmlns:p14="http://schemas.microsoft.com/office/powerpoint/2010/main" val="595619267"/>
              </p:ext>
            </p:extLst>
          </p:nvPr>
        </p:nvGraphicFramePr>
        <p:xfrm>
          <a:off x="0" y="3212976"/>
          <a:ext cx="4180228" cy="3384376"/>
        </p:xfrm>
        <a:graphic>
          <a:graphicData uri="http://schemas.openxmlformats.org/drawingml/2006/chart">
            <c:chart xmlns:c="http://schemas.openxmlformats.org/drawingml/2006/chart" xmlns:r="http://schemas.openxmlformats.org/officeDocument/2006/relationships" r:id="rId2"/>
          </a:graphicData>
        </a:graphic>
      </p:graphicFrame>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1036" y="864209"/>
            <a:ext cx="2592000" cy="1496503"/>
          </a:xfrm>
          <a:prstGeom prst="rect">
            <a:avLst/>
          </a:prstGeom>
          <a:ln>
            <a:noFill/>
          </a:ln>
          <a:effectLst>
            <a:softEdge rad="112500"/>
          </a:effectLst>
        </p:spPr>
      </p:pic>
      <p:sp>
        <p:nvSpPr>
          <p:cNvPr id="10"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Clr>
                <a:srgbClr val="F14124">
                  <a:lumMod val="75000"/>
                </a:srgbClr>
              </a:buClr>
              <a:buFont typeface="Georgia" pitchFamily="18" charset="0"/>
              <a:buNone/>
            </a:pPr>
            <a:r>
              <a:rPr lang="ru-RU" sz="1800" dirty="0">
                <a:solidFill>
                  <a:prstClr val="black"/>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prstClr val="black"/>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Clr>
                <a:srgbClr val="F14124">
                  <a:lumMod val="75000"/>
                </a:srgbClr>
              </a:buClr>
              <a:buFont typeface="Georgia" pitchFamily="18" charset="0"/>
              <a:buNone/>
            </a:pPr>
            <a:r>
              <a:rPr lang="ru-RU" sz="1800" dirty="0">
                <a:solidFill>
                  <a:prstClr val="black"/>
                </a:solidFill>
                <a:effectLst/>
                <a:latin typeface="Times New Roman" panose="02020603050405020304" pitchFamily="18" charset="0"/>
                <a:cs typeface="Times New Roman" panose="02020603050405020304" pitchFamily="18" charset="0"/>
              </a:rPr>
              <a:t>«Развитие потенциала государственного управления»</a:t>
            </a:r>
          </a:p>
        </p:txBody>
      </p:sp>
      <p:cxnSp>
        <p:nvCxnSpPr>
          <p:cNvPr id="12" name="Прямая соединительная линия 11"/>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rgbClr val="4E67C8"/>
                </a:solidFill>
                <a:latin typeface="Trebuchet MS"/>
              </a:rPr>
              <a:t>Бюджет</a:t>
            </a:r>
          </a:p>
          <a:p>
            <a:pPr algn="ctr"/>
            <a:r>
              <a:rPr lang="ru-RU" sz="1300" b="1" i="1" dirty="0" smtClean="0">
                <a:solidFill>
                  <a:srgbClr val="4E67C8"/>
                </a:solidFill>
                <a:latin typeface="Trebuchet MS"/>
              </a:rPr>
              <a:t>для граждан</a:t>
            </a:r>
            <a:endParaRPr lang="ru-RU" sz="1300" b="1" i="1" dirty="0">
              <a:solidFill>
                <a:srgbClr val="4E67C8"/>
              </a:solidFill>
              <a:latin typeface="Trebuchet MS"/>
            </a:endParaRPr>
          </a:p>
        </p:txBody>
      </p:sp>
      <p:sp>
        <p:nvSpPr>
          <p:cNvPr id="3" name="Номер слайда 2"/>
          <p:cNvSpPr>
            <a:spLocks noGrp="1"/>
          </p:cNvSpPr>
          <p:nvPr>
            <p:ph type="sldNum" sz="quarter" idx="12"/>
          </p:nvPr>
        </p:nvSpPr>
        <p:spPr/>
        <p:txBody>
          <a:bodyPr/>
          <a:lstStyle/>
          <a:p>
            <a:pPr>
              <a:defRPr/>
            </a:pPr>
            <a:fld id="{667CCBFA-BFB9-4E9F-B6F6-694D72409F22}" type="slidenum">
              <a:rPr lang="ru-RU" smtClean="0">
                <a:solidFill>
                  <a:prstClr val="black"/>
                </a:solidFill>
              </a:rPr>
              <a:pPr>
                <a:defRPr/>
              </a:pPr>
              <a:t>44</a:t>
            </a:fld>
            <a:endParaRPr lang="ru-RU" dirty="0">
              <a:solidFill>
                <a:prstClr val="black"/>
              </a:solidFill>
            </a:endParaRPr>
          </a:p>
        </p:txBody>
      </p:sp>
    </p:spTree>
    <p:extLst>
      <p:ext uri="{BB962C8B-B14F-4D97-AF65-F5344CB8AC3E}">
        <p14:creationId xmlns:p14="http://schemas.microsoft.com/office/powerpoint/2010/main" val="37883797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59728" y="2864214"/>
            <a:ext cx="4874687" cy="78081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smtClean="0">
                <a:solidFill>
                  <a:prstClr val="black"/>
                </a:solidFill>
                <a:latin typeface="Times New Roman" panose="02020603050405020304" pitchFamily="18" charset="0"/>
                <a:cs typeface="Times New Roman" panose="02020603050405020304" pitchFamily="18" charset="0"/>
              </a:rPr>
              <a:t>Доля муниципальных нормативных правовых актов, внесенных в регистр муниципальных нормативных правовых актов Чувашской Республики, %</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259728" y="3753112"/>
            <a:ext cx="4859098" cy="82801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smtClean="0">
                <a:solidFill>
                  <a:prstClr val="black"/>
                </a:solidFill>
                <a:latin typeface="Times New Roman" panose="02020603050405020304" pitchFamily="18" charset="0"/>
                <a:cs typeface="Times New Roman" panose="02020603050405020304" pitchFamily="18" charset="0"/>
              </a:rPr>
              <a:t>Доля подготовленных нормативных правовых актов Чувашской Республики, регулирующих вопросы противодействия коррупции, отнесенные к компетенции субъекта Российской Федерации, %</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259727" y="4653208"/>
            <a:ext cx="4874687" cy="79201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smtClean="0">
                <a:solidFill>
                  <a:prstClr val="black"/>
                </a:solidFill>
                <a:latin typeface="Times New Roman" panose="02020603050405020304" pitchFamily="18" charset="0"/>
                <a:cs typeface="Times New Roman" panose="02020603050405020304" pitchFamily="18" charset="0"/>
              </a:rPr>
              <a:t>Соблюдение сроков государственной регистрации нормативных правовых актов органов исполнительной власти Чувашской Республики, установленных законодательством Чувашской Республики, %</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259728" y="5517232"/>
            <a:ext cx="4859098" cy="79208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smtClean="0">
                <a:solidFill>
                  <a:prstClr val="black"/>
                </a:solidFill>
                <a:latin typeface="Times New Roman" panose="02020603050405020304" pitchFamily="18" charset="0"/>
                <a:cs typeface="Times New Roman" panose="02020603050405020304" pitchFamily="18" charset="0"/>
              </a:rPr>
              <a:t>Количество зарегистрированных актов гражданского состояния и совершенных юридически значимых действий, единиц в год</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259727" y="1643516"/>
            <a:ext cx="2352023"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a:solidFill>
                  <a:srgbClr val="4E67C8">
                    <a:lumMod val="50000"/>
                  </a:srgbClr>
                </a:solidFill>
                <a:latin typeface="Times New Roman" panose="02020603050405020304" pitchFamily="18" charset="0"/>
                <a:cs typeface="Times New Roman" panose="02020603050405020304" pitchFamily="18" charset="0"/>
              </a:rPr>
              <a:t>Основные индикаторы</a:t>
            </a: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solidFill>
                  <a:prstClr val="black"/>
                </a:solidFill>
              </a:rPr>
              <a:pPr>
                <a:defRPr/>
              </a:pPr>
              <a:t>45</a:t>
            </a:fld>
            <a:endParaRPr lang="ru-RU" dirty="0">
              <a:solidFill>
                <a:prstClr val="black"/>
              </a:solidFill>
            </a:endParaRPr>
          </a:p>
        </p:txBody>
      </p:sp>
      <p:graphicFrame>
        <p:nvGraphicFramePr>
          <p:cNvPr id="54" name="Схема 53"/>
          <p:cNvGraphicFramePr/>
          <p:nvPr>
            <p:extLst>
              <p:ext uri="{D42A27DB-BD31-4B8C-83A1-F6EECF244321}">
                <p14:modId xmlns:p14="http://schemas.microsoft.com/office/powerpoint/2010/main" val="2276954848"/>
              </p:ext>
            </p:extLst>
          </p:nvPr>
        </p:nvGraphicFramePr>
        <p:xfrm>
          <a:off x="5130328" y="1124744"/>
          <a:ext cx="390616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2" descr="T:\Сектор финансирования\sistema upravleniya kadrami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95706" y="1304764"/>
            <a:ext cx="2500112" cy="1181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Clr>
                <a:srgbClr val="F14124">
                  <a:lumMod val="75000"/>
                </a:srgbClr>
              </a:buClr>
              <a:buFont typeface="Georgia" pitchFamily="18" charset="0"/>
              <a:buNone/>
            </a:pPr>
            <a:r>
              <a:rPr lang="ru-RU" sz="1800" dirty="0">
                <a:solidFill>
                  <a:prstClr val="black"/>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prstClr val="black"/>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Clr>
                <a:srgbClr val="F14124">
                  <a:lumMod val="75000"/>
                </a:srgbClr>
              </a:buClr>
              <a:buFont typeface="Georgia" pitchFamily="18" charset="0"/>
              <a:buNone/>
            </a:pPr>
            <a:r>
              <a:rPr lang="ru-RU" sz="1800" dirty="0">
                <a:solidFill>
                  <a:prstClr val="black"/>
                </a:solidFill>
                <a:effectLst/>
                <a:latin typeface="Times New Roman" panose="02020603050405020304" pitchFamily="18" charset="0"/>
                <a:cs typeface="Times New Roman" panose="02020603050405020304" pitchFamily="18" charset="0"/>
              </a:rPr>
              <a:t>«Развитие потенциала государственного управления»</a:t>
            </a:r>
          </a:p>
        </p:txBody>
      </p:sp>
      <p:cxnSp>
        <p:nvCxnSpPr>
          <p:cNvPr id="14" name="Прямая соединительная линия 1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rgbClr val="4E67C8"/>
                </a:solidFill>
                <a:latin typeface="Trebuchet MS"/>
              </a:rPr>
              <a:t>Бюджет</a:t>
            </a:r>
          </a:p>
          <a:p>
            <a:pPr algn="ctr"/>
            <a:r>
              <a:rPr lang="ru-RU" sz="1300" b="1" i="1" dirty="0" smtClean="0">
                <a:solidFill>
                  <a:srgbClr val="4E67C8"/>
                </a:solidFill>
                <a:latin typeface="Trebuchet MS"/>
              </a:rPr>
              <a:t>для граждан</a:t>
            </a:r>
            <a:endParaRPr lang="ru-RU" sz="1300" b="1" i="1" dirty="0">
              <a:solidFill>
                <a:srgbClr val="4E67C8"/>
              </a:solidFill>
              <a:latin typeface="Trebuchet MS"/>
            </a:endParaRPr>
          </a:p>
        </p:txBody>
      </p:sp>
    </p:spTree>
    <p:extLst>
      <p:ext uri="{BB962C8B-B14F-4D97-AF65-F5344CB8AC3E}">
        <p14:creationId xmlns:p14="http://schemas.microsoft.com/office/powerpoint/2010/main" val="15801985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latin typeface="Times New Roman" panose="02020603050405020304" pitchFamily="18" charset="0"/>
              <a:cs typeface="Times New Roman" panose="02020603050405020304" pitchFamily="18" charset="0"/>
            </a:endParaRPr>
          </a:p>
          <a:p>
            <a:endParaRPr lang="ru-RU" sz="1000" i="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52337" y="818208"/>
            <a:ext cx="6152412" cy="162220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6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400" dirty="0">
                <a:solidFill>
                  <a:schemeClr val="tx1"/>
                </a:solidFill>
                <a:latin typeface="Times New Roman" panose="02020603050405020304" pitchFamily="18" charset="0"/>
                <a:cs typeface="Times New Roman" panose="02020603050405020304" pitchFamily="18" charset="0"/>
              </a:rPr>
              <a:t>обеспечение доступности качественного образования, ориентированного на формирование конкурентоспособной личности, отвечающей требованиям инновационного развития экономики, обладающей навыками проектирования собственной профессиональной карьеры и достижения современных стандартов качества жизни на основе общечеловеческих ценностей и активной гражданской позиции</a:t>
            </a:r>
          </a:p>
          <a:p>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7779" y="2903549"/>
            <a:ext cx="4209357" cy="323165"/>
          </a:xfrm>
          <a:prstGeom prst="rect">
            <a:avLst/>
          </a:prstGeom>
          <a:noFill/>
        </p:spPr>
        <p:txBody>
          <a:bodyPr wrap="none" rtlCol="0">
            <a:spAutoFit/>
          </a:bodyPr>
          <a:lstStyle/>
          <a:p>
            <a:r>
              <a:rPr lang="ru-RU" sz="15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1692797172"/>
              </p:ext>
            </p:extLst>
          </p:nvPr>
        </p:nvGraphicFramePr>
        <p:xfrm>
          <a:off x="147780" y="3356992"/>
          <a:ext cx="4280204" cy="3073700"/>
        </p:xfrm>
        <a:graphic>
          <a:graphicData uri="http://schemas.openxmlformats.org/drawingml/2006/chart">
            <c:chart xmlns:c="http://schemas.openxmlformats.org/drawingml/2006/chart" xmlns:r="http://schemas.openxmlformats.org/officeDocument/2006/relationships" r:id="rId3"/>
          </a:graphicData>
        </a:graphic>
      </p:graphicFrame>
      <p:sp>
        <p:nvSpPr>
          <p:cNvPr id="7" name="Номер слайда 6"/>
          <p:cNvSpPr>
            <a:spLocks noGrp="1"/>
          </p:cNvSpPr>
          <p:nvPr>
            <p:ph type="sldNum" sz="quarter" idx="12"/>
          </p:nvPr>
        </p:nvSpPr>
        <p:spPr/>
        <p:txBody>
          <a:bodyPr/>
          <a:lstStyle/>
          <a:p>
            <a:pPr>
              <a:defRPr/>
            </a:pPr>
            <a:fld id="{667CCBFA-BFB9-4E9F-B6F6-694D72409F22}" type="slidenum">
              <a:rPr lang="ru-RU" smtClean="0"/>
              <a:pPr>
                <a:defRPr/>
              </a:pPr>
              <a:t>46</a:t>
            </a:fld>
            <a:endParaRPr lang="ru-RU" dirty="0"/>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849087"/>
            <a:ext cx="2520280" cy="159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Заголовок 1"/>
          <p:cNvSpPr txBox="1">
            <a:spLocks/>
          </p:cNvSpPr>
          <p:nvPr/>
        </p:nvSpPr>
        <p:spPr>
          <a:xfrm>
            <a:off x="259728" y="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Развитие образования</a:t>
            </a:r>
            <a:r>
              <a:rPr lang="ru-RU" sz="1800" dirty="0" smtClean="0">
                <a:solidFill>
                  <a:schemeClr val="tx1"/>
                </a:solidFill>
                <a:effectLst/>
                <a:latin typeface="Times New Roman" panose="02020603050405020304" pitchFamily="18" charset="0"/>
                <a:cs typeface="Times New Roman" panose="02020603050405020304" pitchFamily="18" charset="0"/>
              </a:rPr>
              <a:t>»</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5" name="Прямая соединительная линия 1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8" name="Полилиния 17"/>
          <p:cNvSpPr/>
          <p:nvPr/>
        </p:nvSpPr>
        <p:spPr>
          <a:xfrm>
            <a:off x="4571999" y="2569724"/>
            <a:ext cx="4292033" cy="495407"/>
          </a:xfrm>
          <a:custGeom>
            <a:avLst/>
            <a:gdLst>
              <a:gd name="connsiteX0" fmla="*/ 0 w 3853061"/>
              <a:gd name="connsiteY0" fmla="*/ 55534 h 555336"/>
              <a:gd name="connsiteX1" fmla="*/ 55534 w 3853061"/>
              <a:gd name="connsiteY1" fmla="*/ 0 h 555336"/>
              <a:gd name="connsiteX2" fmla="*/ 3797527 w 3853061"/>
              <a:gd name="connsiteY2" fmla="*/ 0 h 555336"/>
              <a:gd name="connsiteX3" fmla="*/ 3853061 w 3853061"/>
              <a:gd name="connsiteY3" fmla="*/ 55534 h 555336"/>
              <a:gd name="connsiteX4" fmla="*/ 3853061 w 3853061"/>
              <a:gd name="connsiteY4" fmla="*/ 499802 h 555336"/>
              <a:gd name="connsiteX5" fmla="*/ 3797527 w 3853061"/>
              <a:gd name="connsiteY5" fmla="*/ 555336 h 555336"/>
              <a:gd name="connsiteX6" fmla="*/ 55534 w 3853061"/>
              <a:gd name="connsiteY6" fmla="*/ 555336 h 555336"/>
              <a:gd name="connsiteX7" fmla="*/ 0 w 3853061"/>
              <a:gd name="connsiteY7" fmla="*/ 499802 h 555336"/>
              <a:gd name="connsiteX8" fmla="*/ 0 w 3853061"/>
              <a:gd name="connsiteY8" fmla="*/ 55534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3061" h="555336">
                <a:moveTo>
                  <a:pt x="0" y="55534"/>
                </a:moveTo>
                <a:cubicBezTo>
                  <a:pt x="0" y="24863"/>
                  <a:pt x="24863" y="0"/>
                  <a:pt x="55534" y="0"/>
                </a:cubicBezTo>
                <a:lnTo>
                  <a:pt x="3797527" y="0"/>
                </a:lnTo>
                <a:cubicBezTo>
                  <a:pt x="3828198" y="0"/>
                  <a:pt x="3853061" y="24863"/>
                  <a:pt x="3853061" y="55534"/>
                </a:cubicBezTo>
                <a:lnTo>
                  <a:pt x="3853061" y="499802"/>
                </a:lnTo>
                <a:cubicBezTo>
                  <a:pt x="3853061" y="530473"/>
                  <a:pt x="3828198" y="555336"/>
                  <a:pt x="3797527" y="555336"/>
                </a:cubicBezTo>
                <a:lnTo>
                  <a:pt x="55534" y="555336"/>
                </a:lnTo>
                <a:cubicBezTo>
                  <a:pt x="24863" y="555336"/>
                  <a:pt x="0" y="530473"/>
                  <a:pt x="0" y="499802"/>
                </a:cubicBezTo>
                <a:lnTo>
                  <a:pt x="0" y="5553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spcFirstLastPara="0" vert="horz" wrap="square" lIns="69605" tIns="69605" rIns="69605" bIns="69605" numCol="1" spcCol="1270" anchor="ctr" anchorCtr="0">
            <a:noAutofit/>
          </a:bodyPr>
          <a:lstStyle/>
          <a:p>
            <a:pPr lvl="0" algn="ctr" defTabSz="622300">
              <a:lnSpc>
                <a:spcPct val="90000"/>
              </a:lnSpc>
              <a:spcBef>
                <a:spcPct val="0"/>
              </a:spcBef>
              <a:spcAft>
                <a:spcPct val="35000"/>
              </a:spcAft>
            </a:pPr>
            <a:r>
              <a:rPr lang="ru-RU" sz="14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2018 г., млн. руб.</a:t>
            </a:r>
          </a:p>
        </p:txBody>
      </p:sp>
      <p:sp>
        <p:nvSpPr>
          <p:cNvPr id="19" name="Полилиния 18"/>
          <p:cNvSpPr/>
          <p:nvPr/>
        </p:nvSpPr>
        <p:spPr>
          <a:xfrm>
            <a:off x="4572000" y="3163060"/>
            <a:ext cx="2792464" cy="288000"/>
          </a:xfrm>
          <a:custGeom>
            <a:avLst/>
            <a:gdLst>
              <a:gd name="connsiteX0" fmla="*/ 0 w 1429934"/>
              <a:gd name="connsiteY0" fmla="*/ 36617 h 366166"/>
              <a:gd name="connsiteX1" fmla="*/ 36617 w 1429934"/>
              <a:gd name="connsiteY1" fmla="*/ 0 h 366166"/>
              <a:gd name="connsiteX2" fmla="*/ 1393317 w 1429934"/>
              <a:gd name="connsiteY2" fmla="*/ 0 h 366166"/>
              <a:gd name="connsiteX3" fmla="*/ 1429934 w 1429934"/>
              <a:gd name="connsiteY3" fmla="*/ 36617 h 366166"/>
              <a:gd name="connsiteX4" fmla="*/ 1429934 w 1429934"/>
              <a:gd name="connsiteY4" fmla="*/ 329549 h 366166"/>
              <a:gd name="connsiteX5" fmla="*/ 1393317 w 1429934"/>
              <a:gd name="connsiteY5" fmla="*/ 366166 h 366166"/>
              <a:gd name="connsiteX6" fmla="*/ 36617 w 1429934"/>
              <a:gd name="connsiteY6" fmla="*/ 366166 h 366166"/>
              <a:gd name="connsiteX7" fmla="*/ 0 w 1429934"/>
              <a:gd name="connsiteY7" fmla="*/ 329549 h 366166"/>
              <a:gd name="connsiteX8" fmla="*/ 0 w 1429934"/>
              <a:gd name="connsiteY8" fmla="*/ 36617 h 36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934" h="366166">
                <a:moveTo>
                  <a:pt x="0" y="36617"/>
                </a:moveTo>
                <a:cubicBezTo>
                  <a:pt x="0" y="16394"/>
                  <a:pt x="16394" y="0"/>
                  <a:pt x="36617" y="0"/>
                </a:cubicBezTo>
                <a:lnTo>
                  <a:pt x="1393317" y="0"/>
                </a:lnTo>
                <a:cubicBezTo>
                  <a:pt x="1413540" y="0"/>
                  <a:pt x="1429934" y="16394"/>
                  <a:pt x="1429934" y="36617"/>
                </a:cubicBezTo>
                <a:lnTo>
                  <a:pt x="1429934" y="329549"/>
                </a:lnTo>
                <a:cubicBezTo>
                  <a:pt x="1429934" y="349772"/>
                  <a:pt x="1413540" y="366166"/>
                  <a:pt x="1393317" y="366166"/>
                </a:cubicBezTo>
                <a:lnTo>
                  <a:pt x="36617" y="366166"/>
                </a:lnTo>
                <a:cubicBezTo>
                  <a:pt x="16394" y="366166"/>
                  <a:pt x="0" y="349772"/>
                  <a:pt x="0" y="329549"/>
                </a:cubicBezTo>
                <a:lnTo>
                  <a:pt x="0" y="3661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spcFirstLastPara="0" vert="horz" wrap="square" lIns="64065" tIns="64065" rIns="64065" bIns="64065"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20" name="Полилиния 19"/>
          <p:cNvSpPr/>
          <p:nvPr/>
        </p:nvSpPr>
        <p:spPr>
          <a:xfrm>
            <a:off x="4579924" y="3573016"/>
            <a:ext cx="2792464" cy="324000"/>
          </a:xfrm>
          <a:custGeom>
            <a:avLst/>
            <a:gdLst>
              <a:gd name="connsiteX0" fmla="*/ 0 w 1429934"/>
              <a:gd name="connsiteY0" fmla="*/ 55534 h 555336"/>
              <a:gd name="connsiteX1" fmla="*/ 55534 w 1429934"/>
              <a:gd name="connsiteY1" fmla="*/ 0 h 555336"/>
              <a:gd name="connsiteX2" fmla="*/ 1374400 w 1429934"/>
              <a:gd name="connsiteY2" fmla="*/ 0 h 555336"/>
              <a:gd name="connsiteX3" fmla="*/ 1429934 w 1429934"/>
              <a:gd name="connsiteY3" fmla="*/ 55534 h 555336"/>
              <a:gd name="connsiteX4" fmla="*/ 1429934 w 1429934"/>
              <a:gd name="connsiteY4" fmla="*/ 499802 h 555336"/>
              <a:gd name="connsiteX5" fmla="*/ 1374400 w 1429934"/>
              <a:gd name="connsiteY5" fmla="*/ 555336 h 555336"/>
              <a:gd name="connsiteX6" fmla="*/ 55534 w 1429934"/>
              <a:gd name="connsiteY6" fmla="*/ 555336 h 555336"/>
              <a:gd name="connsiteX7" fmla="*/ 0 w 1429934"/>
              <a:gd name="connsiteY7" fmla="*/ 499802 h 555336"/>
              <a:gd name="connsiteX8" fmla="*/ 0 w 1429934"/>
              <a:gd name="connsiteY8" fmla="*/ 55534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934" h="555336">
                <a:moveTo>
                  <a:pt x="0" y="55534"/>
                </a:moveTo>
                <a:cubicBezTo>
                  <a:pt x="0" y="24863"/>
                  <a:pt x="24863" y="0"/>
                  <a:pt x="55534" y="0"/>
                </a:cubicBezTo>
                <a:lnTo>
                  <a:pt x="1374400" y="0"/>
                </a:lnTo>
                <a:cubicBezTo>
                  <a:pt x="1405071" y="0"/>
                  <a:pt x="1429934" y="24863"/>
                  <a:pt x="1429934" y="55534"/>
                </a:cubicBezTo>
                <a:lnTo>
                  <a:pt x="1429934" y="499802"/>
                </a:lnTo>
                <a:cubicBezTo>
                  <a:pt x="1429934" y="530473"/>
                  <a:pt x="1405071" y="555336"/>
                  <a:pt x="1374400" y="555336"/>
                </a:cubicBezTo>
                <a:lnTo>
                  <a:pt x="55534" y="555336"/>
                </a:lnTo>
                <a:cubicBezTo>
                  <a:pt x="24863" y="555336"/>
                  <a:pt x="0" y="530473"/>
                  <a:pt x="0" y="499802"/>
                </a:cubicBezTo>
                <a:lnTo>
                  <a:pt x="0" y="5553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spcFirstLastPara="0" vert="horz" wrap="square" lIns="61985" tIns="61985" rIns="61985" bIns="61985" numCol="1" spcCol="1270" anchor="ctr" anchorCtr="0">
            <a:noAutofit/>
          </a:bodyPr>
          <a:lstStyle/>
          <a:p>
            <a:pPr lvl="0" algn="ctr" defTabSz="53340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Государственная поддержка развития образования</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21" name="Полилиния 20"/>
          <p:cNvSpPr/>
          <p:nvPr/>
        </p:nvSpPr>
        <p:spPr>
          <a:xfrm>
            <a:off x="4579924" y="3978225"/>
            <a:ext cx="2792464" cy="324000"/>
          </a:xfrm>
          <a:custGeom>
            <a:avLst/>
            <a:gdLst>
              <a:gd name="connsiteX0" fmla="*/ 0 w 1429934"/>
              <a:gd name="connsiteY0" fmla="*/ 55534 h 555336"/>
              <a:gd name="connsiteX1" fmla="*/ 55534 w 1429934"/>
              <a:gd name="connsiteY1" fmla="*/ 0 h 555336"/>
              <a:gd name="connsiteX2" fmla="*/ 1374400 w 1429934"/>
              <a:gd name="connsiteY2" fmla="*/ 0 h 555336"/>
              <a:gd name="connsiteX3" fmla="*/ 1429934 w 1429934"/>
              <a:gd name="connsiteY3" fmla="*/ 55534 h 555336"/>
              <a:gd name="connsiteX4" fmla="*/ 1429934 w 1429934"/>
              <a:gd name="connsiteY4" fmla="*/ 499802 h 555336"/>
              <a:gd name="connsiteX5" fmla="*/ 1374400 w 1429934"/>
              <a:gd name="connsiteY5" fmla="*/ 555336 h 555336"/>
              <a:gd name="connsiteX6" fmla="*/ 55534 w 1429934"/>
              <a:gd name="connsiteY6" fmla="*/ 555336 h 555336"/>
              <a:gd name="connsiteX7" fmla="*/ 0 w 1429934"/>
              <a:gd name="connsiteY7" fmla="*/ 499802 h 555336"/>
              <a:gd name="connsiteX8" fmla="*/ 0 w 1429934"/>
              <a:gd name="connsiteY8" fmla="*/ 55534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934" h="555336">
                <a:moveTo>
                  <a:pt x="0" y="55534"/>
                </a:moveTo>
                <a:cubicBezTo>
                  <a:pt x="0" y="24863"/>
                  <a:pt x="24863" y="0"/>
                  <a:pt x="55534" y="0"/>
                </a:cubicBezTo>
                <a:lnTo>
                  <a:pt x="1374400" y="0"/>
                </a:lnTo>
                <a:cubicBezTo>
                  <a:pt x="1405071" y="0"/>
                  <a:pt x="1429934" y="24863"/>
                  <a:pt x="1429934" y="55534"/>
                </a:cubicBezTo>
                <a:lnTo>
                  <a:pt x="1429934" y="499802"/>
                </a:lnTo>
                <a:cubicBezTo>
                  <a:pt x="1429934" y="530473"/>
                  <a:pt x="1405071" y="555336"/>
                  <a:pt x="1374400" y="555336"/>
                </a:cubicBezTo>
                <a:lnTo>
                  <a:pt x="55534" y="555336"/>
                </a:lnTo>
                <a:cubicBezTo>
                  <a:pt x="24863" y="555336"/>
                  <a:pt x="0" y="530473"/>
                  <a:pt x="0" y="499802"/>
                </a:cubicBezTo>
                <a:lnTo>
                  <a:pt x="0" y="5553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spcFirstLastPara="0" vert="horz" wrap="square" lIns="61985" tIns="61985" rIns="61985" bIns="61985" numCol="1" spcCol="1270" anchor="ctr" anchorCtr="0">
            <a:noAutofit/>
          </a:bodyPr>
          <a:lstStyle/>
          <a:p>
            <a:pPr lvl="0" algn="ctr" defTabSz="53340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Молодежь Чувашской Республики</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22" name="Полилиния 21"/>
          <p:cNvSpPr/>
          <p:nvPr/>
        </p:nvSpPr>
        <p:spPr>
          <a:xfrm>
            <a:off x="4579924" y="4383434"/>
            <a:ext cx="2792464" cy="324000"/>
          </a:xfrm>
          <a:custGeom>
            <a:avLst/>
            <a:gdLst>
              <a:gd name="connsiteX0" fmla="*/ 0 w 1429934"/>
              <a:gd name="connsiteY0" fmla="*/ 55534 h 555336"/>
              <a:gd name="connsiteX1" fmla="*/ 55534 w 1429934"/>
              <a:gd name="connsiteY1" fmla="*/ 0 h 555336"/>
              <a:gd name="connsiteX2" fmla="*/ 1374400 w 1429934"/>
              <a:gd name="connsiteY2" fmla="*/ 0 h 555336"/>
              <a:gd name="connsiteX3" fmla="*/ 1429934 w 1429934"/>
              <a:gd name="connsiteY3" fmla="*/ 55534 h 555336"/>
              <a:gd name="connsiteX4" fmla="*/ 1429934 w 1429934"/>
              <a:gd name="connsiteY4" fmla="*/ 499802 h 555336"/>
              <a:gd name="connsiteX5" fmla="*/ 1374400 w 1429934"/>
              <a:gd name="connsiteY5" fmla="*/ 555336 h 555336"/>
              <a:gd name="connsiteX6" fmla="*/ 55534 w 1429934"/>
              <a:gd name="connsiteY6" fmla="*/ 555336 h 555336"/>
              <a:gd name="connsiteX7" fmla="*/ 0 w 1429934"/>
              <a:gd name="connsiteY7" fmla="*/ 499802 h 555336"/>
              <a:gd name="connsiteX8" fmla="*/ 0 w 1429934"/>
              <a:gd name="connsiteY8" fmla="*/ 55534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934" h="555336">
                <a:moveTo>
                  <a:pt x="0" y="55534"/>
                </a:moveTo>
                <a:cubicBezTo>
                  <a:pt x="0" y="24863"/>
                  <a:pt x="24863" y="0"/>
                  <a:pt x="55534" y="0"/>
                </a:cubicBezTo>
                <a:lnTo>
                  <a:pt x="1374400" y="0"/>
                </a:lnTo>
                <a:cubicBezTo>
                  <a:pt x="1405071" y="0"/>
                  <a:pt x="1429934" y="24863"/>
                  <a:pt x="1429934" y="55534"/>
                </a:cubicBezTo>
                <a:lnTo>
                  <a:pt x="1429934" y="499802"/>
                </a:lnTo>
                <a:cubicBezTo>
                  <a:pt x="1429934" y="530473"/>
                  <a:pt x="1405071" y="555336"/>
                  <a:pt x="1374400" y="555336"/>
                </a:cubicBezTo>
                <a:lnTo>
                  <a:pt x="55534" y="555336"/>
                </a:lnTo>
                <a:cubicBezTo>
                  <a:pt x="24863" y="555336"/>
                  <a:pt x="0" y="530473"/>
                  <a:pt x="0" y="499802"/>
                </a:cubicBezTo>
                <a:lnTo>
                  <a:pt x="0" y="5553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spcFirstLastPara="0" vert="horz" wrap="square" lIns="61985" tIns="61985" rIns="61985" bIns="61985" numCol="1" spcCol="1270" anchor="ctr" anchorCtr="0">
            <a:noAutofit/>
          </a:bodyPr>
          <a:lstStyle/>
          <a:p>
            <a:pPr lvl="0" algn="ctr" defTabSz="53340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Комплексное развитие профессионального образования</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4579924" y="4788643"/>
            <a:ext cx="2792464" cy="324000"/>
          </a:xfrm>
          <a:custGeom>
            <a:avLst/>
            <a:gdLst>
              <a:gd name="connsiteX0" fmla="*/ 0 w 1429934"/>
              <a:gd name="connsiteY0" fmla="*/ 55534 h 555336"/>
              <a:gd name="connsiteX1" fmla="*/ 55534 w 1429934"/>
              <a:gd name="connsiteY1" fmla="*/ 0 h 555336"/>
              <a:gd name="connsiteX2" fmla="*/ 1374400 w 1429934"/>
              <a:gd name="connsiteY2" fmla="*/ 0 h 555336"/>
              <a:gd name="connsiteX3" fmla="*/ 1429934 w 1429934"/>
              <a:gd name="connsiteY3" fmla="*/ 55534 h 555336"/>
              <a:gd name="connsiteX4" fmla="*/ 1429934 w 1429934"/>
              <a:gd name="connsiteY4" fmla="*/ 499802 h 555336"/>
              <a:gd name="connsiteX5" fmla="*/ 1374400 w 1429934"/>
              <a:gd name="connsiteY5" fmla="*/ 555336 h 555336"/>
              <a:gd name="connsiteX6" fmla="*/ 55534 w 1429934"/>
              <a:gd name="connsiteY6" fmla="*/ 555336 h 555336"/>
              <a:gd name="connsiteX7" fmla="*/ 0 w 1429934"/>
              <a:gd name="connsiteY7" fmla="*/ 499802 h 555336"/>
              <a:gd name="connsiteX8" fmla="*/ 0 w 1429934"/>
              <a:gd name="connsiteY8" fmla="*/ 55534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934" h="555336">
                <a:moveTo>
                  <a:pt x="0" y="55534"/>
                </a:moveTo>
                <a:cubicBezTo>
                  <a:pt x="0" y="24863"/>
                  <a:pt x="24863" y="0"/>
                  <a:pt x="55534" y="0"/>
                </a:cubicBezTo>
                <a:lnTo>
                  <a:pt x="1374400" y="0"/>
                </a:lnTo>
                <a:cubicBezTo>
                  <a:pt x="1405071" y="0"/>
                  <a:pt x="1429934" y="24863"/>
                  <a:pt x="1429934" y="55534"/>
                </a:cubicBezTo>
                <a:lnTo>
                  <a:pt x="1429934" y="499802"/>
                </a:lnTo>
                <a:cubicBezTo>
                  <a:pt x="1429934" y="530473"/>
                  <a:pt x="1405071" y="555336"/>
                  <a:pt x="1374400" y="555336"/>
                </a:cubicBezTo>
                <a:lnTo>
                  <a:pt x="55534" y="555336"/>
                </a:lnTo>
                <a:cubicBezTo>
                  <a:pt x="24863" y="555336"/>
                  <a:pt x="0" y="530473"/>
                  <a:pt x="0" y="499802"/>
                </a:cubicBezTo>
                <a:lnTo>
                  <a:pt x="0" y="5553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spcFirstLastPara="0" vert="horz" wrap="square" lIns="61985" tIns="61985" rIns="61985" bIns="61985" numCol="1" spcCol="1270" anchor="ctr" anchorCtr="0">
            <a:noAutofit/>
          </a:bodyPr>
          <a:lstStyle/>
          <a:p>
            <a:pPr lvl="0" algn="ctr" defTabSz="53340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Создание новых мест в общеобразовательных организациях</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24" name="Полилиния 23"/>
          <p:cNvSpPr/>
          <p:nvPr/>
        </p:nvSpPr>
        <p:spPr>
          <a:xfrm>
            <a:off x="4579924" y="6165304"/>
            <a:ext cx="2792464" cy="324000"/>
          </a:xfrm>
          <a:custGeom>
            <a:avLst/>
            <a:gdLst>
              <a:gd name="connsiteX0" fmla="*/ 0 w 1429934"/>
              <a:gd name="connsiteY0" fmla="*/ 55534 h 555336"/>
              <a:gd name="connsiteX1" fmla="*/ 55534 w 1429934"/>
              <a:gd name="connsiteY1" fmla="*/ 0 h 555336"/>
              <a:gd name="connsiteX2" fmla="*/ 1374400 w 1429934"/>
              <a:gd name="connsiteY2" fmla="*/ 0 h 555336"/>
              <a:gd name="connsiteX3" fmla="*/ 1429934 w 1429934"/>
              <a:gd name="connsiteY3" fmla="*/ 55534 h 555336"/>
              <a:gd name="connsiteX4" fmla="*/ 1429934 w 1429934"/>
              <a:gd name="connsiteY4" fmla="*/ 499802 h 555336"/>
              <a:gd name="connsiteX5" fmla="*/ 1374400 w 1429934"/>
              <a:gd name="connsiteY5" fmla="*/ 555336 h 555336"/>
              <a:gd name="connsiteX6" fmla="*/ 55534 w 1429934"/>
              <a:gd name="connsiteY6" fmla="*/ 555336 h 555336"/>
              <a:gd name="connsiteX7" fmla="*/ 0 w 1429934"/>
              <a:gd name="connsiteY7" fmla="*/ 499802 h 555336"/>
              <a:gd name="connsiteX8" fmla="*/ 0 w 1429934"/>
              <a:gd name="connsiteY8" fmla="*/ 55534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934" h="555336">
                <a:moveTo>
                  <a:pt x="0" y="55534"/>
                </a:moveTo>
                <a:cubicBezTo>
                  <a:pt x="0" y="24863"/>
                  <a:pt x="24863" y="0"/>
                  <a:pt x="55534" y="0"/>
                </a:cubicBezTo>
                <a:lnTo>
                  <a:pt x="1374400" y="0"/>
                </a:lnTo>
                <a:cubicBezTo>
                  <a:pt x="1405071" y="0"/>
                  <a:pt x="1429934" y="24863"/>
                  <a:pt x="1429934" y="55534"/>
                </a:cubicBezTo>
                <a:lnTo>
                  <a:pt x="1429934" y="499802"/>
                </a:lnTo>
                <a:cubicBezTo>
                  <a:pt x="1429934" y="530473"/>
                  <a:pt x="1405071" y="555336"/>
                  <a:pt x="1374400" y="555336"/>
                </a:cubicBezTo>
                <a:lnTo>
                  <a:pt x="55534" y="555336"/>
                </a:lnTo>
                <a:cubicBezTo>
                  <a:pt x="24863" y="555336"/>
                  <a:pt x="0" y="530473"/>
                  <a:pt x="0" y="499802"/>
                </a:cubicBezTo>
                <a:lnTo>
                  <a:pt x="0" y="5553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spcFirstLastPara="0" vert="horz" wrap="square" lIns="61985" tIns="61985" rIns="61985" bIns="61985" numCol="1" spcCol="1270" anchor="ctr" anchorCtr="0">
            <a:noAutofit/>
          </a:bodyPr>
          <a:lstStyle/>
          <a:p>
            <a:pPr lvl="0" algn="ctr" defTabSz="53340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25" name="Полилиния 24"/>
          <p:cNvSpPr/>
          <p:nvPr/>
        </p:nvSpPr>
        <p:spPr>
          <a:xfrm>
            <a:off x="7506256" y="3163060"/>
            <a:ext cx="630000" cy="288000"/>
          </a:xfrm>
          <a:custGeom>
            <a:avLst/>
            <a:gdLst>
              <a:gd name="connsiteX0" fmla="*/ 0 w 560620"/>
              <a:gd name="connsiteY0" fmla="*/ 36617 h 366166"/>
              <a:gd name="connsiteX1" fmla="*/ 36617 w 560620"/>
              <a:gd name="connsiteY1" fmla="*/ 0 h 366166"/>
              <a:gd name="connsiteX2" fmla="*/ 524003 w 560620"/>
              <a:gd name="connsiteY2" fmla="*/ 0 h 366166"/>
              <a:gd name="connsiteX3" fmla="*/ 560620 w 560620"/>
              <a:gd name="connsiteY3" fmla="*/ 36617 h 366166"/>
              <a:gd name="connsiteX4" fmla="*/ 560620 w 560620"/>
              <a:gd name="connsiteY4" fmla="*/ 329549 h 366166"/>
              <a:gd name="connsiteX5" fmla="*/ 524003 w 560620"/>
              <a:gd name="connsiteY5" fmla="*/ 366166 h 366166"/>
              <a:gd name="connsiteX6" fmla="*/ 36617 w 560620"/>
              <a:gd name="connsiteY6" fmla="*/ 366166 h 366166"/>
              <a:gd name="connsiteX7" fmla="*/ 0 w 560620"/>
              <a:gd name="connsiteY7" fmla="*/ 329549 h 366166"/>
              <a:gd name="connsiteX8" fmla="*/ 0 w 560620"/>
              <a:gd name="connsiteY8" fmla="*/ 36617 h 36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620" h="366166">
                <a:moveTo>
                  <a:pt x="0" y="36617"/>
                </a:moveTo>
                <a:cubicBezTo>
                  <a:pt x="0" y="16394"/>
                  <a:pt x="16394" y="0"/>
                  <a:pt x="36617" y="0"/>
                </a:cubicBezTo>
                <a:lnTo>
                  <a:pt x="524003" y="0"/>
                </a:lnTo>
                <a:cubicBezTo>
                  <a:pt x="544226" y="0"/>
                  <a:pt x="560620" y="16394"/>
                  <a:pt x="560620" y="36617"/>
                </a:cubicBezTo>
                <a:lnTo>
                  <a:pt x="560620" y="329549"/>
                </a:lnTo>
                <a:cubicBezTo>
                  <a:pt x="560620" y="349772"/>
                  <a:pt x="544226" y="366166"/>
                  <a:pt x="524003" y="366166"/>
                </a:cubicBezTo>
                <a:lnTo>
                  <a:pt x="36617" y="366166"/>
                </a:lnTo>
                <a:cubicBezTo>
                  <a:pt x="16394" y="366166"/>
                  <a:pt x="0" y="349772"/>
                  <a:pt x="0" y="329549"/>
                </a:cubicBezTo>
                <a:lnTo>
                  <a:pt x="0" y="3661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4065" tIns="64065" rIns="64065" bIns="64065"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План</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7506256" y="3573016"/>
            <a:ext cx="630000" cy="324000"/>
          </a:xfrm>
          <a:custGeom>
            <a:avLst/>
            <a:gdLst>
              <a:gd name="connsiteX0" fmla="*/ 0 w 559518"/>
              <a:gd name="connsiteY0" fmla="*/ 55534 h 555336"/>
              <a:gd name="connsiteX1" fmla="*/ 55534 w 559518"/>
              <a:gd name="connsiteY1" fmla="*/ 0 h 555336"/>
              <a:gd name="connsiteX2" fmla="*/ 503984 w 559518"/>
              <a:gd name="connsiteY2" fmla="*/ 0 h 555336"/>
              <a:gd name="connsiteX3" fmla="*/ 559518 w 559518"/>
              <a:gd name="connsiteY3" fmla="*/ 55534 h 555336"/>
              <a:gd name="connsiteX4" fmla="*/ 559518 w 559518"/>
              <a:gd name="connsiteY4" fmla="*/ 499802 h 555336"/>
              <a:gd name="connsiteX5" fmla="*/ 503984 w 559518"/>
              <a:gd name="connsiteY5" fmla="*/ 555336 h 555336"/>
              <a:gd name="connsiteX6" fmla="*/ 55534 w 559518"/>
              <a:gd name="connsiteY6" fmla="*/ 555336 h 555336"/>
              <a:gd name="connsiteX7" fmla="*/ 0 w 559518"/>
              <a:gd name="connsiteY7" fmla="*/ 499802 h 555336"/>
              <a:gd name="connsiteX8" fmla="*/ 0 w 559518"/>
              <a:gd name="connsiteY8" fmla="*/ 55534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518" h="555336">
                <a:moveTo>
                  <a:pt x="0" y="55534"/>
                </a:moveTo>
                <a:cubicBezTo>
                  <a:pt x="0" y="24863"/>
                  <a:pt x="24863" y="0"/>
                  <a:pt x="55534" y="0"/>
                </a:cubicBezTo>
                <a:lnTo>
                  <a:pt x="503984" y="0"/>
                </a:lnTo>
                <a:cubicBezTo>
                  <a:pt x="534655" y="0"/>
                  <a:pt x="559518" y="24863"/>
                  <a:pt x="559518" y="55534"/>
                </a:cubicBezTo>
                <a:lnTo>
                  <a:pt x="559518" y="499802"/>
                </a:lnTo>
                <a:cubicBezTo>
                  <a:pt x="559518" y="530473"/>
                  <a:pt x="534655" y="555336"/>
                  <a:pt x="503984" y="555336"/>
                </a:cubicBezTo>
                <a:lnTo>
                  <a:pt x="55534" y="555336"/>
                </a:lnTo>
                <a:cubicBezTo>
                  <a:pt x="24863" y="555336"/>
                  <a:pt x="0" y="530473"/>
                  <a:pt x="0" y="499802"/>
                </a:cubicBezTo>
                <a:lnTo>
                  <a:pt x="0" y="5553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5795" tIns="65795" rIns="65795" bIns="65795"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14 513,3</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7506256" y="3987217"/>
            <a:ext cx="630000" cy="324000"/>
          </a:xfrm>
          <a:custGeom>
            <a:avLst/>
            <a:gdLst>
              <a:gd name="connsiteX0" fmla="*/ 0 w 557338"/>
              <a:gd name="connsiteY0" fmla="*/ 55534 h 555336"/>
              <a:gd name="connsiteX1" fmla="*/ 55534 w 557338"/>
              <a:gd name="connsiteY1" fmla="*/ 0 h 555336"/>
              <a:gd name="connsiteX2" fmla="*/ 501804 w 557338"/>
              <a:gd name="connsiteY2" fmla="*/ 0 h 555336"/>
              <a:gd name="connsiteX3" fmla="*/ 557338 w 557338"/>
              <a:gd name="connsiteY3" fmla="*/ 55534 h 555336"/>
              <a:gd name="connsiteX4" fmla="*/ 557338 w 557338"/>
              <a:gd name="connsiteY4" fmla="*/ 499802 h 555336"/>
              <a:gd name="connsiteX5" fmla="*/ 501804 w 557338"/>
              <a:gd name="connsiteY5" fmla="*/ 555336 h 555336"/>
              <a:gd name="connsiteX6" fmla="*/ 55534 w 557338"/>
              <a:gd name="connsiteY6" fmla="*/ 555336 h 555336"/>
              <a:gd name="connsiteX7" fmla="*/ 0 w 557338"/>
              <a:gd name="connsiteY7" fmla="*/ 499802 h 555336"/>
              <a:gd name="connsiteX8" fmla="*/ 0 w 557338"/>
              <a:gd name="connsiteY8" fmla="*/ 55534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338" h="555336">
                <a:moveTo>
                  <a:pt x="0" y="55534"/>
                </a:moveTo>
                <a:cubicBezTo>
                  <a:pt x="0" y="24863"/>
                  <a:pt x="24863" y="0"/>
                  <a:pt x="55534" y="0"/>
                </a:cubicBezTo>
                <a:lnTo>
                  <a:pt x="501804" y="0"/>
                </a:lnTo>
                <a:cubicBezTo>
                  <a:pt x="532475" y="0"/>
                  <a:pt x="557338" y="24863"/>
                  <a:pt x="557338" y="55534"/>
                </a:cubicBezTo>
                <a:lnTo>
                  <a:pt x="557338" y="499802"/>
                </a:lnTo>
                <a:cubicBezTo>
                  <a:pt x="557338" y="530473"/>
                  <a:pt x="532475" y="555336"/>
                  <a:pt x="501804" y="555336"/>
                </a:cubicBezTo>
                <a:lnTo>
                  <a:pt x="55534" y="555336"/>
                </a:lnTo>
                <a:cubicBezTo>
                  <a:pt x="24863" y="555336"/>
                  <a:pt x="0" y="530473"/>
                  <a:pt x="0" y="499802"/>
                </a:cubicBezTo>
                <a:lnTo>
                  <a:pt x="0" y="5553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5795" tIns="65795" rIns="65795" bIns="65795" numCol="1" spcCol="1270" anchor="ctr" anchorCtr="0">
            <a:noAutofit/>
          </a:bodyPr>
          <a:lstStyle/>
          <a:p>
            <a:pPr lvl="0" algn="ctr" defTabSz="577850">
              <a:lnSpc>
                <a:spcPct val="90000"/>
              </a:lnSpc>
              <a:spcBef>
                <a:spcPct val="0"/>
              </a:spcBef>
              <a:spcAft>
                <a:spcPct val="35000"/>
              </a:spcAft>
            </a:pPr>
            <a:r>
              <a:rPr lang="ru-RU" sz="1150" kern="1200" dirty="0" smtClean="0">
                <a:solidFill>
                  <a:schemeClr val="tx1"/>
                </a:solidFill>
                <a:latin typeface="Times New Roman" panose="02020603050405020304" pitchFamily="18" charset="0"/>
                <a:cs typeface="Times New Roman" panose="02020603050405020304" pitchFamily="18" charset="0"/>
              </a:rPr>
              <a:t>6,2</a:t>
            </a:r>
            <a:endParaRPr lang="ru-RU" sz="1150" kern="1200" dirty="0">
              <a:solidFill>
                <a:schemeClr val="tx1"/>
              </a:solidFill>
              <a:latin typeface="Times New Roman" panose="02020603050405020304" pitchFamily="18" charset="0"/>
              <a:cs typeface="Times New Roman" panose="02020603050405020304" pitchFamily="18" charset="0"/>
            </a:endParaRPr>
          </a:p>
        </p:txBody>
      </p:sp>
      <p:sp>
        <p:nvSpPr>
          <p:cNvPr id="28" name="Полилиния 27"/>
          <p:cNvSpPr/>
          <p:nvPr/>
        </p:nvSpPr>
        <p:spPr>
          <a:xfrm>
            <a:off x="7506256" y="4815619"/>
            <a:ext cx="630000" cy="324000"/>
          </a:xfrm>
          <a:custGeom>
            <a:avLst/>
            <a:gdLst>
              <a:gd name="connsiteX0" fmla="*/ 0 w 544425"/>
              <a:gd name="connsiteY0" fmla="*/ 54443 h 555336"/>
              <a:gd name="connsiteX1" fmla="*/ 54443 w 544425"/>
              <a:gd name="connsiteY1" fmla="*/ 0 h 555336"/>
              <a:gd name="connsiteX2" fmla="*/ 489983 w 544425"/>
              <a:gd name="connsiteY2" fmla="*/ 0 h 555336"/>
              <a:gd name="connsiteX3" fmla="*/ 544426 w 544425"/>
              <a:gd name="connsiteY3" fmla="*/ 54443 h 555336"/>
              <a:gd name="connsiteX4" fmla="*/ 544425 w 544425"/>
              <a:gd name="connsiteY4" fmla="*/ 500894 h 555336"/>
              <a:gd name="connsiteX5" fmla="*/ 489982 w 544425"/>
              <a:gd name="connsiteY5" fmla="*/ 555337 h 555336"/>
              <a:gd name="connsiteX6" fmla="*/ 54443 w 544425"/>
              <a:gd name="connsiteY6" fmla="*/ 555336 h 555336"/>
              <a:gd name="connsiteX7" fmla="*/ 0 w 544425"/>
              <a:gd name="connsiteY7" fmla="*/ 500893 h 555336"/>
              <a:gd name="connsiteX8" fmla="*/ 0 w 544425"/>
              <a:gd name="connsiteY8" fmla="*/ 54443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25" h="555336">
                <a:moveTo>
                  <a:pt x="0" y="54443"/>
                </a:moveTo>
                <a:cubicBezTo>
                  <a:pt x="0" y="24375"/>
                  <a:pt x="24375" y="0"/>
                  <a:pt x="54443" y="0"/>
                </a:cubicBezTo>
                <a:lnTo>
                  <a:pt x="489983" y="0"/>
                </a:lnTo>
                <a:cubicBezTo>
                  <a:pt x="520051" y="0"/>
                  <a:pt x="544426" y="24375"/>
                  <a:pt x="544426" y="54443"/>
                </a:cubicBezTo>
                <a:cubicBezTo>
                  <a:pt x="544426" y="203260"/>
                  <a:pt x="544425" y="352077"/>
                  <a:pt x="544425" y="500894"/>
                </a:cubicBezTo>
                <a:cubicBezTo>
                  <a:pt x="544425" y="530962"/>
                  <a:pt x="520050" y="555337"/>
                  <a:pt x="489982" y="555337"/>
                </a:cubicBezTo>
                <a:lnTo>
                  <a:pt x="54443" y="555336"/>
                </a:lnTo>
                <a:cubicBezTo>
                  <a:pt x="24375" y="555336"/>
                  <a:pt x="0" y="530961"/>
                  <a:pt x="0" y="500893"/>
                </a:cubicBezTo>
                <a:lnTo>
                  <a:pt x="0" y="54443"/>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5476" tIns="65476" rIns="65476" bIns="65476" numCol="1" spcCol="1270" anchor="ctr" anchorCtr="0">
            <a:noAutofit/>
          </a:bodyPr>
          <a:lstStyle/>
          <a:p>
            <a:pPr lvl="0" algn="ctr" defTabSz="577850">
              <a:lnSpc>
                <a:spcPct val="90000"/>
              </a:lnSpc>
              <a:spcBef>
                <a:spcPct val="0"/>
              </a:spcBef>
              <a:spcAft>
                <a:spcPct val="35000"/>
              </a:spcAft>
            </a:pPr>
            <a:r>
              <a:rPr lang="ru-RU" sz="1150" kern="1200" dirty="0" smtClean="0">
                <a:solidFill>
                  <a:schemeClr val="tx1"/>
                </a:solidFill>
                <a:latin typeface="Times New Roman" panose="02020603050405020304" pitchFamily="18" charset="0"/>
                <a:cs typeface="Times New Roman" panose="02020603050405020304" pitchFamily="18" charset="0"/>
              </a:rPr>
              <a:t>1 221,9</a:t>
            </a:r>
            <a:endParaRPr lang="ru-RU" sz="1150" kern="1200" dirty="0">
              <a:solidFill>
                <a:schemeClr val="tx1"/>
              </a:solidFill>
              <a:latin typeface="Times New Roman" panose="02020603050405020304" pitchFamily="18" charset="0"/>
              <a:cs typeface="Times New Roman" panose="02020603050405020304" pitchFamily="18" charset="0"/>
            </a:endParaRPr>
          </a:p>
        </p:txBody>
      </p:sp>
      <p:sp>
        <p:nvSpPr>
          <p:cNvPr id="29" name="Полилиния 28"/>
          <p:cNvSpPr/>
          <p:nvPr/>
        </p:nvSpPr>
        <p:spPr>
          <a:xfrm>
            <a:off x="7506256" y="6165304"/>
            <a:ext cx="630000" cy="324000"/>
          </a:xfrm>
          <a:custGeom>
            <a:avLst/>
            <a:gdLst>
              <a:gd name="connsiteX0" fmla="*/ 0 w 544425"/>
              <a:gd name="connsiteY0" fmla="*/ 54443 h 555336"/>
              <a:gd name="connsiteX1" fmla="*/ 54443 w 544425"/>
              <a:gd name="connsiteY1" fmla="*/ 0 h 555336"/>
              <a:gd name="connsiteX2" fmla="*/ 489983 w 544425"/>
              <a:gd name="connsiteY2" fmla="*/ 0 h 555336"/>
              <a:gd name="connsiteX3" fmla="*/ 544426 w 544425"/>
              <a:gd name="connsiteY3" fmla="*/ 54443 h 555336"/>
              <a:gd name="connsiteX4" fmla="*/ 544425 w 544425"/>
              <a:gd name="connsiteY4" fmla="*/ 500894 h 555336"/>
              <a:gd name="connsiteX5" fmla="*/ 489982 w 544425"/>
              <a:gd name="connsiteY5" fmla="*/ 555337 h 555336"/>
              <a:gd name="connsiteX6" fmla="*/ 54443 w 544425"/>
              <a:gd name="connsiteY6" fmla="*/ 555336 h 555336"/>
              <a:gd name="connsiteX7" fmla="*/ 0 w 544425"/>
              <a:gd name="connsiteY7" fmla="*/ 500893 h 555336"/>
              <a:gd name="connsiteX8" fmla="*/ 0 w 544425"/>
              <a:gd name="connsiteY8" fmla="*/ 54443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25" h="555336">
                <a:moveTo>
                  <a:pt x="0" y="54443"/>
                </a:moveTo>
                <a:cubicBezTo>
                  <a:pt x="0" y="24375"/>
                  <a:pt x="24375" y="0"/>
                  <a:pt x="54443" y="0"/>
                </a:cubicBezTo>
                <a:lnTo>
                  <a:pt x="489983" y="0"/>
                </a:lnTo>
                <a:cubicBezTo>
                  <a:pt x="520051" y="0"/>
                  <a:pt x="544426" y="24375"/>
                  <a:pt x="544426" y="54443"/>
                </a:cubicBezTo>
                <a:cubicBezTo>
                  <a:pt x="544426" y="203260"/>
                  <a:pt x="544425" y="352077"/>
                  <a:pt x="544425" y="500894"/>
                </a:cubicBezTo>
                <a:cubicBezTo>
                  <a:pt x="544425" y="530962"/>
                  <a:pt x="520050" y="555337"/>
                  <a:pt x="489982" y="555337"/>
                </a:cubicBezTo>
                <a:lnTo>
                  <a:pt x="54443" y="555336"/>
                </a:lnTo>
                <a:cubicBezTo>
                  <a:pt x="24375" y="555336"/>
                  <a:pt x="0" y="530961"/>
                  <a:pt x="0" y="500893"/>
                </a:cubicBezTo>
                <a:lnTo>
                  <a:pt x="0" y="54443"/>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5476" tIns="65476" rIns="65476" bIns="65476" numCol="1" spcCol="1270" anchor="ctr" anchorCtr="0">
            <a:noAutofit/>
          </a:bodyPr>
          <a:lstStyle/>
          <a:p>
            <a:pPr lvl="0" algn="ctr" defTabSz="577850">
              <a:lnSpc>
                <a:spcPct val="90000"/>
              </a:lnSpc>
              <a:spcBef>
                <a:spcPct val="0"/>
              </a:spcBef>
              <a:spcAft>
                <a:spcPct val="35000"/>
              </a:spcAft>
            </a:pPr>
            <a:r>
              <a:rPr lang="ru-RU" sz="1150" kern="1200" dirty="0" smtClean="0">
                <a:solidFill>
                  <a:schemeClr val="tx1"/>
                </a:solidFill>
                <a:latin typeface="Times New Roman" panose="02020603050405020304" pitchFamily="18" charset="0"/>
                <a:cs typeface="Times New Roman" panose="02020603050405020304" pitchFamily="18" charset="0"/>
              </a:rPr>
              <a:t>90,4</a:t>
            </a:r>
            <a:endParaRPr lang="ru-RU" sz="1150" kern="1200" dirty="0">
              <a:solidFill>
                <a:schemeClr val="tx1"/>
              </a:solidFill>
              <a:latin typeface="Times New Roman" panose="02020603050405020304" pitchFamily="18" charset="0"/>
              <a:cs typeface="Times New Roman" panose="02020603050405020304" pitchFamily="18" charset="0"/>
            </a:endParaRPr>
          </a:p>
        </p:txBody>
      </p:sp>
      <p:sp>
        <p:nvSpPr>
          <p:cNvPr id="30" name="Полилиния 29"/>
          <p:cNvSpPr/>
          <p:nvPr/>
        </p:nvSpPr>
        <p:spPr>
          <a:xfrm>
            <a:off x="8234033" y="3163060"/>
            <a:ext cx="630000" cy="288000"/>
          </a:xfrm>
          <a:custGeom>
            <a:avLst/>
            <a:gdLst>
              <a:gd name="connsiteX0" fmla="*/ 0 w 559419"/>
              <a:gd name="connsiteY0" fmla="*/ 33288 h 332880"/>
              <a:gd name="connsiteX1" fmla="*/ 33288 w 559419"/>
              <a:gd name="connsiteY1" fmla="*/ 0 h 332880"/>
              <a:gd name="connsiteX2" fmla="*/ 526131 w 559419"/>
              <a:gd name="connsiteY2" fmla="*/ 0 h 332880"/>
              <a:gd name="connsiteX3" fmla="*/ 559419 w 559419"/>
              <a:gd name="connsiteY3" fmla="*/ 33288 h 332880"/>
              <a:gd name="connsiteX4" fmla="*/ 559419 w 559419"/>
              <a:gd name="connsiteY4" fmla="*/ 299592 h 332880"/>
              <a:gd name="connsiteX5" fmla="*/ 526131 w 559419"/>
              <a:gd name="connsiteY5" fmla="*/ 332880 h 332880"/>
              <a:gd name="connsiteX6" fmla="*/ 33288 w 559419"/>
              <a:gd name="connsiteY6" fmla="*/ 332880 h 332880"/>
              <a:gd name="connsiteX7" fmla="*/ 0 w 559419"/>
              <a:gd name="connsiteY7" fmla="*/ 299592 h 332880"/>
              <a:gd name="connsiteX8" fmla="*/ 0 w 559419"/>
              <a:gd name="connsiteY8" fmla="*/ 33288 h 33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19" h="332880">
                <a:moveTo>
                  <a:pt x="0" y="33288"/>
                </a:moveTo>
                <a:cubicBezTo>
                  <a:pt x="0" y="14904"/>
                  <a:pt x="14904" y="0"/>
                  <a:pt x="33288" y="0"/>
                </a:cubicBezTo>
                <a:lnTo>
                  <a:pt x="526131" y="0"/>
                </a:lnTo>
                <a:cubicBezTo>
                  <a:pt x="544515" y="0"/>
                  <a:pt x="559419" y="14904"/>
                  <a:pt x="559419" y="33288"/>
                </a:cubicBezTo>
                <a:lnTo>
                  <a:pt x="559419" y="299592"/>
                </a:lnTo>
                <a:cubicBezTo>
                  <a:pt x="559419" y="317976"/>
                  <a:pt x="544515" y="332880"/>
                  <a:pt x="526131" y="332880"/>
                </a:cubicBezTo>
                <a:lnTo>
                  <a:pt x="33288" y="332880"/>
                </a:lnTo>
                <a:cubicBezTo>
                  <a:pt x="14904" y="332880"/>
                  <a:pt x="0" y="317976"/>
                  <a:pt x="0" y="299592"/>
                </a:cubicBezTo>
                <a:lnTo>
                  <a:pt x="0" y="33288"/>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090" tIns="63090" rIns="63090" bIns="6309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Факт</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31" name="Полилиния 30"/>
          <p:cNvSpPr/>
          <p:nvPr/>
        </p:nvSpPr>
        <p:spPr>
          <a:xfrm>
            <a:off x="8237245" y="3573016"/>
            <a:ext cx="630000" cy="324000"/>
          </a:xfrm>
          <a:custGeom>
            <a:avLst/>
            <a:gdLst>
              <a:gd name="connsiteX0" fmla="*/ 0 w 556149"/>
              <a:gd name="connsiteY0" fmla="*/ 55534 h 555336"/>
              <a:gd name="connsiteX1" fmla="*/ 55534 w 556149"/>
              <a:gd name="connsiteY1" fmla="*/ 0 h 555336"/>
              <a:gd name="connsiteX2" fmla="*/ 500615 w 556149"/>
              <a:gd name="connsiteY2" fmla="*/ 0 h 555336"/>
              <a:gd name="connsiteX3" fmla="*/ 556149 w 556149"/>
              <a:gd name="connsiteY3" fmla="*/ 55534 h 555336"/>
              <a:gd name="connsiteX4" fmla="*/ 556149 w 556149"/>
              <a:gd name="connsiteY4" fmla="*/ 499802 h 555336"/>
              <a:gd name="connsiteX5" fmla="*/ 500615 w 556149"/>
              <a:gd name="connsiteY5" fmla="*/ 555336 h 555336"/>
              <a:gd name="connsiteX6" fmla="*/ 55534 w 556149"/>
              <a:gd name="connsiteY6" fmla="*/ 555336 h 555336"/>
              <a:gd name="connsiteX7" fmla="*/ 0 w 556149"/>
              <a:gd name="connsiteY7" fmla="*/ 499802 h 555336"/>
              <a:gd name="connsiteX8" fmla="*/ 0 w 556149"/>
              <a:gd name="connsiteY8" fmla="*/ 55534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149" h="555336">
                <a:moveTo>
                  <a:pt x="0" y="55534"/>
                </a:moveTo>
                <a:cubicBezTo>
                  <a:pt x="0" y="24863"/>
                  <a:pt x="24863" y="0"/>
                  <a:pt x="55534" y="0"/>
                </a:cubicBezTo>
                <a:lnTo>
                  <a:pt x="500615" y="0"/>
                </a:lnTo>
                <a:cubicBezTo>
                  <a:pt x="531286" y="0"/>
                  <a:pt x="556149" y="24863"/>
                  <a:pt x="556149" y="55534"/>
                </a:cubicBezTo>
                <a:lnTo>
                  <a:pt x="556149" y="499802"/>
                </a:lnTo>
                <a:cubicBezTo>
                  <a:pt x="556149" y="530473"/>
                  <a:pt x="531286" y="555336"/>
                  <a:pt x="500615" y="555336"/>
                </a:cubicBezTo>
                <a:lnTo>
                  <a:pt x="55534" y="555336"/>
                </a:lnTo>
                <a:cubicBezTo>
                  <a:pt x="24863" y="555336"/>
                  <a:pt x="0" y="530473"/>
                  <a:pt x="0" y="499802"/>
                </a:cubicBezTo>
                <a:lnTo>
                  <a:pt x="0" y="5553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5795" tIns="65795" rIns="65795" bIns="65795"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13 418,5</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32" name="Полилиния 31"/>
          <p:cNvSpPr/>
          <p:nvPr/>
        </p:nvSpPr>
        <p:spPr>
          <a:xfrm>
            <a:off x="8237245" y="3987217"/>
            <a:ext cx="630000" cy="324000"/>
          </a:xfrm>
          <a:custGeom>
            <a:avLst/>
            <a:gdLst>
              <a:gd name="connsiteX0" fmla="*/ 0 w 549666"/>
              <a:gd name="connsiteY0" fmla="*/ 54967 h 555336"/>
              <a:gd name="connsiteX1" fmla="*/ 54967 w 549666"/>
              <a:gd name="connsiteY1" fmla="*/ 0 h 555336"/>
              <a:gd name="connsiteX2" fmla="*/ 494699 w 549666"/>
              <a:gd name="connsiteY2" fmla="*/ 0 h 555336"/>
              <a:gd name="connsiteX3" fmla="*/ 549666 w 549666"/>
              <a:gd name="connsiteY3" fmla="*/ 54967 h 555336"/>
              <a:gd name="connsiteX4" fmla="*/ 549666 w 549666"/>
              <a:gd name="connsiteY4" fmla="*/ 500369 h 555336"/>
              <a:gd name="connsiteX5" fmla="*/ 494699 w 549666"/>
              <a:gd name="connsiteY5" fmla="*/ 555336 h 555336"/>
              <a:gd name="connsiteX6" fmla="*/ 54967 w 549666"/>
              <a:gd name="connsiteY6" fmla="*/ 555336 h 555336"/>
              <a:gd name="connsiteX7" fmla="*/ 0 w 549666"/>
              <a:gd name="connsiteY7" fmla="*/ 500369 h 555336"/>
              <a:gd name="connsiteX8" fmla="*/ 0 w 549666"/>
              <a:gd name="connsiteY8" fmla="*/ 54967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6" h="555336">
                <a:moveTo>
                  <a:pt x="0" y="54967"/>
                </a:moveTo>
                <a:cubicBezTo>
                  <a:pt x="0" y="24610"/>
                  <a:pt x="24610" y="0"/>
                  <a:pt x="54967" y="0"/>
                </a:cubicBezTo>
                <a:lnTo>
                  <a:pt x="494699" y="0"/>
                </a:lnTo>
                <a:cubicBezTo>
                  <a:pt x="525056" y="0"/>
                  <a:pt x="549666" y="24610"/>
                  <a:pt x="549666" y="54967"/>
                </a:cubicBezTo>
                <a:lnTo>
                  <a:pt x="549666" y="500369"/>
                </a:lnTo>
                <a:cubicBezTo>
                  <a:pt x="549666" y="530726"/>
                  <a:pt x="525056" y="555336"/>
                  <a:pt x="494699" y="555336"/>
                </a:cubicBezTo>
                <a:lnTo>
                  <a:pt x="54967" y="555336"/>
                </a:lnTo>
                <a:cubicBezTo>
                  <a:pt x="24610" y="555336"/>
                  <a:pt x="0" y="530726"/>
                  <a:pt x="0" y="500369"/>
                </a:cubicBezTo>
                <a:lnTo>
                  <a:pt x="0" y="5496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5629" tIns="65629" rIns="65629" bIns="65629" numCol="1" spcCol="1270" anchor="ctr" anchorCtr="0">
            <a:noAutofit/>
          </a:bodyPr>
          <a:lstStyle/>
          <a:p>
            <a:pPr lvl="0" algn="ctr" defTabSz="577850">
              <a:lnSpc>
                <a:spcPct val="90000"/>
              </a:lnSpc>
              <a:spcBef>
                <a:spcPct val="0"/>
              </a:spcBef>
              <a:spcAft>
                <a:spcPct val="35000"/>
              </a:spcAft>
            </a:pPr>
            <a:r>
              <a:rPr lang="ru-RU" sz="1150" kern="1200" dirty="0" smtClean="0">
                <a:solidFill>
                  <a:schemeClr val="tx1"/>
                </a:solidFill>
                <a:latin typeface="Times New Roman" panose="02020603050405020304" pitchFamily="18" charset="0"/>
                <a:cs typeface="Times New Roman" panose="02020603050405020304" pitchFamily="18" charset="0"/>
              </a:rPr>
              <a:t>6,1</a:t>
            </a:r>
            <a:endParaRPr lang="ru-RU" sz="1150" kern="1200" dirty="0">
              <a:solidFill>
                <a:schemeClr val="tx1"/>
              </a:solidFill>
              <a:latin typeface="Times New Roman" panose="02020603050405020304" pitchFamily="18" charset="0"/>
              <a:cs typeface="Times New Roman" panose="02020603050405020304" pitchFamily="18" charset="0"/>
            </a:endParaRPr>
          </a:p>
        </p:txBody>
      </p:sp>
      <p:sp>
        <p:nvSpPr>
          <p:cNvPr id="33" name="Полилиния 32"/>
          <p:cNvSpPr/>
          <p:nvPr/>
        </p:nvSpPr>
        <p:spPr>
          <a:xfrm>
            <a:off x="8237245" y="4401418"/>
            <a:ext cx="630000" cy="324000"/>
          </a:xfrm>
          <a:custGeom>
            <a:avLst/>
            <a:gdLst>
              <a:gd name="connsiteX0" fmla="*/ 0 w 536927"/>
              <a:gd name="connsiteY0" fmla="*/ 53693 h 555336"/>
              <a:gd name="connsiteX1" fmla="*/ 53693 w 536927"/>
              <a:gd name="connsiteY1" fmla="*/ 0 h 555336"/>
              <a:gd name="connsiteX2" fmla="*/ 483234 w 536927"/>
              <a:gd name="connsiteY2" fmla="*/ 0 h 555336"/>
              <a:gd name="connsiteX3" fmla="*/ 536927 w 536927"/>
              <a:gd name="connsiteY3" fmla="*/ 53693 h 555336"/>
              <a:gd name="connsiteX4" fmla="*/ 536927 w 536927"/>
              <a:gd name="connsiteY4" fmla="*/ 501643 h 555336"/>
              <a:gd name="connsiteX5" fmla="*/ 483234 w 536927"/>
              <a:gd name="connsiteY5" fmla="*/ 555336 h 555336"/>
              <a:gd name="connsiteX6" fmla="*/ 53693 w 536927"/>
              <a:gd name="connsiteY6" fmla="*/ 555336 h 555336"/>
              <a:gd name="connsiteX7" fmla="*/ 0 w 536927"/>
              <a:gd name="connsiteY7" fmla="*/ 501643 h 555336"/>
              <a:gd name="connsiteX8" fmla="*/ 0 w 536927"/>
              <a:gd name="connsiteY8" fmla="*/ 53693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927" h="555336">
                <a:moveTo>
                  <a:pt x="0" y="53693"/>
                </a:moveTo>
                <a:cubicBezTo>
                  <a:pt x="0" y="24039"/>
                  <a:pt x="24039" y="0"/>
                  <a:pt x="53693" y="0"/>
                </a:cubicBezTo>
                <a:lnTo>
                  <a:pt x="483234" y="0"/>
                </a:lnTo>
                <a:cubicBezTo>
                  <a:pt x="512888" y="0"/>
                  <a:pt x="536927" y="24039"/>
                  <a:pt x="536927" y="53693"/>
                </a:cubicBezTo>
                <a:lnTo>
                  <a:pt x="536927" y="501643"/>
                </a:lnTo>
                <a:cubicBezTo>
                  <a:pt x="536927" y="531297"/>
                  <a:pt x="512888" y="555336"/>
                  <a:pt x="483234" y="555336"/>
                </a:cubicBezTo>
                <a:lnTo>
                  <a:pt x="53693" y="555336"/>
                </a:lnTo>
                <a:cubicBezTo>
                  <a:pt x="24039" y="555336"/>
                  <a:pt x="0" y="531297"/>
                  <a:pt x="0" y="501643"/>
                </a:cubicBezTo>
                <a:lnTo>
                  <a:pt x="0" y="53693"/>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5256" tIns="65256" rIns="65256" bIns="65256" numCol="1" spcCol="1270" anchor="ctr" anchorCtr="0">
            <a:noAutofit/>
          </a:bodyPr>
          <a:lstStyle/>
          <a:p>
            <a:pPr lvl="0" algn="ctr" defTabSz="577850">
              <a:lnSpc>
                <a:spcPct val="90000"/>
              </a:lnSpc>
              <a:spcBef>
                <a:spcPct val="0"/>
              </a:spcBef>
              <a:spcAft>
                <a:spcPct val="35000"/>
              </a:spcAft>
            </a:pPr>
            <a:r>
              <a:rPr lang="ru-RU" sz="1150" kern="1200" dirty="0" smtClean="0">
                <a:solidFill>
                  <a:schemeClr val="tx1"/>
                </a:solidFill>
                <a:latin typeface="Times New Roman" panose="02020603050405020304" pitchFamily="18" charset="0"/>
                <a:cs typeface="Times New Roman" panose="02020603050405020304" pitchFamily="18" charset="0"/>
              </a:rPr>
              <a:t>74,3</a:t>
            </a:r>
            <a:endParaRPr lang="ru-RU" sz="1150" kern="1200" dirty="0">
              <a:solidFill>
                <a:schemeClr val="tx1"/>
              </a:solidFill>
              <a:latin typeface="Times New Roman" panose="02020603050405020304" pitchFamily="18" charset="0"/>
              <a:cs typeface="Times New Roman" panose="02020603050405020304" pitchFamily="18" charset="0"/>
            </a:endParaRPr>
          </a:p>
        </p:txBody>
      </p:sp>
      <p:sp>
        <p:nvSpPr>
          <p:cNvPr id="34" name="Полилиния 33"/>
          <p:cNvSpPr/>
          <p:nvPr/>
        </p:nvSpPr>
        <p:spPr>
          <a:xfrm>
            <a:off x="8237245" y="4815619"/>
            <a:ext cx="630000" cy="324000"/>
          </a:xfrm>
          <a:custGeom>
            <a:avLst/>
            <a:gdLst>
              <a:gd name="connsiteX0" fmla="*/ 0 w 512328"/>
              <a:gd name="connsiteY0" fmla="*/ 51233 h 555336"/>
              <a:gd name="connsiteX1" fmla="*/ 51233 w 512328"/>
              <a:gd name="connsiteY1" fmla="*/ 0 h 555336"/>
              <a:gd name="connsiteX2" fmla="*/ 461095 w 512328"/>
              <a:gd name="connsiteY2" fmla="*/ 0 h 555336"/>
              <a:gd name="connsiteX3" fmla="*/ 512328 w 512328"/>
              <a:gd name="connsiteY3" fmla="*/ 51233 h 555336"/>
              <a:gd name="connsiteX4" fmla="*/ 512328 w 512328"/>
              <a:gd name="connsiteY4" fmla="*/ 504103 h 555336"/>
              <a:gd name="connsiteX5" fmla="*/ 461095 w 512328"/>
              <a:gd name="connsiteY5" fmla="*/ 555336 h 555336"/>
              <a:gd name="connsiteX6" fmla="*/ 51233 w 512328"/>
              <a:gd name="connsiteY6" fmla="*/ 555336 h 555336"/>
              <a:gd name="connsiteX7" fmla="*/ 0 w 512328"/>
              <a:gd name="connsiteY7" fmla="*/ 504103 h 555336"/>
              <a:gd name="connsiteX8" fmla="*/ 0 w 512328"/>
              <a:gd name="connsiteY8" fmla="*/ 51233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328" h="555336">
                <a:moveTo>
                  <a:pt x="0" y="51233"/>
                </a:moveTo>
                <a:cubicBezTo>
                  <a:pt x="0" y="22938"/>
                  <a:pt x="22938" y="0"/>
                  <a:pt x="51233" y="0"/>
                </a:cubicBezTo>
                <a:lnTo>
                  <a:pt x="461095" y="0"/>
                </a:lnTo>
                <a:cubicBezTo>
                  <a:pt x="489390" y="0"/>
                  <a:pt x="512328" y="22938"/>
                  <a:pt x="512328" y="51233"/>
                </a:cubicBezTo>
                <a:lnTo>
                  <a:pt x="512328" y="504103"/>
                </a:lnTo>
                <a:cubicBezTo>
                  <a:pt x="512328" y="532398"/>
                  <a:pt x="489390" y="555336"/>
                  <a:pt x="461095" y="555336"/>
                </a:cubicBezTo>
                <a:lnTo>
                  <a:pt x="51233" y="555336"/>
                </a:lnTo>
                <a:cubicBezTo>
                  <a:pt x="22938" y="555336"/>
                  <a:pt x="0" y="532398"/>
                  <a:pt x="0" y="504103"/>
                </a:cubicBezTo>
                <a:lnTo>
                  <a:pt x="0" y="51233"/>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4536" tIns="64536" rIns="64536" bIns="64536" numCol="1" spcCol="1270" anchor="ctr" anchorCtr="0">
            <a:noAutofit/>
          </a:bodyPr>
          <a:lstStyle/>
          <a:p>
            <a:pPr lvl="0" algn="ctr" defTabSz="577850">
              <a:lnSpc>
                <a:spcPct val="90000"/>
              </a:lnSpc>
              <a:spcBef>
                <a:spcPct val="0"/>
              </a:spcBef>
              <a:spcAft>
                <a:spcPct val="35000"/>
              </a:spcAft>
            </a:pPr>
            <a:r>
              <a:rPr lang="ru-RU" sz="1150" kern="1200" dirty="0" smtClean="0">
                <a:solidFill>
                  <a:schemeClr val="tx1"/>
                </a:solidFill>
                <a:latin typeface="Times New Roman" panose="02020603050405020304" pitchFamily="18" charset="0"/>
                <a:cs typeface="Times New Roman" panose="02020603050405020304" pitchFamily="18" charset="0"/>
              </a:rPr>
              <a:t>1 231,5</a:t>
            </a:r>
            <a:endParaRPr lang="ru-RU" sz="1150" kern="1200" dirty="0">
              <a:solidFill>
                <a:schemeClr val="tx1"/>
              </a:solidFill>
              <a:latin typeface="Times New Roman" panose="02020603050405020304" pitchFamily="18" charset="0"/>
              <a:cs typeface="Times New Roman" panose="02020603050405020304" pitchFamily="18" charset="0"/>
            </a:endParaRPr>
          </a:p>
        </p:txBody>
      </p:sp>
      <p:sp>
        <p:nvSpPr>
          <p:cNvPr id="35" name="Полилиния 34"/>
          <p:cNvSpPr/>
          <p:nvPr/>
        </p:nvSpPr>
        <p:spPr>
          <a:xfrm>
            <a:off x="8237245" y="6165304"/>
            <a:ext cx="630000" cy="324000"/>
          </a:xfrm>
          <a:custGeom>
            <a:avLst/>
            <a:gdLst>
              <a:gd name="connsiteX0" fmla="*/ 0 w 512328"/>
              <a:gd name="connsiteY0" fmla="*/ 51233 h 555336"/>
              <a:gd name="connsiteX1" fmla="*/ 51233 w 512328"/>
              <a:gd name="connsiteY1" fmla="*/ 0 h 555336"/>
              <a:gd name="connsiteX2" fmla="*/ 461095 w 512328"/>
              <a:gd name="connsiteY2" fmla="*/ 0 h 555336"/>
              <a:gd name="connsiteX3" fmla="*/ 512328 w 512328"/>
              <a:gd name="connsiteY3" fmla="*/ 51233 h 555336"/>
              <a:gd name="connsiteX4" fmla="*/ 512328 w 512328"/>
              <a:gd name="connsiteY4" fmla="*/ 504103 h 555336"/>
              <a:gd name="connsiteX5" fmla="*/ 461095 w 512328"/>
              <a:gd name="connsiteY5" fmla="*/ 555336 h 555336"/>
              <a:gd name="connsiteX6" fmla="*/ 51233 w 512328"/>
              <a:gd name="connsiteY6" fmla="*/ 555336 h 555336"/>
              <a:gd name="connsiteX7" fmla="*/ 0 w 512328"/>
              <a:gd name="connsiteY7" fmla="*/ 504103 h 555336"/>
              <a:gd name="connsiteX8" fmla="*/ 0 w 512328"/>
              <a:gd name="connsiteY8" fmla="*/ 51233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328" h="555336">
                <a:moveTo>
                  <a:pt x="0" y="51233"/>
                </a:moveTo>
                <a:cubicBezTo>
                  <a:pt x="0" y="22938"/>
                  <a:pt x="22938" y="0"/>
                  <a:pt x="51233" y="0"/>
                </a:cubicBezTo>
                <a:lnTo>
                  <a:pt x="461095" y="0"/>
                </a:lnTo>
                <a:cubicBezTo>
                  <a:pt x="489390" y="0"/>
                  <a:pt x="512328" y="22938"/>
                  <a:pt x="512328" y="51233"/>
                </a:cubicBezTo>
                <a:lnTo>
                  <a:pt x="512328" y="504103"/>
                </a:lnTo>
                <a:cubicBezTo>
                  <a:pt x="512328" y="532398"/>
                  <a:pt x="489390" y="555336"/>
                  <a:pt x="461095" y="555336"/>
                </a:cubicBezTo>
                <a:lnTo>
                  <a:pt x="51233" y="555336"/>
                </a:lnTo>
                <a:cubicBezTo>
                  <a:pt x="22938" y="555336"/>
                  <a:pt x="0" y="532398"/>
                  <a:pt x="0" y="504103"/>
                </a:cubicBezTo>
                <a:lnTo>
                  <a:pt x="0" y="51233"/>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4536" tIns="64536" rIns="64536" bIns="64536" numCol="1" spcCol="1270" anchor="ctr" anchorCtr="0">
            <a:noAutofit/>
          </a:bodyPr>
          <a:lstStyle/>
          <a:p>
            <a:pPr lvl="0" algn="ctr" defTabSz="577850">
              <a:lnSpc>
                <a:spcPct val="90000"/>
              </a:lnSpc>
              <a:spcBef>
                <a:spcPct val="0"/>
              </a:spcBef>
              <a:spcAft>
                <a:spcPct val="35000"/>
              </a:spcAft>
            </a:pPr>
            <a:r>
              <a:rPr lang="ru-RU" sz="1150" dirty="0" smtClean="0">
                <a:solidFill>
                  <a:schemeClr val="tx1"/>
                </a:solidFill>
                <a:latin typeface="Times New Roman" panose="02020603050405020304" pitchFamily="18" charset="0"/>
                <a:cs typeface="Times New Roman" panose="02020603050405020304" pitchFamily="18" charset="0"/>
              </a:rPr>
              <a:t>90</a:t>
            </a:r>
            <a:r>
              <a:rPr lang="ru-RU" sz="1150" kern="1200" dirty="0" smtClean="0">
                <a:solidFill>
                  <a:schemeClr val="tx1"/>
                </a:solidFill>
                <a:latin typeface="Times New Roman" panose="02020603050405020304" pitchFamily="18" charset="0"/>
                <a:cs typeface="Times New Roman" panose="02020603050405020304" pitchFamily="18" charset="0"/>
              </a:rPr>
              <a:t>,2</a:t>
            </a:r>
            <a:endParaRPr lang="ru-RU" sz="1150" kern="1200" dirty="0">
              <a:solidFill>
                <a:schemeClr val="tx1"/>
              </a:solidFill>
              <a:latin typeface="Times New Roman" panose="02020603050405020304" pitchFamily="18" charset="0"/>
              <a:cs typeface="Times New Roman" panose="02020603050405020304" pitchFamily="18" charset="0"/>
            </a:endParaRPr>
          </a:p>
        </p:txBody>
      </p:sp>
      <p:sp>
        <p:nvSpPr>
          <p:cNvPr id="36" name="Полилиния 35"/>
          <p:cNvSpPr/>
          <p:nvPr/>
        </p:nvSpPr>
        <p:spPr>
          <a:xfrm>
            <a:off x="4579924" y="5193852"/>
            <a:ext cx="2792464" cy="324000"/>
          </a:xfrm>
          <a:custGeom>
            <a:avLst/>
            <a:gdLst>
              <a:gd name="connsiteX0" fmla="*/ 0 w 1429934"/>
              <a:gd name="connsiteY0" fmla="*/ 55534 h 555336"/>
              <a:gd name="connsiteX1" fmla="*/ 55534 w 1429934"/>
              <a:gd name="connsiteY1" fmla="*/ 0 h 555336"/>
              <a:gd name="connsiteX2" fmla="*/ 1374400 w 1429934"/>
              <a:gd name="connsiteY2" fmla="*/ 0 h 555336"/>
              <a:gd name="connsiteX3" fmla="*/ 1429934 w 1429934"/>
              <a:gd name="connsiteY3" fmla="*/ 55534 h 555336"/>
              <a:gd name="connsiteX4" fmla="*/ 1429934 w 1429934"/>
              <a:gd name="connsiteY4" fmla="*/ 499802 h 555336"/>
              <a:gd name="connsiteX5" fmla="*/ 1374400 w 1429934"/>
              <a:gd name="connsiteY5" fmla="*/ 555336 h 555336"/>
              <a:gd name="connsiteX6" fmla="*/ 55534 w 1429934"/>
              <a:gd name="connsiteY6" fmla="*/ 555336 h 555336"/>
              <a:gd name="connsiteX7" fmla="*/ 0 w 1429934"/>
              <a:gd name="connsiteY7" fmla="*/ 499802 h 555336"/>
              <a:gd name="connsiteX8" fmla="*/ 0 w 1429934"/>
              <a:gd name="connsiteY8" fmla="*/ 55534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934" h="555336">
                <a:moveTo>
                  <a:pt x="0" y="55534"/>
                </a:moveTo>
                <a:cubicBezTo>
                  <a:pt x="0" y="24863"/>
                  <a:pt x="24863" y="0"/>
                  <a:pt x="55534" y="0"/>
                </a:cubicBezTo>
                <a:lnTo>
                  <a:pt x="1374400" y="0"/>
                </a:lnTo>
                <a:cubicBezTo>
                  <a:pt x="1405071" y="0"/>
                  <a:pt x="1429934" y="24863"/>
                  <a:pt x="1429934" y="55534"/>
                </a:cubicBezTo>
                <a:lnTo>
                  <a:pt x="1429934" y="499802"/>
                </a:lnTo>
                <a:cubicBezTo>
                  <a:pt x="1429934" y="530473"/>
                  <a:pt x="1405071" y="555336"/>
                  <a:pt x="1374400" y="555336"/>
                </a:cubicBezTo>
                <a:lnTo>
                  <a:pt x="55534" y="555336"/>
                </a:lnTo>
                <a:cubicBezTo>
                  <a:pt x="24863" y="555336"/>
                  <a:pt x="0" y="530473"/>
                  <a:pt x="0" y="499802"/>
                </a:cubicBezTo>
                <a:lnTo>
                  <a:pt x="0" y="5553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spcFirstLastPara="0" vert="horz" wrap="square" lIns="61985" tIns="61985" rIns="61985" bIns="61985" numCol="1" spcCol="1270" anchor="ctr" anchorCtr="0">
            <a:noAutofit/>
          </a:bodyPr>
          <a:lstStyle/>
          <a:p>
            <a:pPr lvl="0" algn="ctr" defTabSz="53340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Развитие воспитания в образовательных организациях Чувашской Республики</a:t>
            </a:r>
          </a:p>
        </p:txBody>
      </p:sp>
      <p:sp>
        <p:nvSpPr>
          <p:cNvPr id="37" name="Полилиния 36"/>
          <p:cNvSpPr/>
          <p:nvPr/>
        </p:nvSpPr>
        <p:spPr>
          <a:xfrm>
            <a:off x="4579924" y="5599061"/>
            <a:ext cx="2792464" cy="485036"/>
          </a:xfrm>
          <a:custGeom>
            <a:avLst/>
            <a:gdLst>
              <a:gd name="connsiteX0" fmla="*/ 0 w 1429934"/>
              <a:gd name="connsiteY0" fmla="*/ 55534 h 555336"/>
              <a:gd name="connsiteX1" fmla="*/ 55534 w 1429934"/>
              <a:gd name="connsiteY1" fmla="*/ 0 h 555336"/>
              <a:gd name="connsiteX2" fmla="*/ 1374400 w 1429934"/>
              <a:gd name="connsiteY2" fmla="*/ 0 h 555336"/>
              <a:gd name="connsiteX3" fmla="*/ 1429934 w 1429934"/>
              <a:gd name="connsiteY3" fmla="*/ 55534 h 555336"/>
              <a:gd name="connsiteX4" fmla="*/ 1429934 w 1429934"/>
              <a:gd name="connsiteY4" fmla="*/ 499802 h 555336"/>
              <a:gd name="connsiteX5" fmla="*/ 1374400 w 1429934"/>
              <a:gd name="connsiteY5" fmla="*/ 555336 h 555336"/>
              <a:gd name="connsiteX6" fmla="*/ 55534 w 1429934"/>
              <a:gd name="connsiteY6" fmla="*/ 555336 h 555336"/>
              <a:gd name="connsiteX7" fmla="*/ 0 w 1429934"/>
              <a:gd name="connsiteY7" fmla="*/ 499802 h 555336"/>
              <a:gd name="connsiteX8" fmla="*/ 0 w 1429934"/>
              <a:gd name="connsiteY8" fmla="*/ 55534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934" h="555336">
                <a:moveTo>
                  <a:pt x="0" y="55534"/>
                </a:moveTo>
                <a:cubicBezTo>
                  <a:pt x="0" y="24863"/>
                  <a:pt x="24863" y="0"/>
                  <a:pt x="55534" y="0"/>
                </a:cubicBezTo>
                <a:lnTo>
                  <a:pt x="1374400" y="0"/>
                </a:lnTo>
                <a:cubicBezTo>
                  <a:pt x="1405071" y="0"/>
                  <a:pt x="1429934" y="24863"/>
                  <a:pt x="1429934" y="55534"/>
                </a:cubicBezTo>
                <a:lnTo>
                  <a:pt x="1429934" y="499802"/>
                </a:lnTo>
                <a:cubicBezTo>
                  <a:pt x="1429934" y="530473"/>
                  <a:pt x="1405071" y="555336"/>
                  <a:pt x="1374400" y="555336"/>
                </a:cubicBezTo>
                <a:lnTo>
                  <a:pt x="55534" y="555336"/>
                </a:lnTo>
                <a:cubicBezTo>
                  <a:pt x="24863" y="555336"/>
                  <a:pt x="0" y="530473"/>
                  <a:pt x="0" y="499802"/>
                </a:cubicBezTo>
                <a:lnTo>
                  <a:pt x="0" y="5553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spcFirstLastPara="0" vert="horz" wrap="square" lIns="61985" tIns="61985" rIns="61985" bIns="61985" numCol="1" spcCol="1270" anchor="ctr" anchorCtr="0">
            <a:noAutofit/>
          </a:bodyPr>
          <a:lstStyle/>
          <a:p>
            <a:pPr lvl="0" algn="ctr" defTabSz="53340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Патриотическое воспитание и допризывная подготовка молодежи Чувашской Республики</a:t>
            </a:r>
          </a:p>
        </p:txBody>
      </p:sp>
      <p:sp>
        <p:nvSpPr>
          <p:cNvPr id="38" name="Полилиния 37"/>
          <p:cNvSpPr/>
          <p:nvPr/>
        </p:nvSpPr>
        <p:spPr>
          <a:xfrm>
            <a:off x="7506256" y="5229820"/>
            <a:ext cx="630000" cy="324000"/>
          </a:xfrm>
          <a:custGeom>
            <a:avLst/>
            <a:gdLst>
              <a:gd name="connsiteX0" fmla="*/ 0 w 544425"/>
              <a:gd name="connsiteY0" fmla="*/ 54443 h 555336"/>
              <a:gd name="connsiteX1" fmla="*/ 54443 w 544425"/>
              <a:gd name="connsiteY1" fmla="*/ 0 h 555336"/>
              <a:gd name="connsiteX2" fmla="*/ 489983 w 544425"/>
              <a:gd name="connsiteY2" fmla="*/ 0 h 555336"/>
              <a:gd name="connsiteX3" fmla="*/ 544426 w 544425"/>
              <a:gd name="connsiteY3" fmla="*/ 54443 h 555336"/>
              <a:gd name="connsiteX4" fmla="*/ 544425 w 544425"/>
              <a:gd name="connsiteY4" fmla="*/ 500894 h 555336"/>
              <a:gd name="connsiteX5" fmla="*/ 489982 w 544425"/>
              <a:gd name="connsiteY5" fmla="*/ 555337 h 555336"/>
              <a:gd name="connsiteX6" fmla="*/ 54443 w 544425"/>
              <a:gd name="connsiteY6" fmla="*/ 555336 h 555336"/>
              <a:gd name="connsiteX7" fmla="*/ 0 w 544425"/>
              <a:gd name="connsiteY7" fmla="*/ 500893 h 555336"/>
              <a:gd name="connsiteX8" fmla="*/ 0 w 544425"/>
              <a:gd name="connsiteY8" fmla="*/ 54443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25" h="555336">
                <a:moveTo>
                  <a:pt x="0" y="54443"/>
                </a:moveTo>
                <a:cubicBezTo>
                  <a:pt x="0" y="24375"/>
                  <a:pt x="24375" y="0"/>
                  <a:pt x="54443" y="0"/>
                </a:cubicBezTo>
                <a:lnTo>
                  <a:pt x="489983" y="0"/>
                </a:lnTo>
                <a:cubicBezTo>
                  <a:pt x="520051" y="0"/>
                  <a:pt x="544426" y="24375"/>
                  <a:pt x="544426" y="54443"/>
                </a:cubicBezTo>
                <a:cubicBezTo>
                  <a:pt x="544426" y="203260"/>
                  <a:pt x="544425" y="352077"/>
                  <a:pt x="544425" y="500894"/>
                </a:cubicBezTo>
                <a:cubicBezTo>
                  <a:pt x="544425" y="530962"/>
                  <a:pt x="520050" y="555337"/>
                  <a:pt x="489982" y="555337"/>
                </a:cubicBezTo>
                <a:lnTo>
                  <a:pt x="54443" y="555336"/>
                </a:lnTo>
                <a:cubicBezTo>
                  <a:pt x="24375" y="555336"/>
                  <a:pt x="0" y="530961"/>
                  <a:pt x="0" y="500893"/>
                </a:cubicBezTo>
                <a:lnTo>
                  <a:pt x="0" y="54443"/>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5476" tIns="65476" rIns="65476" bIns="65476" numCol="1" spcCol="1270" anchor="ctr" anchorCtr="0">
            <a:noAutofit/>
          </a:bodyPr>
          <a:lstStyle/>
          <a:p>
            <a:pPr lvl="0" algn="ctr" defTabSz="577850">
              <a:lnSpc>
                <a:spcPct val="90000"/>
              </a:lnSpc>
              <a:spcBef>
                <a:spcPct val="0"/>
              </a:spcBef>
              <a:spcAft>
                <a:spcPct val="35000"/>
              </a:spcAft>
            </a:pPr>
            <a:r>
              <a:rPr lang="ru-RU" sz="1150" kern="1200" dirty="0" smtClean="0">
                <a:solidFill>
                  <a:schemeClr val="tx1"/>
                </a:solidFill>
                <a:latin typeface="Times New Roman" panose="02020603050405020304" pitchFamily="18" charset="0"/>
                <a:cs typeface="Times New Roman" panose="02020603050405020304" pitchFamily="18" charset="0"/>
              </a:rPr>
              <a:t>0,9</a:t>
            </a:r>
            <a:endParaRPr lang="ru-RU" sz="1150" kern="1200" dirty="0">
              <a:solidFill>
                <a:schemeClr val="tx1"/>
              </a:solidFill>
              <a:latin typeface="Times New Roman" panose="02020603050405020304" pitchFamily="18" charset="0"/>
              <a:cs typeface="Times New Roman" panose="02020603050405020304" pitchFamily="18" charset="0"/>
            </a:endParaRPr>
          </a:p>
        </p:txBody>
      </p:sp>
      <p:sp>
        <p:nvSpPr>
          <p:cNvPr id="39" name="Полилиния 38"/>
          <p:cNvSpPr/>
          <p:nvPr/>
        </p:nvSpPr>
        <p:spPr>
          <a:xfrm>
            <a:off x="8237245" y="5229820"/>
            <a:ext cx="630000" cy="324000"/>
          </a:xfrm>
          <a:custGeom>
            <a:avLst/>
            <a:gdLst>
              <a:gd name="connsiteX0" fmla="*/ 0 w 544425"/>
              <a:gd name="connsiteY0" fmla="*/ 54443 h 555336"/>
              <a:gd name="connsiteX1" fmla="*/ 54443 w 544425"/>
              <a:gd name="connsiteY1" fmla="*/ 0 h 555336"/>
              <a:gd name="connsiteX2" fmla="*/ 489983 w 544425"/>
              <a:gd name="connsiteY2" fmla="*/ 0 h 555336"/>
              <a:gd name="connsiteX3" fmla="*/ 544426 w 544425"/>
              <a:gd name="connsiteY3" fmla="*/ 54443 h 555336"/>
              <a:gd name="connsiteX4" fmla="*/ 544425 w 544425"/>
              <a:gd name="connsiteY4" fmla="*/ 500894 h 555336"/>
              <a:gd name="connsiteX5" fmla="*/ 489982 w 544425"/>
              <a:gd name="connsiteY5" fmla="*/ 555337 h 555336"/>
              <a:gd name="connsiteX6" fmla="*/ 54443 w 544425"/>
              <a:gd name="connsiteY6" fmla="*/ 555336 h 555336"/>
              <a:gd name="connsiteX7" fmla="*/ 0 w 544425"/>
              <a:gd name="connsiteY7" fmla="*/ 500893 h 555336"/>
              <a:gd name="connsiteX8" fmla="*/ 0 w 544425"/>
              <a:gd name="connsiteY8" fmla="*/ 54443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25" h="555336">
                <a:moveTo>
                  <a:pt x="0" y="54443"/>
                </a:moveTo>
                <a:cubicBezTo>
                  <a:pt x="0" y="24375"/>
                  <a:pt x="24375" y="0"/>
                  <a:pt x="54443" y="0"/>
                </a:cubicBezTo>
                <a:lnTo>
                  <a:pt x="489983" y="0"/>
                </a:lnTo>
                <a:cubicBezTo>
                  <a:pt x="520051" y="0"/>
                  <a:pt x="544426" y="24375"/>
                  <a:pt x="544426" y="54443"/>
                </a:cubicBezTo>
                <a:cubicBezTo>
                  <a:pt x="544426" y="203260"/>
                  <a:pt x="544425" y="352077"/>
                  <a:pt x="544425" y="500894"/>
                </a:cubicBezTo>
                <a:cubicBezTo>
                  <a:pt x="544425" y="530962"/>
                  <a:pt x="520050" y="555337"/>
                  <a:pt x="489982" y="555337"/>
                </a:cubicBezTo>
                <a:lnTo>
                  <a:pt x="54443" y="555336"/>
                </a:lnTo>
                <a:cubicBezTo>
                  <a:pt x="24375" y="555336"/>
                  <a:pt x="0" y="530961"/>
                  <a:pt x="0" y="500893"/>
                </a:cubicBezTo>
                <a:lnTo>
                  <a:pt x="0" y="54443"/>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5476" tIns="65476" rIns="65476" bIns="65476" numCol="1" spcCol="1270" anchor="ctr" anchorCtr="0">
            <a:noAutofit/>
          </a:bodyPr>
          <a:lstStyle/>
          <a:p>
            <a:pPr lvl="0" algn="ctr" defTabSz="577850">
              <a:lnSpc>
                <a:spcPct val="90000"/>
              </a:lnSpc>
              <a:spcBef>
                <a:spcPct val="0"/>
              </a:spcBef>
              <a:spcAft>
                <a:spcPct val="35000"/>
              </a:spcAft>
            </a:pPr>
            <a:r>
              <a:rPr lang="ru-RU" sz="1150" kern="1200" dirty="0" smtClean="0">
                <a:solidFill>
                  <a:schemeClr val="tx1"/>
                </a:solidFill>
                <a:latin typeface="Times New Roman" panose="02020603050405020304" pitchFamily="18" charset="0"/>
                <a:cs typeface="Times New Roman" panose="02020603050405020304" pitchFamily="18" charset="0"/>
              </a:rPr>
              <a:t>0,7</a:t>
            </a:r>
            <a:endParaRPr lang="ru-RU" sz="1150" kern="1200" dirty="0">
              <a:solidFill>
                <a:schemeClr val="tx1"/>
              </a:solidFill>
              <a:latin typeface="Times New Roman" panose="02020603050405020304" pitchFamily="18" charset="0"/>
              <a:cs typeface="Times New Roman" panose="02020603050405020304" pitchFamily="18" charset="0"/>
            </a:endParaRPr>
          </a:p>
        </p:txBody>
      </p:sp>
      <p:sp>
        <p:nvSpPr>
          <p:cNvPr id="41" name="Полилиния 40"/>
          <p:cNvSpPr/>
          <p:nvPr/>
        </p:nvSpPr>
        <p:spPr>
          <a:xfrm>
            <a:off x="8237245" y="5644021"/>
            <a:ext cx="630000" cy="431084"/>
          </a:xfrm>
          <a:custGeom>
            <a:avLst/>
            <a:gdLst>
              <a:gd name="connsiteX0" fmla="*/ 0 w 544425"/>
              <a:gd name="connsiteY0" fmla="*/ 54443 h 555336"/>
              <a:gd name="connsiteX1" fmla="*/ 54443 w 544425"/>
              <a:gd name="connsiteY1" fmla="*/ 0 h 555336"/>
              <a:gd name="connsiteX2" fmla="*/ 489983 w 544425"/>
              <a:gd name="connsiteY2" fmla="*/ 0 h 555336"/>
              <a:gd name="connsiteX3" fmla="*/ 544426 w 544425"/>
              <a:gd name="connsiteY3" fmla="*/ 54443 h 555336"/>
              <a:gd name="connsiteX4" fmla="*/ 544425 w 544425"/>
              <a:gd name="connsiteY4" fmla="*/ 500894 h 555336"/>
              <a:gd name="connsiteX5" fmla="*/ 489982 w 544425"/>
              <a:gd name="connsiteY5" fmla="*/ 555337 h 555336"/>
              <a:gd name="connsiteX6" fmla="*/ 54443 w 544425"/>
              <a:gd name="connsiteY6" fmla="*/ 555336 h 555336"/>
              <a:gd name="connsiteX7" fmla="*/ 0 w 544425"/>
              <a:gd name="connsiteY7" fmla="*/ 500893 h 555336"/>
              <a:gd name="connsiteX8" fmla="*/ 0 w 544425"/>
              <a:gd name="connsiteY8" fmla="*/ 54443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25" h="555336">
                <a:moveTo>
                  <a:pt x="0" y="54443"/>
                </a:moveTo>
                <a:cubicBezTo>
                  <a:pt x="0" y="24375"/>
                  <a:pt x="24375" y="0"/>
                  <a:pt x="54443" y="0"/>
                </a:cubicBezTo>
                <a:lnTo>
                  <a:pt x="489983" y="0"/>
                </a:lnTo>
                <a:cubicBezTo>
                  <a:pt x="520051" y="0"/>
                  <a:pt x="544426" y="24375"/>
                  <a:pt x="544426" y="54443"/>
                </a:cubicBezTo>
                <a:cubicBezTo>
                  <a:pt x="544426" y="203260"/>
                  <a:pt x="544425" y="352077"/>
                  <a:pt x="544425" y="500894"/>
                </a:cubicBezTo>
                <a:cubicBezTo>
                  <a:pt x="544425" y="530962"/>
                  <a:pt x="520050" y="555337"/>
                  <a:pt x="489982" y="555337"/>
                </a:cubicBezTo>
                <a:lnTo>
                  <a:pt x="54443" y="555336"/>
                </a:lnTo>
                <a:cubicBezTo>
                  <a:pt x="24375" y="555336"/>
                  <a:pt x="0" y="530961"/>
                  <a:pt x="0" y="500893"/>
                </a:cubicBezTo>
                <a:lnTo>
                  <a:pt x="0" y="54443"/>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5476" tIns="65476" rIns="65476" bIns="65476" numCol="1" spcCol="1270" anchor="ctr" anchorCtr="0">
            <a:noAutofit/>
          </a:bodyPr>
          <a:lstStyle/>
          <a:p>
            <a:pPr lvl="0" algn="ctr" defTabSz="577850">
              <a:lnSpc>
                <a:spcPct val="90000"/>
              </a:lnSpc>
              <a:spcBef>
                <a:spcPct val="0"/>
              </a:spcBef>
              <a:spcAft>
                <a:spcPct val="35000"/>
              </a:spcAft>
            </a:pPr>
            <a:r>
              <a:rPr lang="ru-RU" sz="1150" kern="1200" dirty="0" smtClean="0">
                <a:solidFill>
                  <a:schemeClr val="tx1"/>
                </a:solidFill>
                <a:latin typeface="Times New Roman" panose="02020603050405020304" pitchFamily="18" charset="0"/>
                <a:cs typeface="Times New Roman" panose="02020603050405020304" pitchFamily="18" charset="0"/>
              </a:rPr>
              <a:t>3,9</a:t>
            </a:r>
            <a:endParaRPr lang="ru-RU" sz="1150" kern="1200" dirty="0">
              <a:solidFill>
                <a:schemeClr val="tx1"/>
              </a:solidFill>
              <a:latin typeface="Times New Roman" panose="02020603050405020304" pitchFamily="18" charset="0"/>
              <a:cs typeface="Times New Roman" panose="02020603050405020304" pitchFamily="18" charset="0"/>
            </a:endParaRPr>
          </a:p>
        </p:txBody>
      </p:sp>
      <p:sp>
        <p:nvSpPr>
          <p:cNvPr id="42" name="Полилиния 41"/>
          <p:cNvSpPr/>
          <p:nvPr/>
        </p:nvSpPr>
        <p:spPr>
          <a:xfrm>
            <a:off x="7506256" y="5644021"/>
            <a:ext cx="630000" cy="431084"/>
          </a:xfrm>
          <a:custGeom>
            <a:avLst/>
            <a:gdLst>
              <a:gd name="connsiteX0" fmla="*/ 0 w 544425"/>
              <a:gd name="connsiteY0" fmla="*/ 54443 h 555336"/>
              <a:gd name="connsiteX1" fmla="*/ 54443 w 544425"/>
              <a:gd name="connsiteY1" fmla="*/ 0 h 555336"/>
              <a:gd name="connsiteX2" fmla="*/ 489983 w 544425"/>
              <a:gd name="connsiteY2" fmla="*/ 0 h 555336"/>
              <a:gd name="connsiteX3" fmla="*/ 544426 w 544425"/>
              <a:gd name="connsiteY3" fmla="*/ 54443 h 555336"/>
              <a:gd name="connsiteX4" fmla="*/ 544425 w 544425"/>
              <a:gd name="connsiteY4" fmla="*/ 500894 h 555336"/>
              <a:gd name="connsiteX5" fmla="*/ 489982 w 544425"/>
              <a:gd name="connsiteY5" fmla="*/ 555337 h 555336"/>
              <a:gd name="connsiteX6" fmla="*/ 54443 w 544425"/>
              <a:gd name="connsiteY6" fmla="*/ 555336 h 555336"/>
              <a:gd name="connsiteX7" fmla="*/ 0 w 544425"/>
              <a:gd name="connsiteY7" fmla="*/ 500893 h 555336"/>
              <a:gd name="connsiteX8" fmla="*/ 0 w 544425"/>
              <a:gd name="connsiteY8" fmla="*/ 54443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25" h="555336">
                <a:moveTo>
                  <a:pt x="0" y="54443"/>
                </a:moveTo>
                <a:cubicBezTo>
                  <a:pt x="0" y="24375"/>
                  <a:pt x="24375" y="0"/>
                  <a:pt x="54443" y="0"/>
                </a:cubicBezTo>
                <a:lnTo>
                  <a:pt x="489983" y="0"/>
                </a:lnTo>
                <a:cubicBezTo>
                  <a:pt x="520051" y="0"/>
                  <a:pt x="544426" y="24375"/>
                  <a:pt x="544426" y="54443"/>
                </a:cubicBezTo>
                <a:cubicBezTo>
                  <a:pt x="544426" y="203260"/>
                  <a:pt x="544425" y="352077"/>
                  <a:pt x="544425" y="500894"/>
                </a:cubicBezTo>
                <a:cubicBezTo>
                  <a:pt x="544425" y="530962"/>
                  <a:pt x="520050" y="555337"/>
                  <a:pt x="489982" y="555337"/>
                </a:cubicBezTo>
                <a:lnTo>
                  <a:pt x="54443" y="555336"/>
                </a:lnTo>
                <a:cubicBezTo>
                  <a:pt x="24375" y="555336"/>
                  <a:pt x="0" y="530961"/>
                  <a:pt x="0" y="500893"/>
                </a:cubicBezTo>
                <a:lnTo>
                  <a:pt x="0" y="54443"/>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5476" tIns="65476" rIns="65476" bIns="65476" numCol="1" spcCol="1270" anchor="ctr" anchorCtr="0">
            <a:noAutofit/>
          </a:bodyPr>
          <a:lstStyle/>
          <a:p>
            <a:pPr lvl="0" algn="ctr" defTabSz="577850">
              <a:lnSpc>
                <a:spcPct val="90000"/>
              </a:lnSpc>
              <a:spcBef>
                <a:spcPct val="0"/>
              </a:spcBef>
              <a:spcAft>
                <a:spcPct val="35000"/>
              </a:spcAft>
            </a:pPr>
            <a:endParaRPr lang="ru-RU" sz="1150" kern="1200" dirty="0" smtClean="0">
              <a:solidFill>
                <a:schemeClr val="tx1"/>
              </a:solidFill>
              <a:latin typeface="Times New Roman" panose="02020603050405020304" pitchFamily="18" charset="0"/>
              <a:cs typeface="Times New Roman" panose="02020603050405020304" pitchFamily="18" charset="0"/>
            </a:endParaRPr>
          </a:p>
          <a:p>
            <a:pPr lvl="0" algn="ctr" defTabSz="577850">
              <a:lnSpc>
                <a:spcPct val="90000"/>
              </a:lnSpc>
              <a:spcBef>
                <a:spcPct val="0"/>
              </a:spcBef>
              <a:spcAft>
                <a:spcPct val="35000"/>
              </a:spcAft>
            </a:pPr>
            <a:r>
              <a:rPr lang="ru-RU" sz="1150" kern="1200" dirty="0" smtClean="0">
                <a:solidFill>
                  <a:schemeClr val="tx1"/>
                </a:solidFill>
                <a:latin typeface="Times New Roman" panose="02020603050405020304" pitchFamily="18" charset="0"/>
                <a:cs typeface="Times New Roman" panose="02020603050405020304" pitchFamily="18" charset="0"/>
              </a:rPr>
              <a:t>4,0</a:t>
            </a:r>
          </a:p>
          <a:p>
            <a:pPr lvl="0" algn="ctr" defTabSz="577850">
              <a:lnSpc>
                <a:spcPct val="90000"/>
              </a:lnSpc>
              <a:spcBef>
                <a:spcPct val="0"/>
              </a:spcBef>
              <a:spcAft>
                <a:spcPct val="35000"/>
              </a:spcAft>
            </a:pPr>
            <a:endParaRPr lang="ru-RU" sz="1150" kern="1200" dirty="0">
              <a:solidFill>
                <a:schemeClr val="tx1"/>
              </a:solidFill>
              <a:latin typeface="Times New Roman" panose="02020603050405020304" pitchFamily="18" charset="0"/>
              <a:cs typeface="Times New Roman" panose="02020603050405020304" pitchFamily="18" charset="0"/>
            </a:endParaRPr>
          </a:p>
        </p:txBody>
      </p:sp>
      <p:sp>
        <p:nvSpPr>
          <p:cNvPr id="68" name="Полилиния 67"/>
          <p:cNvSpPr/>
          <p:nvPr/>
        </p:nvSpPr>
        <p:spPr>
          <a:xfrm>
            <a:off x="7506256" y="4401418"/>
            <a:ext cx="630000" cy="324000"/>
          </a:xfrm>
          <a:custGeom>
            <a:avLst/>
            <a:gdLst>
              <a:gd name="connsiteX0" fmla="*/ 0 w 536927"/>
              <a:gd name="connsiteY0" fmla="*/ 53693 h 555336"/>
              <a:gd name="connsiteX1" fmla="*/ 53693 w 536927"/>
              <a:gd name="connsiteY1" fmla="*/ 0 h 555336"/>
              <a:gd name="connsiteX2" fmla="*/ 483234 w 536927"/>
              <a:gd name="connsiteY2" fmla="*/ 0 h 555336"/>
              <a:gd name="connsiteX3" fmla="*/ 536927 w 536927"/>
              <a:gd name="connsiteY3" fmla="*/ 53693 h 555336"/>
              <a:gd name="connsiteX4" fmla="*/ 536927 w 536927"/>
              <a:gd name="connsiteY4" fmla="*/ 501643 h 555336"/>
              <a:gd name="connsiteX5" fmla="*/ 483234 w 536927"/>
              <a:gd name="connsiteY5" fmla="*/ 555336 h 555336"/>
              <a:gd name="connsiteX6" fmla="*/ 53693 w 536927"/>
              <a:gd name="connsiteY6" fmla="*/ 555336 h 555336"/>
              <a:gd name="connsiteX7" fmla="*/ 0 w 536927"/>
              <a:gd name="connsiteY7" fmla="*/ 501643 h 555336"/>
              <a:gd name="connsiteX8" fmla="*/ 0 w 536927"/>
              <a:gd name="connsiteY8" fmla="*/ 53693 h 55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927" h="555336">
                <a:moveTo>
                  <a:pt x="0" y="53693"/>
                </a:moveTo>
                <a:cubicBezTo>
                  <a:pt x="0" y="24039"/>
                  <a:pt x="24039" y="0"/>
                  <a:pt x="53693" y="0"/>
                </a:cubicBezTo>
                <a:lnTo>
                  <a:pt x="483234" y="0"/>
                </a:lnTo>
                <a:cubicBezTo>
                  <a:pt x="512888" y="0"/>
                  <a:pt x="536927" y="24039"/>
                  <a:pt x="536927" y="53693"/>
                </a:cubicBezTo>
                <a:lnTo>
                  <a:pt x="536927" y="501643"/>
                </a:lnTo>
                <a:cubicBezTo>
                  <a:pt x="536927" y="531297"/>
                  <a:pt x="512888" y="555336"/>
                  <a:pt x="483234" y="555336"/>
                </a:cubicBezTo>
                <a:lnTo>
                  <a:pt x="53693" y="555336"/>
                </a:lnTo>
                <a:cubicBezTo>
                  <a:pt x="24039" y="555336"/>
                  <a:pt x="0" y="531297"/>
                  <a:pt x="0" y="501643"/>
                </a:cubicBezTo>
                <a:lnTo>
                  <a:pt x="0" y="53693"/>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5256" tIns="65256" rIns="65256" bIns="65256" numCol="1" spcCol="1270" anchor="ctr" anchorCtr="0">
            <a:noAutofit/>
          </a:bodyPr>
          <a:lstStyle/>
          <a:p>
            <a:pPr lvl="0" algn="ctr" defTabSz="577850">
              <a:lnSpc>
                <a:spcPct val="90000"/>
              </a:lnSpc>
              <a:spcBef>
                <a:spcPct val="0"/>
              </a:spcBef>
              <a:spcAft>
                <a:spcPct val="35000"/>
              </a:spcAft>
            </a:pPr>
            <a:r>
              <a:rPr lang="ru-RU" sz="1150" kern="1200" dirty="0" smtClean="0">
                <a:solidFill>
                  <a:schemeClr val="tx1"/>
                </a:solidFill>
                <a:latin typeface="Times New Roman" panose="02020603050405020304" pitchFamily="18" charset="0"/>
                <a:cs typeface="Times New Roman" panose="02020603050405020304" pitchFamily="18" charset="0"/>
              </a:rPr>
              <a:t>107,8</a:t>
            </a:r>
            <a:endParaRPr lang="ru-RU" sz="115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0387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лилиния 3"/>
          <p:cNvSpPr/>
          <p:nvPr/>
        </p:nvSpPr>
        <p:spPr>
          <a:xfrm>
            <a:off x="5131895" y="805389"/>
            <a:ext cx="3903032" cy="578824"/>
          </a:xfrm>
          <a:custGeom>
            <a:avLst/>
            <a:gdLst>
              <a:gd name="connsiteX0" fmla="*/ 0 w 3903032"/>
              <a:gd name="connsiteY0" fmla="*/ 57882 h 578824"/>
              <a:gd name="connsiteX1" fmla="*/ 57882 w 3903032"/>
              <a:gd name="connsiteY1" fmla="*/ 0 h 578824"/>
              <a:gd name="connsiteX2" fmla="*/ 3845150 w 3903032"/>
              <a:gd name="connsiteY2" fmla="*/ 0 h 578824"/>
              <a:gd name="connsiteX3" fmla="*/ 3903032 w 3903032"/>
              <a:gd name="connsiteY3" fmla="*/ 57882 h 578824"/>
              <a:gd name="connsiteX4" fmla="*/ 3903032 w 3903032"/>
              <a:gd name="connsiteY4" fmla="*/ 520942 h 578824"/>
              <a:gd name="connsiteX5" fmla="*/ 3845150 w 3903032"/>
              <a:gd name="connsiteY5" fmla="*/ 578824 h 578824"/>
              <a:gd name="connsiteX6" fmla="*/ 57882 w 3903032"/>
              <a:gd name="connsiteY6" fmla="*/ 578824 h 578824"/>
              <a:gd name="connsiteX7" fmla="*/ 0 w 3903032"/>
              <a:gd name="connsiteY7" fmla="*/ 520942 h 578824"/>
              <a:gd name="connsiteX8" fmla="*/ 0 w 390303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032" h="578824">
                <a:moveTo>
                  <a:pt x="0" y="57882"/>
                </a:moveTo>
                <a:cubicBezTo>
                  <a:pt x="0" y="25915"/>
                  <a:pt x="25915" y="0"/>
                  <a:pt x="57882" y="0"/>
                </a:cubicBezTo>
                <a:lnTo>
                  <a:pt x="3845150" y="0"/>
                </a:lnTo>
                <a:cubicBezTo>
                  <a:pt x="3877117" y="0"/>
                  <a:pt x="3903032" y="25915"/>
                  <a:pt x="3903032" y="57882"/>
                </a:cubicBezTo>
                <a:lnTo>
                  <a:pt x="3903032" y="520942"/>
                </a:lnTo>
                <a:cubicBezTo>
                  <a:pt x="3903032" y="552909"/>
                  <a:pt x="3877117" y="578824"/>
                  <a:pt x="3845150" y="578824"/>
                </a:cubicBezTo>
                <a:lnTo>
                  <a:pt x="57882" y="578824"/>
                </a:lnTo>
                <a:cubicBezTo>
                  <a:pt x="25915" y="578824"/>
                  <a:pt x="0" y="552909"/>
                  <a:pt x="0" y="520942"/>
                </a:cubicBezTo>
                <a:lnTo>
                  <a:pt x="0" y="57882"/>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293" tIns="70293" rIns="70293" bIns="70293"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Полилиния 6"/>
          <p:cNvSpPr/>
          <p:nvPr/>
        </p:nvSpPr>
        <p:spPr>
          <a:xfrm>
            <a:off x="5131895" y="1584808"/>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293" tIns="70293" rIns="70293" bIns="70293"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 план</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10" name="Полилиния 9"/>
          <p:cNvSpPr/>
          <p:nvPr/>
        </p:nvSpPr>
        <p:spPr>
          <a:xfrm>
            <a:off x="5126887" y="3394506"/>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97,0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12" name="Полилиния 11"/>
          <p:cNvSpPr/>
          <p:nvPr/>
        </p:nvSpPr>
        <p:spPr>
          <a:xfrm>
            <a:off x="5126887" y="4002706"/>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62,0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16" name="Полилиния 15"/>
          <p:cNvSpPr/>
          <p:nvPr/>
        </p:nvSpPr>
        <p:spPr>
          <a:xfrm>
            <a:off x="5126887" y="4610906"/>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70</a:t>
            </a:r>
            <a:r>
              <a:rPr lang="ru-RU" sz="1100" b="1" kern="1200" dirty="0" smtClean="0">
                <a:solidFill>
                  <a:schemeClr val="tx1"/>
                </a:solidFill>
                <a:latin typeface="Times New Roman" panose="02020603050405020304" pitchFamily="18" charset="0"/>
                <a:cs typeface="Times New Roman" panose="02020603050405020304" pitchFamily="18" charset="0"/>
              </a:rPr>
              <a:t>,0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19" name="Полилиния 18"/>
          <p:cNvSpPr/>
          <p:nvPr/>
        </p:nvSpPr>
        <p:spPr>
          <a:xfrm>
            <a:off x="5126887" y="5219106"/>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26,0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21" name="Полилиния 20"/>
          <p:cNvSpPr/>
          <p:nvPr/>
        </p:nvSpPr>
        <p:spPr>
          <a:xfrm>
            <a:off x="5924790" y="1584808"/>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293" tIns="70293" rIns="70293" bIns="70293"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 факт</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22" name="Полилиния 21"/>
          <p:cNvSpPr/>
          <p:nvPr/>
        </p:nvSpPr>
        <p:spPr>
          <a:xfrm>
            <a:off x="5924790" y="2187077"/>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82,0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5924790" y="2789346"/>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775,0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25" name="Полилиния 24"/>
          <p:cNvSpPr/>
          <p:nvPr/>
        </p:nvSpPr>
        <p:spPr>
          <a:xfrm>
            <a:off x="5924790" y="3391615"/>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97,0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5924790" y="3993884"/>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51,0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5924790" y="4596153"/>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70</a:t>
            </a:r>
            <a:r>
              <a:rPr lang="ru-RU" sz="1100" b="1" kern="1200" dirty="0" smtClean="0">
                <a:solidFill>
                  <a:schemeClr val="tx1"/>
                </a:solidFill>
                <a:latin typeface="Times New Roman" panose="02020603050405020304" pitchFamily="18" charset="0"/>
                <a:cs typeface="Times New Roman" panose="02020603050405020304" pitchFamily="18" charset="0"/>
              </a:rPr>
              <a:t>,0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28" name="Полилиния 27"/>
          <p:cNvSpPr/>
          <p:nvPr/>
        </p:nvSpPr>
        <p:spPr>
          <a:xfrm>
            <a:off x="5924790" y="5198421"/>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26,0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29" name="Полилиния 28"/>
          <p:cNvSpPr/>
          <p:nvPr/>
        </p:nvSpPr>
        <p:spPr>
          <a:xfrm>
            <a:off x="5924790" y="5827304"/>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30" name="Полилиния 29"/>
          <p:cNvSpPr/>
          <p:nvPr/>
        </p:nvSpPr>
        <p:spPr>
          <a:xfrm>
            <a:off x="6717685" y="1584808"/>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293" tIns="70293" rIns="70293" bIns="70293"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31" name="Полилиния 30"/>
          <p:cNvSpPr/>
          <p:nvPr/>
        </p:nvSpPr>
        <p:spPr>
          <a:xfrm>
            <a:off x="6717685" y="2187077"/>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83,0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32" name="Полилиния 31"/>
          <p:cNvSpPr/>
          <p:nvPr/>
        </p:nvSpPr>
        <p:spPr>
          <a:xfrm>
            <a:off x="6717685" y="2789346"/>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937,0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34" name="Полилиния 33"/>
          <p:cNvSpPr/>
          <p:nvPr/>
        </p:nvSpPr>
        <p:spPr>
          <a:xfrm>
            <a:off x="6717685" y="3391615"/>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38" name="Полилиния 37"/>
          <p:cNvSpPr/>
          <p:nvPr/>
        </p:nvSpPr>
        <p:spPr>
          <a:xfrm>
            <a:off x="6717685" y="3993884"/>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57,0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39" name="Полилиния 38"/>
          <p:cNvSpPr/>
          <p:nvPr/>
        </p:nvSpPr>
        <p:spPr>
          <a:xfrm>
            <a:off x="6717685" y="4596153"/>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73,0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40" name="Полилиния 39"/>
          <p:cNvSpPr/>
          <p:nvPr/>
        </p:nvSpPr>
        <p:spPr>
          <a:xfrm>
            <a:off x="6717685" y="5198421"/>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28,0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41" name="Полилиния 40"/>
          <p:cNvSpPr/>
          <p:nvPr/>
        </p:nvSpPr>
        <p:spPr>
          <a:xfrm>
            <a:off x="6717685" y="5827304"/>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42" name="Полилиния 41"/>
          <p:cNvSpPr/>
          <p:nvPr/>
        </p:nvSpPr>
        <p:spPr>
          <a:xfrm>
            <a:off x="7510580" y="1584808"/>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293" tIns="70293" rIns="70293" bIns="70293"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2020</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43" name="Полилиния 42"/>
          <p:cNvSpPr/>
          <p:nvPr/>
        </p:nvSpPr>
        <p:spPr>
          <a:xfrm>
            <a:off x="7510580" y="2187077"/>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85,0</a:t>
            </a:r>
          </a:p>
        </p:txBody>
      </p:sp>
      <p:sp>
        <p:nvSpPr>
          <p:cNvPr id="44" name="Полилиния 43"/>
          <p:cNvSpPr/>
          <p:nvPr/>
        </p:nvSpPr>
        <p:spPr>
          <a:xfrm>
            <a:off x="7510580" y="2789346"/>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1 000,0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45" name="Полилиния 44"/>
          <p:cNvSpPr/>
          <p:nvPr/>
        </p:nvSpPr>
        <p:spPr>
          <a:xfrm>
            <a:off x="7510580" y="3391615"/>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100</a:t>
            </a:r>
            <a:r>
              <a:rPr lang="ru-RU" sz="1100" b="1" kern="1200" dirty="0" smtClean="0">
                <a:solidFill>
                  <a:schemeClr val="tx1"/>
                </a:solidFill>
                <a:latin typeface="Times New Roman" panose="02020603050405020304" pitchFamily="18" charset="0"/>
                <a:cs typeface="Times New Roman" panose="02020603050405020304" pitchFamily="18" charset="0"/>
              </a:rPr>
              <a:t>,0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46" name="Полилиния 45"/>
          <p:cNvSpPr/>
          <p:nvPr/>
        </p:nvSpPr>
        <p:spPr>
          <a:xfrm>
            <a:off x="7510580" y="3993884"/>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58,0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47" name="Полилиния 46"/>
          <p:cNvSpPr/>
          <p:nvPr/>
        </p:nvSpPr>
        <p:spPr>
          <a:xfrm>
            <a:off x="7510580" y="4596153"/>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75,0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48" name="Полилиния 47"/>
          <p:cNvSpPr/>
          <p:nvPr/>
        </p:nvSpPr>
        <p:spPr>
          <a:xfrm>
            <a:off x="7510580" y="5198421"/>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30,0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49" name="Полилиния 48"/>
          <p:cNvSpPr/>
          <p:nvPr/>
        </p:nvSpPr>
        <p:spPr>
          <a:xfrm>
            <a:off x="7510580" y="5827304"/>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673" tIns="62673" rIns="62673" bIns="62673"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100,0</a:t>
            </a:r>
            <a:endParaRPr lang="ru-RU" sz="1200" b="1" kern="1200" dirty="0">
              <a:solidFill>
                <a:schemeClr val="tx1"/>
              </a:solidFill>
              <a:latin typeface="Times New Roman" panose="02020603050405020304" pitchFamily="18" charset="0"/>
              <a:cs typeface="Times New Roman" panose="02020603050405020304" pitchFamily="18" charset="0"/>
            </a:endParaRPr>
          </a:p>
        </p:txBody>
      </p:sp>
      <p:sp>
        <p:nvSpPr>
          <p:cNvPr id="50" name="Полилиния 49"/>
          <p:cNvSpPr/>
          <p:nvPr/>
        </p:nvSpPr>
        <p:spPr>
          <a:xfrm>
            <a:off x="8303475" y="1584808"/>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293" tIns="70293" rIns="70293" bIns="70293"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2021</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51" name="Полилиния 50"/>
          <p:cNvSpPr/>
          <p:nvPr/>
        </p:nvSpPr>
        <p:spPr>
          <a:xfrm>
            <a:off x="8303475" y="2187077"/>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85,0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52" name="Полилиния 51"/>
          <p:cNvSpPr/>
          <p:nvPr/>
        </p:nvSpPr>
        <p:spPr>
          <a:xfrm>
            <a:off x="8303475" y="2793782"/>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1 000,0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53" name="Полилиния 52"/>
          <p:cNvSpPr/>
          <p:nvPr/>
        </p:nvSpPr>
        <p:spPr>
          <a:xfrm>
            <a:off x="8303475" y="3400487"/>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54" name="Полилиния 53"/>
          <p:cNvSpPr/>
          <p:nvPr/>
        </p:nvSpPr>
        <p:spPr>
          <a:xfrm>
            <a:off x="8303475" y="4007192"/>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59,0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55" name="Полилиния 54"/>
          <p:cNvSpPr/>
          <p:nvPr/>
        </p:nvSpPr>
        <p:spPr>
          <a:xfrm>
            <a:off x="8303475" y="4613897"/>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76,0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56" name="Полилиния 55"/>
          <p:cNvSpPr/>
          <p:nvPr/>
        </p:nvSpPr>
        <p:spPr>
          <a:xfrm>
            <a:off x="8303475" y="5220602"/>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30,0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57" name="Полилиния 56"/>
          <p:cNvSpPr/>
          <p:nvPr/>
        </p:nvSpPr>
        <p:spPr>
          <a:xfrm>
            <a:off x="8303475" y="5827304"/>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673" tIns="62673" rIns="62673" bIns="62673"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100,0</a:t>
            </a:r>
            <a:endParaRPr lang="ru-RU" sz="1200" b="1" kern="1200"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85602" y="2187077"/>
            <a:ext cx="4939975" cy="56985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Удовлетворенность населения качеством начального общего, основного общего и среднего общего образования, профессионального </a:t>
            </a:r>
            <a:r>
              <a:rPr lang="ru-RU" sz="1100" dirty="0" smtClean="0">
                <a:solidFill>
                  <a:schemeClr val="tx1"/>
                </a:solidFill>
                <a:latin typeface="Times New Roman" panose="02020603050405020304" pitchFamily="18" charset="0"/>
                <a:cs typeface="Times New Roman" panose="02020603050405020304" pitchFamily="18" charset="0"/>
              </a:rPr>
              <a:t>образования,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85602" y="2816984"/>
            <a:ext cx="4939975" cy="46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Обеспеченность детей дошкольного возраста местами в дошкольных образовательных организациях, количество мест на 1000 детей</a:t>
            </a:r>
          </a:p>
        </p:txBody>
      </p:sp>
      <p:sp>
        <p:nvSpPr>
          <p:cNvPr id="33" name="Скругленный прямоугольник 32"/>
          <p:cNvSpPr/>
          <p:nvPr/>
        </p:nvSpPr>
        <p:spPr>
          <a:xfrm>
            <a:off x="85602" y="3356992"/>
            <a:ext cx="4939975" cy="57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Доля государственных (муниципальных) общеобразовательных организаций, соответствующих современным требованиям обучения, в общем количестве государственных (муниципальных) общеобразовательных </a:t>
            </a:r>
            <a:r>
              <a:rPr lang="ru-RU" sz="1100" dirty="0" smtClean="0">
                <a:solidFill>
                  <a:schemeClr val="tx1"/>
                </a:solidFill>
                <a:latin typeface="Times New Roman" panose="02020603050405020304" pitchFamily="18" charset="0"/>
                <a:cs typeface="Times New Roman" panose="02020603050405020304" pitchFamily="18" charset="0"/>
              </a:rPr>
              <a:t>организаций,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85602" y="3976006"/>
            <a:ext cx="4939975" cy="64027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Доля выпускников государственных профессиональных образовательных организаций Чувашской Республики очной формы обучения, трудоустроившихся в течение одного года после окончания обучения по полученной специальности (профессии), в общей их </a:t>
            </a:r>
            <a:r>
              <a:rPr lang="ru-RU" sz="1100" dirty="0" smtClean="0">
                <a:solidFill>
                  <a:schemeClr val="tx1"/>
                </a:solidFill>
                <a:latin typeface="Times New Roman" panose="02020603050405020304" pitchFamily="18" charset="0"/>
                <a:cs typeface="Times New Roman" panose="02020603050405020304" pitchFamily="18" charset="0"/>
              </a:rPr>
              <a:t>численности,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85602" y="4646720"/>
            <a:ext cx="4939975"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Доля детей и молодежи, охваченных дополнительными общеобразовательными программами, в общей численности детей и молодежи 5-18 </a:t>
            </a:r>
            <a:r>
              <a:rPr lang="ru-RU" sz="1100" dirty="0" smtClean="0">
                <a:solidFill>
                  <a:schemeClr val="tx1"/>
                </a:solidFill>
                <a:latin typeface="Times New Roman" panose="02020603050405020304" pitchFamily="18" charset="0"/>
                <a:cs typeface="Times New Roman" panose="02020603050405020304" pitchFamily="18" charset="0"/>
              </a:rPr>
              <a:t>лет,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85602" y="5265256"/>
            <a:ext cx="4939975" cy="46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Доля молодежи в возрасте от 14 до 30 лет, охваченной деятельностью молодежных общественных объединений, в общей ее </a:t>
            </a:r>
            <a:r>
              <a:rPr lang="ru-RU" sz="1100" dirty="0" smtClean="0">
                <a:solidFill>
                  <a:schemeClr val="tx1"/>
                </a:solidFill>
                <a:latin typeface="Times New Roman" panose="02020603050405020304" pitchFamily="18" charset="0"/>
                <a:cs typeface="Times New Roman" panose="02020603050405020304" pitchFamily="18" charset="0"/>
              </a:rPr>
              <a:t>численности,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85603" y="1379573"/>
            <a:ext cx="2592288"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47</a:t>
            </a:fld>
            <a:endParaRPr lang="ru-RU" dirty="0"/>
          </a:p>
        </p:txBody>
      </p:sp>
      <p:sp>
        <p:nvSpPr>
          <p:cNvPr id="13" name="Скругленный прямоугольник 12"/>
          <p:cNvSpPr/>
          <p:nvPr/>
        </p:nvSpPr>
        <p:spPr>
          <a:xfrm>
            <a:off x="85602" y="5794794"/>
            <a:ext cx="4939975" cy="65854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Удельный вес образовательных организаций, имеющих органы общественного управления, эффективно влияющие на формирование заказа на образовательные услуги, решение кадровых, экономических и других </a:t>
            </a:r>
            <a:r>
              <a:rPr lang="ru-RU" sz="1100" dirty="0" smtClean="0">
                <a:solidFill>
                  <a:schemeClr val="tx1"/>
                </a:solidFill>
                <a:latin typeface="Times New Roman" panose="02020603050405020304" pitchFamily="18" charset="0"/>
                <a:cs typeface="Times New Roman" panose="02020603050405020304" pitchFamily="18" charset="0"/>
              </a:rPr>
              <a:t>вопросов, %</a:t>
            </a:r>
            <a:endParaRPr lang="ru-RU" sz="1100" dirty="0">
              <a:solidFill>
                <a:schemeClr val="tx1"/>
              </a:solidFill>
              <a:latin typeface="Times New Roman" panose="02020603050405020304" pitchFamily="18" charset="0"/>
              <a:cs typeface="Times New Roman" panose="02020603050405020304" pitchFamily="18" charset="0"/>
            </a:endParaRPr>
          </a:p>
        </p:txBody>
      </p:sp>
      <p:pic>
        <p:nvPicPr>
          <p:cNvPr id="14" name="Picture 2" descr="I:\Отдел бюджетной политики\_____2014 год\Отчет о деятельности Министерства\для отчета картинки\1 сентября.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832635" y="734302"/>
            <a:ext cx="2192943" cy="12905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Развитие образования</a:t>
            </a:r>
            <a:r>
              <a:rPr lang="ru-RU" sz="1800" dirty="0" smtClean="0">
                <a:solidFill>
                  <a:schemeClr val="tx1"/>
                </a:solidFill>
                <a:effectLst/>
                <a:latin typeface="Times New Roman" panose="02020603050405020304" pitchFamily="18" charset="0"/>
                <a:cs typeface="Times New Roman" panose="02020603050405020304" pitchFamily="18" charset="0"/>
              </a:rPr>
              <a:t>»</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7" name="Прямая соединительная линия 16"/>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58" name="Полилиния 57"/>
          <p:cNvSpPr/>
          <p:nvPr/>
        </p:nvSpPr>
        <p:spPr>
          <a:xfrm>
            <a:off x="5126887" y="5827304"/>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59" name="Полилиния 58"/>
          <p:cNvSpPr/>
          <p:nvPr/>
        </p:nvSpPr>
        <p:spPr>
          <a:xfrm>
            <a:off x="5126887" y="2178107"/>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smtClean="0">
                <a:solidFill>
                  <a:schemeClr val="tx1"/>
                </a:solidFill>
                <a:latin typeface="Times New Roman" panose="02020603050405020304" pitchFamily="18" charset="0"/>
                <a:cs typeface="Times New Roman" panose="02020603050405020304" pitchFamily="18" charset="0"/>
              </a:rPr>
              <a:t>82,0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60" name="Полилиния 59"/>
          <p:cNvSpPr/>
          <p:nvPr/>
        </p:nvSpPr>
        <p:spPr>
          <a:xfrm>
            <a:off x="5126887" y="2786306"/>
            <a:ext cx="731452" cy="578824"/>
          </a:xfrm>
          <a:custGeom>
            <a:avLst/>
            <a:gdLst>
              <a:gd name="connsiteX0" fmla="*/ 0 w 731452"/>
              <a:gd name="connsiteY0" fmla="*/ 57882 h 578824"/>
              <a:gd name="connsiteX1" fmla="*/ 57882 w 731452"/>
              <a:gd name="connsiteY1" fmla="*/ 0 h 578824"/>
              <a:gd name="connsiteX2" fmla="*/ 673570 w 731452"/>
              <a:gd name="connsiteY2" fmla="*/ 0 h 578824"/>
              <a:gd name="connsiteX3" fmla="*/ 731452 w 731452"/>
              <a:gd name="connsiteY3" fmla="*/ 57882 h 578824"/>
              <a:gd name="connsiteX4" fmla="*/ 731452 w 731452"/>
              <a:gd name="connsiteY4" fmla="*/ 520942 h 578824"/>
              <a:gd name="connsiteX5" fmla="*/ 673570 w 731452"/>
              <a:gd name="connsiteY5" fmla="*/ 578824 h 578824"/>
              <a:gd name="connsiteX6" fmla="*/ 57882 w 731452"/>
              <a:gd name="connsiteY6" fmla="*/ 578824 h 578824"/>
              <a:gd name="connsiteX7" fmla="*/ 0 w 731452"/>
              <a:gd name="connsiteY7" fmla="*/ 520942 h 578824"/>
              <a:gd name="connsiteX8" fmla="*/ 0 w 731452"/>
              <a:gd name="connsiteY8" fmla="*/ 57882 h 57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578824">
                <a:moveTo>
                  <a:pt x="0" y="57882"/>
                </a:moveTo>
                <a:cubicBezTo>
                  <a:pt x="0" y="25915"/>
                  <a:pt x="25915" y="0"/>
                  <a:pt x="57882" y="0"/>
                </a:cubicBezTo>
                <a:lnTo>
                  <a:pt x="673570" y="0"/>
                </a:lnTo>
                <a:cubicBezTo>
                  <a:pt x="705537" y="0"/>
                  <a:pt x="731452" y="25915"/>
                  <a:pt x="731452" y="57882"/>
                </a:cubicBezTo>
                <a:lnTo>
                  <a:pt x="731452" y="520942"/>
                </a:lnTo>
                <a:cubicBezTo>
                  <a:pt x="731452" y="552909"/>
                  <a:pt x="705537" y="578824"/>
                  <a:pt x="673570" y="578824"/>
                </a:cubicBezTo>
                <a:lnTo>
                  <a:pt x="57882" y="578824"/>
                </a:lnTo>
                <a:cubicBezTo>
                  <a:pt x="25915" y="578824"/>
                  <a:pt x="0" y="552909"/>
                  <a:pt x="0" y="520942"/>
                </a:cubicBezTo>
                <a:lnTo>
                  <a:pt x="0" y="57882"/>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863" tIns="58863" rIns="58863" bIns="5886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775,0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44650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latin typeface="Times New Roman" panose="02020603050405020304" pitchFamily="18" charset="0"/>
              <a:cs typeface="Times New Roman" panose="02020603050405020304" pitchFamily="18" charset="0"/>
            </a:endParaRPr>
          </a:p>
          <a:p>
            <a:endParaRPr lang="ru-RU" sz="1000" i="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67996" y="764704"/>
            <a:ext cx="4568236" cy="173131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6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400" dirty="0">
                <a:solidFill>
                  <a:schemeClr val="tx1"/>
                </a:solidFill>
                <a:latin typeface="Times New Roman" panose="02020603050405020304" pitchFamily="18" charset="0"/>
                <a:cs typeface="Times New Roman" panose="02020603050405020304" pitchFamily="18" charset="0"/>
              </a:rPr>
              <a:t>формирование системы, обеспечивающей доступность медицинской помощи и повышение эффективности медицинских услуг, объемы, виды и качество которых должны соответствовать уровню заболеваемости и потребностям населения, передовым достижениям медицинской </a:t>
            </a:r>
            <a:r>
              <a:rPr lang="ru-RU" sz="1400" dirty="0" smtClean="0">
                <a:solidFill>
                  <a:schemeClr val="tx1"/>
                </a:solidFill>
                <a:latin typeface="Times New Roman" panose="02020603050405020304" pitchFamily="18" charset="0"/>
                <a:cs typeface="Times New Roman" panose="02020603050405020304" pitchFamily="18" charset="0"/>
              </a:rPr>
              <a:t>науки</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7779" y="2903549"/>
            <a:ext cx="4209357" cy="323165"/>
          </a:xfrm>
          <a:prstGeom prst="rect">
            <a:avLst/>
          </a:prstGeom>
          <a:noFill/>
        </p:spPr>
        <p:txBody>
          <a:bodyPr wrap="none" rtlCol="0">
            <a:spAutoFit/>
          </a:bodyPr>
          <a:lstStyle/>
          <a:p>
            <a:r>
              <a:rPr lang="ru-RU" sz="15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4197195282"/>
              </p:ext>
            </p:extLst>
          </p:nvPr>
        </p:nvGraphicFramePr>
        <p:xfrm>
          <a:off x="147781" y="3356992"/>
          <a:ext cx="4424220" cy="3073700"/>
        </p:xfrm>
        <a:graphic>
          <a:graphicData uri="http://schemas.openxmlformats.org/drawingml/2006/chart">
            <c:chart xmlns:c="http://schemas.openxmlformats.org/drawingml/2006/chart" xmlns:r="http://schemas.openxmlformats.org/officeDocument/2006/relationships" r:id="rId3"/>
          </a:graphicData>
        </a:graphic>
      </p:graphicFrame>
      <p:sp>
        <p:nvSpPr>
          <p:cNvPr id="7" name="Номер слайда 6"/>
          <p:cNvSpPr>
            <a:spLocks noGrp="1"/>
          </p:cNvSpPr>
          <p:nvPr>
            <p:ph type="sldNum" sz="quarter" idx="12"/>
          </p:nvPr>
        </p:nvSpPr>
        <p:spPr/>
        <p:txBody>
          <a:bodyPr/>
          <a:lstStyle/>
          <a:p>
            <a:pPr>
              <a:defRPr/>
            </a:pPr>
            <a:fld id="{667CCBFA-BFB9-4E9F-B6F6-694D72409F22}" type="slidenum">
              <a:rPr lang="ru-RU" smtClean="0"/>
              <a:pPr>
                <a:defRPr/>
              </a:pPr>
              <a:t>48</a:t>
            </a:fld>
            <a:endParaRPr lang="ru-RU" dirty="0"/>
          </a:p>
        </p:txBody>
      </p:sp>
      <p:sp>
        <p:nvSpPr>
          <p:cNvPr id="4" name="Полилиния 3"/>
          <p:cNvSpPr/>
          <p:nvPr/>
        </p:nvSpPr>
        <p:spPr>
          <a:xfrm>
            <a:off x="4845308" y="1624727"/>
            <a:ext cx="2916000" cy="333494"/>
          </a:xfrm>
          <a:custGeom>
            <a:avLst/>
            <a:gdLst>
              <a:gd name="connsiteX0" fmla="*/ 0 w 3933156"/>
              <a:gd name="connsiteY0" fmla="*/ 47719 h 477185"/>
              <a:gd name="connsiteX1" fmla="*/ 47719 w 3933156"/>
              <a:gd name="connsiteY1" fmla="*/ 0 h 477185"/>
              <a:gd name="connsiteX2" fmla="*/ 3885438 w 3933156"/>
              <a:gd name="connsiteY2" fmla="*/ 0 h 477185"/>
              <a:gd name="connsiteX3" fmla="*/ 3933157 w 3933156"/>
              <a:gd name="connsiteY3" fmla="*/ 47719 h 477185"/>
              <a:gd name="connsiteX4" fmla="*/ 3933156 w 3933156"/>
              <a:gd name="connsiteY4" fmla="*/ 429467 h 477185"/>
              <a:gd name="connsiteX5" fmla="*/ 3885437 w 3933156"/>
              <a:gd name="connsiteY5" fmla="*/ 477186 h 477185"/>
              <a:gd name="connsiteX6" fmla="*/ 47719 w 3933156"/>
              <a:gd name="connsiteY6" fmla="*/ 477185 h 477185"/>
              <a:gd name="connsiteX7" fmla="*/ 0 w 3933156"/>
              <a:gd name="connsiteY7" fmla="*/ 429466 h 477185"/>
              <a:gd name="connsiteX8" fmla="*/ 0 w 3933156"/>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156" h="477185">
                <a:moveTo>
                  <a:pt x="0" y="47719"/>
                </a:moveTo>
                <a:cubicBezTo>
                  <a:pt x="0" y="21365"/>
                  <a:pt x="21365" y="0"/>
                  <a:pt x="47719" y="0"/>
                </a:cubicBezTo>
                <a:lnTo>
                  <a:pt x="3885438" y="0"/>
                </a:lnTo>
                <a:cubicBezTo>
                  <a:pt x="3911792" y="0"/>
                  <a:pt x="3933157" y="21365"/>
                  <a:pt x="3933157" y="47719"/>
                </a:cubicBezTo>
                <a:cubicBezTo>
                  <a:pt x="3933157" y="174968"/>
                  <a:pt x="3933156" y="302218"/>
                  <a:pt x="3933156" y="429467"/>
                </a:cubicBezTo>
                <a:cubicBezTo>
                  <a:pt x="3933156" y="455821"/>
                  <a:pt x="3911791" y="477186"/>
                  <a:pt x="3885437"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Подпрограмма</a:t>
            </a:r>
          </a:p>
        </p:txBody>
      </p:sp>
      <p:sp>
        <p:nvSpPr>
          <p:cNvPr id="10" name="Полилиния 9"/>
          <p:cNvSpPr/>
          <p:nvPr/>
        </p:nvSpPr>
        <p:spPr>
          <a:xfrm>
            <a:off x="4845308" y="1958222"/>
            <a:ext cx="2916000" cy="532162"/>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Профилактика заболеваний и формирование здорового образа жизни. Развитие первичной медико-санитарной </a:t>
            </a:r>
            <a:r>
              <a:rPr lang="ru-RU" sz="1000" dirty="0" smtClean="0">
                <a:solidFill>
                  <a:schemeClr val="tx1"/>
                </a:solidFill>
                <a:latin typeface="Times New Roman" panose="02020603050405020304" pitchFamily="18" charset="0"/>
                <a:cs typeface="Times New Roman" panose="02020603050405020304" pitchFamily="18" charset="0"/>
              </a:rPr>
              <a:t>помощи </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11" name="Полилиния 10"/>
          <p:cNvSpPr/>
          <p:nvPr/>
        </p:nvSpPr>
        <p:spPr>
          <a:xfrm>
            <a:off x="4845308" y="2504948"/>
            <a:ext cx="2916000" cy="407527"/>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900" dirty="0">
                <a:solidFill>
                  <a:schemeClr val="tx1"/>
                </a:solidFill>
                <a:latin typeface="Times New Roman" panose="02020603050405020304" pitchFamily="18" charset="0"/>
                <a:cs typeface="Times New Roman" panose="02020603050405020304" pitchFamily="18" charset="0"/>
              </a:rPr>
              <a:t>Совершенствование оказания специализированной, включая высокотехнологичную, медицинской помощи, </a:t>
            </a:r>
            <a:r>
              <a:rPr lang="ru-RU" sz="900" dirty="0" smtClean="0">
                <a:solidFill>
                  <a:schemeClr val="tx1"/>
                </a:solidFill>
                <a:latin typeface="Times New Roman" panose="02020603050405020304" pitchFamily="18" charset="0"/>
                <a:cs typeface="Times New Roman" panose="02020603050405020304" pitchFamily="18" charset="0"/>
              </a:rPr>
              <a:t>скорой </a:t>
            </a:r>
            <a:r>
              <a:rPr lang="ru-RU" sz="900" dirty="0">
                <a:solidFill>
                  <a:schemeClr val="tx1"/>
                </a:solidFill>
                <a:latin typeface="Times New Roman" panose="02020603050405020304" pitchFamily="18" charset="0"/>
                <a:cs typeface="Times New Roman" panose="02020603050405020304" pitchFamily="18" charset="0"/>
              </a:rPr>
              <a:t>медицинской помощи, медицинской эвакуации </a:t>
            </a:r>
          </a:p>
        </p:txBody>
      </p:sp>
      <p:sp>
        <p:nvSpPr>
          <p:cNvPr id="18" name="Полилиния 17"/>
          <p:cNvSpPr/>
          <p:nvPr/>
        </p:nvSpPr>
        <p:spPr>
          <a:xfrm>
            <a:off x="4845308" y="3179021"/>
            <a:ext cx="2916000" cy="288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696" tIns="59696" rIns="59696" bIns="5969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Охрана здоровья матери и ребенка</a:t>
            </a:r>
          </a:p>
        </p:txBody>
      </p:sp>
      <p:sp>
        <p:nvSpPr>
          <p:cNvPr id="19" name="Полилиния 18"/>
          <p:cNvSpPr/>
          <p:nvPr/>
        </p:nvSpPr>
        <p:spPr>
          <a:xfrm>
            <a:off x="4845308" y="3481585"/>
            <a:ext cx="2916000" cy="289569"/>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Развитие медицинской реабилитации и санаторно-курортного лечения, в том числе детей</a:t>
            </a:r>
          </a:p>
        </p:txBody>
      </p:sp>
      <p:sp>
        <p:nvSpPr>
          <p:cNvPr id="20" name="Полилиния 19"/>
          <p:cNvSpPr/>
          <p:nvPr/>
        </p:nvSpPr>
        <p:spPr>
          <a:xfrm>
            <a:off x="4845308" y="3785718"/>
            <a:ext cx="2916000" cy="289569"/>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Оказание паллиативной </a:t>
            </a:r>
            <a:r>
              <a:rPr lang="ru-RU" sz="1000" dirty="0" smtClean="0">
                <a:solidFill>
                  <a:schemeClr val="tx1"/>
                </a:solidFill>
                <a:latin typeface="Times New Roman" panose="02020603050405020304" pitchFamily="18" charset="0"/>
                <a:cs typeface="Times New Roman" panose="02020603050405020304" pitchFamily="18" charset="0"/>
              </a:rPr>
              <a:t>помощи</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1" name="Полилиния 20"/>
          <p:cNvSpPr/>
          <p:nvPr/>
        </p:nvSpPr>
        <p:spPr>
          <a:xfrm>
            <a:off x="4845308" y="4089851"/>
            <a:ext cx="2916000" cy="289569"/>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Обеспечение здравоохранения кадрами высокой квалификации</a:t>
            </a:r>
          </a:p>
        </p:txBody>
      </p:sp>
      <p:sp>
        <p:nvSpPr>
          <p:cNvPr id="22" name="Полилиния 21"/>
          <p:cNvSpPr/>
          <p:nvPr/>
        </p:nvSpPr>
        <p:spPr>
          <a:xfrm>
            <a:off x="7853256" y="1958222"/>
            <a:ext cx="534987" cy="532162"/>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dirty="0" smtClean="0">
                <a:solidFill>
                  <a:schemeClr val="tx1"/>
                </a:solidFill>
                <a:latin typeface="Times New Roman" panose="02020603050405020304" pitchFamily="18" charset="0"/>
                <a:cs typeface="Times New Roman" panose="02020603050405020304" pitchFamily="18" charset="0"/>
              </a:rPr>
              <a:t>797,0</a:t>
            </a:r>
            <a:endParaRPr lang="ru-RU" sz="1050" kern="1200" dirty="0">
              <a:solidFill>
                <a:schemeClr val="tx1"/>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7853256" y="2502340"/>
            <a:ext cx="534987" cy="407527"/>
          </a:xfrm>
          <a:custGeom>
            <a:avLst/>
            <a:gdLst>
              <a:gd name="connsiteX0" fmla="*/ 0 w 720352"/>
              <a:gd name="connsiteY0" fmla="*/ 47719 h 477185"/>
              <a:gd name="connsiteX1" fmla="*/ 47719 w 720352"/>
              <a:gd name="connsiteY1" fmla="*/ 0 h 477185"/>
              <a:gd name="connsiteX2" fmla="*/ 672634 w 720352"/>
              <a:gd name="connsiteY2" fmla="*/ 0 h 477185"/>
              <a:gd name="connsiteX3" fmla="*/ 720353 w 720352"/>
              <a:gd name="connsiteY3" fmla="*/ 47719 h 477185"/>
              <a:gd name="connsiteX4" fmla="*/ 720352 w 720352"/>
              <a:gd name="connsiteY4" fmla="*/ 429467 h 477185"/>
              <a:gd name="connsiteX5" fmla="*/ 672633 w 720352"/>
              <a:gd name="connsiteY5" fmla="*/ 477186 h 477185"/>
              <a:gd name="connsiteX6" fmla="*/ 47719 w 720352"/>
              <a:gd name="connsiteY6" fmla="*/ 477185 h 477185"/>
              <a:gd name="connsiteX7" fmla="*/ 0 w 720352"/>
              <a:gd name="connsiteY7" fmla="*/ 429466 h 477185"/>
              <a:gd name="connsiteX8" fmla="*/ 0 w 720352"/>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2" h="477185">
                <a:moveTo>
                  <a:pt x="0" y="47719"/>
                </a:moveTo>
                <a:cubicBezTo>
                  <a:pt x="0" y="21365"/>
                  <a:pt x="21365" y="0"/>
                  <a:pt x="47719" y="0"/>
                </a:cubicBezTo>
                <a:lnTo>
                  <a:pt x="672634" y="0"/>
                </a:lnTo>
                <a:cubicBezTo>
                  <a:pt x="698988" y="0"/>
                  <a:pt x="720353" y="21365"/>
                  <a:pt x="720353" y="47719"/>
                </a:cubicBezTo>
                <a:cubicBezTo>
                  <a:pt x="720353" y="174968"/>
                  <a:pt x="720352" y="302218"/>
                  <a:pt x="720352" y="429467"/>
                </a:cubicBezTo>
                <a:cubicBezTo>
                  <a:pt x="720352" y="455821"/>
                  <a:pt x="698987" y="477186"/>
                  <a:pt x="672633"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kern="1200" dirty="0" smtClean="0">
                <a:solidFill>
                  <a:schemeClr val="tx1"/>
                </a:solidFill>
                <a:latin typeface="Times New Roman" panose="02020603050405020304" pitchFamily="18" charset="0"/>
                <a:cs typeface="Times New Roman" panose="02020603050405020304" pitchFamily="18" charset="0"/>
              </a:rPr>
              <a:t>2 428,1</a:t>
            </a:r>
            <a:endParaRPr lang="ru-RU" sz="1050" kern="1200" dirty="0">
              <a:solidFill>
                <a:schemeClr val="tx1"/>
              </a:solidFill>
              <a:latin typeface="Times New Roman" panose="02020603050405020304" pitchFamily="18" charset="0"/>
              <a:cs typeface="Times New Roman" panose="02020603050405020304" pitchFamily="18" charset="0"/>
            </a:endParaRPr>
          </a:p>
        </p:txBody>
      </p:sp>
      <p:sp>
        <p:nvSpPr>
          <p:cNvPr id="24" name="Полилиния 23"/>
          <p:cNvSpPr/>
          <p:nvPr/>
        </p:nvSpPr>
        <p:spPr>
          <a:xfrm>
            <a:off x="7853256" y="3171199"/>
            <a:ext cx="534987" cy="288000"/>
          </a:xfrm>
          <a:custGeom>
            <a:avLst/>
            <a:gdLst>
              <a:gd name="connsiteX0" fmla="*/ 0 w 720355"/>
              <a:gd name="connsiteY0" fmla="*/ 47719 h 477185"/>
              <a:gd name="connsiteX1" fmla="*/ 47719 w 720355"/>
              <a:gd name="connsiteY1" fmla="*/ 0 h 477185"/>
              <a:gd name="connsiteX2" fmla="*/ 672637 w 720355"/>
              <a:gd name="connsiteY2" fmla="*/ 0 h 477185"/>
              <a:gd name="connsiteX3" fmla="*/ 720356 w 720355"/>
              <a:gd name="connsiteY3" fmla="*/ 47719 h 477185"/>
              <a:gd name="connsiteX4" fmla="*/ 720355 w 720355"/>
              <a:gd name="connsiteY4" fmla="*/ 429467 h 477185"/>
              <a:gd name="connsiteX5" fmla="*/ 672636 w 720355"/>
              <a:gd name="connsiteY5" fmla="*/ 477186 h 477185"/>
              <a:gd name="connsiteX6" fmla="*/ 47719 w 720355"/>
              <a:gd name="connsiteY6" fmla="*/ 477185 h 477185"/>
              <a:gd name="connsiteX7" fmla="*/ 0 w 720355"/>
              <a:gd name="connsiteY7" fmla="*/ 429466 h 477185"/>
              <a:gd name="connsiteX8" fmla="*/ 0 w 72035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5" h="477185">
                <a:moveTo>
                  <a:pt x="0" y="47719"/>
                </a:moveTo>
                <a:cubicBezTo>
                  <a:pt x="0" y="21365"/>
                  <a:pt x="21365" y="0"/>
                  <a:pt x="47719" y="0"/>
                </a:cubicBezTo>
                <a:lnTo>
                  <a:pt x="672637" y="0"/>
                </a:lnTo>
                <a:cubicBezTo>
                  <a:pt x="698991" y="0"/>
                  <a:pt x="720356" y="21365"/>
                  <a:pt x="720356" y="47719"/>
                </a:cubicBezTo>
                <a:cubicBezTo>
                  <a:pt x="720356" y="174968"/>
                  <a:pt x="720355" y="302218"/>
                  <a:pt x="720355" y="429467"/>
                </a:cubicBezTo>
                <a:cubicBezTo>
                  <a:pt x="720355" y="455821"/>
                  <a:pt x="698990" y="477186"/>
                  <a:pt x="67263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dirty="0" smtClean="0">
                <a:solidFill>
                  <a:schemeClr val="tx1"/>
                </a:solidFill>
                <a:latin typeface="Times New Roman" panose="02020603050405020304" pitchFamily="18" charset="0"/>
                <a:cs typeface="Times New Roman" panose="02020603050405020304" pitchFamily="18" charset="0"/>
              </a:rPr>
              <a:t>90,0</a:t>
            </a:r>
            <a:endParaRPr lang="ru-RU" sz="1050" kern="1200" dirty="0">
              <a:solidFill>
                <a:schemeClr val="tx1"/>
              </a:solidFill>
              <a:latin typeface="Times New Roman" panose="02020603050405020304" pitchFamily="18" charset="0"/>
              <a:cs typeface="Times New Roman" panose="02020603050405020304" pitchFamily="18" charset="0"/>
            </a:endParaRPr>
          </a:p>
        </p:txBody>
      </p:sp>
      <p:sp>
        <p:nvSpPr>
          <p:cNvPr id="25" name="Полилиния 24"/>
          <p:cNvSpPr/>
          <p:nvPr/>
        </p:nvSpPr>
        <p:spPr>
          <a:xfrm>
            <a:off x="7853256" y="3471155"/>
            <a:ext cx="534987" cy="288000"/>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kern="1200" dirty="0" smtClean="0">
                <a:solidFill>
                  <a:schemeClr val="tx1"/>
                </a:solidFill>
                <a:latin typeface="Times New Roman" panose="02020603050405020304" pitchFamily="18" charset="0"/>
                <a:cs typeface="Times New Roman" panose="02020603050405020304" pitchFamily="18" charset="0"/>
              </a:rPr>
              <a:t>122,8</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7853256" y="3771111"/>
            <a:ext cx="534987"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kern="1200" dirty="0" smtClean="0">
                <a:solidFill>
                  <a:schemeClr val="tx1"/>
                </a:solidFill>
                <a:latin typeface="Times New Roman" panose="02020603050405020304" pitchFamily="18" charset="0"/>
                <a:cs typeface="Times New Roman" panose="02020603050405020304" pitchFamily="18" charset="0"/>
              </a:rPr>
              <a:t>91,4</a:t>
            </a:r>
            <a:endParaRPr lang="ru-RU" sz="1050" kern="1200" dirty="0">
              <a:solidFill>
                <a:schemeClr val="tx1"/>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7853256" y="4107067"/>
            <a:ext cx="534987" cy="288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kern="1200" dirty="0" smtClean="0">
                <a:solidFill>
                  <a:schemeClr val="tx1"/>
                </a:solidFill>
                <a:latin typeface="Times New Roman" panose="02020603050405020304" pitchFamily="18" charset="0"/>
                <a:cs typeface="Times New Roman" panose="02020603050405020304" pitchFamily="18" charset="0"/>
              </a:rPr>
              <a:t>152,6</a:t>
            </a:r>
            <a:endParaRPr lang="ru-RU" sz="1050" kern="1200" dirty="0">
              <a:solidFill>
                <a:schemeClr val="tx1"/>
              </a:solidFill>
              <a:latin typeface="Times New Roman" panose="02020603050405020304" pitchFamily="18" charset="0"/>
              <a:cs typeface="Times New Roman" panose="02020603050405020304" pitchFamily="18" charset="0"/>
            </a:endParaRPr>
          </a:p>
        </p:txBody>
      </p:sp>
      <p:sp>
        <p:nvSpPr>
          <p:cNvPr id="16" name="Скругленный прямоугольник 4"/>
          <p:cNvSpPr/>
          <p:nvPr/>
        </p:nvSpPr>
        <p:spPr>
          <a:xfrm>
            <a:off x="4845308" y="4393984"/>
            <a:ext cx="2916000" cy="324000"/>
          </a:xfrm>
          <a:prstGeom prst="rect">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Совершенствование системы лекарственного </a:t>
            </a:r>
            <a:r>
              <a:rPr lang="ru-RU" sz="1000" dirty="0" smtClean="0">
                <a:solidFill>
                  <a:schemeClr val="tx1"/>
                </a:solidFill>
                <a:latin typeface="Times New Roman" panose="02020603050405020304" pitchFamily="18" charset="0"/>
                <a:cs typeface="Times New Roman" panose="02020603050405020304" pitchFamily="18" charset="0"/>
              </a:rPr>
              <a:t>обеспечения</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9" name="Полилиния 28"/>
          <p:cNvSpPr/>
          <p:nvPr/>
        </p:nvSpPr>
        <p:spPr>
          <a:xfrm>
            <a:off x="4845308" y="5784240"/>
            <a:ext cx="2916000" cy="360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Организация обязательного медицинского страхования граждан Российской Федерации</a:t>
            </a:r>
          </a:p>
        </p:txBody>
      </p:sp>
      <p:sp>
        <p:nvSpPr>
          <p:cNvPr id="30" name="Полилиния 29"/>
          <p:cNvSpPr/>
          <p:nvPr/>
        </p:nvSpPr>
        <p:spPr>
          <a:xfrm>
            <a:off x="4845308" y="5071112"/>
            <a:ext cx="2916000" cy="324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Совершенствование системы планирования</a:t>
            </a:r>
          </a:p>
        </p:txBody>
      </p:sp>
      <p:sp>
        <p:nvSpPr>
          <p:cNvPr id="31" name="Полилиния 30"/>
          <p:cNvSpPr/>
          <p:nvPr/>
        </p:nvSpPr>
        <p:spPr>
          <a:xfrm>
            <a:off x="4845308" y="4732548"/>
            <a:ext cx="2916000" cy="324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Развитие информатизации в здравоохранении</a:t>
            </a:r>
          </a:p>
        </p:txBody>
      </p:sp>
      <p:sp>
        <p:nvSpPr>
          <p:cNvPr id="32" name="Полилиния 31"/>
          <p:cNvSpPr/>
          <p:nvPr/>
        </p:nvSpPr>
        <p:spPr>
          <a:xfrm>
            <a:off x="4845308" y="6158803"/>
            <a:ext cx="2916000" cy="360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a:t>
            </a:r>
            <a:r>
              <a:rPr lang="ru-RU" sz="1000" dirty="0" smtClean="0">
                <a:solidFill>
                  <a:schemeClr val="tx1"/>
                </a:solidFill>
                <a:latin typeface="Times New Roman" panose="02020603050405020304" pitchFamily="18" charset="0"/>
                <a:cs typeface="Times New Roman" panose="02020603050405020304" pitchFamily="18" charset="0"/>
              </a:rPr>
              <a:t>программы</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33" name="Полилиния 32"/>
          <p:cNvSpPr/>
          <p:nvPr/>
        </p:nvSpPr>
        <p:spPr>
          <a:xfrm>
            <a:off x="7853256" y="4407023"/>
            <a:ext cx="534987"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kern="1200" dirty="0" smtClean="0">
                <a:solidFill>
                  <a:schemeClr val="tx1"/>
                </a:solidFill>
                <a:latin typeface="Times New Roman" panose="02020603050405020304" pitchFamily="18" charset="0"/>
                <a:cs typeface="Times New Roman" panose="02020603050405020304" pitchFamily="18" charset="0"/>
              </a:rPr>
              <a:t>822,8</a:t>
            </a:r>
            <a:endParaRPr lang="ru-RU" sz="1050" kern="1200" dirty="0">
              <a:solidFill>
                <a:schemeClr val="tx1"/>
              </a:solidFill>
              <a:latin typeface="Times New Roman" panose="02020603050405020304" pitchFamily="18" charset="0"/>
              <a:cs typeface="Times New Roman" panose="02020603050405020304" pitchFamily="18" charset="0"/>
            </a:endParaRPr>
          </a:p>
        </p:txBody>
      </p:sp>
      <p:sp>
        <p:nvSpPr>
          <p:cNvPr id="34" name="Полилиния 33"/>
          <p:cNvSpPr/>
          <p:nvPr/>
        </p:nvSpPr>
        <p:spPr>
          <a:xfrm>
            <a:off x="7846098" y="4742979"/>
            <a:ext cx="549302"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solidFill>
              <a:schemeClr val="lt1">
                <a:hueOff val="0"/>
                <a:satOff val="0"/>
                <a:lumOff val="0"/>
                <a:alpha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kern="1200" dirty="0" smtClean="0">
                <a:solidFill>
                  <a:schemeClr val="tx1"/>
                </a:solidFill>
                <a:latin typeface="Times New Roman" panose="02020603050405020304" pitchFamily="18" charset="0"/>
                <a:cs typeface="Times New Roman" panose="02020603050405020304" pitchFamily="18" charset="0"/>
              </a:rPr>
              <a:t>51,1</a:t>
            </a:r>
            <a:endParaRPr lang="ru-RU" sz="1050" kern="1200" dirty="0">
              <a:solidFill>
                <a:schemeClr val="tx1"/>
              </a:solidFill>
              <a:latin typeface="Times New Roman" panose="02020603050405020304" pitchFamily="18" charset="0"/>
              <a:cs typeface="Times New Roman" panose="02020603050405020304" pitchFamily="18" charset="0"/>
            </a:endParaRPr>
          </a:p>
        </p:txBody>
      </p:sp>
      <p:sp>
        <p:nvSpPr>
          <p:cNvPr id="35" name="Полилиния 34"/>
          <p:cNvSpPr/>
          <p:nvPr/>
        </p:nvSpPr>
        <p:spPr>
          <a:xfrm>
            <a:off x="7846098" y="5078935"/>
            <a:ext cx="549302"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kern="1200" dirty="0" smtClean="0">
                <a:solidFill>
                  <a:schemeClr val="tx1"/>
                </a:solidFill>
                <a:latin typeface="Times New Roman" panose="02020603050405020304" pitchFamily="18" charset="0"/>
                <a:cs typeface="Times New Roman" panose="02020603050405020304" pitchFamily="18" charset="0"/>
              </a:rPr>
              <a:t>1,9</a:t>
            </a:r>
            <a:endParaRPr lang="ru-RU" sz="1050" kern="1200" dirty="0">
              <a:solidFill>
                <a:schemeClr val="tx1"/>
              </a:solidFill>
              <a:latin typeface="Times New Roman" panose="02020603050405020304" pitchFamily="18" charset="0"/>
              <a:cs typeface="Times New Roman" panose="02020603050405020304" pitchFamily="18" charset="0"/>
            </a:endParaRPr>
          </a:p>
        </p:txBody>
      </p:sp>
      <p:sp>
        <p:nvSpPr>
          <p:cNvPr id="36" name="Полилиния 35"/>
          <p:cNvSpPr/>
          <p:nvPr/>
        </p:nvSpPr>
        <p:spPr>
          <a:xfrm>
            <a:off x="7846098" y="5786847"/>
            <a:ext cx="549302" cy="360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solidFill>
              <a:schemeClr val="lt1">
                <a:hueOff val="0"/>
                <a:satOff val="0"/>
                <a:lumOff val="0"/>
                <a:alpha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dirty="0" smtClean="0">
                <a:solidFill>
                  <a:schemeClr val="tx1"/>
                </a:solidFill>
                <a:latin typeface="Times New Roman" panose="02020603050405020304" pitchFamily="18" charset="0"/>
                <a:cs typeface="Times New Roman" panose="02020603050405020304" pitchFamily="18" charset="0"/>
              </a:rPr>
              <a:t>4 989,0</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37" name="Полилиния 36"/>
          <p:cNvSpPr/>
          <p:nvPr/>
        </p:nvSpPr>
        <p:spPr>
          <a:xfrm>
            <a:off x="7846098" y="6158803"/>
            <a:ext cx="549302" cy="360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kern="1200" dirty="0" smtClean="0">
                <a:solidFill>
                  <a:schemeClr val="tx1"/>
                </a:solidFill>
                <a:latin typeface="Times New Roman" panose="02020603050405020304" pitchFamily="18" charset="0"/>
                <a:cs typeface="Times New Roman" panose="02020603050405020304" pitchFamily="18" charset="0"/>
              </a:rPr>
              <a:t>250,5</a:t>
            </a:r>
            <a:endParaRPr lang="ru-RU" sz="1050" kern="1200" dirty="0">
              <a:solidFill>
                <a:schemeClr val="tx1"/>
              </a:solidFill>
              <a:latin typeface="Times New Roman" panose="02020603050405020304" pitchFamily="18" charset="0"/>
              <a:cs typeface="Times New Roman" panose="02020603050405020304" pitchFamily="18" charset="0"/>
            </a:endParaRPr>
          </a:p>
        </p:txBody>
      </p:sp>
      <p:pic>
        <p:nvPicPr>
          <p:cNvPr id="38" name="Picture 3" descr="C:\Users\o.kudryavceva\Desktop\для слайдов_медицина фото\IMG_37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8855" y="582013"/>
            <a:ext cx="1512168" cy="7848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9" name="Полилиния 38"/>
          <p:cNvSpPr/>
          <p:nvPr/>
        </p:nvSpPr>
        <p:spPr>
          <a:xfrm>
            <a:off x="8418095" y="1958222"/>
            <a:ext cx="564288" cy="532162"/>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dirty="0" smtClean="0">
                <a:solidFill>
                  <a:schemeClr val="tx1"/>
                </a:solidFill>
                <a:latin typeface="Times New Roman" panose="02020603050405020304" pitchFamily="18" charset="0"/>
                <a:cs typeface="Times New Roman" panose="02020603050405020304" pitchFamily="18" charset="0"/>
              </a:rPr>
              <a:t>795,9</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41" name="Полилиния 40"/>
          <p:cNvSpPr/>
          <p:nvPr/>
        </p:nvSpPr>
        <p:spPr>
          <a:xfrm>
            <a:off x="7844159" y="1630364"/>
            <a:ext cx="534987" cy="333494"/>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b="1" dirty="0">
                <a:solidFill>
                  <a:schemeClr val="tx1"/>
                </a:solidFill>
                <a:latin typeface="Times New Roman" panose="02020603050405020304" pitchFamily="18" charset="0"/>
                <a:cs typeface="Times New Roman" panose="02020603050405020304" pitchFamily="18" charset="0"/>
              </a:rPr>
              <a:t>План</a:t>
            </a:r>
          </a:p>
        </p:txBody>
      </p:sp>
      <p:sp>
        <p:nvSpPr>
          <p:cNvPr id="42" name="Полилиния 41"/>
          <p:cNvSpPr/>
          <p:nvPr/>
        </p:nvSpPr>
        <p:spPr>
          <a:xfrm>
            <a:off x="8422758" y="1630365"/>
            <a:ext cx="549302" cy="333493"/>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300" b="1" dirty="0">
                <a:solidFill>
                  <a:schemeClr val="tx1"/>
                </a:solidFill>
                <a:latin typeface="Times New Roman" panose="02020603050405020304" pitchFamily="18" charset="0"/>
                <a:cs typeface="Times New Roman" panose="02020603050405020304" pitchFamily="18" charset="0"/>
              </a:rPr>
              <a:t>Факт</a:t>
            </a:r>
          </a:p>
        </p:txBody>
      </p:sp>
      <p:sp>
        <p:nvSpPr>
          <p:cNvPr id="43" name="Полилиния 42"/>
          <p:cNvSpPr/>
          <p:nvPr/>
        </p:nvSpPr>
        <p:spPr>
          <a:xfrm>
            <a:off x="4860032" y="1268760"/>
            <a:ext cx="4132674" cy="361602"/>
          </a:xfrm>
          <a:custGeom>
            <a:avLst/>
            <a:gdLst>
              <a:gd name="connsiteX0" fmla="*/ 0 w 3933156"/>
              <a:gd name="connsiteY0" fmla="*/ 47719 h 477185"/>
              <a:gd name="connsiteX1" fmla="*/ 47719 w 3933156"/>
              <a:gd name="connsiteY1" fmla="*/ 0 h 477185"/>
              <a:gd name="connsiteX2" fmla="*/ 3885438 w 3933156"/>
              <a:gd name="connsiteY2" fmla="*/ 0 h 477185"/>
              <a:gd name="connsiteX3" fmla="*/ 3933157 w 3933156"/>
              <a:gd name="connsiteY3" fmla="*/ 47719 h 477185"/>
              <a:gd name="connsiteX4" fmla="*/ 3933156 w 3933156"/>
              <a:gd name="connsiteY4" fmla="*/ 429467 h 477185"/>
              <a:gd name="connsiteX5" fmla="*/ 3885437 w 3933156"/>
              <a:gd name="connsiteY5" fmla="*/ 477186 h 477185"/>
              <a:gd name="connsiteX6" fmla="*/ 47719 w 3933156"/>
              <a:gd name="connsiteY6" fmla="*/ 477185 h 477185"/>
              <a:gd name="connsiteX7" fmla="*/ 0 w 3933156"/>
              <a:gd name="connsiteY7" fmla="*/ 429466 h 477185"/>
              <a:gd name="connsiteX8" fmla="*/ 0 w 3933156"/>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156" h="477185">
                <a:moveTo>
                  <a:pt x="0" y="47719"/>
                </a:moveTo>
                <a:cubicBezTo>
                  <a:pt x="0" y="21365"/>
                  <a:pt x="21365" y="0"/>
                  <a:pt x="47719" y="0"/>
                </a:cubicBezTo>
                <a:lnTo>
                  <a:pt x="3885438" y="0"/>
                </a:lnTo>
                <a:cubicBezTo>
                  <a:pt x="3911792" y="0"/>
                  <a:pt x="3933157" y="21365"/>
                  <a:pt x="3933157" y="47719"/>
                </a:cubicBezTo>
                <a:cubicBezTo>
                  <a:pt x="3933157" y="174968"/>
                  <a:pt x="3933156" y="302218"/>
                  <a:pt x="3933156" y="429467"/>
                </a:cubicBezTo>
                <a:cubicBezTo>
                  <a:pt x="3933156" y="455821"/>
                  <a:pt x="3911791" y="477186"/>
                  <a:pt x="3885437"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2018 г., млн. руб.</a:t>
            </a:r>
          </a:p>
        </p:txBody>
      </p:sp>
      <p:sp>
        <p:nvSpPr>
          <p:cNvPr id="44" name="Полилиния 43"/>
          <p:cNvSpPr/>
          <p:nvPr/>
        </p:nvSpPr>
        <p:spPr>
          <a:xfrm>
            <a:off x="8419641" y="2502340"/>
            <a:ext cx="561197" cy="407528"/>
          </a:xfrm>
          <a:custGeom>
            <a:avLst/>
            <a:gdLst>
              <a:gd name="connsiteX0" fmla="*/ 0 w 720352"/>
              <a:gd name="connsiteY0" fmla="*/ 47719 h 477185"/>
              <a:gd name="connsiteX1" fmla="*/ 47719 w 720352"/>
              <a:gd name="connsiteY1" fmla="*/ 0 h 477185"/>
              <a:gd name="connsiteX2" fmla="*/ 672634 w 720352"/>
              <a:gd name="connsiteY2" fmla="*/ 0 h 477185"/>
              <a:gd name="connsiteX3" fmla="*/ 720353 w 720352"/>
              <a:gd name="connsiteY3" fmla="*/ 47719 h 477185"/>
              <a:gd name="connsiteX4" fmla="*/ 720352 w 720352"/>
              <a:gd name="connsiteY4" fmla="*/ 429467 h 477185"/>
              <a:gd name="connsiteX5" fmla="*/ 672633 w 720352"/>
              <a:gd name="connsiteY5" fmla="*/ 477186 h 477185"/>
              <a:gd name="connsiteX6" fmla="*/ 47719 w 720352"/>
              <a:gd name="connsiteY6" fmla="*/ 477185 h 477185"/>
              <a:gd name="connsiteX7" fmla="*/ 0 w 720352"/>
              <a:gd name="connsiteY7" fmla="*/ 429466 h 477185"/>
              <a:gd name="connsiteX8" fmla="*/ 0 w 720352"/>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2" h="477185">
                <a:moveTo>
                  <a:pt x="0" y="47719"/>
                </a:moveTo>
                <a:cubicBezTo>
                  <a:pt x="0" y="21365"/>
                  <a:pt x="21365" y="0"/>
                  <a:pt x="47719" y="0"/>
                </a:cubicBezTo>
                <a:lnTo>
                  <a:pt x="672634" y="0"/>
                </a:lnTo>
                <a:cubicBezTo>
                  <a:pt x="698988" y="0"/>
                  <a:pt x="720353" y="21365"/>
                  <a:pt x="720353" y="47719"/>
                </a:cubicBezTo>
                <a:cubicBezTo>
                  <a:pt x="720353" y="174968"/>
                  <a:pt x="720352" y="302218"/>
                  <a:pt x="720352" y="429467"/>
                </a:cubicBezTo>
                <a:cubicBezTo>
                  <a:pt x="720352" y="455821"/>
                  <a:pt x="698987" y="477186"/>
                  <a:pt x="672633"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2 427,6</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45" name="Полилиния 44"/>
          <p:cNvSpPr/>
          <p:nvPr/>
        </p:nvSpPr>
        <p:spPr>
          <a:xfrm>
            <a:off x="8432746" y="3171200"/>
            <a:ext cx="534987" cy="288000"/>
          </a:xfrm>
          <a:custGeom>
            <a:avLst/>
            <a:gdLst>
              <a:gd name="connsiteX0" fmla="*/ 0 w 720355"/>
              <a:gd name="connsiteY0" fmla="*/ 47719 h 477185"/>
              <a:gd name="connsiteX1" fmla="*/ 47719 w 720355"/>
              <a:gd name="connsiteY1" fmla="*/ 0 h 477185"/>
              <a:gd name="connsiteX2" fmla="*/ 672637 w 720355"/>
              <a:gd name="connsiteY2" fmla="*/ 0 h 477185"/>
              <a:gd name="connsiteX3" fmla="*/ 720356 w 720355"/>
              <a:gd name="connsiteY3" fmla="*/ 47719 h 477185"/>
              <a:gd name="connsiteX4" fmla="*/ 720355 w 720355"/>
              <a:gd name="connsiteY4" fmla="*/ 429467 h 477185"/>
              <a:gd name="connsiteX5" fmla="*/ 672636 w 720355"/>
              <a:gd name="connsiteY5" fmla="*/ 477186 h 477185"/>
              <a:gd name="connsiteX6" fmla="*/ 47719 w 720355"/>
              <a:gd name="connsiteY6" fmla="*/ 477185 h 477185"/>
              <a:gd name="connsiteX7" fmla="*/ 0 w 720355"/>
              <a:gd name="connsiteY7" fmla="*/ 429466 h 477185"/>
              <a:gd name="connsiteX8" fmla="*/ 0 w 72035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5" h="477185">
                <a:moveTo>
                  <a:pt x="0" y="47719"/>
                </a:moveTo>
                <a:cubicBezTo>
                  <a:pt x="0" y="21365"/>
                  <a:pt x="21365" y="0"/>
                  <a:pt x="47719" y="0"/>
                </a:cubicBezTo>
                <a:lnTo>
                  <a:pt x="672637" y="0"/>
                </a:lnTo>
                <a:cubicBezTo>
                  <a:pt x="698991" y="0"/>
                  <a:pt x="720356" y="21365"/>
                  <a:pt x="720356" y="47719"/>
                </a:cubicBezTo>
                <a:cubicBezTo>
                  <a:pt x="720356" y="174968"/>
                  <a:pt x="720355" y="302218"/>
                  <a:pt x="720355" y="429467"/>
                </a:cubicBezTo>
                <a:cubicBezTo>
                  <a:pt x="720355" y="455821"/>
                  <a:pt x="698990" y="477186"/>
                  <a:pt x="67263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89,9</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46" name="Полилиния 45"/>
          <p:cNvSpPr/>
          <p:nvPr/>
        </p:nvSpPr>
        <p:spPr>
          <a:xfrm>
            <a:off x="8418097" y="3471156"/>
            <a:ext cx="564285" cy="288000"/>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122,8</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47" name="Полилиния 46"/>
          <p:cNvSpPr/>
          <p:nvPr/>
        </p:nvSpPr>
        <p:spPr>
          <a:xfrm>
            <a:off x="8418096" y="3771112"/>
            <a:ext cx="564286"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91,4</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48" name="Полилиния 47"/>
          <p:cNvSpPr/>
          <p:nvPr/>
        </p:nvSpPr>
        <p:spPr>
          <a:xfrm>
            <a:off x="8418096" y="4107068"/>
            <a:ext cx="564287" cy="288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152,6</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49" name="Полилиния 48"/>
          <p:cNvSpPr/>
          <p:nvPr/>
        </p:nvSpPr>
        <p:spPr>
          <a:xfrm>
            <a:off x="8418095" y="4407024"/>
            <a:ext cx="564288"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822,8</a:t>
            </a:r>
          </a:p>
        </p:txBody>
      </p:sp>
      <p:sp>
        <p:nvSpPr>
          <p:cNvPr id="50" name="Полилиния 49"/>
          <p:cNvSpPr/>
          <p:nvPr/>
        </p:nvSpPr>
        <p:spPr>
          <a:xfrm>
            <a:off x="8425588" y="4742980"/>
            <a:ext cx="549302"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51,1</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51" name="Полилиния 50"/>
          <p:cNvSpPr/>
          <p:nvPr/>
        </p:nvSpPr>
        <p:spPr>
          <a:xfrm>
            <a:off x="8425588" y="5078936"/>
            <a:ext cx="549302"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1,1</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52" name="Полилиния 51"/>
          <p:cNvSpPr/>
          <p:nvPr/>
        </p:nvSpPr>
        <p:spPr>
          <a:xfrm>
            <a:off x="8425588" y="5786848"/>
            <a:ext cx="549302" cy="360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solidFill>
              <a:schemeClr val="lt1">
                <a:hueOff val="0"/>
                <a:satOff val="0"/>
                <a:lumOff val="0"/>
                <a:alpha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4 989,0</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53" name="Полилиния 52"/>
          <p:cNvSpPr/>
          <p:nvPr/>
        </p:nvSpPr>
        <p:spPr>
          <a:xfrm>
            <a:off x="8425588" y="6158803"/>
            <a:ext cx="549302" cy="360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250,1</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54" name="Заголовок 1"/>
          <p:cNvSpPr txBox="1">
            <a:spLocks/>
          </p:cNvSpPr>
          <p:nvPr/>
        </p:nvSpPr>
        <p:spPr>
          <a:xfrm>
            <a:off x="259728" y="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Развитие </a:t>
            </a:r>
            <a:r>
              <a:rPr lang="ru-RU" sz="1800" dirty="0" smtClean="0">
                <a:solidFill>
                  <a:schemeClr val="tx1"/>
                </a:solidFill>
                <a:effectLst/>
                <a:latin typeface="Times New Roman" panose="02020603050405020304" pitchFamily="18" charset="0"/>
                <a:cs typeface="Times New Roman" panose="02020603050405020304" pitchFamily="18" charset="0"/>
              </a:rPr>
              <a:t>здравоохранения»</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55" name="Прямая соединительная линия 5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57" name="Полилиния 56"/>
          <p:cNvSpPr/>
          <p:nvPr/>
        </p:nvSpPr>
        <p:spPr>
          <a:xfrm>
            <a:off x="4845308" y="2927039"/>
            <a:ext cx="2916000" cy="237418"/>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900" dirty="0" smtClean="0">
                <a:solidFill>
                  <a:schemeClr val="tx1"/>
                </a:solidFill>
                <a:latin typeface="Times New Roman" panose="02020603050405020304" pitchFamily="18" charset="0"/>
                <a:cs typeface="Times New Roman" panose="02020603050405020304" pitchFamily="18" charset="0"/>
              </a:rPr>
              <a:t>Развитие государственно-частного партнерства</a:t>
            </a:r>
            <a:endParaRPr lang="ru-RU" sz="900" dirty="0">
              <a:solidFill>
                <a:schemeClr val="tx1"/>
              </a:solidFill>
              <a:latin typeface="Times New Roman" panose="02020603050405020304" pitchFamily="18" charset="0"/>
              <a:cs typeface="Times New Roman" panose="02020603050405020304" pitchFamily="18" charset="0"/>
            </a:endParaRPr>
          </a:p>
        </p:txBody>
      </p:sp>
      <p:sp>
        <p:nvSpPr>
          <p:cNvPr id="59" name="Полилиния 58"/>
          <p:cNvSpPr/>
          <p:nvPr/>
        </p:nvSpPr>
        <p:spPr>
          <a:xfrm>
            <a:off x="7853256" y="2921823"/>
            <a:ext cx="534987" cy="237420"/>
          </a:xfrm>
          <a:custGeom>
            <a:avLst/>
            <a:gdLst>
              <a:gd name="connsiteX0" fmla="*/ 0 w 720352"/>
              <a:gd name="connsiteY0" fmla="*/ 47719 h 477185"/>
              <a:gd name="connsiteX1" fmla="*/ 47719 w 720352"/>
              <a:gd name="connsiteY1" fmla="*/ 0 h 477185"/>
              <a:gd name="connsiteX2" fmla="*/ 672634 w 720352"/>
              <a:gd name="connsiteY2" fmla="*/ 0 h 477185"/>
              <a:gd name="connsiteX3" fmla="*/ 720353 w 720352"/>
              <a:gd name="connsiteY3" fmla="*/ 47719 h 477185"/>
              <a:gd name="connsiteX4" fmla="*/ 720352 w 720352"/>
              <a:gd name="connsiteY4" fmla="*/ 429467 h 477185"/>
              <a:gd name="connsiteX5" fmla="*/ 672633 w 720352"/>
              <a:gd name="connsiteY5" fmla="*/ 477186 h 477185"/>
              <a:gd name="connsiteX6" fmla="*/ 47719 w 720352"/>
              <a:gd name="connsiteY6" fmla="*/ 477185 h 477185"/>
              <a:gd name="connsiteX7" fmla="*/ 0 w 720352"/>
              <a:gd name="connsiteY7" fmla="*/ 429466 h 477185"/>
              <a:gd name="connsiteX8" fmla="*/ 0 w 720352"/>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2" h="477185">
                <a:moveTo>
                  <a:pt x="0" y="47719"/>
                </a:moveTo>
                <a:cubicBezTo>
                  <a:pt x="0" y="21365"/>
                  <a:pt x="21365" y="0"/>
                  <a:pt x="47719" y="0"/>
                </a:cubicBezTo>
                <a:lnTo>
                  <a:pt x="672634" y="0"/>
                </a:lnTo>
                <a:cubicBezTo>
                  <a:pt x="698988" y="0"/>
                  <a:pt x="720353" y="21365"/>
                  <a:pt x="720353" y="47719"/>
                </a:cubicBezTo>
                <a:cubicBezTo>
                  <a:pt x="720353" y="174968"/>
                  <a:pt x="720352" y="302218"/>
                  <a:pt x="720352" y="429467"/>
                </a:cubicBezTo>
                <a:cubicBezTo>
                  <a:pt x="720352" y="455821"/>
                  <a:pt x="698987" y="477186"/>
                  <a:pt x="672633"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kern="1200" dirty="0" smtClean="0">
                <a:solidFill>
                  <a:schemeClr val="tx1"/>
                </a:solidFill>
                <a:latin typeface="Times New Roman" panose="02020603050405020304" pitchFamily="18" charset="0"/>
                <a:cs typeface="Times New Roman" panose="02020603050405020304" pitchFamily="18" charset="0"/>
              </a:rPr>
              <a:t>0,3</a:t>
            </a:r>
            <a:endParaRPr lang="ru-RU" sz="1050" kern="1200" dirty="0">
              <a:solidFill>
                <a:schemeClr val="tx1"/>
              </a:solidFill>
              <a:latin typeface="Times New Roman" panose="02020603050405020304" pitchFamily="18" charset="0"/>
              <a:cs typeface="Times New Roman" panose="02020603050405020304" pitchFamily="18" charset="0"/>
            </a:endParaRPr>
          </a:p>
        </p:txBody>
      </p:sp>
      <p:sp>
        <p:nvSpPr>
          <p:cNvPr id="60" name="Полилиния 59"/>
          <p:cNvSpPr/>
          <p:nvPr/>
        </p:nvSpPr>
        <p:spPr>
          <a:xfrm>
            <a:off x="8432746" y="2921824"/>
            <a:ext cx="534987" cy="237420"/>
          </a:xfrm>
          <a:custGeom>
            <a:avLst/>
            <a:gdLst>
              <a:gd name="connsiteX0" fmla="*/ 0 w 720352"/>
              <a:gd name="connsiteY0" fmla="*/ 47719 h 477185"/>
              <a:gd name="connsiteX1" fmla="*/ 47719 w 720352"/>
              <a:gd name="connsiteY1" fmla="*/ 0 h 477185"/>
              <a:gd name="connsiteX2" fmla="*/ 672634 w 720352"/>
              <a:gd name="connsiteY2" fmla="*/ 0 h 477185"/>
              <a:gd name="connsiteX3" fmla="*/ 720353 w 720352"/>
              <a:gd name="connsiteY3" fmla="*/ 47719 h 477185"/>
              <a:gd name="connsiteX4" fmla="*/ 720352 w 720352"/>
              <a:gd name="connsiteY4" fmla="*/ 429467 h 477185"/>
              <a:gd name="connsiteX5" fmla="*/ 672633 w 720352"/>
              <a:gd name="connsiteY5" fmla="*/ 477186 h 477185"/>
              <a:gd name="connsiteX6" fmla="*/ 47719 w 720352"/>
              <a:gd name="connsiteY6" fmla="*/ 477185 h 477185"/>
              <a:gd name="connsiteX7" fmla="*/ 0 w 720352"/>
              <a:gd name="connsiteY7" fmla="*/ 429466 h 477185"/>
              <a:gd name="connsiteX8" fmla="*/ 0 w 720352"/>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2" h="477185">
                <a:moveTo>
                  <a:pt x="0" y="47719"/>
                </a:moveTo>
                <a:cubicBezTo>
                  <a:pt x="0" y="21365"/>
                  <a:pt x="21365" y="0"/>
                  <a:pt x="47719" y="0"/>
                </a:cubicBezTo>
                <a:lnTo>
                  <a:pt x="672634" y="0"/>
                </a:lnTo>
                <a:cubicBezTo>
                  <a:pt x="698988" y="0"/>
                  <a:pt x="720353" y="21365"/>
                  <a:pt x="720353" y="47719"/>
                </a:cubicBezTo>
                <a:cubicBezTo>
                  <a:pt x="720353" y="174968"/>
                  <a:pt x="720352" y="302218"/>
                  <a:pt x="720352" y="429467"/>
                </a:cubicBezTo>
                <a:cubicBezTo>
                  <a:pt x="720352" y="455821"/>
                  <a:pt x="698987" y="477186"/>
                  <a:pt x="672633"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kern="1200" dirty="0" smtClean="0">
                <a:solidFill>
                  <a:schemeClr val="tx1"/>
                </a:solidFill>
                <a:latin typeface="Times New Roman" panose="02020603050405020304" pitchFamily="18" charset="0"/>
                <a:cs typeface="Times New Roman" panose="02020603050405020304" pitchFamily="18" charset="0"/>
              </a:rPr>
              <a:t>0,0</a:t>
            </a:r>
            <a:endParaRPr lang="ru-RU" sz="1050" kern="1200" dirty="0">
              <a:solidFill>
                <a:schemeClr val="tx1"/>
              </a:solidFill>
              <a:latin typeface="Times New Roman" panose="02020603050405020304" pitchFamily="18" charset="0"/>
              <a:cs typeface="Times New Roman" panose="02020603050405020304" pitchFamily="18" charset="0"/>
            </a:endParaRPr>
          </a:p>
        </p:txBody>
      </p:sp>
      <p:sp>
        <p:nvSpPr>
          <p:cNvPr id="62" name="Полилиния 61"/>
          <p:cNvSpPr/>
          <p:nvPr/>
        </p:nvSpPr>
        <p:spPr>
          <a:xfrm>
            <a:off x="4845308" y="5409676"/>
            <a:ext cx="2916000" cy="360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smtClean="0">
                <a:solidFill>
                  <a:schemeClr val="tx1"/>
                </a:solidFill>
                <a:latin typeface="Times New Roman" panose="02020603050405020304" pitchFamily="18" charset="0"/>
                <a:cs typeface="Times New Roman" panose="02020603050405020304" pitchFamily="18" charset="0"/>
              </a:rPr>
              <a:t>Развитие материально-технической базы детских поликлинических отделений мед. организаций</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63" name="Полилиния 62"/>
          <p:cNvSpPr/>
          <p:nvPr/>
        </p:nvSpPr>
        <p:spPr>
          <a:xfrm>
            <a:off x="7846098" y="5414891"/>
            <a:ext cx="549302" cy="360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solidFill>
              <a:schemeClr val="lt1">
                <a:hueOff val="0"/>
                <a:satOff val="0"/>
                <a:lumOff val="0"/>
                <a:alpha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dirty="0" smtClean="0">
                <a:solidFill>
                  <a:schemeClr val="tx1"/>
                </a:solidFill>
                <a:latin typeface="Times New Roman" panose="02020603050405020304" pitchFamily="18" charset="0"/>
                <a:cs typeface="Times New Roman" panose="02020603050405020304" pitchFamily="18" charset="0"/>
              </a:rPr>
              <a:t>124,1</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64" name="Полилиния 63"/>
          <p:cNvSpPr/>
          <p:nvPr/>
        </p:nvSpPr>
        <p:spPr>
          <a:xfrm>
            <a:off x="8425588" y="5414892"/>
            <a:ext cx="549302" cy="360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solidFill>
              <a:schemeClr val="lt1">
                <a:hueOff val="0"/>
                <a:satOff val="0"/>
                <a:lumOff val="0"/>
                <a:alpha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dirty="0" smtClean="0">
                <a:solidFill>
                  <a:schemeClr val="tx1"/>
                </a:solidFill>
                <a:latin typeface="Times New Roman" panose="02020603050405020304" pitchFamily="18" charset="0"/>
                <a:cs typeface="Times New Roman" panose="02020603050405020304" pitchFamily="18" charset="0"/>
              </a:rPr>
              <a:t>124,1</a:t>
            </a:r>
            <a:endParaRPr lang="ru-RU" sz="110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9407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947678862"/>
              </p:ext>
            </p:extLst>
          </p:nvPr>
        </p:nvGraphicFramePr>
        <p:xfrm>
          <a:off x="5130328" y="980728"/>
          <a:ext cx="3906168"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74926" y="2394473"/>
            <a:ext cx="5028651"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t"/>
            <a:r>
              <a:rPr lang="ru-RU" sz="1100" dirty="0">
                <a:solidFill>
                  <a:schemeClr val="tx1"/>
                </a:solidFill>
                <a:latin typeface="Times New Roman" panose="02020603050405020304" pitchFamily="18" charset="0"/>
                <a:cs typeface="Times New Roman" panose="02020603050405020304" pitchFamily="18" charset="0"/>
              </a:rPr>
              <a:t>Смертность от всех причин (случаев на 1 тыс. населения)</a:t>
            </a:r>
          </a:p>
        </p:txBody>
      </p:sp>
      <p:sp>
        <p:nvSpPr>
          <p:cNvPr id="33" name="Скругленный прямоугольник 32"/>
          <p:cNvSpPr/>
          <p:nvPr/>
        </p:nvSpPr>
        <p:spPr>
          <a:xfrm>
            <a:off x="82166" y="3057149"/>
            <a:ext cx="5021411" cy="54212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t"/>
            <a:r>
              <a:rPr lang="ru-RU" sz="1100" dirty="0">
                <a:solidFill>
                  <a:schemeClr val="tx1"/>
                </a:solidFill>
                <a:latin typeface="Times New Roman" panose="02020603050405020304" pitchFamily="18" charset="0"/>
                <a:cs typeface="Times New Roman" panose="02020603050405020304" pitchFamily="18" charset="0"/>
              </a:rPr>
              <a:t>Младенческая смертность (случаев на 1 тыс. родившихся живыми)</a:t>
            </a:r>
          </a:p>
        </p:txBody>
      </p:sp>
      <p:sp>
        <p:nvSpPr>
          <p:cNvPr id="35" name="Скругленный прямоугольник 34"/>
          <p:cNvSpPr/>
          <p:nvPr/>
        </p:nvSpPr>
        <p:spPr>
          <a:xfrm>
            <a:off x="67573" y="3718355"/>
            <a:ext cx="5021412"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t"/>
            <a:r>
              <a:rPr lang="ru-RU" sz="1100" dirty="0">
                <a:solidFill>
                  <a:schemeClr val="tx1"/>
                </a:solidFill>
                <a:latin typeface="Times New Roman" panose="02020603050405020304" pitchFamily="18" charset="0"/>
                <a:cs typeface="Times New Roman" panose="02020603050405020304" pitchFamily="18" charset="0"/>
              </a:rPr>
              <a:t>Ожидаемая продолжительность жизни при рождении (лет)</a:t>
            </a:r>
          </a:p>
        </p:txBody>
      </p:sp>
      <p:sp>
        <p:nvSpPr>
          <p:cNvPr id="36" name="Скругленный прямоугольник 35"/>
          <p:cNvSpPr/>
          <p:nvPr/>
        </p:nvSpPr>
        <p:spPr>
          <a:xfrm>
            <a:off x="67574" y="4385002"/>
            <a:ext cx="5021411"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t"/>
            <a:r>
              <a:rPr lang="ru-RU" sz="1100" dirty="0">
                <a:solidFill>
                  <a:schemeClr val="tx1"/>
                </a:solidFill>
                <a:latin typeface="Times New Roman" panose="02020603050405020304" pitchFamily="18" charset="0"/>
                <a:cs typeface="Times New Roman" panose="02020603050405020304" pitchFamily="18" charset="0"/>
              </a:rPr>
              <a:t>Смертность от болезней системы кровообращения (случаев на 100 тыс. населения) </a:t>
            </a:r>
          </a:p>
        </p:txBody>
      </p:sp>
      <p:sp>
        <p:nvSpPr>
          <p:cNvPr id="37" name="Скругленный прямоугольник 36"/>
          <p:cNvSpPr/>
          <p:nvPr/>
        </p:nvSpPr>
        <p:spPr>
          <a:xfrm>
            <a:off x="67573" y="5042237"/>
            <a:ext cx="5021411"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t"/>
            <a:r>
              <a:rPr lang="ru-RU" sz="1100" dirty="0">
                <a:solidFill>
                  <a:schemeClr val="tx1"/>
                </a:solidFill>
                <a:latin typeface="Times New Roman" panose="02020603050405020304" pitchFamily="18" charset="0"/>
                <a:cs typeface="Times New Roman" panose="02020603050405020304" pitchFamily="18" charset="0"/>
              </a:rPr>
              <a:t>Смертность от ДТП (случаев на 100 тыс. населения) </a:t>
            </a:r>
          </a:p>
        </p:txBody>
      </p:sp>
      <p:sp>
        <p:nvSpPr>
          <p:cNvPr id="11" name="Скругленный прямоугольник 10"/>
          <p:cNvSpPr/>
          <p:nvPr/>
        </p:nvSpPr>
        <p:spPr>
          <a:xfrm>
            <a:off x="74926" y="1485742"/>
            <a:ext cx="2592288"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49</a:t>
            </a:fld>
            <a:endParaRPr lang="ru-RU" dirty="0"/>
          </a:p>
        </p:txBody>
      </p:sp>
      <p:sp>
        <p:nvSpPr>
          <p:cNvPr id="13" name="Скругленный прямоугольник 12"/>
          <p:cNvSpPr/>
          <p:nvPr/>
        </p:nvSpPr>
        <p:spPr>
          <a:xfrm>
            <a:off x="74926" y="5708884"/>
            <a:ext cx="5021411" cy="51026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t"/>
            <a:r>
              <a:rPr lang="ru-RU" sz="1100" dirty="0">
                <a:solidFill>
                  <a:schemeClr val="tx1"/>
                </a:solidFill>
                <a:latin typeface="Times New Roman" panose="02020603050405020304" pitchFamily="18" charset="0"/>
                <a:cs typeface="Times New Roman" panose="02020603050405020304" pitchFamily="18" charset="0"/>
              </a:rPr>
              <a:t>Обеспеченность врачами (без учета федеральных медицинских организаций, находящихся на территории Чувашской Республики) (на 10 тыс. населения)</a:t>
            </a:r>
          </a:p>
        </p:txBody>
      </p:sp>
      <p:pic>
        <p:nvPicPr>
          <p:cNvPr id="34" name="Picture 2" descr="C:\Users\o.kudryavceva\Desktop\для слайдов_медицина фото\IMG_369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88909" y="764704"/>
            <a:ext cx="2300076" cy="122509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5" name="Заголовок 1"/>
          <p:cNvSpPr txBox="1">
            <a:spLocks/>
          </p:cNvSpPr>
          <p:nvPr/>
        </p:nvSpPr>
        <p:spPr>
          <a:xfrm>
            <a:off x="259728" y="0"/>
            <a:ext cx="690456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Развитие </a:t>
            </a:r>
            <a:r>
              <a:rPr lang="ru-RU" sz="1800" dirty="0" smtClean="0">
                <a:solidFill>
                  <a:schemeClr val="tx1"/>
                </a:solidFill>
                <a:effectLst/>
                <a:latin typeface="Times New Roman" panose="02020603050405020304" pitchFamily="18" charset="0"/>
                <a:cs typeface="Times New Roman" panose="02020603050405020304" pitchFamily="18" charset="0"/>
              </a:rPr>
              <a:t>здравоохранения»</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7" name="Прямая соединительная линия 16"/>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8" name="Скругленный прямоугольник 7"/>
          <p:cNvSpPr/>
          <p:nvPr/>
        </p:nvSpPr>
        <p:spPr>
          <a:xfrm>
            <a:off x="6804248" y="5042237"/>
            <a:ext cx="2232248" cy="1245379"/>
          </a:xfrm>
          <a:prstGeom prst="roundRect">
            <a:avLst/>
          </a:prstGeom>
          <a:gradFill flip="none" rotWithShape="1">
            <a:gsLst>
              <a:gs pos="0">
                <a:srgbClr val="81DEFF"/>
              </a:gs>
              <a:gs pos="41000">
                <a:srgbClr val="B0EAFE"/>
              </a:gs>
              <a:gs pos="100000">
                <a:schemeClr val="accent2">
                  <a:lumMod val="20000"/>
                  <a:lumOff val="80000"/>
                </a:schemeClr>
              </a:gs>
              <a:gs pos="100000">
                <a:schemeClr val="accent1">
                  <a:tint val="23500"/>
                  <a:satMod val="160000"/>
                </a:schemeClr>
              </a:gs>
            </a:gsLst>
            <a:path path="rect">
              <a:fillToRect r="100000" b="100000"/>
            </a:path>
            <a:tileRect l="-100000" t="-100000"/>
          </a:gradFill>
          <a:ln>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dirty="0">
                <a:solidFill>
                  <a:schemeClr val="tx1"/>
                </a:solidFill>
                <a:latin typeface="Times New Roman" panose="02020603050405020304" pitchFamily="18" charset="0"/>
                <a:cs typeface="Times New Roman" panose="02020603050405020304" pitchFamily="18" charset="0"/>
              </a:rPr>
              <a:t>Показатели</a:t>
            </a:r>
            <a:r>
              <a:rPr lang="ru-RU" sz="1100" dirty="0" smtClean="0">
                <a:solidFill>
                  <a:schemeClr val="tx1"/>
                </a:solidFill>
                <a:latin typeface="Times New Roman" panose="02020603050405020304" pitchFamily="18" charset="0"/>
                <a:cs typeface="Times New Roman" panose="02020603050405020304" pitchFamily="18" charset="0"/>
              </a:rPr>
              <a:t> в государственной программе Чувашской Республики «Развитие здравоохранения» на 2019-2021 годы отсутствуют </a:t>
            </a:r>
            <a:endParaRPr lang="ru-RU" sz="1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3013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Подзаголовок 2"/>
          <p:cNvSpPr txBox="1">
            <a:spLocks/>
          </p:cNvSpPr>
          <p:nvPr/>
        </p:nvSpPr>
        <p:spPr bwMode="auto">
          <a:xfrm>
            <a:off x="214282" y="571480"/>
            <a:ext cx="3571900" cy="428625"/>
          </a:xfrm>
          <a:prstGeom prst="rect">
            <a:avLst/>
          </a:prstGeom>
          <a:noFill/>
          <a:ln w="9525">
            <a:noFill/>
            <a:miter lim="800000"/>
            <a:headEnd/>
            <a:tailEnd/>
          </a:ln>
        </p:spPr>
        <p:txBody>
          <a:bodyPr/>
          <a:lstStyle/>
          <a:p>
            <a:pPr algn="ctr">
              <a:spcBef>
                <a:spcPct val="20000"/>
              </a:spcBef>
              <a:buFont typeface="Arial" charset="0"/>
              <a:buNone/>
            </a:pPr>
            <a:endParaRPr lang="ru-RU" sz="2000" b="1" dirty="0">
              <a:gradFill flip="none" rotWithShape="1">
                <a:gsLst>
                  <a:gs pos="0">
                    <a:srgbClr val="953735">
                      <a:shade val="30000"/>
                      <a:satMod val="115000"/>
                    </a:srgbClr>
                  </a:gs>
                  <a:gs pos="50000">
                    <a:srgbClr val="953735">
                      <a:shade val="67500"/>
                      <a:satMod val="115000"/>
                    </a:srgbClr>
                  </a:gs>
                  <a:gs pos="100000">
                    <a:srgbClr val="953735">
                      <a:shade val="100000"/>
                      <a:satMod val="115000"/>
                    </a:srgbClr>
                  </a:gs>
                </a:gsLst>
                <a:lin ang="5400000" scaled="1"/>
                <a:tileRect/>
              </a:gradFill>
              <a:latin typeface="Arial" pitchFamily="34" charset="0"/>
              <a:cs typeface="Arial" pitchFamily="34" charset="0"/>
            </a:endParaRPr>
          </a:p>
        </p:txBody>
      </p:sp>
      <p:sp>
        <p:nvSpPr>
          <p:cNvPr id="1044" name="Rectangle 89"/>
          <p:cNvSpPr>
            <a:spLocks noChangeAspect="1" noChangeArrowheads="1"/>
          </p:cNvSpPr>
          <p:nvPr/>
        </p:nvSpPr>
        <p:spPr bwMode="auto">
          <a:xfrm>
            <a:off x="4311650" y="1839913"/>
            <a:ext cx="366713" cy="100012"/>
          </a:xfrm>
          <a:prstGeom prst="rect">
            <a:avLst/>
          </a:prstGeom>
          <a:noFill/>
          <a:ln w="12700">
            <a:noFill/>
            <a:miter lim="800000"/>
            <a:headEnd/>
            <a:tailEnd/>
          </a:ln>
        </p:spPr>
        <p:txBody>
          <a:bodyPr lIns="90488" tIns="44450" rIns="90488" bIns="44450"/>
          <a:lstStyle/>
          <a:p>
            <a:pPr eaLnBrk="0" hangingPunct="0"/>
            <a:r>
              <a:rPr lang="en-US" sz="1600" i="1">
                <a:solidFill>
                  <a:prstClr val="black"/>
                </a:solidFill>
                <a:latin typeface="Arial" pitchFamily="34" charset="0"/>
                <a:cs typeface="Arial" pitchFamily="34" charset="0"/>
              </a:rPr>
              <a:t> </a:t>
            </a:r>
          </a:p>
        </p:txBody>
      </p:sp>
      <p:sp>
        <p:nvSpPr>
          <p:cNvPr id="1048" name="Rectangle 172"/>
          <p:cNvSpPr>
            <a:spLocks noChangeArrowheads="1"/>
          </p:cNvSpPr>
          <p:nvPr/>
        </p:nvSpPr>
        <p:spPr bwMode="auto">
          <a:xfrm>
            <a:off x="7524750" y="1469509"/>
            <a:ext cx="184731" cy="369332"/>
          </a:xfrm>
          <a:prstGeom prst="rect">
            <a:avLst/>
          </a:prstGeom>
          <a:noFill/>
          <a:ln w="9525" algn="ctr">
            <a:noFill/>
            <a:miter lim="800000"/>
            <a:headEnd/>
            <a:tailEnd/>
          </a:ln>
        </p:spPr>
        <p:txBody>
          <a:bodyPr wrap="none" anchor="ctr">
            <a:spAutoFit/>
          </a:bodyPr>
          <a:lstStyle/>
          <a:p>
            <a:endParaRPr lang="ru-RU">
              <a:solidFill>
                <a:prstClr val="black"/>
              </a:solidFill>
              <a:latin typeface="Arial" pitchFamily="34" charset="0"/>
              <a:cs typeface="Arial" pitchFamily="34" charset="0"/>
            </a:endParaRPr>
          </a:p>
        </p:txBody>
      </p:sp>
      <p:sp>
        <p:nvSpPr>
          <p:cNvPr id="15" name="Скругленный прямоугольник 14"/>
          <p:cNvSpPr/>
          <p:nvPr/>
        </p:nvSpPr>
        <p:spPr>
          <a:xfrm>
            <a:off x="234746" y="4074222"/>
            <a:ext cx="5561390" cy="71438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anose="02020603050405020304" pitchFamily="18" charset="0"/>
                <a:cs typeface="Times New Roman" panose="02020603050405020304" pitchFamily="18" charset="0"/>
              </a:rPr>
              <a:t>Собственные средства </a:t>
            </a:r>
            <a:r>
              <a:rPr lang="ru-RU" sz="1400" dirty="0">
                <a:solidFill>
                  <a:schemeClr val="tx1"/>
                </a:solidFill>
                <a:latin typeface="Times New Roman" panose="02020603050405020304" pitchFamily="18" charset="0"/>
                <a:cs typeface="Times New Roman" panose="02020603050405020304" pitchFamily="18" charset="0"/>
              </a:rPr>
              <a:t>– это средства,  не имеющие определенной цели </a:t>
            </a:r>
            <a:r>
              <a:rPr lang="ru-RU" sz="1400" dirty="0" smtClean="0">
                <a:solidFill>
                  <a:schemeClr val="tx1"/>
                </a:solidFill>
                <a:latin typeface="Times New Roman" panose="02020603050405020304" pitchFamily="18" charset="0"/>
                <a:cs typeface="Times New Roman" panose="02020603050405020304" pitchFamily="18" charset="0"/>
              </a:rPr>
              <a:t>расходования (за исключением поступлений в дорожный фонд)</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940152" y="4074222"/>
            <a:ext cx="3063112" cy="71438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ru-RU" sz="1400" b="1" dirty="0">
                <a:solidFill>
                  <a:schemeClr val="tx1"/>
                </a:solidFill>
                <a:latin typeface="Times New Roman" panose="02020603050405020304" pitchFamily="18" charset="0"/>
                <a:cs typeface="Times New Roman" panose="02020603050405020304" pitchFamily="18" charset="0"/>
              </a:rPr>
              <a:t>Целевые </a:t>
            </a:r>
            <a:r>
              <a:rPr lang="ru-RU" sz="1400" b="1" dirty="0" smtClean="0">
                <a:solidFill>
                  <a:schemeClr val="tx1"/>
                </a:solidFill>
                <a:latin typeface="Times New Roman" panose="02020603050405020304" pitchFamily="18" charset="0"/>
                <a:cs typeface="Times New Roman" panose="02020603050405020304" pitchFamily="18" charset="0"/>
              </a:rPr>
              <a:t>средства - </a:t>
            </a:r>
            <a:r>
              <a:rPr lang="ru-RU" sz="1400" dirty="0" smtClean="0">
                <a:solidFill>
                  <a:schemeClr val="tx1"/>
                </a:solidFill>
                <a:latin typeface="Times New Roman" panose="02020603050405020304" pitchFamily="18" charset="0"/>
                <a:cs typeface="Times New Roman" panose="02020603050405020304" pitchFamily="18" charset="0"/>
              </a:rPr>
              <a:t>должны </a:t>
            </a:r>
            <a:r>
              <a:rPr lang="ru-RU" sz="1400" dirty="0">
                <a:solidFill>
                  <a:schemeClr val="tx1"/>
                </a:solidFill>
                <a:latin typeface="Times New Roman" panose="02020603050405020304" pitchFamily="18" charset="0"/>
                <a:cs typeface="Times New Roman" panose="02020603050405020304" pitchFamily="18" charset="0"/>
              </a:rPr>
              <a:t>быть израсходованы строго по целевому назначению.</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1604730" y="4881841"/>
            <a:ext cx="1332781" cy="612934"/>
          </a:xfrm>
          <a:prstGeom prst="roundRect">
            <a:avLst/>
          </a:prstGeom>
          <a:ln/>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fontAlgn="auto">
              <a:spcBef>
                <a:spcPts val="0"/>
              </a:spcBef>
              <a:spcAft>
                <a:spcPts val="0"/>
              </a:spcAft>
              <a:defRPr/>
            </a:pPr>
            <a:r>
              <a:rPr lang="ru-RU" sz="1500" dirty="0">
                <a:solidFill>
                  <a:prstClr val="black"/>
                </a:solidFill>
                <a:latin typeface="Times New Roman" panose="02020603050405020304" pitchFamily="18" charset="0"/>
                <a:cs typeface="Times New Roman" panose="02020603050405020304" pitchFamily="18" charset="0"/>
              </a:rPr>
              <a:t>Налоговые </a:t>
            </a:r>
            <a:r>
              <a:rPr lang="ru-RU" sz="1500" dirty="0" smtClean="0">
                <a:solidFill>
                  <a:prstClr val="black"/>
                </a:solidFill>
                <a:latin typeface="Times New Roman" panose="02020603050405020304" pitchFamily="18" charset="0"/>
                <a:cs typeface="Times New Roman" panose="02020603050405020304" pitchFamily="18" charset="0"/>
              </a:rPr>
              <a:t>доходы</a:t>
            </a:r>
            <a:endParaRPr lang="ru-RU" sz="1500" dirty="0">
              <a:solidFill>
                <a:prstClr val="black"/>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3033481" y="4881841"/>
            <a:ext cx="1428750" cy="612934"/>
          </a:xfrm>
          <a:prstGeom prst="roundRect">
            <a:avLst/>
          </a:prstGeom>
          <a:ln/>
        </p:spPr>
        <p:style>
          <a:lnRef idx="1">
            <a:schemeClr val="accent2"/>
          </a:lnRef>
          <a:fillRef idx="2">
            <a:schemeClr val="accent2"/>
          </a:fillRef>
          <a:effectRef idx="1">
            <a:schemeClr val="accent2"/>
          </a:effectRef>
          <a:fontRef idx="minor">
            <a:schemeClr val="dk1"/>
          </a:fontRef>
        </p:style>
        <p:txBody>
          <a:bodyPr anchor="ctr">
            <a:spAutoFit/>
          </a:bodyPr>
          <a:lstStyle/>
          <a:p>
            <a:pPr algn="ctr" fontAlgn="auto">
              <a:spcBef>
                <a:spcPts val="0"/>
              </a:spcBef>
              <a:spcAft>
                <a:spcPts val="0"/>
              </a:spcAft>
              <a:defRPr/>
            </a:pPr>
            <a:r>
              <a:rPr lang="ru-RU" sz="1500" dirty="0">
                <a:solidFill>
                  <a:prstClr val="black"/>
                </a:solidFill>
                <a:latin typeface="Times New Roman" panose="02020603050405020304" pitchFamily="18" charset="0"/>
                <a:cs typeface="Times New Roman" panose="02020603050405020304" pitchFamily="18" charset="0"/>
              </a:rPr>
              <a:t>Неналоговые </a:t>
            </a:r>
            <a:r>
              <a:rPr lang="ru-RU" sz="1500" dirty="0" smtClean="0">
                <a:solidFill>
                  <a:prstClr val="black"/>
                </a:solidFill>
                <a:latin typeface="Times New Roman" panose="02020603050405020304" pitchFamily="18" charset="0"/>
                <a:cs typeface="Times New Roman" panose="02020603050405020304" pitchFamily="18" charset="0"/>
              </a:rPr>
              <a:t>доходы</a:t>
            </a:r>
            <a:endParaRPr lang="ru-RU" sz="1500" dirty="0">
              <a:solidFill>
                <a:prstClr val="black"/>
              </a:solidFill>
              <a:latin typeface="Times New Roman" panose="02020603050405020304" pitchFamily="18" charset="0"/>
              <a:cs typeface="Times New Roman" panose="02020603050405020304" pitchFamily="18" charset="0"/>
            </a:endParaRPr>
          </a:p>
        </p:txBody>
      </p:sp>
      <p:sp>
        <p:nvSpPr>
          <p:cNvPr id="25" name="Скругленный прямоугольник 24"/>
          <p:cNvSpPr/>
          <p:nvPr/>
        </p:nvSpPr>
        <p:spPr>
          <a:xfrm>
            <a:off x="1208441" y="5589240"/>
            <a:ext cx="3607457" cy="987504"/>
          </a:xfrm>
          <a:prstGeom prst="roundRect">
            <a:avLst/>
          </a:prstGeom>
          <a:ln/>
        </p:spPr>
        <p:style>
          <a:lnRef idx="1">
            <a:schemeClr val="accent2"/>
          </a:lnRef>
          <a:fillRef idx="2">
            <a:schemeClr val="accent2"/>
          </a:fillRef>
          <a:effectRef idx="1">
            <a:schemeClr val="accent2"/>
          </a:effectRef>
          <a:fontRef idx="minor">
            <a:schemeClr val="dk1"/>
          </a:fontRef>
        </p:style>
        <p:txBody>
          <a:bodyPr wrap="square" anchor="ctr">
            <a:spAutoFit/>
          </a:bodyPr>
          <a:lstStyle/>
          <a:p>
            <a:pPr fontAlgn="auto">
              <a:spcBef>
                <a:spcPts val="0"/>
              </a:spcBef>
              <a:spcAft>
                <a:spcPts val="0"/>
              </a:spcAft>
              <a:defRPr/>
            </a:pPr>
            <a:r>
              <a:rPr lang="ru-RU" sz="1300" dirty="0">
                <a:solidFill>
                  <a:prstClr val="black"/>
                </a:solidFill>
                <a:latin typeface="Times New Roman" pitchFamily="18" charset="0"/>
                <a:cs typeface="Times New Roman" pitchFamily="18" charset="0"/>
              </a:rPr>
              <a:t>- дотации на выравнивание  бюджетной  обеспеченности;</a:t>
            </a:r>
          </a:p>
          <a:p>
            <a:pPr fontAlgn="auto">
              <a:spcBef>
                <a:spcPts val="0"/>
              </a:spcBef>
              <a:spcAft>
                <a:spcPts val="0"/>
              </a:spcAft>
              <a:defRPr/>
            </a:pPr>
            <a:r>
              <a:rPr lang="ru-RU" sz="1300" dirty="0">
                <a:solidFill>
                  <a:prstClr val="black"/>
                </a:solidFill>
                <a:latin typeface="Times New Roman" pitchFamily="18" charset="0"/>
                <a:cs typeface="Times New Roman" pitchFamily="18" charset="0"/>
              </a:rPr>
              <a:t>-  дотации на поддержку мер по обеспечению </a:t>
            </a:r>
            <a:r>
              <a:rPr lang="ru-RU" sz="1300" dirty="0" smtClean="0">
                <a:solidFill>
                  <a:prstClr val="black"/>
                </a:solidFill>
                <a:latin typeface="Times New Roman" pitchFamily="18" charset="0"/>
                <a:cs typeface="Times New Roman" pitchFamily="18" charset="0"/>
              </a:rPr>
              <a:t>сбалансированности </a:t>
            </a:r>
            <a:r>
              <a:rPr lang="ru-RU" sz="1300" dirty="0">
                <a:solidFill>
                  <a:prstClr val="black"/>
                </a:solidFill>
                <a:latin typeface="Times New Roman" pitchFamily="18" charset="0"/>
                <a:cs typeface="Times New Roman" pitchFamily="18" charset="0"/>
              </a:rPr>
              <a:t>бюджетов.</a:t>
            </a:r>
          </a:p>
        </p:txBody>
      </p:sp>
      <p:sp>
        <p:nvSpPr>
          <p:cNvPr id="32" name="Скругленный прямоугольник 31"/>
          <p:cNvSpPr/>
          <p:nvPr/>
        </p:nvSpPr>
        <p:spPr>
          <a:xfrm>
            <a:off x="7591142" y="5036624"/>
            <a:ext cx="1200746" cy="357545"/>
          </a:xfrm>
          <a:prstGeom prst="roundRect">
            <a:avLst/>
          </a:prstGeom>
          <a:ln/>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fontAlgn="auto">
              <a:spcBef>
                <a:spcPts val="0"/>
              </a:spcBef>
              <a:spcAft>
                <a:spcPts val="0"/>
              </a:spcAft>
              <a:defRPr/>
            </a:pPr>
            <a:r>
              <a:rPr lang="ru-RU" sz="1500" dirty="0">
                <a:solidFill>
                  <a:prstClr val="black"/>
                </a:solidFill>
                <a:latin typeface="Times New Roman" panose="02020603050405020304" pitchFamily="18" charset="0"/>
                <a:cs typeface="Times New Roman" panose="02020603050405020304" pitchFamily="18" charset="0"/>
              </a:rPr>
              <a:t>Субвенции </a:t>
            </a:r>
          </a:p>
        </p:txBody>
      </p:sp>
      <p:sp>
        <p:nvSpPr>
          <p:cNvPr id="33" name="Скругленный прямоугольник 32"/>
          <p:cNvSpPr/>
          <p:nvPr/>
        </p:nvSpPr>
        <p:spPr>
          <a:xfrm>
            <a:off x="6257270" y="5045137"/>
            <a:ext cx="1214438" cy="357545"/>
          </a:xfrm>
          <a:prstGeom prst="roundRect">
            <a:avLst/>
          </a:prstGeom>
          <a:ln/>
        </p:spPr>
        <p:style>
          <a:lnRef idx="1">
            <a:schemeClr val="accent5"/>
          </a:lnRef>
          <a:fillRef idx="2">
            <a:schemeClr val="accent5"/>
          </a:fillRef>
          <a:effectRef idx="1">
            <a:schemeClr val="accent5"/>
          </a:effectRef>
          <a:fontRef idx="minor">
            <a:schemeClr val="dk1"/>
          </a:fontRef>
        </p:style>
        <p:txBody>
          <a:bodyPr anchor="ctr">
            <a:spAutoFit/>
          </a:bodyPr>
          <a:lstStyle/>
          <a:p>
            <a:pPr algn="ctr" fontAlgn="auto">
              <a:spcBef>
                <a:spcPts val="0"/>
              </a:spcBef>
              <a:spcAft>
                <a:spcPts val="0"/>
              </a:spcAft>
              <a:defRPr/>
            </a:pPr>
            <a:r>
              <a:rPr lang="ru-RU" sz="1500" dirty="0" smtClean="0">
                <a:solidFill>
                  <a:prstClr val="black"/>
                </a:solidFill>
                <a:latin typeface="Times New Roman" panose="02020603050405020304" pitchFamily="18" charset="0"/>
                <a:cs typeface="Times New Roman" panose="02020603050405020304" pitchFamily="18" charset="0"/>
              </a:rPr>
              <a:t>Субсидии</a:t>
            </a:r>
          </a:p>
        </p:txBody>
      </p:sp>
      <p:sp>
        <p:nvSpPr>
          <p:cNvPr id="34" name="Скругленный прямоугольник 33"/>
          <p:cNvSpPr/>
          <p:nvPr/>
        </p:nvSpPr>
        <p:spPr>
          <a:xfrm>
            <a:off x="6776255" y="5527294"/>
            <a:ext cx="1449678" cy="766167"/>
          </a:xfrm>
          <a:prstGeom prst="roundRect">
            <a:avLst/>
          </a:prstGeom>
          <a:ln/>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Иные межбюджетные трансферты</a:t>
            </a:r>
          </a:p>
        </p:txBody>
      </p:sp>
      <p:sp>
        <p:nvSpPr>
          <p:cNvPr id="2" name="Номер слайда 1"/>
          <p:cNvSpPr>
            <a:spLocks noGrp="1"/>
          </p:cNvSpPr>
          <p:nvPr>
            <p:ph type="sldNum" sz="quarter" idx="12"/>
          </p:nvPr>
        </p:nvSpPr>
        <p:spPr/>
        <p:txBody>
          <a:bodyPr/>
          <a:lstStyle/>
          <a:p>
            <a:pPr>
              <a:defRPr/>
            </a:pPr>
            <a:fld id="{667CCBFA-BFB9-4E9F-B6F6-694D72409F22}" type="slidenum">
              <a:rPr lang="ru-RU" smtClean="0"/>
              <a:pPr>
                <a:defRPr/>
              </a:pPr>
              <a:t>5</a:t>
            </a:fld>
            <a:endParaRPr lang="ru-RU" dirty="0"/>
          </a:p>
        </p:txBody>
      </p:sp>
      <p:sp>
        <p:nvSpPr>
          <p:cNvPr id="40" name="Заголовок 1"/>
          <p:cNvSpPr txBox="1">
            <a:spLocks/>
          </p:cNvSpPr>
          <p:nvPr/>
        </p:nvSpPr>
        <p:spPr>
          <a:xfrm>
            <a:off x="259730" y="69850"/>
            <a:ext cx="4572000"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400" dirty="0" smtClean="0">
                <a:solidFill>
                  <a:schemeClr val="tx1"/>
                </a:solidFill>
                <a:effectLst/>
                <a:latin typeface="Times New Roman" panose="02020603050405020304" pitchFamily="18" charset="0"/>
                <a:cs typeface="Times New Roman" panose="02020603050405020304" pitchFamily="18" charset="0"/>
              </a:rPr>
              <a:t>Основные термины и понятия</a:t>
            </a:r>
            <a:endParaRPr lang="ru-RU" sz="2400" dirty="0">
              <a:solidFill>
                <a:schemeClr val="tx1"/>
              </a:solidFill>
              <a:effectLst/>
              <a:latin typeface="Times New Roman" panose="02020603050405020304" pitchFamily="18" charset="0"/>
              <a:cs typeface="Times New Roman" panose="02020603050405020304" pitchFamily="18" charset="0"/>
            </a:endParaRPr>
          </a:p>
        </p:txBody>
      </p:sp>
      <p:cxnSp>
        <p:nvCxnSpPr>
          <p:cNvPr id="41" name="Прямая соединительная линия 40"/>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35" name="TextBox 34"/>
          <p:cNvSpPr txBox="1"/>
          <p:nvPr/>
        </p:nvSpPr>
        <p:spPr>
          <a:xfrm>
            <a:off x="214282" y="689419"/>
            <a:ext cx="8788982"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ru-RU" sz="1600" b="1" i="1" dirty="0">
                <a:solidFill>
                  <a:prstClr val="black"/>
                </a:solidFill>
                <a:latin typeface="Times New Roman" panose="02020603050405020304" pitchFamily="18" charset="0"/>
                <a:cs typeface="Times New Roman" panose="02020603050405020304" pitchFamily="18" charset="0"/>
              </a:rPr>
              <a:t>Доходы бюджета</a:t>
            </a:r>
            <a:r>
              <a:rPr lang="ru-RU" sz="1600" dirty="0">
                <a:solidFill>
                  <a:prstClr val="black"/>
                </a:solidFill>
                <a:latin typeface="Times New Roman" panose="02020603050405020304" pitchFamily="18" charset="0"/>
                <a:cs typeface="Times New Roman" panose="02020603050405020304" pitchFamily="18" charset="0"/>
              </a:rPr>
              <a:t> – денежные средства, поступающие в распоряжение органов государственной </a:t>
            </a:r>
            <a:r>
              <a:rPr lang="ru-RU" sz="1600" dirty="0" smtClean="0">
                <a:solidFill>
                  <a:prstClr val="black"/>
                </a:solidFill>
                <a:latin typeface="Times New Roman" panose="02020603050405020304" pitchFamily="18" charset="0"/>
                <a:cs typeface="Times New Roman" panose="02020603050405020304" pitchFamily="18" charset="0"/>
              </a:rPr>
              <a:t>власти</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2795894" y="1489593"/>
            <a:ext cx="2337775" cy="35032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sz="1500" b="1" dirty="0">
                <a:solidFill>
                  <a:prstClr val="black"/>
                </a:solidFill>
                <a:latin typeface="Times New Roman" panose="02020603050405020304" pitchFamily="18" charset="0"/>
                <a:cs typeface="Times New Roman" panose="02020603050405020304" pitchFamily="18" charset="0"/>
              </a:rPr>
              <a:t>Неналоговые доходы</a:t>
            </a:r>
          </a:p>
        </p:txBody>
      </p:sp>
      <p:sp>
        <p:nvSpPr>
          <p:cNvPr id="37" name="Скругленный прямоугольник 36"/>
          <p:cNvSpPr/>
          <p:nvPr/>
        </p:nvSpPr>
        <p:spPr>
          <a:xfrm>
            <a:off x="5292080" y="1481507"/>
            <a:ext cx="3711184" cy="35032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sz="1500" b="1" dirty="0">
                <a:solidFill>
                  <a:prstClr val="black"/>
                </a:solidFill>
                <a:latin typeface="Times New Roman" panose="02020603050405020304" pitchFamily="18" charset="0"/>
                <a:cs typeface="Times New Roman" panose="02020603050405020304" pitchFamily="18" charset="0"/>
              </a:rPr>
              <a:t>Безвозмездные поступления</a:t>
            </a:r>
          </a:p>
        </p:txBody>
      </p:sp>
      <p:sp>
        <p:nvSpPr>
          <p:cNvPr id="38" name="Прямоугольник 37"/>
          <p:cNvSpPr/>
          <p:nvPr/>
        </p:nvSpPr>
        <p:spPr>
          <a:xfrm>
            <a:off x="234746" y="1956746"/>
            <a:ext cx="2348685" cy="1824927"/>
          </a:xfrm>
          <a:prstGeom prst="rect">
            <a:avLst/>
          </a:prstGeom>
          <a:ln w="28575"/>
        </p:spPr>
        <p:style>
          <a:lnRef idx="1">
            <a:schemeClr val="accent4"/>
          </a:lnRef>
          <a:fillRef idx="2">
            <a:schemeClr val="accent4"/>
          </a:fillRef>
          <a:effectRef idx="1">
            <a:schemeClr val="accent4"/>
          </a:effectRef>
          <a:fontRef idx="minor">
            <a:schemeClr val="dk1"/>
          </a:fontRef>
        </p:style>
        <p:txBody>
          <a:bodyPr anchor="ctr"/>
          <a:lstStyle/>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налог на прибыль организаций;</a:t>
            </a:r>
          </a:p>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налог на доходы физических лиц;</a:t>
            </a:r>
          </a:p>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налог на имущество организаций;</a:t>
            </a:r>
          </a:p>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 иные налоговые доходы</a:t>
            </a:r>
            <a:r>
              <a:rPr lang="ru-RU" sz="1300" dirty="0" smtClean="0">
                <a:solidFill>
                  <a:prstClr val="black"/>
                </a:solidFill>
                <a:latin typeface="Times New Roman" panose="02020603050405020304" pitchFamily="18" charset="0"/>
                <a:cs typeface="Times New Roman" panose="02020603050405020304" pitchFamily="18" charset="0"/>
              </a:rPr>
              <a:t>.</a:t>
            </a:r>
          </a:p>
        </p:txBody>
      </p:sp>
      <p:sp>
        <p:nvSpPr>
          <p:cNvPr id="39" name="Прямоугольник 38"/>
          <p:cNvSpPr/>
          <p:nvPr/>
        </p:nvSpPr>
        <p:spPr>
          <a:xfrm>
            <a:off x="5292080" y="1956746"/>
            <a:ext cx="3711184" cy="1824927"/>
          </a:xfrm>
          <a:prstGeom prst="rect">
            <a:avLst/>
          </a:prstGeom>
          <a:ln w="28575"/>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ru-RU" sz="1400" dirty="0" smtClean="0">
                <a:solidFill>
                  <a:prstClr val="black"/>
                </a:solidFill>
                <a:latin typeface="Times New Roman" panose="02020603050405020304" pitchFamily="18" charset="0"/>
                <a:cs typeface="Times New Roman" panose="02020603050405020304" pitchFamily="18" charset="0"/>
              </a:rPr>
              <a:t>-</a:t>
            </a:r>
            <a:r>
              <a:rPr lang="ru-RU" sz="1300" dirty="0">
                <a:solidFill>
                  <a:prstClr val="black"/>
                </a:solidFill>
                <a:latin typeface="Times New Roman" panose="02020603050405020304" pitchFamily="18" charset="0"/>
                <a:cs typeface="Times New Roman" panose="02020603050405020304" pitchFamily="18" charset="0"/>
              </a:rPr>
              <a:t>безвозмездные поступления из федерального бюджета </a:t>
            </a:r>
            <a:r>
              <a:rPr lang="ru-RU" sz="1100" dirty="0">
                <a:solidFill>
                  <a:prstClr val="black"/>
                </a:solidFill>
                <a:latin typeface="Times New Roman" panose="02020603050405020304" pitchFamily="18" charset="0"/>
                <a:cs typeface="Times New Roman" panose="02020603050405020304" pitchFamily="18" charset="0"/>
              </a:rPr>
              <a:t>(</a:t>
            </a:r>
            <a:r>
              <a:rPr lang="ru-RU" sz="1100" i="1" dirty="0">
                <a:solidFill>
                  <a:prstClr val="black"/>
                </a:solidFill>
                <a:latin typeface="Times New Roman" panose="02020603050405020304" pitchFamily="18" charset="0"/>
                <a:cs typeface="Times New Roman" panose="02020603050405020304" pitchFamily="18" charset="0"/>
              </a:rPr>
              <a:t>дотации, субсидии, субвенции, </a:t>
            </a:r>
            <a:r>
              <a:rPr lang="ru-RU" sz="1100" i="1" dirty="0" smtClean="0">
                <a:solidFill>
                  <a:prstClr val="black"/>
                </a:solidFill>
                <a:latin typeface="Times New Roman" panose="02020603050405020304" pitchFamily="18" charset="0"/>
                <a:cs typeface="Times New Roman" panose="02020603050405020304" pitchFamily="18" charset="0"/>
              </a:rPr>
              <a:t>иные </a:t>
            </a:r>
            <a:r>
              <a:rPr lang="ru-RU" sz="1100" i="1" dirty="0">
                <a:solidFill>
                  <a:prstClr val="black"/>
                </a:solidFill>
                <a:latin typeface="Times New Roman" panose="02020603050405020304" pitchFamily="18" charset="0"/>
                <a:cs typeface="Times New Roman" panose="02020603050405020304" pitchFamily="18" charset="0"/>
              </a:rPr>
              <a:t>межбюджетные трансферты</a:t>
            </a:r>
            <a:r>
              <a:rPr lang="ru-RU" sz="1100" dirty="0">
                <a:solidFill>
                  <a:prstClr val="black"/>
                </a:solidFill>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ru-RU" sz="1400" dirty="0">
                <a:solidFill>
                  <a:prstClr val="black"/>
                </a:solidFill>
                <a:latin typeface="Times New Roman" panose="02020603050405020304" pitchFamily="18" charset="0"/>
                <a:cs typeface="Times New Roman" panose="02020603050405020304" pitchFamily="18" charset="0"/>
              </a:rPr>
              <a:t>- </a:t>
            </a:r>
            <a:r>
              <a:rPr lang="ru-RU" sz="1300" dirty="0">
                <a:solidFill>
                  <a:prstClr val="black"/>
                </a:solidFill>
                <a:latin typeface="Times New Roman" panose="02020603050405020304" pitchFamily="18" charset="0"/>
                <a:cs typeface="Times New Roman" panose="02020603050405020304" pitchFamily="18" charset="0"/>
              </a:rPr>
              <a:t>безвозмездные поступления от других бюджетов бюджетной системы </a:t>
            </a:r>
            <a:r>
              <a:rPr lang="ru-RU" sz="1400" dirty="0">
                <a:solidFill>
                  <a:prstClr val="black"/>
                </a:solidFill>
                <a:latin typeface="Times New Roman" panose="02020603050405020304" pitchFamily="18" charset="0"/>
                <a:cs typeface="Times New Roman" panose="02020603050405020304" pitchFamily="18" charset="0"/>
              </a:rPr>
              <a:t>(</a:t>
            </a:r>
            <a:r>
              <a:rPr lang="ru-RU" sz="1100" i="1" dirty="0">
                <a:solidFill>
                  <a:prstClr val="black"/>
                </a:solidFill>
                <a:latin typeface="Times New Roman" panose="02020603050405020304" pitchFamily="18" charset="0"/>
                <a:cs typeface="Times New Roman" panose="02020603050405020304" pitchFamily="18" charset="0"/>
              </a:rPr>
              <a:t>Пенсионный фонд РФ, ФСС РФ);</a:t>
            </a:r>
          </a:p>
          <a:p>
            <a:pPr fontAlgn="auto">
              <a:spcBef>
                <a:spcPts val="0"/>
              </a:spcBef>
              <a:spcAft>
                <a:spcPts val="0"/>
              </a:spcAft>
              <a:defRPr/>
            </a:pPr>
            <a:r>
              <a:rPr lang="ru-RU" sz="1400" dirty="0">
                <a:solidFill>
                  <a:prstClr val="black"/>
                </a:solidFill>
                <a:latin typeface="Times New Roman" panose="02020603050405020304" pitchFamily="18" charset="0"/>
                <a:cs typeface="Times New Roman" panose="02020603050405020304" pitchFamily="18" charset="0"/>
              </a:rPr>
              <a:t>- </a:t>
            </a:r>
            <a:r>
              <a:rPr lang="ru-RU" sz="1300" dirty="0">
                <a:solidFill>
                  <a:prstClr val="black"/>
                </a:solidFill>
                <a:latin typeface="Times New Roman" panose="02020603050405020304" pitchFamily="18" charset="0"/>
                <a:cs typeface="Times New Roman" panose="02020603050405020304" pitchFamily="18" charset="0"/>
              </a:rPr>
              <a:t>безвозмездные поступления от </a:t>
            </a:r>
            <a:r>
              <a:rPr lang="ru-RU" sz="1300" dirty="0" smtClean="0">
                <a:solidFill>
                  <a:prstClr val="black"/>
                </a:solidFill>
                <a:latin typeface="Times New Roman" panose="02020603050405020304" pitchFamily="18" charset="0"/>
                <a:cs typeface="Times New Roman" panose="02020603050405020304" pitchFamily="18" charset="0"/>
              </a:rPr>
              <a:t>государственных организаций (</a:t>
            </a:r>
            <a:r>
              <a:rPr lang="ru-RU" sz="1100" i="1" dirty="0" smtClean="0">
                <a:solidFill>
                  <a:prstClr val="black"/>
                </a:solidFill>
                <a:latin typeface="Times New Roman" panose="02020603050405020304" pitchFamily="18" charset="0"/>
                <a:cs typeface="Times New Roman" panose="02020603050405020304" pitchFamily="18" charset="0"/>
              </a:rPr>
              <a:t>Фонд содействия реформированию ЖКХ)</a:t>
            </a:r>
            <a:r>
              <a:rPr lang="ru-RU" sz="1200" dirty="0" smtClean="0">
                <a:solidFill>
                  <a:prstClr val="black"/>
                </a:solidFill>
                <a:latin typeface="Times New Roman" panose="02020603050405020304" pitchFamily="18" charset="0"/>
                <a:cs typeface="Times New Roman" panose="02020603050405020304" pitchFamily="18" charset="0"/>
              </a:rPr>
              <a:t>.</a:t>
            </a:r>
            <a:endParaRPr lang="ru-RU" sz="1100" i="1" dirty="0">
              <a:solidFill>
                <a:prstClr val="black"/>
              </a:solidFill>
              <a:latin typeface="Times New Roman" panose="02020603050405020304" pitchFamily="18" charset="0"/>
              <a:cs typeface="Times New Roman" panose="02020603050405020304" pitchFamily="18" charset="0"/>
            </a:endParaRPr>
          </a:p>
        </p:txBody>
      </p:sp>
      <p:sp>
        <p:nvSpPr>
          <p:cNvPr id="43" name="Скругленный прямоугольник 42"/>
          <p:cNvSpPr/>
          <p:nvPr/>
        </p:nvSpPr>
        <p:spPr>
          <a:xfrm>
            <a:off x="214282" y="1489593"/>
            <a:ext cx="2348685" cy="35032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sz="1500" b="1" dirty="0">
                <a:solidFill>
                  <a:prstClr val="black"/>
                </a:solidFill>
                <a:latin typeface="Times New Roman" panose="02020603050405020304" pitchFamily="18" charset="0"/>
                <a:cs typeface="Times New Roman" panose="02020603050405020304" pitchFamily="18" charset="0"/>
              </a:rPr>
              <a:t>Налоговые доходы</a:t>
            </a:r>
          </a:p>
        </p:txBody>
      </p:sp>
      <p:sp>
        <p:nvSpPr>
          <p:cNvPr id="44" name="Прямоугольник 43"/>
          <p:cNvSpPr/>
          <p:nvPr/>
        </p:nvSpPr>
        <p:spPr>
          <a:xfrm>
            <a:off x="2816359" y="1956746"/>
            <a:ext cx="2337775" cy="1824927"/>
          </a:xfrm>
          <a:prstGeom prst="rect">
            <a:avLst/>
          </a:prstGeom>
          <a:ln w="28575"/>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endParaRPr lang="ru-RU" sz="1300" dirty="0">
              <a:solidFill>
                <a:prstClr val="black"/>
              </a:solidFill>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доходы от использования государственного имущества;</a:t>
            </a:r>
          </a:p>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доходы от платных услуг;</a:t>
            </a:r>
          </a:p>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штрафы за нарушения законодательства о налогах и сборах;</a:t>
            </a:r>
          </a:p>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иные неналоговые доходы.</a:t>
            </a:r>
          </a:p>
          <a:p>
            <a:pPr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8543335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black"/>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ru-RU" dirty="0">
              <a:solidFill>
                <a:prstClr val="black"/>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pPr fontAlgn="base">
              <a:spcBef>
                <a:spcPct val="0"/>
              </a:spcBef>
              <a:spcAft>
                <a:spcPct val="0"/>
              </a:spcAft>
            </a:pPr>
            <a:endParaRPr lang="ru-RU" sz="1000" i="1"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endParaRPr lang="ru-RU" sz="1000" i="1" dirty="0">
              <a:solidFill>
                <a:prstClr val="black"/>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47780" y="851187"/>
            <a:ext cx="5648356" cy="116015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base">
              <a:spcBef>
                <a:spcPct val="0"/>
              </a:spcBef>
              <a:spcAft>
                <a:spcPct val="0"/>
              </a:spcAft>
            </a:pPr>
            <a:r>
              <a:rPr lang="ru-RU" sz="1600" b="1" i="1" dirty="0" smtClean="0">
                <a:solidFill>
                  <a:prstClr val="black"/>
                </a:solidFill>
                <a:latin typeface="Times New Roman" panose="02020603050405020304" pitchFamily="18" charset="0"/>
                <a:cs typeface="Times New Roman" panose="02020603050405020304" pitchFamily="18" charset="0"/>
              </a:rPr>
              <a:t>Цель программы:</a:t>
            </a:r>
            <a:r>
              <a:rPr lang="ru-RU" sz="1600" dirty="0" smtClean="0">
                <a:solidFill>
                  <a:prstClr val="black"/>
                </a:solidFill>
                <a:latin typeface="Times New Roman" panose="02020603050405020304" pitchFamily="18" charset="0"/>
                <a:cs typeface="Times New Roman" panose="02020603050405020304" pitchFamily="18" charset="0"/>
              </a:rPr>
              <a:t> </a:t>
            </a:r>
          </a:p>
          <a:p>
            <a:pPr marL="285750" indent="-285750" fontAlgn="base">
              <a:spcBef>
                <a:spcPct val="0"/>
              </a:spcBef>
              <a:spcAft>
                <a:spcPct val="0"/>
              </a:spcAft>
              <a:buFont typeface="Wingdings" panose="05000000000000000000" pitchFamily="2" charset="2"/>
              <a:buChar char="v"/>
            </a:pPr>
            <a:r>
              <a:rPr lang="ru-RU" sz="1400" dirty="0">
                <a:solidFill>
                  <a:prstClr val="black"/>
                </a:solidFill>
                <a:latin typeface="Times New Roman" panose="02020603050405020304" pitchFamily="18" charset="0"/>
                <a:cs typeface="Times New Roman" panose="02020603050405020304" pitchFamily="18" charset="0"/>
              </a:rPr>
              <a:t>обеспечение продуктивной занятости экономически активного </a:t>
            </a:r>
            <a:r>
              <a:rPr lang="ru-RU" sz="1400" dirty="0" smtClean="0">
                <a:solidFill>
                  <a:prstClr val="black"/>
                </a:solidFill>
                <a:latin typeface="Times New Roman" panose="02020603050405020304" pitchFamily="18" charset="0"/>
                <a:cs typeface="Times New Roman" panose="02020603050405020304" pitchFamily="18" charset="0"/>
              </a:rPr>
              <a:t>населения</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67376" y="2497954"/>
            <a:ext cx="4209357" cy="323165"/>
          </a:xfrm>
          <a:prstGeom prst="rect">
            <a:avLst/>
          </a:prstGeom>
          <a:noFill/>
        </p:spPr>
        <p:txBody>
          <a:bodyPr wrap="none" rtlCol="0">
            <a:spAutoFit/>
          </a:bodyPr>
          <a:lstStyle/>
          <a:p>
            <a:pPr fontAlgn="base">
              <a:spcBef>
                <a:spcPct val="0"/>
              </a:spcBef>
              <a:spcAft>
                <a:spcPct val="0"/>
              </a:spcAft>
            </a:pPr>
            <a:r>
              <a:rPr lang="ru-RU" sz="1500" b="1" dirty="0" smtClean="0">
                <a:solidFill>
                  <a:prstClr val="black"/>
                </a:solidFill>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679622223"/>
              </p:ext>
            </p:extLst>
          </p:nvPr>
        </p:nvGraphicFramePr>
        <p:xfrm>
          <a:off x="183206" y="2979172"/>
          <a:ext cx="4552407" cy="3251466"/>
        </p:xfrm>
        <a:graphic>
          <a:graphicData uri="http://schemas.openxmlformats.org/drawingml/2006/chart">
            <c:chart xmlns:c="http://schemas.openxmlformats.org/drawingml/2006/chart" xmlns:r="http://schemas.openxmlformats.org/officeDocument/2006/relationships" r:id="rId3"/>
          </a:graphicData>
        </a:graphic>
      </p:graphicFrame>
      <p:sp>
        <p:nvSpPr>
          <p:cNvPr id="7" name="Номер слайда 6"/>
          <p:cNvSpPr>
            <a:spLocks noGrp="1"/>
          </p:cNvSpPr>
          <p:nvPr>
            <p:ph type="sldNum" sz="quarter" idx="12"/>
          </p:nvPr>
        </p:nvSpPr>
        <p:spPr/>
        <p:txBody>
          <a:bodyPr/>
          <a:lstStyle/>
          <a:p>
            <a:pPr>
              <a:defRPr/>
            </a:pPr>
            <a:fld id="{667CCBFA-BFB9-4E9F-B6F6-694D72409F22}" type="slidenum">
              <a:rPr lang="ru-RU" smtClean="0">
                <a:solidFill>
                  <a:prstClr val="black"/>
                </a:solidFill>
              </a:rPr>
              <a:pPr>
                <a:defRPr/>
              </a:pPr>
              <a:t>50</a:t>
            </a:fld>
            <a:endParaRPr lang="ru-RU" dirty="0">
              <a:solidFill>
                <a:prstClr val="black"/>
              </a:solidFill>
            </a:endParaRPr>
          </a:p>
        </p:txBody>
      </p:sp>
      <p:graphicFrame>
        <p:nvGraphicFramePr>
          <p:cNvPr id="17" name="Схема 16"/>
          <p:cNvGraphicFramePr/>
          <p:nvPr>
            <p:extLst>
              <p:ext uri="{D42A27DB-BD31-4B8C-83A1-F6EECF244321}">
                <p14:modId xmlns:p14="http://schemas.microsoft.com/office/powerpoint/2010/main" val="1490623269"/>
              </p:ext>
            </p:extLst>
          </p:nvPr>
        </p:nvGraphicFramePr>
        <p:xfrm>
          <a:off x="5076056" y="2708921"/>
          <a:ext cx="3935760" cy="37217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7383" y="717656"/>
            <a:ext cx="2736304" cy="14927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Группа 12"/>
          <p:cNvGrpSpPr/>
          <p:nvPr/>
        </p:nvGrpSpPr>
        <p:grpSpPr>
          <a:xfrm>
            <a:off x="4845298" y="2547887"/>
            <a:ext cx="4155066" cy="3674680"/>
            <a:chOff x="4891267" y="2903549"/>
            <a:chExt cx="4155066" cy="3208808"/>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14" name="Полилиния 13"/>
            <p:cNvSpPr/>
            <p:nvPr/>
          </p:nvSpPr>
          <p:spPr>
            <a:xfrm>
              <a:off x="4906001" y="2903549"/>
              <a:ext cx="4116390" cy="477185"/>
            </a:xfrm>
            <a:custGeom>
              <a:avLst/>
              <a:gdLst>
                <a:gd name="connsiteX0" fmla="*/ 0 w 3933156"/>
                <a:gd name="connsiteY0" fmla="*/ 47719 h 477185"/>
                <a:gd name="connsiteX1" fmla="*/ 47719 w 3933156"/>
                <a:gd name="connsiteY1" fmla="*/ 0 h 477185"/>
                <a:gd name="connsiteX2" fmla="*/ 3885438 w 3933156"/>
                <a:gd name="connsiteY2" fmla="*/ 0 h 477185"/>
                <a:gd name="connsiteX3" fmla="*/ 3933157 w 3933156"/>
                <a:gd name="connsiteY3" fmla="*/ 47719 h 477185"/>
                <a:gd name="connsiteX4" fmla="*/ 3933156 w 3933156"/>
                <a:gd name="connsiteY4" fmla="*/ 429467 h 477185"/>
                <a:gd name="connsiteX5" fmla="*/ 3885437 w 3933156"/>
                <a:gd name="connsiteY5" fmla="*/ 477186 h 477185"/>
                <a:gd name="connsiteX6" fmla="*/ 47719 w 3933156"/>
                <a:gd name="connsiteY6" fmla="*/ 477185 h 477185"/>
                <a:gd name="connsiteX7" fmla="*/ 0 w 3933156"/>
                <a:gd name="connsiteY7" fmla="*/ 429466 h 477185"/>
                <a:gd name="connsiteX8" fmla="*/ 0 w 3933156"/>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156" h="477185">
                  <a:moveTo>
                    <a:pt x="0" y="47719"/>
                  </a:moveTo>
                  <a:cubicBezTo>
                    <a:pt x="0" y="21365"/>
                    <a:pt x="21365" y="0"/>
                    <a:pt x="47719" y="0"/>
                  </a:cubicBezTo>
                  <a:lnTo>
                    <a:pt x="3885438" y="0"/>
                  </a:lnTo>
                  <a:cubicBezTo>
                    <a:pt x="3911792" y="0"/>
                    <a:pt x="3933157" y="21365"/>
                    <a:pt x="3933157" y="47719"/>
                  </a:cubicBezTo>
                  <a:cubicBezTo>
                    <a:pt x="3933157" y="174968"/>
                    <a:pt x="3933156" y="302218"/>
                    <a:pt x="3933156" y="429467"/>
                  </a:cubicBezTo>
                  <a:cubicBezTo>
                    <a:pt x="3933156" y="455821"/>
                    <a:pt x="3911791" y="477186"/>
                    <a:pt x="3885437"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300" b="1" i="1" dirty="0" smtClean="0">
                  <a:solidFill>
                    <a:prstClr val="black"/>
                  </a:solidFill>
                  <a:latin typeface="Times New Roman" panose="02020603050405020304" pitchFamily="18" charset="0"/>
                  <a:cs typeface="Times New Roman" panose="02020603050405020304" pitchFamily="18" charset="0"/>
                </a:rPr>
                <a:t>Расходы в разрезе подпрограмм в 2018 г., млн. руб.</a:t>
              </a:r>
            </a:p>
          </p:txBody>
        </p:sp>
        <p:sp>
          <p:nvSpPr>
            <p:cNvPr id="15" name="Полилиния 14"/>
            <p:cNvSpPr/>
            <p:nvPr/>
          </p:nvSpPr>
          <p:spPr>
            <a:xfrm>
              <a:off x="4906001" y="3474932"/>
              <a:ext cx="2520281" cy="276957"/>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Подпрограмма</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16" name="Полилиния 15"/>
            <p:cNvSpPr/>
            <p:nvPr/>
          </p:nvSpPr>
          <p:spPr>
            <a:xfrm>
              <a:off x="4891738" y="3853712"/>
              <a:ext cx="2534544" cy="503031"/>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a:solidFill>
                    <a:prstClr val="black"/>
                  </a:solidFill>
                  <a:latin typeface="Times New Roman" panose="02020603050405020304" pitchFamily="18" charset="0"/>
                  <a:cs typeface="Times New Roman" panose="02020603050405020304" pitchFamily="18" charset="0"/>
                </a:rPr>
                <a:t>Обеспечение защиты населения от безработицы и содействие в </a:t>
              </a:r>
              <a:r>
                <a:rPr lang="ru-RU" sz="1100" dirty="0" smtClean="0">
                  <a:solidFill>
                    <a:prstClr val="black"/>
                  </a:solidFill>
                  <a:latin typeface="Times New Roman" panose="02020603050405020304" pitchFamily="18" charset="0"/>
                  <a:cs typeface="Times New Roman" panose="02020603050405020304" pitchFamily="18" charset="0"/>
                </a:rPr>
                <a:t>трудоустройстве</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18" name="Полилиния 17"/>
            <p:cNvSpPr/>
            <p:nvPr/>
          </p:nvSpPr>
          <p:spPr>
            <a:xfrm>
              <a:off x="4891267" y="4427502"/>
              <a:ext cx="2535015" cy="473489"/>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a:solidFill>
                    <a:prstClr val="black"/>
                  </a:solidFill>
                  <a:latin typeface="Times New Roman" panose="02020603050405020304" pitchFamily="18" charset="0"/>
                  <a:cs typeface="Times New Roman" panose="02020603050405020304" pitchFamily="18" charset="0"/>
                </a:rPr>
                <a:t>Улучшение условий труда, охраны труда и здоровья работающих в Чувашской </a:t>
              </a:r>
              <a:r>
                <a:rPr lang="ru-RU" sz="1100" dirty="0" smtClean="0">
                  <a:solidFill>
                    <a:prstClr val="black"/>
                  </a:solidFill>
                  <a:latin typeface="Times New Roman" panose="02020603050405020304" pitchFamily="18" charset="0"/>
                  <a:cs typeface="Times New Roman" panose="02020603050405020304" pitchFamily="18" charset="0"/>
                </a:rPr>
                <a:t>Республике</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19" name="Полилиния 18"/>
            <p:cNvSpPr/>
            <p:nvPr/>
          </p:nvSpPr>
          <p:spPr>
            <a:xfrm>
              <a:off x="4906001" y="5672205"/>
              <a:ext cx="2520281" cy="440152"/>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a:solidFill>
                    <a:prstClr val="black"/>
                  </a:solidFill>
                  <a:latin typeface="Times New Roman" panose="02020603050405020304" pitchFamily="18" charset="0"/>
                  <a:cs typeface="Times New Roman" panose="02020603050405020304" pitchFamily="18" charset="0"/>
                </a:rPr>
                <a:t>Обеспечение реализации государственной </a:t>
              </a:r>
              <a:r>
                <a:rPr lang="ru-RU" sz="1100" dirty="0" smtClean="0">
                  <a:solidFill>
                    <a:prstClr val="black"/>
                  </a:solidFill>
                  <a:latin typeface="Times New Roman" panose="02020603050405020304" pitchFamily="18" charset="0"/>
                  <a:cs typeface="Times New Roman" panose="02020603050405020304" pitchFamily="18" charset="0"/>
                </a:rPr>
                <a:t>программы</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0" name="Полилиния 19"/>
            <p:cNvSpPr/>
            <p:nvPr/>
          </p:nvSpPr>
          <p:spPr>
            <a:xfrm>
              <a:off x="7559467" y="3474932"/>
              <a:ext cx="736665" cy="276957"/>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План</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1" name="Полилиния 20"/>
            <p:cNvSpPr/>
            <p:nvPr/>
          </p:nvSpPr>
          <p:spPr>
            <a:xfrm>
              <a:off x="8325969" y="3853712"/>
              <a:ext cx="720000" cy="503032"/>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226,7</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2" name="Полилиния 21"/>
            <p:cNvSpPr/>
            <p:nvPr/>
          </p:nvSpPr>
          <p:spPr>
            <a:xfrm>
              <a:off x="8325969" y="4450995"/>
              <a:ext cx="720364" cy="47349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50,0</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8325969" y="5676998"/>
              <a:ext cx="704231" cy="429764"/>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172,4</a:t>
              </a:r>
              <a:endParaRPr lang="ru-RU" sz="1100" dirty="0">
                <a:solidFill>
                  <a:prstClr val="black"/>
                </a:solidFill>
                <a:latin typeface="Times New Roman" panose="02020603050405020304" pitchFamily="18" charset="0"/>
                <a:cs typeface="Times New Roman" panose="02020603050405020304" pitchFamily="18" charset="0"/>
              </a:endParaRPr>
            </a:p>
          </p:txBody>
        </p:sp>
      </p:grpSp>
      <p:sp>
        <p:nvSpPr>
          <p:cNvPr id="24" name="Полилиния 23"/>
          <p:cNvSpPr/>
          <p:nvPr/>
        </p:nvSpPr>
        <p:spPr>
          <a:xfrm>
            <a:off x="8297153" y="3202226"/>
            <a:ext cx="709224" cy="317169"/>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Факт</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5" name="Полилиния 24"/>
          <p:cNvSpPr/>
          <p:nvPr/>
        </p:nvSpPr>
        <p:spPr>
          <a:xfrm>
            <a:off x="7523267" y="3636000"/>
            <a:ext cx="705110" cy="576064"/>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226,9</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7524000" y="4320000"/>
            <a:ext cx="720364" cy="524233"/>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50,0</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7524000" y="5724000"/>
            <a:ext cx="706990" cy="492159"/>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solidFill>
              <a:schemeClr val="lt1">
                <a:hueOff val="0"/>
                <a:satOff val="0"/>
                <a:lumOff val="0"/>
                <a:alpha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172,9</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8" name="Полилиния 27"/>
          <p:cNvSpPr/>
          <p:nvPr/>
        </p:nvSpPr>
        <p:spPr>
          <a:xfrm>
            <a:off x="4860032" y="4914214"/>
            <a:ext cx="2520281" cy="753909"/>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Сопровождение инвалидов молодого возраста при получении ими профессионального образования и содействие в последующем трудоустройстве</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9" name="Полилиния 28"/>
          <p:cNvSpPr/>
          <p:nvPr/>
        </p:nvSpPr>
        <p:spPr>
          <a:xfrm>
            <a:off x="8280000" y="4896000"/>
            <a:ext cx="723258" cy="756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solidFill>
              <a:schemeClr val="lt1">
                <a:hueOff val="0"/>
                <a:satOff val="0"/>
                <a:lumOff val="0"/>
                <a:alpha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0,9</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30" name="Полилиния 29"/>
          <p:cNvSpPr/>
          <p:nvPr/>
        </p:nvSpPr>
        <p:spPr>
          <a:xfrm>
            <a:off x="7524000" y="4896000"/>
            <a:ext cx="720364" cy="756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solidFill>
              <a:schemeClr val="lt1">
                <a:hueOff val="0"/>
                <a:satOff val="0"/>
                <a:lumOff val="0"/>
                <a:alpha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0,9</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31" name="Заголовок 1"/>
          <p:cNvSpPr txBox="1">
            <a:spLocks/>
          </p:cNvSpPr>
          <p:nvPr/>
        </p:nvSpPr>
        <p:spPr>
          <a:xfrm>
            <a:off x="259728" y="0"/>
            <a:ext cx="690456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«Содействие занятости населения»</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32" name="Прямая соединительная линия 31"/>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4860865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014882501"/>
              </p:ext>
            </p:extLst>
          </p:nvPr>
        </p:nvGraphicFramePr>
        <p:xfrm>
          <a:off x="5130328" y="980728"/>
          <a:ext cx="3906168"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107502" y="3140968"/>
            <a:ext cx="4953999" cy="100811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smtClean="0">
                <a:solidFill>
                  <a:schemeClr val="tx1"/>
                </a:solidFill>
                <a:latin typeface="Times New Roman" panose="02020603050405020304" pitchFamily="18" charset="0"/>
                <a:cs typeface="Times New Roman" panose="02020603050405020304" pitchFamily="18" charset="0"/>
              </a:rPr>
              <a:t>Уровень безработицы в среднем за год, %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107503" y="4243242"/>
            <a:ext cx="4953999" cy="91064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smtClean="0">
                <a:solidFill>
                  <a:schemeClr val="tx1"/>
                </a:solidFill>
                <a:latin typeface="Times New Roman" panose="02020603050405020304" pitchFamily="18" charset="0"/>
                <a:cs typeface="Times New Roman" panose="02020603050405020304" pitchFamily="18" charset="0"/>
              </a:rPr>
              <a:t>Уровень регистрируемой безработицы в  среднем за год,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107502" y="5301208"/>
            <a:ext cx="4953999" cy="100811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smtClean="0">
                <a:solidFill>
                  <a:schemeClr val="tx1"/>
                </a:solidFill>
                <a:latin typeface="Times New Roman" panose="02020603050405020304" pitchFamily="18" charset="0"/>
                <a:cs typeface="Times New Roman" panose="02020603050405020304" pitchFamily="18" charset="0"/>
              </a:rPr>
              <a:t>Удельный вес работников, занятых во вредных и (или) опасных  условиях труда, в общей численности работников,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131539" y="1803593"/>
            <a:ext cx="2592288"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51</a:t>
            </a:fld>
            <a:endParaRPr lang="ru-RU" dirty="0"/>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7311" y="908720"/>
            <a:ext cx="2254190" cy="20266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Заголовок 1"/>
          <p:cNvSpPr txBox="1">
            <a:spLocks/>
          </p:cNvSpPr>
          <p:nvPr/>
        </p:nvSpPr>
        <p:spPr>
          <a:xfrm>
            <a:off x="259728" y="0"/>
            <a:ext cx="690456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«Содействие занятости населения»</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3" name="Прямая соединительная линия 1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4096615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52</a:t>
            </a:fld>
            <a:endParaRPr lang="ru-RU" dirty="0"/>
          </a:p>
        </p:txBody>
      </p:sp>
      <p:sp>
        <p:nvSpPr>
          <p:cNvPr id="5" name="Скругленный прямоугольник 4"/>
          <p:cNvSpPr/>
          <p:nvPr/>
        </p:nvSpPr>
        <p:spPr>
          <a:xfrm>
            <a:off x="147780" y="836712"/>
            <a:ext cx="5720364" cy="108012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600" dirty="0" smtClean="0">
                <a:solidFill>
                  <a:schemeClr val="tx1"/>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ru-RU" sz="1400" dirty="0" smtClean="0">
                <a:solidFill>
                  <a:schemeClr val="tx1"/>
                </a:solidFill>
                <a:latin typeface="Times New Roman" panose="02020603050405020304" pitchFamily="18" charset="0"/>
                <a:cs typeface="Times New Roman" panose="02020603050405020304" pitchFamily="18" charset="0"/>
              </a:rPr>
              <a:t>создание условий для роста благосостояния граждан – получателей мер социальной поддержки; </a:t>
            </a:r>
          </a:p>
          <a:p>
            <a:pPr marL="285750" indent="-285750">
              <a:buFont typeface="Wingdings" panose="05000000000000000000" pitchFamily="2" charset="2"/>
              <a:buChar char="v"/>
            </a:pPr>
            <a:r>
              <a:rPr lang="ru-RU" sz="1400" dirty="0" smtClean="0">
                <a:solidFill>
                  <a:schemeClr val="tx1"/>
                </a:solidFill>
                <a:latin typeface="Times New Roman" panose="02020603050405020304" pitchFamily="18" charset="0"/>
                <a:cs typeface="Times New Roman" panose="02020603050405020304" pitchFamily="18" charset="0"/>
              </a:rPr>
              <a:t>повышение доступности социального обслуживания.</a:t>
            </a:r>
          </a:p>
          <a:p>
            <a:pPr marL="285750" indent="-285750">
              <a:buFont typeface="Wingdings" panose="05000000000000000000" pitchFamily="2" charset="2"/>
              <a:buChar char="v"/>
            </a:pPr>
            <a:endParaRPr lang="ru-RU" sz="1400" dirty="0" smtClean="0">
              <a:solidFill>
                <a:schemeClr val="tx1"/>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3868774376"/>
              </p:ext>
            </p:extLst>
          </p:nvPr>
        </p:nvGraphicFramePr>
        <p:xfrm>
          <a:off x="124114" y="3140968"/>
          <a:ext cx="3920164"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19404" y="2708920"/>
            <a:ext cx="4032448"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400" b="1" dirty="0">
              <a:latin typeface="Times New Roman" panose="02020603050405020304" pitchFamily="18" charset="0"/>
              <a:cs typeface="Times New Roman" panose="02020603050405020304" pitchFamily="18" charset="0"/>
            </a:endParaRPr>
          </a:p>
        </p:txBody>
      </p:sp>
      <p:pic>
        <p:nvPicPr>
          <p:cNvPr id="8" name="Рисунок 7" descr="http://www.pfrf.ru/files/branches/rostov/invaliddd.jpg"/>
          <p:cNvPicPr/>
          <p:nvPr/>
        </p:nvPicPr>
        <p:blipFill>
          <a:blip r:embed="rId3" cstate="print"/>
          <a:srcRect/>
          <a:stretch>
            <a:fillRect/>
          </a:stretch>
        </p:blipFill>
        <p:spPr bwMode="auto">
          <a:xfrm>
            <a:off x="6350509" y="674694"/>
            <a:ext cx="2232248" cy="1404156"/>
          </a:xfrm>
          <a:prstGeom prst="rect">
            <a:avLst/>
          </a:prstGeom>
          <a:ln>
            <a:noFill/>
          </a:ln>
          <a:effectLst>
            <a:softEdge rad="112500"/>
          </a:effectLst>
        </p:spPr>
      </p:pic>
      <p:graphicFrame>
        <p:nvGraphicFramePr>
          <p:cNvPr id="9" name="Схема 8"/>
          <p:cNvGraphicFramePr/>
          <p:nvPr>
            <p:extLst>
              <p:ext uri="{D42A27DB-BD31-4B8C-83A1-F6EECF244321}">
                <p14:modId xmlns:p14="http://schemas.microsoft.com/office/powerpoint/2010/main" val="4207457530"/>
              </p:ext>
            </p:extLst>
          </p:nvPr>
        </p:nvGraphicFramePr>
        <p:xfrm>
          <a:off x="4202924" y="2276872"/>
          <a:ext cx="4681686" cy="36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Скругленный прямоугольник 10"/>
          <p:cNvSpPr/>
          <p:nvPr/>
        </p:nvSpPr>
        <p:spPr>
          <a:xfrm>
            <a:off x="4231028" y="5501018"/>
            <a:ext cx="2520000" cy="365935"/>
          </a:xfrm>
          <a:prstGeom prst="roundRect">
            <a:avLst>
              <a:gd name="adj" fmla="val 10000"/>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Старшее поколение</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22" name="Заголовок 1"/>
          <p:cNvSpPr txBox="1">
            <a:spLocks/>
          </p:cNvSpPr>
          <p:nvPr/>
        </p:nvSpPr>
        <p:spPr>
          <a:xfrm>
            <a:off x="259728" y="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«Социальная поддержка граждан»</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23" name="Прямая соединительная линия 2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7" name="Скругленный прямоугольник 16"/>
          <p:cNvSpPr/>
          <p:nvPr/>
        </p:nvSpPr>
        <p:spPr>
          <a:xfrm>
            <a:off x="4231028" y="5949280"/>
            <a:ext cx="2486853" cy="47290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Скругленный прямоугольник 4"/>
          <p:cNvSpPr/>
          <p:nvPr/>
        </p:nvSpPr>
        <p:spPr>
          <a:xfrm>
            <a:off x="4251719" y="5976982"/>
            <a:ext cx="2459151" cy="4452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100" dirty="0" smtClean="0">
                <a:solidFill>
                  <a:schemeClr val="tx1"/>
                </a:solidFill>
                <a:latin typeface="Times New Roman" panose="02020603050405020304" pitchFamily="18" charset="0"/>
                <a:cs typeface="Times New Roman" panose="02020603050405020304" pitchFamily="18" charset="0"/>
              </a:rPr>
              <a:t>Поддержка социально ориентированных некоммерческих организаций в Чувашской Республике</a:t>
            </a:r>
            <a:endParaRPr lang="ru-RU" sz="1100" b="0" kern="1200" dirty="0">
              <a:solidFill>
                <a:schemeClr val="tx1"/>
              </a:solidFill>
              <a:latin typeface="Times New Roman" panose="02020603050405020304" pitchFamily="18" charset="0"/>
              <a:cs typeface="Times New Roman" panose="02020603050405020304" pitchFamily="18" charset="0"/>
            </a:endParaRPr>
          </a:p>
        </p:txBody>
      </p:sp>
      <p:grpSp>
        <p:nvGrpSpPr>
          <p:cNvPr id="20" name="Группа 19"/>
          <p:cNvGrpSpPr/>
          <p:nvPr/>
        </p:nvGrpSpPr>
        <p:grpSpPr>
          <a:xfrm>
            <a:off x="6948264" y="5982981"/>
            <a:ext cx="788968" cy="472904"/>
            <a:chOff x="2745336" y="2183551"/>
            <a:chExt cx="788968" cy="472904"/>
          </a:xfrm>
        </p:grpSpPr>
        <p:sp>
          <p:nvSpPr>
            <p:cNvPr id="21" name="Скругленный прямоугольник 20"/>
            <p:cNvSpPr/>
            <p:nvPr/>
          </p:nvSpPr>
          <p:spPr>
            <a:xfrm>
              <a:off x="2745336" y="2183551"/>
              <a:ext cx="788968" cy="47290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5" name="Скругленный прямоугольник 4"/>
            <p:cNvSpPr/>
            <p:nvPr/>
          </p:nvSpPr>
          <p:spPr>
            <a:xfrm>
              <a:off x="2759187" y="2197402"/>
              <a:ext cx="761266" cy="4452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4</a:t>
              </a:r>
              <a:r>
                <a:rPr lang="ru-RU" sz="1200" b="0" kern="1200" dirty="0" smtClean="0">
                  <a:solidFill>
                    <a:schemeClr val="tx1"/>
                  </a:solidFill>
                  <a:latin typeface="Times New Roman" panose="02020603050405020304" pitchFamily="18" charset="0"/>
                  <a:cs typeface="Times New Roman" panose="02020603050405020304" pitchFamily="18" charset="0"/>
                </a:rPr>
                <a:t>,7</a:t>
              </a:r>
              <a:endParaRPr lang="ru-RU" sz="1200" b="0" kern="1200" dirty="0">
                <a:solidFill>
                  <a:schemeClr val="tx1"/>
                </a:solidFill>
                <a:latin typeface="Times New Roman" panose="02020603050405020304" pitchFamily="18" charset="0"/>
                <a:cs typeface="Times New Roman" panose="02020603050405020304" pitchFamily="18" charset="0"/>
              </a:endParaRPr>
            </a:p>
          </p:txBody>
        </p:sp>
      </p:grpSp>
      <p:grpSp>
        <p:nvGrpSpPr>
          <p:cNvPr id="26" name="Группа 25"/>
          <p:cNvGrpSpPr/>
          <p:nvPr/>
        </p:nvGrpSpPr>
        <p:grpSpPr>
          <a:xfrm>
            <a:off x="7985499" y="5969130"/>
            <a:ext cx="861436" cy="472904"/>
            <a:chOff x="3747058" y="2184946"/>
            <a:chExt cx="861436" cy="472904"/>
          </a:xfrm>
        </p:grpSpPr>
        <p:sp>
          <p:nvSpPr>
            <p:cNvPr id="27" name="Скругленный прямоугольник 26"/>
            <p:cNvSpPr/>
            <p:nvPr/>
          </p:nvSpPr>
          <p:spPr>
            <a:xfrm>
              <a:off x="3747058" y="2184946"/>
              <a:ext cx="832402" cy="47290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Скругленный прямоугольник 4"/>
            <p:cNvSpPr/>
            <p:nvPr/>
          </p:nvSpPr>
          <p:spPr>
            <a:xfrm>
              <a:off x="3803794" y="2206649"/>
              <a:ext cx="804700" cy="4452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4</a:t>
              </a:r>
              <a:r>
                <a:rPr lang="ru-RU" sz="1200" b="0" kern="1200" dirty="0" smtClean="0">
                  <a:solidFill>
                    <a:schemeClr val="tx1"/>
                  </a:solidFill>
                  <a:latin typeface="Times New Roman" panose="02020603050405020304" pitchFamily="18" charset="0"/>
                  <a:cs typeface="Times New Roman" panose="02020603050405020304" pitchFamily="18" charset="0"/>
                </a:rPr>
                <a:t>,0</a:t>
              </a:r>
              <a:endParaRPr lang="ru-RU" sz="1200" b="0" kern="1200"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070489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62959" y="2432166"/>
            <a:ext cx="4932000" cy="50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Доля населения с доходами ниже величины </a:t>
            </a:r>
            <a:r>
              <a:rPr lang="ru-RU" sz="1100" dirty="0" smtClean="0">
                <a:solidFill>
                  <a:schemeClr val="tx1"/>
                </a:solidFill>
                <a:latin typeface="Times New Roman" panose="02020603050405020304" pitchFamily="18" charset="0"/>
                <a:cs typeface="Times New Roman" panose="02020603050405020304" pitchFamily="18" charset="0"/>
              </a:rPr>
              <a:t>прожиточного минимума,%</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62959" y="2996952"/>
            <a:ext cx="4932000" cy="68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100" dirty="0">
                <a:solidFill>
                  <a:schemeClr val="tx1"/>
                </a:solidFill>
                <a:latin typeface="Times New Roman" panose="02020603050405020304" pitchFamily="18" charset="0"/>
                <a:cs typeface="Times New Roman" panose="02020603050405020304" pitchFamily="18" charset="0"/>
              </a:rPr>
              <a:t>Доля доступных для инвалидов и других маломобильных групп населения приоритетных объектов социальной, транспортной, инженерной инфраструктуры в общем количестве приоритетных объектов в Чувашской </a:t>
            </a:r>
            <a:r>
              <a:rPr lang="ru-RU" sz="1100" dirty="0" smtClean="0">
                <a:solidFill>
                  <a:schemeClr val="tx1"/>
                </a:solidFill>
                <a:latin typeface="Times New Roman" panose="02020603050405020304" pitchFamily="18" charset="0"/>
                <a:cs typeface="Times New Roman" panose="02020603050405020304" pitchFamily="18" charset="0"/>
              </a:rPr>
              <a:t>Республике,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62959" y="3744000"/>
            <a:ext cx="4932000" cy="57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100" dirty="0">
                <a:solidFill>
                  <a:schemeClr val="tx1"/>
                </a:solidFill>
                <a:latin typeface="Times New Roman" panose="02020603050405020304" pitchFamily="18" charset="0"/>
                <a:cs typeface="Times New Roman" panose="02020603050405020304" pitchFamily="18" charset="0"/>
              </a:rPr>
              <a:t>Доля </a:t>
            </a:r>
            <a:r>
              <a:rPr lang="ru-RU" sz="1100" dirty="0" smtClean="0">
                <a:solidFill>
                  <a:schemeClr val="tx1"/>
                </a:solidFill>
                <a:latin typeface="Times New Roman" panose="02020603050405020304" pitchFamily="18" charset="0"/>
                <a:cs typeface="Times New Roman" panose="02020603050405020304" pitchFamily="18" charset="0"/>
              </a:rPr>
              <a:t>детей-инвалидов в возрасте от 5 до 18 лет, получающих дополнительное образование, в </a:t>
            </a:r>
            <a:r>
              <a:rPr lang="ru-RU" sz="1100" dirty="0">
                <a:solidFill>
                  <a:schemeClr val="tx1"/>
                </a:solidFill>
                <a:latin typeface="Times New Roman" panose="02020603050405020304" pitchFamily="18" charset="0"/>
                <a:cs typeface="Times New Roman" panose="02020603050405020304" pitchFamily="18" charset="0"/>
              </a:rPr>
              <a:t>общей численности </a:t>
            </a:r>
            <a:r>
              <a:rPr lang="ru-RU" sz="1100" dirty="0" smtClean="0">
                <a:solidFill>
                  <a:schemeClr val="tx1"/>
                </a:solidFill>
                <a:latin typeface="Times New Roman" panose="02020603050405020304" pitchFamily="18" charset="0"/>
                <a:cs typeface="Times New Roman" panose="02020603050405020304" pitchFamily="18" charset="0"/>
              </a:rPr>
              <a:t>детей-инвалидов данного возраста,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62959" y="4388644"/>
            <a:ext cx="4932000" cy="6134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100" dirty="0">
                <a:solidFill>
                  <a:schemeClr val="tx1"/>
                </a:solidFill>
                <a:latin typeface="Times New Roman" panose="02020603050405020304" pitchFamily="18" charset="0"/>
                <a:cs typeface="Times New Roman" panose="02020603050405020304" pitchFamily="18" charset="0"/>
              </a:rPr>
              <a:t>Доля общеобразовательных организаций, в которых создана универсальная </a:t>
            </a:r>
            <a:r>
              <a:rPr lang="ru-RU" sz="1100" dirty="0" err="1">
                <a:solidFill>
                  <a:schemeClr val="tx1"/>
                </a:solidFill>
                <a:latin typeface="Times New Roman" panose="02020603050405020304" pitchFamily="18" charset="0"/>
                <a:cs typeface="Times New Roman" panose="02020603050405020304" pitchFamily="18" charset="0"/>
              </a:rPr>
              <a:t>безбарьерная</a:t>
            </a:r>
            <a:r>
              <a:rPr lang="ru-RU" sz="1100" dirty="0">
                <a:solidFill>
                  <a:schemeClr val="tx1"/>
                </a:solidFill>
                <a:latin typeface="Times New Roman" panose="02020603050405020304" pitchFamily="18" charset="0"/>
                <a:cs typeface="Times New Roman" panose="02020603050405020304" pitchFamily="18" charset="0"/>
              </a:rPr>
              <a:t> среда для инклюзивного образования детей-инвалидов, в общем количестве общеобразовательных организаций в Чувашской </a:t>
            </a:r>
            <a:r>
              <a:rPr lang="ru-RU" sz="1100" dirty="0" smtClean="0">
                <a:solidFill>
                  <a:schemeClr val="tx1"/>
                </a:solidFill>
                <a:latin typeface="Times New Roman" panose="02020603050405020304" pitchFamily="18" charset="0"/>
                <a:cs typeface="Times New Roman" panose="02020603050405020304" pitchFamily="18" charset="0"/>
              </a:rPr>
              <a:t>Республике,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62959" y="5076000"/>
            <a:ext cx="4932000" cy="54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100" dirty="0">
                <a:solidFill>
                  <a:schemeClr val="tx1"/>
                </a:solidFill>
                <a:latin typeface="Times New Roman" panose="02020603050405020304" pitchFamily="18" charset="0"/>
                <a:cs typeface="Times New Roman" panose="02020603050405020304" pitchFamily="18" charset="0"/>
              </a:rPr>
              <a:t>Удельный вес детей-инвалидов, получивших социальные услуги в организациях социального обслуживания для детей-инвалидов, в общей численности </a:t>
            </a:r>
            <a:r>
              <a:rPr lang="ru-RU" sz="1100" dirty="0" smtClean="0">
                <a:solidFill>
                  <a:schemeClr val="tx1"/>
                </a:solidFill>
                <a:latin typeface="Times New Roman" panose="02020603050405020304" pitchFamily="18" charset="0"/>
                <a:cs typeface="Times New Roman" panose="02020603050405020304" pitchFamily="18" charset="0"/>
              </a:rPr>
              <a:t>детей-инвалидов,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62959" y="5709549"/>
            <a:ext cx="4932000" cy="57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100" dirty="0">
                <a:solidFill>
                  <a:schemeClr val="tx1"/>
                </a:solidFill>
                <a:latin typeface="Times New Roman" panose="02020603050405020304" pitchFamily="18" charset="0"/>
                <a:cs typeface="Times New Roman" panose="02020603050405020304" pitchFamily="18" charset="0"/>
              </a:rPr>
              <a:t>Количество пунктов проката средств и предметов ухода за пожилыми людьми нарастающим итогом за </a:t>
            </a:r>
            <a:r>
              <a:rPr lang="ru-RU" sz="1100" dirty="0" smtClean="0">
                <a:solidFill>
                  <a:schemeClr val="tx1"/>
                </a:solidFill>
                <a:latin typeface="Times New Roman" panose="02020603050405020304" pitchFamily="18" charset="0"/>
                <a:cs typeface="Times New Roman" panose="02020603050405020304" pitchFamily="18" charset="0"/>
              </a:rPr>
              <a:t>период, ед.</a:t>
            </a:r>
          </a:p>
        </p:txBody>
      </p:sp>
      <p:sp>
        <p:nvSpPr>
          <p:cNvPr id="11" name="Скругленный прямоугольник 10"/>
          <p:cNvSpPr/>
          <p:nvPr/>
        </p:nvSpPr>
        <p:spPr>
          <a:xfrm>
            <a:off x="244113" y="1688057"/>
            <a:ext cx="3437077"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53</a:t>
            </a:fld>
            <a:endParaRPr lang="ru-RU" dirty="0"/>
          </a:p>
        </p:txBody>
      </p:sp>
      <p:pic>
        <p:nvPicPr>
          <p:cNvPr id="49" name="Рисунок 48" descr="http://upravafilipark.ru/wp-content/uploads/2015/06/sobranie-2.jpg"/>
          <p:cNvPicPr/>
          <p:nvPr/>
        </p:nvPicPr>
        <p:blipFill>
          <a:blip r:embed="rId3" cstate="print"/>
          <a:srcRect/>
          <a:stretch>
            <a:fillRect/>
          </a:stretch>
        </p:blipFill>
        <p:spPr bwMode="auto">
          <a:xfrm>
            <a:off x="1376934" y="823961"/>
            <a:ext cx="1080120" cy="792087"/>
          </a:xfrm>
          <a:prstGeom prst="rect">
            <a:avLst/>
          </a:prstGeom>
          <a:ln>
            <a:noFill/>
          </a:ln>
          <a:effectLst>
            <a:softEdge rad="112500"/>
          </a:effectLst>
        </p:spPr>
      </p:pic>
      <p:pic>
        <p:nvPicPr>
          <p:cNvPr id="50" name="Рисунок 49" descr="http://blog.yarcenter.ru/media/5/0.2/0506.jpg"/>
          <p:cNvPicPr/>
          <p:nvPr/>
        </p:nvPicPr>
        <p:blipFill>
          <a:blip r:embed="rId4" cstate="print"/>
          <a:srcRect/>
          <a:stretch>
            <a:fillRect/>
          </a:stretch>
        </p:blipFill>
        <p:spPr bwMode="auto">
          <a:xfrm>
            <a:off x="244113" y="823961"/>
            <a:ext cx="1060813" cy="813577"/>
          </a:xfrm>
          <a:prstGeom prst="rect">
            <a:avLst/>
          </a:prstGeom>
          <a:ln>
            <a:noFill/>
          </a:ln>
          <a:effectLst>
            <a:softEdge rad="112500"/>
          </a:effectLst>
        </p:spPr>
      </p:pic>
      <p:pic>
        <p:nvPicPr>
          <p:cNvPr id="51" name="Рисунок 50" descr="http://www.prav-net.ru/img/zolotoslov/5064-1.jpg"/>
          <p:cNvPicPr/>
          <p:nvPr/>
        </p:nvPicPr>
        <p:blipFill>
          <a:blip r:embed="rId5" cstate="print"/>
          <a:srcRect/>
          <a:stretch>
            <a:fillRect/>
          </a:stretch>
        </p:blipFill>
        <p:spPr bwMode="auto">
          <a:xfrm>
            <a:off x="2528959" y="823961"/>
            <a:ext cx="1152231" cy="792088"/>
          </a:xfrm>
          <a:prstGeom prst="rect">
            <a:avLst/>
          </a:prstGeom>
          <a:ln>
            <a:noFill/>
          </a:ln>
          <a:effectLst>
            <a:softEdge rad="112500"/>
          </a:effectLst>
        </p:spPr>
      </p:pic>
      <p:pic>
        <p:nvPicPr>
          <p:cNvPr id="52" name="Рисунок 51" descr="http://zaoblakami.ru/uploads/content/small/200_123423423435_dostupnaya-sreda.jpg"/>
          <p:cNvPicPr/>
          <p:nvPr/>
        </p:nvPicPr>
        <p:blipFill>
          <a:blip r:embed="rId6" cstate="print"/>
          <a:srcRect/>
          <a:stretch>
            <a:fillRect/>
          </a:stretch>
        </p:blipFill>
        <p:spPr bwMode="auto">
          <a:xfrm>
            <a:off x="3897214" y="1688057"/>
            <a:ext cx="1008112" cy="504056"/>
          </a:xfrm>
          <a:prstGeom prst="rect">
            <a:avLst/>
          </a:prstGeom>
          <a:noFill/>
          <a:ln w="9525">
            <a:noFill/>
            <a:miter lim="800000"/>
            <a:headEnd/>
            <a:tailEnd/>
          </a:ln>
        </p:spPr>
      </p:pic>
      <p:pic>
        <p:nvPicPr>
          <p:cNvPr id="53" name="Рисунок 52" descr="http://riarealty.ru/images/39662/77/396627757.jpg"/>
          <p:cNvPicPr/>
          <p:nvPr/>
        </p:nvPicPr>
        <p:blipFill>
          <a:blip r:embed="rId7" cstate="print"/>
          <a:srcRect/>
          <a:stretch>
            <a:fillRect/>
          </a:stretch>
        </p:blipFill>
        <p:spPr bwMode="auto">
          <a:xfrm>
            <a:off x="3756248" y="815744"/>
            <a:ext cx="1149078" cy="800304"/>
          </a:xfrm>
          <a:prstGeom prst="rect">
            <a:avLst/>
          </a:prstGeom>
          <a:ln>
            <a:noFill/>
          </a:ln>
          <a:effectLst>
            <a:softEdge rad="112500"/>
          </a:effectLst>
        </p:spPr>
      </p:pic>
      <p:graphicFrame>
        <p:nvGraphicFramePr>
          <p:cNvPr id="54" name="Схема 53"/>
          <p:cNvGraphicFramePr/>
          <p:nvPr>
            <p:extLst>
              <p:ext uri="{D42A27DB-BD31-4B8C-83A1-F6EECF244321}">
                <p14:modId xmlns:p14="http://schemas.microsoft.com/office/powerpoint/2010/main" val="3241897751"/>
              </p:ext>
            </p:extLst>
          </p:nvPr>
        </p:nvGraphicFramePr>
        <p:xfrm>
          <a:off x="5130328" y="1124744"/>
          <a:ext cx="3906168" cy="51845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Заголовок 1"/>
          <p:cNvSpPr txBox="1">
            <a:spLocks/>
          </p:cNvSpPr>
          <p:nvPr/>
        </p:nvSpPr>
        <p:spPr>
          <a:xfrm>
            <a:off x="259728" y="0"/>
            <a:ext cx="72646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«Социальная поддержка граждан»</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20" name="Прямая соединительная линия 1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1137393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C:\Users\e.babaeva\Desktop\img_00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343" y="908710"/>
            <a:ext cx="2664297" cy="16774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latin typeface="Times New Roman" panose="02020603050405020304" pitchFamily="18" charset="0"/>
              <a:cs typeface="Times New Roman" panose="02020603050405020304" pitchFamily="18" charset="0"/>
            </a:endParaRPr>
          </a:p>
          <a:p>
            <a:endParaRPr lang="ru-RU" sz="1000" i="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47779" y="772096"/>
            <a:ext cx="6152413" cy="195069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6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350" dirty="0">
                <a:solidFill>
                  <a:schemeClr val="tx1"/>
                </a:solidFill>
                <a:latin typeface="Times New Roman" panose="02020603050405020304" pitchFamily="18" charset="0"/>
                <a:cs typeface="Times New Roman" panose="02020603050405020304" pitchFamily="18" charset="0"/>
              </a:rPr>
              <a:t>активизация культурного потенциала Чувашской </a:t>
            </a:r>
            <a:r>
              <a:rPr lang="ru-RU" sz="1350" dirty="0" smtClean="0">
                <a:solidFill>
                  <a:schemeClr val="tx1"/>
                </a:solidFill>
                <a:latin typeface="Times New Roman" panose="02020603050405020304" pitchFamily="18" charset="0"/>
                <a:cs typeface="Times New Roman" panose="02020603050405020304" pitchFamily="18" charset="0"/>
              </a:rPr>
              <a:t>Республики</a:t>
            </a:r>
            <a:r>
              <a:rPr lang="ru-RU" sz="1350" dirty="0">
                <a:solidFill>
                  <a:schemeClr val="tx1"/>
                </a:solidFill>
                <a:latin typeface="Times New Roman" panose="02020603050405020304" pitchFamily="18" charset="0"/>
                <a:cs typeface="Times New Roman" panose="02020603050405020304" pitchFamily="18" charset="0"/>
              </a:rPr>
              <a:t>;</a:t>
            </a:r>
            <a:endParaRPr lang="ru-RU" sz="1350"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ru-RU" sz="1350" dirty="0">
                <a:solidFill>
                  <a:schemeClr val="tx1"/>
                </a:solidFill>
                <a:latin typeface="Times New Roman" panose="02020603050405020304" pitchFamily="18" charset="0"/>
                <a:cs typeface="Times New Roman" panose="02020603050405020304" pitchFamily="18" charset="0"/>
              </a:rPr>
              <a:t>повышение роли институтов гражданского общества как субъектов культурной политики;</a:t>
            </a:r>
            <a:endParaRPr lang="ru-RU" sz="1350"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ru-RU" sz="1350" dirty="0">
                <a:solidFill>
                  <a:schemeClr val="tx1"/>
                </a:solidFill>
                <a:latin typeface="Times New Roman" panose="02020603050405020304" pitchFamily="18" charset="0"/>
                <a:cs typeface="Times New Roman" panose="02020603050405020304" pitchFamily="18" charset="0"/>
              </a:rPr>
              <a:t>содействие  формированию гармонично развитой </a:t>
            </a:r>
            <a:r>
              <a:rPr lang="ru-RU" sz="1350" dirty="0" smtClean="0">
                <a:solidFill>
                  <a:schemeClr val="tx1"/>
                </a:solidFill>
                <a:latin typeface="Times New Roman" panose="02020603050405020304" pitchFamily="18" charset="0"/>
                <a:cs typeface="Times New Roman" panose="02020603050405020304" pitchFamily="18" charset="0"/>
              </a:rPr>
              <a:t>личности</a:t>
            </a:r>
            <a:r>
              <a:rPr lang="ru-RU" sz="1350" dirty="0">
                <a:solidFill>
                  <a:schemeClr val="tx1"/>
                </a:solidFill>
                <a:latin typeface="Times New Roman" panose="02020603050405020304" pitchFamily="18" charset="0"/>
                <a:cs typeface="Times New Roman" panose="02020603050405020304" pitchFamily="18" charset="0"/>
              </a:rPr>
              <a:t>, способной к активному участию в реализации государственной культурной </a:t>
            </a:r>
            <a:r>
              <a:rPr lang="ru-RU" sz="1350" dirty="0" smtClean="0">
                <a:solidFill>
                  <a:schemeClr val="tx1"/>
                </a:solidFill>
                <a:latin typeface="Times New Roman" panose="02020603050405020304" pitchFamily="18" charset="0"/>
                <a:cs typeface="Times New Roman" panose="02020603050405020304" pitchFamily="18" charset="0"/>
              </a:rPr>
              <a:t>политики;</a:t>
            </a:r>
          </a:p>
          <a:p>
            <a:pPr marL="285750" indent="-285750" algn="just">
              <a:buFont typeface="Wingdings" panose="05000000000000000000" pitchFamily="2" charset="2"/>
              <a:buChar char="v"/>
            </a:pPr>
            <a:r>
              <a:rPr lang="ru-RU" sz="1350" dirty="0">
                <a:solidFill>
                  <a:schemeClr val="tx1"/>
                </a:solidFill>
                <a:latin typeface="Times New Roman" panose="02020603050405020304" pitchFamily="18" charset="0"/>
                <a:cs typeface="Times New Roman" panose="02020603050405020304" pitchFamily="18" charset="0"/>
              </a:rPr>
              <a:t>сохранение культурного наследия и создание условий для развития культуры.</a:t>
            </a:r>
          </a:p>
        </p:txBody>
      </p:sp>
      <p:sp>
        <p:nvSpPr>
          <p:cNvPr id="6" name="TextBox 5"/>
          <p:cNvSpPr txBox="1"/>
          <p:nvPr/>
        </p:nvSpPr>
        <p:spPr>
          <a:xfrm>
            <a:off x="147779" y="2903549"/>
            <a:ext cx="4209357" cy="323165"/>
          </a:xfrm>
          <a:prstGeom prst="rect">
            <a:avLst/>
          </a:prstGeom>
          <a:noFill/>
        </p:spPr>
        <p:txBody>
          <a:bodyPr wrap="none" rtlCol="0">
            <a:spAutoFit/>
          </a:bodyPr>
          <a:lstStyle/>
          <a:p>
            <a:r>
              <a:rPr lang="ru-RU" sz="15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4211654505"/>
              </p:ext>
            </p:extLst>
          </p:nvPr>
        </p:nvGraphicFramePr>
        <p:xfrm>
          <a:off x="147780" y="3356992"/>
          <a:ext cx="4856268" cy="3073700"/>
        </p:xfrm>
        <a:graphic>
          <a:graphicData uri="http://schemas.openxmlformats.org/drawingml/2006/chart">
            <c:chart xmlns:c="http://schemas.openxmlformats.org/drawingml/2006/chart" xmlns:r="http://schemas.openxmlformats.org/officeDocument/2006/relationships" r:id="rId4"/>
          </a:graphicData>
        </a:graphic>
      </p:graphicFrame>
      <p:sp>
        <p:nvSpPr>
          <p:cNvPr id="7" name="Номер слайда 6"/>
          <p:cNvSpPr>
            <a:spLocks noGrp="1"/>
          </p:cNvSpPr>
          <p:nvPr>
            <p:ph type="sldNum" sz="quarter" idx="12"/>
          </p:nvPr>
        </p:nvSpPr>
        <p:spPr/>
        <p:txBody>
          <a:bodyPr/>
          <a:lstStyle/>
          <a:p>
            <a:pPr>
              <a:defRPr/>
            </a:pPr>
            <a:fld id="{667CCBFA-BFB9-4E9F-B6F6-694D72409F22}" type="slidenum">
              <a:rPr lang="ru-RU" smtClean="0"/>
              <a:pPr>
                <a:defRPr/>
              </a:pPr>
              <a:t>54</a:t>
            </a:fld>
            <a:endParaRPr lang="ru-RU" dirty="0"/>
          </a:p>
        </p:txBody>
      </p:sp>
      <p:graphicFrame>
        <p:nvGraphicFramePr>
          <p:cNvPr id="13" name="Схема 12"/>
          <p:cNvGraphicFramePr/>
          <p:nvPr>
            <p:extLst>
              <p:ext uri="{D42A27DB-BD31-4B8C-83A1-F6EECF244321}">
                <p14:modId xmlns:p14="http://schemas.microsoft.com/office/powerpoint/2010/main" val="696388005"/>
              </p:ext>
            </p:extLst>
          </p:nvPr>
        </p:nvGraphicFramePr>
        <p:xfrm>
          <a:off x="4860032" y="2787408"/>
          <a:ext cx="4151784" cy="36659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Заголовок 1"/>
          <p:cNvSpPr txBox="1">
            <a:spLocks/>
          </p:cNvSpPr>
          <p:nvPr/>
        </p:nvSpPr>
        <p:spPr>
          <a:xfrm>
            <a:off x="259728" y="0"/>
            <a:ext cx="72646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«Развитие культуры и туризма»</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6" name="Прямая соединительная линия 15"/>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87769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кругленный прямоугольник 23"/>
          <p:cNvSpPr/>
          <p:nvPr/>
        </p:nvSpPr>
        <p:spPr>
          <a:xfrm>
            <a:off x="173109" y="3079630"/>
            <a:ext cx="4926664" cy="73500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Уровень удовлетворенности населения качеством предоставления государственных и муниципальных услуг в сфере </a:t>
            </a:r>
            <a:r>
              <a:rPr lang="ru-RU" sz="1200" dirty="0" smtClean="0">
                <a:solidFill>
                  <a:schemeClr val="tx1"/>
                </a:solidFill>
                <a:latin typeface="Times New Roman" panose="02020603050405020304" pitchFamily="18" charset="0"/>
                <a:cs typeface="Times New Roman" panose="02020603050405020304" pitchFamily="18" charset="0"/>
              </a:rPr>
              <a:t>культуры, %</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168621" y="3868549"/>
            <a:ext cx="4918627" cy="71957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Удельный вес населения, участвующего в платных культурно-досуговых мероприятиях, проводимых государственными (муниципальными) учреждениями </a:t>
            </a:r>
            <a:r>
              <a:rPr lang="ru-RU" sz="1200" dirty="0" smtClean="0">
                <a:solidFill>
                  <a:schemeClr val="tx1"/>
                </a:solidFill>
                <a:latin typeface="Times New Roman" panose="02020603050405020304" pitchFamily="18" charset="0"/>
                <a:cs typeface="Times New Roman" panose="02020603050405020304" pitchFamily="18" charset="0"/>
              </a:rPr>
              <a:t>культуры, %</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161232" y="4623758"/>
            <a:ext cx="4918627" cy="7850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Количество экземпляров новых поступлений в библиотечные фонды общедоступных библиотек на 1 тыс. человек населения</a:t>
            </a:r>
          </a:p>
        </p:txBody>
      </p:sp>
      <p:sp>
        <p:nvSpPr>
          <p:cNvPr id="11" name="Скругленный прямоугольник 10"/>
          <p:cNvSpPr/>
          <p:nvPr/>
        </p:nvSpPr>
        <p:spPr>
          <a:xfrm>
            <a:off x="183607" y="1676163"/>
            <a:ext cx="2084840"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31" name="Picture 7" descr="C:\Users\e.babaeva\Desktop\img_06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670" y="836713"/>
            <a:ext cx="2681738" cy="18885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pPr>
              <a:defRPr/>
            </a:pPr>
            <a:fld id="{5134FBE4-DC40-4A96-AB83-42E61AAB2036}" type="slidenum">
              <a:rPr lang="ru-RU" smtClean="0"/>
              <a:pPr>
                <a:defRPr/>
              </a:pPr>
              <a:t>55</a:t>
            </a:fld>
            <a:endParaRPr lang="ru-RU" dirty="0"/>
          </a:p>
        </p:txBody>
      </p:sp>
      <p:graphicFrame>
        <p:nvGraphicFramePr>
          <p:cNvPr id="14" name="Схема 13"/>
          <p:cNvGraphicFramePr/>
          <p:nvPr>
            <p:extLst>
              <p:ext uri="{D42A27DB-BD31-4B8C-83A1-F6EECF244321}">
                <p14:modId xmlns:p14="http://schemas.microsoft.com/office/powerpoint/2010/main" val="1311363169"/>
              </p:ext>
            </p:extLst>
          </p:nvPr>
        </p:nvGraphicFramePr>
        <p:xfrm>
          <a:off x="5195788" y="1127383"/>
          <a:ext cx="3906168" cy="50379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Скругленный прямоугольник 14"/>
          <p:cNvSpPr/>
          <p:nvPr/>
        </p:nvSpPr>
        <p:spPr>
          <a:xfrm>
            <a:off x="161232" y="5462676"/>
            <a:ext cx="4918627" cy="70262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Доля средств республиканского бюджета </a:t>
            </a:r>
            <a:r>
              <a:rPr lang="ru-RU" sz="1200" dirty="0" smtClean="0">
                <a:solidFill>
                  <a:schemeClr val="tx1"/>
                </a:solidFill>
                <a:latin typeface="Times New Roman" panose="02020603050405020304" pitchFamily="18" charset="0"/>
                <a:cs typeface="Times New Roman" panose="02020603050405020304" pitchFamily="18" charset="0"/>
              </a:rPr>
              <a:t>ЧР, </a:t>
            </a:r>
            <a:r>
              <a:rPr lang="ru-RU" sz="1200" dirty="0">
                <a:solidFill>
                  <a:schemeClr val="tx1"/>
                </a:solidFill>
                <a:latin typeface="Times New Roman" panose="02020603050405020304" pitchFamily="18" charset="0"/>
                <a:cs typeface="Times New Roman" panose="02020603050405020304" pitchFamily="18" charset="0"/>
              </a:rPr>
              <a:t>распределяемых на конкурсной </a:t>
            </a:r>
            <a:r>
              <a:rPr lang="ru-RU" sz="1200" dirty="0" smtClean="0">
                <a:solidFill>
                  <a:schemeClr val="tx1"/>
                </a:solidFill>
                <a:latin typeface="Times New Roman" panose="02020603050405020304" pitchFamily="18" charset="0"/>
                <a:cs typeface="Times New Roman" panose="02020603050405020304" pitchFamily="18" charset="0"/>
              </a:rPr>
              <a:t>основе</a:t>
            </a:r>
            <a:r>
              <a:rPr lang="ru-RU" sz="1200" dirty="0">
                <a:solidFill>
                  <a:schemeClr val="tx1"/>
                </a:solidFill>
                <a:latin typeface="Times New Roman" panose="02020603050405020304" pitchFamily="18" charset="0"/>
                <a:cs typeface="Times New Roman" panose="02020603050405020304" pitchFamily="18" charset="0"/>
              </a:rPr>
              <a:t>, выделяемых на </a:t>
            </a:r>
            <a:r>
              <a:rPr lang="ru-RU" sz="1200" dirty="0" smtClean="0">
                <a:solidFill>
                  <a:schemeClr val="tx1"/>
                </a:solidFill>
                <a:latin typeface="Times New Roman" panose="02020603050405020304" pitchFamily="18" charset="0"/>
                <a:cs typeface="Times New Roman" panose="02020603050405020304" pitchFamily="18" charset="0"/>
              </a:rPr>
              <a:t>финансирование </a:t>
            </a:r>
            <a:r>
              <a:rPr lang="ru-RU" sz="1200" dirty="0">
                <a:solidFill>
                  <a:schemeClr val="tx1"/>
                </a:solidFill>
                <a:latin typeface="Times New Roman" panose="02020603050405020304" pitchFamily="18" charset="0"/>
                <a:cs typeface="Times New Roman" panose="02020603050405020304" pitchFamily="18" charset="0"/>
              </a:rPr>
              <a:t>деятельности организаций всех форм собственности в сфере </a:t>
            </a:r>
            <a:r>
              <a:rPr lang="ru-RU" sz="1200" dirty="0" smtClean="0">
                <a:solidFill>
                  <a:schemeClr val="tx1"/>
                </a:solidFill>
                <a:latin typeface="Times New Roman" panose="02020603050405020304" pitchFamily="18" charset="0"/>
                <a:cs typeface="Times New Roman" panose="02020603050405020304" pitchFamily="18" charset="0"/>
              </a:rPr>
              <a:t>культуры, %</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2" name="Заголовок 1"/>
          <p:cNvSpPr txBox="1">
            <a:spLocks/>
          </p:cNvSpPr>
          <p:nvPr/>
        </p:nvSpPr>
        <p:spPr>
          <a:xfrm>
            <a:off x="259728" y="0"/>
            <a:ext cx="72646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«Развитие культуры и туризма»</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3" name="Прямая соединительная линия 1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7737598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black"/>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prstClr val="black"/>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solidFill>
                <a:prstClr val="black"/>
              </a:solidFill>
              <a:latin typeface="Times New Roman" panose="02020603050405020304" pitchFamily="18" charset="0"/>
              <a:cs typeface="Times New Roman" panose="02020603050405020304" pitchFamily="18" charset="0"/>
            </a:endParaRPr>
          </a:p>
          <a:p>
            <a:endParaRPr lang="ru-RU" sz="1000" i="1" dirty="0">
              <a:solidFill>
                <a:prstClr val="black"/>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07504" y="764704"/>
            <a:ext cx="6728478" cy="192887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smtClean="0">
                <a:solidFill>
                  <a:prstClr val="black"/>
                </a:solidFill>
                <a:latin typeface="Times New Roman" panose="02020603050405020304" pitchFamily="18" charset="0"/>
                <a:cs typeface="Times New Roman" panose="02020603050405020304" pitchFamily="18" charset="0"/>
              </a:rPr>
              <a:t>Цели программы:</a:t>
            </a:r>
            <a:r>
              <a:rPr lang="ru-RU" sz="1600" dirty="0" smtClean="0">
                <a:solidFill>
                  <a:prstClr val="black"/>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ru-RU" sz="1400" dirty="0">
                <a:solidFill>
                  <a:prstClr val="black"/>
                </a:solidFill>
                <a:latin typeface="Times New Roman" panose="02020603050405020304" pitchFamily="18" charset="0"/>
                <a:cs typeface="Times New Roman" panose="02020603050405020304" pitchFamily="18" charset="0"/>
              </a:rPr>
              <a:t>создание условий, обеспечивающих возможность гражданам систематически заниматься физической культурой и спортом, путем развития инфраструктуры спорта, популяризации массового и профессионального спорта (включая спорт высших достижений) и приобщения различных слоев общества к регулярным занятиям физической культурой и </a:t>
            </a:r>
            <a:r>
              <a:rPr lang="ru-RU" sz="1400" dirty="0" smtClean="0">
                <a:solidFill>
                  <a:prstClr val="black"/>
                </a:solidFill>
                <a:latin typeface="Times New Roman" panose="02020603050405020304" pitchFamily="18" charset="0"/>
                <a:cs typeface="Times New Roman" panose="02020603050405020304" pitchFamily="18" charset="0"/>
              </a:rPr>
              <a:t>спортом;</a:t>
            </a:r>
          </a:p>
          <a:p>
            <a:pPr marL="285750" indent="-285750">
              <a:buFont typeface="Wingdings" panose="05000000000000000000" pitchFamily="2" charset="2"/>
              <a:buChar char="v"/>
            </a:pPr>
            <a:r>
              <a:rPr lang="ru-RU" sz="1400" dirty="0">
                <a:solidFill>
                  <a:prstClr val="black"/>
                </a:solidFill>
                <a:latin typeface="Times New Roman" panose="02020603050405020304" pitchFamily="18" charset="0"/>
                <a:cs typeface="Times New Roman" panose="02020603050405020304" pitchFamily="18" charset="0"/>
              </a:rPr>
              <a:t>повышение эффективности подготовки спортсменов в спорте высших </a:t>
            </a:r>
            <a:r>
              <a:rPr lang="ru-RU" sz="1400" dirty="0" smtClean="0">
                <a:solidFill>
                  <a:prstClr val="black"/>
                </a:solidFill>
                <a:latin typeface="Times New Roman" panose="02020603050405020304" pitchFamily="18" charset="0"/>
                <a:cs typeface="Times New Roman" panose="02020603050405020304" pitchFamily="18" charset="0"/>
              </a:rPr>
              <a:t>достижений</a:t>
            </a:r>
            <a:r>
              <a:rPr lang="ru-RU" sz="1400" dirty="0">
                <a:solidFill>
                  <a:prstClr val="black"/>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183357" y="2817708"/>
            <a:ext cx="3952749" cy="323165"/>
          </a:xfrm>
          <a:prstGeom prst="rect">
            <a:avLst/>
          </a:prstGeom>
          <a:noFill/>
        </p:spPr>
        <p:txBody>
          <a:bodyPr wrap="none" rtlCol="0">
            <a:spAutoFit/>
          </a:bodyPr>
          <a:lstStyle/>
          <a:p>
            <a:r>
              <a:rPr lang="ru-RU" sz="1400" b="1" dirty="0" smtClean="0">
                <a:solidFill>
                  <a:prstClr val="black"/>
                </a:solidFill>
                <a:latin typeface="Times New Roman" panose="02020603050405020304" pitchFamily="18" charset="0"/>
                <a:cs typeface="Times New Roman" panose="02020603050405020304" pitchFamily="18" charset="0"/>
              </a:rPr>
              <a:t>Расходы республиканского бюджета, млн. руб</a:t>
            </a:r>
            <a:r>
              <a:rPr lang="ru-RU" sz="1500" b="1" dirty="0" smtClean="0">
                <a:solidFill>
                  <a:prstClr val="black"/>
                </a:solidFill>
                <a:latin typeface="Times New Roman" panose="02020603050405020304" pitchFamily="18" charset="0"/>
                <a:cs typeface="Times New Roman" panose="02020603050405020304" pitchFamily="18" charset="0"/>
              </a:rPr>
              <a:t>.</a:t>
            </a:r>
            <a:endParaRPr lang="ru-RU" sz="15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2667010753"/>
              </p:ext>
            </p:extLst>
          </p:nvPr>
        </p:nvGraphicFramePr>
        <p:xfrm>
          <a:off x="148923" y="3126085"/>
          <a:ext cx="4188937" cy="2695025"/>
        </p:xfrm>
        <a:graphic>
          <a:graphicData uri="http://schemas.openxmlformats.org/drawingml/2006/chart">
            <c:chart xmlns:c="http://schemas.openxmlformats.org/drawingml/2006/chart" xmlns:r="http://schemas.openxmlformats.org/officeDocument/2006/relationships" r:id="rId3"/>
          </a:graphicData>
        </a:graphic>
      </p:graphicFrame>
      <p:sp>
        <p:nvSpPr>
          <p:cNvPr id="7" name="Номер слайда 6"/>
          <p:cNvSpPr>
            <a:spLocks noGrp="1"/>
          </p:cNvSpPr>
          <p:nvPr>
            <p:ph type="sldNum" sz="quarter" idx="12"/>
          </p:nvPr>
        </p:nvSpPr>
        <p:spPr>
          <a:xfrm>
            <a:off x="8089900" y="6492875"/>
            <a:ext cx="1054100" cy="365125"/>
          </a:xfrm>
        </p:spPr>
        <p:txBody>
          <a:bodyPr/>
          <a:lstStyle/>
          <a:p>
            <a:pPr>
              <a:defRPr/>
            </a:pPr>
            <a:fld id="{667CCBFA-BFB9-4E9F-B6F6-694D72409F22}" type="slidenum">
              <a:rPr lang="ru-RU" smtClean="0">
                <a:solidFill>
                  <a:prstClr val="black"/>
                </a:solidFill>
              </a:rPr>
              <a:pPr>
                <a:defRPr/>
              </a:pPr>
              <a:t>56</a:t>
            </a:fld>
            <a:endParaRPr lang="ru-RU" dirty="0">
              <a:solidFill>
                <a:prstClr val="black"/>
              </a:solidFill>
            </a:endParaRPr>
          </a:p>
        </p:txBody>
      </p:sp>
      <p:sp>
        <p:nvSpPr>
          <p:cNvPr id="3" name="Полилиния 2"/>
          <p:cNvSpPr/>
          <p:nvPr/>
        </p:nvSpPr>
        <p:spPr>
          <a:xfrm>
            <a:off x="4789431" y="2926043"/>
            <a:ext cx="4228186" cy="509970"/>
          </a:xfrm>
          <a:custGeom>
            <a:avLst/>
            <a:gdLst>
              <a:gd name="connsiteX0" fmla="*/ 0 w 4265959"/>
              <a:gd name="connsiteY0" fmla="*/ 50997 h 509970"/>
              <a:gd name="connsiteX1" fmla="*/ 50997 w 4265959"/>
              <a:gd name="connsiteY1" fmla="*/ 0 h 509970"/>
              <a:gd name="connsiteX2" fmla="*/ 4214962 w 4265959"/>
              <a:gd name="connsiteY2" fmla="*/ 0 h 509970"/>
              <a:gd name="connsiteX3" fmla="*/ 4265959 w 4265959"/>
              <a:gd name="connsiteY3" fmla="*/ 50997 h 509970"/>
              <a:gd name="connsiteX4" fmla="*/ 4265959 w 4265959"/>
              <a:gd name="connsiteY4" fmla="*/ 458973 h 509970"/>
              <a:gd name="connsiteX5" fmla="*/ 4214962 w 4265959"/>
              <a:gd name="connsiteY5" fmla="*/ 509970 h 509970"/>
              <a:gd name="connsiteX6" fmla="*/ 50997 w 4265959"/>
              <a:gd name="connsiteY6" fmla="*/ 509970 h 509970"/>
              <a:gd name="connsiteX7" fmla="*/ 0 w 4265959"/>
              <a:gd name="connsiteY7" fmla="*/ 458973 h 509970"/>
              <a:gd name="connsiteX8" fmla="*/ 0 w 4265959"/>
              <a:gd name="connsiteY8" fmla="*/ 50997 h 50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5959" h="509970">
                <a:moveTo>
                  <a:pt x="0" y="50997"/>
                </a:moveTo>
                <a:cubicBezTo>
                  <a:pt x="0" y="22832"/>
                  <a:pt x="22832" y="0"/>
                  <a:pt x="50997" y="0"/>
                </a:cubicBezTo>
                <a:lnTo>
                  <a:pt x="4214962" y="0"/>
                </a:lnTo>
                <a:cubicBezTo>
                  <a:pt x="4243127" y="0"/>
                  <a:pt x="4265959" y="22832"/>
                  <a:pt x="4265959" y="50997"/>
                </a:cubicBezTo>
                <a:lnTo>
                  <a:pt x="4265959" y="458973"/>
                </a:lnTo>
                <a:cubicBezTo>
                  <a:pt x="4265959" y="487138"/>
                  <a:pt x="4243127" y="509970"/>
                  <a:pt x="4214962" y="509970"/>
                </a:cubicBezTo>
                <a:lnTo>
                  <a:pt x="50997" y="509970"/>
                </a:lnTo>
                <a:cubicBezTo>
                  <a:pt x="22832" y="509970"/>
                  <a:pt x="0" y="487138"/>
                  <a:pt x="0" y="458973"/>
                </a:cubicBezTo>
                <a:lnTo>
                  <a:pt x="0" y="5099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5897" tIns="75897" rIns="75897" bIns="75897" numCol="1" spcCol="1270" anchor="ctr" anchorCtr="0">
            <a:noAutofit/>
          </a:bodyPr>
          <a:lstStyle/>
          <a:p>
            <a:pPr lvl="0" algn="ctr" defTabSz="711200">
              <a:lnSpc>
                <a:spcPct val="90000"/>
              </a:lnSpc>
              <a:spcBef>
                <a:spcPct val="0"/>
              </a:spcBef>
              <a:spcAft>
                <a:spcPct val="35000"/>
              </a:spcAft>
            </a:pPr>
            <a:r>
              <a:rPr lang="ru-RU" sz="16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2018г., </a:t>
            </a:r>
          </a:p>
          <a:p>
            <a:pPr lvl="0" algn="ctr" defTabSz="711200">
              <a:lnSpc>
                <a:spcPct val="90000"/>
              </a:lnSpc>
              <a:spcBef>
                <a:spcPct val="0"/>
              </a:spcBef>
              <a:spcAft>
                <a:spcPct val="35000"/>
              </a:spcAft>
            </a:pPr>
            <a:r>
              <a:rPr lang="ru-RU" sz="1600" b="1" i="1" kern="1200" dirty="0" smtClean="0">
                <a:solidFill>
                  <a:schemeClr val="tx1"/>
                </a:solidFill>
                <a:latin typeface="Times New Roman" panose="02020603050405020304" pitchFamily="18" charset="0"/>
                <a:cs typeface="Times New Roman" panose="02020603050405020304" pitchFamily="18" charset="0"/>
              </a:rPr>
              <a:t>млн. руб.</a:t>
            </a:r>
          </a:p>
        </p:txBody>
      </p:sp>
      <p:sp>
        <p:nvSpPr>
          <p:cNvPr id="4" name="Полилиния 3"/>
          <p:cNvSpPr/>
          <p:nvPr/>
        </p:nvSpPr>
        <p:spPr>
          <a:xfrm>
            <a:off x="4799787" y="3487256"/>
            <a:ext cx="2433942" cy="332865"/>
          </a:xfrm>
          <a:custGeom>
            <a:avLst/>
            <a:gdLst>
              <a:gd name="connsiteX0" fmla="*/ 0 w 2433942"/>
              <a:gd name="connsiteY0" fmla="*/ 33287 h 332865"/>
              <a:gd name="connsiteX1" fmla="*/ 33287 w 2433942"/>
              <a:gd name="connsiteY1" fmla="*/ 0 h 332865"/>
              <a:gd name="connsiteX2" fmla="*/ 2400656 w 2433942"/>
              <a:gd name="connsiteY2" fmla="*/ 0 h 332865"/>
              <a:gd name="connsiteX3" fmla="*/ 2433943 w 2433942"/>
              <a:gd name="connsiteY3" fmla="*/ 33287 h 332865"/>
              <a:gd name="connsiteX4" fmla="*/ 2433942 w 2433942"/>
              <a:gd name="connsiteY4" fmla="*/ 299579 h 332865"/>
              <a:gd name="connsiteX5" fmla="*/ 2400655 w 2433942"/>
              <a:gd name="connsiteY5" fmla="*/ 332866 h 332865"/>
              <a:gd name="connsiteX6" fmla="*/ 33287 w 2433942"/>
              <a:gd name="connsiteY6" fmla="*/ 332865 h 332865"/>
              <a:gd name="connsiteX7" fmla="*/ 0 w 2433942"/>
              <a:gd name="connsiteY7" fmla="*/ 299578 h 332865"/>
              <a:gd name="connsiteX8" fmla="*/ 0 w 2433942"/>
              <a:gd name="connsiteY8" fmla="*/ 33287 h 33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942" h="332865">
                <a:moveTo>
                  <a:pt x="0" y="33287"/>
                </a:moveTo>
                <a:cubicBezTo>
                  <a:pt x="0" y="14903"/>
                  <a:pt x="14903" y="0"/>
                  <a:pt x="33287" y="0"/>
                </a:cubicBezTo>
                <a:lnTo>
                  <a:pt x="2400656" y="0"/>
                </a:lnTo>
                <a:cubicBezTo>
                  <a:pt x="2419040" y="0"/>
                  <a:pt x="2433943" y="14903"/>
                  <a:pt x="2433943" y="33287"/>
                </a:cubicBezTo>
                <a:cubicBezTo>
                  <a:pt x="2433943" y="122051"/>
                  <a:pt x="2433942" y="210815"/>
                  <a:pt x="2433942" y="299579"/>
                </a:cubicBezTo>
                <a:cubicBezTo>
                  <a:pt x="2433942" y="317963"/>
                  <a:pt x="2419039" y="332866"/>
                  <a:pt x="2400655" y="332866"/>
                </a:cubicBezTo>
                <a:lnTo>
                  <a:pt x="33287" y="332865"/>
                </a:lnTo>
                <a:cubicBezTo>
                  <a:pt x="14903" y="332865"/>
                  <a:pt x="0" y="317962"/>
                  <a:pt x="0" y="299578"/>
                </a:cubicBezTo>
                <a:lnTo>
                  <a:pt x="0" y="3328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089" tIns="63089" rIns="63089" bIns="63089"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Подпрограмма</a:t>
            </a:r>
          </a:p>
        </p:txBody>
      </p:sp>
      <p:sp>
        <p:nvSpPr>
          <p:cNvPr id="10" name="Полилиния 9"/>
          <p:cNvSpPr/>
          <p:nvPr/>
        </p:nvSpPr>
        <p:spPr>
          <a:xfrm>
            <a:off x="4804534" y="3871363"/>
            <a:ext cx="2424448" cy="663540"/>
          </a:xfrm>
          <a:custGeom>
            <a:avLst/>
            <a:gdLst>
              <a:gd name="connsiteX0" fmla="*/ 0 w 2424448"/>
              <a:gd name="connsiteY0" fmla="*/ 66354 h 663540"/>
              <a:gd name="connsiteX1" fmla="*/ 66354 w 2424448"/>
              <a:gd name="connsiteY1" fmla="*/ 0 h 663540"/>
              <a:gd name="connsiteX2" fmla="*/ 2358094 w 2424448"/>
              <a:gd name="connsiteY2" fmla="*/ 0 h 663540"/>
              <a:gd name="connsiteX3" fmla="*/ 2424448 w 2424448"/>
              <a:gd name="connsiteY3" fmla="*/ 66354 h 663540"/>
              <a:gd name="connsiteX4" fmla="*/ 2424448 w 2424448"/>
              <a:gd name="connsiteY4" fmla="*/ 597186 h 663540"/>
              <a:gd name="connsiteX5" fmla="*/ 2358094 w 2424448"/>
              <a:gd name="connsiteY5" fmla="*/ 663540 h 663540"/>
              <a:gd name="connsiteX6" fmla="*/ 66354 w 2424448"/>
              <a:gd name="connsiteY6" fmla="*/ 663540 h 663540"/>
              <a:gd name="connsiteX7" fmla="*/ 0 w 2424448"/>
              <a:gd name="connsiteY7" fmla="*/ 597186 h 663540"/>
              <a:gd name="connsiteX8" fmla="*/ 0 w 2424448"/>
              <a:gd name="connsiteY8" fmla="*/ 66354 h 66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448" h="663540">
                <a:moveTo>
                  <a:pt x="0" y="66354"/>
                </a:moveTo>
                <a:cubicBezTo>
                  <a:pt x="0" y="29708"/>
                  <a:pt x="29708" y="0"/>
                  <a:pt x="66354" y="0"/>
                </a:cubicBezTo>
                <a:lnTo>
                  <a:pt x="2358094" y="0"/>
                </a:lnTo>
                <a:cubicBezTo>
                  <a:pt x="2394740" y="0"/>
                  <a:pt x="2424448" y="29708"/>
                  <a:pt x="2424448" y="66354"/>
                </a:cubicBezTo>
                <a:lnTo>
                  <a:pt x="2424448" y="597186"/>
                </a:lnTo>
                <a:cubicBezTo>
                  <a:pt x="2424448" y="633832"/>
                  <a:pt x="2394740" y="663540"/>
                  <a:pt x="2358094" y="663540"/>
                </a:cubicBezTo>
                <a:lnTo>
                  <a:pt x="66354" y="663540"/>
                </a:lnTo>
                <a:cubicBezTo>
                  <a:pt x="29708" y="663540"/>
                  <a:pt x="0" y="633832"/>
                  <a:pt x="0" y="597186"/>
                </a:cubicBezTo>
                <a:lnTo>
                  <a:pt x="0" y="6635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5154" tIns="65154" rIns="65154" bIns="65154"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Развитие физической культуры и массового спорта*</a:t>
            </a:r>
          </a:p>
        </p:txBody>
      </p:sp>
      <p:sp>
        <p:nvSpPr>
          <p:cNvPr id="11" name="Полилиния 10"/>
          <p:cNvSpPr/>
          <p:nvPr/>
        </p:nvSpPr>
        <p:spPr>
          <a:xfrm>
            <a:off x="4813972" y="4586146"/>
            <a:ext cx="2405572" cy="663540"/>
          </a:xfrm>
          <a:custGeom>
            <a:avLst/>
            <a:gdLst>
              <a:gd name="connsiteX0" fmla="*/ 0 w 2405572"/>
              <a:gd name="connsiteY0" fmla="*/ 66354 h 663540"/>
              <a:gd name="connsiteX1" fmla="*/ 66354 w 2405572"/>
              <a:gd name="connsiteY1" fmla="*/ 0 h 663540"/>
              <a:gd name="connsiteX2" fmla="*/ 2339218 w 2405572"/>
              <a:gd name="connsiteY2" fmla="*/ 0 h 663540"/>
              <a:gd name="connsiteX3" fmla="*/ 2405572 w 2405572"/>
              <a:gd name="connsiteY3" fmla="*/ 66354 h 663540"/>
              <a:gd name="connsiteX4" fmla="*/ 2405572 w 2405572"/>
              <a:gd name="connsiteY4" fmla="*/ 597186 h 663540"/>
              <a:gd name="connsiteX5" fmla="*/ 2339218 w 2405572"/>
              <a:gd name="connsiteY5" fmla="*/ 663540 h 663540"/>
              <a:gd name="connsiteX6" fmla="*/ 66354 w 2405572"/>
              <a:gd name="connsiteY6" fmla="*/ 663540 h 663540"/>
              <a:gd name="connsiteX7" fmla="*/ 0 w 2405572"/>
              <a:gd name="connsiteY7" fmla="*/ 597186 h 663540"/>
              <a:gd name="connsiteX8" fmla="*/ 0 w 2405572"/>
              <a:gd name="connsiteY8" fmla="*/ 66354 h 66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5572" h="663540">
                <a:moveTo>
                  <a:pt x="0" y="66354"/>
                </a:moveTo>
                <a:cubicBezTo>
                  <a:pt x="0" y="29708"/>
                  <a:pt x="29708" y="0"/>
                  <a:pt x="66354" y="0"/>
                </a:cubicBezTo>
                <a:lnTo>
                  <a:pt x="2339218" y="0"/>
                </a:lnTo>
                <a:cubicBezTo>
                  <a:pt x="2375864" y="0"/>
                  <a:pt x="2405572" y="29708"/>
                  <a:pt x="2405572" y="66354"/>
                </a:cubicBezTo>
                <a:lnTo>
                  <a:pt x="2405572" y="597186"/>
                </a:lnTo>
                <a:cubicBezTo>
                  <a:pt x="2405572" y="633832"/>
                  <a:pt x="2375864" y="663540"/>
                  <a:pt x="2339218" y="663540"/>
                </a:cubicBezTo>
                <a:lnTo>
                  <a:pt x="66354" y="663540"/>
                </a:lnTo>
                <a:cubicBezTo>
                  <a:pt x="29708" y="663540"/>
                  <a:pt x="0" y="633832"/>
                  <a:pt x="0" y="597186"/>
                </a:cubicBezTo>
                <a:lnTo>
                  <a:pt x="0" y="6635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5154" tIns="65154" rIns="65154" bIns="65154"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Развитие спорта высших достижений и системы подготовки спортивного резерва</a:t>
            </a:r>
          </a:p>
        </p:txBody>
      </p:sp>
      <p:sp>
        <p:nvSpPr>
          <p:cNvPr id="19" name="Полилиния 18"/>
          <p:cNvSpPr/>
          <p:nvPr/>
        </p:nvSpPr>
        <p:spPr>
          <a:xfrm>
            <a:off x="4832629" y="5302068"/>
            <a:ext cx="2368259" cy="662400"/>
          </a:xfrm>
          <a:custGeom>
            <a:avLst/>
            <a:gdLst>
              <a:gd name="connsiteX0" fmla="*/ 0 w 2368259"/>
              <a:gd name="connsiteY0" fmla="*/ 72009 h 720087"/>
              <a:gd name="connsiteX1" fmla="*/ 72009 w 2368259"/>
              <a:gd name="connsiteY1" fmla="*/ 0 h 720087"/>
              <a:gd name="connsiteX2" fmla="*/ 2296250 w 2368259"/>
              <a:gd name="connsiteY2" fmla="*/ 0 h 720087"/>
              <a:gd name="connsiteX3" fmla="*/ 2368259 w 2368259"/>
              <a:gd name="connsiteY3" fmla="*/ 72009 h 720087"/>
              <a:gd name="connsiteX4" fmla="*/ 2368259 w 2368259"/>
              <a:gd name="connsiteY4" fmla="*/ 648078 h 720087"/>
              <a:gd name="connsiteX5" fmla="*/ 2296250 w 2368259"/>
              <a:gd name="connsiteY5" fmla="*/ 720087 h 720087"/>
              <a:gd name="connsiteX6" fmla="*/ 72009 w 2368259"/>
              <a:gd name="connsiteY6" fmla="*/ 720087 h 720087"/>
              <a:gd name="connsiteX7" fmla="*/ 0 w 2368259"/>
              <a:gd name="connsiteY7" fmla="*/ 648078 h 720087"/>
              <a:gd name="connsiteX8" fmla="*/ 0 w 2368259"/>
              <a:gd name="connsiteY8" fmla="*/ 72009 h 72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8259" h="720087">
                <a:moveTo>
                  <a:pt x="0" y="72009"/>
                </a:moveTo>
                <a:cubicBezTo>
                  <a:pt x="0" y="32240"/>
                  <a:pt x="32240" y="0"/>
                  <a:pt x="72009" y="0"/>
                </a:cubicBezTo>
                <a:lnTo>
                  <a:pt x="2296250" y="0"/>
                </a:lnTo>
                <a:cubicBezTo>
                  <a:pt x="2336019" y="0"/>
                  <a:pt x="2368259" y="32240"/>
                  <a:pt x="2368259" y="72009"/>
                </a:cubicBezTo>
                <a:lnTo>
                  <a:pt x="2368259" y="648078"/>
                </a:lnTo>
                <a:cubicBezTo>
                  <a:pt x="2368259" y="687847"/>
                  <a:pt x="2336019" y="720087"/>
                  <a:pt x="2296250" y="720087"/>
                </a:cubicBezTo>
                <a:lnTo>
                  <a:pt x="72009" y="720087"/>
                </a:lnTo>
                <a:cubicBezTo>
                  <a:pt x="32240" y="720087"/>
                  <a:pt x="0" y="687847"/>
                  <a:pt x="0" y="648078"/>
                </a:cubicBezTo>
                <a:lnTo>
                  <a:pt x="0" y="72009"/>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811" tIns="66811" rIns="66811" bIns="66811"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p>
        </p:txBody>
      </p:sp>
      <p:sp>
        <p:nvSpPr>
          <p:cNvPr id="20" name="Полилиния 19"/>
          <p:cNvSpPr/>
          <p:nvPr/>
        </p:nvSpPr>
        <p:spPr>
          <a:xfrm>
            <a:off x="7438184" y="3487256"/>
            <a:ext cx="701194" cy="332865"/>
          </a:xfrm>
          <a:custGeom>
            <a:avLst/>
            <a:gdLst>
              <a:gd name="connsiteX0" fmla="*/ 0 w 701194"/>
              <a:gd name="connsiteY0" fmla="*/ 33287 h 332865"/>
              <a:gd name="connsiteX1" fmla="*/ 33287 w 701194"/>
              <a:gd name="connsiteY1" fmla="*/ 0 h 332865"/>
              <a:gd name="connsiteX2" fmla="*/ 667908 w 701194"/>
              <a:gd name="connsiteY2" fmla="*/ 0 h 332865"/>
              <a:gd name="connsiteX3" fmla="*/ 701195 w 701194"/>
              <a:gd name="connsiteY3" fmla="*/ 33287 h 332865"/>
              <a:gd name="connsiteX4" fmla="*/ 701194 w 701194"/>
              <a:gd name="connsiteY4" fmla="*/ 299579 h 332865"/>
              <a:gd name="connsiteX5" fmla="*/ 667907 w 701194"/>
              <a:gd name="connsiteY5" fmla="*/ 332866 h 332865"/>
              <a:gd name="connsiteX6" fmla="*/ 33287 w 701194"/>
              <a:gd name="connsiteY6" fmla="*/ 332865 h 332865"/>
              <a:gd name="connsiteX7" fmla="*/ 0 w 701194"/>
              <a:gd name="connsiteY7" fmla="*/ 299578 h 332865"/>
              <a:gd name="connsiteX8" fmla="*/ 0 w 701194"/>
              <a:gd name="connsiteY8" fmla="*/ 33287 h 33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194" h="332865">
                <a:moveTo>
                  <a:pt x="0" y="33287"/>
                </a:moveTo>
                <a:cubicBezTo>
                  <a:pt x="0" y="14903"/>
                  <a:pt x="14903" y="0"/>
                  <a:pt x="33287" y="0"/>
                </a:cubicBezTo>
                <a:lnTo>
                  <a:pt x="667908" y="0"/>
                </a:lnTo>
                <a:cubicBezTo>
                  <a:pt x="686292" y="0"/>
                  <a:pt x="701195" y="14903"/>
                  <a:pt x="701195" y="33287"/>
                </a:cubicBezTo>
                <a:cubicBezTo>
                  <a:pt x="701195" y="122051"/>
                  <a:pt x="701194" y="210815"/>
                  <a:pt x="701194" y="299579"/>
                </a:cubicBezTo>
                <a:cubicBezTo>
                  <a:pt x="701194" y="317963"/>
                  <a:pt x="686291" y="332866"/>
                  <a:pt x="667907" y="332866"/>
                </a:cubicBezTo>
                <a:lnTo>
                  <a:pt x="33287" y="332865"/>
                </a:lnTo>
                <a:cubicBezTo>
                  <a:pt x="14903" y="332865"/>
                  <a:pt x="0" y="317962"/>
                  <a:pt x="0" y="299578"/>
                </a:cubicBezTo>
                <a:lnTo>
                  <a:pt x="0" y="3328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089" tIns="63089" rIns="63089" bIns="63089"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План</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21" name="Полилиния 20"/>
          <p:cNvSpPr/>
          <p:nvPr/>
        </p:nvSpPr>
        <p:spPr>
          <a:xfrm>
            <a:off x="7438182" y="3871363"/>
            <a:ext cx="701199" cy="663540"/>
          </a:xfrm>
          <a:custGeom>
            <a:avLst/>
            <a:gdLst>
              <a:gd name="connsiteX0" fmla="*/ 0 w 701199"/>
              <a:gd name="connsiteY0" fmla="*/ 66354 h 663540"/>
              <a:gd name="connsiteX1" fmla="*/ 66354 w 701199"/>
              <a:gd name="connsiteY1" fmla="*/ 0 h 663540"/>
              <a:gd name="connsiteX2" fmla="*/ 634845 w 701199"/>
              <a:gd name="connsiteY2" fmla="*/ 0 h 663540"/>
              <a:gd name="connsiteX3" fmla="*/ 701199 w 701199"/>
              <a:gd name="connsiteY3" fmla="*/ 66354 h 663540"/>
              <a:gd name="connsiteX4" fmla="*/ 701199 w 701199"/>
              <a:gd name="connsiteY4" fmla="*/ 597186 h 663540"/>
              <a:gd name="connsiteX5" fmla="*/ 634845 w 701199"/>
              <a:gd name="connsiteY5" fmla="*/ 663540 h 663540"/>
              <a:gd name="connsiteX6" fmla="*/ 66354 w 701199"/>
              <a:gd name="connsiteY6" fmla="*/ 663540 h 663540"/>
              <a:gd name="connsiteX7" fmla="*/ 0 w 701199"/>
              <a:gd name="connsiteY7" fmla="*/ 597186 h 663540"/>
              <a:gd name="connsiteX8" fmla="*/ 0 w 701199"/>
              <a:gd name="connsiteY8" fmla="*/ 66354 h 66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199" h="663540">
                <a:moveTo>
                  <a:pt x="0" y="66354"/>
                </a:moveTo>
                <a:cubicBezTo>
                  <a:pt x="0" y="29708"/>
                  <a:pt x="29708" y="0"/>
                  <a:pt x="66354" y="0"/>
                </a:cubicBezTo>
                <a:lnTo>
                  <a:pt x="634845" y="0"/>
                </a:lnTo>
                <a:cubicBezTo>
                  <a:pt x="671491" y="0"/>
                  <a:pt x="701199" y="29708"/>
                  <a:pt x="701199" y="66354"/>
                </a:cubicBezTo>
                <a:lnTo>
                  <a:pt x="701199" y="597186"/>
                </a:lnTo>
                <a:cubicBezTo>
                  <a:pt x="701199" y="633832"/>
                  <a:pt x="671491" y="663540"/>
                  <a:pt x="634845" y="663540"/>
                </a:cubicBezTo>
                <a:lnTo>
                  <a:pt x="66354" y="663540"/>
                </a:lnTo>
                <a:cubicBezTo>
                  <a:pt x="29708" y="663540"/>
                  <a:pt x="0" y="633832"/>
                  <a:pt x="0" y="597186"/>
                </a:cubicBezTo>
                <a:lnTo>
                  <a:pt x="0" y="6635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0394" tIns="80394" rIns="80394" bIns="80394" numCol="1" spcCol="1270" anchor="ctr" anchorCtr="0">
            <a:noAutofit/>
          </a:bodyPr>
          <a:lstStyle/>
          <a:p>
            <a:pPr lvl="0" algn="ctr" defTabSz="711200">
              <a:lnSpc>
                <a:spcPct val="90000"/>
              </a:lnSpc>
              <a:spcBef>
                <a:spcPct val="0"/>
              </a:spcBef>
              <a:spcAft>
                <a:spcPct val="35000"/>
              </a:spcAft>
            </a:pPr>
            <a:r>
              <a:rPr lang="ru-RU" sz="1600" b="0" kern="1200" dirty="0" smtClean="0">
                <a:solidFill>
                  <a:schemeClr val="tx1"/>
                </a:solidFill>
                <a:latin typeface="Times New Roman" panose="02020603050405020304" pitchFamily="18" charset="0"/>
                <a:cs typeface="Times New Roman" panose="02020603050405020304" pitchFamily="18" charset="0"/>
              </a:rPr>
              <a:t>127</a:t>
            </a:r>
            <a:endParaRPr lang="ru-RU" sz="1600" b="0" kern="1200" dirty="0">
              <a:solidFill>
                <a:schemeClr val="tx1"/>
              </a:solidFill>
              <a:latin typeface="Times New Roman" panose="02020603050405020304" pitchFamily="18" charset="0"/>
              <a:cs typeface="Times New Roman" panose="02020603050405020304" pitchFamily="18" charset="0"/>
            </a:endParaRPr>
          </a:p>
        </p:txBody>
      </p:sp>
      <p:sp>
        <p:nvSpPr>
          <p:cNvPr id="22" name="Полилиния 21"/>
          <p:cNvSpPr/>
          <p:nvPr/>
        </p:nvSpPr>
        <p:spPr>
          <a:xfrm>
            <a:off x="7438181" y="4586146"/>
            <a:ext cx="701200" cy="663540"/>
          </a:xfrm>
          <a:custGeom>
            <a:avLst/>
            <a:gdLst>
              <a:gd name="connsiteX0" fmla="*/ 0 w 701200"/>
              <a:gd name="connsiteY0" fmla="*/ 66354 h 663540"/>
              <a:gd name="connsiteX1" fmla="*/ 66354 w 701200"/>
              <a:gd name="connsiteY1" fmla="*/ 0 h 663540"/>
              <a:gd name="connsiteX2" fmla="*/ 634846 w 701200"/>
              <a:gd name="connsiteY2" fmla="*/ 0 h 663540"/>
              <a:gd name="connsiteX3" fmla="*/ 701200 w 701200"/>
              <a:gd name="connsiteY3" fmla="*/ 66354 h 663540"/>
              <a:gd name="connsiteX4" fmla="*/ 701200 w 701200"/>
              <a:gd name="connsiteY4" fmla="*/ 597186 h 663540"/>
              <a:gd name="connsiteX5" fmla="*/ 634846 w 701200"/>
              <a:gd name="connsiteY5" fmla="*/ 663540 h 663540"/>
              <a:gd name="connsiteX6" fmla="*/ 66354 w 701200"/>
              <a:gd name="connsiteY6" fmla="*/ 663540 h 663540"/>
              <a:gd name="connsiteX7" fmla="*/ 0 w 701200"/>
              <a:gd name="connsiteY7" fmla="*/ 597186 h 663540"/>
              <a:gd name="connsiteX8" fmla="*/ 0 w 701200"/>
              <a:gd name="connsiteY8" fmla="*/ 66354 h 66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00" h="663540">
                <a:moveTo>
                  <a:pt x="0" y="66354"/>
                </a:moveTo>
                <a:cubicBezTo>
                  <a:pt x="0" y="29708"/>
                  <a:pt x="29708" y="0"/>
                  <a:pt x="66354" y="0"/>
                </a:cubicBezTo>
                <a:lnTo>
                  <a:pt x="634846" y="0"/>
                </a:lnTo>
                <a:cubicBezTo>
                  <a:pt x="671492" y="0"/>
                  <a:pt x="701200" y="29708"/>
                  <a:pt x="701200" y="66354"/>
                </a:cubicBezTo>
                <a:lnTo>
                  <a:pt x="701200" y="597186"/>
                </a:lnTo>
                <a:cubicBezTo>
                  <a:pt x="701200" y="633832"/>
                  <a:pt x="671492" y="663540"/>
                  <a:pt x="634846" y="663540"/>
                </a:cubicBezTo>
                <a:lnTo>
                  <a:pt x="66354" y="663540"/>
                </a:lnTo>
                <a:cubicBezTo>
                  <a:pt x="29708" y="663540"/>
                  <a:pt x="0" y="633832"/>
                  <a:pt x="0" y="597186"/>
                </a:cubicBezTo>
                <a:lnTo>
                  <a:pt x="0" y="6635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0394" tIns="80394" rIns="80394" bIns="80394" numCol="1" spcCol="1270" anchor="ctr" anchorCtr="0">
            <a:noAutofit/>
          </a:bodyPr>
          <a:lstStyle/>
          <a:p>
            <a:pPr lvl="0" algn="ctr" defTabSz="711200">
              <a:lnSpc>
                <a:spcPct val="90000"/>
              </a:lnSpc>
              <a:spcBef>
                <a:spcPct val="0"/>
              </a:spcBef>
              <a:spcAft>
                <a:spcPct val="35000"/>
              </a:spcAft>
            </a:pPr>
            <a:r>
              <a:rPr lang="ru-RU" sz="1600" b="0" kern="1200" dirty="0" smtClean="0">
                <a:solidFill>
                  <a:schemeClr val="tx1"/>
                </a:solidFill>
                <a:latin typeface="Times New Roman" panose="02020603050405020304" pitchFamily="18" charset="0"/>
                <a:cs typeface="Times New Roman" panose="02020603050405020304" pitchFamily="18" charset="0"/>
              </a:rPr>
              <a:t>628</a:t>
            </a:r>
            <a:endParaRPr lang="ru-RU" sz="1600" b="0" kern="1200" dirty="0">
              <a:solidFill>
                <a:schemeClr val="tx1"/>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7438181" y="5300928"/>
            <a:ext cx="701200" cy="663540"/>
          </a:xfrm>
          <a:custGeom>
            <a:avLst/>
            <a:gdLst>
              <a:gd name="connsiteX0" fmla="*/ 0 w 701200"/>
              <a:gd name="connsiteY0" fmla="*/ 66354 h 663540"/>
              <a:gd name="connsiteX1" fmla="*/ 66354 w 701200"/>
              <a:gd name="connsiteY1" fmla="*/ 0 h 663540"/>
              <a:gd name="connsiteX2" fmla="*/ 634846 w 701200"/>
              <a:gd name="connsiteY2" fmla="*/ 0 h 663540"/>
              <a:gd name="connsiteX3" fmla="*/ 701200 w 701200"/>
              <a:gd name="connsiteY3" fmla="*/ 66354 h 663540"/>
              <a:gd name="connsiteX4" fmla="*/ 701200 w 701200"/>
              <a:gd name="connsiteY4" fmla="*/ 597186 h 663540"/>
              <a:gd name="connsiteX5" fmla="*/ 634846 w 701200"/>
              <a:gd name="connsiteY5" fmla="*/ 663540 h 663540"/>
              <a:gd name="connsiteX6" fmla="*/ 66354 w 701200"/>
              <a:gd name="connsiteY6" fmla="*/ 663540 h 663540"/>
              <a:gd name="connsiteX7" fmla="*/ 0 w 701200"/>
              <a:gd name="connsiteY7" fmla="*/ 597186 h 663540"/>
              <a:gd name="connsiteX8" fmla="*/ 0 w 701200"/>
              <a:gd name="connsiteY8" fmla="*/ 66354 h 66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00" h="663540">
                <a:moveTo>
                  <a:pt x="0" y="66354"/>
                </a:moveTo>
                <a:cubicBezTo>
                  <a:pt x="0" y="29708"/>
                  <a:pt x="29708" y="0"/>
                  <a:pt x="66354" y="0"/>
                </a:cubicBezTo>
                <a:lnTo>
                  <a:pt x="634846" y="0"/>
                </a:lnTo>
                <a:cubicBezTo>
                  <a:pt x="671492" y="0"/>
                  <a:pt x="701200" y="29708"/>
                  <a:pt x="701200" y="66354"/>
                </a:cubicBezTo>
                <a:lnTo>
                  <a:pt x="701200" y="597186"/>
                </a:lnTo>
                <a:cubicBezTo>
                  <a:pt x="701200" y="633832"/>
                  <a:pt x="671492" y="663540"/>
                  <a:pt x="634846" y="663540"/>
                </a:cubicBezTo>
                <a:lnTo>
                  <a:pt x="66354" y="663540"/>
                </a:lnTo>
                <a:cubicBezTo>
                  <a:pt x="29708" y="663540"/>
                  <a:pt x="0" y="633832"/>
                  <a:pt x="0" y="597186"/>
                </a:cubicBezTo>
                <a:lnTo>
                  <a:pt x="0" y="6635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0394" tIns="80394" rIns="80394" bIns="80394" numCol="1" spcCol="1270" anchor="ctr" anchorCtr="0">
            <a:noAutofit/>
          </a:bodyPr>
          <a:lstStyle/>
          <a:p>
            <a:pPr lvl="0" algn="ctr" defTabSz="711200">
              <a:lnSpc>
                <a:spcPct val="90000"/>
              </a:lnSpc>
              <a:spcBef>
                <a:spcPct val="0"/>
              </a:spcBef>
              <a:spcAft>
                <a:spcPct val="35000"/>
              </a:spcAft>
            </a:pPr>
            <a:r>
              <a:rPr lang="ru-RU" sz="1600" b="0" kern="1200" dirty="0" smtClean="0">
                <a:solidFill>
                  <a:schemeClr val="tx1"/>
                </a:solidFill>
                <a:latin typeface="Times New Roman" panose="02020603050405020304" pitchFamily="18" charset="0"/>
                <a:cs typeface="Times New Roman" panose="02020603050405020304" pitchFamily="18" charset="0"/>
              </a:rPr>
              <a:t>23</a:t>
            </a:r>
            <a:endParaRPr lang="ru-RU" sz="1600" b="0" kern="1200" dirty="0">
              <a:solidFill>
                <a:schemeClr val="tx1"/>
              </a:solidFill>
              <a:latin typeface="Times New Roman" panose="02020603050405020304" pitchFamily="18" charset="0"/>
              <a:cs typeface="Times New Roman" panose="02020603050405020304" pitchFamily="18" charset="0"/>
            </a:endParaRPr>
          </a:p>
        </p:txBody>
      </p:sp>
      <p:sp>
        <p:nvSpPr>
          <p:cNvPr id="24" name="Полилиния 23"/>
          <p:cNvSpPr/>
          <p:nvPr/>
        </p:nvSpPr>
        <p:spPr>
          <a:xfrm>
            <a:off x="8316422" y="3487256"/>
            <a:ext cx="701194" cy="332865"/>
          </a:xfrm>
          <a:custGeom>
            <a:avLst/>
            <a:gdLst>
              <a:gd name="connsiteX0" fmla="*/ 0 w 701194"/>
              <a:gd name="connsiteY0" fmla="*/ 33287 h 332865"/>
              <a:gd name="connsiteX1" fmla="*/ 33287 w 701194"/>
              <a:gd name="connsiteY1" fmla="*/ 0 h 332865"/>
              <a:gd name="connsiteX2" fmla="*/ 667908 w 701194"/>
              <a:gd name="connsiteY2" fmla="*/ 0 h 332865"/>
              <a:gd name="connsiteX3" fmla="*/ 701195 w 701194"/>
              <a:gd name="connsiteY3" fmla="*/ 33287 h 332865"/>
              <a:gd name="connsiteX4" fmla="*/ 701194 w 701194"/>
              <a:gd name="connsiteY4" fmla="*/ 299579 h 332865"/>
              <a:gd name="connsiteX5" fmla="*/ 667907 w 701194"/>
              <a:gd name="connsiteY5" fmla="*/ 332866 h 332865"/>
              <a:gd name="connsiteX6" fmla="*/ 33287 w 701194"/>
              <a:gd name="connsiteY6" fmla="*/ 332865 h 332865"/>
              <a:gd name="connsiteX7" fmla="*/ 0 w 701194"/>
              <a:gd name="connsiteY7" fmla="*/ 299578 h 332865"/>
              <a:gd name="connsiteX8" fmla="*/ 0 w 701194"/>
              <a:gd name="connsiteY8" fmla="*/ 33287 h 33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194" h="332865">
                <a:moveTo>
                  <a:pt x="0" y="33287"/>
                </a:moveTo>
                <a:cubicBezTo>
                  <a:pt x="0" y="14903"/>
                  <a:pt x="14903" y="0"/>
                  <a:pt x="33287" y="0"/>
                </a:cubicBezTo>
                <a:lnTo>
                  <a:pt x="667908" y="0"/>
                </a:lnTo>
                <a:cubicBezTo>
                  <a:pt x="686292" y="0"/>
                  <a:pt x="701195" y="14903"/>
                  <a:pt x="701195" y="33287"/>
                </a:cubicBezTo>
                <a:cubicBezTo>
                  <a:pt x="701195" y="122051"/>
                  <a:pt x="701194" y="210815"/>
                  <a:pt x="701194" y="299579"/>
                </a:cubicBezTo>
                <a:cubicBezTo>
                  <a:pt x="701194" y="317963"/>
                  <a:pt x="686291" y="332866"/>
                  <a:pt x="667907" y="332866"/>
                </a:cubicBezTo>
                <a:lnTo>
                  <a:pt x="33287" y="332865"/>
                </a:lnTo>
                <a:cubicBezTo>
                  <a:pt x="14903" y="332865"/>
                  <a:pt x="0" y="317962"/>
                  <a:pt x="0" y="299578"/>
                </a:cubicBezTo>
                <a:lnTo>
                  <a:pt x="0" y="3328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089" tIns="63089" rIns="63089" bIns="63089"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Факт</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25" name="Полилиния 24"/>
          <p:cNvSpPr/>
          <p:nvPr/>
        </p:nvSpPr>
        <p:spPr>
          <a:xfrm>
            <a:off x="8316417" y="3871363"/>
            <a:ext cx="701199" cy="663540"/>
          </a:xfrm>
          <a:custGeom>
            <a:avLst/>
            <a:gdLst>
              <a:gd name="connsiteX0" fmla="*/ 0 w 701199"/>
              <a:gd name="connsiteY0" fmla="*/ 66354 h 663540"/>
              <a:gd name="connsiteX1" fmla="*/ 66354 w 701199"/>
              <a:gd name="connsiteY1" fmla="*/ 0 h 663540"/>
              <a:gd name="connsiteX2" fmla="*/ 634845 w 701199"/>
              <a:gd name="connsiteY2" fmla="*/ 0 h 663540"/>
              <a:gd name="connsiteX3" fmla="*/ 701199 w 701199"/>
              <a:gd name="connsiteY3" fmla="*/ 66354 h 663540"/>
              <a:gd name="connsiteX4" fmla="*/ 701199 w 701199"/>
              <a:gd name="connsiteY4" fmla="*/ 597186 h 663540"/>
              <a:gd name="connsiteX5" fmla="*/ 634845 w 701199"/>
              <a:gd name="connsiteY5" fmla="*/ 663540 h 663540"/>
              <a:gd name="connsiteX6" fmla="*/ 66354 w 701199"/>
              <a:gd name="connsiteY6" fmla="*/ 663540 h 663540"/>
              <a:gd name="connsiteX7" fmla="*/ 0 w 701199"/>
              <a:gd name="connsiteY7" fmla="*/ 597186 h 663540"/>
              <a:gd name="connsiteX8" fmla="*/ 0 w 701199"/>
              <a:gd name="connsiteY8" fmla="*/ 66354 h 66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199" h="663540">
                <a:moveTo>
                  <a:pt x="0" y="66354"/>
                </a:moveTo>
                <a:cubicBezTo>
                  <a:pt x="0" y="29708"/>
                  <a:pt x="29708" y="0"/>
                  <a:pt x="66354" y="0"/>
                </a:cubicBezTo>
                <a:lnTo>
                  <a:pt x="634845" y="0"/>
                </a:lnTo>
                <a:cubicBezTo>
                  <a:pt x="671491" y="0"/>
                  <a:pt x="701199" y="29708"/>
                  <a:pt x="701199" y="66354"/>
                </a:cubicBezTo>
                <a:lnTo>
                  <a:pt x="701199" y="597186"/>
                </a:lnTo>
                <a:cubicBezTo>
                  <a:pt x="701199" y="633832"/>
                  <a:pt x="671491" y="663540"/>
                  <a:pt x="634845" y="663540"/>
                </a:cubicBezTo>
                <a:lnTo>
                  <a:pt x="66354" y="663540"/>
                </a:lnTo>
                <a:cubicBezTo>
                  <a:pt x="29708" y="663540"/>
                  <a:pt x="0" y="633832"/>
                  <a:pt x="0" y="597186"/>
                </a:cubicBezTo>
                <a:lnTo>
                  <a:pt x="0" y="6635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0394" tIns="80394" rIns="80394" bIns="80394" numCol="1" spcCol="1270" anchor="ctr" anchorCtr="0">
            <a:noAutofit/>
          </a:bodyPr>
          <a:lstStyle/>
          <a:p>
            <a:pPr lvl="0" algn="ctr" defTabSz="711200">
              <a:lnSpc>
                <a:spcPct val="90000"/>
              </a:lnSpc>
              <a:spcBef>
                <a:spcPct val="0"/>
              </a:spcBef>
              <a:spcAft>
                <a:spcPct val="35000"/>
              </a:spcAft>
            </a:pPr>
            <a:r>
              <a:rPr lang="ru-RU" sz="1600" b="0" kern="1200" dirty="0" smtClean="0">
                <a:solidFill>
                  <a:schemeClr val="tx1"/>
                </a:solidFill>
                <a:latin typeface="Times New Roman" panose="02020603050405020304" pitchFamily="18" charset="0"/>
                <a:cs typeface="Times New Roman" panose="02020603050405020304" pitchFamily="18" charset="0"/>
              </a:rPr>
              <a:t>89</a:t>
            </a:r>
            <a:endParaRPr lang="ru-RU" sz="1600" b="0" kern="1200" dirty="0">
              <a:solidFill>
                <a:schemeClr val="tx1"/>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8316416" y="4582443"/>
            <a:ext cx="701200" cy="663540"/>
          </a:xfrm>
          <a:custGeom>
            <a:avLst/>
            <a:gdLst>
              <a:gd name="connsiteX0" fmla="*/ 0 w 701200"/>
              <a:gd name="connsiteY0" fmla="*/ 66354 h 663540"/>
              <a:gd name="connsiteX1" fmla="*/ 66354 w 701200"/>
              <a:gd name="connsiteY1" fmla="*/ 0 h 663540"/>
              <a:gd name="connsiteX2" fmla="*/ 634846 w 701200"/>
              <a:gd name="connsiteY2" fmla="*/ 0 h 663540"/>
              <a:gd name="connsiteX3" fmla="*/ 701200 w 701200"/>
              <a:gd name="connsiteY3" fmla="*/ 66354 h 663540"/>
              <a:gd name="connsiteX4" fmla="*/ 701200 w 701200"/>
              <a:gd name="connsiteY4" fmla="*/ 597186 h 663540"/>
              <a:gd name="connsiteX5" fmla="*/ 634846 w 701200"/>
              <a:gd name="connsiteY5" fmla="*/ 663540 h 663540"/>
              <a:gd name="connsiteX6" fmla="*/ 66354 w 701200"/>
              <a:gd name="connsiteY6" fmla="*/ 663540 h 663540"/>
              <a:gd name="connsiteX7" fmla="*/ 0 w 701200"/>
              <a:gd name="connsiteY7" fmla="*/ 597186 h 663540"/>
              <a:gd name="connsiteX8" fmla="*/ 0 w 701200"/>
              <a:gd name="connsiteY8" fmla="*/ 66354 h 66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00" h="663540">
                <a:moveTo>
                  <a:pt x="0" y="66354"/>
                </a:moveTo>
                <a:cubicBezTo>
                  <a:pt x="0" y="29708"/>
                  <a:pt x="29708" y="0"/>
                  <a:pt x="66354" y="0"/>
                </a:cubicBezTo>
                <a:lnTo>
                  <a:pt x="634846" y="0"/>
                </a:lnTo>
                <a:cubicBezTo>
                  <a:pt x="671492" y="0"/>
                  <a:pt x="701200" y="29708"/>
                  <a:pt x="701200" y="66354"/>
                </a:cubicBezTo>
                <a:lnTo>
                  <a:pt x="701200" y="597186"/>
                </a:lnTo>
                <a:cubicBezTo>
                  <a:pt x="701200" y="633832"/>
                  <a:pt x="671492" y="663540"/>
                  <a:pt x="634846" y="663540"/>
                </a:cubicBezTo>
                <a:lnTo>
                  <a:pt x="66354" y="663540"/>
                </a:lnTo>
                <a:cubicBezTo>
                  <a:pt x="29708" y="663540"/>
                  <a:pt x="0" y="633832"/>
                  <a:pt x="0" y="597186"/>
                </a:cubicBezTo>
                <a:lnTo>
                  <a:pt x="0" y="6635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0394" tIns="80394" rIns="80394" bIns="80394" numCol="1" spcCol="1270" anchor="ctr" anchorCtr="0">
            <a:noAutofit/>
          </a:bodyPr>
          <a:lstStyle/>
          <a:p>
            <a:pPr lvl="0" algn="ctr" defTabSz="711200">
              <a:lnSpc>
                <a:spcPct val="90000"/>
              </a:lnSpc>
              <a:spcBef>
                <a:spcPct val="0"/>
              </a:spcBef>
              <a:spcAft>
                <a:spcPct val="35000"/>
              </a:spcAft>
            </a:pPr>
            <a:r>
              <a:rPr lang="ru-RU" sz="1600" b="0" kern="1200" dirty="0" smtClean="0">
                <a:solidFill>
                  <a:schemeClr val="tx1"/>
                </a:solidFill>
                <a:latin typeface="Times New Roman" panose="02020603050405020304" pitchFamily="18" charset="0"/>
                <a:cs typeface="Times New Roman" panose="02020603050405020304" pitchFamily="18" charset="0"/>
              </a:rPr>
              <a:t>628</a:t>
            </a:r>
            <a:endParaRPr lang="ru-RU" sz="1600" b="0" kern="1200" dirty="0">
              <a:solidFill>
                <a:schemeClr val="tx1"/>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8316416" y="5300928"/>
            <a:ext cx="701200" cy="663540"/>
          </a:xfrm>
          <a:custGeom>
            <a:avLst/>
            <a:gdLst>
              <a:gd name="connsiteX0" fmla="*/ 0 w 701200"/>
              <a:gd name="connsiteY0" fmla="*/ 66354 h 663540"/>
              <a:gd name="connsiteX1" fmla="*/ 66354 w 701200"/>
              <a:gd name="connsiteY1" fmla="*/ 0 h 663540"/>
              <a:gd name="connsiteX2" fmla="*/ 634846 w 701200"/>
              <a:gd name="connsiteY2" fmla="*/ 0 h 663540"/>
              <a:gd name="connsiteX3" fmla="*/ 701200 w 701200"/>
              <a:gd name="connsiteY3" fmla="*/ 66354 h 663540"/>
              <a:gd name="connsiteX4" fmla="*/ 701200 w 701200"/>
              <a:gd name="connsiteY4" fmla="*/ 597186 h 663540"/>
              <a:gd name="connsiteX5" fmla="*/ 634846 w 701200"/>
              <a:gd name="connsiteY5" fmla="*/ 663540 h 663540"/>
              <a:gd name="connsiteX6" fmla="*/ 66354 w 701200"/>
              <a:gd name="connsiteY6" fmla="*/ 663540 h 663540"/>
              <a:gd name="connsiteX7" fmla="*/ 0 w 701200"/>
              <a:gd name="connsiteY7" fmla="*/ 597186 h 663540"/>
              <a:gd name="connsiteX8" fmla="*/ 0 w 701200"/>
              <a:gd name="connsiteY8" fmla="*/ 66354 h 66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00" h="663540">
                <a:moveTo>
                  <a:pt x="0" y="66354"/>
                </a:moveTo>
                <a:cubicBezTo>
                  <a:pt x="0" y="29708"/>
                  <a:pt x="29708" y="0"/>
                  <a:pt x="66354" y="0"/>
                </a:cubicBezTo>
                <a:lnTo>
                  <a:pt x="634846" y="0"/>
                </a:lnTo>
                <a:cubicBezTo>
                  <a:pt x="671492" y="0"/>
                  <a:pt x="701200" y="29708"/>
                  <a:pt x="701200" y="66354"/>
                </a:cubicBezTo>
                <a:lnTo>
                  <a:pt x="701200" y="597186"/>
                </a:lnTo>
                <a:cubicBezTo>
                  <a:pt x="701200" y="633832"/>
                  <a:pt x="671492" y="663540"/>
                  <a:pt x="634846" y="663540"/>
                </a:cubicBezTo>
                <a:lnTo>
                  <a:pt x="66354" y="663540"/>
                </a:lnTo>
                <a:cubicBezTo>
                  <a:pt x="29708" y="663540"/>
                  <a:pt x="0" y="633832"/>
                  <a:pt x="0" y="597186"/>
                </a:cubicBezTo>
                <a:lnTo>
                  <a:pt x="0" y="6635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0394" tIns="80394" rIns="80394" bIns="80394" numCol="1" spcCol="1270" anchor="ctr" anchorCtr="0">
            <a:noAutofit/>
          </a:bodyPr>
          <a:lstStyle/>
          <a:p>
            <a:pPr lvl="0" algn="ctr" defTabSz="711200">
              <a:lnSpc>
                <a:spcPct val="90000"/>
              </a:lnSpc>
              <a:spcBef>
                <a:spcPct val="0"/>
              </a:spcBef>
              <a:spcAft>
                <a:spcPct val="35000"/>
              </a:spcAft>
            </a:pPr>
            <a:r>
              <a:rPr lang="ru-RU" sz="1600" b="0" kern="1200" dirty="0" smtClean="0">
                <a:solidFill>
                  <a:schemeClr val="tx1"/>
                </a:solidFill>
                <a:latin typeface="Times New Roman" panose="02020603050405020304" pitchFamily="18" charset="0"/>
                <a:cs typeface="Times New Roman" panose="02020603050405020304" pitchFamily="18" charset="0"/>
              </a:rPr>
              <a:t>22</a:t>
            </a:r>
            <a:endParaRPr lang="ru-RU" sz="1600" b="0" kern="1200" dirty="0">
              <a:solidFill>
                <a:schemeClr val="tx1"/>
              </a:solidFill>
              <a:latin typeface="Times New Roman" panose="02020603050405020304" pitchFamily="18" charset="0"/>
              <a:cs typeface="Times New Roman" panose="02020603050405020304" pitchFamily="18" charset="0"/>
            </a:endParaRPr>
          </a:p>
        </p:txBody>
      </p:sp>
      <p:pic>
        <p:nvPicPr>
          <p:cNvPr id="13" name="Picture 3" descr="C:\Users\e.babaeva\Desktop\картинки\IMG_31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626" y="750888"/>
            <a:ext cx="1891854" cy="20342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Заголовок 1"/>
          <p:cNvSpPr txBox="1">
            <a:spLocks/>
          </p:cNvSpPr>
          <p:nvPr/>
        </p:nvSpPr>
        <p:spPr>
          <a:xfrm>
            <a:off x="259728" y="0"/>
            <a:ext cx="72646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«Развитие физической культуры и спорта»</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5" name="Прямая соединительная линия 1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8" name="TextBox 17"/>
          <p:cNvSpPr txBox="1"/>
          <p:nvPr/>
        </p:nvSpPr>
        <p:spPr>
          <a:xfrm>
            <a:off x="439609" y="5829196"/>
            <a:ext cx="3810276" cy="919401"/>
          </a:xfrm>
          <a:prstGeom prst="wedgeRoundRectCallout">
            <a:avLst>
              <a:gd name="adj1" fmla="val 55622"/>
              <a:gd name="adj2" fmla="val -94679"/>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 низкое </a:t>
            </a:r>
            <a:r>
              <a:rPr lang="ru-RU" sz="1200" dirty="0">
                <a:latin typeface="Times New Roman" panose="02020603050405020304" pitchFamily="18" charset="0"/>
                <a:cs typeface="Times New Roman" panose="02020603050405020304" pitchFamily="18" charset="0"/>
              </a:rPr>
              <a:t>освоение </a:t>
            </a:r>
            <a:r>
              <a:rPr lang="ru-RU" sz="1200" dirty="0" smtClean="0">
                <a:latin typeface="Times New Roman" panose="02020603050405020304" pitchFamily="18" charset="0"/>
                <a:cs typeface="Times New Roman" panose="02020603050405020304" pitchFamily="18" charset="0"/>
              </a:rPr>
              <a:t>средств связано с необходимостью внесения изменений в проектно-сметную документацию и повторного проведения конкурсных процедур по спортивным объектам</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7025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346741576"/>
              </p:ext>
            </p:extLst>
          </p:nvPr>
        </p:nvGraphicFramePr>
        <p:xfrm>
          <a:off x="5136282" y="1124744"/>
          <a:ext cx="388843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163654" y="2772000"/>
            <a:ext cx="4902975" cy="64807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solidFill>
                  <a:schemeClr val="tx1"/>
                </a:solidFill>
                <a:latin typeface="Times New Roman" panose="02020603050405020304" pitchFamily="18" charset="0"/>
                <a:cs typeface="Times New Roman" panose="02020603050405020304" pitchFamily="18" charset="0"/>
              </a:rPr>
              <a:t>Отношение средней заработной платы работников, занятых в сфере физической культуры и спорта, к средней заработной плате в Чувашской </a:t>
            </a:r>
            <a:r>
              <a:rPr lang="ru-RU" sz="1200" dirty="0" smtClean="0">
                <a:solidFill>
                  <a:schemeClr val="tx1"/>
                </a:solidFill>
                <a:latin typeface="Times New Roman" panose="02020603050405020304" pitchFamily="18" charset="0"/>
                <a:cs typeface="Times New Roman" panose="02020603050405020304" pitchFamily="18" charset="0"/>
              </a:rPr>
              <a:t>Республике, %</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151781" y="3667580"/>
            <a:ext cx="4914848" cy="60174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Доля населения Чувашской Республики, систематически занимающегося физической культурой и </a:t>
            </a:r>
            <a:r>
              <a:rPr lang="ru-RU" sz="1200" dirty="0" smtClean="0">
                <a:solidFill>
                  <a:schemeClr val="tx1"/>
                </a:solidFill>
                <a:latin typeface="Times New Roman" panose="02020603050405020304" pitchFamily="18" charset="0"/>
                <a:cs typeface="Times New Roman" panose="02020603050405020304" pitchFamily="18" charset="0"/>
              </a:rPr>
              <a:t>спортом, %</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159797" y="4464000"/>
            <a:ext cx="4906832" cy="64393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Уровень обеспеченности спортивными сооружениями исходя из единовременной пропускной способности объектов </a:t>
            </a:r>
            <a:r>
              <a:rPr lang="ru-RU" sz="1200" dirty="0" smtClean="0">
                <a:solidFill>
                  <a:schemeClr val="tx1"/>
                </a:solidFill>
                <a:latin typeface="Times New Roman" panose="02020603050405020304" pitchFamily="18" charset="0"/>
                <a:cs typeface="Times New Roman" panose="02020603050405020304" pitchFamily="18" charset="0"/>
              </a:rPr>
              <a:t>спорта, %</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159797" y="5301208"/>
            <a:ext cx="4906832" cy="72008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Доля спортсменов Чувашской Республики, принявших участие во всероссийских и международных соревнованиях, в общей </a:t>
            </a:r>
            <a:r>
              <a:rPr lang="ru-RU" sz="1200" dirty="0" smtClean="0">
                <a:solidFill>
                  <a:schemeClr val="tx1"/>
                </a:solidFill>
                <a:latin typeface="Times New Roman" panose="02020603050405020304" pitchFamily="18" charset="0"/>
                <a:cs typeface="Times New Roman" panose="02020603050405020304" pitchFamily="18" charset="0"/>
              </a:rPr>
              <a:t>численности </a:t>
            </a:r>
            <a:r>
              <a:rPr lang="ru-RU" sz="1200" dirty="0">
                <a:solidFill>
                  <a:schemeClr val="tx1"/>
                </a:solidFill>
                <a:latin typeface="Times New Roman" panose="02020603050405020304" pitchFamily="18" charset="0"/>
                <a:cs typeface="Times New Roman" panose="02020603050405020304" pitchFamily="18" charset="0"/>
              </a:rPr>
              <a:t>занимающихся в спортивных </a:t>
            </a:r>
            <a:r>
              <a:rPr lang="ru-RU" sz="1200" dirty="0" smtClean="0">
                <a:solidFill>
                  <a:schemeClr val="tx1"/>
                </a:solidFill>
                <a:latin typeface="Times New Roman" panose="02020603050405020304" pitchFamily="18" charset="0"/>
                <a:cs typeface="Times New Roman" panose="02020603050405020304" pitchFamily="18" charset="0"/>
              </a:rPr>
              <a:t>учреждениях, %</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126254" y="1784613"/>
            <a:ext cx="2592288"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Picture 2" descr="C:\Users\e.babaeva\Desktop\картинки\IMG_312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8991" y="692696"/>
            <a:ext cx="2284266" cy="18958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Номер слайда 6"/>
          <p:cNvSpPr>
            <a:spLocks noGrp="1"/>
          </p:cNvSpPr>
          <p:nvPr>
            <p:ph type="sldNum" sz="quarter" idx="12"/>
          </p:nvPr>
        </p:nvSpPr>
        <p:spPr/>
        <p:txBody>
          <a:bodyPr/>
          <a:lstStyle/>
          <a:p>
            <a:pPr>
              <a:defRPr/>
            </a:pPr>
            <a:fld id="{667CCBFA-BFB9-4E9F-B6F6-694D72409F22}" type="slidenum">
              <a:rPr lang="ru-RU" smtClean="0"/>
              <a:pPr>
                <a:defRPr/>
              </a:pPr>
              <a:t>57</a:t>
            </a:fld>
            <a:endParaRPr lang="ru-RU" dirty="0"/>
          </a:p>
        </p:txBody>
      </p:sp>
      <p:sp>
        <p:nvSpPr>
          <p:cNvPr id="13" name="Заголовок 1"/>
          <p:cNvSpPr txBox="1">
            <a:spLocks/>
          </p:cNvSpPr>
          <p:nvPr/>
        </p:nvSpPr>
        <p:spPr>
          <a:xfrm>
            <a:off x="259728" y="0"/>
            <a:ext cx="72646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«Развитие физической культуры и спорта»</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4" name="Прямая соединительная линия 1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5113370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58</a:t>
            </a:fld>
            <a:endParaRPr lang="ru-RU" dirty="0"/>
          </a:p>
        </p:txBody>
      </p:sp>
      <p:sp>
        <p:nvSpPr>
          <p:cNvPr id="5" name="Скругленный прямоугольник 4"/>
          <p:cNvSpPr/>
          <p:nvPr/>
        </p:nvSpPr>
        <p:spPr>
          <a:xfrm>
            <a:off x="79602" y="764704"/>
            <a:ext cx="4238776" cy="258378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100" dirty="0" smtClean="0">
                <a:solidFill>
                  <a:schemeClr val="tx1"/>
                </a:solidFill>
                <a:latin typeface="Times New Roman" panose="02020603050405020304" pitchFamily="18" charset="0"/>
                <a:cs typeface="Times New Roman" panose="02020603050405020304" pitchFamily="18" charset="0"/>
              </a:rPr>
              <a:t> </a:t>
            </a:r>
          </a:p>
          <a:p>
            <a:pPr marL="171450" indent="-1714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предупреждение возникновения и развития чрезвычайных ситуаций природного и техногенного характера </a:t>
            </a:r>
            <a:r>
              <a:rPr lang="ru-RU" sz="1100" dirty="0" smtClean="0">
                <a:solidFill>
                  <a:schemeClr val="tx1"/>
                </a:solidFill>
                <a:latin typeface="Times New Roman" panose="02020603050405020304" pitchFamily="18" charset="0"/>
                <a:cs typeface="Times New Roman" panose="02020603050405020304" pitchFamily="18" charset="0"/>
              </a:rPr>
              <a:t>(ЧС</a:t>
            </a:r>
            <a:r>
              <a:rPr lang="ru-RU" sz="1100" dirty="0">
                <a:solidFill>
                  <a:schemeClr val="tx1"/>
                </a:solidFill>
                <a:latin typeface="Times New Roman" panose="02020603050405020304" pitchFamily="18" charset="0"/>
                <a:cs typeface="Times New Roman" panose="02020603050405020304" pitchFamily="18" charset="0"/>
              </a:rPr>
              <a:t>), организация экстренного реагирования при ЧС, организация аварийно-спасательных работ по ликвидации возникших ЧС;</a:t>
            </a:r>
          </a:p>
          <a:p>
            <a:pPr marL="171450" indent="-1714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совершенствование организации профилактики ЧС, пропаганды и подготовки населения по вопросам гражданской обороны, защиты от ЧС и террористических акций;</a:t>
            </a:r>
          </a:p>
          <a:p>
            <a:pPr marL="171450" indent="-1714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совершенствование системы мер по сокращению предложения и спроса на наркотические средства и психотропные вещества;</a:t>
            </a:r>
          </a:p>
          <a:p>
            <a:pPr marL="171450" indent="-1714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повышение общего уровня безопасности, правопорядка и безопасности среды </a:t>
            </a:r>
            <a:r>
              <a:rPr lang="ru-RU" sz="1100" dirty="0" smtClean="0">
                <a:solidFill>
                  <a:schemeClr val="tx1"/>
                </a:solidFill>
                <a:latin typeface="Times New Roman" panose="02020603050405020304" pitchFamily="18" charset="0"/>
                <a:cs typeface="Times New Roman" panose="02020603050405020304" pitchFamily="18" charset="0"/>
              </a:rPr>
              <a:t>обитания</a:t>
            </a:r>
            <a:endParaRPr lang="ru-RU" sz="11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68448940"/>
              </p:ext>
            </p:extLst>
          </p:nvPr>
        </p:nvGraphicFramePr>
        <p:xfrm>
          <a:off x="157476" y="3687664"/>
          <a:ext cx="3920164" cy="293790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2554" y="3379887"/>
            <a:ext cx="4032448"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400"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687" y="764704"/>
            <a:ext cx="4151313"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Полилиния 23"/>
          <p:cNvSpPr/>
          <p:nvPr/>
        </p:nvSpPr>
        <p:spPr>
          <a:xfrm>
            <a:off x="4386794" y="2276872"/>
            <a:ext cx="4709846" cy="431918"/>
          </a:xfrm>
          <a:custGeom>
            <a:avLst/>
            <a:gdLst>
              <a:gd name="connsiteX0" fmla="*/ 0 w 3933156"/>
              <a:gd name="connsiteY0" fmla="*/ 47719 h 477185"/>
              <a:gd name="connsiteX1" fmla="*/ 47719 w 3933156"/>
              <a:gd name="connsiteY1" fmla="*/ 0 h 477185"/>
              <a:gd name="connsiteX2" fmla="*/ 3885438 w 3933156"/>
              <a:gd name="connsiteY2" fmla="*/ 0 h 477185"/>
              <a:gd name="connsiteX3" fmla="*/ 3933157 w 3933156"/>
              <a:gd name="connsiteY3" fmla="*/ 47719 h 477185"/>
              <a:gd name="connsiteX4" fmla="*/ 3933156 w 3933156"/>
              <a:gd name="connsiteY4" fmla="*/ 429467 h 477185"/>
              <a:gd name="connsiteX5" fmla="*/ 3885437 w 3933156"/>
              <a:gd name="connsiteY5" fmla="*/ 477186 h 477185"/>
              <a:gd name="connsiteX6" fmla="*/ 47719 w 3933156"/>
              <a:gd name="connsiteY6" fmla="*/ 477185 h 477185"/>
              <a:gd name="connsiteX7" fmla="*/ 0 w 3933156"/>
              <a:gd name="connsiteY7" fmla="*/ 429466 h 477185"/>
              <a:gd name="connsiteX8" fmla="*/ 0 w 3933156"/>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156" h="477185">
                <a:moveTo>
                  <a:pt x="0" y="47719"/>
                </a:moveTo>
                <a:cubicBezTo>
                  <a:pt x="0" y="21365"/>
                  <a:pt x="21365" y="0"/>
                  <a:pt x="47719" y="0"/>
                </a:cubicBezTo>
                <a:lnTo>
                  <a:pt x="3885438" y="0"/>
                </a:lnTo>
                <a:cubicBezTo>
                  <a:pt x="3911792" y="0"/>
                  <a:pt x="3933157" y="21365"/>
                  <a:pt x="3933157" y="47719"/>
                </a:cubicBezTo>
                <a:cubicBezTo>
                  <a:pt x="3933157" y="174968"/>
                  <a:pt x="3933156" y="302218"/>
                  <a:pt x="3933156" y="429467"/>
                </a:cubicBezTo>
                <a:cubicBezTo>
                  <a:pt x="3933156" y="455821"/>
                  <a:pt x="3911791" y="477186"/>
                  <a:pt x="3885437"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400" b="1" i="1" dirty="0">
                <a:solidFill>
                  <a:schemeClr val="tx1"/>
                </a:solidFill>
                <a:latin typeface="Times New Roman" panose="02020603050405020304" pitchFamily="18" charset="0"/>
                <a:cs typeface="Times New Roman" panose="02020603050405020304" pitchFamily="18" charset="0"/>
              </a:rPr>
              <a:t>Расходы в разрезе подпрограмм за </a:t>
            </a:r>
            <a:r>
              <a:rPr lang="ru-RU" sz="1400" b="1" i="1" dirty="0" smtClean="0">
                <a:solidFill>
                  <a:schemeClr val="tx1"/>
                </a:solidFill>
                <a:latin typeface="Times New Roman" panose="02020603050405020304" pitchFamily="18" charset="0"/>
                <a:cs typeface="Times New Roman" panose="02020603050405020304" pitchFamily="18" charset="0"/>
              </a:rPr>
              <a:t>2018 </a:t>
            </a:r>
            <a:r>
              <a:rPr lang="ru-RU" sz="1400" b="1" i="1" dirty="0">
                <a:solidFill>
                  <a:schemeClr val="tx1"/>
                </a:solidFill>
                <a:latin typeface="Times New Roman" panose="02020603050405020304" pitchFamily="18" charset="0"/>
                <a:cs typeface="Times New Roman" panose="02020603050405020304" pitchFamily="18" charset="0"/>
              </a:rPr>
              <a:t>г., млн. руб.</a:t>
            </a:r>
          </a:p>
        </p:txBody>
      </p:sp>
      <p:sp>
        <p:nvSpPr>
          <p:cNvPr id="25" name="Полилиния 24"/>
          <p:cNvSpPr/>
          <p:nvPr/>
        </p:nvSpPr>
        <p:spPr>
          <a:xfrm>
            <a:off x="4361177" y="3198622"/>
            <a:ext cx="3240000" cy="1008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Защита населения и территорий от чрезвычайных ситуаций природного и техногенного характера, обеспечение пожарной безопасности и безопасности населения на водных объектах, построение (развитие) аппаратно-программного комплекса "Безопасный город"</a:t>
            </a:r>
          </a:p>
        </p:txBody>
      </p:sp>
      <p:sp>
        <p:nvSpPr>
          <p:cNvPr id="26" name="Полилиния 25"/>
          <p:cNvSpPr/>
          <p:nvPr/>
        </p:nvSpPr>
        <p:spPr>
          <a:xfrm>
            <a:off x="4361175" y="4242231"/>
            <a:ext cx="3240000" cy="396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Профилактика правонарушений и противодействие преступности</a:t>
            </a:r>
          </a:p>
        </p:txBody>
      </p:sp>
      <p:sp>
        <p:nvSpPr>
          <p:cNvPr id="27" name="Полилиния 26"/>
          <p:cNvSpPr/>
          <p:nvPr/>
        </p:nvSpPr>
        <p:spPr>
          <a:xfrm>
            <a:off x="4346953" y="4678754"/>
            <a:ext cx="3240000" cy="396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Профилактика терроризма и экстремистской деятельности</a:t>
            </a:r>
          </a:p>
        </p:txBody>
      </p:sp>
      <p:sp>
        <p:nvSpPr>
          <p:cNvPr id="28" name="Полилиния 27"/>
          <p:cNvSpPr/>
          <p:nvPr/>
        </p:nvSpPr>
        <p:spPr>
          <a:xfrm>
            <a:off x="4346953" y="5120916"/>
            <a:ext cx="3240000" cy="504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Профилактика незаконного потребления наркотических средств и психотропных веществ, наркомании</a:t>
            </a:r>
          </a:p>
        </p:txBody>
      </p:sp>
      <p:sp>
        <p:nvSpPr>
          <p:cNvPr id="29" name="Полилиния 28"/>
          <p:cNvSpPr/>
          <p:nvPr/>
        </p:nvSpPr>
        <p:spPr>
          <a:xfrm>
            <a:off x="8398595" y="3202814"/>
            <a:ext cx="611999" cy="10080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253,6</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0" name="Полилиния 29"/>
          <p:cNvSpPr/>
          <p:nvPr/>
        </p:nvSpPr>
        <p:spPr>
          <a:xfrm>
            <a:off x="7687818" y="4239118"/>
            <a:ext cx="576000" cy="396000"/>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12,3</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1" name="Полилиния 30"/>
          <p:cNvSpPr/>
          <p:nvPr/>
        </p:nvSpPr>
        <p:spPr>
          <a:xfrm>
            <a:off x="7687820" y="4681036"/>
            <a:ext cx="576000" cy="396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51,7</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2" name="Полилиния 31"/>
          <p:cNvSpPr/>
          <p:nvPr/>
        </p:nvSpPr>
        <p:spPr>
          <a:xfrm>
            <a:off x="7687820" y="5128593"/>
            <a:ext cx="576000" cy="50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1,8</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3" name="Полилиния 32"/>
          <p:cNvSpPr/>
          <p:nvPr/>
        </p:nvSpPr>
        <p:spPr>
          <a:xfrm>
            <a:off x="7687820" y="3190114"/>
            <a:ext cx="576000" cy="10080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253,6</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36" name="Полилиния 35"/>
          <p:cNvSpPr/>
          <p:nvPr/>
        </p:nvSpPr>
        <p:spPr>
          <a:xfrm>
            <a:off x="8406959" y="5157248"/>
            <a:ext cx="612000" cy="50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1,8</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7" name="Полилиния 36"/>
          <p:cNvSpPr/>
          <p:nvPr/>
        </p:nvSpPr>
        <p:spPr>
          <a:xfrm>
            <a:off x="8390229" y="4704372"/>
            <a:ext cx="612000" cy="396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51,5</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8" name="Полилиния 37"/>
          <p:cNvSpPr/>
          <p:nvPr/>
        </p:nvSpPr>
        <p:spPr>
          <a:xfrm>
            <a:off x="8398594" y="4257136"/>
            <a:ext cx="612000" cy="396000"/>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11,6</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4"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«Повышение </a:t>
            </a:r>
            <a:r>
              <a:rPr lang="ru-RU" sz="1600" dirty="0">
                <a:solidFill>
                  <a:schemeClr val="tx1"/>
                </a:solidFill>
                <a:effectLst/>
                <a:latin typeface="Times New Roman" panose="02020603050405020304" pitchFamily="18" charset="0"/>
                <a:cs typeface="Times New Roman" panose="02020603050405020304" pitchFamily="18" charset="0"/>
              </a:rPr>
              <a:t>безопасности жизнедеятельности населения и территорий Чувашской Республики»</a:t>
            </a:r>
          </a:p>
        </p:txBody>
      </p:sp>
      <p:cxnSp>
        <p:nvCxnSpPr>
          <p:cNvPr id="35" name="Прямая соединительная линия 3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pSp>
        <p:nvGrpSpPr>
          <p:cNvPr id="40" name="Группа 39"/>
          <p:cNvGrpSpPr/>
          <p:nvPr/>
        </p:nvGrpSpPr>
        <p:grpSpPr>
          <a:xfrm>
            <a:off x="4361177" y="2739636"/>
            <a:ext cx="3239998" cy="385942"/>
            <a:chOff x="30724" y="609229"/>
            <a:chExt cx="2367597" cy="397587"/>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47" name="Скругленный прямоугольник 46"/>
            <p:cNvSpPr/>
            <p:nvPr/>
          </p:nvSpPr>
          <p:spPr>
            <a:xfrm>
              <a:off x="30724" y="609229"/>
              <a:ext cx="2367597" cy="397587"/>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8" name="Скругленный прямоугольник 4"/>
            <p:cNvSpPr/>
            <p:nvPr/>
          </p:nvSpPr>
          <p:spPr>
            <a:xfrm>
              <a:off x="42369" y="620874"/>
              <a:ext cx="2344307" cy="3742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6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1" name="Группа 40"/>
          <p:cNvGrpSpPr/>
          <p:nvPr/>
        </p:nvGrpSpPr>
        <p:grpSpPr>
          <a:xfrm>
            <a:off x="7687817" y="2770166"/>
            <a:ext cx="598521" cy="319765"/>
            <a:chOff x="2849362" y="609444"/>
            <a:chExt cx="745866" cy="329413"/>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45" name="Скругленный прямоугольник 44"/>
            <p:cNvSpPr/>
            <p:nvPr/>
          </p:nvSpPr>
          <p:spPr>
            <a:xfrm>
              <a:off x="2849362" y="609444"/>
              <a:ext cx="745866" cy="32941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Скругленный прямоугольник 6"/>
            <p:cNvSpPr/>
            <p:nvPr/>
          </p:nvSpPr>
          <p:spPr>
            <a:xfrm>
              <a:off x="2859010" y="619092"/>
              <a:ext cx="726570" cy="3101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План</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2" name="Группа 41"/>
          <p:cNvGrpSpPr/>
          <p:nvPr/>
        </p:nvGrpSpPr>
        <p:grpSpPr>
          <a:xfrm>
            <a:off x="8398594" y="2761935"/>
            <a:ext cx="612000" cy="337893"/>
            <a:chOff x="3776562" y="600358"/>
            <a:chExt cx="745866" cy="348088"/>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43" name="Скругленный прямоугольник 42"/>
            <p:cNvSpPr/>
            <p:nvPr/>
          </p:nvSpPr>
          <p:spPr>
            <a:xfrm>
              <a:off x="3776562" y="600358"/>
              <a:ext cx="745866" cy="348088"/>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Скругленный прямоугольник 8"/>
            <p:cNvSpPr/>
            <p:nvPr/>
          </p:nvSpPr>
          <p:spPr>
            <a:xfrm>
              <a:off x="3786757" y="610553"/>
              <a:ext cx="725476" cy="3276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Факт</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grpSp>
      <p:sp>
        <p:nvSpPr>
          <p:cNvPr id="49" name="Полилиния 48"/>
          <p:cNvSpPr/>
          <p:nvPr/>
        </p:nvSpPr>
        <p:spPr>
          <a:xfrm>
            <a:off x="4355976" y="6124997"/>
            <a:ext cx="3240000" cy="396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1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50" name="Полилиния 49"/>
          <p:cNvSpPr/>
          <p:nvPr/>
        </p:nvSpPr>
        <p:spPr>
          <a:xfrm>
            <a:off x="7696843" y="6122989"/>
            <a:ext cx="576000" cy="396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36,7</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51" name="Полилиния 50"/>
          <p:cNvSpPr/>
          <p:nvPr/>
        </p:nvSpPr>
        <p:spPr>
          <a:xfrm>
            <a:off x="8399252" y="6129344"/>
            <a:ext cx="612000" cy="396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dirty="0" smtClean="0">
                <a:solidFill>
                  <a:schemeClr val="tx1"/>
                </a:solidFill>
                <a:latin typeface="Times New Roman" panose="02020603050405020304" pitchFamily="18" charset="0"/>
                <a:cs typeface="Times New Roman" panose="02020603050405020304" pitchFamily="18" charset="0"/>
              </a:rPr>
              <a:t>36</a:t>
            </a:r>
            <a:r>
              <a:rPr lang="ru-RU" sz="1300" kern="1200" dirty="0" smtClean="0">
                <a:solidFill>
                  <a:schemeClr val="tx1"/>
                </a:solidFill>
                <a:latin typeface="Times New Roman" panose="02020603050405020304" pitchFamily="18" charset="0"/>
                <a:cs typeface="Times New Roman" panose="02020603050405020304" pitchFamily="18" charset="0"/>
              </a:rPr>
              <a:t>,7</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52" name="Полилиния 51"/>
          <p:cNvSpPr/>
          <p:nvPr/>
        </p:nvSpPr>
        <p:spPr>
          <a:xfrm>
            <a:off x="4343114" y="5672345"/>
            <a:ext cx="3240000" cy="396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100" dirty="0" smtClean="0">
                <a:solidFill>
                  <a:schemeClr val="tx1"/>
                </a:solidFill>
                <a:latin typeface="Times New Roman" panose="02020603050405020304" pitchFamily="18" charset="0"/>
                <a:cs typeface="Times New Roman" panose="02020603050405020304" pitchFamily="18" charset="0"/>
              </a:rPr>
              <a:t>Развитие аппаратно-программного комплекса «Безопасный город»</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53" name="Полилиния 52"/>
          <p:cNvSpPr/>
          <p:nvPr/>
        </p:nvSpPr>
        <p:spPr>
          <a:xfrm>
            <a:off x="7683981" y="5670337"/>
            <a:ext cx="576000" cy="396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21,6</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54" name="Полилиния 53"/>
          <p:cNvSpPr/>
          <p:nvPr/>
        </p:nvSpPr>
        <p:spPr>
          <a:xfrm>
            <a:off x="8386390" y="5676692"/>
            <a:ext cx="612000" cy="396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21,6</a:t>
            </a:r>
            <a:endParaRPr lang="ru-RU" sz="130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0514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кругленный прямоугольник 23"/>
          <p:cNvSpPr/>
          <p:nvPr/>
        </p:nvSpPr>
        <p:spPr>
          <a:xfrm>
            <a:off x="129097" y="2844000"/>
            <a:ext cx="4950000" cy="54182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Уровень обеспеченности сил и средств гражданской обороны запасами материально-технических, продовольственных, медицинских и иных средств, %</a:t>
            </a:r>
          </a:p>
        </p:txBody>
      </p:sp>
      <p:sp>
        <p:nvSpPr>
          <p:cNvPr id="33" name="Скругленный прямоугольник 32"/>
          <p:cNvSpPr/>
          <p:nvPr/>
        </p:nvSpPr>
        <p:spPr>
          <a:xfrm>
            <a:off x="129097" y="3456000"/>
            <a:ext cx="4950000" cy="612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Количество лиц руководящего состава гражданской обороны и специалистов аварийно-спасательных формирований, подготовленных способам гражданской защиты, в расчете на 10 тыс. населения</a:t>
            </a:r>
          </a:p>
        </p:txBody>
      </p:sp>
      <p:sp>
        <p:nvSpPr>
          <p:cNvPr id="35" name="Скругленный прямоугольник 34"/>
          <p:cNvSpPr/>
          <p:nvPr/>
        </p:nvSpPr>
        <p:spPr>
          <a:xfrm>
            <a:off x="129097" y="4140000"/>
            <a:ext cx="4950000" cy="51313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solidFill>
                  <a:schemeClr val="tx1"/>
                </a:solidFill>
                <a:latin typeface="Times New Roman" panose="02020603050405020304" pitchFamily="18" charset="0"/>
                <a:cs typeface="Times New Roman" panose="02020603050405020304" pitchFamily="18" charset="0"/>
              </a:rPr>
              <a:t>Распространенность преступлений в сфере незаконного оборота наркотиков, %</a:t>
            </a:r>
          </a:p>
        </p:txBody>
      </p:sp>
      <p:sp>
        <p:nvSpPr>
          <p:cNvPr id="36" name="Скругленный прямоугольник 35"/>
          <p:cNvSpPr/>
          <p:nvPr/>
        </p:nvSpPr>
        <p:spPr>
          <a:xfrm>
            <a:off x="129097" y="4716000"/>
            <a:ext cx="4950000" cy="54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solidFill>
                  <a:schemeClr val="tx1"/>
                </a:solidFill>
                <a:latin typeface="Times New Roman" panose="02020603050405020304" pitchFamily="18" charset="0"/>
                <a:cs typeface="Times New Roman" panose="02020603050405020304" pitchFamily="18" charset="0"/>
              </a:rPr>
              <a:t>Общее количество ЧС, пожаров, происшествий на водных объектах, ед.</a:t>
            </a:r>
          </a:p>
        </p:txBody>
      </p:sp>
      <p:sp>
        <p:nvSpPr>
          <p:cNvPr id="37" name="Скругленный прямоугольник 36"/>
          <p:cNvSpPr/>
          <p:nvPr/>
        </p:nvSpPr>
        <p:spPr>
          <a:xfrm>
            <a:off x="129097" y="5328000"/>
            <a:ext cx="4950000" cy="57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Общее количество населения, погибшего, травмированного и пострадавшего при ЧС, пожарах, происшествиях на водных объектах, ед.</a:t>
            </a:r>
          </a:p>
        </p:txBody>
      </p:sp>
      <p:sp>
        <p:nvSpPr>
          <p:cNvPr id="11" name="Скругленный прямоугольник 10"/>
          <p:cNvSpPr/>
          <p:nvPr/>
        </p:nvSpPr>
        <p:spPr>
          <a:xfrm>
            <a:off x="158426" y="1268760"/>
            <a:ext cx="2504811"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59</a:t>
            </a:fld>
            <a:endParaRPr lang="ru-RU" dirty="0"/>
          </a:p>
        </p:txBody>
      </p:sp>
      <p:sp>
        <p:nvSpPr>
          <p:cNvPr id="17" name="Скругленный прямоугольник 16"/>
          <p:cNvSpPr/>
          <p:nvPr/>
        </p:nvSpPr>
        <p:spPr>
          <a:xfrm>
            <a:off x="129097" y="2196000"/>
            <a:ext cx="4950000" cy="59276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Готовность автоматизированных систем оповещения органов местного </a:t>
            </a:r>
            <a:r>
              <a:rPr lang="ru-RU" sz="1200" dirty="0" smtClean="0">
                <a:solidFill>
                  <a:schemeClr val="tx1"/>
                </a:solidFill>
                <a:latin typeface="Times New Roman" panose="02020603050405020304" pitchFamily="18" charset="0"/>
                <a:cs typeface="Times New Roman" panose="02020603050405020304" pitchFamily="18" charset="0"/>
              </a:rPr>
              <a:t>самоуправления, </a:t>
            </a:r>
            <a:r>
              <a:rPr lang="ru-RU" sz="1200" dirty="0">
                <a:solidFill>
                  <a:schemeClr val="tx1"/>
                </a:solidFill>
                <a:latin typeface="Times New Roman" panose="02020603050405020304" pitchFamily="18" charset="0"/>
                <a:cs typeface="Times New Roman" panose="02020603050405020304" pitchFamily="18" charset="0"/>
              </a:rPr>
              <a:t>входящих в состав региональной автоматизированной системы централизованного </a:t>
            </a:r>
            <a:r>
              <a:rPr lang="ru-RU" sz="1200" dirty="0" smtClean="0">
                <a:solidFill>
                  <a:schemeClr val="tx1"/>
                </a:solidFill>
                <a:latin typeface="Times New Roman" panose="02020603050405020304" pitchFamily="18" charset="0"/>
                <a:cs typeface="Times New Roman" panose="02020603050405020304" pitchFamily="18" charset="0"/>
              </a:rPr>
              <a:t>оповещения, %</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129097" y="5940000"/>
            <a:ext cx="4950000"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solidFill>
                  <a:schemeClr val="tx1"/>
                </a:solidFill>
                <a:latin typeface="Times New Roman" panose="02020603050405020304" pitchFamily="18" charset="0"/>
                <a:cs typeface="Times New Roman" panose="02020603050405020304" pitchFamily="18" charset="0"/>
              </a:rPr>
              <a:t>Уровень преступлений, совершенных на улицах, на 100 тыс. населения</a:t>
            </a: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999" y="728700"/>
            <a:ext cx="235509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 name="Схема 25"/>
          <p:cNvGraphicFramePr/>
          <p:nvPr>
            <p:extLst>
              <p:ext uri="{D42A27DB-BD31-4B8C-83A1-F6EECF244321}">
                <p14:modId xmlns:p14="http://schemas.microsoft.com/office/powerpoint/2010/main" val="1211058945"/>
              </p:ext>
            </p:extLst>
          </p:nvPr>
        </p:nvGraphicFramePr>
        <p:xfrm>
          <a:off x="5133789" y="982736"/>
          <a:ext cx="3906168" cy="49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7" name="Группа 26"/>
          <p:cNvGrpSpPr/>
          <p:nvPr/>
        </p:nvGrpSpPr>
        <p:grpSpPr>
          <a:xfrm>
            <a:off x="5142064" y="5940000"/>
            <a:ext cx="731452" cy="543132"/>
            <a:chOff x="1567" y="3986624"/>
            <a:chExt cx="731452" cy="543132"/>
          </a:xfrm>
        </p:grpSpPr>
        <p:sp>
          <p:nvSpPr>
            <p:cNvPr id="28" name="Скругленный прямоугольник 27"/>
            <p:cNvSpPr/>
            <p:nvPr/>
          </p:nvSpPr>
          <p:spPr>
            <a:xfrm>
              <a:off x="1567" y="3986624"/>
              <a:ext cx="731452" cy="543132"/>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Скругленный прямоугольник 4"/>
            <p:cNvSpPr/>
            <p:nvPr/>
          </p:nvSpPr>
          <p:spPr>
            <a:xfrm>
              <a:off x="17475" y="4002532"/>
              <a:ext cx="699636" cy="511316"/>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254,4</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0" name="Группа 29"/>
          <p:cNvGrpSpPr/>
          <p:nvPr/>
        </p:nvGrpSpPr>
        <p:grpSpPr>
          <a:xfrm>
            <a:off x="5928780" y="5940000"/>
            <a:ext cx="731452" cy="543132"/>
            <a:chOff x="794462" y="3986624"/>
            <a:chExt cx="731452" cy="543132"/>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31" name="Скругленный прямоугольник 30"/>
            <p:cNvSpPr/>
            <p:nvPr/>
          </p:nvSpPr>
          <p:spPr>
            <a:xfrm>
              <a:off x="794462" y="3986624"/>
              <a:ext cx="731452" cy="543132"/>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Скругленный прямоугольник 6"/>
            <p:cNvSpPr/>
            <p:nvPr/>
          </p:nvSpPr>
          <p:spPr>
            <a:xfrm>
              <a:off x="810370" y="4002532"/>
              <a:ext cx="699636" cy="51131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171,9</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sp>
        <p:nvSpPr>
          <p:cNvPr id="46"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«Повышение </a:t>
            </a:r>
            <a:r>
              <a:rPr lang="ru-RU" sz="1600" dirty="0">
                <a:solidFill>
                  <a:schemeClr val="tx1"/>
                </a:solidFill>
                <a:effectLst/>
                <a:latin typeface="Times New Roman" panose="02020603050405020304" pitchFamily="18" charset="0"/>
                <a:cs typeface="Times New Roman" panose="02020603050405020304" pitchFamily="18" charset="0"/>
              </a:rPr>
              <a:t>безопасности жизнедеятельности населения и территорий Чувашской Республики»</a:t>
            </a:r>
          </a:p>
        </p:txBody>
      </p:sp>
      <p:cxnSp>
        <p:nvCxnSpPr>
          <p:cNvPr id="47" name="Прямая соединительная линия 46"/>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49" name="Полилиния 48"/>
          <p:cNvSpPr/>
          <p:nvPr/>
        </p:nvSpPr>
        <p:spPr>
          <a:xfrm>
            <a:off x="6792847" y="2598042"/>
            <a:ext cx="2027625" cy="3613524"/>
          </a:xfrm>
          <a:custGeom>
            <a:avLst/>
            <a:gdLst>
              <a:gd name="connsiteX0" fmla="*/ 0 w 481076"/>
              <a:gd name="connsiteY0" fmla="*/ 46765 h 467646"/>
              <a:gd name="connsiteX1" fmla="*/ 46765 w 481076"/>
              <a:gd name="connsiteY1" fmla="*/ 0 h 467646"/>
              <a:gd name="connsiteX2" fmla="*/ 434311 w 481076"/>
              <a:gd name="connsiteY2" fmla="*/ 0 h 467646"/>
              <a:gd name="connsiteX3" fmla="*/ 481076 w 481076"/>
              <a:gd name="connsiteY3" fmla="*/ 46765 h 467646"/>
              <a:gd name="connsiteX4" fmla="*/ 481076 w 481076"/>
              <a:gd name="connsiteY4" fmla="*/ 420881 h 467646"/>
              <a:gd name="connsiteX5" fmla="*/ 434311 w 481076"/>
              <a:gd name="connsiteY5" fmla="*/ 467646 h 467646"/>
              <a:gd name="connsiteX6" fmla="*/ 46765 w 481076"/>
              <a:gd name="connsiteY6" fmla="*/ 467646 h 467646"/>
              <a:gd name="connsiteX7" fmla="*/ 0 w 481076"/>
              <a:gd name="connsiteY7" fmla="*/ 420881 h 467646"/>
              <a:gd name="connsiteX8" fmla="*/ 0 w 481076"/>
              <a:gd name="connsiteY8" fmla="*/ 46765 h 46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076" h="467646">
                <a:moveTo>
                  <a:pt x="0" y="46765"/>
                </a:moveTo>
                <a:cubicBezTo>
                  <a:pt x="0" y="20937"/>
                  <a:pt x="20937" y="0"/>
                  <a:pt x="46765" y="0"/>
                </a:cubicBezTo>
                <a:lnTo>
                  <a:pt x="434311" y="0"/>
                </a:lnTo>
                <a:cubicBezTo>
                  <a:pt x="460139" y="0"/>
                  <a:pt x="481076" y="20937"/>
                  <a:pt x="481076" y="46765"/>
                </a:cubicBezTo>
                <a:lnTo>
                  <a:pt x="481076" y="420881"/>
                </a:lnTo>
                <a:cubicBezTo>
                  <a:pt x="481076" y="446709"/>
                  <a:pt x="460139" y="467646"/>
                  <a:pt x="434311" y="467646"/>
                </a:cubicBezTo>
                <a:lnTo>
                  <a:pt x="46765" y="467646"/>
                </a:lnTo>
                <a:cubicBezTo>
                  <a:pt x="20937" y="467646"/>
                  <a:pt x="0" y="446709"/>
                  <a:pt x="0" y="420881"/>
                </a:cubicBezTo>
                <a:lnTo>
                  <a:pt x="0" y="46765"/>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5607" tIns="55607" rIns="55607" bIns="55607"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С 2019 года основные индикаторы госпрограммы изменены</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485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730" y="3600694"/>
            <a:ext cx="3240360" cy="24302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39551" y="2983974"/>
            <a:ext cx="7872446" cy="36988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fontAlgn="auto">
              <a:spcBef>
                <a:spcPts val="0"/>
              </a:spcBef>
              <a:spcAft>
                <a:spcPts val="0"/>
              </a:spcAft>
              <a:defRPr/>
            </a:pPr>
            <a:r>
              <a:rPr lang="ru-RU" dirty="0">
                <a:solidFill>
                  <a:schemeClr val="tx1"/>
                </a:solidFill>
                <a:latin typeface="Times New Roman" panose="02020603050405020304" pitchFamily="18" charset="0"/>
                <a:cs typeface="Times New Roman" panose="02020603050405020304" pitchFamily="18" charset="0"/>
              </a:rPr>
              <a:t>Структура государственного долга выглядит следующим образом:</a:t>
            </a:r>
          </a:p>
        </p:txBody>
      </p:sp>
      <p:grpSp>
        <p:nvGrpSpPr>
          <p:cNvPr id="14" name="Группа 136"/>
          <p:cNvGrpSpPr>
            <a:grpSpLocks/>
          </p:cNvGrpSpPr>
          <p:nvPr/>
        </p:nvGrpSpPr>
        <p:grpSpPr bwMode="auto">
          <a:xfrm>
            <a:off x="3690754" y="3412432"/>
            <a:ext cx="4099118" cy="2825700"/>
            <a:chOff x="2936230" y="2890313"/>
            <a:chExt cx="2621612" cy="2753265"/>
          </a:xfrm>
        </p:grpSpPr>
        <p:sp>
          <p:nvSpPr>
            <p:cNvPr id="15" name="Прямоугольник 14"/>
            <p:cNvSpPr/>
            <p:nvPr/>
          </p:nvSpPr>
          <p:spPr>
            <a:xfrm>
              <a:off x="3477735" y="2919723"/>
              <a:ext cx="2071702" cy="571504"/>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ru-RU" dirty="0">
                  <a:solidFill>
                    <a:schemeClr val="tx1"/>
                  </a:solidFill>
                  <a:latin typeface="Times New Roman" panose="02020603050405020304" pitchFamily="18" charset="0"/>
                  <a:cs typeface="Times New Roman" panose="02020603050405020304" pitchFamily="18" charset="0"/>
                </a:rPr>
                <a:t>Размещение ценных бумаг (облигаций)</a:t>
              </a:r>
            </a:p>
          </p:txBody>
        </p:sp>
        <p:sp>
          <p:nvSpPr>
            <p:cNvPr id="16" name="Прямоугольник 15"/>
            <p:cNvSpPr/>
            <p:nvPr/>
          </p:nvSpPr>
          <p:spPr>
            <a:xfrm>
              <a:off x="3486140" y="3572780"/>
              <a:ext cx="2071702" cy="571504"/>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sz="1600" dirty="0">
                <a:solidFill>
                  <a:schemeClr val="tx1"/>
                </a:solidFill>
              </a:endParaRPr>
            </a:p>
            <a:p>
              <a:pPr algn="ctr" fontAlgn="auto">
                <a:spcBef>
                  <a:spcPts val="0"/>
                </a:spcBef>
                <a:spcAft>
                  <a:spcPts val="0"/>
                </a:spcAft>
                <a:defRPr/>
              </a:pPr>
              <a:r>
                <a:rPr lang="ru-RU" dirty="0">
                  <a:solidFill>
                    <a:schemeClr val="tx1"/>
                  </a:solidFill>
                  <a:latin typeface="Times New Roman" panose="02020603050405020304" pitchFamily="18" charset="0"/>
                  <a:cs typeface="Times New Roman" panose="02020603050405020304" pitchFamily="18" charset="0"/>
                </a:rPr>
                <a:t>Привлечение бюджетных кредитов</a:t>
              </a:r>
            </a:p>
            <a:p>
              <a:pPr algn="ctr" fontAlgn="auto">
                <a:spcBef>
                  <a:spcPts val="0"/>
                </a:spcBef>
                <a:spcAft>
                  <a:spcPts val="0"/>
                </a:spcAft>
                <a:defRPr/>
              </a:pPr>
              <a:endParaRPr lang="ru-RU" sz="1600" dirty="0">
                <a:solidFill>
                  <a:schemeClr val="tx1"/>
                </a:solidFill>
              </a:endParaRPr>
            </a:p>
          </p:txBody>
        </p:sp>
        <p:sp>
          <p:nvSpPr>
            <p:cNvPr id="17" name="Прямоугольник 16"/>
            <p:cNvSpPr/>
            <p:nvPr/>
          </p:nvSpPr>
          <p:spPr>
            <a:xfrm>
              <a:off x="3486140" y="4257735"/>
              <a:ext cx="2071702" cy="571504"/>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sz="1600" dirty="0">
                <a:solidFill>
                  <a:schemeClr val="tx1"/>
                </a:solidFill>
              </a:endParaRPr>
            </a:p>
            <a:p>
              <a:pPr algn="ctr" fontAlgn="auto">
                <a:spcBef>
                  <a:spcPts val="0"/>
                </a:spcBef>
                <a:spcAft>
                  <a:spcPts val="0"/>
                </a:spcAft>
                <a:defRPr/>
              </a:pPr>
              <a:r>
                <a:rPr lang="ru-RU" dirty="0">
                  <a:solidFill>
                    <a:schemeClr val="tx1"/>
                  </a:solidFill>
                  <a:latin typeface="Times New Roman" panose="02020603050405020304" pitchFamily="18" charset="0"/>
                  <a:cs typeface="Times New Roman" panose="02020603050405020304" pitchFamily="18" charset="0"/>
                </a:rPr>
                <a:t>Привлечение банковских кредитов</a:t>
              </a:r>
            </a:p>
            <a:p>
              <a:pPr algn="ctr" fontAlgn="auto">
                <a:spcBef>
                  <a:spcPts val="0"/>
                </a:spcBef>
                <a:spcAft>
                  <a:spcPts val="0"/>
                </a:spcAft>
                <a:defRPr/>
              </a:pPr>
              <a:endParaRPr lang="ru-RU" sz="1600" dirty="0">
                <a:solidFill>
                  <a:schemeClr val="tx1"/>
                </a:solidFill>
              </a:endParaRPr>
            </a:p>
          </p:txBody>
        </p:sp>
        <p:sp>
          <p:nvSpPr>
            <p:cNvPr id="18" name="Прямоугольник 17"/>
            <p:cNvSpPr/>
            <p:nvPr/>
          </p:nvSpPr>
          <p:spPr>
            <a:xfrm>
              <a:off x="3477735" y="4929198"/>
              <a:ext cx="2080107" cy="71438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sz="1600" dirty="0">
                <a:solidFill>
                  <a:schemeClr val="tx1"/>
                </a:solidFill>
              </a:endParaRPr>
            </a:p>
            <a:p>
              <a:pPr algn="ctr" fontAlgn="auto">
                <a:spcBef>
                  <a:spcPts val="0"/>
                </a:spcBef>
                <a:spcAft>
                  <a:spcPts val="0"/>
                </a:spcAft>
                <a:defRPr/>
              </a:pPr>
              <a:r>
                <a:rPr lang="ru-RU" dirty="0">
                  <a:solidFill>
                    <a:schemeClr val="tx1"/>
                  </a:solidFill>
                  <a:latin typeface="Times New Roman" panose="02020603050405020304" pitchFamily="18" charset="0"/>
                  <a:cs typeface="Times New Roman" panose="02020603050405020304" pitchFamily="18" charset="0"/>
                </a:rPr>
                <a:t>Предоставление государственных гарантий</a:t>
              </a:r>
            </a:p>
            <a:p>
              <a:pPr algn="ctr" fontAlgn="auto">
                <a:spcBef>
                  <a:spcPts val="0"/>
                </a:spcBef>
                <a:spcAft>
                  <a:spcPts val="0"/>
                </a:spcAft>
                <a:defRPr/>
              </a:pPr>
              <a:endParaRPr lang="ru-RU" sz="1600" dirty="0">
                <a:solidFill>
                  <a:schemeClr val="tx1"/>
                </a:solidFill>
              </a:endParaRPr>
            </a:p>
          </p:txBody>
        </p:sp>
        <p:grpSp>
          <p:nvGrpSpPr>
            <p:cNvPr id="19" name="Группа 114"/>
            <p:cNvGrpSpPr>
              <a:grpSpLocks/>
            </p:cNvGrpSpPr>
            <p:nvPr/>
          </p:nvGrpSpPr>
          <p:grpSpPr bwMode="auto">
            <a:xfrm rot="-5400000">
              <a:off x="1908058" y="3918485"/>
              <a:ext cx="2570791" cy="514448"/>
              <a:chOff x="1814470" y="3079116"/>
              <a:chExt cx="5643949" cy="514449"/>
            </a:xfrm>
          </p:grpSpPr>
          <p:cxnSp>
            <p:nvCxnSpPr>
              <p:cNvPr id="21" name="Прямая соединительная линия 20"/>
              <p:cNvCxnSpPr/>
              <p:nvPr/>
            </p:nvCxnSpPr>
            <p:spPr>
              <a:xfrm>
                <a:off x="1814470" y="3084403"/>
                <a:ext cx="5643949" cy="2011"/>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5400000">
                <a:off x="1561899" y="3340995"/>
                <a:ext cx="505141"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5400000">
                <a:off x="3513740" y="3339650"/>
                <a:ext cx="499696" cy="3397"/>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6641087" y="3333457"/>
                <a:ext cx="512080" cy="3397"/>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0" name="Прямая соединительная линия 19"/>
            <p:cNvCxnSpPr/>
            <p:nvPr/>
          </p:nvCxnSpPr>
          <p:spPr>
            <a:xfrm>
              <a:off x="2948613" y="3934780"/>
              <a:ext cx="499695" cy="1546"/>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521923" y="1844824"/>
            <a:ext cx="7890073"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fontAlgn="auto">
              <a:spcBef>
                <a:spcPts val="0"/>
              </a:spcBef>
              <a:spcAft>
                <a:spcPts val="0"/>
              </a:spcAft>
              <a:defRPr/>
            </a:pPr>
            <a:r>
              <a:rPr lang="ru-RU" sz="1600" dirty="0">
                <a:solidFill>
                  <a:schemeClr val="tx1"/>
                </a:solidFill>
                <a:latin typeface="Times New Roman" panose="02020603050405020304" pitchFamily="18" charset="0"/>
                <a:cs typeface="Times New Roman" panose="02020603050405020304" pitchFamily="18" charset="0"/>
              </a:rPr>
              <a:t>Поскольку бюджет </a:t>
            </a:r>
            <a:r>
              <a:rPr lang="ru-RU" sz="1600" dirty="0" smtClean="0">
                <a:solidFill>
                  <a:schemeClr val="tx1"/>
                </a:solidFill>
                <a:latin typeface="Times New Roman" panose="02020603050405020304" pitchFamily="18" charset="0"/>
                <a:cs typeface="Times New Roman" panose="02020603050405020304" pitchFamily="18" charset="0"/>
              </a:rPr>
              <a:t>Чувашской Республики формируется </a:t>
            </a:r>
            <a:r>
              <a:rPr lang="ru-RU" sz="1600" dirty="0">
                <a:solidFill>
                  <a:schemeClr val="tx1"/>
                </a:solidFill>
                <a:latin typeface="Times New Roman" panose="02020603050405020304" pitchFamily="18" charset="0"/>
                <a:cs typeface="Times New Roman" panose="02020603050405020304" pitchFamily="18" charset="0"/>
              </a:rPr>
              <a:t>с дефицитом, то для финансирования расходов, не обеспеченных доходами, привлекаются банковские кредиты, кредиты из федерального бюджета, размещаются облигационные займы</a:t>
            </a:r>
          </a:p>
        </p:txBody>
      </p:sp>
      <p:sp>
        <p:nvSpPr>
          <p:cNvPr id="25" name="TextBox 24"/>
          <p:cNvSpPr txBox="1"/>
          <p:nvPr/>
        </p:nvSpPr>
        <p:spPr>
          <a:xfrm>
            <a:off x="521924" y="836712"/>
            <a:ext cx="7890073" cy="783193"/>
          </a:xfrm>
          <a:prstGeom prst="round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ru-RU" sz="2000" b="1" dirty="0">
                <a:latin typeface="Times New Roman" panose="02020603050405020304" pitchFamily="18" charset="0"/>
                <a:cs typeface="Times New Roman" panose="02020603050405020304" pitchFamily="18" charset="0"/>
              </a:rPr>
              <a:t>Государственный долг - </a:t>
            </a:r>
            <a:r>
              <a:rPr lang="ru-RU" sz="2000" b="1" dirty="0" smtClean="0">
                <a:latin typeface="Times New Roman" panose="02020603050405020304" pitchFamily="18" charset="0"/>
                <a:cs typeface="Times New Roman" panose="02020603050405020304" pitchFamily="18" charset="0"/>
              </a:rPr>
              <a:t>долговые </a:t>
            </a:r>
            <a:r>
              <a:rPr lang="ru-RU" sz="2000" b="1" dirty="0">
                <a:latin typeface="Times New Roman" panose="02020603050405020304" pitchFamily="18" charset="0"/>
                <a:cs typeface="Times New Roman" panose="02020603050405020304" pitchFamily="18" charset="0"/>
              </a:rPr>
              <a:t>обязательства бюджета, выраженные в валюте Российской Федерации</a:t>
            </a:r>
          </a:p>
        </p:txBody>
      </p:sp>
      <p:sp>
        <p:nvSpPr>
          <p:cNvPr id="2" name="Номер слайда 1"/>
          <p:cNvSpPr>
            <a:spLocks noGrp="1"/>
          </p:cNvSpPr>
          <p:nvPr>
            <p:ph type="sldNum" sz="quarter" idx="12"/>
          </p:nvPr>
        </p:nvSpPr>
        <p:spPr/>
        <p:txBody>
          <a:bodyPr/>
          <a:lstStyle/>
          <a:p>
            <a:pPr>
              <a:defRPr/>
            </a:pPr>
            <a:fld id="{667CCBFA-BFB9-4E9F-B6F6-694D72409F22}" type="slidenum">
              <a:rPr lang="ru-RU" smtClean="0"/>
              <a:pPr>
                <a:defRPr/>
              </a:pPr>
              <a:t>6</a:t>
            </a:fld>
            <a:endParaRPr lang="ru-RU" dirty="0"/>
          </a:p>
        </p:txBody>
      </p:sp>
      <p:sp>
        <p:nvSpPr>
          <p:cNvPr id="32" name="Заголовок 1"/>
          <p:cNvSpPr txBox="1">
            <a:spLocks/>
          </p:cNvSpPr>
          <p:nvPr/>
        </p:nvSpPr>
        <p:spPr>
          <a:xfrm>
            <a:off x="259730" y="69850"/>
            <a:ext cx="4572000"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400" dirty="0" smtClean="0">
                <a:solidFill>
                  <a:schemeClr val="tx1"/>
                </a:solidFill>
                <a:effectLst/>
                <a:latin typeface="Times New Roman" panose="02020603050405020304" pitchFamily="18" charset="0"/>
                <a:cs typeface="Times New Roman" panose="02020603050405020304" pitchFamily="18" charset="0"/>
              </a:rPr>
              <a:t>Основные термины и понятия</a:t>
            </a:r>
            <a:endParaRPr lang="ru-RU" sz="2400" dirty="0">
              <a:solidFill>
                <a:schemeClr val="tx1"/>
              </a:solidFill>
              <a:effectLst/>
              <a:latin typeface="Times New Roman" panose="02020603050405020304" pitchFamily="18" charset="0"/>
              <a:cs typeface="Times New Roman" panose="02020603050405020304" pitchFamily="18" charset="0"/>
            </a:endParaRPr>
          </a:p>
        </p:txBody>
      </p:sp>
      <p:cxnSp>
        <p:nvCxnSpPr>
          <p:cNvPr id="33" name="Прямая соединительная линия 3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8077005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739888"/>
            <a:ext cx="2520280" cy="18864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black"/>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ru-RU" dirty="0">
              <a:solidFill>
                <a:prstClr val="black"/>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pPr fontAlgn="base">
              <a:spcBef>
                <a:spcPct val="0"/>
              </a:spcBef>
              <a:spcAft>
                <a:spcPct val="0"/>
              </a:spcAft>
            </a:pPr>
            <a:endParaRPr lang="ru-RU" sz="1000" i="1"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endParaRPr lang="ru-RU" sz="1000" i="1" dirty="0">
              <a:solidFill>
                <a:prstClr val="black"/>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47780" y="858547"/>
            <a:ext cx="5576348" cy="130416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base">
              <a:spcBef>
                <a:spcPct val="0"/>
              </a:spcBef>
              <a:spcAft>
                <a:spcPct val="0"/>
              </a:spcAft>
            </a:pPr>
            <a:r>
              <a:rPr lang="ru-RU" sz="1600" b="1" i="1" dirty="0">
                <a:solidFill>
                  <a:prstClr val="black"/>
                </a:solidFill>
                <a:latin typeface="Times New Roman" panose="02020603050405020304" pitchFamily="18" charset="0"/>
                <a:cs typeface="Times New Roman" panose="02020603050405020304" pitchFamily="18" charset="0"/>
              </a:rPr>
              <a:t>Цель программы:</a:t>
            </a:r>
            <a:r>
              <a:rPr lang="ru-RU" sz="1600" dirty="0">
                <a:solidFill>
                  <a:prstClr val="black"/>
                </a:solidFill>
                <a:latin typeface="Times New Roman" panose="02020603050405020304" pitchFamily="18" charset="0"/>
                <a:cs typeface="Times New Roman" panose="02020603050405020304" pitchFamily="18" charset="0"/>
              </a:rPr>
              <a:t> </a:t>
            </a:r>
          </a:p>
          <a:p>
            <a:pPr marL="285750" indent="-285750" algn="just" fontAlgn="base">
              <a:spcBef>
                <a:spcPct val="0"/>
              </a:spcBef>
              <a:spcAft>
                <a:spcPct val="0"/>
              </a:spcAft>
              <a:buFont typeface="Wingdings" panose="05000000000000000000" pitchFamily="2" charset="2"/>
              <a:buChar char="v"/>
            </a:pPr>
            <a:r>
              <a:rPr lang="ru-RU" sz="1400" dirty="0">
                <a:solidFill>
                  <a:prstClr val="black"/>
                </a:solidFill>
                <a:latin typeface="Times New Roman" panose="02020603050405020304" pitchFamily="18" charset="0"/>
                <a:cs typeface="Times New Roman" panose="02020603050405020304" pitchFamily="18" charset="0"/>
              </a:rPr>
              <a:t>развитие на территории Чувашской Республики информационных и телекоммуникационных технологий в экономической, социально-политической, культурной и других сферах жизни общества</a:t>
            </a:r>
          </a:p>
        </p:txBody>
      </p:sp>
      <p:sp>
        <p:nvSpPr>
          <p:cNvPr id="6" name="TextBox 5"/>
          <p:cNvSpPr txBox="1"/>
          <p:nvPr/>
        </p:nvSpPr>
        <p:spPr>
          <a:xfrm>
            <a:off x="147780" y="2556956"/>
            <a:ext cx="4209357" cy="267078"/>
          </a:xfrm>
          <a:prstGeom prst="rect">
            <a:avLst/>
          </a:prstGeom>
          <a:noFill/>
        </p:spPr>
        <p:txBody>
          <a:bodyPr wrap="none" rtlCol="0">
            <a:spAutoFit/>
          </a:bodyPr>
          <a:lstStyle/>
          <a:p>
            <a:pPr fontAlgn="base">
              <a:spcBef>
                <a:spcPct val="0"/>
              </a:spcBef>
              <a:spcAft>
                <a:spcPct val="0"/>
              </a:spcAft>
            </a:pPr>
            <a:r>
              <a:rPr lang="ru-RU" sz="1500" b="1" dirty="0">
                <a:solidFill>
                  <a:prstClr val="black"/>
                </a:solidFill>
                <a:latin typeface="Times New Roman" panose="02020603050405020304" pitchFamily="18" charset="0"/>
                <a:cs typeface="Times New Roman" panose="02020603050405020304" pitchFamily="18" charset="0"/>
              </a:rPr>
              <a:t>Расходы республиканского бюджета, млн. руб.</a:t>
            </a:r>
          </a:p>
        </p:txBody>
      </p:sp>
      <p:graphicFrame>
        <p:nvGraphicFramePr>
          <p:cNvPr id="12" name="Диаграмма 11"/>
          <p:cNvGraphicFramePr>
            <a:graphicFrameLocks/>
          </p:cNvGraphicFramePr>
          <p:nvPr>
            <p:extLst>
              <p:ext uri="{D42A27DB-BD31-4B8C-83A1-F6EECF244321}">
                <p14:modId xmlns:p14="http://schemas.microsoft.com/office/powerpoint/2010/main" val="2193112035"/>
              </p:ext>
            </p:extLst>
          </p:nvPr>
        </p:nvGraphicFramePr>
        <p:xfrm>
          <a:off x="147780" y="3156937"/>
          <a:ext cx="4784260" cy="3195319"/>
        </p:xfrm>
        <a:graphic>
          <a:graphicData uri="http://schemas.openxmlformats.org/drawingml/2006/chart">
            <c:chart xmlns:c="http://schemas.openxmlformats.org/drawingml/2006/chart" xmlns:r="http://schemas.openxmlformats.org/officeDocument/2006/relationships" r:id="rId4"/>
          </a:graphicData>
        </a:graphic>
      </p:graphicFrame>
      <p:sp>
        <p:nvSpPr>
          <p:cNvPr id="7" name="Номер слайда 6"/>
          <p:cNvSpPr>
            <a:spLocks noGrp="1"/>
          </p:cNvSpPr>
          <p:nvPr>
            <p:ph type="sldNum" sz="quarter" idx="12"/>
          </p:nvPr>
        </p:nvSpPr>
        <p:spPr/>
        <p:txBody>
          <a:bodyPr/>
          <a:lstStyle/>
          <a:p>
            <a:pPr>
              <a:defRPr/>
            </a:pPr>
            <a:r>
              <a:rPr lang="ru-RU" dirty="0" smtClean="0">
                <a:solidFill>
                  <a:prstClr val="black"/>
                </a:solidFill>
              </a:rPr>
              <a:t>60</a:t>
            </a:r>
            <a:endParaRPr lang="ru-RU" dirty="0">
              <a:solidFill>
                <a:prstClr val="black"/>
              </a:solidFill>
            </a:endParaRPr>
          </a:p>
        </p:txBody>
      </p:sp>
      <p:sp>
        <p:nvSpPr>
          <p:cNvPr id="3" name="Полилиния 2"/>
          <p:cNvSpPr/>
          <p:nvPr/>
        </p:nvSpPr>
        <p:spPr>
          <a:xfrm>
            <a:off x="5076055" y="2786941"/>
            <a:ext cx="3860651" cy="435104"/>
          </a:xfrm>
          <a:custGeom>
            <a:avLst/>
            <a:gdLst>
              <a:gd name="connsiteX0" fmla="*/ 0 w 3828284"/>
              <a:gd name="connsiteY0" fmla="*/ 43510 h 435104"/>
              <a:gd name="connsiteX1" fmla="*/ 43510 w 3828284"/>
              <a:gd name="connsiteY1" fmla="*/ 0 h 435104"/>
              <a:gd name="connsiteX2" fmla="*/ 3784774 w 3828284"/>
              <a:gd name="connsiteY2" fmla="*/ 0 h 435104"/>
              <a:gd name="connsiteX3" fmla="*/ 3828284 w 3828284"/>
              <a:gd name="connsiteY3" fmla="*/ 43510 h 435104"/>
              <a:gd name="connsiteX4" fmla="*/ 3828284 w 3828284"/>
              <a:gd name="connsiteY4" fmla="*/ 391594 h 435104"/>
              <a:gd name="connsiteX5" fmla="*/ 3784774 w 3828284"/>
              <a:gd name="connsiteY5" fmla="*/ 435104 h 435104"/>
              <a:gd name="connsiteX6" fmla="*/ 43510 w 3828284"/>
              <a:gd name="connsiteY6" fmla="*/ 435104 h 435104"/>
              <a:gd name="connsiteX7" fmla="*/ 0 w 3828284"/>
              <a:gd name="connsiteY7" fmla="*/ 391594 h 435104"/>
              <a:gd name="connsiteX8" fmla="*/ 0 w 3828284"/>
              <a:gd name="connsiteY8" fmla="*/ 43510 h 4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8284" h="435104">
                <a:moveTo>
                  <a:pt x="0" y="43510"/>
                </a:moveTo>
                <a:cubicBezTo>
                  <a:pt x="0" y="19480"/>
                  <a:pt x="19480" y="0"/>
                  <a:pt x="43510" y="0"/>
                </a:cubicBezTo>
                <a:lnTo>
                  <a:pt x="3784774" y="0"/>
                </a:lnTo>
                <a:cubicBezTo>
                  <a:pt x="3808804" y="0"/>
                  <a:pt x="3828284" y="19480"/>
                  <a:pt x="3828284" y="43510"/>
                </a:cubicBezTo>
                <a:lnTo>
                  <a:pt x="3828284" y="391594"/>
                </a:lnTo>
                <a:cubicBezTo>
                  <a:pt x="3828284" y="415624"/>
                  <a:pt x="3808804" y="435104"/>
                  <a:pt x="3784774" y="435104"/>
                </a:cubicBezTo>
                <a:lnTo>
                  <a:pt x="43510" y="435104"/>
                </a:lnTo>
                <a:cubicBezTo>
                  <a:pt x="19480" y="435104"/>
                  <a:pt x="0" y="415624"/>
                  <a:pt x="0" y="391594"/>
                </a:cubicBezTo>
                <a:lnTo>
                  <a:pt x="0" y="43510"/>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084" tIns="66084" rIns="66084" bIns="66084" numCol="1" spcCol="1270" anchor="ctr" anchorCtr="0">
            <a:noAutofit/>
          </a:bodyPr>
          <a:lstStyle/>
          <a:p>
            <a:pPr lvl="0" algn="ctr" defTabSz="577850">
              <a:lnSpc>
                <a:spcPct val="90000"/>
              </a:lnSpc>
              <a:spcAft>
                <a:spcPct val="35000"/>
              </a:spcAft>
            </a:pPr>
            <a:r>
              <a:rPr lang="ru-RU" sz="1400" b="1" i="1" dirty="0">
                <a:solidFill>
                  <a:schemeClr val="tx1"/>
                </a:solidFill>
                <a:latin typeface="Times New Roman" panose="02020603050405020304" pitchFamily="18" charset="0"/>
                <a:cs typeface="Times New Roman" panose="02020603050405020304" pitchFamily="18" charset="0"/>
              </a:rPr>
              <a:t>Расходы в разрезе подпрограмм в 2018 </a:t>
            </a:r>
            <a:r>
              <a:rPr lang="ru-RU" sz="1400" b="1" i="1" dirty="0" smtClean="0">
                <a:solidFill>
                  <a:schemeClr val="tx1"/>
                </a:solidFill>
                <a:latin typeface="Times New Roman" panose="02020603050405020304" pitchFamily="18" charset="0"/>
                <a:cs typeface="Times New Roman" panose="02020603050405020304" pitchFamily="18" charset="0"/>
              </a:rPr>
              <a:t>году,</a:t>
            </a:r>
          </a:p>
          <a:p>
            <a:pPr lvl="0" algn="ctr" defTabSz="577850">
              <a:lnSpc>
                <a:spcPct val="90000"/>
              </a:lnSpc>
              <a:spcAft>
                <a:spcPct val="35000"/>
              </a:spcAft>
            </a:pPr>
            <a:r>
              <a:rPr lang="ru-RU" sz="1400" b="1" i="1" dirty="0" smtClean="0">
                <a:solidFill>
                  <a:schemeClr val="tx1"/>
                </a:solidFill>
                <a:latin typeface="Times New Roman" panose="02020603050405020304" pitchFamily="18" charset="0"/>
                <a:cs typeface="Times New Roman" panose="02020603050405020304" pitchFamily="18" charset="0"/>
              </a:rPr>
              <a:t>млн</a:t>
            </a:r>
            <a:r>
              <a:rPr lang="ru-RU" sz="1400" b="1" i="1" dirty="0">
                <a:solidFill>
                  <a:schemeClr val="tx1"/>
                </a:solidFill>
                <a:latin typeface="Times New Roman" panose="02020603050405020304" pitchFamily="18" charset="0"/>
                <a:cs typeface="Times New Roman" panose="02020603050405020304" pitchFamily="18" charset="0"/>
              </a:rPr>
              <a:t>. руб.</a:t>
            </a:r>
          </a:p>
        </p:txBody>
      </p:sp>
      <p:sp>
        <p:nvSpPr>
          <p:cNvPr id="4" name="Полилиния 3"/>
          <p:cNvSpPr/>
          <p:nvPr/>
        </p:nvSpPr>
        <p:spPr>
          <a:xfrm>
            <a:off x="5115289" y="3294441"/>
            <a:ext cx="2416679" cy="402193"/>
          </a:xfrm>
          <a:custGeom>
            <a:avLst/>
            <a:gdLst>
              <a:gd name="connsiteX0" fmla="*/ 0 w 2092791"/>
              <a:gd name="connsiteY0" fmla="*/ 40219 h 402193"/>
              <a:gd name="connsiteX1" fmla="*/ 40219 w 2092791"/>
              <a:gd name="connsiteY1" fmla="*/ 0 h 402193"/>
              <a:gd name="connsiteX2" fmla="*/ 2052572 w 2092791"/>
              <a:gd name="connsiteY2" fmla="*/ 0 h 402193"/>
              <a:gd name="connsiteX3" fmla="*/ 2092791 w 2092791"/>
              <a:gd name="connsiteY3" fmla="*/ 40219 h 402193"/>
              <a:gd name="connsiteX4" fmla="*/ 2092791 w 2092791"/>
              <a:gd name="connsiteY4" fmla="*/ 361974 h 402193"/>
              <a:gd name="connsiteX5" fmla="*/ 2052572 w 2092791"/>
              <a:gd name="connsiteY5" fmla="*/ 402193 h 402193"/>
              <a:gd name="connsiteX6" fmla="*/ 40219 w 2092791"/>
              <a:gd name="connsiteY6" fmla="*/ 402193 h 402193"/>
              <a:gd name="connsiteX7" fmla="*/ 0 w 2092791"/>
              <a:gd name="connsiteY7" fmla="*/ 361974 h 402193"/>
              <a:gd name="connsiteX8" fmla="*/ 0 w 2092791"/>
              <a:gd name="connsiteY8" fmla="*/ 40219 h 40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791" h="402193">
                <a:moveTo>
                  <a:pt x="0" y="40219"/>
                </a:moveTo>
                <a:cubicBezTo>
                  <a:pt x="0" y="18007"/>
                  <a:pt x="18007" y="0"/>
                  <a:pt x="40219" y="0"/>
                </a:cubicBezTo>
                <a:lnTo>
                  <a:pt x="2052572" y="0"/>
                </a:lnTo>
                <a:cubicBezTo>
                  <a:pt x="2074784" y="0"/>
                  <a:pt x="2092791" y="18007"/>
                  <a:pt x="2092791" y="40219"/>
                </a:cubicBezTo>
                <a:lnTo>
                  <a:pt x="2092791" y="361974"/>
                </a:lnTo>
                <a:cubicBezTo>
                  <a:pt x="2092791" y="384186"/>
                  <a:pt x="2074784" y="402193"/>
                  <a:pt x="2052572" y="402193"/>
                </a:cubicBezTo>
                <a:lnTo>
                  <a:pt x="40219" y="402193"/>
                </a:lnTo>
                <a:cubicBezTo>
                  <a:pt x="18007" y="402193"/>
                  <a:pt x="0" y="384186"/>
                  <a:pt x="0" y="361974"/>
                </a:cubicBezTo>
                <a:lnTo>
                  <a:pt x="0" y="40219"/>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5120" tIns="65120" rIns="65120" bIns="65120" numCol="1" spcCol="1270" anchor="ctr" anchorCtr="0">
            <a:noAutofit/>
          </a:bodyPr>
          <a:lstStyle/>
          <a:p>
            <a:pPr algn="ctr" defTabSz="622300" fontAlgn="base">
              <a:lnSpc>
                <a:spcPct val="90000"/>
              </a:lnSpc>
              <a:spcBef>
                <a:spcPct val="0"/>
              </a:spcBef>
              <a:spcAft>
                <a:spcPct val="35000"/>
              </a:spcAft>
            </a:pPr>
            <a:r>
              <a:rPr lang="ru-RU" sz="1400" b="1" dirty="0">
                <a:solidFill>
                  <a:prstClr val="black"/>
                </a:solidFill>
                <a:latin typeface="Times New Roman" panose="02020603050405020304" pitchFamily="18" charset="0"/>
                <a:cs typeface="Times New Roman" panose="02020603050405020304" pitchFamily="18" charset="0"/>
              </a:rPr>
              <a:t>Подпрограмма</a:t>
            </a:r>
          </a:p>
        </p:txBody>
      </p:sp>
      <p:sp>
        <p:nvSpPr>
          <p:cNvPr id="10" name="Полилиния 9"/>
          <p:cNvSpPr/>
          <p:nvPr/>
        </p:nvSpPr>
        <p:spPr>
          <a:xfrm>
            <a:off x="5114416" y="3766910"/>
            <a:ext cx="2435865" cy="552593"/>
          </a:xfrm>
          <a:custGeom>
            <a:avLst/>
            <a:gdLst>
              <a:gd name="connsiteX0" fmla="*/ 0 w 2109407"/>
              <a:gd name="connsiteY0" fmla="*/ 55259 h 552593"/>
              <a:gd name="connsiteX1" fmla="*/ 55259 w 2109407"/>
              <a:gd name="connsiteY1" fmla="*/ 0 h 552593"/>
              <a:gd name="connsiteX2" fmla="*/ 2054148 w 2109407"/>
              <a:gd name="connsiteY2" fmla="*/ 0 h 552593"/>
              <a:gd name="connsiteX3" fmla="*/ 2109407 w 2109407"/>
              <a:gd name="connsiteY3" fmla="*/ 55259 h 552593"/>
              <a:gd name="connsiteX4" fmla="*/ 2109407 w 2109407"/>
              <a:gd name="connsiteY4" fmla="*/ 497334 h 552593"/>
              <a:gd name="connsiteX5" fmla="*/ 2054148 w 2109407"/>
              <a:gd name="connsiteY5" fmla="*/ 552593 h 552593"/>
              <a:gd name="connsiteX6" fmla="*/ 55259 w 2109407"/>
              <a:gd name="connsiteY6" fmla="*/ 552593 h 552593"/>
              <a:gd name="connsiteX7" fmla="*/ 0 w 2109407"/>
              <a:gd name="connsiteY7" fmla="*/ 497334 h 552593"/>
              <a:gd name="connsiteX8" fmla="*/ 0 w 2109407"/>
              <a:gd name="connsiteY8" fmla="*/ 55259 h 55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9407" h="552593">
                <a:moveTo>
                  <a:pt x="0" y="55259"/>
                </a:moveTo>
                <a:cubicBezTo>
                  <a:pt x="0" y="24740"/>
                  <a:pt x="24740" y="0"/>
                  <a:pt x="55259" y="0"/>
                </a:cubicBezTo>
                <a:lnTo>
                  <a:pt x="2054148" y="0"/>
                </a:lnTo>
                <a:cubicBezTo>
                  <a:pt x="2084667" y="0"/>
                  <a:pt x="2109407" y="24740"/>
                  <a:pt x="2109407" y="55259"/>
                </a:cubicBezTo>
                <a:lnTo>
                  <a:pt x="2109407" y="497334"/>
                </a:lnTo>
                <a:cubicBezTo>
                  <a:pt x="2109407" y="527853"/>
                  <a:pt x="2084667" y="552593"/>
                  <a:pt x="2054148" y="552593"/>
                </a:cubicBezTo>
                <a:lnTo>
                  <a:pt x="55259" y="552593"/>
                </a:lnTo>
                <a:cubicBezTo>
                  <a:pt x="24740" y="552593"/>
                  <a:pt x="0" y="527853"/>
                  <a:pt x="0" y="497334"/>
                </a:cubicBezTo>
                <a:lnTo>
                  <a:pt x="0" y="55259"/>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05" tIns="61905" rIns="61905" bIns="61905" numCol="1" spcCol="1270" anchor="ctr" anchorCtr="0">
            <a:noAutofit/>
          </a:bodyPr>
          <a:lstStyle/>
          <a:p>
            <a:pPr algn="ctr" defTabSz="533400" fontAlgn="base">
              <a:lnSpc>
                <a:spcPct val="90000"/>
              </a:lnSpc>
              <a:spcBef>
                <a:spcPct val="0"/>
              </a:spcBef>
              <a:spcAft>
                <a:spcPct val="35000"/>
              </a:spcAft>
            </a:pPr>
            <a:r>
              <a:rPr lang="ru-RU" sz="1200" dirty="0">
                <a:solidFill>
                  <a:prstClr val="black"/>
                </a:solidFill>
                <a:latin typeface="Times New Roman" panose="02020603050405020304" pitchFamily="18" charset="0"/>
                <a:cs typeface="Times New Roman" panose="02020603050405020304" pitchFamily="18" charset="0"/>
              </a:rPr>
              <a:t>Развитие информационных технологий</a:t>
            </a:r>
          </a:p>
        </p:txBody>
      </p:sp>
      <p:sp>
        <p:nvSpPr>
          <p:cNvPr id="11" name="Полилиния 10"/>
          <p:cNvSpPr/>
          <p:nvPr/>
        </p:nvSpPr>
        <p:spPr>
          <a:xfrm>
            <a:off x="5113651" y="4385869"/>
            <a:ext cx="2452716" cy="369613"/>
          </a:xfrm>
          <a:custGeom>
            <a:avLst/>
            <a:gdLst>
              <a:gd name="connsiteX0" fmla="*/ 0 w 2123999"/>
              <a:gd name="connsiteY0" fmla="*/ 36961 h 369613"/>
              <a:gd name="connsiteX1" fmla="*/ 36961 w 2123999"/>
              <a:gd name="connsiteY1" fmla="*/ 0 h 369613"/>
              <a:gd name="connsiteX2" fmla="*/ 2087038 w 2123999"/>
              <a:gd name="connsiteY2" fmla="*/ 0 h 369613"/>
              <a:gd name="connsiteX3" fmla="*/ 2123999 w 2123999"/>
              <a:gd name="connsiteY3" fmla="*/ 36961 h 369613"/>
              <a:gd name="connsiteX4" fmla="*/ 2123999 w 2123999"/>
              <a:gd name="connsiteY4" fmla="*/ 332652 h 369613"/>
              <a:gd name="connsiteX5" fmla="*/ 2087038 w 2123999"/>
              <a:gd name="connsiteY5" fmla="*/ 369613 h 369613"/>
              <a:gd name="connsiteX6" fmla="*/ 36961 w 2123999"/>
              <a:gd name="connsiteY6" fmla="*/ 369613 h 369613"/>
              <a:gd name="connsiteX7" fmla="*/ 0 w 2123999"/>
              <a:gd name="connsiteY7" fmla="*/ 332652 h 369613"/>
              <a:gd name="connsiteX8" fmla="*/ 0 w 2123999"/>
              <a:gd name="connsiteY8" fmla="*/ 36961 h 36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999" h="369613">
                <a:moveTo>
                  <a:pt x="0" y="36961"/>
                </a:moveTo>
                <a:cubicBezTo>
                  <a:pt x="0" y="16548"/>
                  <a:pt x="16548" y="0"/>
                  <a:pt x="36961" y="0"/>
                </a:cubicBezTo>
                <a:lnTo>
                  <a:pt x="2087038" y="0"/>
                </a:lnTo>
                <a:cubicBezTo>
                  <a:pt x="2107451" y="0"/>
                  <a:pt x="2123999" y="16548"/>
                  <a:pt x="2123999" y="36961"/>
                </a:cubicBezTo>
                <a:lnTo>
                  <a:pt x="2123999" y="332652"/>
                </a:lnTo>
                <a:cubicBezTo>
                  <a:pt x="2123999" y="353065"/>
                  <a:pt x="2107451" y="369613"/>
                  <a:pt x="2087038" y="369613"/>
                </a:cubicBezTo>
                <a:lnTo>
                  <a:pt x="36961" y="369613"/>
                </a:lnTo>
                <a:cubicBezTo>
                  <a:pt x="16548" y="369613"/>
                  <a:pt x="0" y="353065"/>
                  <a:pt x="0" y="332652"/>
                </a:cubicBezTo>
                <a:lnTo>
                  <a:pt x="0" y="36961"/>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6546" tIns="56546" rIns="56546" bIns="56546" numCol="1" spcCol="1270" anchor="ctr" anchorCtr="0">
            <a:noAutofit/>
          </a:bodyPr>
          <a:lstStyle/>
          <a:p>
            <a:pPr algn="ctr" defTabSz="533400" fontAlgn="base">
              <a:lnSpc>
                <a:spcPct val="90000"/>
              </a:lnSpc>
              <a:spcBef>
                <a:spcPct val="0"/>
              </a:spcBef>
              <a:spcAft>
                <a:spcPct val="35000"/>
              </a:spcAft>
            </a:pPr>
            <a:r>
              <a:rPr lang="ru-RU" sz="1200" dirty="0">
                <a:solidFill>
                  <a:prstClr val="black"/>
                </a:solidFill>
                <a:latin typeface="Times New Roman" panose="02020603050405020304" pitchFamily="18" charset="0"/>
                <a:cs typeface="Times New Roman" panose="02020603050405020304" pitchFamily="18" charset="0"/>
              </a:rPr>
              <a:t>Информационная среда</a:t>
            </a:r>
          </a:p>
        </p:txBody>
      </p:sp>
      <p:sp>
        <p:nvSpPr>
          <p:cNvPr id="17" name="Полилиния 16"/>
          <p:cNvSpPr/>
          <p:nvPr/>
        </p:nvSpPr>
        <p:spPr>
          <a:xfrm>
            <a:off x="5113421" y="4820601"/>
            <a:ext cx="2457781" cy="990804"/>
          </a:xfrm>
          <a:custGeom>
            <a:avLst/>
            <a:gdLst>
              <a:gd name="connsiteX0" fmla="*/ 0 w 2128385"/>
              <a:gd name="connsiteY0" fmla="*/ 99080 h 990804"/>
              <a:gd name="connsiteX1" fmla="*/ 99080 w 2128385"/>
              <a:gd name="connsiteY1" fmla="*/ 0 h 990804"/>
              <a:gd name="connsiteX2" fmla="*/ 2029305 w 2128385"/>
              <a:gd name="connsiteY2" fmla="*/ 0 h 990804"/>
              <a:gd name="connsiteX3" fmla="*/ 2128385 w 2128385"/>
              <a:gd name="connsiteY3" fmla="*/ 99080 h 990804"/>
              <a:gd name="connsiteX4" fmla="*/ 2128385 w 2128385"/>
              <a:gd name="connsiteY4" fmla="*/ 891724 h 990804"/>
              <a:gd name="connsiteX5" fmla="*/ 2029305 w 2128385"/>
              <a:gd name="connsiteY5" fmla="*/ 990804 h 990804"/>
              <a:gd name="connsiteX6" fmla="*/ 99080 w 2128385"/>
              <a:gd name="connsiteY6" fmla="*/ 990804 h 990804"/>
              <a:gd name="connsiteX7" fmla="*/ 0 w 2128385"/>
              <a:gd name="connsiteY7" fmla="*/ 891724 h 990804"/>
              <a:gd name="connsiteX8" fmla="*/ 0 w 2128385"/>
              <a:gd name="connsiteY8" fmla="*/ 99080 h 990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385" h="990804">
                <a:moveTo>
                  <a:pt x="0" y="99080"/>
                </a:moveTo>
                <a:cubicBezTo>
                  <a:pt x="0" y="44360"/>
                  <a:pt x="44360" y="0"/>
                  <a:pt x="99080" y="0"/>
                </a:cubicBezTo>
                <a:lnTo>
                  <a:pt x="2029305" y="0"/>
                </a:lnTo>
                <a:cubicBezTo>
                  <a:pt x="2084025" y="0"/>
                  <a:pt x="2128385" y="44360"/>
                  <a:pt x="2128385" y="99080"/>
                </a:cubicBezTo>
                <a:lnTo>
                  <a:pt x="2128385" y="891724"/>
                </a:lnTo>
                <a:cubicBezTo>
                  <a:pt x="2128385" y="946444"/>
                  <a:pt x="2084025" y="990804"/>
                  <a:pt x="2029305" y="990804"/>
                </a:cubicBezTo>
                <a:lnTo>
                  <a:pt x="99080" y="990804"/>
                </a:lnTo>
                <a:cubicBezTo>
                  <a:pt x="44360" y="990804"/>
                  <a:pt x="0" y="946444"/>
                  <a:pt x="0" y="891724"/>
                </a:cubicBezTo>
                <a:lnTo>
                  <a:pt x="0" y="99080"/>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4740" tIns="74740" rIns="74740" bIns="74740" numCol="1" spcCol="1270" anchor="ctr" anchorCtr="0">
            <a:noAutofit/>
          </a:bodyPr>
          <a:lstStyle/>
          <a:p>
            <a:pPr algn="ctr" defTabSz="533400" fontAlgn="base">
              <a:lnSpc>
                <a:spcPct val="90000"/>
              </a:lnSpc>
              <a:spcBef>
                <a:spcPct val="0"/>
              </a:spcBef>
              <a:spcAft>
                <a:spcPct val="35000"/>
              </a:spcAft>
            </a:pPr>
            <a:r>
              <a:rPr lang="ru-RU" sz="1200" dirty="0">
                <a:solidFill>
                  <a:prstClr val="black"/>
                </a:solidFill>
                <a:latin typeface="Times New Roman" panose="02020603050405020304" pitchFamily="18" charset="0"/>
                <a:cs typeface="Times New Roman" panose="02020603050405020304" pitchFamily="18" charset="0"/>
              </a:rPr>
              <a:t>Развитие геоинформационного обеспечения с использованием результатов космической деятельности</a:t>
            </a:r>
          </a:p>
        </p:txBody>
      </p:sp>
      <p:sp>
        <p:nvSpPr>
          <p:cNvPr id="18" name="Полилиния 17"/>
          <p:cNvSpPr/>
          <p:nvPr/>
        </p:nvSpPr>
        <p:spPr>
          <a:xfrm>
            <a:off x="5114211" y="5871274"/>
            <a:ext cx="2440405" cy="515338"/>
          </a:xfrm>
          <a:custGeom>
            <a:avLst/>
            <a:gdLst>
              <a:gd name="connsiteX0" fmla="*/ 0 w 2113338"/>
              <a:gd name="connsiteY0" fmla="*/ 51534 h 515338"/>
              <a:gd name="connsiteX1" fmla="*/ 51534 w 2113338"/>
              <a:gd name="connsiteY1" fmla="*/ 0 h 515338"/>
              <a:gd name="connsiteX2" fmla="*/ 2061804 w 2113338"/>
              <a:gd name="connsiteY2" fmla="*/ 0 h 515338"/>
              <a:gd name="connsiteX3" fmla="*/ 2113338 w 2113338"/>
              <a:gd name="connsiteY3" fmla="*/ 51534 h 515338"/>
              <a:gd name="connsiteX4" fmla="*/ 2113338 w 2113338"/>
              <a:gd name="connsiteY4" fmla="*/ 463804 h 515338"/>
              <a:gd name="connsiteX5" fmla="*/ 2061804 w 2113338"/>
              <a:gd name="connsiteY5" fmla="*/ 515338 h 515338"/>
              <a:gd name="connsiteX6" fmla="*/ 51534 w 2113338"/>
              <a:gd name="connsiteY6" fmla="*/ 515338 h 515338"/>
              <a:gd name="connsiteX7" fmla="*/ 0 w 2113338"/>
              <a:gd name="connsiteY7" fmla="*/ 463804 h 515338"/>
              <a:gd name="connsiteX8" fmla="*/ 0 w 2113338"/>
              <a:gd name="connsiteY8" fmla="*/ 51534 h 51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338" h="515338">
                <a:moveTo>
                  <a:pt x="0" y="51534"/>
                </a:moveTo>
                <a:cubicBezTo>
                  <a:pt x="0" y="23073"/>
                  <a:pt x="23073" y="0"/>
                  <a:pt x="51534" y="0"/>
                </a:cubicBezTo>
                <a:lnTo>
                  <a:pt x="2061804" y="0"/>
                </a:lnTo>
                <a:cubicBezTo>
                  <a:pt x="2090265" y="0"/>
                  <a:pt x="2113338" y="23073"/>
                  <a:pt x="2113338" y="51534"/>
                </a:cubicBezTo>
                <a:lnTo>
                  <a:pt x="2113338" y="463804"/>
                </a:lnTo>
                <a:cubicBezTo>
                  <a:pt x="2113338" y="492265"/>
                  <a:pt x="2090265" y="515338"/>
                  <a:pt x="2061804" y="515338"/>
                </a:cubicBezTo>
                <a:lnTo>
                  <a:pt x="51534" y="515338"/>
                </a:lnTo>
                <a:cubicBezTo>
                  <a:pt x="23073" y="515338"/>
                  <a:pt x="0" y="492265"/>
                  <a:pt x="0" y="463804"/>
                </a:cubicBezTo>
                <a:lnTo>
                  <a:pt x="0" y="5153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0814" tIns="60814" rIns="60814" bIns="60814" numCol="1" spcCol="1270" anchor="ctr" anchorCtr="0">
            <a:noAutofit/>
          </a:bodyPr>
          <a:lstStyle/>
          <a:p>
            <a:pPr algn="ctr" defTabSz="533400" fontAlgn="base">
              <a:lnSpc>
                <a:spcPct val="90000"/>
              </a:lnSpc>
              <a:spcBef>
                <a:spcPct val="0"/>
              </a:spcBef>
              <a:spcAft>
                <a:spcPct val="35000"/>
              </a:spcAft>
            </a:pPr>
            <a:r>
              <a:rPr lang="ru-RU" sz="1200" dirty="0">
                <a:solidFill>
                  <a:prstClr val="black"/>
                </a:solidFill>
                <a:latin typeface="Times New Roman" panose="02020603050405020304" pitchFamily="18" charset="0"/>
                <a:cs typeface="Times New Roman" panose="02020603050405020304" pitchFamily="18" charset="0"/>
              </a:rPr>
              <a:t>Обеспечение реализации государственной программы</a:t>
            </a:r>
          </a:p>
        </p:txBody>
      </p:sp>
      <p:sp>
        <p:nvSpPr>
          <p:cNvPr id="19" name="Полилиния 18"/>
          <p:cNvSpPr/>
          <p:nvPr/>
        </p:nvSpPr>
        <p:spPr>
          <a:xfrm>
            <a:off x="8356728" y="3287531"/>
            <a:ext cx="576000" cy="396411"/>
          </a:xfrm>
          <a:custGeom>
            <a:avLst/>
            <a:gdLst>
              <a:gd name="connsiteX0" fmla="*/ 0 w 655572"/>
              <a:gd name="connsiteY0" fmla="*/ 39641 h 396411"/>
              <a:gd name="connsiteX1" fmla="*/ 39641 w 655572"/>
              <a:gd name="connsiteY1" fmla="*/ 0 h 396411"/>
              <a:gd name="connsiteX2" fmla="*/ 615931 w 655572"/>
              <a:gd name="connsiteY2" fmla="*/ 0 h 396411"/>
              <a:gd name="connsiteX3" fmla="*/ 655572 w 655572"/>
              <a:gd name="connsiteY3" fmla="*/ 39641 h 396411"/>
              <a:gd name="connsiteX4" fmla="*/ 655572 w 655572"/>
              <a:gd name="connsiteY4" fmla="*/ 356770 h 396411"/>
              <a:gd name="connsiteX5" fmla="*/ 615931 w 655572"/>
              <a:gd name="connsiteY5" fmla="*/ 396411 h 396411"/>
              <a:gd name="connsiteX6" fmla="*/ 39641 w 655572"/>
              <a:gd name="connsiteY6" fmla="*/ 396411 h 396411"/>
              <a:gd name="connsiteX7" fmla="*/ 0 w 655572"/>
              <a:gd name="connsiteY7" fmla="*/ 356770 h 396411"/>
              <a:gd name="connsiteX8" fmla="*/ 0 w 655572"/>
              <a:gd name="connsiteY8" fmla="*/ 39641 h 39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572" h="396411">
                <a:moveTo>
                  <a:pt x="0" y="39641"/>
                </a:moveTo>
                <a:cubicBezTo>
                  <a:pt x="0" y="17748"/>
                  <a:pt x="17748" y="0"/>
                  <a:pt x="39641" y="0"/>
                </a:cubicBezTo>
                <a:lnTo>
                  <a:pt x="615931" y="0"/>
                </a:lnTo>
                <a:cubicBezTo>
                  <a:pt x="637824" y="0"/>
                  <a:pt x="655572" y="17748"/>
                  <a:pt x="655572" y="39641"/>
                </a:cubicBezTo>
                <a:lnTo>
                  <a:pt x="655572" y="356770"/>
                </a:lnTo>
                <a:cubicBezTo>
                  <a:pt x="655572" y="378663"/>
                  <a:pt x="637824" y="396411"/>
                  <a:pt x="615931" y="396411"/>
                </a:cubicBezTo>
                <a:lnTo>
                  <a:pt x="39641" y="396411"/>
                </a:lnTo>
                <a:cubicBezTo>
                  <a:pt x="17748" y="396411"/>
                  <a:pt x="0" y="378663"/>
                  <a:pt x="0" y="356770"/>
                </a:cubicBezTo>
                <a:lnTo>
                  <a:pt x="0" y="39641"/>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30" tIns="57330" rIns="57330" bIns="57330"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Факт</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0" name="Полилиния 19"/>
          <p:cNvSpPr/>
          <p:nvPr/>
        </p:nvSpPr>
        <p:spPr>
          <a:xfrm>
            <a:off x="8356727" y="3759743"/>
            <a:ext cx="576000" cy="554966"/>
          </a:xfrm>
          <a:custGeom>
            <a:avLst/>
            <a:gdLst>
              <a:gd name="connsiteX0" fmla="*/ 0 w 655567"/>
              <a:gd name="connsiteY0" fmla="*/ 55497 h 554966"/>
              <a:gd name="connsiteX1" fmla="*/ 55497 w 655567"/>
              <a:gd name="connsiteY1" fmla="*/ 0 h 554966"/>
              <a:gd name="connsiteX2" fmla="*/ 600070 w 655567"/>
              <a:gd name="connsiteY2" fmla="*/ 0 h 554966"/>
              <a:gd name="connsiteX3" fmla="*/ 655567 w 655567"/>
              <a:gd name="connsiteY3" fmla="*/ 55497 h 554966"/>
              <a:gd name="connsiteX4" fmla="*/ 655567 w 655567"/>
              <a:gd name="connsiteY4" fmla="*/ 499469 h 554966"/>
              <a:gd name="connsiteX5" fmla="*/ 600070 w 655567"/>
              <a:gd name="connsiteY5" fmla="*/ 554966 h 554966"/>
              <a:gd name="connsiteX6" fmla="*/ 55497 w 655567"/>
              <a:gd name="connsiteY6" fmla="*/ 554966 h 554966"/>
              <a:gd name="connsiteX7" fmla="*/ 0 w 655567"/>
              <a:gd name="connsiteY7" fmla="*/ 499469 h 554966"/>
              <a:gd name="connsiteX8" fmla="*/ 0 w 655567"/>
              <a:gd name="connsiteY8" fmla="*/ 55497 h 55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567" h="554966">
                <a:moveTo>
                  <a:pt x="0" y="55497"/>
                </a:moveTo>
                <a:cubicBezTo>
                  <a:pt x="0" y="24847"/>
                  <a:pt x="24847" y="0"/>
                  <a:pt x="55497" y="0"/>
                </a:cubicBezTo>
                <a:lnTo>
                  <a:pt x="600070" y="0"/>
                </a:lnTo>
                <a:cubicBezTo>
                  <a:pt x="630720" y="0"/>
                  <a:pt x="655567" y="24847"/>
                  <a:pt x="655567" y="55497"/>
                </a:cubicBezTo>
                <a:lnTo>
                  <a:pt x="655567" y="499469"/>
                </a:lnTo>
                <a:cubicBezTo>
                  <a:pt x="655567" y="530119"/>
                  <a:pt x="630720" y="554966"/>
                  <a:pt x="600070" y="554966"/>
                </a:cubicBezTo>
                <a:lnTo>
                  <a:pt x="55497" y="554966"/>
                </a:lnTo>
                <a:cubicBezTo>
                  <a:pt x="24847" y="554966"/>
                  <a:pt x="0" y="530119"/>
                  <a:pt x="0" y="499469"/>
                </a:cubicBezTo>
                <a:lnTo>
                  <a:pt x="0" y="5549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74" tIns="61974" rIns="61974" bIns="61974" numCol="1" spcCol="1270" anchor="ctr" anchorCtr="0">
            <a:noAutofit/>
          </a:bodyPr>
          <a:lstStyle/>
          <a:p>
            <a:pPr algn="ctr" defTabSz="533400" fontAlgn="base">
              <a:lnSpc>
                <a:spcPct val="90000"/>
              </a:lnSpc>
              <a:spcBef>
                <a:spcPct val="0"/>
              </a:spcBef>
              <a:spcAft>
                <a:spcPct val="35000"/>
              </a:spcAft>
            </a:pPr>
            <a:r>
              <a:rPr lang="ru-RU" sz="1200" dirty="0" smtClean="0">
                <a:solidFill>
                  <a:prstClr val="black"/>
                </a:solidFill>
                <a:latin typeface="Times New Roman" panose="02020603050405020304" pitchFamily="18" charset="0"/>
                <a:cs typeface="Times New Roman" panose="02020603050405020304" pitchFamily="18" charset="0"/>
              </a:rPr>
              <a:t>245,2</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21" name="Полилиния 20"/>
          <p:cNvSpPr/>
          <p:nvPr/>
        </p:nvSpPr>
        <p:spPr>
          <a:xfrm>
            <a:off x="8356727" y="4369114"/>
            <a:ext cx="576000" cy="395993"/>
          </a:xfrm>
          <a:custGeom>
            <a:avLst/>
            <a:gdLst>
              <a:gd name="connsiteX0" fmla="*/ 0 w 660747"/>
              <a:gd name="connsiteY0" fmla="*/ 39599 h 395993"/>
              <a:gd name="connsiteX1" fmla="*/ 39599 w 660747"/>
              <a:gd name="connsiteY1" fmla="*/ 0 h 395993"/>
              <a:gd name="connsiteX2" fmla="*/ 621148 w 660747"/>
              <a:gd name="connsiteY2" fmla="*/ 0 h 395993"/>
              <a:gd name="connsiteX3" fmla="*/ 660747 w 660747"/>
              <a:gd name="connsiteY3" fmla="*/ 39599 h 395993"/>
              <a:gd name="connsiteX4" fmla="*/ 660747 w 660747"/>
              <a:gd name="connsiteY4" fmla="*/ 356394 h 395993"/>
              <a:gd name="connsiteX5" fmla="*/ 621148 w 660747"/>
              <a:gd name="connsiteY5" fmla="*/ 395993 h 395993"/>
              <a:gd name="connsiteX6" fmla="*/ 39599 w 660747"/>
              <a:gd name="connsiteY6" fmla="*/ 395993 h 395993"/>
              <a:gd name="connsiteX7" fmla="*/ 0 w 660747"/>
              <a:gd name="connsiteY7" fmla="*/ 356394 h 395993"/>
              <a:gd name="connsiteX8" fmla="*/ 0 w 660747"/>
              <a:gd name="connsiteY8" fmla="*/ 39599 h 39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747" h="395993">
                <a:moveTo>
                  <a:pt x="0" y="39599"/>
                </a:moveTo>
                <a:cubicBezTo>
                  <a:pt x="0" y="17729"/>
                  <a:pt x="17729" y="0"/>
                  <a:pt x="39599" y="0"/>
                </a:cubicBezTo>
                <a:lnTo>
                  <a:pt x="621148" y="0"/>
                </a:lnTo>
                <a:cubicBezTo>
                  <a:pt x="643018" y="0"/>
                  <a:pt x="660747" y="17729"/>
                  <a:pt x="660747" y="39599"/>
                </a:cubicBezTo>
                <a:lnTo>
                  <a:pt x="660747" y="356394"/>
                </a:lnTo>
                <a:cubicBezTo>
                  <a:pt x="660747" y="378264"/>
                  <a:pt x="643018" y="395993"/>
                  <a:pt x="621148" y="395993"/>
                </a:cubicBezTo>
                <a:lnTo>
                  <a:pt x="39599" y="395993"/>
                </a:lnTo>
                <a:cubicBezTo>
                  <a:pt x="17729" y="395993"/>
                  <a:pt x="0" y="378264"/>
                  <a:pt x="0" y="356394"/>
                </a:cubicBezTo>
                <a:lnTo>
                  <a:pt x="0" y="39599"/>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8" tIns="57318" rIns="57318" bIns="57318" numCol="1" spcCol="1270" anchor="ctr" anchorCtr="0">
            <a:noAutofit/>
          </a:bodyPr>
          <a:lstStyle/>
          <a:p>
            <a:pPr algn="ctr" defTabSz="533400" fontAlgn="base">
              <a:lnSpc>
                <a:spcPct val="90000"/>
              </a:lnSpc>
              <a:spcBef>
                <a:spcPct val="0"/>
              </a:spcBef>
              <a:spcAft>
                <a:spcPct val="35000"/>
              </a:spcAft>
            </a:pPr>
            <a:r>
              <a:rPr lang="ru-RU" sz="1200" dirty="0" smtClean="0">
                <a:solidFill>
                  <a:prstClr val="black"/>
                </a:solidFill>
                <a:latin typeface="Times New Roman" panose="02020603050405020304" pitchFamily="18" charset="0"/>
                <a:cs typeface="Times New Roman" panose="02020603050405020304" pitchFamily="18" charset="0"/>
              </a:rPr>
              <a:t>123,4</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22" name="Полилиния 21"/>
          <p:cNvSpPr/>
          <p:nvPr/>
        </p:nvSpPr>
        <p:spPr>
          <a:xfrm>
            <a:off x="8356730" y="4815518"/>
            <a:ext cx="576000" cy="968106"/>
          </a:xfrm>
          <a:custGeom>
            <a:avLst/>
            <a:gdLst>
              <a:gd name="connsiteX0" fmla="*/ 0 w 657498"/>
              <a:gd name="connsiteY0" fmla="*/ 65750 h 968106"/>
              <a:gd name="connsiteX1" fmla="*/ 65750 w 657498"/>
              <a:gd name="connsiteY1" fmla="*/ 0 h 968106"/>
              <a:gd name="connsiteX2" fmla="*/ 591748 w 657498"/>
              <a:gd name="connsiteY2" fmla="*/ 0 h 968106"/>
              <a:gd name="connsiteX3" fmla="*/ 657498 w 657498"/>
              <a:gd name="connsiteY3" fmla="*/ 65750 h 968106"/>
              <a:gd name="connsiteX4" fmla="*/ 657498 w 657498"/>
              <a:gd name="connsiteY4" fmla="*/ 902356 h 968106"/>
              <a:gd name="connsiteX5" fmla="*/ 591748 w 657498"/>
              <a:gd name="connsiteY5" fmla="*/ 968106 h 968106"/>
              <a:gd name="connsiteX6" fmla="*/ 65750 w 657498"/>
              <a:gd name="connsiteY6" fmla="*/ 968106 h 968106"/>
              <a:gd name="connsiteX7" fmla="*/ 0 w 657498"/>
              <a:gd name="connsiteY7" fmla="*/ 902356 h 968106"/>
              <a:gd name="connsiteX8" fmla="*/ 0 w 657498"/>
              <a:gd name="connsiteY8" fmla="*/ 65750 h 96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498" h="968106">
                <a:moveTo>
                  <a:pt x="0" y="65750"/>
                </a:moveTo>
                <a:cubicBezTo>
                  <a:pt x="0" y="29437"/>
                  <a:pt x="29437" y="0"/>
                  <a:pt x="65750" y="0"/>
                </a:cubicBezTo>
                <a:lnTo>
                  <a:pt x="591748" y="0"/>
                </a:lnTo>
                <a:cubicBezTo>
                  <a:pt x="628061" y="0"/>
                  <a:pt x="657498" y="29437"/>
                  <a:pt x="657498" y="65750"/>
                </a:cubicBezTo>
                <a:lnTo>
                  <a:pt x="657498" y="902356"/>
                </a:lnTo>
                <a:cubicBezTo>
                  <a:pt x="657498" y="938669"/>
                  <a:pt x="628061" y="968106"/>
                  <a:pt x="591748" y="968106"/>
                </a:cubicBezTo>
                <a:lnTo>
                  <a:pt x="65750" y="968106"/>
                </a:lnTo>
                <a:cubicBezTo>
                  <a:pt x="29437" y="968106"/>
                  <a:pt x="0" y="938669"/>
                  <a:pt x="0" y="902356"/>
                </a:cubicBezTo>
                <a:lnTo>
                  <a:pt x="0" y="65750"/>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977" tIns="64977" rIns="64977" bIns="64977" numCol="1" spcCol="1270" anchor="ctr" anchorCtr="0">
            <a:noAutofit/>
          </a:bodyPr>
          <a:lstStyle/>
          <a:p>
            <a:pPr algn="ctr" defTabSz="533400" fontAlgn="base">
              <a:lnSpc>
                <a:spcPct val="90000"/>
              </a:lnSpc>
              <a:spcBef>
                <a:spcPct val="0"/>
              </a:spcBef>
              <a:spcAft>
                <a:spcPct val="35000"/>
              </a:spcAft>
            </a:pPr>
            <a:r>
              <a:rPr lang="ru-RU" sz="1200" dirty="0" smtClean="0">
                <a:solidFill>
                  <a:prstClr val="black"/>
                </a:solidFill>
                <a:latin typeface="Times New Roman" panose="02020603050405020304" pitchFamily="18" charset="0"/>
                <a:cs typeface="Times New Roman" panose="02020603050405020304" pitchFamily="18" charset="0"/>
              </a:rPr>
              <a:t>14,5</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8370251" y="5839134"/>
            <a:ext cx="576000" cy="513123"/>
          </a:xfrm>
          <a:custGeom>
            <a:avLst/>
            <a:gdLst>
              <a:gd name="connsiteX0" fmla="*/ 0 w 657498"/>
              <a:gd name="connsiteY0" fmla="*/ 51312 h 513123"/>
              <a:gd name="connsiteX1" fmla="*/ 51312 w 657498"/>
              <a:gd name="connsiteY1" fmla="*/ 0 h 513123"/>
              <a:gd name="connsiteX2" fmla="*/ 606186 w 657498"/>
              <a:gd name="connsiteY2" fmla="*/ 0 h 513123"/>
              <a:gd name="connsiteX3" fmla="*/ 657498 w 657498"/>
              <a:gd name="connsiteY3" fmla="*/ 51312 h 513123"/>
              <a:gd name="connsiteX4" fmla="*/ 657498 w 657498"/>
              <a:gd name="connsiteY4" fmla="*/ 461811 h 513123"/>
              <a:gd name="connsiteX5" fmla="*/ 606186 w 657498"/>
              <a:gd name="connsiteY5" fmla="*/ 513123 h 513123"/>
              <a:gd name="connsiteX6" fmla="*/ 51312 w 657498"/>
              <a:gd name="connsiteY6" fmla="*/ 513123 h 513123"/>
              <a:gd name="connsiteX7" fmla="*/ 0 w 657498"/>
              <a:gd name="connsiteY7" fmla="*/ 461811 h 513123"/>
              <a:gd name="connsiteX8" fmla="*/ 0 w 657498"/>
              <a:gd name="connsiteY8" fmla="*/ 51312 h 5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498" h="513123">
                <a:moveTo>
                  <a:pt x="0" y="51312"/>
                </a:moveTo>
                <a:cubicBezTo>
                  <a:pt x="0" y="22973"/>
                  <a:pt x="22973" y="0"/>
                  <a:pt x="51312" y="0"/>
                </a:cubicBezTo>
                <a:lnTo>
                  <a:pt x="606186" y="0"/>
                </a:lnTo>
                <a:cubicBezTo>
                  <a:pt x="634525" y="0"/>
                  <a:pt x="657498" y="22973"/>
                  <a:pt x="657498" y="51312"/>
                </a:cubicBezTo>
                <a:lnTo>
                  <a:pt x="657498" y="461811"/>
                </a:lnTo>
                <a:cubicBezTo>
                  <a:pt x="657498" y="490150"/>
                  <a:pt x="634525" y="513123"/>
                  <a:pt x="606186" y="513123"/>
                </a:cubicBezTo>
                <a:lnTo>
                  <a:pt x="51312" y="513123"/>
                </a:lnTo>
                <a:cubicBezTo>
                  <a:pt x="22973" y="513123"/>
                  <a:pt x="0" y="490150"/>
                  <a:pt x="0" y="461811"/>
                </a:cubicBezTo>
                <a:lnTo>
                  <a:pt x="0" y="51312"/>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0749" tIns="60749" rIns="60749" bIns="60749" numCol="1" spcCol="1270" anchor="ctr" anchorCtr="0">
            <a:noAutofit/>
          </a:bodyPr>
          <a:lstStyle/>
          <a:p>
            <a:pPr algn="ctr" defTabSz="533400" fontAlgn="base">
              <a:lnSpc>
                <a:spcPct val="90000"/>
              </a:lnSpc>
              <a:spcBef>
                <a:spcPct val="0"/>
              </a:spcBef>
              <a:spcAft>
                <a:spcPct val="35000"/>
              </a:spcAft>
            </a:pPr>
            <a:r>
              <a:rPr lang="ru-RU" sz="1200" dirty="0" smtClean="0">
                <a:solidFill>
                  <a:prstClr val="black"/>
                </a:solidFill>
                <a:latin typeface="Times New Roman" panose="02020603050405020304" pitchFamily="18" charset="0"/>
                <a:cs typeface="Times New Roman" panose="02020603050405020304" pitchFamily="18" charset="0"/>
              </a:rPr>
              <a:t>20,9</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14" name="Заголовок 1"/>
          <p:cNvSpPr txBox="1">
            <a:spLocks/>
          </p:cNvSpPr>
          <p:nvPr/>
        </p:nvSpPr>
        <p:spPr>
          <a:xfrm>
            <a:off x="259728" y="0"/>
            <a:ext cx="72646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Clr>
                <a:srgbClr val="F14124">
                  <a:lumMod val="75000"/>
                </a:srgbClr>
              </a:buClr>
              <a:buFont typeface="Georgia" pitchFamily="18" charset="0"/>
              <a:buNone/>
            </a:pPr>
            <a:r>
              <a:rPr lang="ru-RU" sz="1800" dirty="0">
                <a:solidFill>
                  <a:prstClr val="black"/>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prstClr val="black"/>
                </a:solidFill>
                <a:effectLst/>
                <a:latin typeface="Times New Roman" panose="02020603050405020304" pitchFamily="18" charset="0"/>
                <a:cs typeface="Times New Roman" panose="02020603050405020304" pitchFamily="18" charset="0"/>
              </a:rPr>
              <a:t>Республики</a:t>
            </a:r>
          </a:p>
          <a:p>
            <a:pPr marL="0" indent="0" algn="l">
              <a:buClr>
                <a:srgbClr val="F14124">
                  <a:lumMod val="75000"/>
                </a:srgbClr>
              </a:buClr>
              <a:buFont typeface="Georgia" pitchFamily="18" charset="0"/>
              <a:buNone/>
            </a:pPr>
            <a:r>
              <a:rPr lang="ru-RU" sz="1800" dirty="0" smtClean="0">
                <a:solidFill>
                  <a:prstClr val="black"/>
                </a:solidFill>
                <a:effectLst/>
                <a:latin typeface="Times New Roman" panose="02020603050405020304" pitchFamily="18" charset="0"/>
                <a:cs typeface="Times New Roman" panose="02020603050405020304" pitchFamily="18" charset="0"/>
              </a:rPr>
              <a:t>«Информационное общество Чувашии»</a:t>
            </a:r>
            <a:endParaRPr lang="ru-RU" sz="1800" dirty="0">
              <a:solidFill>
                <a:prstClr val="black"/>
              </a:solidFill>
              <a:effectLst/>
              <a:latin typeface="Times New Roman" panose="02020603050405020304" pitchFamily="18" charset="0"/>
              <a:cs typeface="Times New Roman" panose="02020603050405020304" pitchFamily="18" charset="0"/>
            </a:endParaRPr>
          </a:p>
        </p:txBody>
      </p:sp>
      <p:cxnSp>
        <p:nvCxnSpPr>
          <p:cNvPr id="15" name="Прямая соединительная линия 1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Полилиния 30"/>
          <p:cNvSpPr/>
          <p:nvPr/>
        </p:nvSpPr>
        <p:spPr>
          <a:xfrm>
            <a:off x="7697307" y="3287531"/>
            <a:ext cx="576000" cy="396411"/>
          </a:xfrm>
          <a:custGeom>
            <a:avLst/>
            <a:gdLst>
              <a:gd name="connsiteX0" fmla="*/ 0 w 655572"/>
              <a:gd name="connsiteY0" fmla="*/ 39641 h 396411"/>
              <a:gd name="connsiteX1" fmla="*/ 39641 w 655572"/>
              <a:gd name="connsiteY1" fmla="*/ 0 h 396411"/>
              <a:gd name="connsiteX2" fmla="*/ 615931 w 655572"/>
              <a:gd name="connsiteY2" fmla="*/ 0 h 396411"/>
              <a:gd name="connsiteX3" fmla="*/ 655572 w 655572"/>
              <a:gd name="connsiteY3" fmla="*/ 39641 h 396411"/>
              <a:gd name="connsiteX4" fmla="*/ 655572 w 655572"/>
              <a:gd name="connsiteY4" fmla="*/ 356770 h 396411"/>
              <a:gd name="connsiteX5" fmla="*/ 615931 w 655572"/>
              <a:gd name="connsiteY5" fmla="*/ 396411 h 396411"/>
              <a:gd name="connsiteX6" fmla="*/ 39641 w 655572"/>
              <a:gd name="connsiteY6" fmla="*/ 396411 h 396411"/>
              <a:gd name="connsiteX7" fmla="*/ 0 w 655572"/>
              <a:gd name="connsiteY7" fmla="*/ 356770 h 396411"/>
              <a:gd name="connsiteX8" fmla="*/ 0 w 655572"/>
              <a:gd name="connsiteY8" fmla="*/ 39641 h 39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572" h="396411">
                <a:moveTo>
                  <a:pt x="0" y="39641"/>
                </a:moveTo>
                <a:cubicBezTo>
                  <a:pt x="0" y="17748"/>
                  <a:pt x="17748" y="0"/>
                  <a:pt x="39641" y="0"/>
                </a:cubicBezTo>
                <a:lnTo>
                  <a:pt x="615931" y="0"/>
                </a:lnTo>
                <a:cubicBezTo>
                  <a:pt x="637824" y="0"/>
                  <a:pt x="655572" y="17748"/>
                  <a:pt x="655572" y="39641"/>
                </a:cubicBezTo>
                <a:lnTo>
                  <a:pt x="655572" y="356770"/>
                </a:lnTo>
                <a:cubicBezTo>
                  <a:pt x="655572" y="378663"/>
                  <a:pt x="637824" y="396411"/>
                  <a:pt x="615931" y="396411"/>
                </a:cubicBezTo>
                <a:lnTo>
                  <a:pt x="39641" y="396411"/>
                </a:lnTo>
                <a:cubicBezTo>
                  <a:pt x="17748" y="396411"/>
                  <a:pt x="0" y="378663"/>
                  <a:pt x="0" y="356770"/>
                </a:cubicBezTo>
                <a:lnTo>
                  <a:pt x="0" y="39641"/>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30" tIns="57330" rIns="57330" bIns="57330"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План</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32" name="Полилиния 31"/>
          <p:cNvSpPr/>
          <p:nvPr/>
        </p:nvSpPr>
        <p:spPr>
          <a:xfrm>
            <a:off x="7697307" y="3759743"/>
            <a:ext cx="576000" cy="554966"/>
          </a:xfrm>
          <a:custGeom>
            <a:avLst/>
            <a:gdLst>
              <a:gd name="connsiteX0" fmla="*/ 0 w 655567"/>
              <a:gd name="connsiteY0" fmla="*/ 55497 h 554966"/>
              <a:gd name="connsiteX1" fmla="*/ 55497 w 655567"/>
              <a:gd name="connsiteY1" fmla="*/ 0 h 554966"/>
              <a:gd name="connsiteX2" fmla="*/ 600070 w 655567"/>
              <a:gd name="connsiteY2" fmla="*/ 0 h 554966"/>
              <a:gd name="connsiteX3" fmla="*/ 655567 w 655567"/>
              <a:gd name="connsiteY3" fmla="*/ 55497 h 554966"/>
              <a:gd name="connsiteX4" fmla="*/ 655567 w 655567"/>
              <a:gd name="connsiteY4" fmla="*/ 499469 h 554966"/>
              <a:gd name="connsiteX5" fmla="*/ 600070 w 655567"/>
              <a:gd name="connsiteY5" fmla="*/ 554966 h 554966"/>
              <a:gd name="connsiteX6" fmla="*/ 55497 w 655567"/>
              <a:gd name="connsiteY6" fmla="*/ 554966 h 554966"/>
              <a:gd name="connsiteX7" fmla="*/ 0 w 655567"/>
              <a:gd name="connsiteY7" fmla="*/ 499469 h 554966"/>
              <a:gd name="connsiteX8" fmla="*/ 0 w 655567"/>
              <a:gd name="connsiteY8" fmla="*/ 55497 h 55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567" h="554966">
                <a:moveTo>
                  <a:pt x="0" y="55497"/>
                </a:moveTo>
                <a:cubicBezTo>
                  <a:pt x="0" y="24847"/>
                  <a:pt x="24847" y="0"/>
                  <a:pt x="55497" y="0"/>
                </a:cubicBezTo>
                <a:lnTo>
                  <a:pt x="600070" y="0"/>
                </a:lnTo>
                <a:cubicBezTo>
                  <a:pt x="630720" y="0"/>
                  <a:pt x="655567" y="24847"/>
                  <a:pt x="655567" y="55497"/>
                </a:cubicBezTo>
                <a:lnTo>
                  <a:pt x="655567" y="499469"/>
                </a:lnTo>
                <a:cubicBezTo>
                  <a:pt x="655567" y="530119"/>
                  <a:pt x="630720" y="554966"/>
                  <a:pt x="600070" y="554966"/>
                </a:cubicBezTo>
                <a:lnTo>
                  <a:pt x="55497" y="554966"/>
                </a:lnTo>
                <a:cubicBezTo>
                  <a:pt x="24847" y="554966"/>
                  <a:pt x="0" y="530119"/>
                  <a:pt x="0" y="499469"/>
                </a:cubicBezTo>
                <a:lnTo>
                  <a:pt x="0" y="5549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74" tIns="61974" rIns="61974" bIns="61974" numCol="1" spcCol="1270" anchor="ctr" anchorCtr="0">
            <a:noAutofit/>
          </a:bodyPr>
          <a:lstStyle/>
          <a:p>
            <a:pPr algn="ctr" defTabSz="533400" fontAlgn="base">
              <a:lnSpc>
                <a:spcPct val="90000"/>
              </a:lnSpc>
              <a:spcBef>
                <a:spcPct val="0"/>
              </a:spcBef>
              <a:spcAft>
                <a:spcPct val="35000"/>
              </a:spcAft>
            </a:pPr>
            <a:r>
              <a:rPr lang="ru-RU" sz="1200" dirty="0" smtClean="0">
                <a:solidFill>
                  <a:prstClr val="black"/>
                </a:solidFill>
                <a:latin typeface="Times New Roman" panose="02020603050405020304" pitchFamily="18" charset="0"/>
                <a:cs typeface="Times New Roman" panose="02020603050405020304" pitchFamily="18" charset="0"/>
              </a:rPr>
              <a:t>246,4</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33" name="Полилиния 32"/>
          <p:cNvSpPr/>
          <p:nvPr/>
        </p:nvSpPr>
        <p:spPr>
          <a:xfrm>
            <a:off x="7697307" y="4369114"/>
            <a:ext cx="576000" cy="395993"/>
          </a:xfrm>
          <a:custGeom>
            <a:avLst/>
            <a:gdLst>
              <a:gd name="connsiteX0" fmla="*/ 0 w 660747"/>
              <a:gd name="connsiteY0" fmla="*/ 39599 h 395993"/>
              <a:gd name="connsiteX1" fmla="*/ 39599 w 660747"/>
              <a:gd name="connsiteY1" fmla="*/ 0 h 395993"/>
              <a:gd name="connsiteX2" fmla="*/ 621148 w 660747"/>
              <a:gd name="connsiteY2" fmla="*/ 0 h 395993"/>
              <a:gd name="connsiteX3" fmla="*/ 660747 w 660747"/>
              <a:gd name="connsiteY3" fmla="*/ 39599 h 395993"/>
              <a:gd name="connsiteX4" fmla="*/ 660747 w 660747"/>
              <a:gd name="connsiteY4" fmla="*/ 356394 h 395993"/>
              <a:gd name="connsiteX5" fmla="*/ 621148 w 660747"/>
              <a:gd name="connsiteY5" fmla="*/ 395993 h 395993"/>
              <a:gd name="connsiteX6" fmla="*/ 39599 w 660747"/>
              <a:gd name="connsiteY6" fmla="*/ 395993 h 395993"/>
              <a:gd name="connsiteX7" fmla="*/ 0 w 660747"/>
              <a:gd name="connsiteY7" fmla="*/ 356394 h 395993"/>
              <a:gd name="connsiteX8" fmla="*/ 0 w 660747"/>
              <a:gd name="connsiteY8" fmla="*/ 39599 h 39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747" h="395993">
                <a:moveTo>
                  <a:pt x="0" y="39599"/>
                </a:moveTo>
                <a:cubicBezTo>
                  <a:pt x="0" y="17729"/>
                  <a:pt x="17729" y="0"/>
                  <a:pt x="39599" y="0"/>
                </a:cubicBezTo>
                <a:lnTo>
                  <a:pt x="621148" y="0"/>
                </a:lnTo>
                <a:cubicBezTo>
                  <a:pt x="643018" y="0"/>
                  <a:pt x="660747" y="17729"/>
                  <a:pt x="660747" y="39599"/>
                </a:cubicBezTo>
                <a:lnTo>
                  <a:pt x="660747" y="356394"/>
                </a:lnTo>
                <a:cubicBezTo>
                  <a:pt x="660747" y="378264"/>
                  <a:pt x="643018" y="395993"/>
                  <a:pt x="621148" y="395993"/>
                </a:cubicBezTo>
                <a:lnTo>
                  <a:pt x="39599" y="395993"/>
                </a:lnTo>
                <a:cubicBezTo>
                  <a:pt x="17729" y="395993"/>
                  <a:pt x="0" y="378264"/>
                  <a:pt x="0" y="356394"/>
                </a:cubicBezTo>
                <a:lnTo>
                  <a:pt x="0" y="39599"/>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18" tIns="57318" rIns="57318" bIns="57318" numCol="1" spcCol="1270" anchor="ctr" anchorCtr="0">
            <a:noAutofit/>
          </a:bodyPr>
          <a:lstStyle/>
          <a:p>
            <a:pPr algn="ctr" defTabSz="533400" fontAlgn="base">
              <a:lnSpc>
                <a:spcPct val="90000"/>
              </a:lnSpc>
              <a:spcBef>
                <a:spcPct val="0"/>
              </a:spcBef>
              <a:spcAft>
                <a:spcPct val="35000"/>
              </a:spcAft>
            </a:pPr>
            <a:r>
              <a:rPr lang="ru-RU" sz="1200" dirty="0" smtClean="0">
                <a:solidFill>
                  <a:prstClr val="black"/>
                </a:solidFill>
                <a:latin typeface="Times New Roman" panose="02020603050405020304" pitchFamily="18" charset="0"/>
                <a:cs typeface="Times New Roman" panose="02020603050405020304" pitchFamily="18" charset="0"/>
              </a:rPr>
              <a:t>124,2</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34" name="Полилиния 33"/>
          <p:cNvSpPr/>
          <p:nvPr/>
        </p:nvSpPr>
        <p:spPr>
          <a:xfrm>
            <a:off x="7697307" y="4815518"/>
            <a:ext cx="576000" cy="968106"/>
          </a:xfrm>
          <a:custGeom>
            <a:avLst/>
            <a:gdLst>
              <a:gd name="connsiteX0" fmla="*/ 0 w 657498"/>
              <a:gd name="connsiteY0" fmla="*/ 65750 h 968106"/>
              <a:gd name="connsiteX1" fmla="*/ 65750 w 657498"/>
              <a:gd name="connsiteY1" fmla="*/ 0 h 968106"/>
              <a:gd name="connsiteX2" fmla="*/ 591748 w 657498"/>
              <a:gd name="connsiteY2" fmla="*/ 0 h 968106"/>
              <a:gd name="connsiteX3" fmla="*/ 657498 w 657498"/>
              <a:gd name="connsiteY3" fmla="*/ 65750 h 968106"/>
              <a:gd name="connsiteX4" fmla="*/ 657498 w 657498"/>
              <a:gd name="connsiteY4" fmla="*/ 902356 h 968106"/>
              <a:gd name="connsiteX5" fmla="*/ 591748 w 657498"/>
              <a:gd name="connsiteY5" fmla="*/ 968106 h 968106"/>
              <a:gd name="connsiteX6" fmla="*/ 65750 w 657498"/>
              <a:gd name="connsiteY6" fmla="*/ 968106 h 968106"/>
              <a:gd name="connsiteX7" fmla="*/ 0 w 657498"/>
              <a:gd name="connsiteY7" fmla="*/ 902356 h 968106"/>
              <a:gd name="connsiteX8" fmla="*/ 0 w 657498"/>
              <a:gd name="connsiteY8" fmla="*/ 65750 h 96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498" h="968106">
                <a:moveTo>
                  <a:pt x="0" y="65750"/>
                </a:moveTo>
                <a:cubicBezTo>
                  <a:pt x="0" y="29437"/>
                  <a:pt x="29437" y="0"/>
                  <a:pt x="65750" y="0"/>
                </a:cubicBezTo>
                <a:lnTo>
                  <a:pt x="591748" y="0"/>
                </a:lnTo>
                <a:cubicBezTo>
                  <a:pt x="628061" y="0"/>
                  <a:pt x="657498" y="29437"/>
                  <a:pt x="657498" y="65750"/>
                </a:cubicBezTo>
                <a:lnTo>
                  <a:pt x="657498" y="902356"/>
                </a:lnTo>
                <a:cubicBezTo>
                  <a:pt x="657498" y="938669"/>
                  <a:pt x="628061" y="968106"/>
                  <a:pt x="591748" y="968106"/>
                </a:cubicBezTo>
                <a:lnTo>
                  <a:pt x="65750" y="968106"/>
                </a:lnTo>
                <a:cubicBezTo>
                  <a:pt x="29437" y="968106"/>
                  <a:pt x="0" y="938669"/>
                  <a:pt x="0" y="902356"/>
                </a:cubicBezTo>
                <a:lnTo>
                  <a:pt x="0" y="65750"/>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977" tIns="64977" rIns="64977" bIns="64977" numCol="1" spcCol="1270" anchor="ctr" anchorCtr="0">
            <a:noAutofit/>
          </a:bodyPr>
          <a:lstStyle/>
          <a:p>
            <a:pPr algn="ctr" defTabSz="533400" fontAlgn="base">
              <a:lnSpc>
                <a:spcPct val="90000"/>
              </a:lnSpc>
              <a:spcBef>
                <a:spcPct val="0"/>
              </a:spcBef>
              <a:spcAft>
                <a:spcPct val="35000"/>
              </a:spcAft>
            </a:pPr>
            <a:r>
              <a:rPr lang="ru-RU" sz="1200" dirty="0" smtClean="0">
                <a:solidFill>
                  <a:prstClr val="black"/>
                </a:solidFill>
                <a:latin typeface="Times New Roman" panose="02020603050405020304" pitchFamily="18" charset="0"/>
                <a:cs typeface="Times New Roman" panose="02020603050405020304" pitchFamily="18" charset="0"/>
              </a:rPr>
              <a:t>14,5</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35" name="Полилиния 34"/>
          <p:cNvSpPr/>
          <p:nvPr/>
        </p:nvSpPr>
        <p:spPr>
          <a:xfrm>
            <a:off x="7697307" y="5839134"/>
            <a:ext cx="576000" cy="513123"/>
          </a:xfrm>
          <a:custGeom>
            <a:avLst/>
            <a:gdLst>
              <a:gd name="connsiteX0" fmla="*/ 0 w 657498"/>
              <a:gd name="connsiteY0" fmla="*/ 51312 h 513123"/>
              <a:gd name="connsiteX1" fmla="*/ 51312 w 657498"/>
              <a:gd name="connsiteY1" fmla="*/ 0 h 513123"/>
              <a:gd name="connsiteX2" fmla="*/ 606186 w 657498"/>
              <a:gd name="connsiteY2" fmla="*/ 0 h 513123"/>
              <a:gd name="connsiteX3" fmla="*/ 657498 w 657498"/>
              <a:gd name="connsiteY3" fmla="*/ 51312 h 513123"/>
              <a:gd name="connsiteX4" fmla="*/ 657498 w 657498"/>
              <a:gd name="connsiteY4" fmla="*/ 461811 h 513123"/>
              <a:gd name="connsiteX5" fmla="*/ 606186 w 657498"/>
              <a:gd name="connsiteY5" fmla="*/ 513123 h 513123"/>
              <a:gd name="connsiteX6" fmla="*/ 51312 w 657498"/>
              <a:gd name="connsiteY6" fmla="*/ 513123 h 513123"/>
              <a:gd name="connsiteX7" fmla="*/ 0 w 657498"/>
              <a:gd name="connsiteY7" fmla="*/ 461811 h 513123"/>
              <a:gd name="connsiteX8" fmla="*/ 0 w 657498"/>
              <a:gd name="connsiteY8" fmla="*/ 51312 h 5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498" h="513123">
                <a:moveTo>
                  <a:pt x="0" y="51312"/>
                </a:moveTo>
                <a:cubicBezTo>
                  <a:pt x="0" y="22973"/>
                  <a:pt x="22973" y="0"/>
                  <a:pt x="51312" y="0"/>
                </a:cubicBezTo>
                <a:lnTo>
                  <a:pt x="606186" y="0"/>
                </a:lnTo>
                <a:cubicBezTo>
                  <a:pt x="634525" y="0"/>
                  <a:pt x="657498" y="22973"/>
                  <a:pt x="657498" y="51312"/>
                </a:cubicBezTo>
                <a:lnTo>
                  <a:pt x="657498" y="461811"/>
                </a:lnTo>
                <a:cubicBezTo>
                  <a:pt x="657498" y="490150"/>
                  <a:pt x="634525" y="513123"/>
                  <a:pt x="606186" y="513123"/>
                </a:cubicBezTo>
                <a:lnTo>
                  <a:pt x="51312" y="513123"/>
                </a:lnTo>
                <a:cubicBezTo>
                  <a:pt x="22973" y="513123"/>
                  <a:pt x="0" y="490150"/>
                  <a:pt x="0" y="461811"/>
                </a:cubicBezTo>
                <a:lnTo>
                  <a:pt x="0" y="51312"/>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0749" tIns="60749" rIns="60749" bIns="60749" numCol="1" spcCol="1270" anchor="ctr" anchorCtr="0">
            <a:noAutofit/>
          </a:bodyPr>
          <a:lstStyle/>
          <a:p>
            <a:pPr algn="ctr" defTabSz="533400" fontAlgn="base">
              <a:lnSpc>
                <a:spcPct val="90000"/>
              </a:lnSpc>
              <a:spcBef>
                <a:spcPct val="0"/>
              </a:spcBef>
              <a:spcAft>
                <a:spcPct val="35000"/>
              </a:spcAft>
            </a:pPr>
            <a:r>
              <a:rPr lang="ru-RU" sz="1200" dirty="0" smtClean="0">
                <a:solidFill>
                  <a:prstClr val="black"/>
                </a:solidFill>
                <a:latin typeface="Times New Roman" panose="02020603050405020304" pitchFamily="18" charset="0"/>
                <a:cs typeface="Times New Roman" panose="02020603050405020304" pitchFamily="18" charset="0"/>
              </a:rPr>
              <a:t>20,9</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8837904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лилиния 3"/>
          <p:cNvSpPr/>
          <p:nvPr/>
        </p:nvSpPr>
        <p:spPr>
          <a:xfrm>
            <a:off x="5130328" y="858831"/>
            <a:ext cx="3903032" cy="735023"/>
          </a:xfrm>
          <a:custGeom>
            <a:avLst/>
            <a:gdLst>
              <a:gd name="connsiteX0" fmla="*/ 0 w 3903032"/>
              <a:gd name="connsiteY0" fmla="*/ 73502 h 735023"/>
              <a:gd name="connsiteX1" fmla="*/ 73502 w 3903032"/>
              <a:gd name="connsiteY1" fmla="*/ 0 h 735023"/>
              <a:gd name="connsiteX2" fmla="*/ 3829530 w 3903032"/>
              <a:gd name="connsiteY2" fmla="*/ 0 h 735023"/>
              <a:gd name="connsiteX3" fmla="*/ 3903032 w 3903032"/>
              <a:gd name="connsiteY3" fmla="*/ 73502 h 735023"/>
              <a:gd name="connsiteX4" fmla="*/ 3903032 w 3903032"/>
              <a:gd name="connsiteY4" fmla="*/ 661521 h 735023"/>
              <a:gd name="connsiteX5" fmla="*/ 3829530 w 3903032"/>
              <a:gd name="connsiteY5" fmla="*/ 735023 h 735023"/>
              <a:gd name="connsiteX6" fmla="*/ 73502 w 3903032"/>
              <a:gd name="connsiteY6" fmla="*/ 735023 h 735023"/>
              <a:gd name="connsiteX7" fmla="*/ 0 w 3903032"/>
              <a:gd name="connsiteY7" fmla="*/ 661521 h 735023"/>
              <a:gd name="connsiteX8" fmla="*/ 0 w 3903032"/>
              <a:gd name="connsiteY8" fmla="*/ 73502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032" h="735023">
                <a:moveTo>
                  <a:pt x="0" y="73502"/>
                </a:moveTo>
                <a:cubicBezTo>
                  <a:pt x="0" y="32908"/>
                  <a:pt x="32908" y="0"/>
                  <a:pt x="73502" y="0"/>
                </a:cubicBezTo>
                <a:lnTo>
                  <a:pt x="3829530" y="0"/>
                </a:lnTo>
                <a:cubicBezTo>
                  <a:pt x="3870124" y="0"/>
                  <a:pt x="3903032" y="32908"/>
                  <a:pt x="3903032" y="73502"/>
                </a:cubicBezTo>
                <a:lnTo>
                  <a:pt x="3903032" y="661521"/>
                </a:lnTo>
                <a:cubicBezTo>
                  <a:pt x="3903032" y="702115"/>
                  <a:pt x="3870124" y="735023"/>
                  <a:pt x="3829530" y="735023"/>
                </a:cubicBezTo>
                <a:lnTo>
                  <a:pt x="73502" y="735023"/>
                </a:lnTo>
                <a:cubicBezTo>
                  <a:pt x="32908" y="735023"/>
                  <a:pt x="0" y="702115"/>
                  <a:pt x="0" y="661521"/>
                </a:cubicBezTo>
                <a:lnTo>
                  <a:pt x="0" y="73502"/>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74868" tIns="74868" rIns="74868" bIns="74868" numCol="1" spcCol="1270" anchor="ctr" anchorCtr="0">
            <a:noAutofit/>
          </a:bodyPr>
          <a:lstStyle/>
          <a:p>
            <a:pPr algn="ctr" defTabSz="622300" fontAlgn="base">
              <a:lnSpc>
                <a:spcPct val="90000"/>
              </a:lnSpc>
              <a:spcBef>
                <a:spcPct val="0"/>
              </a:spcBef>
              <a:spcAft>
                <a:spcPct val="35000"/>
              </a:spcAft>
            </a:pPr>
            <a:r>
              <a:rPr lang="ru-RU" sz="1400" b="1" dirty="0">
                <a:solidFill>
                  <a:srgbClr val="4E67C8">
                    <a:lumMod val="50000"/>
                  </a:srgbClr>
                </a:solidFill>
                <a:latin typeface="Times New Roman" panose="02020603050405020304" pitchFamily="18" charset="0"/>
                <a:cs typeface="Times New Roman" panose="02020603050405020304" pitchFamily="18" charset="0"/>
              </a:rPr>
              <a:t>Достижение значений показателей (индикаторов) </a:t>
            </a:r>
          </a:p>
        </p:txBody>
      </p:sp>
      <p:sp>
        <p:nvSpPr>
          <p:cNvPr id="7" name="Полилиния 6"/>
          <p:cNvSpPr/>
          <p:nvPr/>
        </p:nvSpPr>
        <p:spPr>
          <a:xfrm>
            <a:off x="5130328" y="1744271"/>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2018 план</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8" name="Полилиния 7"/>
          <p:cNvSpPr/>
          <p:nvPr/>
        </p:nvSpPr>
        <p:spPr>
          <a:xfrm>
            <a:off x="5131895" y="2512315"/>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333" tIns="63333" rIns="63333" bIns="63333" numCol="1" spcCol="1270" anchor="ctr" anchorCtr="0">
            <a:noAutofit/>
          </a:bodyPr>
          <a:lstStyle/>
          <a:p>
            <a:pPr algn="ctr" defTabSz="488950" fontAlgn="base">
              <a:lnSpc>
                <a:spcPct val="90000"/>
              </a:lnSpc>
              <a:spcBef>
                <a:spcPct val="0"/>
              </a:spcBef>
              <a:spcAft>
                <a:spcPct val="35000"/>
              </a:spcAft>
            </a:pPr>
            <a:r>
              <a:rPr lang="ru-RU" sz="1100" b="1" dirty="0">
                <a:solidFill>
                  <a:prstClr val="black"/>
                </a:solidFill>
                <a:latin typeface="Times New Roman" panose="02020603050405020304" pitchFamily="18" charset="0"/>
                <a:cs typeface="Times New Roman" panose="02020603050405020304" pitchFamily="18" charset="0"/>
              </a:rPr>
              <a:t>в числе 10 регионов России</a:t>
            </a:r>
          </a:p>
        </p:txBody>
      </p:sp>
      <p:sp>
        <p:nvSpPr>
          <p:cNvPr id="9" name="Полилиния 8"/>
          <p:cNvSpPr/>
          <p:nvPr/>
        </p:nvSpPr>
        <p:spPr>
          <a:xfrm>
            <a:off x="5131895" y="3277512"/>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77</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10" name="Полилиния 9"/>
          <p:cNvSpPr/>
          <p:nvPr/>
        </p:nvSpPr>
        <p:spPr>
          <a:xfrm>
            <a:off x="5131895" y="4042709"/>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i="1" dirty="0" smtClean="0">
                <a:solidFill>
                  <a:prstClr val="black"/>
                </a:solidFill>
                <a:latin typeface="Times New Roman" panose="02020603050405020304" pitchFamily="18" charset="0"/>
                <a:cs typeface="Times New Roman" panose="02020603050405020304" pitchFamily="18" charset="0"/>
              </a:rPr>
              <a:t>84</a:t>
            </a:r>
            <a:endParaRPr lang="ru-RU" sz="1400" b="1" i="1" dirty="0">
              <a:solidFill>
                <a:prstClr val="black"/>
              </a:solidFill>
              <a:latin typeface="Times New Roman" panose="02020603050405020304" pitchFamily="18" charset="0"/>
              <a:cs typeface="Times New Roman" panose="02020603050405020304" pitchFamily="18" charset="0"/>
            </a:endParaRPr>
          </a:p>
        </p:txBody>
      </p:sp>
      <p:sp>
        <p:nvSpPr>
          <p:cNvPr id="16" name="Полилиния 15"/>
          <p:cNvSpPr/>
          <p:nvPr/>
        </p:nvSpPr>
        <p:spPr>
          <a:xfrm>
            <a:off x="5131895" y="4807905"/>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i="1" dirty="0" smtClean="0">
                <a:solidFill>
                  <a:prstClr val="black"/>
                </a:solidFill>
                <a:latin typeface="Times New Roman" panose="02020603050405020304" pitchFamily="18" charset="0"/>
                <a:cs typeface="Times New Roman" panose="02020603050405020304" pitchFamily="18" charset="0"/>
              </a:rPr>
              <a:t>54</a:t>
            </a:r>
            <a:endParaRPr lang="ru-RU" sz="1400" b="1" i="1" dirty="0">
              <a:solidFill>
                <a:prstClr val="black"/>
              </a:solidFill>
              <a:latin typeface="Times New Roman" panose="02020603050405020304" pitchFamily="18" charset="0"/>
              <a:cs typeface="Times New Roman" panose="02020603050405020304" pitchFamily="18" charset="0"/>
            </a:endParaRPr>
          </a:p>
        </p:txBody>
      </p:sp>
      <p:sp>
        <p:nvSpPr>
          <p:cNvPr id="17" name="Полилиния 16"/>
          <p:cNvSpPr/>
          <p:nvPr/>
        </p:nvSpPr>
        <p:spPr>
          <a:xfrm>
            <a:off x="5131895" y="5573102"/>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70</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18" name="Полилиния 17"/>
          <p:cNvSpPr/>
          <p:nvPr/>
        </p:nvSpPr>
        <p:spPr>
          <a:xfrm>
            <a:off x="5924790" y="1747119"/>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2018 факт</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19" name="Полилиния 18"/>
          <p:cNvSpPr/>
          <p:nvPr/>
        </p:nvSpPr>
        <p:spPr>
          <a:xfrm>
            <a:off x="5924790" y="2512315"/>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333" tIns="63333" rIns="63333" bIns="63333" numCol="1" spcCol="1270" anchor="ctr" anchorCtr="0">
            <a:noAutofit/>
          </a:bodyPr>
          <a:lstStyle/>
          <a:p>
            <a:pPr algn="ctr" defTabSz="488950" fontAlgn="base">
              <a:lnSpc>
                <a:spcPct val="90000"/>
              </a:lnSpc>
              <a:spcBef>
                <a:spcPct val="0"/>
              </a:spcBef>
              <a:spcAft>
                <a:spcPct val="35000"/>
              </a:spcAft>
            </a:pPr>
            <a:r>
              <a:rPr lang="ru-RU" sz="1100" b="1" dirty="0" err="1" smtClean="0">
                <a:solidFill>
                  <a:prstClr val="black"/>
                </a:solidFill>
                <a:latin typeface="Times New Roman" panose="02020603050405020304" pitchFamily="18" charset="0"/>
                <a:cs typeface="Times New Roman" panose="02020603050405020304" pitchFamily="18" charset="0"/>
              </a:rPr>
              <a:t>Рейтингование</a:t>
            </a:r>
            <a:r>
              <a:rPr lang="ru-RU" sz="1100" b="1" dirty="0" smtClean="0">
                <a:solidFill>
                  <a:prstClr val="black"/>
                </a:solidFill>
                <a:latin typeface="Times New Roman" panose="02020603050405020304" pitchFamily="18" charset="0"/>
                <a:cs typeface="Times New Roman" panose="02020603050405020304" pitchFamily="18" charset="0"/>
              </a:rPr>
              <a:t> не проводилось</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20" name="Полилиния 19"/>
          <p:cNvSpPr/>
          <p:nvPr/>
        </p:nvSpPr>
        <p:spPr>
          <a:xfrm>
            <a:off x="5924790" y="3277512"/>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79</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21" name="Полилиния 20"/>
          <p:cNvSpPr/>
          <p:nvPr/>
        </p:nvSpPr>
        <p:spPr>
          <a:xfrm>
            <a:off x="5924790" y="4042709"/>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i="1" dirty="0" smtClean="0">
                <a:solidFill>
                  <a:prstClr val="black"/>
                </a:solidFill>
                <a:latin typeface="Times New Roman" panose="02020603050405020304" pitchFamily="18" charset="0"/>
                <a:cs typeface="Times New Roman" panose="02020603050405020304" pitchFamily="18" charset="0"/>
              </a:rPr>
              <a:t>87</a:t>
            </a:r>
            <a:endParaRPr lang="ru-RU" sz="1400" b="1" i="1" dirty="0">
              <a:solidFill>
                <a:prstClr val="black"/>
              </a:solidFill>
              <a:latin typeface="Times New Roman" panose="02020603050405020304" pitchFamily="18" charset="0"/>
              <a:cs typeface="Times New Roman" panose="02020603050405020304" pitchFamily="18" charset="0"/>
            </a:endParaRPr>
          </a:p>
        </p:txBody>
      </p:sp>
      <p:sp>
        <p:nvSpPr>
          <p:cNvPr id="22" name="Полилиния 21"/>
          <p:cNvSpPr/>
          <p:nvPr/>
        </p:nvSpPr>
        <p:spPr>
          <a:xfrm>
            <a:off x="5924790" y="4807905"/>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i="1" dirty="0" smtClean="0">
                <a:solidFill>
                  <a:prstClr val="black"/>
                </a:solidFill>
                <a:latin typeface="Times New Roman" panose="02020603050405020304" pitchFamily="18" charset="0"/>
                <a:cs typeface="Times New Roman" panose="02020603050405020304" pitchFamily="18" charset="0"/>
              </a:rPr>
              <a:t>57</a:t>
            </a:r>
            <a:endParaRPr lang="ru-RU" sz="1400" b="1" i="1" dirty="0">
              <a:solidFill>
                <a:prstClr val="black"/>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5924790" y="5573102"/>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73</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25" name="Полилиния 24"/>
          <p:cNvSpPr/>
          <p:nvPr/>
        </p:nvSpPr>
        <p:spPr>
          <a:xfrm>
            <a:off x="6717685" y="1747119"/>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2019</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6717685" y="3277512"/>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79</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28" name="Полилиния 27"/>
          <p:cNvSpPr/>
          <p:nvPr/>
        </p:nvSpPr>
        <p:spPr>
          <a:xfrm>
            <a:off x="6717685" y="4042709"/>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i="1" dirty="0" smtClean="0">
                <a:solidFill>
                  <a:prstClr val="black"/>
                </a:solidFill>
                <a:latin typeface="Times New Roman" panose="02020603050405020304" pitchFamily="18" charset="0"/>
                <a:cs typeface="Times New Roman" panose="02020603050405020304" pitchFamily="18" charset="0"/>
              </a:rPr>
              <a:t>87</a:t>
            </a:r>
            <a:endParaRPr lang="ru-RU" sz="1400" b="1" i="1" dirty="0">
              <a:solidFill>
                <a:prstClr val="black"/>
              </a:solidFill>
              <a:latin typeface="Times New Roman" panose="02020603050405020304" pitchFamily="18" charset="0"/>
              <a:cs typeface="Times New Roman" panose="02020603050405020304" pitchFamily="18" charset="0"/>
            </a:endParaRPr>
          </a:p>
        </p:txBody>
      </p:sp>
      <p:sp>
        <p:nvSpPr>
          <p:cNvPr id="29" name="Полилиния 28"/>
          <p:cNvSpPr/>
          <p:nvPr/>
        </p:nvSpPr>
        <p:spPr>
          <a:xfrm>
            <a:off x="6717685" y="4807905"/>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i="1" dirty="0" smtClean="0">
                <a:solidFill>
                  <a:prstClr val="black"/>
                </a:solidFill>
                <a:latin typeface="Times New Roman" panose="02020603050405020304" pitchFamily="18" charset="0"/>
                <a:cs typeface="Times New Roman" panose="02020603050405020304" pitchFamily="18" charset="0"/>
              </a:rPr>
              <a:t>57</a:t>
            </a:r>
            <a:endParaRPr lang="ru-RU" sz="1400" b="1" i="1" dirty="0">
              <a:solidFill>
                <a:prstClr val="black"/>
              </a:solidFill>
              <a:latin typeface="Times New Roman" panose="02020603050405020304" pitchFamily="18" charset="0"/>
              <a:cs typeface="Times New Roman" panose="02020603050405020304" pitchFamily="18" charset="0"/>
            </a:endParaRPr>
          </a:p>
        </p:txBody>
      </p:sp>
      <p:sp>
        <p:nvSpPr>
          <p:cNvPr id="30" name="Полилиния 29"/>
          <p:cNvSpPr/>
          <p:nvPr/>
        </p:nvSpPr>
        <p:spPr>
          <a:xfrm>
            <a:off x="6717685" y="5573102"/>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dirty="0">
                <a:solidFill>
                  <a:prstClr val="black"/>
                </a:solidFill>
                <a:latin typeface="Times New Roman" panose="02020603050405020304" pitchFamily="18" charset="0"/>
                <a:cs typeface="Times New Roman" panose="02020603050405020304" pitchFamily="18" charset="0"/>
              </a:rPr>
              <a:t>70</a:t>
            </a:r>
          </a:p>
        </p:txBody>
      </p:sp>
      <p:sp>
        <p:nvSpPr>
          <p:cNvPr id="31" name="Полилиния 30"/>
          <p:cNvSpPr/>
          <p:nvPr/>
        </p:nvSpPr>
        <p:spPr>
          <a:xfrm>
            <a:off x="7510580" y="1747119"/>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2020</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4" name="Полилиния 33"/>
          <p:cNvSpPr/>
          <p:nvPr/>
        </p:nvSpPr>
        <p:spPr>
          <a:xfrm>
            <a:off x="7510580" y="3277512"/>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80</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5" name="Полилиния 34"/>
          <p:cNvSpPr/>
          <p:nvPr/>
        </p:nvSpPr>
        <p:spPr>
          <a:xfrm>
            <a:off x="7510580" y="4042709"/>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i="1" dirty="0" smtClean="0">
                <a:solidFill>
                  <a:prstClr val="black"/>
                </a:solidFill>
                <a:latin typeface="Times New Roman" panose="02020603050405020304" pitchFamily="18" charset="0"/>
                <a:cs typeface="Times New Roman" panose="02020603050405020304" pitchFamily="18" charset="0"/>
              </a:rPr>
              <a:t>90</a:t>
            </a:r>
            <a:endParaRPr lang="ru-RU" sz="1400" b="1" i="1" dirty="0">
              <a:solidFill>
                <a:prstClr val="black"/>
              </a:solidFill>
              <a:latin typeface="Times New Roman" panose="02020603050405020304" pitchFamily="18" charset="0"/>
              <a:cs typeface="Times New Roman" panose="02020603050405020304" pitchFamily="18" charset="0"/>
            </a:endParaRPr>
          </a:p>
        </p:txBody>
      </p:sp>
      <p:sp>
        <p:nvSpPr>
          <p:cNvPr id="36" name="Полилиния 35"/>
          <p:cNvSpPr/>
          <p:nvPr/>
        </p:nvSpPr>
        <p:spPr>
          <a:xfrm>
            <a:off x="7510580" y="4807905"/>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i="1" dirty="0" smtClean="0">
                <a:solidFill>
                  <a:prstClr val="black"/>
                </a:solidFill>
                <a:latin typeface="Times New Roman" panose="02020603050405020304" pitchFamily="18" charset="0"/>
                <a:cs typeface="Times New Roman" panose="02020603050405020304" pitchFamily="18" charset="0"/>
              </a:rPr>
              <a:t>60</a:t>
            </a:r>
            <a:endParaRPr lang="ru-RU" sz="1400" b="1" i="1" dirty="0">
              <a:solidFill>
                <a:prstClr val="black"/>
              </a:solidFill>
              <a:latin typeface="Times New Roman" panose="02020603050405020304" pitchFamily="18" charset="0"/>
              <a:cs typeface="Times New Roman" panose="02020603050405020304" pitchFamily="18" charset="0"/>
            </a:endParaRPr>
          </a:p>
        </p:txBody>
      </p:sp>
      <p:sp>
        <p:nvSpPr>
          <p:cNvPr id="37" name="Полилиния 36"/>
          <p:cNvSpPr/>
          <p:nvPr/>
        </p:nvSpPr>
        <p:spPr>
          <a:xfrm>
            <a:off x="7510580" y="5573102"/>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dirty="0">
                <a:solidFill>
                  <a:prstClr val="black"/>
                </a:solidFill>
                <a:latin typeface="Times New Roman" panose="02020603050405020304" pitchFamily="18" charset="0"/>
                <a:cs typeface="Times New Roman" panose="02020603050405020304" pitchFamily="18" charset="0"/>
              </a:rPr>
              <a:t>70</a:t>
            </a:r>
          </a:p>
        </p:txBody>
      </p:sp>
      <p:sp>
        <p:nvSpPr>
          <p:cNvPr id="38" name="Полилиния 37"/>
          <p:cNvSpPr/>
          <p:nvPr/>
        </p:nvSpPr>
        <p:spPr>
          <a:xfrm>
            <a:off x="8303475" y="1747119"/>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2021</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9" name="Полилиния 38"/>
          <p:cNvSpPr/>
          <p:nvPr/>
        </p:nvSpPr>
        <p:spPr>
          <a:xfrm>
            <a:off x="6717685" y="2512315"/>
            <a:ext cx="231724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333" tIns="63333" rIns="63333" bIns="63333" numCol="1" spcCol="1270" anchor="ctr" anchorCtr="0">
            <a:noAutofit/>
          </a:bodyPr>
          <a:lstStyle/>
          <a:p>
            <a:pPr algn="ctr" defTabSz="488950" fontAlgn="base">
              <a:lnSpc>
                <a:spcPct val="90000"/>
              </a:lnSpc>
              <a:spcBef>
                <a:spcPct val="0"/>
              </a:spcBef>
              <a:spcAft>
                <a:spcPct val="35000"/>
              </a:spcAft>
            </a:pPr>
            <a:r>
              <a:rPr lang="ru-RU" sz="1400" b="1" dirty="0">
                <a:solidFill>
                  <a:prstClr val="black"/>
                </a:solidFill>
                <a:latin typeface="Times New Roman" panose="02020603050405020304" pitchFamily="18" charset="0"/>
                <a:cs typeface="Times New Roman" panose="02020603050405020304" pitchFamily="18" charset="0"/>
              </a:rPr>
              <a:t>п</a:t>
            </a:r>
            <a:r>
              <a:rPr lang="ru-RU" sz="1400" b="1" dirty="0" smtClean="0">
                <a:solidFill>
                  <a:prstClr val="black"/>
                </a:solidFill>
                <a:latin typeface="Times New Roman" panose="02020603050405020304" pitchFamily="18" charset="0"/>
                <a:cs typeface="Times New Roman" panose="02020603050405020304" pitchFamily="18" charset="0"/>
              </a:rPr>
              <a:t>оказатель исключен</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40" name="Полилиния 39"/>
          <p:cNvSpPr/>
          <p:nvPr/>
        </p:nvSpPr>
        <p:spPr>
          <a:xfrm>
            <a:off x="8303475" y="3277512"/>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81</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41" name="Полилиния 40"/>
          <p:cNvSpPr/>
          <p:nvPr/>
        </p:nvSpPr>
        <p:spPr>
          <a:xfrm>
            <a:off x="8303475" y="4042709"/>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i="1" dirty="0" smtClean="0">
                <a:solidFill>
                  <a:prstClr val="black"/>
                </a:solidFill>
                <a:latin typeface="Times New Roman" panose="02020603050405020304" pitchFamily="18" charset="0"/>
                <a:cs typeface="Times New Roman" panose="02020603050405020304" pitchFamily="18" charset="0"/>
              </a:rPr>
              <a:t>91</a:t>
            </a:r>
            <a:endParaRPr lang="ru-RU" sz="1400" b="1" i="1" dirty="0">
              <a:solidFill>
                <a:prstClr val="black"/>
              </a:solidFill>
              <a:latin typeface="Times New Roman" panose="02020603050405020304" pitchFamily="18" charset="0"/>
              <a:cs typeface="Times New Roman" panose="02020603050405020304" pitchFamily="18" charset="0"/>
            </a:endParaRPr>
          </a:p>
        </p:txBody>
      </p:sp>
      <p:sp>
        <p:nvSpPr>
          <p:cNvPr id="42" name="Полилиния 41"/>
          <p:cNvSpPr/>
          <p:nvPr/>
        </p:nvSpPr>
        <p:spPr>
          <a:xfrm>
            <a:off x="8303475" y="4807905"/>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i="1" dirty="0" smtClean="0">
                <a:solidFill>
                  <a:prstClr val="black"/>
                </a:solidFill>
                <a:latin typeface="Times New Roman" panose="02020603050405020304" pitchFamily="18" charset="0"/>
                <a:cs typeface="Times New Roman" panose="02020603050405020304" pitchFamily="18" charset="0"/>
              </a:rPr>
              <a:t>62</a:t>
            </a:r>
            <a:endParaRPr lang="ru-RU" sz="1400" b="1" i="1" dirty="0">
              <a:solidFill>
                <a:prstClr val="black"/>
              </a:solidFill>
              <a:latin typeface="Times New Roman" panose="02020603050405020304" pitchFamily="18" charset="0"/>
              <a:cs typeface="Times New Roman" panose="02020603050405020304" pitchFamily="18" charset="0"/>
            </a:endParaRPr>
          </a:p>
        </p:txBody>
      </p:sp>
      <p:sp>
        <p:nvSpPr>
          <p:cNvPr id="43" name="Полилиния 42"/>
          <p:cNvSpPr/>
          <p:nvPr/>
        </p:nvSpPr>
        <p:spPr>
          <a:xfrm>
            <a:off x="8303475" y="5573102"/>
            <a:ext cx="731452" cy="735023"/>
          </a:xfrm>
          <a:custGeom>
            <a:avLst/>
            <a:gdLst>
              <a:gd name="connsiteX0" fmla="*/ 0 w 731452"/>
              <a:gd name="connsiteY0" fmla="*/ 73145 h 735023"/>
              <a:gd name="connsiteX1" fmla="*/ 73145 w 731452"/>
              <a:gd name="connsiteY1" fmla="*/ 0 h 735023"/>
              <a:gd name="connsiteX2" fmla="*/ 658307 w 731452"/>
              <a:gd name="connsiteY2" fmla="*/ 0 h 735023"/>
              <a:gd name="connsiteX3" fmla="*/ 731452 w 731452"/>
              <a:gd name="connsiteY3" fmla="*/ 73145 h 735023"/>
              <a:gd name="connsiteX4" fmla="*/ 731452 w 731452"/>
              <a:gd name="connsiteY4" fmla="*/ 661878 h 735023"/>
              <a:gd name="connsiteX5" fmla="*/ 658307 w 731452"/>
              <a:gd name="connsiteY5" fmla="*/ 735023 h 735023"/>
              <a:gd name="connsiteX6" fmla="*/ 73145 w 731452"/>
              <a:gd name="connsiteY6" fmla="*/ 735023 h 735023"/>
              <a:gd name="connsiteX7" fmla="*/ 0 w 731452"/>
              <a:gd name="connsiteY7" fmla="*/ 661878 h 735023"/>
              <a:gd name="connsiteX8" fmla="*/ 0 w 731452"/>
              <a:gd name="connsiteY8" fmla="*/ 73145 h 73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735023">
                <a:moveTo>
                  <a:pt x="0" y="73145"/>
                </a:moveTo>
                <a:cubicBezTo>
                  <a:pt x="0" y="32748"/>
                  <a:pt x="32748" y="0"/>
                  <a:pt x="73145" y="0"/>
                </a:cubicBezTo>
                <a:lnTo>
                  <a:pt x="658307" y="0"/>
                </a:lnTo>
                <a:cubicBezTo>
                  <a:pt x="698704" y="0"/>
                  <a:pt x="731452" y="32748"/>
                  <a:pt x="731452" y="73145"/>
                </a:cubicBezTo>
                <a:lnTo>
                  <a:pt x="731452" y="661878"/>
                </a:lnTo>
                <a:cubicBezTo>
                  <a:pt x="731452" y="702275"/>
                  <a:pt x="698704" y="735023"/>
                  <a:pt x="658307" y="735023"/>
                </a:cubicBezTo>
                <a:lnTo>
                  <a:pt x="73145" y="735023"/>
                </a:lnTo>
                <a:cubicBezTo>
                  <a:pt x="32748" y="735023"/>
                  <a:pt x="0" y="702275"/>
                  <a:pt x="0" y="661878"/>
                </a:cubicBezTo>
                <a:lnTo>
                  <a:pt x="0" y="73145"/>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63" tIns="74763" rIns="74763" bIns="74763"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71</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65645" y="2492896"/>
            <a:ext cx="5000777" cy="72008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fontAlgn="base">
              <a:spcBef>
                <a:spcPct val="0"/>
              </a:spcBef>
              <a:spcAft>
                <a:spcPct val="0"/>
              </a:spcAft>
            </a:pPr>
            <a:r>
              <a:rPr lang="ru-RU" sz="1400" dirty="0">
                <a:solidFill>
                  <a:prstClr val="black"/>
                </a:solidFill>
                <a:latin typeface="Times New Roman" panose="02020603050405020304" pitchFamily="18" charset="0"/>
                <a:cs typeface="Times New Roman" panose="02020603050405020304" pitchFamily="18" charset="0"/>
              </a:rPr>
              <a:t>Место Чувашской Республики в десятке лидеров среди регионов России по индексу готовности к информационному обществу</a:t>
            </a:r>
          </a:p>
        </p:txBody>
      </p:sp>
      <p:sp>
        <p:nvSpPr>
          <p:cNvPr id="24" name="Скругленный прямоугольник 23"/>
          <p:cNvSpPr/>
          <p:nvPr/>
        </p:nvSpPr>
        <p:spPr>
          <a:xfrm>
            <a:off x="72949" y="3284984"/>
            <a:ext cx="5001736" cy="223224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fontAlgn="base">
              <a:spcBef>
                <a:spcPct val="0"/>
              </a:spcBef>
              <a:spcAft>
                <a:spcPct val="0"/>
              </a:spcAft>
            </a:pPr>
            <a:r>
              <a:rPr lang="ru-RU" sz="1400" dirty="0">
                <a:solidFill>
                  <a:prstClr val="black"/>
                </a:solidFill>
                <a:latin typeface="Times New Roman" panose="02020603050405020304" pitchFamily="18" charset="0"/>
                <a:cs typeface="Times New Roman" panose="02020603050405020304" pitchFamily="18" charset="0"/>
              </a:rPr>
              <a:t>Число домашних хозяйств, имеющих широкополосный доступ к информационно-телекоммуникационной сети "Интернет", в расчете на 100 домашних хозяйств</a:t>
            </a:r>
          </a:p>
          <a:p>
            <a:pPr fontAlgn="base">
              <a:spcBef>
                <a:spcPct val="0"/>
              </a:spcBef>
              <a:spcAft>
                <a:spcPct val="0"/>
              </a:spcAft>
            </a:pPr>
            <a:r>
              <a:rPr lang="ru-RU" sz="1400" dirty="0">
                <a:solidFill>
                  <a:prstClr val="black"/>
                </a:solidFill>
                <a:latin typeface="Times New Roman" panose="02020603050405020304" pitchFamily="18" charset="0"/>
                <a:cs typeface="Times New Roman" panose="02020603050405020304" pitchFamily="18" charset="0"/>
              </a:rPr>
              <a:t>в том числе:</a:t>
            </a:r>
          </a:p>
          <a:p>
            <a:pPr fontAlgn="base">
              <a:spcBef>
                <a:spcPct val="0"/>
              </a:spcBef>
              <a:spcAft>
                <a:spcPct val="0"/>
              </a:spcAft>
            </a:pPr>
            <a:endParaRPr lang="ru-RU" sz="1400"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ru-RU" sz="1400" dirty="0">
                <a:solidFill>
                  <a:prstClr val="black"/>
                </a:solidFill>
                <a:latin typeface="Times New Roman" panose="02020603050405020304" pitchFamily="18" charset="0"/>
                <a:cs typeface="Times New Roman" panose="02020603050405020304" pitchFamily="18" charset="0"/>
              </a:rPr>
              <a:t>в городской местности</a:t>
            </a:r>
          </a:p>
          <a:p>
            <a:pPr fontAlgn="base">
              <a:spcBef>
                <a:spcPct val="0"/>
              </a:spcBef>
              <a:spcAft>
                <a:spcPct val="0"/>
              </a:spcAft>
            </a:pPr>
            <a:endParaRPr lang="ru-RU" sz="1400"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ru-RU" sz="1400" dirty="0">
                <a:solidFill>
                  <a:prstClr val="black"/>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ru-RU" sz="1400" dirty="0">
                <a:solidFill>
                  <a:prstClr val="black"/>
                </a:solidFill>
                <a:latin typeface="Times New Roman" panose="02020603050405020304" pitchFamily="18" charset="0"/>
                <a:cs typeface="Times New Roman" panose="02020603050405020304" pitchFamily="18" charset="0"/>
              </a:rPr>
              <a:t>в сельской местности	</a:t>
            </a:r>
          </a:p>
          <a:p>
            <a:pPr fontAlgn="base">
              <a:spcBef>
                <a:spcPct val="0"/>
              </a:spcBef>
              <a:spcAft>
                <a:spcPct val="0"/>
              </a:spcAft>
            </a:pPr>
            <a:endParaRPr lang="ru-RU" sz="1500" dirty="0">
              <a:solidFill>
                <a:prstClr val="black"/>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81173" y="5611977"/>
            <a:ext cx="4993577" cy="69734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fontAlgn="base">
              <a:spcBef>
                <a:spcPct val="0"/>
              </a:spcBef>
              <a:spcAft>
                <a:spcPct val="0"/>
              </a:spcAft>
            </a:pPr>
            <a:r>
              <a:rPr lang="ru-RU" sz="1400" dirty="0">
                <a:solidFill>
                  <a:prstClr val="black"/>
                </a:solidFill>
                <a:latin typeface="Times New Roman" panose="02020603050405020304" pitchFamily="18" charset="0"/>
                <a:cs typeface="Times New Roman" panose="02020603050405020304" pitchFamily="18" charset="0"/>
              </a:rPr>
              <a:t>Доля граждан, использующих механизм получения государственных и муниципальных услуг в электронной форме, %</a:t>
            </a:r>
          </a:p>
        </p:txBody>
      </p:sp>
      <p:sp>
        <p:nvSpPr>
          <p:cNvPr id="11" name="Скругленный прямоугольник 10"/>
          <p:cNvSpPr/>
          <p:nvPr/>
        </p:nvSpPr>
        <p:spPr>
          <a:xfrm>
            <a:off x="72949" y="1433384"/>
            <a:ext cx="2592288"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r>
              <a:rPr lang="ru-RU" sz="1400" b="1" dirty="0">
                <a:solidFill>
                  <a:srgbClr val="4E67C8">
                    <a:lumMod val="50000"/>
                  </a:srgbClr>
                </a:solidFill>
                <a:latin typeface="Times New Roman" panose="02020603050405020304" pitchFamily="18" charset="0"/>
                <a:cs typeface="Times New Roman" panose="02020603050405020304" pitchFamily="18" charset="0"/>
              </a:rPr>
              <a:t>Основные индикаторы</a:t>
            </a:r>
          </a:p>
        </p:txBody>
      </p:sp>
      <p:sp>
        <p:nvSpPr>
          <p:cNvPr id="6" name="Номер слайда 5"/>
          <p:cNvSpPr>
            <a:spLocks noGrp="1"/>
          </p:cNvSpPr>
          <p:nvPr>
            <p:ph type="sldNum" sz="quarter" idx="12"/>
          </p:nvPr>
        </p:nvSpPr>
        <p:spPr/>
        <p:txBody>
          <a:bodyPr/>
          <a:lstStyle/>
          <a:p>
            <a:pPr>
              <a:defRPr/>
            </a:pPr>
            <a:r>
              <a:rPr lang="ru-RU" dirty="0" smtClean="0">
                <a:solidFill>
                  <a:prstClr val="black"/>
                </a:solidFill>
              </a:rPr>
              <a:t>61</a:t>
            </a:r>
            <a:endParaRPr lang="ru-RU"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954" y="765504"/>
            <a:ext cx="2211780" cy="16567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2905" y="4037856"/>
            <a:ext cx="1410072" cy="13907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Заголовок 1"/>
          <p:cNvSpPr txBox="1">
            <a:spLocks/>
          </p:cNvSpPr>
          <p:nvPr/>
        </p:nvSpPr>
        <p:spPr>
          <a:xfrm>
            <a:off x="259728" y="0"/>
            <a:ext cx="72646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Clr>
                <a:srgbClr val="F14124">
                  <a:lumMod val="75000"/>
                </a:srgbClr>
              </a:buClr>
              <a:buFont typeface="Georgia" pitchFamily="18" charset="0"/>
              <a:buNone/>
            </a:pPr>
            <a:r>
              <a:rPr lang="ru-RU" sz="1800" dirty="0">
                <a:solidFill>
                  <a:prstClr val="black"/>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prstClr val="black"/>
                </a:solidFill>
                <a:effectLst/>
                <a:latin typeface="Times New Roman" panose="02020603050405020304" pitchFamily="18" charset="0"/>
                <a:cs typeface="Times New Roman" panose="02020603050405020304" pitchFamily="18" charset="0"/>
              </a:rPr>
              <a:t>Республики</a:t>
            </a:r>
          </a:p>
          <a:p>
            <a:pPr marL="0" indent="0" algn="l">
              <a:buClr>
                <a:srgbClr val="F14124">
                  <a:lumMod val="75000"/>
                </a:srgbClr>
              </a:buClr>
              <a:buFont typeface="Georgia" pitchFamily="18" charset="0"/>
              <a:buNone/>
            </a:pPr>
            <a:r>
              <a:rPr lang="ru-RU" sz="1800" dirty="0" smtClean="0">
                <a:solidFill>
                  <a:prstClr val="black"/>
                </a:solidFill>
                <a:effectLst/>
                <a:latin typeface="Times New Roman" panose="02020603050405020304" pitchFamily="18" charset="0"/>
                <a:cs typeface="Times New Roman" panose="02020603050405020304" pitchFamily="18" charset="0"/>
              </a:rPr>
              <a:t>«Информационное общество Чувашии»</a:t>
            </a:r>
            <a:endParaRPr lang="ru-RU" sz="1800" dirty="0">
              <a:solidFill>
                <a:prstClr val="black"/>
              </a:solidFill>
              <a:effectLst/>
              <a:latin typeface="Times New Roman" panose="02020603050405020304" pitchFamily="18" charset="0"/>
              <a:cs typeface="Times New Roman" panose="02020603050405020304" pitchFamily="18" charset="0"/>
            </a:endParaRPr>
          </a:p>
        </p:txBody>
      </p:sp>
      <p:cxnSp>
        <p:nvCxnSpPr>
          <p:cNvPr id="13" name="Прямая соединительная линия 1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3402415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latin typeface="Times New Roman" panose="02020603050405020304" pitchFamily="18" charset="0"/>
              <a:cs typeface="Times New Roman" panose="02020603050405020304" pitchFamily="18" charset="0"/>
            </a:endParaRPr>
          </a:p>
          <a:p>
            <a:endParaRPr lang="ru-RU" sz="1000" i="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76796" y="836712"/>
            <a:ext cx="6372200" cy="203423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3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3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100" dirty="0" smtClean="0">
                <a:solidFill>
                  <a:schemeClr val="tx1"/>
                </a:solidFill>
                <a:latin typeface="Times New Roman" panose="02020603050405020304" pitchFamily="18" charset="0"/>
                <a:cs typeface="Times New Roman" panose="02020603050405020304" pitchFamily="18" charset="0"/>
              </a:rPr>
              <a:t>сбалансированное </a:t>
            </a:r>
            <a:r>
              <a:rPr lang="ru-RU" sz="1100" dirty="0">
                <a:solidFill>
                  <a:schemeClr val="tx1"/>
                </a:solidFill>
                <a:latin typeface="Times New Roman" panose="02020603050405020304" pitchFamily="18" charset="0"/>
                <a:cs typeface="Times New Roman" panose="02020603050405020304" pitchFamily="18" charset="0"/>
              </a:rPr>
              <a:t>развитие минерально-сырьевой </a:t>
            </a:r>
            <a:r>
              <a:rPr lang="ru-RU" sz="1100" dirty="0" smtClean="0">
                <a:solidFill>
                  <a:schemeClr val="tx1"/>
                </a:solidFill>
                <a:latin typeface="Times New Roman" panose="02020603050405020304" pitchFamily="18" charset="0"/>
                <a:cs typeface="Times New Roman" panose="02020603050405020304" pitchFamily="18" charset="0"/>
              </a:rPr>
              <a:t>базы;</a:t>
            </a:r>
            <a:endParaRPr lang="ru-RU" sz="110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совершенствование систем государственного мониторинга земель и </a:t>
            </a:r>
            <a:r>
              <a:rPr lang="ru-RU" sz="1100" dirty="0" smtClean="0">
                <a:solidFill>
                  <a:schemeClr val="tx1"/>
                </a:solidFill>
                <a:latin typeface="Times New Roman" panose="02020603050405020304" pitchFamily="18" charset="0"/>
                <a:cs typeface="Times New Roman" panose="02020603050405020304" pitchFamily="18" charset="0"/>
              </a:rPr>
              <a:t>недр;</a:t>
            </a:r>
            <a:endParaRPr lang="ru-RU" sz="110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сохранение биологического разнообразия на территории Чувашской </a:t>
            </a:r>
            <a:r>
              <a:rPr lang="ru-RU" sz="1100" dirty="0" smtClean="0">
                <a:solidFill>
                  <a:schemeClr val="tx1"/>
                </a:solidFill>
                <a:latin typeface="Times New Roman" panose="02020603050405020304" pitchFamily="18" charset="0"/>
                <a:cs typeface="Times New Roman" panose="02020603050405020304" pitchFamily="18" charset="0"/>
              </a:rPr>
              <a:t>Республики;</a:t>
            </a: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устойчивое управление </a:t>
            </a:r>
            <a:r>
              <a:rPr lang="ru-RU" sz="1100" dirty="0" smtClean="0">
                <a:solidFill>
                  <a:schemeClr val="tx1"/>
                </a:solidFill>
                <a:latin typeface="Times New Roman" panose="02020603050405020304" pitchFamily="18" charset="0"/>
                <a:cs typeface="Times New Roman" panose="02020603050405020304" pitchFamily="18" charset="0"/>
              </a:rPr>
              <a:t>лесами, </a:t>
            </a:r>
            <a:r>
              <a:rPr lang="ru-RU" sz="1100" dirty="0">
                <a:solidFill>
                  <a:schemeClr val="tx1"/>
                </a:solidFill>
                <a:latin typeface="Times New Roman" panose="02020603050405020304" pitchFamily="18" charset="0"/>
                <a:cs typeface="Times New Roman" panose="02020603050405020304" pitchFamily="18" charset="0"/>
              </a:rPr>
              <a:t>повышение эффективности использования, охраны, защиты и воспроизводства лесов, обеспечение стабильного удовлетворения общественных потребностей в ресурсах и полезных свойствах </a:t>
            </a:r>
            <a:r>
              <a:rPr lang="ru-RU" sz="1100" dirty="0" smtClean="0">
                <a:solidFill>
                  <a:schemeClr val="tx1"/>
                </a:solidFill>
                <a:latin typeface="Times New Roman" panose="02020603050405020304" pitchFamily="18" charset="0"/>
                <a:cs typeface="Times New Roman" panose="02020603050405020304" pitchFamily="18" charset="0"/>
              </a:rPr>
              <a:t>леса;</a:t>
            </a: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сохранение, воспроизводство и рациональное использование животного </a:t>
            </a:r>
            <a:r>
              <a:rPr lang="ru-RU" sz="1100" dirty="0" smtClean="0">
                <a:solidFill>
                  <a:schemeClr val="tx1"/>
                </a:solidFill>
                <a:latin typeface="Times New Roman" panose="02020603050405020304" pitchFamily="18" charset="0"/>
                <a:cs typeface="Times New Roman" panose="02020603050405020304" pitchFamily="18" charset="0"/>
              </a:rPr>
              <a:t>мира;</a:t>
            </a: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обеспечение защищенности населения и объектов экономики от негативного воздействия </a:t>
            </a:r>
            <a:r>
              <a:rPr lang="ru-RU" sz="1100" dirty="0" smtClean="0">
                <a:solidFill>
                  <a:schemeClr val="tx1"/>
                </a:solidFill>
                <a:latin typeface="Times New Roman" panose="02020603050405020304" pitchFamily="18" charset="0"/>
                <a:cs typeface="Times New Roman" panose="02020603050405020304" pitchFamily="18" charset="0"/>
              </a:rPr>
              <a:t>вод;</a:t>
            </a: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обеспечение безопасности гидротехнических </a:t>
            </a:r>
            <a:r>
              <a:rPr lang="ru-RU" sz="1100" dirty="0" smtClean="0">
                <a:solidFill>
                  <a:schemeClr val="tx1"/>
                </a:solidFill>
                <a:latin typeface="Times New Roman" panose="02020603050405020304" pitchFamily="18" charset="0"/>
                <a:cs typeface="Times New Roman" panose="02020603050405020304" pitchFamily="18" charset="0"/>
              </a:rPr>
              <a:t>сооружений;</a:t>
            </a: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повышение уровня экологической безопасности и улучшение состояния окружающей </a:t>
            </a:r>
            <a:r>
              <a:rPr lang="ru-RU" sz="1100" dirty="0" smtClean="0">
                <a:solidFill>
                  <a:schemeClr val="tx1"/>
                </a:solidFill>
                <a:latin typeface="Times New Roman" panose="02020603050405020304" pitchFamily="18" charset="0"/>
                <a:cs typeface="Times New Roman" panose="02020603050405020304" pitchFamily="18" charset="0"/>
              </a:rPr>
              <a:t>среды</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5070" y="3167435"/>
            <a:ext cx="4209357" cy="323165"/>
          </a:xfrm>
          <a:prstGeom prst="rect">
            <a:avLst/>
          </a:prstGeom>
          <a:noFill/>
        </p:spPr>
        <p:txBody>
          <a:bodyPr wrap="none" rtlCol="0">
            <a:spAutoFit/>
          </a:bodyPr>
          <a:lstStyle/>
          <a:p>
            <a:r>
              <a:rPr lang="ru-RU" sz="15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1265430431"/>
              </p:ext>
            </p:extLst>
          </p:nvPr>
        </p:nvGraphicFramePr>
        <p:xfrm>
          <a:off x="75964" y="3645024"/>
          <a:ext cx="4268464" cy="2985724"/>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03330" y="980727"/>
            <a:ext cx="2412711" cy="1746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олилиния 3"/>
          <p:cNvSpPr/>
          <p:nvPr/>
        </p:nvSpPr>
        <p:spPr>
          <a:xfrm>
            <a:off x="4440435" y="3284984"/>
            <a:ext cx="4573005" cy="332263"/>
          </a:xfrm>
          <a:custGeom>
            <a:avLst/>
            <a:gdLst>
              <a:gd name="connsiteX0" fmla="*/ 0 w 4573005"/>
              <a:gd name="connsiteY0" fmla="*/ 33226 h 332263"/>
              <a:gd name="connsiteX1" fmla="*/ 33226 w 4573005"/>
              <a:gd name="connsiteY1" fmla="*/ 0 h 332263"/>
              <a:gd name="connsiteX2" fmla="*/ 4539779 w 4573005"/>
              <a:gd name="connsiteY2" fmla="*/ 0 h 332263"/>
              <a:gd name="connsiteX3" fmla="*/ 4573005 w 4573005"/>
              <a:gd name="connsiteY3" fmla="*/ 33226 h 332263"/>
              <a:gd name="connsiteX4" fmla="*/ 4573005 w 4573005"/>
              <a:gd name="connsiteY4" fmla="*/ 299037 h 332263"/>
              <a:gd name="connsiteX5" fmla="*/ 4539779 w 4573005"/>
              <a:gd name="connsiteY5" fmla="*/ 332263 h 332263"/>
              <a:gd name="connsiteX6" fmla="*/ 33226 w 4573005"/>
              <a:gd name="connsiteY6" fmla="*/ 332263 h 332263"/>
              <a:gd name="connsiteX7" fmla="*/ 0 w 4573005"/>
              <a:gd name="connsiteY7" fmla="*/ 299037 h 332263"/>
              <a:gd name="connsiteX8" fmla="*/ 0 w 4573005"/>
              <a:gd name="connsiteY8" fmla="*/ 33226 h 3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3005" h="332263">
                <a:moveTo>
                  <a:pt x="0" y="33226"/>
                </a:moveTo>
                <a:cubicBezTo>
                  <a:pt x="0" y="14876"/>
                  <a:pt x="14876" y="0"/>
                  <a:pt x="33226" y="0"/>
                </a:cubicBezTo>
                <a:lnTo>
                  <a:pt x="4539779" y="0"/>
                </a:lnTo>
                <a:cubicBezTo>
                  <a:pt x="4558129" y="0"/>
                  <a:pt x="4573005" y="14876"/>
                  <a:pt x="4573005" y="33226"/>
                </a:cubicBezTo>
                <a:lnTo>
                  <a:pt x="4573005" y="299037"/>
                </a:lnTo>
                <a:cubicBezTo>
                  <a:pt x="4573005" y="317387"/>
                  <a:pt x="4558129" y="332263"/>
                  <a:pt x="4539779" y="332263"/>
                </a:cubicBezTo>
                <a:lnTo>
                  <a:pt x="33226" y="332263"/>
                </a:lnTo>
                <a:cubicBezTo>
                  <a:pt x="14876" y="332263"/>
                  <a:pt x="0" y="317387"/>
                  <a:pt x="0" y="299037"/>
                </a:cubicBezTo>
                <a:lnTo>
                  <a:pt x="0" y="33226"/>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882" tIns="66882" rIns="66882" bIns="66882" numCol="1" spcCol="1270" anchor="ctr" anchorCtr="0">
            <a:noAutofit/>
          </a:bodyPr>
          <a:lstStyle/>
          <a:p>
            <a:pPr lvl="0" algn="ctr" defTabSz="666750">
              <a:lnSpc>
                <a:spcPct val="90000"/>
              </a:lnSpc>
              <a:spcBef>
                <a:spcPct val="0"/>
              </a:spcBef>
              <a:spcAft>
                <a:spcPct val="35000"/>
              </a:spcAft>
            </a:pPr>
            <a:r>
              <a:rPr lang="ru-RU" sz="15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2018 году, млн. руб.</a:t>
            </a:r>
          </a:p>
        </p:txBody>
      </p:sp>
      <p:sp>
        <p:nvSpPr>
          <p:cNvPr id="7" name="Полилиния 6"/>
          <p:cNvSpPr/>
          <p:nvPr/>
        </p:nvSpPr>
        <p:spPr>
          <a:xfrm>
            <a:off x="4440435" y="3645814"/>
            <a:ext cx="2687748" cy="332263"/>
          </a:xfrm>
          <a:custGeom>
            <a:avLst/>
            <a:gdLst>
              <a:gd name="connsiteX0" fmla="*/ 0 w 2570092"/>
              <a:gd name="connsiteY0" fmla="*/ 33226 h 332263"/>
              <a:gd name="connsiteX1" fmla="*/ 33226 w 2570092"/>
              <a:gd name="connsiteY1" fmla="*/ 0 h 332263"/>
              <a:gd name="connsiteX2" fmla="*/ 2536866 w 2570092"/>
              <a:gd name="connsiteY2" fmla="*/ 0 h 332263"/>
              <a:gd name="connsiteX3" fmla="*/ 2570092 w 2570092"/>
              <a:gd name="connsiteY3" fmla="*/ 33226 h 332263"/>
              <a:gd name="connsiteX4" fmla="*/ 2570092 w 2570092"/>
              <a:gd name="connsiteY4" fmla="*/ 299037 h 332263"/>
              <a:gd name="connsiteX5" fmla="*/ 2536866 w 2570092"/>
              <a:gd name="connsiteY5" fmla="*/ 332263 h 332263"/>
              <a:gd name="connsiteX6" fmla="*/ 33226 w 2570092"/>
              <a:gd name="connsiteY6" fmla="*/ 332263 h 332263"/>
              <a:gd name="connsiteX7" fmla="*/ 0 w 2570092"/>
              <a:gd name="connsiteY7" fmla="*/ 299037 h 332263"/>
              <a:gd name="connsiteX8" fmla="*/ 0 w 2570092"/>
              <a:gd name="connsiteY8" fmla="*/ 33226 h 3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092" h="332263">
                <a:moveTo>
                  <a:pt x="0" y="33226"/>
                </a:moveTo>
                <a:cubicBezTo>
                  <a:pt x="0" y="14876"/>
                  <a:pt x="14876" y="0"/>
                  <a:pt x="33226" y="0"/>
                </a:cubicBezTo>
                <a:lnTo>
                  <a:pt x="2536866" y="0"/>
                </a:lnTo>
                <a:cubicBezTo>
                  <a:pt x="2555216" y="0"/>
                  <a:pt x="2570092" y="14876"/>
                  <a:pt x="2570092" y="33226"/>
                </a:cubicBezTo>
                <a:lnTo>
                  <a:pt x="2570092" y="299037"/>
                </a:lnTo>
                <a:cubicBezTo>
                  <a:pt x="2570092" y="317387"/>
                  <a:pt x="2555216" y="332263"/>
                  <a:pt x="2536866" y="332263"/>
                </a:cubicBezTo>
                <a:lnTo>
                  <a:pt x="33226" y="332263"/>
                </a:lnTo>
                <a:cubicBezTo>
                  <a:pt x="14876" y="332263"/>
                  <a:pt x="0" y="317387"/>
                  <a:pt x="0" y="299037"/>
                </a:cubicBezTo>
                <a:lnTo>
                  <a:pt x="0" y="33226"/>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5452" tIns="55452" rIns="55452" bIns="55452"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200" b="1" kern="1200" dirty="0">
              <a:solidFill>
                <a:schemeClr val="tx1"/>
              </a:solidFill>
              <a:latin typeface="Times New Roman" panose="02020603050405020304" pitchFamily="18" charset="0"/>
              <a:cs typeface="Times New Roman" panose="02020603050405020304" pitchFamily="18" charset="0"/>
            </a:endParaRPr>
          </a:p>
        </p:txBody>
      </p:sp>
      <p:sp>
        <p:nvSpPr>
          <p:cNvPr id="10" name="Полилиния 9"/>
          <p:cNvSpPr/>
          <p:nvPr/>
        </p:nvSpPr>
        <p:spPr>
          <a:xfrm>
            <a:off x="4440435" y="4028534"/>
            <a:ext cx="2687748" cy="324000"/>
          </a:xfrm>
          <a:custGeom>
            <a:avLst/>
            <a:gdLst>
              <a:gd name="connsiteX0" fmla="*/ 0 w 2570092"/>
              <a:gd name="connsiteY0" fmla="*/ 33226 h 332263"/>
              <a:gd name="connsiteX1" fmla="*/ 33226 w 2570092"/>
              <a:gd name="connsiteY1" fmla="*/ 0 h 332263"/>
              <a:gd name="connsiteX2" fmla="*/ 2536866 w 2570092"/>
              <a:gd name="connsiteY2" fmla="*/ 0 h 332263"/>
              <a:gd name="connsiteX3" fmla="*/ 2570092 w 2570092"/>
              <a:gd name="connsiteY3" fmla="*/ 33226 h 332263"/>
              <a:gd name="connsiteX4" fmla="*/ 2570092 w 2570092"/>
              <a:gd name="connsiteY4" fmla="*/ 299037 h 332263"/>
              <a:gd name="connsiteX5" fmla="*/ 2536866 w 2570092"/>
              <a:gd name="connsiteY5" fmla="*/ 332263 h 332263"/>
              <a:gd name="connsiteX6" fmla="*/ 33226 w 2570092"/>
              <a:gd name="connsiteY6" fmla="*/ 332263 h 332263"/>
              <a:gd name="connsiteX7" fmla="*/ 0 w 2570092"/>
              <a:gd name="connsiteY7" fmla="*/ 299037 h 332263"/>
              <a:gd name="connsiteX8" fmla="*/ 0 w 2570092"/>
              <a:gd name="connsiteY8" fmla="*/ 33226 h 3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092" h="332263">
                <a:moveTo>
                  <a:pt x="0" y="33226"/>
                </a:moveTo>
                <a:cubicBezTo>
                  <a:pt x="0" y="14876"/>
                  <a:pt x="14876" y="0"/>
                  <a:pt x="33226" y="0"/>
                </a:cubicBezTo>
                <a:lnTo>
                  <a:pt x="2536866" y="0"/>
                </a:lnTo>
                <a:cubicBezTo>
                  <a:pt x="2555216" y="0"/>
                  <a:pt x="2570092" y="14876"/>
                  <a:pt x="2570092" y="33226"/>
                </a:cubicBezTo>
                <a:lnTo>
                  <a:pt x="2570092" y="299037"/>
                </a:lnTo>
                <a:cubicBezTo>
                  <a:pt x="2570092" y="317387"/>
                  <a:pt x="2555216" y="332263"/>
                  <a:pt x="2536866" y="332263"/>
                </a:cubicBezTo>
                <a:lnTo>
                  <a:pt x="33226" y="332263"/>
                </a:lnTo>
                <a:cubicBezTo>
                  <a:pt x="14876" y="332263"/>
                  <a:pt x="0" y="317387"/>
                  <a:pt x="0" y="299037"/>
                </a:cubicBezTo>
                <a:lnTo>
                  <a:pt x="0" y="33226"/>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7832" tIns="47832" rIns="47832" bIns="47832"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Использование минерально-сырьевых ресурсов и оценка их состояния</a:t>
            </a:r>
            <a:endParaRPr lang="ru-RU" sz="1000" kern="1200" dirty="0">
              <a:solidFill>
                <a:schemeClr val="tx1"/>
              </a:solidFill>
              <a:latin typeface="Times New Roman" panose="02020603050405020304" pitchFamily="18" charset="0"/>
              <a:cs typeface="Times New Roman" panose="02020603050405020304" pitchFamily="18" charset="0"/>
            </a:endParaRPr>
          </a:p>
        </p:txBody>
      </p:sp>
      <p:sp>
        <p:nvSpPr>
          <p:cNvPr id="11" name="Полилиния 10"/>
          <p:cNvSpPr/>
          <p:nvPr/>
        </p:nvSpPr>
        <p:spPr>
          <a:xfrm>
            <a:off x="4440435" y="4387915"/>
            <a:ext cx="2687748" cy="360000"/>
          </a:xfrm>
          <a:custGeom>
            <a:avLst/>
            <a:gdLst>
              <a:gd name="connsiteX0" fmla="*/ 0 w 2570092"/>
              <a:gd name="connsiteY0" fmla="*/ 33226 h 332263"/>
              <a:gd name="connsiteX1" fmla="*/ 33226 w 2570092"/>
              <a:gd name="connsiteY1" fmla="*/ 0 h 332263"/>
              <a:gd name="connsiteX2" fmla="*/ 2536866 w 2570092"/>
              <a:gd name="connsiteY2" fmla="*/ 0 h 332263"/>
              <a:gd name="connsiteX3" fmla="*/ 2570092 w 2570092"/>
              <a:gd name="connsiteY3" fmla="*/ 33226 h 332263"/>
              <a:gd name="connsiteX4" fmla="*/ 2570092 w 2570092"/>
              <a:gd name="connsiteY4" fmla="*/ 299037 h 332263"/>
              <a:gd name="connsiteX5" fmla="*/ 2536866 w 2570092"/>
              <a:gd name="connsiteY5" fmla="*/ 332263 h 332263"/>
              <a:gd name="connsiteX6" fmla="*/ 33226 w 2570092"/>
              <a:gd name="connsiteY6" fmla="*/ 332263 h 332263"/>
              <a:gd name="connsiteX7" fmla="*/ 0 w 2570092"/>
              <a:gd name="connsiteY7" fmla="*/ 299037 h 332263"/>
              <a:gd name="connsiteX8" fmla="*/ 0 w 2570092"/>
              <a:gd name="connsiteY8" fmla="*/ 33226 h 3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092" h="332263">
                <a:moveTo>
                  <a:pt x="0" y="33226"/>
                </a:moveTo>
                <a:cubicBezTo>
                  <a:pt x="0" y="14876"/>
                  <a:pt x="14876" y="0"/>
                  <a:pt x="33226" y="0"/>
                </a:cubicBezTo>
                <a:lnTo>
                  <a:pt x="2536866" y="0"/>
                </a:lnTo>
                <a:cubicBezTo>
                  <a:pt x="2555216" y="0"/>
                  <a:pt x="2570092" y="14876"/>
                  <a:pt x="2570092" y="33226"/>
                </a:cubicBezTo>
                <a:lnTo>
                  <a:pt x="2570092" y="299037"/>
                </a:lnTo>
                <a:cubicBezTo>
                  <a:pt x="2570092" y="317387"/>
                  <a:pt x="2555216" y="332263"/>
                  <a:pt x="2536866" y="332263"/>
                </a:cubicBezTo>
                <a:lnTo>
                  <a:pt x="33226" y="332263"/>
                </a:lnTo>
                <a:cubicBezTo>
                  <a:pt x="14876" y="332263"/>
                  <a:pt x="0" y="317387"/>
                  <a:pt x="0" y="299037"/>
                </a:cubicBezTo>
                <a:lnTo>
                  <a:pt x="0" y="33226"/>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7832" tIns="47832" rIns="47832" bIns="47832"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Обеспечение экологической безопасности на территории Чувашской Республики</a:t>
            </a:r>
            <a:endParaRPr lang="ru-RU" sz="1000" kern="1200" dirty="0">
              <a:solidFill>
                <a:schemeClr val="tx1"/>
              </a:solidFill>
              <a:latin typeface="Times New Roman" panose="02020603050405020304" pitchFamily="18" charset="0"/>
              <a:cs typeface="Times New Roman" panose="02020603050405020304" pitchFamily="18" charset="0"/>
            </a:endParaRPr>
          </a:p>
        </p:txBody>
      </p:sp>
      <p:sp>
        <p:nvSpPr>
          <p:cNvPr id="18" name="Полилиния 17"/>
          <p:cNvSpPr/>
          <p:nvPr/>
        </p:nvSpPr>
        <p:spPr>
          <a:xfrm>
            <a:off x="4440435" y="4783296"/>
            <a:ext cx="2687748" cy="360000"/>
          </a:xfrm>
          <a:custGeom>
            <a:avLst/>
            <a:gdLst>
              <a:gd name="connsiteX0" fmla="*/ 0 w 2570092"/>
              <a:gd name="connsiteY0" fmla="*/ 33226 h 332263"/>
              <a:gd name="connsiteX1" fmla="*/ 33226 w 2570092"/>
              <a:gd name="connsiteY1" fmla="*/ 0 h 332263"/>
              <a:gd name="connsiteX2" fmla="*/ 2536866 w 2570092"/>
              <a:gd name="connsiteY2" fmla="*/ 0 h 332263"/>
              <a:gd name="connsiteX3" fmla="*/ 2570092 w 2570092"/>
              <a:gd name="connsiteY3" fmla="*/ 33226 h 332263"/>
              <a:gd name="connsiteX4" fmla="*/ 2570092 w 2570092"/>
              <a:gd name="connsiteY4" fmla="*/ 299037 h 332263"/>
              <a:gd name="connsiteX5" fmla="*/ 2536866 w 2570092"/>
              <a:gd name="connsiteY5" fmla="*/ 332263 h 332263"/>
              <a:gd name="connsiteX6" fmla="*/ 33226 w 2570092"/>
              <a:gd name="connsiteY6" fmla="*/ 332263 h 332263"/>
              <a:gd name="connsiteX7" fmla="*/ 0 w 2570092"/>
              <a:gd name="connsiteY7" fmla="*/ 299037 h 332263"/>
              <a:gd name="connsiteX8" fmla="*/ 0 w 2570092"/>
              <a:gd name="connsiteY8" fmla="*/ 33226 h 3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092" h="332263">
                <a:moveTo>
                  <a:pt x="0" y="33226"/>
                </a:moveTo>
                <a:cubicBezTo>
                  <a:pt x="0" y="14876"/>
                  <a:pt x="14876" y="0"/>
                  <a:pt x="33226" y="0"/>
                </a:cubicBezTo>
                <a:lnTo>
                  <a:pt x="2536866" y="0"/>
                </a:lnTo>
                <a:cubicBezTo>
                  <a:pt x="2555216" y="0"/>
                  <a:pt x="2570092" y="14876"/>
                  <a:pt x="2570092" y="33226"/>
                </a:cubicBezTo>
                <a:lnTo>
                  <a:pt x="2570092" y="299037"/>
                </a:lnTo>
                <a:cubicBezTo>
                  <a:pt x="2570092" y="317387"/>
                  <a:pt x="2555216" y="332263"/>
                  <a:pt x="2536866" y="332263"/>
                </a:cubicBezTo>
                <a:lnTo>
                  <a:pt x="33226" y="332263"/>
                </a:lnTo>
                <a:cubicBezTo>
                  <a:pt x="14876" y="332263"/>
                  <a:pt x="0" y="317387"/>
                  <a:pt x="0" y="299037"/>
                </a:cubicBezTo>
                <a:lnTo>
                  <a:pt x="0" y="33226"/>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7832" tIns="47832" rIns="47832" bIns="47832"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Охрана и воспроизводство объектов животного мира и среды их обитания</a:t>
            </a:r>
            <a:endParaRPr lang="ru-RU" sz="1000" kern="1200" dirty="0">
              <a:solidFill>
                <a:schemeClr val="tx1"/>
              </a:solidFill>
              <a:latin typeface="Times New Roman" panose="02020603050405020304" pitchFamily="18" charset="0"/>
              <a:cs typeface="Times New Roman" panose="02020603050405020304" pitchFamily="18" charset="0"/>
            </a:endParaRPr>
          </a:p>
        </p:txBody>
      </p:sp>
      <p:sp>
        <p:nvSpPr>
          <p:cNvPr id="19" name="Полилиния 18"/>
          <p:cNvSpPr/>
          <p:nvPr/>
        </p:nvSpPr>
        <p:spPr>
          <a:xfrm>
            <a:off x="4438559" y="5178677"/>
            <a:ext cx="2687748" cy="288000"/>
          </a:xfrm>
          <a:custGeom>
            <a:avLst/>
            <a:gdLst>
              <a:gd name="connsiteX0" fmla="*/ 0 w 2570092"/>
              <a:gd name="connsiteY0" fmla="*/ 33226 h 332263"/>
              <a:gd name="connsiteX1" fmla="*/ 33226 w 2570092"/>
              <a:gd name="connsiteY1" fmla="*/ 0 h 332263"/>
              <a:gd name="connsiteX2" fmla="*/ 2536866 w 2570092"/>
              <a:gd name="connsiteY2" fmla="*/ 0 h 332263"/>
              <a:gd name="connsiteX3" fmla="*/ 2570092 w 2570092"/>
              <a:gd name="connsiteY3" fmla="*/ 33226 h 332263"/>
              <a:gd name="connsiteX4" fmla="*/ 2570092 w 2570092"/>
              <a:gd name="connsiteY4" fmla="*/ 299037 h 332263"/>
              <a:gd name="connsiteX5" fmla="*/ 2536866 w 2570092"/>
              <a:gd name="connsiteY5" fmla="*/ 332263 h 332263"/>
              <a:gd name="connsiteX6" fmla="*/ 33226 w 2570092"/>
              <a:gd name="connsiteY6" fmla="*/ 332263 h 332263"/>
              <a:gd name="connsiteX7" fmla="*/ 0 w 2570092"/>
              <a:gd name="connsiteY7" fmla="*/ 299037 h 332263"/>
              <a:gd name="connsiteX8" fmla="*/ 0 w 2570092"/>
              <a:gd name="connsiteY8" fmla="*/ 33226 h 3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092" h="332263">
                <a:moveTo>
                  <a:pt x="0" y="33226"/>
                </a:moveTo>
                <a:cubicBezTo>
                  <a:pt x="0" y="14876"/>
                  <a:pt x="14876" y="0"/>
                  <a:pt x="33226" y="0"/>
                </a:cubicBezTo>
                <a:lnTo>
                  <a:pt x="2536866" y="0"/>
                </a:lnTo>
                <a:cubicBezTo>
                  <a:pt x="2555216" y="0"/>
                  <a:pt x="2570092" y="14876"/>
                  <a:pt x="2570092" y="33226"/>
                </a:cubicBezTo>
                <a:lnTo>
                  <a:pt x="2570092" y="299037"/>
                </a:lnTo>
                <a:cubicBezTo>
                  <a:pt x="2570092" y="317387"/>
                  <a:pt x="2555216" y="332263"/>
                  <a:pt x="2536866" y="332263"/>
                </a:cubicBezTo>
                <a:lnTo>
                  <a:pt x="33226" y="332263"/>
                </a:lnTo>
                <a:cubicBezTo>
                  <a:pt x="14876" y="332263"/>
                  <a:pt x="0" y="317387"/>
                  <a:pt x="0" y="299037"/>
                </a:cubicBezTo>
                <a:lnTo>
                  <a:pt x="0" y="33226"/>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7832" tIns="47832" rIns="47832" bIns="47832"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Развитие водохозяйственного комплекса</a:t>
            </a:r>
            <a:endParaRPr lang="ru-RU" sz="1000" kern="1200" dirty="0">
              <a:solidFill>
                <a:schemeClr val="tx1"/>
              </a:solidFill>
              <a:latin typeface="Times New Roman" panose="02020603050405020304" pitchFamily="18" charset="0"/>
              <a:cs typeface="Times New Roman" panose="02020603050405020304" pitchFamily="18" charset="0"/>
            </a:endParaRPr>
          </a:p>
        </p:txBody>
      </p:sp>
      <p:sp>
        <p:nvSpPr>
          <p:cNvPr id="20" name="Полилиния 19"/>
          <p:cNvSpPr/>
          <p:nvPr/>
        </p:nvSpPr>
        <p:spPr>
          <a:xfrm>
            <a:off x="4438559" y="5502058"/>
            <a:ext cx="2687748" cy="288000"/>
          </a:xfrm>
          <a:custGeom>
            <a:avLst/>
            <a:gdLst>
              <a:gd name="connsiteX0" fmla="*/ 0 w 2570092"/>
              <a:gd name="connsiteY0" fmla="*/ 33226 h 332263"/>
              <a:gd name="connsiteX1" fmla="*/ 33226 w 2570092"/>
              <a:gd name="connsiteY1" fmla="*/ 0 h 332263"/>
              <a:gd name="connsiteX2" fmla="*/ 2536866 w 2570092"/>
              <a:gd name="connsiteY2" fmla="*/ 0 h 332263"/>
              <a:gd name="connsiteX3" fmla="*/ 2570092 w 2570092"/>
              <a:gd name="connsiteY3" fmla="*/ 33226 h 332263"/>
              <a:gd name="connsiteX4" fmla="*/ 2570092 w 2570092"/>
              <a:gd name="connsiteY4" fmla="*/ 299037 h 332263"/>
              <a:gd name="connsiteX5" fmla="*/ 2536866 w 2570092"/>
              <a:gd name="connsiteY5" fmla="*/ 332263 h 332263"/>
              <a:gd name="connsiteX6" fmla="*/ 33226 w 2570092"/>
              <a:gd name="connsiteY6" fmla="*/ 332263 h 332263"/>
              <a:gd name="connsiteX7" fmla="*/ 0 w 2570092"/>
              <a:gd name="connsiteY7" fmla="*/ 299037 h 332263"/>
              <a:gd name="connsiteX8" fmla="*/ 0 w 2570092"/>
              <a:gd name="connsiteY8" fmla="*/ 33226 h 3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092" h="332263">
                <a:moveTo>
                  <a:pt x="0" y="33226"/>
                </a:moveTo>
                <a:cubicBezTo>
                  <a:pt x="0" y="14876"/>
                  <a:pt x="14876" y="0"/>
                  <a:pt x="33226" y="0"/>
                </a:cubicBezTo>
                <a:lnTo>
                  <a:pt x="2536866" y="0"/>
                </a:lnTo>
                <a:cubicBezTo>
                  <a:pt x="2555216" y="0"/>
                  <a:pt x="2570092" y="14876"/>
                  <a:pt x="2570092" y="33226"/>
                </a:cubicBezTo>
                <a:lnTo>
                  <a:pt x="2570092" y="299037"/>
                </a:lnTo>
                <a:cubicBezTo>
                  <a:pt x="2570092" y="317387"/>
                  <a:pt x="2555216" y="332263"/>
                  <a:pt x="2536866" y="332263"/>
                </a:cubicBezTo>
                <a:lnTo>
                  <a:pt x="33226" y="332263"/>
                </a:lnTo>
                <a:cubicBezTo>
                  <a:pt x="14876" y="332263"/>
                  <a:pt x="0" y="317387"/>
                  <a:pt x="0" y="299037"/>
                </a:cubicBezTo>
                <a:lnTo>
                  <a:pt x="0" y="33226"/>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7832" tIns="47832" rIns="47832" bIns="47832"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Развитие лесного хозяйства</a:t>
            </a:r>
            <a:endParaRPr lang="ru-RU" sz="1000" kern="1200" dirty="0">
              <a:solidFill>
                <a:schemeClr val="tx1"/>
              </a:solidFill>
              <a:latin typeface="Times New Roman" panose="02020603050405020304" pitchFamily="18" charset="0"/>
              <a:cs typeface="Times New Roman" panose="02020603050405020304" pitchFamily="18" charset="0"/>
            </a:endParaRPr>
          </a:p>
        </p:txBody>
      </p:sp>
      <p:sp>
        <p:nvSpPr>
          <p:cNvPr id="21" name="Полилиния 20"/>
          <p:cNvSpPr/>
          <p:nvPr/>
        </p:nvSpPr>
        <p:spPr>
          <a:xfrm>
            <a:off x="4438559" y="5825439"/>
            <a:ext cx="2687748" cy="332263"/>
          </a:xfrm>
          <a:custGeom>
            <a:avLst/>
            <a:gdLst>
              <a:gd name="connsiteX0" fmla="*/ 0 w 2570092"/>
              <a:gd name="connsiteY0" fmla="*/ 33226 h 332263"/>
              <a:gd name="connsiteX1" fmla="*/ 33226 w 2570092"/>
              <a:gd name="connsiteY1" fmla="*/ 0 h 332263"/>
              <a:gd name="connsiteX2" fmla="*/ 2536866 w 2570092"/>
              <a:gd name="connsiteY2" fmla="*/ 0 h 332263"/>
              <a:gd name="connsiteX3" fmla="*/ 2570092 w 2570092"/>
              <a:gd name="connsiteY3" fmla="*/ 33226 h 332263"/>
              <a:gd name="connsiteX4" fmla="*/ 2570092 w 2570092"/>
              <a:gd name="connsiteY4" fmla="*/ 299037 h 332263"/>
              <a:gd name="connsiteX5" fmla="*/ 2536866 w 2570092"/>
              <a:gd name="connsiteY5" fmla="*/ 332263 h 332263"/>
              <a:gd name="connsiteX6" fmla="*/ 33226 w 2570092"/>
              <a:gd name="connsiteY6" fmla="*/ 332263 h 332263"/>
              <a:gd name="connsiteX7" fmla="*/ 0 w 2570092"/>
              <a:gd name="connsiteY7" fmla="*/ 299037 h 332263"/>
              <a:gd name="connsiteX8" fmla="*/ 0 w 2570092"/>
              <a:gd name="connsiteY8" fmla="*/ 33226 h 3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092" h="332263">
                <a:moveTo>
                  <a:pt x="0" y="33226"/>
                </a:moveTo>
                <a:cubicBezTo>
                  <a:pt x="0" y="14876"/>
                  <a:pt x="14876" y="0"/>
                  <a:pt x="33226" y="0"/>
                </a:cubicBezTo>
                <a:lnTo>
                  <a:pt x="2536866" y="0"/>
                </a:lnTo>
                <a:cubicBezTo>
                  <a:pt x="2555216" y="0"/>
                  <a:pt x="2570092" y="14876"/>
                  <a:pt x="2570092" y="33226"/>
                </a:cubicBezTo>
                <a:lnTo>
                  <a:pt x="2570092" y="299037"/>
                </a:lnTo>
                <a:cubicBezTo>
                  <a:pt x="2570092" y="317387"/>
                  <a:pt x="2555216" y="332263"/>
                  <a:pt x="2536866" y="332263"/>
                </a:cubicBezTo>
                <a:lnTo>
                  <a:pt x="33226" y="332263"/>
                </a:lnTo>
                <a:cubicBezTo>
                  <a:pt x="14876" y="332263"/>
                  <a:pt x="0" y="317387"/>
                  <a:pt x="0" y="299037"/>
                </a:cubicBezTo>
                <a:lnTo>
                  <a:pt x="0" y="33226"/>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7832" tIns="47832" rIns="47832" bIns="47832"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Обращение с отходами, в том числе с твердыми коммунальными отходами</a:t>
            </a:r>
            <a:endParaRPr lang="ru-RU" sz="1000" kern="1200" dirty="0">
              <a:solidFill>
                <a:schemeClr val="tx1"/>
              </a:solidFill>
              <a:latin typeface="Times New Roman" panose="02020603050405020304" pitchFamily="18" charset="0"/>
              <a:cs typeface="Times New Roman" panose="02020603050405020304" pitchFamily="18" charset="0"/>
            </a:endParaRPr>
          </a:p>
        </p:txBody>
      </p:sp>
      <p:sp>
        <p:nvSpPr>
          <p:cNvPr id="22" name="Полилиния 21"/>
          <p:cNvSpPr/>
          <p:nvPr/>
        </p:nvSpPr>
        <p:spPr>
          <a:xfrm>
            <a:off x="4438559" y="6193080"/>
            <a:ext cx="2687748" cy="332263"/>
          </a:xfrm>
          <a:custGeom>
            <a:avLst/>
            <a:gdLst>
              <a:gd name="connsiteX0" fmla="*/ 0 w 2570092"/>
              <a:gd name="connsiteY0" fmla="*/ 33226 h 332263"/>
              <a:gd name="connsiteX1" fmla="*/ 33226 w 2570092"/>
              <a:gd name="connsiteY1" fmla="*/ 0 h 332263"/>
              <a:gd name="connsiteX2" fmla="*/ 2536866 w 2570092"/>
              <a:gd name="connsiteY2" fmla="*/ 0 h 332263"/>
              <a:gd name="connsiteX3" fmla="*/ 2570092 w 2570092"/>
              <a:gd name="connsiteY3" fmla="*/ 33226 h 332263"/>
              <a:gd name="connsiteX4" fmla="*/ 2570092 w 2570092"/>
              <a:gd name="connsiteY4" fmla="*/ 299037 h 332263"/>
              <a:gd name="connsiteX5" fmla="*/ 2536866 w 2570092"/>
              <a:gd name="connsiteY5" fmla="*/ 332263 h 332263"/>
              <a:gd name="connsiteX6" fmla="*/ 33226 w 2570092"/>
              <a:gd name="connsiteY6" fmla="*/ 332263 h 332263"/>
              <a:gd name="connsiteX7" fmla="*/ 0 w 2570092"/>
              <a:gd name="connsiteY7" fmla="*/ 299037 h 332263"/>
              <a:gd name="connsiteX8" fmla="*/ 0 w 2570092"/>
              <a:gd name="connsiteY8" fmla="*/ 33226 h 3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092" h="332263">
                <a:moveTo>
                  <a:pt x="0" y="33226"/>
                </a:moveTo>
                <a:cubicBezTo>
                  <a:pt x="0" y="14876"/>
                  <a:pt x="14876" y="0"/>
                  <a:pt x="33226" y="0"/>
                </a:cubicBezTo>
                <a:lnTo>
                  <a:pt x="2536866" y="0"/>
                </a:lnTo>
                <a:cubicBezTo>
                  <a:pt x="2555216" y="0"/>
                  <a:pt x="2570092" y="14876"/>
                  <a:pt x="2570092" y="33226"/>
                </a:cubicBezTo>
                <a:lnTo>
                  <a:pt x="2570092" y="299037"/>
                </a:lnTo>
                <a:cubicBezTo>
                  <a:pt x="2570092" y="317387"/>
                  <a:pt x="2555216" y="332263"/>
                  <a:pt x="2536866" y="332263"/>
                </a:cubicBezTo>
                <a:lnTo>
                  <a:pt x="33226" y="332263"/>
                </a:lnTo>
                <a:cubicBezTo>
                  <a:pt x="14876" y="332263"/>
                  <a:pt x="0" y="317387"/>
                  <a:pt x="0" y="299037"/>
                </a:cubicBezTo>
                <a:lnTo>
                  <a:pt x="0" y="33226"/>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7832" tIns="47832" rIns="47832" bIns="47832"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000" kern="1200" dirty="0">
              <a:solidFill>
                <a:schemeClr val="tx1"/>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7359496" y="3645814"/>
            <a:ext cx="720000" cy="363898"/>
          </a:xfrm>
          <a:custGeom>
            <a:avLst/>
            <a:gdLst>
              <a:gd name="connsiteX0" fmla="*/ 0 w 696083"/>
              <a:gd name="connsiteY0" fmla="*/ 36390 h 363898"/>
              <a:gd name="connsiteX1" fmla="*/ 36390 w 696083"/>
              <a:gd name="connsiteY1" fmla="*/ 0 h 363898"/>
              <a:gd name="connsiteX2" fmla="*/ 659693 w 696083"/>
              <a:gd name="connsiteY2" fmla="*/ 0 h 363898"/>
              <a:gd name="connsiteX3" fmla="*/ 696083 w 696083"/>
              <a:gd name="connsiteY3" fmla="*/ 36390 h 363898"/>
              <a:gd name="connsiteX4" fmla="*/ 696083 w 696083"/>
              <a:gd name="connsiteY4" fmla="*/ 327508 h 363898"/>
              <a:gd name="connsiteX5" fmla="*/ 659693 w 696083"/>
              <a:gd name="connsiteY5" fmla="*/ 363898 h 363898"/>
              <a:gd name="connsiteX6" fmla="*/ 36390 w 696083"/>
              <a:gd name="connsiteY6" fmla="*/ 363898 h 363898"/>
              <a:gd name="connsiteX7" fmla="*/ 0 w 696083"/>
              <a:gd name="connsiteY7" fmla="*/ 327508 h 363898"/>
              <a:gd name="connsiteX8" fmla="*/ 0 w 696083"/>
              <a:gd name="connsiteY8" fmla="*/ 36390 h 36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083" h="363898">
                <a:moveTo>
                  <a:pt x="0" y="36390"/>
                </a:moveTo>
                <a:cubicBezTo>
                  <a:pt x="0" y="16292"/>
                  <a:pt x="16292" y="0"/>
                  <a:pt x="36390" y="0"/>
                </a:cubicBezTo>
                <a:lnTo>
                  <a:pt x="659693" y="0"/>
                </a:lnTo>
                <a:cubicBezTo>
                  <a:pt x="679791" y="0"/>
                  <a:pt x="696083" y="16292"/>
                  <a:pt x="696083" y="36390"/>
                </a:cubicBezTo>
                <a:lnTo>
                  <a:pt x="696083" y="327508"/>
                </a:lnTo>
                <a:cubicBezTo>
                  <a:pt x="696083" y="347606"/>
                  <a:pt x="679791" y="363898"/>
                  <a:pt x="659693" y="363898"/>
                </a:cubicBezTo>
                <a:lnTo>
                  <a:pt x="36390" y="363898"/>
                </a:lnTo>
                <a:cubicBezTo>
                  <a:pt x="16292" y="363898"/>
                  <a:pt x="0" y="347606"/>
                  <a:pt x="0" y="327508"/>
                </a:cubicBezTo>
                <a:lnTo>
                  <a:pt x="0" y="36390"/>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6378" tIns="56378" rIns="56378" bIns="56378"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План</a:t>
            </a:r>
            <a:endParaRPr lang="ru-RU" sz="1200" b="1" kern="1200" dirty="0">
              <a:solidFill>
                <a:schemeClr val="tx1"/>
              </a:solidFill>
              <a:latin typeface="Times New Roman" panose="02020603050405020304" pitchFamily="18" charset="0"/>
              <a:cs typeface="Times New Roman" panose="02020603050405020304" pitchFamily="18" charset="0"/>
            </a:endParaRPr>
          </a:p>
        </p:txBody>
      </p:sp>
      <p:sp>
        <p:nvSpPr>
          <p:cNvPr id="24" name="Полилиния 23"/>
          <p:cNvSpPr/>
          <p:nvPr/>
        </p:nvSpPr>
        <p:spPr>
          <a:xfrm>
            <a:off x="7359496" y="4028534"/>
            <a:ext cx="720000" cy="324000"/>
          </a:xfrm>
          <a:custGeom>
            <a:avLst/>
            <a:gdLst>
              <a:gd name="connsiteX0" fmla="*/ 0 w 694718"/>
              <a:gd name="connsiteY0" fmla="*/ 30017 h 300173"/>
              <a:gd name="connsiteX1" fmla="*/ 30017 w 694718"/>
              <a:gd name="connsiteY1" fmla="*/ 0 h 300173"/>
              <a:gd name="connsiteX2" fmla="*/ 664701 w 694718"/>
              <a:gd name="connsiteY2" fmla="*/ 0 h 300173"/>
              <a:gd name="connsiteX3" fmla="*/ 694718 w 694718"/>
              <a:gd name="connsiteY3" fmla="*/ 30017 h 300173"/>
              <a:gd name="connsiteX4" fmla="*/ 694718 w 694718"/>
              <a:gd name="connsiteY4" fmla="*/ 270156 h 300173"/>
              <a:gd name="connsiteX5" fmla="*/ 664701 w 694718"/>
              <a:gd name="connsiteY5" fmla="*/ 300173 h 300173"/>
              <a:gd name="connsiteX6" fmla="*/ 30017 w 694718"/>
              <a:gd name="connsiteY6" fmla="*/ 300173 h 300173"/>
              <a:gd name="connsiteX7" fmla="*/ 0 w 694718"/>
              <a:gd name="connsiteY7" fmla="*/ 270156 h 300173"/>
              <a:gd name="connsiteX8" fmla="*/ 0 w 694718"/>
              <a:gd name="connsiteY8" fmla="*/ 30017 h 30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718" h="300173">
                <a:moveTo>
                  <a:pt x="0" y="30017"/>
                </a:moveTo>
                <a:cubicBezTo>
                  <a:pt x="0" y="13439"/>
                  <a:pt x="13439" y="0"/>
                  <a:pt x="30017" y="0"/>
                </a:cubicBezTo>
                <a:lnTo>
                  <a:pt x="664701" y="0"/>
                </a:lnTo>
                <a:cubicBezTo>
                  <a:pt x="681279" y="0"/>
                  <a:pt x="694718" y="13439"/>
                  <a:pt x="694718" y="30017"/>
                </a:cubicBezTo>
                <a:lnTo>
                  <a:pt x="694718" y="270156"/>
                </a:lnTo>
                <a:cubicBezTo>
                  <a:pt x="694718" y="286734"/>
                  <a:pt x="681279" y="300173"/>
                  <a:pt x="664701" y="300173"/>
                </a:cubicBezTo>
                <a:lnTo>
                  <a:pt x="30017" y="300173"/>
                </a:lnTo>
                <a:cubicBezTo>
                  <a:pt x="13439" y="300173"/>
                  <a:pt x="0" y="286734"/>
                  <a:pt x="0" y="270156"/>
                </a:cubicBezTo>
                <a:lnTo>
                  <a:pt x="0" y="3001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8322" tIns="58322" rIns="58322" bIns="58322"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0,3</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25" name="Полилиния 24"/>
          <p:cNvSpPr/>
          <p:nvPr/>
        </p:nvSpPr>
        <p:spPr>
          <a:xfrm>
            <a:off x="7359496" y="4389480"/>
            <a:ext cx="720000" cy="360000"/>
          </a:xfrm>
          <a:custGeom>
            <a:avLst/>
            <a:gdLst>
              <a:gd name="connsiteX0" fmla="*/ 0 w 694035"/>
              <a:gd name="connsiteY0" fmla="*/ 36161 h 361608"/>
              <a:gd name="connsiteX1" fmla="*/ 36161 w 694035"/>
              <a:gd name="connsiteY1" fmla="*/ 0 h 361608"/>
              <a:gd name="connsiteX2" fmla="*/ 657874 w 694035"/>
              <a:gd name="connsiteY2" fmla="*/ 0 h 361608"/>
              <a:gd name="connsiteX3" fmla="*/ 694035 w 694035"/>
              <a:gd name="connsiteY3" fmla="*/ 36161 h 361608"/>
              <a:gd name="connsiteX4" fmla="*/ 694035 w 694035"/>
              <a:gd name="connsiteY4" fmla="*/ 325447 h 361608"/>
              <a:gd name="connsiteX5" fmla="*/ 657874 w 694035"/>
              <a:gd name="connsiteY5" fmla="*/ 361608 h 361608"/>
              <a:gd name="connsiteX6" fmla="*/ 36161 w 694035"/>
              <a:gd name="connsiteY6" fmla="*/ 361608 h 361608"/>
              <a:gd name="connsiteX7" fmla="*/ 0 w 694035"/>
              <a:gd name="connsiteY7" fmla="*/ 325447 h 361608"/>
              <a:gd name="connsiteX8" fmla="*/ 0 w 694035"/>
              <a:gd name="connsiteY8" fmla="*/ 36161 h 36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035" h="361608">
                <a:moveTo>
                  <a:pt x="0" y="36161"/>
                </a:moveTo>
                <a:cubicBezTo>
                  <a:pt x="0" y="16190"/>
                  <a:pt x="16190" y="0"/>
                  <a:pt x="36161" y="0"/>
                </a:cubicBezTo>
                <a:lnTo>
                  <a:pt x="657874" y="0"/>
                </a:lnTo>
                <a:cubicBezTo>
                  <a:pt x="677845" y="0"/>
                  <a:pt x="694035" y="16190"/>
                  <a:pt x="694035" y="36161"/>
                </a:cubicBezTo>
                <a:lnTo>
                  <a:pt x="694035" y="325447"/>
                </a:lnTo>
                <a:cubicBezTo>
                  <a:pt x="694035" y="345418"/>
                  <a:pt x="677845" y="361608"/>
                  <a:pt x="657874" y="361608"/>
                </a:cubicBezTo>
                <a:lnTo>
                  <a:pt x="36161" y="361608"/>
                </a:lnTo>
                <a:cubicBezTo>
                  <a:pt x="16190" y="361608"/>
                  <a:pt x="0" y="345418"/>
                  <a:pt x="0" y="325447"/>
                </a:cubicBezTo>
                <a:lnTo>
                  <a:pt x="0" y="36161"/>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0121" tIns="60121" rIns="60121" bIns="60121"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16,8</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7359496" y="4786426"/>
            <a:ext cx="720000" cy="360000"/>
          </a:xfrm>
          <a:custGeom>
            <a:avLst/>
            <a:gdLst>
              <a:gd name="connsiteX0" fmla="*/ 0 w 691334"/>
              <a:gd name="connsiteY0" fmla="*/ 33905 h 339054"/>
              <a:gd name="connsiteX1" fmla="*/ 33905 w 691334"/>
              <a:gd name="connsiteY1" fmla="*/ 0 h 339054"/>
              <a:gd name="connsiteX2" fmla="*/ 657429 w 691334"/>
              <a:gd name="connsiteY2" fmla="*/ 0 h 339054"/>
              <a:gd name="connsiteX3" fmla="*/ 691334 w 691334"/>
              <a:gd name="connsiteY3" fmla="*/ 33905 h 339054"/>
              <a:gd name="connsiteX4" fmla="*/ 691334 w 691334"/>
              <a:gd name="connsiteY4" fmla="*/ 305149 h 339054"/>
              <a:gd name="connsiteX5" fmla="*/ 657429 w 691334"/>
              <a:gd name="connsiteY5" fmla="*/ 339054 h 339054"/>
              <a:gd name="connsiteX6" fmla="*/ 33905 w 691334"/>
              <a:gd name="connsiteY6" fmla="*/ 339054 h 339054"/>
              <a:gd name="connsiteX7" fmla="*/ 0 w 691334"/>
              <a:gd name="connsiteY7" fmla="*/ 305149 h 339054"/>
              <a:gd name="connsiteX8" fmla="*/ 0 w 691334"/>
              <a:gd name="connsiteY8" fmla="*/ 33905 h 33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1334" h="339054">
                <a:moveTo>
                  <a:pt x="0" y="33905"/>
                </a:moveTo>
                <a:cubicBezTo>
                  <a:pt x="0" y="15180"/>
                  <a:pt x="15180" y="0"/>
                  <a:pt x="33905" y="0"/>
                </a:cubicBezTo>
                <a:lnTo>
                  <a:pt x="657429" y="0"/>
                </a:lnTo>
                <a:cubicBezTo>
                  <a:pt x="676154" y="0"/>
                  <a:pt x="691334" y="15180"/>
                  <a:pt x="691334" y="33905"/>
                </a:cubicBezTo>
                <a:lnTo>
                  <a:pt x="691334" y="305149"/>
                </a:lnTo>
                <a:cubicBezTo>
                  <a:pt x="691334" y="323874"/>
                  <a:pt x="676154" y="339054"/>
                  <a:pt x="657429" y="339054"/>
                </a:cubicBezTo>
                <a:lnTo>
                  <a:pt x="33905" y="339054"/>
                </a:lnTo>
                <a:cubicBezTo>
                  <a:pt x="15180" y="339054"/>
                  <a:pt x="0" y="323874"/>
                  <a:pt x="0" y="305149"/>
                </a:cubicBezTo>
                <a:lnTo>
                  <a:pt x="0" y="33905"/>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461" tIns="59461" rIns="59461" bIns="59461"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10,5</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7359496" y="5183372"/>
            <a:ext cx="720000" cy="288000"/>
          </a:xfrm>
          <a:custGeom>
            <a:avLst/>
            <a:gdLst>
              <a:gd name="connsiteX0" fmla="*/ 0 w 685955"/>
              <a:gd name="connsiteY0" fmla="*/ 28800 h 287999"/>
              <a:gd name="connsiteX1" fmla="*/ 28800 w 685955"/>
              <a:gd name="connsiteY1" fmla="*/ 0 h 287999"/>
              <a:gd name="connsiteX2" fmla="*/ 657155 w 685955"/>
              <a:gd name="connsiteY2" fmla="*/ 0 h 287999"/>
              <a:gd name="connsiteX3" fmla="*/ 685955 w 685955"/>
              <a:gd name="connsiteY3" fmla="*/ 28800 h 287999"/>
              <a:gd name="connsiteX4" fmla="*/ 685955 w 685955"/>
              <a:gd name="connsiteY4" fmla="*/ 259199 h 287999"/>
              <a:gd name="connsiteX5" fmla="*/ 657155 w 685955"/>
              <a:gd name="connsiteY5" fmla="*/ 287999 h 287999"/>
              <a:gd name="connsiteX6" fmla="*/ 28800 w 685955"/>
              <a:gd name="connsiteY6" fmla="*/ 287999 h 287999"/>
              <a:gd name="connsiteX7" fmla="*/ 0 w 685955"/>
              <a:gd name="connsiteY7" fmla="*/ 259199 h 287999"/>
              <a:gd name="connsiteX8" fmla="*/ 0 w 685955"/>
              <a:gd name="connsiteY8" fmla="*/ 28800 h 28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955" h="287999">
                <a:moveTo>
                  <a:pt x="0" y="28800"/>
                </a:moveTo>
                <a:cubicBezTo>
                  <a:pt x="0" y="12894"/>
                  <a:pt x="12894" y="0"/>
                  <a:pt x="28800" y="0"/>
                </a:cubicBezTo>
                <a:lnTo>
                  <a:pt x="657155" y="0"/>
                </a:lnTo>
                <a:cubicBezTo>
                  <a:pt x="673061" y="0"/>
                  <a:pt x="685955" y="12894"/>
                  <a:pt x="685955" y="28800"/>
                </a:cubicBezTo>
                <a:lnTo>
                  <a:pt x="685955" y="259199"/>
                </a:lnTo>
                <a:cubicBezTo>
                  <a:pt x="685955" y="275105"/>
                  <a:pt x="673061" y="287999"/>
                  <a:pt x="657155" y="287999"/>
                </a:cubicBezTo>
                <a:lnTo>
                  <a:pt x="28800" y="287999"/>
                </a:lnTo>
                <a:cubicBezTo>
                  <a:pt x="12894" y="287999"/>
                  <a:pt x="0" y="275105"/>
                  <a:pt x="0" y="259199"/>
                </a:cubicBezTo>
                <a:lnTo>
                  <a:pt x="0" y="28800"/>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965" tIns="57965" rIns="57965" bIns="57965"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58,2</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28" name="Полилиния 27"/>
          <p:cNvSpPr/>
          <p:nvPr/>
        </p:nvSpPr>
        <p:spPr>
          <a:xfrm>
            <a:off x="7359496" y="5508318"/>
            <a:ext cx="720000" cy="288000"/>
          </a:xfrm>
          <a:custGeom>
            <a:avLst/>
            <a:gdLst>
              <a:gd name="connsiteX0" fmla="*/ 0 w 660402"/>
              <a:gd name="connsiteY0" fmla="*/ 31324 h 313238"/>
              <a:gd name="connsiteX1" fmla="*/ 31324 w 660402"/>
              <a:gd name="connsiteY1" fmla="*/ 0 h 313238"/>
              <a:gd name="connsiteX2" fmla="*/ 629078 w 660402"/>
              <a:gd name="connsiteY2" fmla="*/ 0 h 313238"/>
              <a:gd name="connsiteX3" fmla="*/ 660402 w 660402"/>
              <a:gd name="connsiteY3" fmla="*/ 31324 h 313238"/>
              <a:gd name="connsiteX4" fmla="*/ 660402 w 660402"/>
              <a:gd name="connsiteY4" fmla="*/ 281914 h 313238"/>
              <a:gd name="connsiteX5" fmla="*/ 629078 w 660402"/>
              <a:gd name="connsiteY5" fmla="*/ 313238 h 313238"/>
              <a:gd name="connsiteX6" fmla="*/ 31324 w 660402"/>
              <a:gd name="connsiteY6" fmla="*/ 313238 h 313238"/>
              <a:gd name="connsiteX7" fmla="*/ 0 w 660402"/>
              <a:gd name="connsiteY7" fmla="*/ 281914 h 313238"/>
              <a:gd name="connsiteX8" fmla="*/ 0 w 660402"/>
              <a:gd name="connsiteY8" fmla="*/ 31324 h 3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402" h="313238">
                <a:moveTo>
                  <a:pt x="0" y="31324"/>
                </a:moveTo>
                <a:cubicBezTo>
                  <a:pt x="0" y="14024"/>
                  <a:pt x="14024" y="0"/>
                  <a:pt x="31324" y="0"/>
                </a:cubicBezTo>
                <a:lnTo>
                  <a:pt x="629078" y="0"/>
                </a:lnTo>
                <a:cubicBezTo>
                  <a:pt x="646378" y="0"/>
                  <a:pt x="660402" y="14024"/>
                  <a:pt x="660402" y="31324"/>
                </a:cubicBezTo>
                <a:lnTo>
                  <a:pt x="660402" y="281914"/>
                </a:lnTo>
                <a:cubicBezTo>
                  <a:pt x="660402" y="299214"/>
                  <a:pt x="646378" y="313238"/>
                  <a:pt x="629078" y="313238"/>
                </a:cubicBezTo>
                <a:lnTo>
                  <a:pt x="31324" y="313238"/>
                </a:lnTo>
                <a:cubicBezTo>
                  <a:pt x="14024" y="313238"/>
                  <a:pt x="0" y="299214"/>
                  <a:pt x="0" y="281914"/>
                </a:cubicBezTo>
                <a:lnTo>
                  <a:pt x="0" y="3132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8704" tIns="58704" rIns="58704" bIns="58704"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270,6</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29" name="Полилиния 28"/>
          <p:cNvSpPr/>
          <p:nvPr/>
        </p:nvSpPr>
        <p:spPr>
          <a:xfrm>
            <a:off x="7359496" y="5833264"/>
            <a:ext cx="720000" cy="305516"/>
          </a:xfrm>
          <a:custGeom>
            <a:avLst/>
            <a:gdLst>
              <a:gd name="connsiteX0" fmla="*/ 0 w 627521"/>
              <a:gd name="connsiteY0" fmla="*/ 30552 h 305516"/>
              <a:gd name="connsiteX1" fmla="*/ 30552 w 627521"/>
              <a:gd name="connsiteY1" fmla="*/ 0 h 305516"/>
              <a:gd name="connsiteX2" fmla="*/ 596969 w 627521"/>
              <a:gd name="connsiteY2" fmla="*/ 0 h 305516"/>
              <a:gd name="connsiteX3" fmla="*/ 627521 w 627521"/>
              <a:gd name="connsiteY3" fmla="*/ 30552 h 305516"/>
              <a:gd name="connsiteX4" fmla="*/ 627521 w 627521"/>
              <a:gd name="connsiteY4" fmla="*/ 274964 h 305516"/>
              <a:gd name="connsiteX5" fmla="*/ 596969 w 627521"/>
              <a:gd name="connsiteY5" fmla="*/ 305516 h 305516"/>
              <a:gd name="connsiteX6" fmla="*/ 30552 w 627521"/>
              <a:gd name="connsiteY6" fmla="*/ 305516 h 305516"/>
              <a:gd name="connsiteX7" fmla="*/ 0 w 627521"/>
              <a:gd name="connsiteY7" fmla="*/ 274964 h 305516"/>
              <a:gd name="connsiteX8" fmla="*/ 0 w 627521"/>
              <a:gd name="connsiteY8" fmla="*/ 30552 h 30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521" h="305516">
                <a:moveTo>
                  <a:pt x="0" y="30552"/>
                </a:moveTo>
                <a:cubicBezTo>
                  <a:pt x="0" y="13679"/>
                  <a:pt x="13679" y="0"/>
                  <a:pt x="30552" y="0"/>
                </a:cubicBezTo>
                <a:lnTo>
                  <a:pt x="596969" y="0"/>
                </a:lnTo>
                <a:cubicBezTo>
                  <a:pt x="613842" y="0"/>
                  <a:pt x="627521" y="13679"/>
                  <a:pt x="627521" y="30552"/>
                </a:cubicBezTo>
                <a:lnTo>
                  <a:pt x="627521" y="274964"/>
                </a:lnTo>
                <a:cubicBezTo>
                  <a:pt x="627521" y="291837"/>
                  <a:pt x="613842" y="305516"/>
                  <a:pt x="596969" y="305516"/>
                </a:cubicBezTo>
                <a:lnTo>
                  <a:pt x="30552" y="305516"/>
                </a:lnTo>
                <a:cubicBezTo>
                  <a:pt x="13679" y="305516"/>
                  <a:pt x="0" y="291837"/>
                  <a:pt x="0" y="274964"/>
                </a:cubicBezTo>
                <a:lnTo>
                  <a:pt x="0" y="30552"/>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8478" tIns="58478" rIns="58478" bIns="58478"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296,8</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0" name="Полилиния 29"/>
          <p:cNvSpPr/>
          <p:nvPr/>
        </p:nvSpPr>
        <p:spPr>
          <a:xfrm>
            <a:off x="7359496" y="6175726"/>
            <a:ext cx="720000" cy="349617"/>
          </a:xfrm>
          <a:custGeom>
            <a:avLst/>
            <a:gdLst>
              <a:gd name="connsiteX0" fmla="*/ 0 w 646972"/>
              <a:gd name="connsiteY0" fmla="*/ 34962 h 349617"/>
              <a:gd name="connsiteX1" fmla="*/ 34962 w 646972"/>
              <a:gd name="connsiteY1" fmla="*/ 0 h 349617"/>
              <a:gd name="connsiteX2" fmla="*/ 612010 w 646972"/>
              <a:gd name="connsiteY2" fmla="*/ 0 h 349617"/>
              <a:gd name="connsiteX3" fmla="*/ 646972 w 646972"/>
              <a:gd name="connsiteY3" fmla="*/ 34962 h 349617"/>
              <a:gd name="connsiteX4" fmla="*/ 646972 w 646972"/>
              <a:gd name="connsiteY4" fmla="*/ 314655 h 349617"/>
              <a:gd name="connsiteX5" fmla="*/ 612010 w 646972"/>
              <a:gd name="connsiteY5" fmla="*/ 349617 h 349617"/>
              <a:gd name="connsiteX6" fmla="*/ 34962 w 646972"/>
              <a:gd name="connsiteY6" fmla="*/ 349617 h 349617"/>
              <a:gd name="connsiteX7" fmla="*/ 0 w 646972"/>
              <a:gd name="connsiteY7" fmla="*/ 314655 h 349617"/>
              <a:gd name="connsiteX8" fmla="*/ 0 w 646972"/>
              <a:gd name="connsiteY8" fmla="*/ 34962 h 34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972" h="349617">
                <a:moveTo>
                  <a:pt x="0" y="34962"/>
                </a:moveTo>
                <a:cubicBezTo>
                  <a:pt x="0" y="15653"/>
                  <a:pt x="15653" y="0"/>
                  <a:pt x="34962" y="0"/>
                </a:cubicBezTo>
                <a:lnTo>
                  <a:pt x="612010" y="0"/>
                </a:lnTo>
                <a:cubicBezTo>
                  <a:pt x="631319" y="0"/>
                  <a:pt x="646972" y="15653"/>
                  <a:pt x="646972" y="34962"/>
                </a:cubicBezTo>
                <a:lnTo>
                  <a:pt x="646972" y="314655"/>
                </a:lnTo>
                <a:cubicBezTo>
                  <a:pt x="646972" y="333964"/>
                  <a:pt x="631319" y="349617"/>
                  <a:pt x="612010" y="349617"/>
                </a:cubicBezTo>
                <a:lnTo>
                  <a:pt x="34962" y="349617"/>
                </a:lnTo>
                <a:cubicBezTo>
                  <a:pt x="15653" y="349617"/>
                  <a:pt x="0" y="333964"/>
                  <a:pt x="0" y="314655"/>
                </a:cubicBezTo>
                <a:lnTo>
                  <a:pt x="0" y="34962"/>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17,9</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1" name="Полилиния 30"/>
          <p:cNvSpPr/>
          <p:nvPr/>
        </p:nvSpPr>
        <p:spPr>
          <a:xfrm>
            <a:off x="8252033" y="3645814"/>
            <a:ext cx="720000" cy="378414"/>
          </a:xfrm>
          <a:custGeom>
            <a:avLst/>
            <a:gdLst>
              <a:gd name="connsiteX0" fmla="*/ 0 w 646866"/>
              <a:gd name="connsiteY0" fmla="*/ 37841 h 378414"/>
              <a:gd name="connsiteX1" fmla="*/ 37841 w 646866"/>
              <a:gd name="connsiteY1" fmla="*/ 0 h 378414"/>
              <a:gd name="connsiteX2" fmla="*/ 609025 w 646866"/>
              <a:gd name="connsiteY2" fmla="*/ 0 h 378414"/>
              <a:gd name="connsiteX3" fmla="*/ 646866 w 646866"/>
              <a:gd name="connsiteY3" fmla="*/ 37841 h 378414"/>
              <a:gd name="connsiteX4" fmla="*/ 646866 w 646866"/>
              <a:gd name="connsiteY4" fmla="*/ 340573 h 378414"/>
              <a:gd name="connsiteX5" fmla="*/ 609025 w 646866"/>
              <a:gd name="connsiteY5" fmla="*/ 378414 h 378414"/>
              <a:gd name="connsiteX6" fmla="*/ 37841 w 646866"/>
              <a:gd name="connsiteY6" fmla="*/ 378414 h 378414"/>
              <a:gd name="connsiteX7" fmla="*/ 0 w 646866"/>
              <a:gd name="connsiteY7" fmla="*/ 340573 h 378414"/>
              <a:gd name="connsiteX8" fmla="*/ 0 w 646866"/>
              <a:gd name="connsiteY8" fmla="*/ 37841 h 37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866" h="378414">
                <a:moveTo>
                  <a:pt x="0" y="37841"/>
                </a:moveTo>
                <a:cubicBezTo>
                  <a:pt x="0" y="16942"/>
                  <a:pt x="16942" y="0"/>
                  <a:pt x="37841" y="0"/>
                </a:cubicBezTo>
                <a:lnTo>
                  <a:pt x="609025" y="0"/>
                </a:lnTo>
                <a:cubicBezTo>
                  <a:pt x="629924" y="0"/>
                  <a:pt x="646866" y="16942"/>
                  <a:pt x="646866" y="37841"/>
                </a:cubicBezTo>
                <a:lnTo>
                  <a:pt x="646866" y="340573"/>
                </a:lnTo>
                <a:cubicBezTo>
                  <a:pt x="646866" y="361472"/>
                  <a:pt x="629924" y="378414"/>
                  <a:pt x="609025" y="378414"/>
                </a:cubicBezTo>
                <a:lnTo>
                  <a:pt x="37841" y="378414"/>
                </a:lnTo>
                <a:cubicBezTo>
                  <a:pt x="16942" y="378414"/>
                  <a:pt x="0" y="361472"/>
                  <a:pt x="0" y="340573"/>
                </a:cubicBezTo>
                <a:lnTo>
                  <a:pt x="0" y="37841"/>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6803" tIns="56803" rIns="56803" bIns="56803"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Факт</a:t>
            </a:r>
            <a:endParaRPr lang="ru-RU" sz="1200" b="1" kern="1200" dirty="0">
              <a:solidFill>
                <a:schemeClr val="tx1"/>
              </a:solidFill>
              <a:latin typeface="Times New Roman" panose="02020603050405020304" pitchFamily="18" charset="0"/>
              <a:cs typeface="Times New Roman" panose="02020603050405020304" pitchFamily="18" charset="0"/>
            </a:endParaRPr>
          </a:p>
        </p:txBody>
      </p:sp>
      <p:sp>
        <p:nvSpPr>
          <p:cNvPr id="32" name="Полилиния 31"/>
          <p:cNvSpPr/>
          <p:nvPr/>
        </p:nvSpPr>
        <p:spPr>
          <a:xfrm>
            <a:off x="8252033" y="4028534"/>
            <a:ext cx="720000" cy="324000"/>
          </a:xfrm>
          <a:custGeom>
            <a:avLst/>
            <a:gdLst>
              <a:gd name="connsiteX0" fmla="*/ 0 w 632541"/>
              <a:gd name="connsiteY0" fmla="*/ 30323 h 303230"/>
              <a:gd name="connsiteX1" fmla="*/ 30323 w 632541"/>
              <a:gd name="connsiteY1" fmla="*/ 0 h 303230"/>
              <a:gd name="connsiteX2" fmla="*/ 602218 w 632541"/>
              <a:gd name="connsiteY2" fmla="*/ 0 h 303230"/>
              <a:gd name="connsiteX3" fmla="*/ 632541 w 632541"/>
              <a:gd name="connsiteY3" fmla="*/ 30323 h 303230"/>
              <a:gd name="connsiteX4" fmla="*/ 632541 w 632541"/>
              <a:gd name="connsiteY4" fmla="*/ 272907 h 303230"/>
              <a:gd name="connsiteX5" fmla="*/ 602218 w 632541"/>
              <a:gd name="connsiteY5" fmla="*/ 303230 h 303230"/>
              <a:gd name="connsiteX6" fmla="*/ 30323 w 632541"/>
              <a:gd name="connsiteY6" fmla="*/ 303230 h 303230"/>
              <a:gd name="connsiteX7" fmla="*/ 0 w 632541"/>
              <a:gd name="connsiteY7" fmla="*/ 272907 h 303230"/>
              <a:gd name="connsiteX8" fmla="*/ 0 w 632541"/>
              <a:gd name="connsiteY8" fmla="*/ 30323 h 30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541" h="303230">
                <a:moveTo>
                  <a:pt x="0" y="30323"/>
                </a:moveTo>
                <a:cubicBezTo>
                  <a:pt x="0" y="13576"/>
                  <a:pt x="13576" y="0"/>
                  <a:pt x="30323" y="0"/>
                </a:cubicBezTo>
                <a:lnTo>
                  <a:pt x="602218" y="0"/>
                </a:lnTo>
                <a:cubicBezTo>
                  <a:pt x="618965" y="0"/>
                  <a:pt x="632541" y="13576"/>
                  <a:pt x="632541" y="30323"/>
                </a:cubicBezTo>
                <a:lnTo>
                  <a:pt x="632541" y="272907"/>
                </a:lnTo>
                <a:cubicBezTo>
                  <a:pt x="632541" y="289654"/>
                  <a:pt x="618965" y="303230"/>
                  <a:pt x="602218" y="303230"/>
                </a:cubicBezTo>
                <a:lnTo>
                  <a:pt x="30323" y="303230"/>
                </a:lnTo>
                <a:cubicBezTo>
                  <a:pt x="13576" y="303230"/>
                  <a:pt x="0" y="289654"/>
                  <a:pt x="0" y="272907"/>
                </a:cubicBezTo>
                <a:lnTo>
                  <a:pt x="0" y="30323"/>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8411" tIns="58411" rIns="58411" bIns="58411"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0,3</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3" name="Полилиния 32"/>
          <p:cNvSpPr/>
          <p:nvPr/>
        </p:nvSpPr>
        <p:spPr>
          <a:xfrm>
            <a:off x="8252033" y="4387915"/>
            <a:ext cx="720000" cy="360000"/>
          </a:xfrm>
          <a:custGeom>
            <a:avLst/>
            <a:gdLst>
              <a:gd name="connsiteX0" fmla="*/ 0 w 632544"/>
              <a:gd name="connsiteY0" fmla="*/ 34341 h 343414"/>
              <a:gd name="connsiteX1" fmla="*/ 34341 w 632544"/>
              <a:gd name="connsiteY1" fmla="*/ 0 h 343414"/>
              <a:gd name="connsiteX2" fmla="*/ 598203 w 632544"/>
              <a:gd name="connsiteY2" fmla="*/ 0 h 343414"/>
              <a:gd name="connsiteX3" fmla="*/ 632544 w 632544"/>
              <a:gd name="connsiteY3" fmla="*/ 34341 h 343414"/>
              <a:gd name="connsiteX4" fmla="*/ 632544 w 632544"/>
              <a:gd name="connsiteY4" fmla="*/ 309073 h 343414"/>
              <a:gd name="connsiteX5" fmla="*/ 598203 w 632544"/>
              <a:gd name="connsiteY5" fmla="*/ 343414 h 343414"/>
              <a:gd name="connsiteX6" fmla="*/ 34341 w 632544"/>
              <a:gd name="connsiteY6" fmla="*/ 343414 h 343414"/>
              <a:gd name="connsiteX7" fmla="*/ 0 w 632544"/>
              <a:gd name="connsiteY7" fmla="*/ 309073 h 343414"/>
              <a:gd name="connsiteX8" fmla="*/ 0 w 632544"/>
              <a:gd name="connsiteY8" fmla="*/ 34341 h 34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544" h="343414">
                <a:moveTo>
                  <a:pt x="0" y="34341"/>
                </a:moveTo>
                <a:cubicBezTo>
                  <a:pt x="0" y="15375"/>
                  <a:pt x="15375" y="0"/>
                  <a:pt x="34341" y="0"/>
                </a:cubicBezTo>
                <a:lnTo>
                  <a:pt x="598203" y="0"/>
                </a:lnTo>
                <a:cubicBezTo>
                  <a:pt x="617169" y="0"/>
                  <a:pt x="632544" y="15375"/>
                  <a:pt x="632544" y="34341"/>
                </a:cubicBezTo>
                <a:lnTo>
                  <a:pt x="632544" y="309073"/>
                </a:lnTo>
                <a:cubicBezTo>
                  <a:pt x="632544" y="328039"/>
                  <a:pt x="617169" y="343414"/>
                  <a:pt x="598203" y="343414"/>
                </a:cubicBezTo>
                <a:lnTo>
                  <a:pt x="34341" y="343414"/>
                </a:lnTo>
                <a:cubicBezTo>
                  <a:pt x="15375" y="343414"/>
                  <a:pt x="0" y="328039"/>
                  <a:pt x="0" y="309073"/>
                </a:cubicBezTo>
                <a:lnTo>
                  <a:pt x="0" y="34341"/>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588" tIns="59588" rIns="59588" bIns="59588"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15,6</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4" name="Полилиния 33"/>
          <p:cNvSpPr/>
          <p:nvPr/>
        </p:nvSpPr>
        <p:spPr>
          <a:xfrm>
            <a:off x="8252033" y="4783296"/>
            <a:ext cx="720000" cy="360000"/>
          </a:xfrm>
          <a:custGeom>
            <a:avLst/>
            <a:gdLst>
              <a:gd name="connsiteX0" fmla="*/ 0 w 632560"/>
              <a:gd name="connsiteY0" fmla="*/ 33178 h 331775"/>
              <a:gd name="connsiteX1" fmla="*/ 33178 w 632560"/>
              <a:gd name="connsiteY1" fmla="*/ 0 h 331775"/>
              <a:gd name="connsiteX2" fmla="*/ 599383 w 632560"/>
              <a:gd name="connsiteY2" fmla="*/ 0 h 331775"/>
              <a:gd name="connsiteX3" fmla="*/ 632561 w 632560"/>
              <a:gd name="connsiteY3" fmla="*/ 33178 h 331775"/>
              <a:gd name="connsiteX4" fmla="*/ 632560 w 632560"/>
              <a:gd name="connsiteY4" fmla="*/ 298598 h 331775"/>
              <a:gd name="connsiteX5" fmla="*/ 599382 w 632560"/>
              <a:gd name="connsiteY5" fmla="*/ 331776 h 331775"/>
              <a:gd name="connsiteX6" fmla="*/ 33178 w 632560"/>
              <a:gd name="connsiteY6" fmla="*/ 331775 h 331775"/>
              <a:gd name="connsiteX7" fmla="*/ 0 w 632560"/>
              <a:gd name="connsiteY7" fmla="*/ 298597 h 331775"/>
              <a:gd name="connsiteX8" fmla="*/ 0 w 632560"/>
              <a:gd name="connsiteY8" fmla="*/ 33178 h 33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560" h="331775">
                <a:moveTo>
                  <a:pt x="0" y="33178"/>
                </a:moveTo>
                <a:cubicBezTo>
                  <a:pt x="0" y="14854"/>
                  <a:pt x="14854" y="0"/>
                  <a:pt x="33178" y="0"/>
                </a:cubicBezTo>
                <a:lnTo>
                  <a:pt x="599383" y="0"/>
                </a:lnTo>
                <a:cubicBezTo>
                  <a:pt x="617707" y="0"/>
                  <a:pt x="632561" y="14854"/>
                  <a:pt x="632561" y="33178"/>
                </a:cubicBezTo>
                <a:cubicBezTo>
                  <a:pt x="632561" y="121651"/>
                  <a:pt x="632560" y="210125"/>
                  <a:pt x="632560" y="298598"/>
                </a:cubicBezTo>
                <a:cubicBezTo>
                  <a:pt x="632560" y="316922"/>
                  <a:pt x="617706" y="331776"/>
                  <a:pt x="599382" y="331776"/>
                </a:cubicBezTo>
                <a:lnTo>
                  <a:pt x="33178" y="331775"/>
                </a:lnTo>
                <a:cubicBezTo>
                  <a:pt x="14854" y="331775"/>
                  <a:pt x="0" y="316921"/>
                  <a:pt x="0" y="298597"/>
                </a:cubicBezTo>
                <a:lnTo>
                  <a:pt x="0" y="33178"/>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247" tIns="59247" rIns="59247" bIns="59247"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10,1</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5" name="Полилиния 34"/>
          <p:cNvSpPr/>
          <p:nvPr/>
        </p:nvSpPr>
        <p:spPr>
          <a:xfrm>
            <a:off x="8252033" y="5178677"/>
            <a:ext cx="720000" cy="288000"/>
          </a:xfrm>
          <a:custGeom>
            <a:avLst/>
            <a:gdLst>
              <a:gd name="connsiteX0" fmla="*/ 0 w 632552"/>
              <a:gd name="connsiteY0" fmla="*/ 33305 h 333050"/>
              <a:gd name="connsiteX1" fmla="*/ 33305 w 632552"/>
              <a:gd name="connsiteY1" fmla="*/ 0 h 333050"/>
              <a:gd name="connsiteX2" fmla="*/ 599247 w 632552"/>
              <a:gd name="connsiteY2" fmla="*/ 0 h 333050"/>
              <a:gd name="connsiteX3" fmla="*/ 632552 w 632552"/>
              <a:gd name="connsiteY3" fmla="*/ 33305 h 333050"/>
              <a:gd name="connsiteX4" fmla="*/ 632552 w 632552"/>
              <a:gd name="connsiteY4" fmla="*/ 299745 h 333050"/>
              <a:gd name="connsiteX5" fmla="*/ 599247 w 632552"/>
              <a:gd name="connsiteY5" fmla="*/ 333050 h 333050"/>
              <a:gd name="connsiteX6" fmla="*/ 33305 w 632552"/>
              <a:gd name="connsiteY6" fmla="*/ 333050 h 333050"/>
              <a:gd name="connsiteX7" fmla="*/ 0 w 632552"/>
              <a:gd name="connsiteY7" fmla="*/ 299745 h 333050"/>
              <a:gd name="connsiteX8" fmla="*/ 0 w 632552"/>
              <a:gd name="connsiteY8" fmla="*/ 33305 h 33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552" h="333050">
                <a:moveTo>
                  <a:pt x="0" y="33305"/>
                </a:moveTo>
                <a:cubicBezTo>
                  <a:pt x="0" y="14911"/>
                  <a:pt x="14911" y="0"/>
                  <a:pt x="33305" y="0"/>
                </a:cubicBezTo>
                <a:lnTo>
                  <a:pt x="599247" y="0"/>
                </a:lnTo>
                <a:cubicBezTo>
                  <a:pt x="617641" y="0"/>
                  <a:pt x="632552" y="14911"/>
                  <a:pt x="632552" y="33305"/>
                </a:cubicBezTo>
                <a:lnTo>
                  <a:pt x="632552" y="299745"/>
                </a:lnTo>
                <a:cubicBezTo>
                  <a:pt x="632552" y="318139"/>
                  <a:pt x="617641" y="333050"/>
                  <a:pt x="599247" y="333050"/>
                </a:cubicBezTo>
                <a:lnTo>
                  <a:pt x="33305" y="333050"/>
                </a:lnTo>
                <a:cubicBezTo>
                  <a:pt x="14911" y="333050"/>
                  <a:pt x="0" y="318139"/>
                  <a:pt x="0" y="299745"/>
                </a:cubicBezTo>
                <a:lnTo>
                  <a:pt x="0" y="33305"/>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285" tIns="59285" rIns="59285" bIns="59285"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43,9</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6" name="Полилиния 35"/>
          <p:cNvSpPr/>
          <p:nvPr/>
        </p:nvSpPr>
        <p:spPr>
          <a:xfrm>
            <a:off x="8252033" y="5502058"/>
            <a:ext cx="720000" cy="288000"/>
          </a:xfrm>
          <a:custGeom>
            <a:avLst/>
            <a:gdLst>
              <a:gd name="connsiteX0" fmla="*/ 0 w 632255"/>
              <a:gd name="connsiteY0" fmla="*/ 33226 h 332263"/>
              <a:gd name="connsiteX1" fmla="*/ 33226 w 632255"/>
              <a:gd name="connsiteY1" fmla="*/ 0 h 332263"/>
              <a:gd name="connsiteX2" fmla="*/ 599029 w 632255"/>
              <a:gd name="connsiteY2" fmla="*/ 0 h 332263"/>
              <a:gd name="connsiteX3" fmla="*/ 632255 w 632255"/>
              <a:gd name="connsiteY3" fmla="*/ 33226 h 332263"/>
              <a:gd name="connsiteX4" fmla="*/ 632255 w 632255"/>
              <a:gd name="connsiteY4" fmla="*/ 299037 h 332263"/>
              <a:gd name="connsiteX5" fmla="*/ 599029 w 632255"/>
              <a:gd name="connsiteY5" fmla="*/ 332263 h 332263"/>
              <a:gd name="connsiteX6" fmla="*/ 33226 w 632255"/>
              <a:gd name="connsiteY6" fmla="*/ 332263 h 332263"/>
              <a:gd name="connsiteX7" fmla="*/ 0 w 632255"/>
              <a:gd name="connsiteY7" fmla="*/ 299037 h 332263"/>
              <a:gd name="connsiteX8" fmla="*/ 0 w 632255"/>
              <a:gd name="connsiteY8" fmla="*/ 33226 h 3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255" h="332263">
                <a:moveTo>
                  <a:pt x="0" y="33226"/>
                </a:moveTo>
                <a:cubicBezTo>
                  <a:pt x="0" y="14876"/>
                  <a:pt x="14876" y="0"/>
                  <a:pt x="33226" y="0"/>
                </a:cubicBezTo>
                <a:lnTo>
                  <a:pt x="599029" y="0"/>
                </a:lnTo>
                <a:cubicBezTo>
                  <a:pt x="617379" y="0"/>
                  <a:pt x="632255" y="14876"/>
                  <a:pt x="632255" y="33226"/>
                </a:cubicBezTo>
                <a:lnTo>
                  <a:pt x="632255" y="299037"/>
                </a:lnTo>
                <a:cubicBezTo>
                  <a:pt x="632255" y="317387"/>
                  <a:pt x="617379" y="332263"/>
                  <a:pt x="599029" y="332263"/>
                </a:cubicBezTo>
                <a:lnTo>
                  <a:pt x="33226" y="332263"/>
                </a:lnTo>
                <a:cubicBezTo>
                  <a:pt x="14876" y="332263"/>
                  <a:pt x="0" y="317387"/>
                  <a:pt x="0" y="299037"/>
                </a:cubicBezTo>
                <a:lnTo>
                  <a:pt x="0" y="33226"/>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262" tIns="59262" rIns="59262" bIns="59262"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265,8</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7" name="Полилиния 36"/>
          <p:cNvSpPr/>
          <p:nvPr/>
        </p:nvSpPr>
        <p:spPr>
          <a:xfrm>
            <a:off x="8252033" y="5825439"/>
            <a:ext cx="720000" cy="332263"/>
          </a:xfrm>
          <a:custGeom>
            <a:avLst/>
            <a:gdLst>
              <a:gd name="connsiteX0" fmla="*/ 0 w 610891"/>
              <a:gd name="connsiteY0" fmla="*/ 33226 h 332263"/>
              <a:gd name="connsiteX1" fmla="*/ 33226 w 610891"/>
              <a:gd name="connsiteY1" fmla="*/ 0 h 332263"/>
              <a:gd name="connsiteX2" fmla="*/ 577665 w 610891"/>
              <a:gd name="connsiteY2" fmla="*/ 0 h 332263"/>
              <a:gd name="connsiteX3" fmla="*/ 610891 w 610891"/>
              <a:gd name="connsiteY3" fmla="*/ 33226 h 332263"/>
              <a:gd name="connsiteX4" fmla="*/ 610891 w 610891"/>
              <a:gd name="connsiteY4" fmla="*/ 299037 h 332263"/>
              <a:gd name="connsiteX5" fmla="*/ 577665 w 610891"/>
              <a:gd name="connsiteY5" fmla="*/ 332263 h 332263"/>
              <a:gd name="connsiteX6" fmla="*/ 33226 w 610891"/>
              <a:gd name="connsiteY6" fmla="*/ 332263 h 332263"/>
              <a:gd name="connsiteX7" fmla="*/ 0 w 610891"/>
              <a:gd name="connsiteY7" fmla="*/ 299037 h 332263"/>
              <a:gd name="connsiteX8" fmla="*/ 0 w 610891"/>
              <a:gd name="connsiteY8" fmla="*/ 33226 h 3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891" h="332263">
                <a:moveTo>
                  <a:pt x="0" y="33226"/>
                </a:moveTo>
                <a:cubicBezTo>
                  <a:pt x="0" y="14876"/>
                  <a:pt x="14876" y="0"/>
                  <a:pt x="33226" y="0"/>
                </a:cubicBezTo>
                <a:lnTo>
                  <a:pt x="577665" y="0"/>
                </a:lnTo>
                <a:cubicBezTo>
                  <a:pt x="596015" y="0"/>
                  <a:pt x="610891" y="14876"/>
                  <a:pt x="610891" y="33226"/>
                </a:cubicBezTo>
                <a:lnTo>
                  <a:pt x="610891" y="299037"/>
                </a:lnTo>
                <a:cubicBezTo>
                  <a:pt x="610891" y="317387"/>
                  <a:pt x="596015" y="332263"/>
                  <a:pt x="577665" y="332263"/>
                </a:cubicBezTo>
                <a:lnTo>
                  <a:pt x="33226" y="332263"/>
                </a:lnTo>
                <a:cubicBezTo>
                  <a:pt x="14876" y="332263"/>
                  <a:pt x="0" y="317387"/>
                  <a:pt x="0" y="299037"/>
                </a:cubicBezTo>
                <a:lnTo>
                  <a:pt x="0" y="33226"/>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262" tIns="59262" rIns="59262" bIns="59262"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286,4</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8" name="Полилиния 37"/>
          <p:cNvSpPr/>
          <p:nvPr/>
        </p:nvSpPr>
        <p:spPr>
          <a:xfrm>
            <a:off x="8252033" y="6193080"/>
            <a:ext cx="720000" cy="332263"/>
          </a:xfrm>
          <a:custGeom>
            <a:avLst/>
            <a:gdLst>
              <a:gd name="connsiteX0" fmla="*/ 0 w 608701"/>
              <a:gd name="connsiteY0" fmla="*/ 33226 h 332263"/>
              <a:gd name="connsiteX1" fmla="*/ 33226 w 608701"/>
              <a:gd name="connsiteY1" fmla="*/ 0 h 332263"/>
              <a:gd name="connsiteX2" fmla="*/ 575475 w 608701"/>
              <a:gd name="connsiteY2" fmla="*/ 0 h 332263"/>
              <a:gd name="connsiteX3" fmla="*/ 608701 w 608701"/>
              <a:gd name="connsiteY3" fmla="*/ 33226 h 332263"/>
              <a:gd name="connsiteX4" fmla="*/ 608701 w 608701"/>
              <a:gd name="connsiteY4" fmla="*/ 299037 h 332263"/>
              <a:gd name="connsiteX5" fmla="*/ 575475 w 608701"/>
              <a:gd name="connsiteY5" fmla="*/ 332263 h 332263"/>
              <a:gd name="connsiteX6" fmla="*/ 33226 w 608701"/>
              <a:gd name="connsiteY6" fmla="*/ 332263 h 332263"/>
              <a:gd name="connsiteX7" fmla="*/ 0 w 608701"/>
              <a:gd name="connsiteY7" fmla="*/ 299037 h 332263"/>
              <a:gd name="connsiteX8" fmla="*/ 0 w 608701"/>
              <a:gd name="connsiteY8" fmla="*/ 33226 h 3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701" h="332263">
                <a:moveTo>
                  <a:pt x="0" y="33226"/>
                </a:moveTo>
                <a:cubicBezTo>
                  <a:pt x="0" y="14876"/>
                  <a:pt x="14876" y="0"/>
                  <a:pt x="33226" y="0"/>
                </a:cubicBezTo>
                <a:lnTo>
                  <a:pt x="575475" y="0"/>
                </a:lnTo>
                <a:cubicBezTo>
                  <a:pt x="593825" y="0"/>
                  <a:pt x="608701" y="14876"/>
                  <a:pt x="608701" y="33226"/>
                </a:cubicBezTo>
                <a:lnTo>
                  <a:pt x="608701" y="299037"/>
                </a:lnTo>
                <a:cubicBezTo>
                  <a:pt x="608701" y="317387"/>
                  <a:pt x="593825" y="332263"/>
                  <a:pt x="575475" y="332263"/>
                </a:cubicBezTo>
                <a:lnTo>
                  <a:pt x="33226" y="332263"/>
                </a:lnTo>
                <a:cubicBezTo>
                  <a:pt x="14876" y="332263"/>
                  <a:pt x="0" y="317387"/>
                  <a:pt x="0" y="299037"/>
                </a:cubicBezTo>
                <a:lnTo>
                  <a:pt x="0" y="33226"/>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262" tIns="59262" rIns="59262" bIns="59262"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17,0</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62</a:t>
            </a:fld>
            <a:endParaRPr lang="ru-RU" dirty="0"/>
          </a:p>
        </p:txBody>
      </p:sp>
      <p:sp>
        <p:nvSpPr>
          <p:cNvPr id="14"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a:t>
            </a:r>
            <a:r>
              <a:rPr lang="ru-RU" sz="1600" dirty="0">
                <a:solidFill>
                  <a:schemeClr val="tx1"/>
                </a:solidFill>
                <a:effectLst/>
                <a:latin typeface="Times New Roman" panose="02020603050405020304" pitchFamily="18" charset="0"/>
                <a:cs typeface="Times New Roman" panose="02020603050405020304" pitchFamily="18" charset="0"/>
              </a:rPr>
              <a:t>«Развитие потенциала природно-сырьевых ресурсов и обеспечение экологической безопасности»</a:t>
            </a:r>
          </a:p>
        </p:txBody>
      </p:sp>
      <p:cxnSp>
        <p:nvCxnSpPr>
          <p:cNvPr id="15" name="Прямая соединительная линия 1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979429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лилиния 5"/>
          <p:cNvSpPr/>
          <p:nvPr/>
        </p:nvSpPr>
        <p:spPr>
          <a:xfrm>
            <a:off x="5124127" y="890340"/>
            <a:ext cx="3903032" cy="549475"/>
          </a:xfrm>
          <a:custGeom>
            <a:avLst/>
            <a:gdLst>
              <a:gd name="connsiteX0" fmla="*/ 0 w 3903032"/>
              <a:gd name="connsiteY0" fmla="*/ 38477 h 384765"/>
              <a:gd name="connsiteX1" fmla="*/ 38477 w 3903032"/>
              <a:gd name="connsiteY1" fmla="*/ 0 h 384765"/>
              <a:gd name="connsiteX2" fmla="*/ 3864556 w 3903032"/>
              <a:gd name="connsiteY2" fmla="*/ 0 h 384765"/>
              <a:gd name="connsiteX3" fmla="*/ 3903033 w 3903032"/>
              <a:gd name="connsiteY3" fmla="*/ 38477 h 384765"/>
              <a:gd name="connsiteX4" fmla="*/ 3903032 w 3903032"/>
              <a:gd name="connsiteY4" fmla="*/ 346289 h 384765"/>
              <a:gd name="connsiteX5" fmla="*/ 3864555 w 3903032"/>
              <a:gd name="connsiteY5" fmla="*/ 384766 h 384765"/>
              <a:gd name="connsiteX6" fmla="*/ 38477 w 3903032"/>
              <a:gd name="connsiteY6" fmla="*/ 384765 h 384765"/>
              <a:gd name="connsiteX7" fmla="*/ 0 w 3903032"/>
              <a:gd name="connsiteY7" fmla="*/ 346288 h 384765"/>
              <a:gd name="connsiteX8" fmla="*/ 0 w 390303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032" h="384765">
                <a:moveTo>
                  <a:pt x="0" y="38477"/>
                </a:moveTo>
                <a:cubicBezTo>
                  <a:pt x="0" y="17227"/>
                  <a:pt x="17227" y="0"/>
                  <a:pt x="38477" y="0"/>
                </a:cubicBezTo>
                <a:lnTo>
                  <a:pt x="3864556" y="0"/>
                </a:lnTo>
                <a:cubicBezTo>
                  <a:pt x="3885806" y="0"/>
                  <a:pt x="3903033" y="17227"/>
                  <a:pt x="3903033" y="38477"/>
                </a:cubicBezTo>
                <a:cubicBezTo>
                  <a:pt x="3903033" y="141081"/>
                  <a:pt x="3903032" y="243685"/>
                  <a:pt x="3903032" y="346289"/>
                </a:cubicBezTo>
                <a:cubicBezTo>
                  <a:pt x="3903032" y="367539"/>
                  <a:pt x="3885805" y="384766"/>
                  <a:pt x="3864555" y="384766"/>
                </a:cubicBezTo>
                <a:lnTo>
                  <a:pt x="38477" y="384765"/>
                </a:lnTo>
                <a:cubicBezTo>
                  <a:pt x="17227" y="384765"/>
                  <a:pt x="0" y="367538"/>
                  <a:pt x="0" y="346288"/>
                </a:cubicBezTo>
                <a:lnTo>
                  <a:pt x="0" y="38477"/>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64609" tIns="64609" rIns="64609" bIns="64609" numCol="1" spcCol="1270" anchor="ctr" anchorCtr="0">
            <a:noAutofit/>
          </a:bodyPr>
          <a:lstStyle/>
          <a:p>
            <a:pPr algn="ctr" defTabSz="622300" fontAlgn="base">
              <a:lnSpc>
                <a:spcPct val="90000"/>
              </a:lnSpc>
              <a:spcBef>
                <a:spcPct val="0"/>
              </a:spcBef>
              <a:spcAft>
                <a:spcPct val="35000"/>
              </a:spcAft>
            </a:pPr>
            <a:r>
              <a:rPr lang="ru-RU" sz="1400" b="1" dirty="0">
                <a:solidFill>
                  <a:srgbClr val="4E67C8">
                    <a:lumMod val="50000"/>
                  </a:srgbClr>
                </a:solidFill>
                <a:latin typeface="Times New Roman" panose="02020603050405020304" pitchFamily="18" charset="0"/>
                <a:cs typeface="Times New Roman" panose="02020603050405020304" pitchFamily="18" charset="0"/>
              </a:rPr>
              <a:t>Достижение значений показателей (индикаторов) </a:t>
            </a:r>
          </a:p>
        </p:txBody>
      </p:sp>
      <p:sp>
        <p:nvSpPr>
          <p:cNvPr id="7" name="Полилиния 6"/>
          <p:cNvSpPr/>
          <p:nvPr/>
        </p:nvSpPr>
        <p:spPr>
          <a:xfrm>
            <a:off x="5124127" y="1555427"/>
            <a:ext cx="731452" cy="421601"/>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609" tIns="64609" rIns="64609" bIns="64609" numCol="1" spcCol="1270" anchor="ctr" anchorCtr="0">
            <a:noAutofit/>
          </a:bodyPr>
          <a:lstStyle/>
          <a:p>
            <a:pPr algn="ctr" defTabSz="622300" fontAlgn="base">
              <a:lnSpc>
                <a:spcPct val="90000"/>
              </a:lnSpc>
              <a:spcBef>
                <a:spcPct val="0"/>
              </a:spcBef>
              <a:spcAft>
                <a:spcPct val="35000"/>
              </a:spcAft>
            </a:pPr>
            <a:r>
              <a:rPr lang="ru-RU" sz="1400" b="1" smtClean="0">
                <a:solidFill>
                  <a:prstClr val="black"/>
                </a:solidFill>
                <a:latin typeface="Times New Roman" panose="02020603050405020304" pitchFamily="18" charset="0"/>
                <a:cs typeface="Times New Roman" panose="02020603050405020304" pitchFamily="18" charset="0"/>
              </a:rPr>
              <a:t>2018 </a:t>
            </a:r>
            <a:r>
              <a:rPr lang="ru-RU" sz="1400" b="1" dirty="0">
                <a:solidFill>
                  <a:prstClr val="black"/>
                </a:solidFill>
                <a:latin typeface="Times New Roman" panose="02020603050405020304" pitchFamily="18" charset="0"/>
                <a:cs typeface="Times New Roman" panose="02020603050405020304" pitchFamily="18" charset="0"/>
              </a:rPr>
              <a:t>факт</a:t>
            </a:r>
          </a:p>
        </p:txBody>
      </p:sp>
      <p:sp>
        <p:nvSpPr>
          <p:cNvPr id="8" name="Полилиния 7"/>
          <p:cNvSpPr/>
          <p:nvPr/>
        </p:nvSpPr>
        <p:spPr>
          <a:xfrm>
            <a:off x="5124127" y="2095952"/>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1 800</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9" name="Полилиния 8"/>
          <p:cNvSpPr/>
          <p:nvPr/>
        </p:nvSpPr>
        <p:spPr>
          <a:xfrm>
            <a:off x="5124127" y="2503488"/>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10</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0" name="Полилиния 9"/>
          <p:cNvSpPr/>
          <p:nvPr/>
        </p:nvSpPr>
        <p:spPr>
          <a:xfrm>
            <a:off x="5124127" y="2911024"/>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59,5</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2" name="Полилиния 11"/>
          <p:cNvSpPr/>
          <p:nvPr/>
        </p:nvSpPr>
        <p:spPr>
          <a:xfrm>
            <a:off x="5124127" y="3318560"/>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59,5</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6" name="Полилиния 15"/>
          <p:cNvSpPr/>
          <p:nvPr/>
        </p:nvSpPr>
        <p:spPr>
          <a:xfrm>
            <a:off x="5124127" y="3726096"/>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4,51</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7" name="Полилиния 16"/>
          <p:cNvSpPr/>
          <p:nvPr/>
        </p:nvSpPr>
        <p:spPr>
          <a:xfrm>
            <a:off x="5124127" y="4133632"/>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60,1</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25" name="Полилиния 24"/>
          <p:cNvSpPr/>
          <p:nvPr/>
        </p:nvSpPr>
        <p:spPr>
          <a:xfrm>
            <a:off x="5124127" y="4541168"/>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100,0</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5124127" y="4948704"/>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х</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5124127" y="5356240"/>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х</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9" name="Полилиния 28"/>
          <p:cNvSpPr/>
          <p:nvPr/>
        </p:nvSpPr>
        <p:spPr>
          <a:xfrm>
            <a:off x="5124127" y="5769312"/>
            <a:ext cx="731452" cy="468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100</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30" name="Полилиния 29"/>
          <p:cNvSpPr/>
          <p:nvPr/>
        </p:nvSpPr>
        <p:spPr>
          <a:xfrm>
            <a:off x="5917022" y="1555427"/>
            <a:ext cx="731452" cy="421601"/>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609" tIns="64609" rIns="64609" bIns="64609"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2018 план</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1" name="Полилиния 30"/>
          <p:cNvSpPr/>
          <p:nvPr/>
        </p:nvSpPr>
        <p:spPr>
          <a:xfrm>
            <a:off x="5917022" y="2095952"/>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3 700</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32" name="Полилиния 31"/>
          <p:cNvSpPr/>
          <p:nvPr/>
        </p:nvSpPr>
        <p:spPr>
          <a:xfrm>
            <a:off x="5917022" y="2503488"/>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10</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33" name="Полилиния 32"/>
          <p:cNvSpPr/>
          <p:nvPr/>
        </p:nvSpPr>
        <p:spPr>
          <a:xfrm>
            <a:off x="5917022" y="2911024"/>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60</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34" name="Полилиния 33"/>
          <p:cNvSpPr/>
          <p:nvPr/>
        </p:nvSpPr>
        <p:spPr>
          <a:xfrm>
            <a:off x="5917022" y="3318560"/>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6</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35" name="Полилиния 34"/>
          <p:cNvSpPr/>
          <p:nvPr/>
        </p:nvSpPr>
        <p:spPr>
          <a:xfrm>
            <a:off x="5917022" y="3726096"/>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a:solidFill>
                  <a:prstClr val="black"/>
                </a:solidFill>
                <a:latin typeface="Times New Roman" panose="02020603050405020304" pitchFamily="18" charset="0"/>
                <a:cs typeface="Times New Roman" panose="02020603050405020304" pitchFamily="18" charset="0"/>
              </a:rPr>
              <a:t>х</a:t>
            </a:r>
          </a:p>
        </p:txBody>
      </p:sp>
      <p:sp>
        <p:nvSpPr>
          <p:cNvPr id="38" name="Полилиния 37"/>
          <p:cNvSpPr/>
          <p:nvPr/>
        </p:nvSpPr>
        <p:spPr>
          <a:xfrm>
            <a:off x="5917022" y="4133632"/>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60,1</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39" name="Полилиния 38"/>
          <p:cNvSpPr/>
          <p:nvPr/>
        </p:nvSpPr>
        <p:spPr>
          <a:xfrm>
            <a:off x="5917022" y="4541168"/>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100,0</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40" name="Полилиния 39"/>
          <p:cNvSpPr/>
          <p:nvPr/>
        </p:nvSpPr>
        <p:spPr>
          <a:xfrm>
            <a:off x="5917022" y="4948704"/>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х</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41" name="Полилиния 40"/>
          <p:cNvSpPr/>
          <p:nvPr/>
        </p:nvSpPr>
        <p:spPr>
          <a:xfrm>
            <a:off x="5917022" y="5356240"/>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a:solidFill>
                  <a:prstClr val="black"/>
                </a:solidFill>
                <a:latin typeface="Times New Roman" panose="02020603050405020304" pitchFamily="18" charset="0"/>
                <a:cs typeface="Times New Roman" panose="02020603050405020304" pitchFamily="18" charset="0"/>
              </a:rPr>
              <a:t>х</a:t>
            </a:r>
          </a:p>
        </p:txBody>
      </p:sp>
      <p:sp>
        <p:nvSpPr>
          <p:cNvPr id="43" name="Полилиния 42"/>
          <p:cNvSpPr/>
          <p:nvPr/>
        </p:nvSpPr>
        <p:spPr>
          <a:xfrm>
            <a:off x="5917022" y="5769312"/>
            <a:ext cx="731452" cy="468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80</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44" name="Полилиния 43"/>
          <p:cNvSpPr/>
          <p:nvPr/>
        </p:nvSpPr>
        <p:spPr>
          <a:xfrm>
            <a:off x="6709917" y="1555427"/>
            <a:ext cx="731452" cy="421601"/>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609" tIns="64609" rIns="64609" bIns="64609"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2019</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45" name="Полилиния 44"/>
          <p:cNvSpPr/>
          <p:nvPr/>
        </p:nvSpPr>
        <p:spPr>
          <a:xfrm>
            <a:off x="6709917" y="2095952"/>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1 850</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46" name="Полилиния 45"/>
          <p:cNvSpPr/>
          <p:nvPr/>
        </p:nvSpPr>
        <p:spPr>
          <a:xfrm>
            <a:off x="6709917" y="2503488"/>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х</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47" name="Полилиния 46"/>
          <p:cNvSpPr/>
          <p:nvPr/>
        </p:nvSpPr>
        <p:spPr>
          <a:xfrm>
            <a:off x="6709917" y="2911024"/>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62</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48" name="Полилиния 47"/>
          <p:cNvSpPr/>
          <p:nvPr/>
        </p:nvSpPr>
        <p:spPr>
          <a:xfrm>
            <a:off x="6709917" y="3318560"/>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6,8</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49" name="Полилиния 48"/>
          <p:cNvSpPr/>
          <p:nvPr/>
        </p:nvSpPr>
        <p:spPr>
          <a:xfrm>
            <a:off x="6709917" y="3726096"/>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4,5</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50" name="Полилиния 49"/>
          <p:cNvSpPr/>
          <p:nvPr/>
        </p:nvSpPr>
        <p:spPr>
          <a:xfrm>
            <a:off x="6709917" y="4133632"/>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60,7</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51" name="Полилиния 50"/>
          <p:cNvSpPr/>
          <p:nvPr/>
        </p:nvSpPr>
        <p:spPr>
          <a:xfrm>
            <a:off x="6709917" y="4541168"/>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х</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52" name="Полилиния 51"/>
          <p:cNvSpPr/>
          <p:nvPr/>
        </p:nvSpPr>
        <p:spPr>
          <a:xfrm>
            <a:off x="6709917" y="4948704"/>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64,5</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53" name="Полилиния 52"/>
          <p:cNvSpPr/>
          <p:nvPr/>
        </p:nvSpPr>
        <p:spPr>
          <a:xfrm>
            <a:off x="6709917" y="5356240"/>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102,1</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55" name="Полилиния 54"/>
          <p:cNvSpPr/>
          <p:nvPr/>
        </p:nvSpPr>
        <p:spPr>
          <a:xfrm>
            <a:off x="6709917" y="5769312"/>
            <a:ext cx="731452" cy="468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х</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56" name="Полилиния 55"/>
          <p:cNvSpPr/>
          <p:nvPr/>
        </p:nvSpPr>
        <p:spPr>
          <a:xfrm>
            <a:off x="7502812" y="1555427"/>
            <a:ext cx="731452" cy="421601"/>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609" tIns="64609" rIns="64609" bIns="64609"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2020</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57" name="Полилиния 56"/>
          <p:cNvSpPr/>
          <p:nvPr/>
        </p:nvSpPr>
        <p:spPr>
          <a:xfrm>
            <a:off x="7502812" y="2095952"/>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1 900</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58" name="Полилиния 57"/>
          <p:cNvSpPr/>
          <p:nvPr/>
        </p:nvSpPr>
        <p:spPr>
          <a:xfrm>
            <a:off x="7502812" y="2503488"/>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х</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59" name="Полилиния 58"/>
          <p:cNvSpPr/>
          <p:nvPr/>
        </p:nvSpPr>
        <p:spPr>
          <a:xfrm>
            <a:off x="7502812" y="2911024"/>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64</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60" name="Полилиния 59"/>
          <p:cNvSpPr/>
          <p:nvPr/>
        </p:nvSpPr>
        <p:spPr>
          <a:xfrm>
            <a:off x="7502812" y="3318560"/>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6,9</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61" name="Полилиния 60"/>
          <p:cNvSpPr/>
          <p:nvPr/>
        </p:nvSpPr>
        <p:spPr>
          <a:xfrm>
            <a:off x="7502812" y="3726096"/>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4,5</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62" name="Полилиния 61"/>
          <p:cNvSpPr/>
          <p:nvPr/>
        </p:nvSpPr>
        <p:spPr>
          <a:xfrm>
            <a:off x="7502812" y="4133632"/>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61,3</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63" name="Полилиния 62"/>
          <p:cNvSpPr/>
          <p:nvPr/>
        </p:nvSpPr>
        <p:spPr>
          <a:xfrm>
            <a:off x="7502812" y="4541168"/>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х</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1024" name="Полилиния 1023"/>
          <p:cNvSpPr/>
          <p:nvPr/>
        </p:nvSpPr>
        <p:spPr>
          <a:xfrm>
            <a:off x="7502812" y="4948704"/>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64,8</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025" name="Полилиния 1024"/>
          <p:cNvSpPr/>
          <p:nvPr/>
        </p:nvSpPr>
        <p:spPr>
          <a:xfrm>
            <a:off x="7502812" y="5356240"/>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102,1</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1027" name="Полилиния 1026"/>
          <p:cNvSpPr/>
          <p:nvPr/>
        </p:nvSpPr>
        <p:spPr>
          <a:xfrm>
            <a:off x="7502812" y="5769312"/>
            <a:ext cx="731452" cy="468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х</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1028" name="Полилиния 1027"/>
          <p:cNvSpPr/>
          <p:nvPr/>
        </p:nvSpPr>
        <p:spPr>
          <a:xfrm>
            <a:off x="8295707" y="1555427"/>
            <a:ext cx="731452" cy="421601"/>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609" tIns="64609" rIns="64609" bIns="64609"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2021</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1029" name="Полилиния 1028"/>
          <p:cNvSpPr/>
          <p:nvPr/>
        </p:nvSpPr>
        <p:spPr>
          <a:xfrm>
            <a:off x="8295707" y="2095953"/>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1 950</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031" name="Полилиния 1030"/>
          <p:cNvSpPr/>
          <p:nvPr/>
        </p:nvSpPr>
        <p:spPr>
          <a:xfrm>
            <a:off x="8295707" y="2496900"/>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х</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032" name="Полилиния 1031"/>
          <p:cNvSpPr/>
          <p:nvPr/>
        </p:nvSpPr>
        <p:spPr>
          <a:xfrm>
            <a:off x="8295707" y="2905168"/>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64,1</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033" name="Полилиния 1032"/>
          <p:cNvSpPr/>
          <p:nvPr/>
        </p:nvSpPr>
        <p:spPr>
          <a:xfrm>
            <a:off x="8295707" y="3313436"/>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7,0</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034" name="Полилиния 1033"/>
          <p:cNvSpPr/>
          <p:nvPr/>
        </p:nvSpPr>
        <p:spPr>
          <a:xfrm>
            <a:off x="8295707" y="3721704"/>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4,5</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035" name="Полилиния 1034"/>
          <p:cNvSpPr/>
          <p:nvPr/>
        </p:nvSpPr>
        <p:spPr>
          <a:xfrm>
            <a:off x="8295707" y="4129972"/>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61,9</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036" name="Полилиния 1035"/>
          <p:cNvSpPr/>
          <p:nvPr/>
        </p:nvSpPr>
        <p:spPr>
          <a:xfrm>
            <a:off x="8295707" y="4538240"/>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х</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037" name="Полилиния 1036"/>
          <p:cNvSpPr/>
          <p:nvPr/>
        </p:nvSpPr>
        <p:spPr>
          <a:xfrm>
            <a:off x="8295707" y="4946508"/>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65,5</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038" name="Полилиния 1037"/>
          <p:cNvSpPr/>
          <p:nvPr/>
        </p:nvSpPr>
        <p:spPr>
          <a:xfrm>
            <a:off x="8295707" y="5354776"/>
            <a:ext cx="731452" cy="360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102,2</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040" name="Полилиния 1039"/>
          <p:cNvSpPr/>
          <p:nvPr/>
        </p:nvSpPr>
        <p:spPr>
          <a:xfrm>
            <a:off x="8295707" y="5769312"/>
            <a:ext cx="731452" cy="468000"/>
          </a:xfrm>
          <a:custGeom>
            <a:avLst/>
            <a:gdLst>
              <a:gd name="connsiteX0" fmla="*/ 0 w 731452"/>
              <a:gd name="connsiteY0" fmla="*/ 38477 h 384765"/>
              <a:gd name="connsiteX1" fmla="*/ 38477 w 731452"/>
              <a:gd name="connsiteY1" fmla="*/ 0 h 384765"/>
              <a:gd name="connsiteX2" fmla="*/ 692976 w 731452"/>
              <a:gd name="connsiteY2" fmla="*/ 0 h 384765"/>
              <a:gd name="connsiteX3" fmla="*/ 731453 w 731452"/>
              <a:gd name="connsiteY3" fmla="*/ 38477 h 384765"/>
              <a:gd name="connsiteX4" fmla="*/ 731452 w 731452"/>
              <a:gd name="connsiteY4" fmla="*/ 346289 h 384765"/>
              <a:gd name="connsiteX5" fmla="*/ 692975 w 731452"/>
              <a:gd name="connsiteY5" fmla="*/ 384766 h 384765"/>
              <a:gd name="connsiteX6" fmla="*/ 38477 w 731452"/>
              <a:gd name="connsiteY6" fmla="*/ 384765 h 384765"/>
              <a:gd name="connsiteX7" fmla="*/ 0 w 731452"/>
              <a:gd name="connsiteY7" fmla="*/ 346288 h 384765"/>
              <a:gd name="connsiteX8" fmla="*/ 0 w 731452"/>
              <a:gd name="connsiteY8" fmla="*/ 38477 h 38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384765">
                <a:moveTo>
                  <a:pt x="0" y="38477"/>
                </a:moveTo>
                <a:cubicBezTo>
                  <a:pt x="0" y="17227"/>
                  <a:pt x="17227" y="0"/>
                  <a:pt x="38477" y="0"/>
                </a:cubicBezTo>
                <a:lnTo>
                  <a:pt x="692976" y="0"/>
                </a:lnTo>
                <a:cubicBezTo>
                  <a:pt x="714226" y="0"/>
                  <a:pt x="731453" y="17227"/>
                  <a:pt x="731453" y="38477"/>
                </a:cubicBezTo>
                <a:cubicBezTo>
                  <a:pt x="731453" y="141081"/>
                  <a:pt x="731452" y="243685"/>
                  <a:pt x="731452" y="346289"/>
                </a:cubicBezTo>
                <a:cubicBezTo>
                  <a:pt x="731452" y="367539"/>
                  <a:pt x="714225" y="384766"/>
                  <a:pt x="692975" y="384766"/>
                </a:cubicBezTo>
                <a:lnTo>
                  <a:pt x="38477" y="384765"/>
                </a:lnTo>
                <a:cubicBezTo>
                  <a:pt x="17227" y="384765"/>
                  <a:pt x="0" y="367538"/>
                  <a:pt x="0" y="346288"/>
                </a:cubicBezTo>
                <a:lnTo>
                  <a:pt x="0" y="3847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79" tIns="53179" rIns="53179" bIns="53179" numCol="1" spcCol="1270" anchor="ctr" anchorCtr="0">
            <a:noAutofit/>
          </a:bodyPr>
          <a:lstStyle/>
          <a:p>
            <a:pPr algn="ctr" defTabSz="488950" fontAlgn="base">
              <a:lnSpc>
                <a:spcPct val="90000"/>
              </a:lnSpc>
              <a:spcBef>
                <a:spcPct val="0"/>
              </a:spcBef>
              <a:spcAft>
                <a:spcPct val="35000"/>
              </a:spcAft>
            </a:pPr>
            <a:r>
              <a:rPr lang="ru-RU" sz="1100" b="1" smtClean="0">
                <a:solidFill>
                  <a:prstClr val="black"/>
                </a:solidFill>
                <a:latin typeface="Times New Roman" panose="02020603050405020304" pitchFamily="18" charset="0"/>
                <a:cs typeface="Times New Roman" panose="02020603050405020304" pitchFamily="18" charset="0"/>
              </a:rPr>
              <a:t>х</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31835" y="2116278"/>
            <a:ext cx="505092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base">
              <a:spcBef>
                <a:spcPct val="0"/>
              </a:spcBef>
              <a:spcAft>
                <a:spcPct val="0"/>
              </a:spcAft>
            </a:pPr>
            <a:r>
              <a:rPr lang="ru-RU" sz="1000" dirty="0">
                <a:solidFill>
                  <a:prstClr val="black"/>
                </a:solidFill>
                <a:latin typeface="Times New Roman" panose="02020603050405020304" pitchFamily="18" charset="0"/>
                <a:cs typeface="Times New Roman" panose="02020603050405020304" pitchFamily="18" charset="0"/>
              </a:rPr>
              <a:t>Объем добычи общераспространенных полезных ископаемых, тыс. куб. м.</a:t>
            </a:r>
          </a:p>
        </p:txBody>
      </p:sp>
      <p:sp>
        <p:nvSpPr>
          <p:cNvPr id="24" name="Скругленный прямоугольник 23"/>
          <p:cNvSpPr/>
          <p:nvPr/>
        </p:nvSpPr>
        <p:spPr>
          <a:xfrm>
            <a:off x="31835" y="3317978"/>
            <a:ext cx="5049624" cy="36058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base">
              <a:spcBef>
                <a:spcPct val="0"/>
              </a:spcBef>
              <a:spcAft>
                <a:spcPct val="0"/>
              </a:spcAft>
            </a:pPr>
            <a:r>
              <a:rPr lang="ru-RU" sz="1000" dirty="0" smtClean="0">
                <a:solidFill>
                  <a:prstClr val="black"/>
                </a:solidFill>
                <a:latin typeface="Times New Roman" panose="02020603050405020304" pitchFamily="18" charset="0"/>
                <a:cs typeface="Times New Roman" panose="02020603050405020304" pitchFamily="18" charset="0"/>
              </a:rPr>
              <a:t>Численность основных видов охотничьих ресурсов по отношению к уровню 2012 года, %: лося</a:t>
            </a:r>
            <a:endParaRPr lang="ru-RU" sz="1000" dirty="0">
              <a:solidFill>
                <a:prstClr val="black"/>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31835" y="5769312"/>
            <a:ext cx="5028748" cy="46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fontAlgn="base">
              <a:spcBef>
                <a:spcPct val="0"/>
              </a:spcBef>
              <a:spcAft>
                <a:spcPct val="0"/>
              </a:spcAft>
            </a:pPr>
            <a:r>
              <a:rPr lang="ru-RU" sz="1000" dirty="0">
                <a:solidFill>
                  <a:prstClr val="black"/>
                </a:solidFill>
                <a:latin typeface="Times New Roman" panose="02020603050405020304" pitchFamily="18" charset="0"/>
                <a:cs typeface="Times New Roman" panose="02020603050405020304" pitchFamily="18" charset="0"/>
              </a:rPr>
              <a:t>Внесение в государственный кадастр недвижимости сведений об ограничениях, связанных с особыми условиями использования особо охраняемых природных территорий регионального значения, %</a:t>
            </a:r>
          </a:p>
        </p:txBody>
      </p:sp>
      <p:sp>
        <p:nvSpPr>
          <p:cNvPr id="37" name="Скругленный прямоугольник 36"/>
          <p:cNvSpPr/>
          <p:nvPr/>
        </p:nvSpPr>
        <p:spPr>
          <a:xfrm>
            <a:off x="31835" y="4515130"/>
            <a:ext cx="5043648"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fontAlgn="base">
              <a:spcBef>
                <a:spcPct val="0"/>
              </a:spcBef>
              <a:spcAft>
                <a:spcPct val="0"/>
              </a:spcAft>
            </a:pPr>
            <a:r>
              <a:rPr lang="ru-RU" sz="1000" dirty="0" smtClean="0">
                <a:solidFill>
                  <a:prstClr val="black"/>
                </a:solidFill>
                <a:latin typeface="Times New Roman" panose="02020603050405020304" pitchFamily="18" charset="0"/>
                <a:cs typeface="Times New Roman" panose="02020603050405020304" pitchFamily="18" charset="0"/>
              </a:rPr>
              <a:t>Доля государственных учреждений, подведомственных Минприроды Чувашии, предоставивших энергетическую декларацию за отчетный год, %</a:t>
            </a:r>
            <a:endParaRPr lang="ru-RU" sz="1000" dirty="0">
              <a:solidFill>
                <a:prstClr val="black"/>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92650" y="1051371"/>
            <a:ext cx="2592288"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r>
              <a:rPr lang="ru-RU" sz="1400" b="1" dirty="0">
                <a:solidFill>
                  <a:srgbClr val="4E67C8">
                    <a:lumMod val="50000"/>
                  </a:srgbClr>
                </a:solidFill>
                <a:latin typeface="Times New Roman" panose="02020603050405020304" pitchFamily="18" charset="0"/>
                <a:cs typeface="Times New Roman" panose="02020603050405020304" pitchFamily="18" charset="0"/>
              </a:rPr>
              <a:t>Основные индикаторы</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93018" y="768333"/>
            <a:ext cx="2327076" cy="10701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Скругленный прямоугольник 12"/>
          <p:cNvSpPr/>
          <p:nvPr/>
        </p:nvSpPr>
        <p:spPr>
          <a:xfrm>
            <a:off x="31835" y="2493896"/>
            <a:ext cx="5050920"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fontAlgn="base">
              <a:spcBef>
                <a:spcPct val="0"/>
              </a:spcBef>
              <a:spcAft>
                <a:spcPct val="0"/>
              </a:spcAft>
            </a:pPr>
            <a:r>
              <a:rPr lang="ru-RU" sz="1000" dirty="0" smtClean="0">
                <a:solidFill>
                  <a:prstClr val="black"/>
                </a:solidFill>
                <a:latin typeface="Times New Roman" panose="02020603050405020304" pitchFamily="18" charset="0"/>
                <a:cs typeface="Times New Roman" panose="02020603050405020304" pitchFamily="18" charset="0"/>
              </a:rPr>
              <a:t>Доля территории, охваченной мониторингом геологической среды, в общей площади территории Чувашской Республики, %</a:t>
            </a:r>
            <a:endParaRPr lang="ru-RU" sz="1000" dirty="0">
              <a:solidFill>
                <a:prstClr val="black"/>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31835" y="2921978"/>
            <a:ext cx="505092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base">
              <a:spcBef>
                <a:spcPct val="0"/>
              </a:spcBef>
              <a:spcAft>
                <a:spcPct val="0"/>
              </a:spcAft>
            </a:pPr>
            <a:r>
              <a:rPr lang="ru-RU" sz="1000" dirty="0">
                <a:solidFill>
                  <a:prstClr val="black"/>
                </a:solidFill>
                <a:latin typeface="Times New Roman" panose="02020603050405020304" pitchFamily="18" charset="0"/>
                <a:cs typeface="Times New Roman" panose="02020603050405020304" pitchFamily="18" charset="0"/>
              </a:rPr>
              <a:t>Освоение расчетной лесосеки, %</a:t>
            </a:r>
          </a:p>
        </p:txBody>
      </p:sp>
      <p:sp>
        <p:nvSpPr>
          <p:cNvPr id="15" name="Скругленный прямоугольник 14"/>
          <p:cNvSpPr/>
          <p:nvPr/>
        </p:nvSpPr>
        <p:spPr>
          <a:xfrm>
            <a:off x="31835" y="4091922"/>
            <a:ext cx="5033104"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fontAlgn="base">
              <a:spcBef>
                <a:spcPct val="0"/>
              </a:spcBef>
              <a:spcAft>
                <a:spcPct val="0"/>
              </a:spcAft>
            </a:pPr>
            <a:r>
              <a:rPr lang="ru-RU" sz="1000" dirty="0" smtClean="0">
                <a:solidFill>
                  <a:prstClr val="black"/>
                </a:solidFill>
                <a:latin typeface="Times New Roman" panose="02020603050405020304" pitchFamily="18" charset="0"/>
                <a:cs typeface="Times New Roman" panose="02020603050405020304" pitchFamily="18" charset="0"/>
              </a:rPr>
              <a:t>Доля водохозяйственных участков, класс качества которых повысился, в общем количестве водохозяйственных участков, %</a:t>
            </a:r>
            <a:endParaRPr lang="ru-RU" sz="1000" dirty="0">
              <a:solidFill>
                <a:prstClr val="black"/>
              </a:solidFill>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31835" y="4947178"/>
            <a:ext cx="5026421"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fontAlgn="base">
              <a:spcBef>
                <a:spcPct val="0"/>
              </a:spcBef>
              <a:spcAft>
                <a:spcPct val="0"/>
              </a:spcAft>
            </a:pPr>
            <a:r>
              <a:rPr lang="ru-RU" sz="1000" dirty="0">
                <a:solidFill>
                  <a:prstClr val="black"/>
                </a:solidFill>
                <a:latin typeface="Times New Roman" panose="02020603050405020304" pitchFamily="18" charset="0"/>
                <a:cs typeface="Times New Roman" panose="02020603050405020304" pitchFamily="18" charset="0"/>
              </a:rPr>
              <a:t>Доля утилизированных и обезвреженных отходов производства и потребления в общем количестве отходов I - IV </a:t>
            </a:r>
            <a:r>
              <a:rPr lang="ru-RU" sz="1000" dirty="0" err="1">
                <a:solidFill>
                  <a:prstClr val="black"/>
                </a:solidFill>
                <a:latin typeface="Times New Roman" panose="02020603050405020304" pitchFamily="18" charset="0"/>
                <a:cs typeface="Times New Roman" panose="02020603050405020304" pitchFamily="18" charset="0"/>
              </a:rPr>
              <a:t>кл</a:t>
            </a:r>
            <a:r>
              <a:rPr lang="ru-RU" sz="1000" dirty="0">
                <a:solidFill>
                  <a:prstClr val="black"/>
                </a:solidFill>
                <a:latin typeface="Times New Roman" panose="02020603050405020304" pitchFamily="18" charset="0"/>
                <a:cs typeface="Times New Roman" panose="02020603050405020304" pitchFamily="18" charset="0"/>
              </a:rPr>
              <a:t>. опасности, %</a:t>
            </a:r>
          </a:p>
        </p:txBody>
      </p:sp>
      <p:sp>
        <p:nvSpPr>
          <p:cNvPr id="19" name="Скругленный прямоугольник 18"/>
          <p:cNvSpPr/>
          <p:nvPr/>
        </p:nvSpPr>
        <p:spPr>
          <a:xfrm>
            <a:off x="31835" y="5379226"/>
            <a:ext cx="505092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fontAlgn="base">
              <a:spcBef>
                <a:spcPct val="0"/>
              </a:spcBef>
              <a:spcAft>
                <a:spcPct val="0"/>
              </a:spcAft>
            </a:pPr>
            <a:r>
              <a:rPr lang="ru-RU" sz="1000" dirty="0">
                <a:solidFill>
                  <a:prstClr val="black"/>
                </a:solidFill>
                <a:latin typeface="Times New Roman" panose="02020603050405020304" pitchFamily="18" charset="0"/>
                <a:cs typeface="Times New Roman" panose="02020603050405020304" pitchFamily="18" charset="0"/>
              </a:rPr>
              <a:t>Выбросы в атмосферный воздух вредных (загрязняющих) веществ, отходящих от стационарных источников, %</a:t>
            </a:r>
          </a:p>
        </p:txBody>
      </p:sp>
      <p:sp>
        <p:nvSpPr>
          <p:cNvPr id="2" name="Номер слайда 1"/>
          <p:cNvSpPr>
            <a:spLocks noGrp="1"/>
          </p:cNvSpPr>
          <p:nvPr>
            <p:ph type="sldNum" sz="quarter" idx="12"/>
          </p:nvPr>
        </p:nvSpPr>
        <p:spPr/>
        <p:txBody>
          <a:bodyPr/>
          <a:lstStyle/>
          <a:p>
            <a:pPr>
              <a:defRPr/>
            </a:pPr>
            <a:r>
              <a:rPr lang="ru-RU" dirty="0" smtClean="0">
                <a:solidFill>
                  <a:prstClr val="black"/>
                </a:solidFill>
              </a:rPr>
              <a:t>63</a:t>
            </a:r>
          </a:p>
        </p:txBody>
      </p:sp>
      <p:sp>
        <p:nvSpPr>
          <p:cNvPr id="21"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Clr>
                <a:srgbClr val="F14124">
                  <a:lumMod val="75000"/>
                </a:srgbClr>
              </a:buClr>
              <a:buFont typeface="Georgia" pitchFamily="18" charset="0"/>
              <a:buNone/>
            </a:pPr>
            <a:r>
              <a:rPr lang="ru-RU" sz="1600" dirty="0">
                <a:solidFill>
                  <a:prstClr val="black"/>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prstClr val="black"/>
                </a:solidFill>
                <a:effectLst/>
                <a:latin typeface="Times New Roman" panose="02020603050405020304" pitchFamily="18" charset="0"/>
                <a:cs typeface="Times New Roman" panose="02020603050405020304" pitchFamily="18" charset="0"/>
              </a:rPr>
              <a:t>Республики </a:t>
            </a:r>
            <a:r>
              <a:rPr lang="ru-RU" sz="1600" dirty="0">
                <a:solidFill>
                  <a:prstClr val="black"/>
                </a:solidFill>
                <a:effectLst/>
                <a:latin typeface="Times New Roman" panose="02020603050405020304" pitchFamily="18" charset="0"/>
                <a:cs typeface="Times New Roman" panose="02020603050405020304" pitchFamily="18" charset="0"/>
              </a:rPr>
              <a:t>«Развитие потенциала природно-сырьевых ресурсов и обеспечение экологической безопасности»</a:t>
            </a:r>
          </a:p>
        </p:txBody>
      </p:sp>
      <p:cxnSp>
        <p:nvCxnSpPr>
          <p:cNvPr id="22" name="Прямая соединительная линия 21"/>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80" name="Скругленный прямоугольник 79"/>
          <p:cNvSpPr/>
          <p:nvPr/>
        </p:nvSpPr>
        <p:spPr>
          <a:xfrm>
            <a:off x="21397" y="3731340"/>
            <a:ext cx="5049624"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base">
              <a:spcBef>
                <a:spcPct val="0"/>
              </a:spcBef>
              <a:spcAft>
                <a:spcPct val="0"/>
              </a:spcAft>
            </a:pPr>
            <a:r>
              <a:rPr lang="ru-RU" sz="1000" dirty="0" smtClean="0">
                <a:solidFill>
                  <a:prstClr val="black"/>
                </a:solidFill>
                <a:latin typeface="Times New Roman" panose="02020603050405020304" pitchFamily="18" charset="0"/>
                <a:cs typeface="Times New Roman" panose="02020603050405020304" pitchFamily="18" charset="0"/>
              </a:rPr>
              <a:t>Доля площади территории Чувашской Республики, занятой особо охраняемыми природными территориями, %</a:t>
            </a:r>
            <a:endParaRPr lang="ru-RU" sz="1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4458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latin typeface="Times New Roman" panose="02020603050405020304" pitchFamily="18" charset="0"/>
              <a:cs typeface="Times New Roman" panose="02020603050405020304" pitchFamily="18" charset="0"/>
            </a:endParaRPr>
          </a:p>
          <a:p>
            <a:endParaRPr lang="ru-RU" sz="1000" i="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07504" y="742728"/>
            <a:ext cx="4428384" cy="238070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3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3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100" dirty="0" smtClean="0">
                <a:solidFill>
                  <a:schemeClr val="tx1"/>
                </a:solidFill>
                <a:latin typeface="Times New Roman" panose="02020603050405020304" pitchFamily="18" charset="0"/>
                <a:cs typeface="Times New Roman" panose="02020603050405020304" pitchFamily="18" charset="0"/>
              </a:rPr>
              <a:t>повышение </a:t>
            </a:r>
            <a:r>
              <a:rPr lang="ru-RU" sz="1100" dirty="0">
                <a:solidFill>
                  <a:schemeClr val="tx1"/>
                </a:solidFill>
                <a:latin typeface="Times New Roman" panose="02020603050405020304" pitchFamily="18" charset="0"/>
                <a:cs typeface="Times New Roman" panose="02020603050405020304" pitchFamily="18" charset="0"/>
              </a:rPr>
              <a:t>эффективности агропромышленного комплекса</a:t>
            </a:r>
            <a:r>
              <a:rPr lang="ru-RU" sz="1100"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ru-RU" sz="1100" dirty="0" smtClean="0">
                <a:solidFill>
                  <a:schemeClr val="tx1"/>
                </a:solidFill>
                <a:latin typeface="Times New Roman" panose="02020603050405020304" pitchFamily="18" charset="0"/>
                <a:cs typeface="Times New Roman" panose="02020603050405020304" pitchFamily="18" charset="0"/>
              </a:rPr>
              <a:t>обеспечение </a:t>
            </a:r>
            <a:r>
              <a:rPr lang="ru-RU" sz="1100" dirty="0">
                <a:solidFill>
                  <a:schemeClr val="tx1"/>
                </a:solidFill>
                <a:latin typeface="Times New Roman" panose="02020603050405020304" pitchFamily="18" charset="0"/>
                <a:cs typeface="Times New Roman" panose="02020603050405020304" pitchFamily="18" charset="0"/>
              </a:rPr>
              <a:t>продовольственной безопасности Чувашской Республики по основным продуктам питания</a:t>
            </a:r>
            <a:r>
              <a:rPr lang="ru-RU" sz="1100"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ru-RU" sz="1100" dirty="0" smtClean="0">
                <a:solidFill>
                  <a:schemeClr val="tx1"/>
                </a:solidFill>
                <a:latin typeface="Times New Roman" panose="02020603050405020304" pitchFamily="18" charset="0"/>
                <a:cs typeface="Times New Roman" panose="02020603050405020304" pitchFamily="18" charset="0"/>
              </a:rPr>
              <a:t>повышение </a:t>
            </a:r>
            <a:r>
              <a:rPr lang="ru-RU" sz="1100" dirty="0">
                <a:solidFill>
                  <a:schemeClr val="tx1"/>
                </a:solidFill>
                <a:latin typeface="Times New Roman" panose="02020603050405020304" pitchFamily="18" charset="0"/>
                <a:cs typeface="Times New Roman" panose="02020603050405020304" pitchFamily="18" charset="0"/>
              </a:rPr>
              <a:t>конкурентоспособности производимой сельскохозяйственной продукции, создание благоприятной среды для развития и эффективного взаимодействия субъектов предпринимательской деятельности, повышения инвестиционной привлекательности агропромышленного комплекса в рамках вступления России </a:t>
            </a:r>
            <a:r>
              <a:rPr lang="ru-RU" sz="1100" dirty="0" smtClean="0">
                <a:solidFill>
                  <a:schemeClr val="tx1"/>
                </a:solidFill>
                <a:latin typeface="Times New Roman" panose="02020603050405020304" pitchFamily="18" charset="0"/>
                <a:cs typeface="Times New Roman" panose="02020603050405020304" pitchFamily="18" charset="0"/>
              </a:rPr>
              <a:t>в ВТО;</a:t>
            </a:r>
          </a:p>
          <a:p>
            <a:pPr marL="285750" indent="-285750" algn="just">
              <a:buFont typeface="Wingdings" panose="05000000000000000000" pitchFamily="2" charset="2"/>
              <a:buChar char="v"/>
            </a:pPr>
            <a:r>
              <a:rPr lang="ru-RU" sz="1100" dirty="0" smtClean="0">
                <a:solidFill>
                  <a:schemeClr val="tx1"/>
                </a:solidFill>
                <a:latin typeface="Times New Roman" panose="02020603050405020304" pitchFamily="18" charset="0"/>
                <a:cs typeface="Times New Roman" panose="02020603050405020304" pitchFamily="18" charset="0"/>
              </a:rPr>
              <a:t>повышение </a:t>
            </a:r>
            <a:r>
              <a:rPr lang="ru-RU" sz="1100" dirty="0">
                <a:solidFill>
                  <a:schemeClr val="tx1"/>
                </a:solidFill>
                <a:latin typeface="Times New Roman" panose="02020603050405020304" pitchFamily="18" charset="0"/>
                <a:cs typeface="Times New Roman" panose="02020603050405020304" pitchFamily="18" charset="0"/>
              </a:rPr>
              <a:t>финансовой устойчивости сельскохозяйственных товаропроизводителей</a:t>
            </a:r>
            <a:r>
              <a:rPr lang="ru-RU" sz="1100"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ru-RU" sz="1100" dirty="0" smtClean="0">
                <a:solidFill>
                  <a:schemeClr val="tx1"/>
                </a:solidFill>
                <a:latin typeface="Times New Roman" panose="02020603050405020304" pitchFamily="18" charset="0"/>
                <a:cs typeface="Times New Roman" panose="02020603050405020304" pitchFamily="18" charset="0"/>
              </a:rPr>
              <a:t>устойчивое </a:t>
            </a:r>
            <a:r>
              <a:rPr lang="ru-RU" sz="1100" dirty="0">
                <a:solidFill>
                  <a:schemeClr val="tx1"/>
                </a:solidFill>
                <a:latin typeface="Times New Roman" panose="02020603050405020304" pitchFamily="18" charset="0"/>
                <a:cs typeface="Times New Roman" panose="02020603050405020304" pitchFamily="18" charset="0"/>
              </a:rPr>
              <a:t>развитие сельских </a:t>
            </a:r>
            <a:r>
              <a:rPr lang="ru-RU" sz="1100" dirty="0" smtClean="0">
                <a:solidFill>
                  <a:schemeClr val="tx1"/>
                </a:solidFill>
                <a:latin typeface="Times New Roman" panose="02020603050405020304" pitchFamily="18" charset="0"/>
                <a:cs typeface="Times New Roman" panose="02020603050405020304" pitchFamily="18" charset="0"/>
              </a:rPr>
              <a:t>территорий</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6524" y="3194807"/>
            <a:ext cx="4209357" cy="323165"/>
          </a:xfrm>
          <a:prstGeom prst="rect">
            <a:avLst/>
          </a:prstGeom>
          <a:noFill/>
        </p:spPr>
        <p:txBody>
          <a:bodyPr wrap="none" rtlCol="0">
            <a:spAutoFit/>
          </a:bodyPr>
          <a:lstStyle/>
          <a:p>
            <a:r>
              <a:rPr lang="ru-RU" sz="15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1898822943"/>
              </p:ext>
            </p:extLst>
          </p:nvPr>
        </p:nvGraphicFramePr>
        <p:xfrm>
          <a:off x="86524" y="3551671"/>
          <a:ext cx="4428383" cy="2879022"/>
        </p:xfrm>
        <a:graphic>
          <a:graphicData uri="http://schemas.openxmlformats.org/drawingml/2006/chart">
            <c:chart xmlns:c="http://schemas.openxmlformats.org/drawingml/2006/chart" xmlns:r="http://schemas.openxmlformats.org/officeDocument/2006/relationships" r:id="rId3"/>
          </a:graphicData>
        </a:graphic>
      </p:graphicFrame>
      <p:pic>
        <p:nvPicPr>
          <p:cNvPr id="2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0526" y="742728"/>
            <a:ext cx="3574708" cy="1276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олилиния 12"/>
          <p:cNvSpPr/>
          <p:nvPr/>
        </p:nvSpPr>
        <p:spPr>
          <a:xfrm>
            <a:off x="4607767" y="2099727"/>
            <a:ext cx="4431654" cy="288032"/>
          </a:xfrm>
          <a:custGeom>
            <a:avLst/>
            <a:gdLst>
              <a:gd name="connsiteX0" fmla="*/ 0 w 3933156"/>
              <a:gd name="connsiteY0" fmla="*/ 47719 h 477185"/>
              <a:gd name="connsiteX1" fmla="*/ 47719 w 3933156"/>
              <a:gd name="connsiteY1" fmla="*/ 0 h 477185"/>
              <a:gd name="connsiteX2" fmla="*/ 3885438 w 3933156"/>
              <a:gd name="connsiteY2" fmla="*/ 0 h 477185"/>
              <a:gd name="connsiteX3" fmla="*/ 3933157 w 3933156"/>
              <a:gd name="connsiteY3" fmla="*/ 47719 h 477185"/>
              <a:gd name="connsiteX4" fmla="*/ 3933156 w 3933156"/>
              <a:gd name="connsiteY4" fmla="*/ 429467 h 477185"/>
              <a:gd name="connsiteX5" fmla="*/ 3885437 w 3933156"/>
              <a:gd name="connsiteY5" fmla="*/ 477186 h 477185"/>
              <a:gd name="connsiteX6" fmla="*/ 47719 w 3933156"/>
              <a:gd name="connsiteY6" fmla="*/ 477185 h 477185"/>
              <a:gd name="connsiteX7" fmla="*/ 0 w 3933156"/>
              <a:gd name="connsiteY7" fmla="*/ 429466 h 477185"/>
              <a:gd name="connsiteX8" fmla="*/ 0 w 3933156"/>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156" h="477185">
                <a:moveTo>
                  <a:pt x="0" y="47719"/>
                </a:moveTo>
                <a:cubicBezTo>
                  <a:pt x="0" y="21365"/>
                  <a:pt x="21365" y="0"/>
                  <a:pt x="47719" y="0"/>
                </a:cubicBezTo>
                <a:lnTo>
                  <a:pt x="3885438" y="0"/>
                </a:lnTo>
                <a:cubicBezTo>
                  <a:pt x="3911792" y="0"/>
                  <a:pt x="3933157" y="21365"/>
                  <a:pt x="3933157" y="47719"/>
                </a:cubicBezTo>
                <a:cubicBezTo>
                  <a:pt x="3933157" y="174968"/>
                  <a:pt x="3933156" y="302218"/>
                  <a:pt x="3933156" y="429467"/>
                </a:cubicBezTo>
                <a:cubicBezTo>
                  <a:pt x="3933156" y="455821"/>
                  <a:pt x="3911791" y="477186"/>
                  <a:pt x="3885437"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2018 году, млн. руб.</a:t>
            </a:r>
          </a:p>
        </p:txBody>
      </p:sp>
      <p:sp>
        <p:nvSpPr>
          <p:cNvPr id="17" name="Полилиния 16"/>
          <p:cNvSpPr/>
          <p:nvPr/>
        </p:nvSpPr>
        <p:spPr>
          <a:xfrm>
            <a:off x="4600629" y="3610304"/>
            <a:ext cx="2789433" cy="318802"/>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1100" dirty="0">
                <a:solidFill>
                  <a:schemeClr val="tx1"/>
                </a:solidFill>
                <a:latin typeface="Times New Roman" panose="02020603050405020304" pitchFamily="18" charset="0"/>
                <a:cs typeface="Times New Roman" panose="02020603050405020304" pitchFamily="18" charset="0"/>
              </a:rPr>
              <a:t>Устойчивое развитие сельских </a:t>
            </a:r>
            <a:r>
              <a:rPr lang="ru-RU" sz="1100" dirty="0" smtClean="0">
                <a:solidFill>
                  <a:schemeClr val="tx1"/>
                </a:solidFill>
                <a:latin typeface="Times New Roman" panose="02020603050405020304" pitchFamily="18" charset="0"/>
                <a:cs typeface="Times New Roman" panose="02020603050405020304" pitchFamily="18" charset="0"/>
              </a:rPr>
              <a:t>территорий</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9" name="Полилиния 18"/>
          <p:cNvSpPr/>
          <p:nvPr/>
        </p:nvSpPr>
        <p:spPr>
          <a:xfrm>
            <a:off x="4590879" y="4375374"/>
            <a:ext cx="2789433" cy="395562"/>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1100" dirty="0">
                <a:solidFill>
                  <a:schemeClr val="tx1"/>
                </a:solidFill>
                <a:latin typeface="Times New Roman" panose="02020603050405020304" pitchFamily="18" charset="0"/>
                <a:cs typeface="Times New Roman" panose="02020603050405020304" pitchFamily="18" charset="0"/>
              </a:rPr>
              <a:t>Развитие отраслей агропромышленного комплекса</a:t>
            </a:r>
          </a:p>
        </p:txBody>
      </p:sp>
      <p:sp>
        <p:nvSpPr>
          <p:cNvPr id="24" name="Полилиния 23"/>
          <p:cNvSpPr/>
          <p:nvPr/>
        </p:nvSpPr>
        <p:spPr>
          <a:xfrm>
            <a:off x="8303234" y="3610304"/>
            <a:ext cx="684000" cy="318801"/>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886,7</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8289721" y="4375373"/>
            <a:ext cx="684000" cy="395562"/>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1 170,4</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28" name="Полилиния 27"/>
          <p:cNvSpPr/>
          <p:nvPr/>
        </p:nvSpPr>
        <p:spPr>
          <a:xfrm>
            <a:off x="4607766" y="2852936"/>
            <a:ext cx="2789433" cy="341871"/>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1100" dirty="0">
                <a:solidFill>
                  <a:schemeClr val="tx1"/>
                </a:solidFill>
                <a:latin typeface="Times New Roman" panose="02020603050405020304" pitchFamily="18" charset="0"/>
                <a:cs typeface="Times New Roman" panose="02020603050405020304" pitchFamily="18" charset="0"/>
              </a:rPr>
              <a:t>Техническая и технологическая модернизация, инновационное развитие</a:t>
            </a:r>
          </a:p>
        </p:txBody>
      </p:sp>
      <p:sp>
        <p:nvSpPr>
          <p:cNvPr id="29" name="Полилиния 28"/>
          <p:cNvSpPr/>
          <p:nvPr/>
        </p:nvSpPr>
        <p:spPr>
          <a:xfrm>
            <a:off x="4610513" y="3258540"/>
            <a:ext cx="2769666" cy="288031"/>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696" tIns="59696" rIns="59696" bIns="59696" numCol="1" spcCol="1270" anchor="ctr" anchorCtr="0">
            <a:noAutofit/>
          </a:bodyPr>
          <a:lstStyle/>
          <a:p>
            <a:pPr fontAlgn="auto">
              <a:spcBef>
                <a:spcPts val="0"/>
              </a:spcBef>
              <a:spcAft>
                <a:spcPts val="0"/>
              </a:spcAft>
              <a:defRPr/>
            </a:pPr>
            <a:r>
              <a:rPr lang="ru-RU" sz="1100" dirty="0">
                <a:solidFill>
                  <a:schemeClr val="tx1"/>
                </a:solidFill>
                <a:latin typeface="Times New Roman" panose="02020603050405020304" pitchFamily="18" charset="0"/>
                <a:cs typeface="Times New Roman" panose="02020603050405020304" pitchFamily="18" charset="0"/>
              </a:rPr>
              <a:t>Развитие ветеринарии в Чувашской Республике</a:t>
            </a:r>
          </a:p>
        </p:txBody>
      </p:sp>
      <p:sp>
        <p:nvSpPr>
          <p:cNvPr id="32" name="Полилиния 31"/>
          <p:cNvSpPr/>
          <p:nvPr/>
        </p:nvSpPr>
        <p:spPr>
          <a:xfrm>
            <a:off x="4590879" y="4834669"/>
            <a:ext cx="2789433" cy="391036"/>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1100" dirty="0">
                <a:solidFill>
                  <a:schemeClr val="tx1"/>
                </a:solidFill>
                <a:latin typeface="Times New Roman" panose="02020603050405020304" pitchFamily="18" charset="0"/>
                <a:cs typeface="Times New Roman" panose="02020603050405020304" pitchFamily="18" charset="0"/>
              </a:rPr>
              <a:t>Стимулирование инвестиционной деятельности в </a:t>
            </a:r>
            <a:r>
              <a:rPr lang="ru-RU" sz="1100" dirty="0" smtClean="0">
                <a:solidFill>
                  <a:schemeClr val="tx1"/>
                </a:solidFill>
                <a:latin typeface="Times New Roman" panose="02020603050405020304" pitchFamily="18" charset="0"/>
                <a:cs typeface="Times New Roman" panose="02020603050405020304" pitchFamily="18" charset="0"/>
              </a:rPr>
              <a:t>АПК</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4" name="Полилиния 33"/>
          <p:cNvSpPr/>
          <p:nvPr/>
        </p:nvSpPr>
        <p:spPr>
          <a:xfrm>
            <a:off x="8298023" y="2852936"/>
            <a:ext cx="684000" cy="341871"/>
          </a:xfrm>
          <a:custGeom>
            <a:avLst/>
            <a:gdLst>
              <a:gd name="connsiteX0" fmla="*/ 0 w 720352"/>
              <a:gd name="connsiteY0" fmla="*/ 47719 h 477185"/>
              <a:gd name="connsiteX1" fmla="*/ 47719 w 720352"/>
              <a:gd name="connsiteY1" fmla="*/ 0 h 477185"/>
              <a:gd name="connsiteX2" fmla="*/ 672634 w 720352"/>
              <a:gd name="connsiteY2" fmla="*/ 0 h 477185"/>
              <a:gd name="connsiteX3" fmla="*/ 720353 w 720352"/>
              <a:gd name="connsiteY3" fmla="*/ 47719 h 477185"/>
              <a:gd name="connsiteX4" fmla="*/ 720352 w 720352"/>
              <a:gd name="connsiteY4" fmla="*/ 429467 h 477185"/>
              <a:gd name="connsiteX5" fmla="*/ 672633 w 720352"/>
              <a:gd name="connsiteY5" fmla="*/ 477186 h 477185"/>
              <a:gd name="connsiteX6" fmla="*/ 47719 w 720352"/>
              <a:gd name="connsiteY6" fmla="*/ 477185 h 477185"/>
              <a:gd name="connsiteX7" fmla="*/ 0 w 720352"/>
              <a:gd name="connsiteY7" fmla="*/ 429466 h 477185"/>
              <a:gd name="connsiteX8" fmla="*/ 0 w 720352"/>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2" h="477185">
                <a:moveTo>
                  <a:pt x="0" y="47719"/>
                </a:moveTo>
                <a:cubicBezTo>
                  <a:pt x="0" y="21365"/>
                  <a:pt x="21365" y="0"/>
                  <a:pt x="47719" y="0"/>
                </a:cubicBezTo>
                <a:lnTo>
                  <a:pt x="672634" y="0"/>
                </a:lnTo>
                <a:cubicBezTo>
                  <a:pt x="698988" y="0"/>
                  <a:pt x="720353" y="21365"/>
                  <a:pt x="720353" y="47719"/>
                </a:cubicBezTo>
                <a:cubicBezTo>
                  <a:pt x="720353" y="174968"/>
                  <a:pt x="720352" y="302218"/>
                  <a:pt x="720352" y="429467"/>
                </a:cubicBezTo>
                <a:cubicBezTo>
                  <a:pt x="720352" y="455821"/>
                  <a:pt x="698987" y="477186"/>
                  <a:pt x="672633"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33,8</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5" name="Полилиния 34"/>
          <p:cNvSpPr/>
          <p:nvPr/>
        </p:nvSpPr>
        <p:spPr>
          <a:xfrm>
            <a:off x="8303234" y="3258540"/>
            <a:ext cx="684000" cy="288031"/>
          </a:xfrm>
          <a:custGeom>
            <a:avLst/>
            <a:gdLst>
              <a:gd name="connsiteX0" fmla="*/ 0 w 720355"/>
              <a:gd name="connsiteY0" fmla="*/ 47719 h 477185"/>
              <a:gd name="connsiteX1" fmla="*/ 47719 w 720355"/>
              <a:gd name="connsiteY1" fmla="*/ 0 h 477185"/>
              <a:gd name="connsiteX2" fmla="*/ 672637 w 720355"/>
              <a:gd name="connsiteY2" fmla="*/ 0 h 477185"/>
              <a:gd name="connsiteX3" fmla="*/ 720356 w 720355"/>
              <a:gd name="connsiteY3" fmla="*/ 47719 h 477185"/>
              <a:gd name="connsiteX4" fmla="*/ 720355 w 720355"/>
              <a:gd name="connsiteY4" fmla="*/ 429467 h 477185"/>
              <a:gd name="connsiteX5" fmla="*/ 672636 w 720355"/>
              <a:gd name="connsiteY5" fmla="*/ 477186 h 477185"/>
              <a:gd name="connsiteX6" fmla="*/ 47719 w 720355"/>
              <a:gd name="connsiteY6" fmla="*/ 477185 h 477185"/>
              <a:gd name="connsiteX7" fmla="*/ 0 w 720355"/>
              <a:gd name="connsiteY7" fmla="*/ 429466 h 477185"/>
              <a:gd name="connsiteX8" fmla="*/ 0 w 72035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5" h="477185">
                <a:moveTo>
                  <a:pt x="0" y="47719"/>
                </a:moveTo>
                <a:cubicBezTo>
                  <a:pt x="0" y="21365"/>
                  <a:pt x="21365" y="0"/>
                  <a:pt x="47719" y="0"/>
                </a:cubicBezTo>
                <a:lnTo>
                  <a:pt x="672637" y="0"/>
                </a:lnTo>
                <a:cubicBezTo>
                  <a:pt x="698991" y="0"/>
                  <a:pt x="720356" y="21365"/>
                  <a:pt x="720356" y="47719"/>
                </a:cubicBezTo>
                <a:cubicBezTo>
                  <a:pt x="720356" y="174968"/>
                  <a:pt x="720355" y="302218"/>
                  <a:pt x="720355" y="429467"/>
                </a:cubicBezTo>
                <a:cubicBezTo>
                  <a:pt x="720355" y="455821"/>
                  <a:pt x="698990" y="477186"/>
                  <a:pt x="67263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244,5</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8" name="Полилиния 37"/>
          <p:cNvSpPr/>
          <p:nvPr/>
        </p:nvSpPr>
        <p:spPr>
          <a:xfrm>
            <a:off x="8303234" y="4834668"/>
            <a:ext cx="684000" cy="391035"/>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800,4</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9" name="Полилиния 38"/>
          <p:cNvSpPr/>
          <p:nvPr/>
        </p:nvSpPr>
        <p:spPr>
          <a:xfrm>
            <a:off x="4600800" y="6105485"/>
            <a:ext cx="2789433" cy="412742"/>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1100" dirty="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p>
        </p:txBody>
      </p:sp>
      <p:sp>
        <p:nvSpPr>
          <p:cNvPr id="41" name="Полилиния 40"/>
          <p:cNvSpPr/>
          <p:nvPr/>
        </p:nvSpPr>
        <p:spPr>
          <a:xfrm>
            <a:off x="8303234" y="6105486"/>
            <a:ext cx="670488" cy="412741"/>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78,4</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a:xfrm>
            <a:off x="8090151" y="6449424"/>
            <a:ext cx="1006489" cy="365125"/>
          </a:xfrm>
        </p:spPr>
        <p:txBody>
          <a:bodyPr/>
          <a:lstStyle/>
          <a:p>
            <a:pPr>
              <a:defRPr/>
            </a:pPr>
            <a:fld id="{667CCBFA-BFB9-4E9F-B6F6-694D72409F22}" type="slidenum">
              <a:rPr lang="ru-RU" smtClean="0"/>
              <a:pPr>
                <a:defRPr/>
              </a:pPr>
              <a:t>64</a:t>
            </a:fld>
            <a:endParaRPr lang="ru-RU" dirty="0"/>
          </a:p>
        </p:txBody>
      </p:sp>
      <p:sp>
        <p:nvSpPr>
          <p:cNvPr id="44" name="Полилиния 43"/>
          <p:cNvSpPr/>
          <p:nvPr/>
        </p:nvSpPr>
        <p:spPr>
          <a:xfrm>
            <a:off x="7506087" y="2472392"/>
            <a:ext cx="687238" cy="275405"/>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b="1" dirty="0" smtClean="0">
                <a:solidFill>
                  <a:schemeClr val="tx1"/>
                </a:solidFill>
                <a:latin typeface="Times New Roman" panose="02020603050405020304" pitchFamily="18" charset="0"/>
                <a:cs typeface="Times New Roman" panose="02020603050405020304" pitchFamily="18" charset="0"/>
              </a:rPr>
              <a:t>План</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45" name="Скругленный прямоугольник 44"/>
          <p:cNvSpPr/>
          <p:nvPr/>
        </p:nvSpPr>
        <p:spPr>
          <a:xfrm>
            <a:off x="8244897" y="2472392"/>
            <a:ext cx="739570" cy="275404"/>
          </a:xfrm>
          <a:prstGeom prst="roundRect">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b="1" dirty="0" smtClean="0">
                <a:solidFill>
                  <a:schemeClr val="tx1"/>
                </a:solidFill>
                <a:latin typeface="Times New Roman" panose="02020603050405020304" pitchFamily="18" charset="0"/>
                <a:cs typeface="Times New Roman" panose="02020603050405020304" pitchFamily="18" charset="0"/>
              </a:rPr>
              <a:t>Факт</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51" name="Полилиния 50"/>
          <p:cNvSpPr/>
          <p:nvPr/>
        </p:nvSpPr>
        <p:spPr>
          <a:xfrm>
            <a:off x="7531228" y="2852936"/>
            <a:ext cx="684000" cy="341871"/>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44,9</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52" name="Полилиния 51"/>
          <p:cNvSpPr/>
          <p:nvPr/>
        </p:nvSpPr>
        <p:spPr>
          <a:xfrm>
            <a:off x="7531228" y="3262991"/>
            <a:ext cx="684000" cy="288031"/>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245,2</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54" name="Полилиния 53"/>
          <p:cNvSpPr/>
          <p:nvPr/>
        </p:nvSpPr>
        <p:spPr>
          <a:xfrm>
            <a:off x="7515425" y="3619206"/>
            <a:ext cx="684000" cy="318802"/>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923,2</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58" name="Полилиния 57"/>
          <p:cNvSpPr/>
          <p:nvPr/>
        </p:nvSpPr>
        <p:spPr>
          <a:xfrm>
            <a:off x="7507119" y="4357573"/>
            <a:ext cx="684000" cy="395562"/>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1 176,4</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59" name="Полилиния 58"/>
          <p:cNvSpPr/>
          <p:nvPr/>
        </p:nvSpPr>
        <p:spPr>
          <a:xfrm>
            <a:off x="7507121" y="4821319"/>
            <a:ext cx="684000" cy="391035"/>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811,2</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60" name="Полилиния 59"/>
          <p:cNvSpPr/>
          <p:nvPr/>
        </p:nvSpPr>
        <p:spPr>
          <a:xfrm>
            <a:off x="7515424" y="6105486"/>
            <a:ext cx="652033" cy="412741"/>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78,8</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61"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a:t>
            </a:r>
            <a:r>
              <a:rPr lang="ru-RU" sz="1600" dirty="0">
                <a:solidFill>
                  <a:schemeClr val="tx1"/>
                </a:solidFill>
                <a:effectLst/>
                <a:latin typeface="Times New Roman" panose="02020603050405020304" pitchFamily="18" charset="0"/>
                <a:cs typeface="Times New Roman" panose="02020603050405020304" pitchFamily="18" charset="0"/>
              </a:rPr>
              <a:t>«Развитие сельского хозяйства и регулирование рынка </a:t>
            </a:r>
            <a:r>
              <a:rPr lang="ru-RU" sz="1600" dirty="0" smtClean="0">
                <a:solidFill>
                  <a:schemeClr val="tx1"/>
                </a:solidFill>
                <a:effectLst/>
                <a:latin typeface="Times New Roman" panose="02020603050405020304" pitchFamily="18" charset="0"/>
                <a:cs typeface="Times New Roman" panose="02020603050405020304" pitchFamily="18" charset="0"/>
              </a:rPr>
              <a:t>с/х продукции</a:t>
            </a:r>
            <a:r>
              <a:rPr lang="ru-RU" sz="1600" dirty="0">
                <a:solidFill>
                  <a:schemeClr val="tx1"/>
                </a:solidFill>
                <a:effectLst/>
                <a:latin typeface="Times New Roman" panose="02020603050405020304" pitchFamily="18" charset="0"/>
                <a:cs typeface="Times New Roman" panose="02020603050405020304" pitchFamily="18" charset="0"/>
              </a:rPr>
              <a:t>, сырья и </a:t>
            </a:r>
            <a:r>
              <a:rPr lang="ru-RU" sz="1600" dirty="0" smtClean="0">
                <a:solidFill>
                  <a:schemeClr val="tx1"/>
                </a:solidFill>
                <a:effectLst/>
                <a:latin typeface="Times New Roman" panose="02020603050405020304" pitchFamily="18" charset="0"/>
                <a:cs typeface="Times New Roman" panose="02020603050405020304" pitchFamily="18" charset="0"/>
              </a:rPr>
              <a:t>продовольствия»</a:t>
            </a:r>
            <a:endParaRPr lang="ru-RU" sz="1600" dirty="0">
              <a:solidFill>
                <a:schemeClr val="tx1"/>
              </a:solidFill>
              <a:effectLst/>
              <a:latin typeface="Times New Roman" panose="02020603050405020304" pitchFamily="18" charset="0"/>
              <a:cs typeface="Times New Roman" panose="02020603050405020304" pitchFamily="18" charset="0"/>
            </a:endParaRPr>
          </a:p>
        </p:txBody>
      </p:sp>
      <p:cxnSp>
        <p:nvCxnSpPr>
          <p:cNvPr id="62" name="Прямая соединительная линия 61"/>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64" name="Скругленный прямоугольник 63"/>
          <p:cNvSpPr/>
          <p:nvPr/>
        </p:nvSpPr>
        <p:spPr>
          <a:xfrm>
            <a:off x="4611193" y="2472393"/>
            <a:ext cx="2789432" cy="275405"/>
          </a:xfrm>
          <a:prstGeom prst="roundRect">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b="1" dirty="0" smtClean="0">
                <a:solidFill>
                  <a:schemeClr val="tx1"/>
                </a:solidFill>
                <a:latin typeface="Times New Roman" panose="02020603050405020304" pitchFamily="18" charset="0"/>
                <a:cs typeface="Times New Roman" panose="02020603050405020304" pitchFamily="18" charset="0"/>
              </a:rPr>
              <a:t>Подпрограмма</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66" name="Полилиния 65"/>
          <p:cNvSpPr/>
          <p:nvPr/>
        </p:nvSpPr>
        <p:spPr>
          <a:xfrm>
            <a:off x="4592691" y="5289438"/>
            <a:ext cx="2789433" cy="360039"/>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1100" dirty="0">
                <a:solidFill>
                  <a:schemeClr val="tx1"/>
                </a:solidFill>
                <a:latin typeface="Times New Roman" panose="02020603050405020304" pitchFamily="18" charset="0"/>
                <a:cs typeface="Times New Roman" panose="02020603050405020304" pitchFamily="18" charset="0"/>
              </a:rPr>
              <a:t>Обеспечение общих условий функционирования </a:t>
            </a:r>
            <a:r>
              <a:rPr lang="ru-RU" sz="1100" dirty="0" smtClean="0">
                <a:solidFill>
                  <a:schemeClr val="tx1"/>
                </a:solidFill>
                <a:latin typeface="Times New Roman" panose="02020603050405020304" pitchFamily="18" charset="0"/>
                <a:cs typeface="Times New Roman" panose="02020603050405020304" pitchFamily="18" charset="0"/>
              </a:rPr>
              <a:t>отраслей АПК</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67" name="Полилиния 66"/>
          <p:cNvSpPr/>
          <p:nvPr/>
        </p:nvSpPr>
        <p:spPr>
          <a:xfrm>
            <a:off x="7497783" y="5280538"/>
            <a:ext cx="684000" cy="360039"/>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24,9</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68" name="Полилиния 67"/>
          <p:cNvSpPr/>
          <p:nvPr/>
        </p:nvSpPr>
        <p:spPr>
          <a:xfrm>
            <a:off x="8291142" y="5289436"/>
            <a:ext cx="684000" cy="360039"/>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24,9</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42" name="Полилиния 41"/>
          <p:cNvSpPr/>
          <p:nvPr/>
        </p:nvSpPr>
        <p:spPr>
          <a:xfrm>
            <a:off x="4590878" y="5713210"/>
            <a:ext cx="2791245" cy="328544"/>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1100" dirty="0">
                <a:solidFill>
                  <a:schemeClr val="tx1"/>
                </a:solidFill>
                <a:latin typeface="Times New Roman" panose="02020603050405020304" pitchFamily="18" charset="0"/>
                <a:cs typeface="Times New Roman" panose="02020603050405020304" pitchFamily="18" charset="0"/>
              </a:rPr>
              <a:t>Реализация </a:t>
            </a:r>
            <a:r>
              <a:rPr lang="ru-RU" sz="1100" dirty="0" smtClean="0">
                <a:solidFill>
                  <a:schemeClr val="tx1"/>
                </a:solidFill>
                <a:latin typeface="Times New Roman" panose="02020603050405020304" pitchFamily="18" charset="0"/>
                <a:cs typeface="Times New Roman" panose="02020603050405020304" pitchFamily="18" charset="0"/>
              </a:rPr>
              <a:t>регионального </a:t>
            </a:r>
            <a:r>
              <a:rPr lang="ru-RU" sz="1100" dirty="0">
                <a:solidFill>
                  <a:schemeClr val="tx1"/>
                </a:solidFill>
                <a:latin typeface="Times New Roman" panose="02020603050405020304" pitchFamily="18" charset="0"/>
                <a:cs typeface="Times New Roman" panose="02020603050405020304" pitchFamily="18" charset="0"/>
              </a:rPr>
              <a:t>проекта "Экспорт продукции </a:t>
            </a:r>
            <a:r>
              <a:rPr lang="ru-RU" sz="1100" dirty="0" smtClean="0">
                <a:solidFill>
                  <a:schemeClr val="tx1"/>
                </a:solidFill>
                <a:latin typeface="Times New Roman" panose="02020603050405020304" pitchFamily="18" charset="0"/>
                <a:cs typeface="Times New Roman" panose="02020603050405020304" pitchFamily="18" charset="0"/>
              </a:rPr>
              <a:t>АПК»</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43" name="Полилиния 42"/>
          <p:cNvSpPr/>
          <p:nvPr/>
        </p:nvSpPr>
        <p:spPr>
          <a:xfrm>
            <a:off x="7506087" y="5708761"/>
            <a:ext cx="652033" cy="328544"/>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2,3</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46" name="Полилиния 45"/>
          <p:cNvSpPr/>
          <p:nvPr/>
        </p:nvSpPr>
        <p:spPr>
          <a:xfrm>
            <a:off x="8295279" y="5713208"/>
            <a:ext cx="670488" cy="328543"/>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2,3</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47" name="Полилиния 46"/>
          <p:cNvSpPr/>
          <p:nvPr/>
        </p:nvSpPr>
        <p:spPr>
          <a:xfrm>
            <a:off x="4590746" y="3992839"/>
            <a:ext cx="2789433" cy="318802"/>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1100" dirty="0">
                <a:solidFill>
                  <a:schemeClr val="tx1"/>
                </a:solidFill>
                <a:latin typeface="Times New Roman" panose="02020603050405020304" pitchFamily="18" charset="0"/>
                <a:cs typeface="Times New Roman" panose="02020603050405020304" pitchFamily="18" charset="0"/>
              </a:rPr>
              <a:t>Развитие мелиорации земель сельскохозяйственного </a:t>
            </a:r>
            <a:r>
              <a:rPr lang="ru-RU" sz="1100" dirty="0" smtClean="0">
                <a:solidFill>
                  <a:schemeClr val="tx1"/>
                </a:solidFill>
                <a:latin typeface="Times New Roman" panose="02020603050405020304" pitchFamily="18" charset="0"/>
                <a:cs typeface="Times New Roman" panose="02020603050405020304" pitchFamily="18" charset="0"/>
              </a:rPr>
              <a:t>назначения</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48" name="Полилиния 47"/>
          <p:cNvSpPr/>
          <p:nvPr/>
        </p:nvSpPr>
        <p:spPr>
          <a:xfrm>
            <a:off x="7531228" y="4006192"/>
            <a:ext cx="662097" cy="283197"/>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29,1</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49" name="Полилиния 48"/>
          <p:cNvSpPr/>
          <p:nvPr/>
        </p:nvSpPr>
        <p:spPr>
          <a:xfrm>
            <a:off x="8303234" y="3992838"/>
            <a:ext cx="684000" cy="318802"/>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19,4</a:t>
            </a:r>
            <a:endParaRPr lang="ru-RU" sz="1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5389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лилиния 5"/>
          <p:cNvSpPr/>
          <p:nvPr/>
        </p:nvSpPr>
        <p:spPr>
          <a:xfrm>
            <a:off x="5139826" y="1052736"/>
            <a:ext cx="3903032" cy="551113"/>
          </a:xfrm>
          <a:custGeom>
            <a:avLst/>
            <a:gdLst>
              <a:gd name="connsiteX0" fmla="*/ 0 w 3903032"/>
              <a:gd name="connsiteY0" fmla="*/ 42817 h 428165"/>
              <a:gd name="connsiteX1" fmla="*/ 42817 w 3903032"/>
              <a:gd name="connsiteY1" fmla="*/ 0 h 428165"/>
              <a:gd name="connsiteX2" fmla="*/ 3860216 w 3903032"/>
              <a:gd name="connsiteY2" fmla="*/ 0 h 428165"/>
              <a:gd name="connsiteX3" fmla="*/ 3903033 w 3903032"/>
              <a:gd name="connsiteY3" fmla="*/ 42817 h 428165"/>
              <a:gd name="connsiteX4" fmla="*/ 3903032 w 3903032"/>
              <a:gd name="connsiteY4" fmla="*/ 385349 h 428165"/>
              <a:gd name="connsiteX5" fmla="*/ 3860215 w 3903032"/>
              <a:gd name="connsiteY5" fmla="*/ 428166 h 428165"/>
              <a:gd name="connsiteX6" fmla="*/ 42817 w 3903032"/>
              <a:gd name="connsiteY6" fmla="*/ 428165 h 428165"/>
              <a:gd name="connsiteX7" fmla="*/ 0 w 3903032"/>
              <a:gd name="connsiteY7" fmla="*/ 385348 h 428165"/>
              <a:gd name="connsiteX8" fmla="*/ 0 w 390303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032" h="428165">
                <a:moveTo>
                  <a:pt x="0" y="42817"/>
                </a:moveTo>
                <a:cubicBezTo>
                  <a:pt x="0" y="19170"/>
                  <a:pt x="19170" y="0"/>
                  <a:pt x="42817" y="0"/>
                </a:cubicBezTo>
                <a:lnTo>
                  <a:pt x="3860216" y="0"/>
                </a:lnTo>
                <a:cubicBezTo>
                  <a:pt x="3883863" y="0"/>
                  <a:pt x="3903033" y="19170"/>
                  <a:pt x="3903033" y="42817"/>
                </a:cubicBezTo>
                <a:cubicBezTo>
                  <a:pt x="3903033" y="156994"/>
                  <a:pt x="3903032" y="271172"/>
                  <a:pt x="3903032" y="385349"/>
                </a:cubicBezTo>
                <a:cubicBezTo>
                  <a:pt x="3903032" y="408996"/>
                  <a:pt x="3883862" y="428166"/>
                  <a:pt x="3860215" y="428166"/>
                </a:cubicBezTo>
                <a:lnTo>
                  <a:pt x="42817" y="428165"/>
                </a:lnTo>
                <a:cubicBezTo>
                  <a:pt x="19170" y="428165"/>
                  <a:pt x="0" y="408995"/>
                  <a:pt x="0" y="385348"/>
                </a:cubicBezTo>
                <a:lnTo>
                  <a:pt x="0" y="42817"/>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65881" tIns="65881" rIns="65881" bIns="65881" numCol="1" spcCol="1270" anchor="ctr" anchorCtr="0">
            <a:noAutofit/>
          </a:bodyPr>
          <a:lstStyle/>
          <a:p>
            <a:pPr algn="ctr" defTabSz="622300" fontAlgn="base">
              <a:lnSpc>
                <a:spcPct val="90000"/>
              </a:lnSpc>
              <a:spcBef>
                <a:spcPct val="0"/>
              </a:spcBef>
              <a:spcAft>
                <a:spcPct val="35000"/>
              </a:spcAft>
            </a:pPr>
            <a:r>
              <a:rPr lang="ru-RU" sz="1400" b="1" dirty="0">
                <a:solidFill>
                  <a:srgbClr val="4E67C8">
                    <a:lumMod val="50000"/>
                  </a:srgbClr>
                </a:solidFill>
                <a:latin typeface="Times New Roman" panose="02020603050405020304" pitchFamily="18" charset="0"/>
                <a:cs typeface="Times New Roman" panose="02020603050405020304" pitchFamily="18" charset="0"/>
              </a:rPr>
              <a:t>Достижение значений показателей (индикаторов) </a:t>
            </a:r>
          </a:p>
        </p:txBody>
      </p:sp>
      <p:sp>
        <p:nvSpPr>
          <p:cNvPr id="7" name="Полилиния 6"/>
          <p:cNvSpPr/>
          <p:nvPr/>
        </p:nvSpPr>
        <p:spPr>
          <a:xfrm>
            <a:off x="5142518" y="1844824"/>
            <a:ext cx="731452" cy="492955"/>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881" tIns="65881" rIns="65881" bIns="65881"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2018 </a:t>
            </a:r>
            <a:r>
              <a:rPr lang="ru-RU" sz="1400" b="1" dirty="0">
                <a:solidFill>
                  <a:prstClr val="black"/>
                </a:solidFill>
                <a:latin typeface="Times New Roman" panose="02020603050405020304" pitchFamily="18" charset="0"/>
                <a:cs typeface="Times New Roman" panose="02020603050405020304" pitchFamily="18" charset="0"/>
              </a:rPr>
              <a:t>факт</a:t>
            </a:r>
          </a:p>
        </p:txBody>
      </p:sp>
      <p:sp>
        <p:nvSpPr>
          <p:cNvPr id="8" name="Полилиния 7"/>
          <p:cNvSpPr/>
          <p:nvPr/>
        </p:nvSpPr>
        <p:spPr>
          <a:xfrm>
            <a:off x="5142518" y="2585488"/>
            <a:ext cx="731452" cy="411463"/>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30,5</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9" name="Полилиния 8"/>
          <p:cNvSpPr/>
          <p:nvPr/>
        </p:nvSpPr>
        <p:spPr>
          <a:xfrm>
            <a:off x="5142518" y="3068960"/>
            <a:ext cx="731452" cy="432048"/>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101,7</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0" name="Полилиния 9"/>
          <p:cNvSpPr/>
          <p:nvPr/>
        </p:nvSpPr>
        <p:spPr>
          <a:xfrm>
            <a:off x="5142518" y="3573016"/>
            <a:ext cx="731452" cy="360039"/>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a:lnSpc>
                <a:spcPct val="90000"/>
              </a:lnSpc>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12,4</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2" name="Полилиния 11"/>
          <p:cNvSpPr/>
          <p:nvPr/>
        </p:nvSpPr>
        <p:spPr>
          <a:xfrm>
            <a:off x="5142518" y="4005064"/>
            <a:ext cx="731452" cy="432048"/>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108,8</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6" name="Полилиния 15"/>
          <p:cNvSpPr/>
          <p:nvPr/>
        </p:nvSpPr>
        <p:spPr>
          <a:xfrm>
            <a:off x="5142518" y="4509120"/>
            <a:ext cx="731452" cy="432048"/>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780</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18" name="Полилиния 17"/>
          <p:cNvSpPr/>
          <p:nvPr/>
        </p:nvSpPr>
        <p:spPr>
          <a:xfrm>
            <a:off x="5142518" y="5012033"/>
            <a:ext cx="731452" cy="433189"/>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18646</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22" name="Полилиния 21"/>
          <p:cNvSpPr/>
          <p:nvPr/>
        </p:nvSpPr>
        <p:spPr>
          <a:xfrm>
            <a:off x="5142518" y="5517232"/>
            <a:ext cx="731452" cy="432048"/>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9,6</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5142518" y="6021288"/>
            <a:ext cx="731452" cy="432047"/>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14103</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5944149" y="1844823"/>
            <a:ext cx="731452" cy="492955"/>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881" tIns="65881" rIns="65881" bIns="65881"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2018 план</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28" name="Полилиния 27"/>
          <p:cNvSpPr/>
          <p:nvPr/>
        </p:nvSpPr>
        <p:spPr>
          <a:xfrm>
            <a:off x="5935413" y="2585487"/>
            <a:ext cx="731452" cy="411463"/>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39,7</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29" name="Полилиния 28"/>
          <p:cNvSpPr/>
          <p:nvPr/>
        </p:nvSpPr>
        <p:spPr>
          <a:xfrm>
            <a:off x="5935413" y="3068960"/>
            <a:ext cx="731452" cy="432048"/>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101,2</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31" name="Полилиния 30"/>
          <p:cNvSpPr/>
          <p:nvPr/>
        </p:nvSpPr>
        <p:spPr>
          <a:xfrm>
            <a:off x="5935413" y="3573015"/>
            <a:ext cx="731452" cy="360039"/>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a:lnSpc>
                <a:spcPct val="90000"/>
              </a:lnSpc>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14,5</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32" name="Полилиния 31"/>
          <p:cNvSpPr/>
          <p:nvPr/>
        </p:nvSpPr>
        <p:spPr>
          <a:xfrm>
            <a:off x="5935413" y="4005064"/>
            <a:ext cx="731452" cy="432048"/>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105,0</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34" name="Полилиния 33"/>
          <p:cNvSpPr/>
          <p:nvPr/>
        </p:nvSpPr>
        <p:spPr>
          <a:xfrm>
            <a:off x="5935413" y="4509120"/>
            <a:ext cx="731452" cy="432048"/>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780</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38" name="Полилиния 37"/>
          <p:cNvSpPr/>
          <p:nvPr/>
        </p:nvSpPr>
        <p:spPr>
          <a:xfrm>
            <a:off x="5935413" y="5012033"/>
            <a:ext cx="731452" cy="433188"/>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18646</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39" name="Полилиния 38"/>
          <p:cNvSpPr/>
          <p:nvPr/>
        </p:nvSpPr>
        <p:spPr>
          <a:xfrm>
            <a:off x="5935413" y="5517232"/>
            <a:ext cx="731452" cy="432048"/>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9,6</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40" name="Полилиния 39"/>
          <p:cNvSpPr/>
          <p:nvPr/>
        </p:nvSpPr>
        <p:spPr>
          <a:xfrm>
            <a:off x="5935413" y="6021288"/>
            <a:ext cx="731452" cy="432047"/>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14103</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43" name="Полилиния 42"/>
          <p:cNvSpPr/>
          <p:nvPr/>
        </p:nvSpPr>
        <p:spPr>
          <a:xfrm>
            <a:off x="6728308" y="1844824"/>
            <a:ext cx="731452" cy="492955"/>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881" tIns="65881" rIns="65881" bIns="65881"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2019</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44" name="Полилиния 43"/>
          <p:cNvSpPr/>
          <p:nvPr/>
        </p:nvSpPr>
        <p:spPr>
          <a:xfrm>
            <a:off x="6728308" y="2564904"/>
            <a:ext cx="731452" cy="432045"/>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41,8</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45" name="Полилиния 44"/>
          <p:cNvSpPr/>
          <p:nvPr/>
        </p:nvSpPr>
        <p:spPr>
          <a:xfrm>
            <a:off x="6728308" y="3068960"/>
            <a:ext cx="731452" cy="432048"/>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101,2</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46" name="Полилиния 45"/>
          <p:cNvSpPr/>
          <p:nvPr/>
        </p:nvSpPr>
        <p:spPr>
          <a:xfrm>
            <a:off x="6728308" y="3605980"/>
            <a:ext cx="731452" cy="327075"/>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a:lnSpc>
                <a:spcPct val="90000"/>
              </a:lnSpc>
              <a:spcAft>
                <a:spcPct val="35000"/>
              </a:spcAft>
            </a:pPr>
            <a:r>
              <a:rPr lang="ru-RU" sz="1100" b="1" dirty="0">
                <a:solidFill>
                  <a:prstClr val="black"/>
                </a:solidFill>
                <a:latin typeface="Times New Roman" panose="02020603050405020304" pitchFamily="18" charset="0"/>
                <a:cs typeface="Times New Roman" panose="02020603050405020304" pitchFamily="18" charset="0"/>
              </a:rPr>
              <a:t>15,0</a:t>
            </a:r>
          </a:p>
        </p:txBody>
      </p:sp>
      <p:sp>
        <p:nvSpPr>
          <p:cNvPr id="47" name="Полилиния 46"/>
          <p:cNvSpPr/>
          <p:nvPr/>
        </p:nvSpPr>
        <p:spPr>
          <a:xfrm>
            <a:off x="6728308" y="4005064"/>
            <a:ext cx="731452" cy="432048"/>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a:lnSpc>
                <a:spcPct val="90000"/>
              </a:lnSpc>
              <a:spcAft>
                <a:spcPct val="35000"/>
              </a:spcAft>
            </a:pPr>
            <a:r>
              <a:rPr lang="ru-RU" sz="1100" b="1" dirty="0">
                <a:solidFill>
                  <a:prstClr val="black"/>
                </a:solidFill>
                <a:latin typeface="Times New Roman" panose="02020603050405020304" pitchFamily="18" charset="0"/>
                <a:cs typeface="Times New Roman" panose="02020603050405020304" pitchFamily="18" charset="0"/>
              </a:rPr>
              <a:t>105,0</a:t>
            </a:r>
          </a:p>
        </p:txBody>
      </p:sp>
      <p:sp>
        <p:nvSpPr>
          <p:cNvPr id="48" name="Полилиния 47"/>
          <p:cNvSpPr/>
          <p:nvPr/>
        </p:nvSpPr>
        <p:spPr>
          <a:xfrm>
            <a:off x="6728308" y="4509120"/>
            <a:ext cx="731452" cy="432048"/>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810</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49" name="Полилиния 48"/>
          <p:cNvSpPr/>
          <p:nvPr/>
        </p:nvSpPr>
        <p:spPr>
          <a:xfrm>
            <a:off x="6728308" y="5030627"/>
            <a:ext cx="731452" cy="414593"/>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19271</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50" name="Полилиния 49"/>
          <p:cNvSpPr/>
          <p:nvPr/>
        </p:nvSpPr>
        <p:spPr>
          <a:xfrm>
            <a:off x="6728308" y="5517232"/>
            <a:ext cx="731452" cy="432048"/>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a:lnSpc>
                <a:spcPct val="90000"/>
              </a:lnSpc>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9,5</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51" name="Полилиния 50"/>
          <p:cNvSpPr/>
          <p:nvPr/>
        </p:nvSpPr>
        <p:spPr>
          <a:xfrm>
            <a:off x="6728308" y="6021287"/>
            <a:ext cx="731452" cy="432047"/>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14597</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54" name="Полилиния 53"/>
          <p:cNvSpPr/>
          <p:nvPr/>
        </p:nvSpPr>
        <p:spPr>
          <a:xfrm>
            <a:off x="7521203" y="1844824"/>
            <a:ext cx="731452" cy="492955"/>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881" tIns="65881" rIns="65881" bIns="65881"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2020</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55" name="Полилиния 54"/>
          <p:cNvSpPr/>
          <p:nvPr/>
        </p:nvSpPr>
        <p:spPr>
          <a:xfrm>
            <a:off x="7521203" y="2585489"/>
            <a:ext cx="731452" cy="411460"/>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44,5</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56" name="Полилиния 55"/>
          <p:cNvSpPr/>
          <p:nvPr/>
        </p:nvSpPr>
        <p:spPr>
          <a:xfrm>
            <a:off x="7521202" y="3068960"/>
            <a:ext cx="717751" cy="432047"/>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101,3</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57" name="Полилиния 56"/>
          <p:cNvSpPr/>
          <p:nvPr/>
        </p:nvSpPr>
        <p:spPr>
          <a:xfrm>
            <a:off x="7521203" y="3573015"/>
            <a:ext cx="731452" cy="360038"/>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a:lnSpc>
                <a:spcPct val="90000"/>
              </a:lnSpc>
              <a:spcAft>
                <a:spcPct val="35000"/>
              </a:spcAft>
            </a:pPr>
            <a:r>
              <a:rPr lang="ru-RU" sz="1100" b="1" dirty="0">
                <a:solidFill>
                  <a:prstClr val="black"/>
                </a:solidFill>
                <a:latin typeface="Times New Roman" panose="02020603050405020304" pitchFamily="18" charset="0"/>
                <a:cs typeface="Times New Roman" panose="02020603050405020304" pitchFamily="18" charset="0"/>
              </a:rPr>
              <a:t>17,0</a:t>
            </a:r>
          </a:p>
        </p:txBody>
      </p:sp>
      <p:sp>
        <p:nvSpPr>
          <p:cNvPr id="58" name="Полилиния 57"/>
          <p:cNvSpPr/>
          <p:nvPr/>
        </p:nvSpPr>
        <p:spPr>
          <a:xfrm>
            <a:off x="7521203" y="4005064"/>
            <a:ext cx="731452" cy="432048"/>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a:lnSpc>
                <a:spcPct val="90000"/>
              </a:lnSpc>
              <a:spcAft>
                <a:spcPct val="35000"/>
              </a:spcAft>
            </a:pPr>
            <a:r>
              <a:rPr lang="ru-RU" sz="1100" b="1" dirty="0">
                <a:solidFill>
                  <a:prstClr val="black"/>
                </a:solidFill>
                <a:latin typeface="Times New Roman" panose="02020603050405020304" pitchFamily="18" charset="0"/>
                <a:cs typeface="Times New Roman" panose="02020603050405020304" pitchFamily="18" charset="0"/>
              </a:rPr>
              <a:t>105,0</a:t>
            </a:r>
          </a:p>
        </p:txBody>
      </p:sp>
      <p:sp>
        <p:nvSpPr>
          <p:cNvPr id="59" name="Полилиния 58"/>
          <p:cNvSpPr/>
          <p:nvPr/>
        </p:nvSpPr>
        <p:spPr>
          <a:xfrm>
            <a:off x="7521203" y="4509120"/>
            <a:ext cx="731452" cy="432047"/>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850</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60" name="Полилиния 59"/>
          <p:cNvSpPr/>
          <p:nvPr/>
        </p:nvSpPr>
        <p:spPr>
          <a:xfrm>
            <a:off x="7521203" y="5030629"/>
            <a:ext cx="731452" cy="414594"/>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19 571</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61" name="Полилиния 60"/>
          <p:cNvSpPr/>
          <p:nvPr/>
        </p:nvSpPr>
        <p:spPr>
          <a:xfrm>
            <a:off x="7521203" y="5517232"/>
            <a:ext cx="731452" cy="432048"/>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a:lnSpc>
                <a:spcPct val="90000"/>
              </a:lnSpc>
              <a:spcAft>
                <a:spcPct val="35000"/>
              </a:spcAft>
            </a:pPr>
            <a:r>
              <a:rPr lang="ru-RU" sz="1100" b="1" dirty="0">
                <a:solidFill>
                  <a:prstClr val="black"/>
                </a:solidFill>
                <a:latin typeface="Times New Roman" panose="02020603050405020304" pitchFamily="18" charset="0"/>
                <a:cs typeface="Times New Roman" panose="02020603050405020304" pitchFamily="18" charset="0"/>
              </a:rPr>
              <a:t>9,4</a:t>
            </a:r>
          </a:p>
        </p:txBody>
      </p:sp>
      <p:sp>
        <p:nvSpPr>
          <p:cNvPr id="62" name="Полилиния 61"/>
          <p:cNvSpPr/>
          <p:nvPr/>
        </p:nvSpPr>
        <p:spPr>
          <a:xfrm>
            <a:off x="7521203" y="6021288"/>
            <a:ext cx="731452" cy="432045"/>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15107</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65" name="Полилиния 64"/>
          <p:cNvSpPr/>
          <p:nvPr/>
        </p:nvSpPr>
        <p:spPr>
          <a:xfrm>
            <a:off x="8314098" y="1844824"/>
            <a:ext cx="731452" cy="492955"/>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881" tIns="65881" rIns="65881" bIns="65881"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2021</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66" name="Полилиния 65"/>
          <p:cNvSpPr/>
          <p:nvPr/>
        </p:nvSpPr>
        <p:spPr>
          <a:xfrm>
            <a:off x="8314098" y="2585487"/>
            <a:ext cx="731452" cy="411464"/>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51,7</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67" name="Полилиния 66"/>
          <p:cNvSpPr/>
          <p:nvPr/>
        </p:nvSpPr>
        <p:spPr>
          <a:xfrm>
            <a:off x="8314098" y="3068960"/>
            <a:ext cx="731452" cy="432046"/>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103,0</a:t>
            </a:r>
          </a:p>
        </p:txBody>
      </p:sp>
      <p:sp>
        <p:nvSpPr>
          <p:cNvPr id="68" name="Полилиния 67"/>
          <p:cNvSpPr/>
          <p:nvPr/>
        </p:nvSpPr>
        <p:spPr>
          <a:xfrm>
            <a:off x="8314098" y="3573016"/>
            <a:ext cx="731452" cy="360039"/>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a:lnSpc>
                <a:spcPct val="90000"/>
              </a:lnSpc>
              <a:spcAft>
                <a:spcPct val="35000"/>
              </a:spcAft>
            </a:pPr>
            <a:r>
              <a:rPr lang="ru-RU" sz="1100" b="1" dirty="0">
                <a:solidFill>
                  <a:prstClr val="black"/>
                </a:solidFill>
                <a:latin typeface="Times New Roman" panose="02020603050405020304" pitchFamily="18" charset="0"/>
                <a:cs typeface="Times New Roman" panose="02020603050405020304" pitchFamily="18" charset="0"/>
              </a:rPr>
              <a:t>17,5</a:t>
            </a:r>
          </a:p>
        </p:txBody>
      </p:sp>
      <p:sp>
        <p:nvSpPr>
          <p:cNvPr id="69" name="Полилиния 68"/>
          <p:cNvSpPr/>
          <p:nvPr/>
        </p:nvSpPr>
        <p:spPr>
          <a:xfrm>
            <a:off x="8314098" y="4005064"/>
            <a:ext cx="731452" cy="432048"/>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a:lnSpc>
                <a:spcPct val="90000"/>
              </a:lnSpc>
              <a:spcAft>
                <a:spcPct val="35000"/>
              </a:spcAft>
            </a:pPr>
            <a:r>
              <a:rPr lang="ru-RU" sz="1100" b="1" dirty="0">
                <a:solidFill>
                  <a:prstClr val="black"/>
                </a:solidFill>
                <a:latin typeface="Times New Roman" panose="02020603050405020304" pitchFamily="18" charset="0"/>
                <a:cs typeface="Times New Roman" panose="02020603050405020304" pitchFamily="18" charset="0"/>
              </a:rPr>
              <a:t>105,0</a:t>
            </a:r>
          </a:p>
        </p:txBody>
      </p:sp>
      <p:sp>
        <p:nvSpPr>
          <p:cNvPr id="70" name="Полилиния 69"/>
          <p:cNvSpPr/>
          <p:nvPr/>
        </p:nvSpPr>
        <p:spPr>
          <a:xfrm>
            <a:off x="8314098" y="4509120"/>
            <a:ext cx="731452" cy="432048"/>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870</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71" name="Полилиния 70"/>
          <p:cNvSpPr/>
          <p:nvPr/>
        </p:nvSpPr>
        <p:spPr>
          <a:xfrm>
            <a:off x="8314098" y="5030626"/>
            <a:ext cx="731452" cy="414593"/>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19 884</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72" name="Полилиния 71"/>
          <p:cNvSpPr/>
          <p:nvPr/>
        </p:nvSpPr>
        <p:spPr>
          <a:xfrm>
            <a:off x="8314098" y="5517232"/>
            <a:ext cx="731452" cy="432048"/>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a:lnSpc>
                <a:spcPct val="90000"/>
              </a:lnSpc>
              <a:spcAft>
                <a:spcPct val="35000"/>
              </a:spcAft>
            </a:pPr>
            <a:r>
              <a:rPr lang="ru-RU" sz="1100" b="1" dirty="0">
                <a:solidFill>
                  <a:prstClr val="black"/>
                </a:solidFill>
                <a:latin typeface="Times New Roman" panose="02020603050405020304" pitchFamily="18" charset="0"/>
                <a:cs typeface="Times New Roman" panose="02020603050405020304" pitchFamily="18" charset="0"/>
              </a:rPr>
              <a:t>9,3</a:t>
            </a:r>
          </a:p>
        </p:txBody>
      </p:sp>
      <p:sp>
        <p:nvSpPr>
          <p:cNvPr id="73" name="Полилиния 72"/>
          <p:cNvSpPr/>
          <p:nvPr/>
        </p:nvSpPr>
        <p:spPr>
          <a:xfrm>
            <a:off x="8314098" y="6021287"/>
            <a:ext cx="731452" cy="432048"/>
          </a:xfrm>
          <a:custGeom>
            <a:avLst/>
            <a:gdLst>
              <a:gd name="connsiteX0" fmla="*/ 0 w 731452"/>
              <a:gd name="connsiteY0" fmla="*/ 42817 h 428165"/>
              <a:gd name="connsiteX1" fmla="*/ 42817 w 731452"/>
              <a:gd name="connsiteY1" fmla="*/ 0 h 428165"/>
              <a:gd name="connsiteX2" fmla="*/ 688636 w 731452"/>
              <a:gd name="connsiteY2" fmla="*/ 0 h 428165"/>
              <a:gd name="connsiteX3" fmla="*/ 731453 w 731452"/>
              <a:gd name="connsiteY3" fmla="*/ 42817 h 428165"/>
              <a:gd name="connsiteX4" fmla="*/ 731452 w 731452"/>
              <a:gd name="connsiteY4" fmla="*/ 385349 h 428165"/>
              <a:gd name="connsiteX5" fmla="*/ 688635 w 731452"/>
              <a:gd name="connsiteY5" fmla="*/ 428166 h 428165"/>
              <a:gd name="connsiteX6" fmla="*/ 42817 w 731452"/>
              <a:gd name="connsiteY6" fmla="*/ 428165 h 428165"/>
              <a:gd name="connsiteX7" fmla="*/ 0 w 731452"/>
              <a:gd name="connsiteY7" fmla="*/ 385348 h 428165"/>
              <a:gd name="connsiteX8" fmla="*/ 0 w 731452"/>
              <a:gd name="connsiteY8" fmla="*/ 42817 h 4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452" h="428165">
                <a:moveTo>
                  <a:pt x="0" y="42817"/>
                </a:moveTo>
                <a:cubicBezTo>
                  <a:pt x="0" y="19170"/>
                  <a:pt x="19170" y="0"/>
                  <a:pt x="42817" y="0"/>
                </a:cubicBezTo>
                <a:lnTo>
                  <a:pt x="688636" y="0"/>
                </a:lnTo>
                <a:cubicBezTo>
                  <a:pt x="712283" y="0"/>
                  <a:pt x="731453" y="19170"/>
                  <a:pt x="731453" y="42817"/>
                </a:cubicBezTo>
                <a:cubicBezTo>
                  <a:pt x="731453" y="156994"/>
                  <a:pt x="731452" y="271172"/>
                  <a:pt x="731452" y="385349"/>
                </a:cubicBezTo>
                <a:cubicBezTo>
                  <a:pt x="731452" y="408996"/>
                  <a:pt x="712282" y="428166"/>
                  <a:pt x="688635" y="428166"/>
                </a:cubicBezTo>
                <a:lnTo>
                  <a:pt x="42817" y="428165"/>
                </a:lnTo>
                <a:cubicBezTo>
                  <a:pt x="19170" y="428165"/>
                  <a:pt x="0" y="408995"/>
                  <a:pt x="0" y="385348"/>
                </a:cubicBezTo>
                <a:lnTo>
                  <a:pt x="0" y="42817"/>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51" tIns="54451" rIns="54451" bIns="54451" numCol="1" spcCol="1270" anchor="ctr" anchorCtr="0">
            <a:noAutofit/>
          </a:bodyPr>
          <a:lstStyle/>
          <a:p>
            <a:pPr algn="ctr" defTabSz="488950" fontAlgn="base">
              <a:lnSpc>
                <a:spcPct val="90000"/>
              </a:lnSpc>
              <a:spcBef>
                <a:spcPct val="0"/>
              </a:spcBef>
              <a:spcAft>
                <a:spcPct val="35000"/>
              </a:spcAft>
            </a:pPr>
            <a:r>
              <a:rPr lang="ru-RU" sz="1100" b="1" dirty="0" smtClean="0">
                <a:solidFill>
                  <a:prstClr val="black"/>
                </a:solidFill>
                <a:latin typeface="Times New Roman" panose="02020603050405020304" pitchFamily="18" charset="0"/>
                <a:cs typeface="Times New Roman" panose="02020603050405020304" pitchFamily="18" charset="0"/>
              </a:rPr>
              <a:t>15636</a:t>
            </a:r>
            <a:endParaRPr lang="ru-RU" sz="1100" b="1" dirty="0">
              <a:solidFill>
                <a:prstClr val="black"/>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54000" y="2585488"/>
            <a:ext cx="5040000" cy="41146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prstClr val="black"/>
                </a:solidFill>
                <a:latin typeface="Times New Roman" panose="02020603050405020304" pitchFamily="18" charset="0"/>
                <a:cs typeface="Times New Roman" panose="02020603050405020304" pitchFamily="18" charset="0"/>
              </a:rPr>
              <a:t>Объем производства продукции сельского хозяйства на душу населения, </a:t>
            </a:r>
            <a:endParaRPr lang="ru-RU" sz="1100" dirty="0" smtClean="0">
              <a:solidFill>
                <a:prstClr val="black"/>
              </a:solidFill>
              <a:latin typeface="Times New Roman" panose="02020603050405020304" pitchFamily="18" charset="0"/>
              <a:cs typeface="Times New Roman" panose="02020603050405020304" pitchFamily="18" charset="0"/>
            </a:endParaRPr>
          </a:p>
          <a:p>
            <a:r>
              <a:rPr lang="ru-RU" sz="1100" dirty="0" smtClean="0">
                <a:solidFill>
                  <a:prstClr val="black"/>
                </a:solidFill>
                <a:latin typeface="Times New Roman" panose="02020603050405020304" pitchFamily="18" charset="0"/>
                <a:cs typeface="Times New Roman" panose="02020603050405020304" pitchFamily="18" charset="0"/>
              </a:rPr>
              <a:t>тыс</a:t>
            </a:r>
            <a:r>
              <a:rPr lang="ru-RU" sz="1100" dirty="0">
                <a:solidFill>
                  <a:prstClr val="black"/>
                </a:solidFill>
                <a:latin typeface="Times New Roman" panose="02020603050405020304" pitchFamily="18" charset="0"/>
                <a:cs typeface="Times New Roman" panose="02020603050405020304" pitchFamily="18" charset="0"/>
              </a:rPr>
              <a:t>. руб.</a:t>
            </a:r>
          </a:p>
        </p:txBody>
      </p:sp>
      <p:sp>
        <p:nvSpPr>
          <p:cNvPr id="24" name="Скругленный прямоугольник 23"/>
          <p:cNvSpPr/>
          <p:nvPr/>
        </p:nvSpPr>
        <p:spPr>
          <a:xfrm>
            <a:off x="54000" y="3068960"/>
            <a:ext cx="5040000" cy="43204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prstClr val="black"/>
                </a:solidFill>
                <a:latin typeface="Times New Roman" panose="02020603050405020304" pitchFamily="18" charset="0"/>
                <a:cs typeface="Times New Roman" panose="02020603050405020304" pitchFamily="18" charset="0"/>
              </a:rPr>
              <a:t>Индекс производства продукции сельского хозяйства в хозяйствах всех категорий (в сопоставимых ценах), %</a:t>
            </a:r>
            <a:endParaRPr lang="ru-RU" sz="1100" dirty="0"/>
          </a:p>
        </p:txBody>
      </p:sp>
      <p:sp>
        <p:nvSpPr>
          <p:cNvPr id="33" name="Скругленный прямоугольник 32"/>
          <p:cNvSpPr/>
          <p:nvPr/>
        </p:nvSpPr>
        <p:spPr>
          <a:xfrm>
            <a:off x="54000" y="3573016"/>
            <a:ext cx="5040000" cy="36004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prstClr val="black"/>
                </a:solidFill>
                <a:latin typeface="Times New Roman" panose="02020603050405020304" pitchFamily="18" charset="0"/>
                <a:cs typeface="Times New Roman" panose="02020603050405020304" pitchFamily="18" charset="0"/>
              </a:rPr>
              <a:t>Рентабельность сельскохозяйственных организаций (с учетом субсидий), %</a:t>
            </a:r>
          </a:p>
        </p:txBody>
      </p:sp>
      <p:sp>
        <p:nvSpPr>
          <p:cNvPr id="35" name="Скругленный прямоугольник 34"/>
          <p:cNvSpPr/>
          <p:nvPr/>
        </p:nvSpPr>
        <p:spPr>
          <a:xfrm>
            <a:off x="54000" y="4005064"/>
            <a:ext cx="5040000" cy="43204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prstClr val="black"/>
                </a:solidFill>
                <a:latin typeface="Times New Roman" panose="02020603050405020304" pitchFamily="18" charset="0"/>
                <a:cs typeface="Times New Roman" panose="02020603050405020304" pitchFamily="18" charset="0"/>
              </a:rPr>
              <a:t>Индекс производительности труда, %</a:t>
            </a:r>
          </a:p>
        </p:txBody>
      </p:sp>
      <p:sp>
        <p:nvSpPr>
          <p:cNvPr id="36" name="Скругленный прямоугольник 35"/>
          <p:cNvSpPr/>
          <p:nvPr/>
        </p:nvSpPr>
        <p:spPr>
          <a:xfrm>
            <a:off x="54000" y="4509120"/>
            <a:ext cx="5040000" cy="43204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prstClr val="black"/>
                </a:solidFill>
                <a:latin typeface="Times New Roman" panose="02020603050405020304" pitchFamily="18" charset="0"/>
                <a:cs typeface="Times New Roman" panose="02020603050405020304" pitchFamily="18" charset="0"/>
              </a:rPr>
              <a:t>Количество высокопроизводительных рабочих </a:t>
            </a:r>
            <a:r>
              <a:rPr lang="ru-RU" sz="1100" dirty="0" smtClean="0">
                <a:solidFill>
                  <a:prstClr val="black"/>
                </a:solidFill>
                <a:latin typeface="Times New Roman" panose="02020603050405020304" pitchFamily="18" charset="0"/>
                <a:cs typeface="Times New Roman" panose="02020603050405020304" pitchFamily="18" charset="0"/>
              </a:rPr>
              <a:t>мест, единиц</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54000" y="5012034"/>
            <a:ext cx="5040000" cy="43318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base">
              <a:spcBef>
                <a:spcPct val="0"/>
              </a:spcBef>
              <a:spcAft>
                <a:spcPct val="0"/>
              </a:spcAft>
            </a:pPr>
            <a:r>
              <a:rPr lang="ru-RU" sz="1100" dirty="0">
                <a:solidFill>
                  <a:prstClr val="black"/>
                </a:solidFill>
                <a:latin typeface="Times New Roman" panose="02020603050405020304" pitchFamily="18" charset="0"/>
                <a:cs typeface="Times New Roman" panose="02020603050405020304" pitchFamily="18" charset="0"/>
              </a:rPr>
              <a:t>Среднемесячная заработная плата работников сельского хозяйства (без субъектов малого предпринимательства</a:t>
            </a:r>
            <a:r>
              <a:rPr lang="ru-RU" sz="1100" dirty="0" smtClean="0">
                <a:solidFill>
                  <a:prstClr val="black"/>
                </a:solidFill>
                <a:latin typeface="Times New Roman" panose="02020603050405020304" pitchFamily="18" charset="0"/>
                <a:cs typeface="Times New Roman" panose="02020603050405020304" pitchFamily="18" charset="0"/>
              </a:rPr>
              <a:t>), рублей</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87410" y="1603849"/>
            <a:ext cx="2473107" cy="60101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r>
              <a:rPr lang="ru-RU" sz="1400" b="1" dirty="0">
                <a:solidFill>
                  <a:srgbClr val="4E67C8">
                    <a:lumMod val="50000"/>
                  </a:srgbClr>
                </a:solidFill>
                <a:latin typeface="Times New Roman" panose="02020603050405020304" pitchFamily="18" charset="0"/>
                <a:cs typeface="Times New Roman" panose="02020603050405020304" pitchFamily="18" charset="0"/>
              </a:rPr>
              <a:t>Основные индикаторы</a:t>
            </a:r>
          </a:p>
        </p:txBody>
      </p:sp>
      <p:sp>
        <p:nvSpPr>
          <p:cNvPr id="13" name="Скругленный прямоугольник 12"/>
          <p:cNvSpPr/>
          <p:nvPr/>
        </p:nvSpPr>
        <p:spPr>
          <a:xfrm>
            <a:off x="54000" y="5517232"/>
            <a:ext cx="5040000" cy="43204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prstClr val="black"/>
                </a:solidFill>
                <a:latin typeface="Times New Roman" panose="02020603050405020304" pitchFamily="18" charset="0"/>
                <a:cs typeface="Times New Roman" panose="02020603050405020304" pitchFamily="18" charset="0"/>
              </a:rPr>
              <a:t>Удельный вес затрат на приобретение энергоресурсов в структуре затрат на основное производство продукции сельского хозяйства, %</a:t>
            </a:r>
          </a:p>
        </p:txBody>
      </p:sp>
      <p:sp>
        <p:nvSpPr>
          <p:cNvPr id="14" name="Скругленный прямоугольник 13"/>
          <p:cNvSpPr/>
          <p:nvPr/>
        </p:nvSpPr>
        <p:spPr>
          <a:xfrm>
            <a:off x="54000" y="6021288"/>
            <a:ext cx="5040000" cy="43204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prstClr val="black"/>
                </a:solidFill>
                <a:latin typeface="Times New Roman" panose="02020603050405020304" pitchFamily="18" charset="0"/>
                <a:cs typeface="Times New Roman" panose="02020603050405020304" pitchFamily="18" charset="0"/>
              </a:rPr>
              <a:t>Располагаемые ресурсы домашних хозяйств (в среднем на 1 члена домашнего хозяйства в месяц) в сельской местности</a:t>
            </a:r>
          </a:p>
          <a:p>
            <a:pPr fontAlgn="base">
              <a:spcBef>
                <a:spcPct val="0"/>
              </a:spcBef>
              <a:spcAft>
                <a:spcPct val="0"/>
              </a:spcAft>
            </a:pPr>
            <a:r>
              <a:rPr lang="ru-RU" sz="1100" dirty="0" smtClean="0">
                <a:solidFill>
                  <a:prstClr val="black"/>
                </a:solidFill>
                <a:latin typeface="Times New Roman" panose="02020603050405020304" pitchFamily="18" charset="0"/>
                <a:cs typeface="Times New Roman" panose="02020603050405020304" pitchFamily="18" charset="0"/>
              </a:rPr>
              <a:t>.</a:t>
            </a:r>
            <a:endParaRPr lang="ru-RU" sz="1100" dirty="0">
              <a:solidFill>
                <a:prstClr val="black"/>
              </a:solidFill>
              <a:latin typeface="Times New Roman" panose="02020603050405020304" pitchFamily="18" charset="0"/>
              <a:cs typeface="Times New Roman" panose="02020603050405020304" pitchFamily="18" charset="0"/>
            </a:endParaRPr>
          </a:p>
        </p:txBody>
      </p:sp>
      <p:pic>
        <p:nvPicPr>
          <p:cNvPr id="30" name="Picture 3" descr="T:\ОБП\Лукин\Картинки\корова.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902604"/>
            <a:ext cx="2316183" cy="12017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pPr>
              <a:defRPr/>
            </a:pPr>
            <a:r>
              <a:rPr lang="ru-RU" dirty="0" smtClean="0">
                <a:solidFill>
                  <a:prstClr val="black"/>
                </a:solidFill>
              </a:rPr>
              <a:t>65</a:t>
            </a:r>
            <a:endParaRPr lang="ru-RU" dirty="0">
              <a:solidFill>
                <a:prstClr val="black"/>
              </a:solidFill>
            </a:endParaRPr>
          </a:p>
        </p:txBody>
      </p:sp>
      <p:sp>
        <p:nvSpPr>
          <p:cNvPr id="19"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Clr>
                <a:srgbClr val="F14124">
                  <a:lumMod val="75000"/>
                </a:srgbClr>
              </a:buClr>
              <a:buFont typeface="Georgia" pitchFamily="18" charset="0"/>
              <a:buNone/>
            </a:pPr>
            <a:r>
              <a:rPr lang="ru-RU" sz="1600" dirty="0">
                <a:solidFill>
                  <a:prstClr val="black"/>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prstClr val="black"/>
                </a:solidFill>
                <a:effectLst/>
                <a:latin typeface="Times New Roman" panose="02020603050405020304" pitchFamily="18" charset="0"/>
                <a:cs typeface="Times New Roman" panose="02020603050405020304" pitchFamily="18" charset="0"/>
              </a:rPr>
              <a:t>Республики </a:t>
            </a:r>
            <a:r>
              <a:rPr lang="ru-RU" sz="1600" dirty="0">
                <a:solidFill>
                  <a:prstClr val="black"/>
                </a:solidFill>
                <a:effectLst/>
                <a:latin typeface="Times New Roman" panose="02020603050405020304" pitchFamily="18" charset="0"/>
                <a:cs typeface="Times New Roman" panose="02020603050405020304" pitchFamily="18" charset="0"/>
              </a:rPr>
              <a:t>«Развитие сельского хозяйства и регулирование рынка </a:t>
            </a:r>
            <a:r>
              <a:rPr lang="ru-RU" sz="1600" dirty="0" smtClean="0">
                <a:solidFill>
                  <a:prstClr val="black"/>
                </a:solidFill>
                <a:effectLst/>
                <a:latin typeface="Times New Roman" panose="02020603050405020304" pitchFamily="18" charset="0"/>
                <a:cs typeface="Times New Roman" panose="02020603050405020304" pitchFamily="18" charset="0"/>
              </a:rPr>
              <a:t>с/х продукции</a:t>
            </a:r>
            <a:r>
              <a:rPr lang="ru-RU" sz="1600" dirty="0">
                <a:solidFill>
                  <a:prstClr val="black"/>
                </a:solidFill>
                <a:effectLst/>
                <a:latin typeface="Times New Roman" panose="02020603050405020304" pitchFamily="18" charset="0"/>
                <a:cs typeface="Times New Roman" panose="02020603050405020304" pitchFamily="18" charset="0"/>
              </a:rPr>
              <a:t>, сырья и </a:t>
            </a:r>
            <a:r>
              <a:rPr lang="ru-RU" sz="1600" dirty="0" smtClean="0">
                <a:solidFill>
                  <a:prstClr val="black"/>
                </a:solidFill>
                <a:effectLst/>
                <a:latin typeface="Times New Roman" panose="02020603050405020304" pitchFamily="18" charset="0"/>
                <a:cs typeface="Times New Roman" panose="02020603050405020304" pitchFamily="18" charset="0"/>
              </a:rPr>
              <a:t>продовольствия»</a:t>
            </a:r>
            <a:endParaRPr lang="ru-RU" sz="1600" dirty="0">
              <a:solidFill>
                <a:prstClr val="black"/>
              </a:solidFill>
              <a:effectLst/>
              <a:latin typeface="Times New Roman" panose="02020603050405020304" pitchFamily="18" charset="0"/>
              <a:cs typeface="Times New Roman" panose="02020603050405020304" pitchFamily="18" charset="0"/>
            </a:endParaRPr>
          </a:p>
        </p:txBody>
      </p:sp>
      <p:cxnSp>
        <p:nvCxnSpPr>
          <p:cNvPr id="20" name="Прямая соединительная линия 1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833003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solidFill>
                  <a:prstClr val="black"/>
                </a:solidFill>
              </a:rPr>
              <a:pPr>
                <a:defRPr/>
              </a:pPr>
              <a:t>66</a:t>
            </a:fld>
            <a:endParaRPr lang="ru-RU" dirty="0">
              <a:solidFill>
                <a:prstClr val="black"/>
              </a:solidFill>
            </a:endParaRPr>
          </a:p>
        </p:txBody>
      </p:sp>
      <p:sp>
        <p:nvSpPr>
          <p:cNvPr id="5" name="Скругленный прямоугольник 4"/>
          <p:cNvSpPr/>
          <p:nvPr/>
        </p:nvSpPr>
        <p:spPr>
          <a:xfrm>
            <a:off x="125579" y="764704"/>
            <a:ext cx="5958589" cy="187220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endParaRPr lang="ru-RU" sz="1400" b="1" i="1" dirty="0">
              <a:solidFill>
                <a:prstClr val="black"/>
              </a:solidFill>
              <a:latin typeface="Times New Roman" panose="02020603050405020304" pitchFamily="18" charset="0"/>
              <a:cs typeface="Times New Roman" panose="02020603050405020304" pitchFamily="18" charset="0"/>
            </a:endParaRPr>
          </a:p>
          <a:p>
            <a:pPr algn="just"/>
            <a:r>
              <a:rPr lang="ru-RU" sz="1400" b="1" i="1" dirty="0">
                <a:solidFill>
                  <a:prstClr val="black"/>
                </a:solidFill>
                <a:latin typeface="Times New Roman" panose="02020603050405020304" pitchFamily="18" charset="0"/>
                <a:cs typeface="Times New Roman" panose="02020603050405020304" pitchFamily="18" charset="0"/>
              </a:rPr>
              <a:t>Цели программы:</a:t>
            </a:r>
            <a:r>
              <a:rPr lang="ru-RU" sz="1400" dirty="0">
                <a:solidFill>
                  <a:prstClr val="black"/>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100" dirty="0">
                <a:solidFill>
                  <a:prstClr val="black"/>
                </a:solidFill>
                <a:latin typeface="Times New Roman" panose="02020603050405020304" pitchFamily="18" charset="0"/>
                <a:cs typeface="Times New Roman" panose="02020603050405020304" pitchFamily="18" charset="0"/>
              </a:rPr>
              <a:t>развитие современной и эффективной транспортной инфраструктуры;</a:t>
            </a:r>
          </a:p>
          <a:p>
            <a:pPr marL="285750" indent="-285750" algn="just">
              <a:buFont typeface="Wingdings" panose="05000000000000000000" pitchFamily="2" charset="2"/>
              <a:buChar char="v"/>
            </a:pPr>
            <a:r>
              <a:rPr lang="ru-RU" sz="1100" dirty="0">
                <a:solidFill>
                  <a:prstClr val="black"/>
                </a:solidFill>
                <a:latin typeface="Times New Roman" panose="02020603050405020304" pitchFamily="18" charset="0"/>
                <a:cs typeface="Times New Roman" panose="02020603050405020304" pitchFamily="18" charset="0"/>
              </a:rPr>
              <a:t>повышение доступности и качества услуг транспортного комплекса;</a:t>
            </a:r>
          </a:p>
          <a:p>
            <a:pPr marL="285750" indent="-285750" algn="just">
              <a:buFont typeface="Wingdings" panose="05000000000000000000" pitchFamily="2" charset="2"/>
              <a:buChar char="v"/>
            </a:pPr>
            <a:r>
              <a:rPr lang="ru-RU" sz="1100" dirty="0">
                <a:solidFill>
                  <a:prstClr val="black"/>
                </a:solidFill>
                <a:latin typeface="Times New Roman" panose="02020603050405020304" pitchFamily="18" charset="0"/>
                <a:cs typeface="Times New Roman" panose="02020603050405020304" pitchFamily="18" charset="0"/>
              </a:rPr>
              <a:t>обеспечение охраны жизни, здоровья граждан и их имущества, законных прав на безопасные условия движения на автомобильных дорогах общего пользования;</a:t>
            </a:r>
          </a:p>
          <a:p>
            <a:pPr marL="285750" indent="-285750" algn="just">
              <a:buFont typeface="Wingdings" panose="05000000000000000000" pitchFamily="2" charset="2"/>
              <a:buChar char="v"/>
            </a:pPr>
            <a:r>
              <a:rPr lang="ru-RU" sz="1100" dirty="0">
                <a:solidFill>
                  <a:prstClr val="black"/>
                </a:solidFill>
                <a:latin typeface="Times New Roman" panose="02020603050405020304" pitchFamily="18" charset="0"/>
                <a:cs typeface="Times New Roman" panose="02020603050405020304" pitchFamily="18" charset="0"/>
              </a:rPr>
              <a:t>создание на автомобильном транспорте базовых условий, обеспечивающих доступ к результатам космической деятельности, и их эффективное использование на базе информационно-навигационной системы в Чувашской Республике;</a:t>
            </a:r>
          </a:p>
          <a:p>
            <a:pPr marL="285750" indent="-285750" algn="just">
              <a:buFont typeface="Wingdings" panose="05000000000000000000" pitchFamily="2" charset="2"/>
              <a:buChar char="v"/>
            </a:pPr>
            <a:r>
              <a:rPr lang="ru-RU" sz="1100" dirty="0">
                <a:solidFill>
                  <a:prstClr val="black"/>
                </a:solidFill>
                <a:latin typeface="Times New Roman" panose="02020603050405020304" pitchFamily="18" charset="0"/>
                <a:cs typeface="Times New Roman" panose="02020603050405020304" pitchFamily="18" charset="0"/>
              </a:rPr>
              <a:t>повышение эффективности использования топливно-энергетических ресурсов на автомобильном транспорте</a:t>
            </a:r>
          </a:p>
          <a:p>
            <a:endParaRPr lang="ru-RU" sz="1400" dirty="0">
              <a:solidFill>
                <a:prstClr val="black"/>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3725703462"/>
              </p:ext>
            </p:extLst>
          </p:nvPr>
        </p:nvGraphicFramePr>
        <p:xfrm>
          <a:off x="125580" y="2913205"/>
          <a:ext cx="3920164" cy="330478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47780" y="2756120"/>
            <a:ext cx="4032448" cy="307777"/>
          </a:xfrm>
          <a:prstGeom prst="rect">
            <a:avLst/>
          </a:prstGeom>
          <a:noFill/>
        </p:spPr>
        <p:txBody>
          <a:bodyPr wrap="square" rtlCol="0">
            <a:spAutoFit/>
          </a:bodyPr>
          <a:lstStyle/>
          <a:p>
            <a:r>
              <a:rPr lang="ru-RU" sz="1400" b="1" dirty="0">
                <a:solidFill>
                  <a:prstClr val="black"/>
                </a:solidFill>
                <a:latin typeface="Times New Roman" panose="02020603050405020304" pitchFamily="18" charset="0"/>
                <a:cs typeface="Times New Roman" panose="02020603050405020304" pitchFamily="18" charset="0"/>
              </a:rPr>
              <a:t>Расходы республиканского бюджета, млн. руб.</a:t>
            </a:r>
          </a:p>
        </p:txBody>
      </p:sp>
      <p:pic>
        <p:nvPicPr>
          <p:cNvPr id="8" name="Рисунок 7" descr="http://www.pfrf.ru/files/branches/rostov/invaliddd.jpg"/>
          <p:cNvPicPr/>
          <p:nvPr/>
        </p:nvPicPr>
        <p:blipFill>
          <a:blip r:embed="rId4" cstate="print"/>
          <a:srcRect/>
          <a:stretch>
            <a:fillRect/>
          </a:stretch>
        </p:blipFill>
        <p:spPr bwMode="auto">
          <a:xfrm>
            <a:off x="6228183" y="1052736"/>
            <a:ext cx="2376265" cy="1584175"/>
          </a:xfrm>
          <a:prstGeom prst="rect">
            <a:avLst/>
          </a:prstGeom>
          <a:ln>
            <a:noFill/>
          </a:ln>
          <a:effectLst>
            <a:softEdge rad="112500"/>
          </a:effectLst>
        </p:spPr>
      </p:pic>
      <p:pic>
        <p:nvPicPr>
          <p:cNvPr id="10" name="Picture 2" descr="T:\Сектор финансирования\09a7768ed1d70c506897087c270a7b7a_640_480_c_thumb1.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8881" y="726602"/>
            <a:ext cx="2587470" cy="17249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Clr>
                <a:srgbClr val="F14124">
                  <a:lumMod val="75000"/>
                </a:srgbClr>
              </a:buClr>
              <a:buFont typeface="Georgia" pitchFamily="18" charset="0"/>
              <a:buNone/>
            </a:pPr>
            <a:r>
              <a:rPr lang="ru-RU" sz="1800" dirty="0">
                <a:solidFill>
                  <a:prstClr val="black"/>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prstClr val="black"/>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Clr>
                <a:srgbClr val="F14124">
                  <a:lumMod val="75000"/>
                </a:srgbClr>
              </a:buClr>
              <a:buFont typeface="Georgia" pitchFamily="18" charset="0"/>
              <a:buNone/>
            </a:pPr>
            <a:r>
              <a:rPr lang="ru-RU" sz="1800" dirty="0" smtClean="0">
                <a:solidFill>
                  <a:prstClr val="black"/>
                </a:solidFill>
                <a:effectLst/>
                <a:latin typeface="Times New Roman" panose="02020603050405020304" pitchFamily="18" charset="0"/>
                <a:cs typeface="Times New Roman" panose="02020603050405020304" pitchFamily="18" charset="0"/>
              </a:rPr>
              <a:t>«</a:t>
            </a:r>
            <a:r>
              <a:rPr lang="ru-RU" sz="1800" dirty="0">
                <a:solidFill>
                  <a:prstClr val="black"/>
                </a:solidFill>
                <a:effectLst/>
                <a:latin typeface="Times New Roman" panose="02020603050405020304" pitchFamily="18" charset="0"/>
                <a:cs typeface="Times New Roman" panose="02020603050405020304" pitchFamily="18" charset="0"/>
              </a:rPr>
              <a:t>Развитие транспортной системы Чувашской Республики»</a:t>
            </a:r>
          </a:p>
        </p:txBody>
      </p:sp>
      <p:cxnSp>
        <p:nvCxnSpPr>
          <p:cNvPr id="13" name="Прямая соединительная линия 1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73228" y="69850"/>
            <a:ext cx="1223412" cy="492443"/>
          </a:xfrm>
          <a:prstGeom prst="rect">
            <a:avLst/>
          </a:prstGeom>
          <a:noFill/>
        </p:spPr>
        <p:txBody>
          <a:bodyPr wrap="none" rtlCol="0">
            <a:spAutoFit/>
          </a:bodyPr>
          <a:lstStyle/>
          <a:p>
            <a:pPr algn="ctr"/>
            <a:r>
              <a:rPr lang="ru-RU" sz="1300" b="1" i="1" dirty="0">
                <a:solidFill>
                  <a:srgbClr val="4E67C8"/>
                </a:solidFill>
                <a:latin typeface="Trebuchet MS"/>
              </a:rPr>
              <a:t>Бюджет</a:t>
            </a:r>
          </a:p>
          <a:p>
            <a:pPr algn="ctr"/>
            <a:r>
              <a:rPr lang="ru-RU" sz="1300" b="1" i="1" dirty="0">
                <a:solidFill>
                  <a:srgbClr val="4E67C8"/>
                </a:solidFill>
                <a:latin typeface="Trebuchet MS"/>
              </a:rPr>
              <a:t>для граждан</a:t>
            </a:r>
          </a:p>
        </p:txBody>
      </p:sp>
      <p:grpSp>
        <p:nvGrpSpPr>
          <p:cNvPr id="15" name="Группа 14"/>
          <p:cNvGrpSpPr/>
          <p:nvPr/>
        </p:nvGrpSpPr>
        <p:grpSpPr>
          <a:xfrm>
            <a:off x="4166167" y="2851970"/>
            <a:ext cx="4940952" cy="405137"/>
            <a:chOff x="1459" y="2482"/>
            <a:chExt cx="4940952" cy="546690"/>
          </a:xfrm>
        </p:grpSpPr>
        <p:sp>
          <p:nvSpPr>
            <p:cNvPr id="16" name="Скругленный прямоугольник 15"/>
            <p:cNvSpPr/>
            <p:nvPr/>
          </p:nvSpPr>
          <p:spPr>
            <a:xfrm>
              <a:off x="1459" y="2482"/>
              <a:ext cx="4940952" cy="54669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Скругленный прямоугольник 4"/>
            <p:cNvSpPr/>
            <p:nvPr/>
          </p:nvSpPr>
          <p:spPr>
            <a:xfrm>
              <a:off x="17471" y="18494"/>
              <a:ext cx="4908928" cy="5146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Aft>
                  <a:spcPct val="35000"/>
                </a:spcAft>
              </a:pPr>
              <a:r>
                <a:rPr lang="ru-RU" sz="1700" b="1" i="1" dirty="0">
                  <a:solidFill>
                    <a:prstClr val="black"/>
                  </a:solidFill>
                  <a:latin typeface="Times New Roman" panose="02020603050405020304" pitchFamily="18" charset="0"/>
                  <a:cs typeface="Times New Roman" panose="02020603050405020304" pitchFamily="18" charset="0"/>
                </a:rPr>
                <a:t>Расходы в разрезе подпрограмм в </a:t>
              </a:r>
              <a:r>
                <a:rPr lang="ru-RU" sz="1700" b="1" i="1" dirty="0" smtClean="0">
                  <a:solidFill>
                    <a:prstClr val="black"/>
                  </a:solidFill>
                  <a:latin typeface="Times New Roman" panose="02020603050405020304" pitchFamily="18" charset="0"/>
                  <a:cs typeface="Times New Roman" panose="02020603050405020304" pitchFamily="18" charset="0"/>
                </a:rPr>
                <a:t>2018г., млн</a:t>
              </a:r>
              <a:r>
                <a:rPr lang="ru-RU" sz="1700" b="1" i="1" dirty="0">
                  <a:solidFill>
                    <a:prstClr val="black"/>
                  </a:solidFill>
                  <a:latin typeface="Times New Roman" panose="02020603050405020304" pitchFamily="18" charset="0"/>
                  <a:cs typeface="Times New Roman" panose="02020603050405020304" pitchFamily="18" charset="0"/>
                </a:rPr>
                <a:t>. руб.</a:t>
              </a:r>
            </a:p>
          </p:txBody>
        </p:sp>
      </p:grpSp>
      <p:grpSp>
        <p:nvGrpSpPr>
          <p:cNvPr id="18" name="Группа 17"/>
          <p:cNvGrpSpPr/>
          <p:nvPr/>
        </p:nvGrpSpPr>
        <p:grpSpPr>
          <a:xfrm>
            <a:off x="4164923" y="3291895"/>
            <a:ext cx="2940701" cy="380059"/>
            <a:chOff x="40834" y="594527"/>
            <a:chExt cx="2847988" cy="380059"/>
          </a:xfrm>
        </p:grpSpPr>
        <p:sp>
          <p:nvSpPr>
            <p:cNvPr id="19" name="Скругленный прямоугольник 18"/>
            <p:cNvSpPr/>
            <p:nvPr/>
          </p:nvSpPr>
          <p:spPr>
            <a:xfrm>
              <a:off x="40834" y="594527"/>
              <a:ext cx="2847988" cy="38005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Скругленный прямоугольник 4"/>
            <p:cNvSpPr/>
            <p:nvPr/>
          </p:nvSpPr>
          <p:spPr>
            <a:xfrm>
              <a:off x="51966" y="605659"/>
              <a:ext cx="2825724" cy="357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ru-RU" sz="1600" b="1" dirty="0">
                  <a:solidFill>
                    <a:prstClr val="black"/>
                  </a:solidFill>
                  <a:latin typeface="Times New Roman" panose="02020603050405020304" pitchFamily="18" charset="0"/>
                  <a:cs typeface="Times New Roman" panose="02020603050405020304" pitchFamily="18" charset="0"/>
                </a:rPr>
                <a:t>Подпрограмма</a:t>
              </a:r>
            </a:p>
          </p:txBody>
        </p:sp>
      </p:grpSp>
      <p:grpSp>
        <p:nvGrpSpPr>
          <p:cNvPr id="21" name="Группа 20"/>
          <p:cNvGrpSpPr/>
          <p:nvPr/>
        </p:nvGrpSpPr>
        <p:grpSpPr>
          <a:xfrm>
            <a:off x="4160880" y="3679631"/>
            <a:ext cx="2929371" cy="327418"/>
            <a:chOff x="46388" y="1019941"/>
            <a:chExt cx="2836880" cy="327418"/>
          </a:xfrm>
        </p:grpSpPr>
        <p:sp>
          <p:nvSpPr>
            <p:cNvPr id="22" name="Скругленный прямоугольник 21"/>
            <p:cNvSpPr/>
            <p:nvPr/>
          </p:nvSpPr>
          <p:spPr>
            <a:xfrm>
              <a:off x="46388" y="1019941"/>
              <a:ext cx="2836880" cy="32741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Скругленный прямоугольник 4"/>
            <p:cNvSpPr/>
            <p:nvPr/>
          </p:nvSpPr>
          <p:spPr>
            <a:xfrm>
              <a:off x="55978" y="1029531"/>
              <a:ext cx="2817700" cy="3082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ru-RU" sz="1200" dirty="0">
                  <a:solidFill>
                    <a:prstClr val="black"/>
                  </a:solidFill>
                  <a:latin typeface="Times New Roman" panose="02020603050405020304" pitchFamily="18" charset="0"/>
                  <a:cs typeface="Times New Roman" panose="02020603050405020304" pitchFamily="18" charset="0"/>
                </a:rPr>
                <a:t>Автомобильные дороги</a:t>
              </a:r>
            </a:p>
          </p:txBody>
        </p:sp>
      </p:grpSp>
      <p:grpSp>
        <p:nvGrpSpPr>
          <p:cNvPr id="24" name="Группа 23"/>
          <p:cNvGrpSpPr/>
          <p:nvPr/>
        </p:nvGrpSpPr>
        <p:grpSpPr>
          <a:xfrm>
            <a:off x="4166167" y="4036684"/>
            <a:ext cx="2939458" cy="362665"/>
            <a:chOff x="57432" y="1392713"/>
            <a:chExt cx="2814792" cy="373608"/>
          </a:xfrm>
        </p:grpSpPr>
        <p:sp>
          <p:nvSpPr>
            <p:cNvPr id="25" name="Скругленный прямоугольник 24"/>
            <p:cNvSpPr/>
            <p:nvPr/>
          </p:nvSpPr>
          <p:spPr>
            <a:xfrm>
              <a:off x="57432" y="1392713"/>
              <a:ext cx="2814792" cy="37360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Скругленный прямоугольник 4"/>
            <p:cNvSpPr/>
            <p:nvPr/>
          </p:nvSpPr>
          <p:spPr>
            <a:xfrm>
              <a:off x="68375" y="1403656"/>
              <a:ext cx="2792906" cy="351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ru-RU" sz="1200" dirty="0">
                  <a:solidFill>
                    <a:prstClr val="black"/>
                  </a:solidFill>
                  <a:latin typeface="Times New Roman" panose="02020603050405020304" pitchFamily="18" charset="0"/>
                  <a:cs typeface="Times New Roman" panose="02020603050405020304" pitchFamily="18" charset="0"/>
                </a:rPr>
                <a:t>Пассажирский транспорт</a:t>
              </a:r>
            </a:p>
          </p:txBody>
        </p:sp>
      </p:grpSp>
      <p:grpSp>
        <p:nvGrpSpPr>
          <p:cNvPr id="27" name="Группа 26"/>
          <p:cNvGrpSpPr/>
          <p:nvPr/>
        </p:nvGrpSpPr>
        <p:grpSpPr>
          <a:xfrm>
            <a:off x="4166167" y="4412765"/>
            <a:ext cx="2928190" cy="407304"/>
            <a:chOff x="79262" y="1811676"/>
            <a:chExt cx="2771132" cy="315014"/>
          </a:xfrm>
        </p:grpSpPr>
        <p:sp>
          <p:nvSpPr>
            <p:cNvPr id="28" name="Скругленный прямоугольник 27"/>
            <p:cNvSpPr/>
            <p:nvPr/>
          </p:nvSpPr>
          <p:spPr>
            <a:xfrm>
              <a:off x="79262" y="1811676"/>
              <a:ext cx="2771132" cy="31501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Скругленный прямоугольник 4"/>
            <p:cNvSpPr/>
            <p:nvPr/>
          </p:nvSpPr>
          <p:spPr>
            <a:xfrm>
              <a:off x="88488" y="1820902"/>
              <a:ext cx="2752680" cy="296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ru-RU" sz="1200" dirty="0">
                  <a:solidFill>
                    <a:prstClr val="black"/>
                  </a:solidFill>
                  <a:latin typeface="Times New Roman" panose="02020603050405020304" pitchFamily="18" charset="0"/>
                  <a:cs typeface="Times New Roman" panose="02020603050405020304" pitchFamily="18" charset="0"/>
                </a:rPr>
                <a:t>Повышение безопасности дорожного движения</a:t>
              </a:r>
            </a:p>
          </p:txBody>
        </p:sp>
      </p:grpSp>
      <p:grpSp>
        <p:nvGrpSpPr>
          <p:cNvPr id="30" name="Группа 29"/>
          <p:cNvGrpSpPr/>
          <p:nvPr/>
        </p:nvGrpSpPr>
        <p:grpSpPr>
          <a:xfrm>
            <a:off x="7228749" y="3288123"/>
            <a:ext cx="834850" cy="380059"/>
            <a:chOff x="3166754" y="594527"/>
            <a:chExt cx="759827" cy="380059"/>
          </a:xfrm>
        </p:grpSpPr>
        <p:sp>
          <p:nvSpPr>
            <p:cNvPr id="31" name="Скругленный прямоугольник 30"/>
            <p:cNvSpPr/>
            <p:nvPr/>
          </p:nvSpPr>
          <p:spPr>
            <a:xfrm>
              <a:off x="3166754" y="594527"/>
              <a:ext cx="759827" cy="38005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Скругленный прямоугольник 4"/>
            <p:cNvSpPr/>
            <p:nvPr/>
          </p:nvSpPr>
          <p:spPr>
            <a:xfrm>
              <a:off x="3177886" y="605659"/>
              <a:ext cx="737563" cy="357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ru-RU" sz="1600" b="1" dirty="0">
                  <a:solidFill>
                    <a:prstClr val="black"/>
                  </a:solidFill>
                  <a:latin typeface="Times New Roman" panose="02020603050405020304" pitchFamily="18" charset="0"/>
                  <a:cs typeface="Times New Roman" panose="02020603050405020304" pitchFamily="18" charset="0"/>
                </a:rPr>
                <a:t>План</a:t>
              </a:r>
            </a:p>
          </p:txBody>
        </p:sp>
      </p:grpSp>
      <p:grpSp>
        <p:nvGrpSpPr>
          <p:cNvPr id="33" name="Группа 32"/>
          <p:cNvGrpSpPr/>
          <p:nvPr/>
        </p:nvGrpSpPr>
        <p:grpSpPr>
          <a:xfrm>
            <a:off x="8109523" y="3278956"/>
            <a:ext cx="812745" cy="372897"/>
            <a:chOff x="4210545" y="594527"/>
            <a:chExt cx="686461" cy="380059"/>
          </a:xfrm>
        </p:grpSpPr>
        <p:sp>
          <p:nvSpPr>
            <p:cNvPr id="34" name="Скругленный прямоугольник 33"/>
            <p:cNvSpPr/>
            <p:nvPr/>
          </p:nvSpPr>
          <p:spPr>
            <a:xfrm>
              <a:off x="4210545" y="594527"/>
              <a:ext cx="686461" cy="38005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5" name="Скругленный прямоугольник 4"/>
            <p:cNvSpPr/>
            <p:nvPr/>
          </p:nvSpPr>
          <p:spPr>
            <a:xfrm>
              <a:off x="4221677" y="605659"/>
              <a:ext cx="664197" cy="357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ru-RU" sz="1600" b="1" dirty="0">
                  <a:solidFill>
                    <a:prstClr val="black"/>
                  </a:solidFill>
                  <a:latin typeface="Times New Roman" panose="02020603050405020304" pitchFamily="18" charset="0"/>
                  <a:cs typeface="Times New Roman" panose="02020603050405020304" pitchFamily="18" charset="0"/>
                </a:rPr>
                <a:t>Факт</a:t>
              </a:r>
            </a:p>
          </p:txBody>
        </p:sp>
      </p:grpSp>
      <p:grpSp>
        <p:nvGrpSpPr>
          <p:cNvPr id="36" name="Группа 35"/>
          <p:cNvGrpSpPr/>
          <p:nvPr/>
        </p:nvGrpSpPr>
        <p:grpSpPr>
          <a:xfrm>
            <a:off x="7232685" y="3689227"/>
            <a:ext cx="830914" cy="327418"/>
            <a:chOff x="3164038" y="1019941"/>
            <a:chExt cx="765259" cy="327418"/>
          </a:xfrm>
        </p:grpSpPr>
        <p:sp>
          <p:nvSpPr>
            <p:cNvPr id="37" name="Скругленный прямоугольник 36"/>
            <p:cNvSpPr/>
            <p:nvPr/>
          </p:nvSpPr>
          <p:spPr>
            <a:xfrm>
              <a:off x="3164038" y="1019941"/>
              <a:ext cx="765259" cy="32741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8" name="Скругленный прямоугольник 4"/>
            <p:cNvSpPr/>
            <p:nvPr/>
          </p:nvSpPr>
          <p:spPr>
            <a:xfrm>
              <a:off x="3173628" y="1029531"/>
              <a:ext cx="746079" cy="3082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2 236,6</a:t>
              </a:r>
              <a:endParaRPr lang="ru-RU" sz="1400" dirty="0">
                <a:solidFill>
                  <a:prstClr val="black"/>
                </a:solidFill>
                <a:latin typeface="Times New Roman" panose="02020603050405020304" pitchFamily="18" charset="0"/>
                <a:cs typeface="Times New Roman" panose="02020603050405020304" pitchFamily="18" charset="0"/>
              </a:endParaRPr>
            </a:p>
          </p:txBody>
        </p:sp>
      </p:grpSp>
      <p:grpSp>
        <p:nvGrpSpPr>
          <p:cNvPr id="42" name="Группа 41"/>
          <p:cNvGrpSpPr/>
          <p:nvPr/>
        </p:nvGrpSpPr>
        <p:grpSpPr>
          <a:xfrm>
            <a:off x="7241528" y="4052741"/>
            <a:ext cx="822070" cy="335985"/>
            <a:chOff x="6235858" y="253565"/>
            <a:chExt cx="766734" cy="546690"/>
          </a:xfrm>
        </p:grpSpPr>
        <p:sp>
          <p:nvSpPr>
            <p:cNvPr id="43" name="Скругленный прямоугольник 42"/>
            <p:cNvSpPr/>
            <p:nvPr/>
          </p:nvSpPr>
          <p:spPr>
            <a:xfrm>
              <a:off x="6235858" y="253565"/>
              <a:ext cx="766734" cy="54669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Скругленный прямоугольник 4"/>
            <p:cNvSpPr/>
            <p:nvPr/>
          </p:nvSpPr>
          <p:spPr>
            <a:xfrm>
              <a:off x="6250512" y="269577"/>
              <a:ext cx="734710" cy="5146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170,3</a:t>
              </a:r>
              <a:endParaRPr lang="ru-RU" sz="1400" dirty="0">
                <a:solidFill>
                  <a:prstClr val="black"/>
                </a:solidFill>
                <a:latin typeface="Times New Roman" panose="02020603050405020304" pitchFamily="18" charset="0"/>
                <a:cs typeface="Times New Roman" panose="02020603050405020304" pitchFamily="18" charset="0"/>
              </a:endParaRPr>
            </a:p>
          </p:txBody>
        </p:sp>
      </p:grpSp>
      <p:grpSp>
        <p:nvGrpSpPr>
          <p:cNvPr id="48" name="Группа 47"/>
          <p:cNvGrpSpPr/>
          <p:nvPr/>
        </p:nvGrpSpPr>
        <p:grpSpPr>
          <a:xfrm>
            <a:off x="8099343" y="4400675"/>
            <a:ext cx="842088" cy="412780"/>
            <a:chOff x="4209935" y="1803724"/>
            <a:chExt cx="687681" cy="283830"/>
          </a:xfrm>
        </p:grpSpPr>
        <p:sp>
          <p:nvSpPr>
            <p:cNvPr id="49" name="Скругленный прямоугольник 48"/>
            <p:cNvSpPr/>
            <p:nvPr/>
          </p:nvSpPr>
          <p:spPr>
            <a:xfrm>
              <a:off x="4209935" y="1803724"/>
              <a:ext cx="687681" cy="28383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0" name="Скругленный прямоугольник 4"/>
            <p:cNvSpPr/>
            <p:nvPr/>
          </p:nvSpPr>
          <p:spPr>
            <a:xfrm>
              <a:off x="4218248" y="1812037"/>
              <a:ext cx="671055" cy="267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122,5</a:t>
              </a:r>
              <a:endParaRPr lang="ru-RU" sz="1400" dirty="0">
                <a:solidFill>
                  <a:prstClr val="black"/>
                </a:solidFill>
                <a:latin typeface="Times New Roman" panose="02020603050405020304" pitchFamily="18" charset="0"/>
                <a:cs typeface="Times New Roman" panose="02020603050405020304" pitchFamily="18" charset="0"/>
              </a:endParaRPr>
            </a:p>
          </p:txBody>
        </p:sp>
      </p:grpSp>
      <p:grpSp>
        <p:nvGrpSpPr>
          <p:cNvPr id="51" name="Группа 50"/>
          <p:cNvGrpSpPr/>
          <p:nvPr/>
        </p:nvGrpSpPr>
        <p:grpSpPr>
          <a:xfrm>
            <a:off x="7232684" y="4400674"/>
            <a:ext cx="830914" cy="425235"/>
            <a:chOff x="3161790" y="1803724"/>
            <a:chExt cx="769754" cy="283830"/>
          </a:xfrm>
        </p:grpSpPr>
        <p:sp>
          <p:nvSpPr>
            <p:cNvPr id="52" name="Скругленный прямоугольник 51"/>
            <p:cNvSpPr/>
            <p:nvPr/>
          </p:nvSpPr>
          <p:spPr>
            <a:xfrm>
              <a:off x="3161790" y="1803724"/>
              <a:ext cx="769754" cy="28383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3" name="Скругленный прямоугольник 4"/>
            <p:cNvSpPr/>
            <p:nvPr/>
          </p:nvSpPr>
          <p:spPr>
            <a:xfrm>
              <a:off x="3170103" y="1812037"/>
              <a:ext cx="753128" cy="267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124,0</a:t>
              </a:r>
              <a:endParaRPr lang="ru-RU" sz="1400" dirty="0">
                <a:solidFill>
                  <a:prstClr val="black"/>
                </a:solidFill>
                <a:latin typeface="Times New Roman" panose="02020603050405020304" pitchFamily="18" charset="0"/>
                <a:cs typeface="Times New Roman" panose="02020603050405020304" pitchFamily="18" charset="0"/>
              </a:endParaRPr>
            </a:p>
          </p:txBody>
        </p:sp>
      </p:grpSp>
      <p:grpSp>
        <p:nvGrpSpPr>
          <p:cNvPr id="54" name="Группа 53"/>
          <p:cNvGrpSpPr/>
          <p:nvPr/>
        </p:nvGrpSpPr>
        <p:grpSpPr>
          <a:xfrm>
            <a:off x="4165844" y="4840387"/>
            <a:ext cx="2928189" cy="509205"/>
            <a:chOff x="121912" y="1468708"/>
            <a:chExt cx="2685832" cy="351513"/>
          </a:xfrm>
        </p:grpSpPr>
        <p:sp>
          <p:nvSpPr>
            <p:cNvPr id="55" name="Скругленный прямоугольник 54"/>
            <p:cNvSpPr/>
            <p:nvPr/>
          </p:nvSpPr>
          <p:spPr>
            <a:xfrm>
              <a:off x="121912" y="1468708"/>
              <a:ext cx="2685832" cy="35151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6" name="Скругленный прямоугольник 4"/>
            <p:cNvSpPr/>
            <p:nvPr/>
          </p:nvSpPr>
          <p:spPr>
            <a:xfrm>
              <a:off x="132207" y="1479003"/>
              <a:ext cx="2665242" cy="3309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ru-RU" sz="1200" dirty="0">
                  <a:solidFill>
                    <a:prstClr val="black"/>
                  </a:solidFill>
                  <a:latin typeface="Times New Roman" panose="02020603050405020304" pitchFamily="18" charset="0"/>
                  <a:cs typeface="Times New Roman" panose="02020603050405020304" pitchFamily="18" charset="0"/>
                </a:rPr>
                <a:t>Расширение использования природного газа в качестве моторного топлива</a:t>
              </a:r>
            </a:p>
          </p:txBody>
        </p:sp>
      </p:grpSp>
      <p:grpSp>
        <p:nvGrpSpPr>
          <p:cNvPr id="63" name="Группа 62"/>
          <p:cNvGrpSpPr/>
          <p:nvPr/>
        </p:nvGrpSpPr>
        <p:grpSpPr>
          <a:xfrm>
            <a:off x="4164924" y="6101823"/>
            <a:ext cx="2920812" cy="351513"/>
            <a:chOff x="126556" y="1863819"/>
            <a:chExt cx="2676544" cy="351513"/>
          </a:xfrm>
        </p:grpSpPr>
        <p:sp>
          <p:nvSpPr>
            <p:cNvPr id="64" name="Скругленный прямоугольник 63"/>
            <p:cNvSpPr/>
            <p:nvPr/>
          </p:nvSpPr>
          <p:spPr>
            <a:xfrm>
              <a:off x="126556" y="1863819"/>
              <a:ext cx="2676544" cy="35151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5" name="Скругленный прямоугольник 4"/>
            <p:cNvSpPr/>
            <p:nvPr/>
          </p:nvSpPr>
          <p:spPr>
            <a:xfrm>
              <a:off x="136851" y="1874114"/>
              <a:ext cx="2655954" cy="3309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ru-RU" sz="1200" dirty="0">
                  <a:solidFill>
                    <a:prstClr val="black"/>
                  </a:solidFill>
                  <a:latin typeface="Times New Roman" panose="02020603050405020304" pitchFamily="18" charset="0"/>
                  <a:cs typeface="Times New Roman" panose="02020603050405020304" pitchFamily="18" charset="0"/>
                </a:rPr>
                <a:t>Обеспечение реализации государственной программы</a:t>
              </a:r>
            </a:p>
          </p:txBody>
        </p:sp>
      </p:grpSp>
      <p:grpSp>
        <p:nvGrpSpPr>
          <p:cNvPr id="66" name="Группа 65"/>
          <p:cNvGrpSpPr/>
          <p:nvPr/>
        </p:nvGrpSpPr>
        <p:grpSpPr>
          <a:xfrm>
            <a:off x="7208600" y="6101823"/>
            <a:ext cx="836923" cy="341218"/>
            <a:chOff x="3127226" y="1975108"/>
            <a:chExt cx="838882" cy="255599"/>
          </a:xfrm>
        </p:grpSpPr>
        <p:sp>
          <p:nvSpPr>
            <p:cNvPr id="67" name="Скругленный прямоугольник 66"/>
            <p:cNvSpPr/>
            <p:nvPr/>
          </p:nvSpPr>
          <p:spPr>
            <a:xfrm>
              <a:off x="3127226" y="1975108"/>
              <a:ext cx="838882" cy="25559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8" name="Скругленный прямоугольник 4"/>
            <p:cNvSpPr/>
            <p:nvPr/>
          </p:nvSpPr>
          <p:spPr>
            <a:xfrm>
              <a:off x="3134712" y="1982594"/>
              <a:ext cx="823910" cy="240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19,9</a:t>
              </a:r>
              <a:endParaRPr lang="ru-RU" sz="1400" dirty="0">
                <a:solidFill>
                  <a:prstClr val="black"/>
                </a:solidFill>
                <a:latin typeface="Times New Roman" panose="02020603050405020304" pitchFamily="18" charset="0"/>
                <a:cs typeface="Times New Roman" panose="02020603050405020304" pitchFamily="18" charset="0"/>
              </a:endParaRPr>
            </a:p>
          </p:txBody>
        </p:sp>
      </p:grpSp>
      <p:sp>
        <p:nvSpPr>
          <p:cNvPr id="74" name="Скругленный прямоугольник 4"/>
          <p:cNvSpPr/>
          <p:nvPr/>
        </p:nvSpPr>
        <p:spPr>
          <a:xfrm>
            <a:off x="4160645" y="5381859"/>
            <a:ext cx="2929371" cy="479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endParaRPr lang="ru-RU" sz="800" dirty="0">
              <a:solidFill>
                <a:prstClr val="black"/>
              </a:solidFill>
              <a:latin typeface="Times New Roman" panose="02020603050405020304" pitchFamily="18" charset="0"/>
              <a:cs typeface="Times New Roman" panose="02020603050405020304" pitchFamily="18" charset="0"/>
            </a:endParaRPr>
          </a:p>
        </p:txBody>
      </p:sp>
      <p:grpSp>
        <p:nvGrpSpPr>
          <p:cNvPr id="75" name="Группа 74"/>
          <p:cNvGrpSpPr/>
          <p:nvPr/>
        </p:nvGrpSpPr>
        <p:grpSpPr>
          <a:xfrm>
            <a:off x="4165740" y="5363486"/>
            <a:ext cx="2939456" cy="719526"/>
            <a:chOff x="121912" y="1468708"/>
            <a:chExt cx="2685832" cy="351513"/>
          </a:xfrm>
        </p:grpSpPr>
        <p:sp>
          <p:nvSpPr>
            <p:cNvPr id="76" name="Скругленный прямоугольник 75"/>
            <p:cNvSpPr/>
            <p:nvPr/>
          </p:nvSpPr>
          <p:spPr>
            <a:xfrm>
              <a:off x="121912" y="1468708"/>
              <a:ext cx="2685832" cy="35151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7" name="Скругленный прямоугольник 4"/>
            <p:cNvSpPr/>
            <p:nvPr/>
          </p:nvSpPr>
          <p:spPr>
            <a:xfrm>
              <a:off x="132207" y="1479003"/>
              <a:ext cx="2665242" cy="3309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ru-RU" sz="1000" dirty="0">
                  <a:solidFill>
                    <a:prstClr val="black"/>
                  </a:solidFill>
                  <a:latin typeface="Times New Roman" panose="02020603050405020304" pitchFamily="18" charset="0"/>
                  <a:cs typeface="Times New Roman" panose="02020603050405020304" pitchFamily="18" charset="0"/>
                </a:rPr>
                <a:t>Программа комплексного развития транспортной инфраструктуры Чебоксарской агломерации в рамках приоритетного направления стратегического развития </a:t>
              </a:r>
              <a:r>
                <a:rPr lang="ru-RU" sz="1000" dirty="0" smtClean="0">
                  <a:solidFill>
                    <a:prstClr val="black"/>
                  </a:solidFill>
                  <a:latin typeface="Times New Roman" panose="02020603050405020304" pitchFamily="18" charset="0"/>
                  <a:cs typeface="Times New Roman" panose="02020603050405020304" pitchFamily="18" charset="0"/>
                </a:rPr>
                <a:t>РФ "Безопасные </a:t>
              </a:r>
              <a:r>
                <a:rPr lang="ru-RU" sz="1000" dirty="0">
                  <a:solidFill>
                    <a:prstClr val="black"/>
                  </a:solidFill>
                  <a:latin typeface="Times New Roman" panose="02020603050405020304" pitchFamily="18" charset="0"/>
                  <a:cs typeface="Times New Roman" panose="02020603050405020304" pitchFamily="18" charset="0"/>
                </a:rPr>
                <a:t>и качественные дороги</a:t>
              </a:r>
              <a:r>
                <a:rPr lang="ru-RU" sz="1000" dirty="0" smtClean="0">
                  <a:solidFill>
                    <a:prstClr val="black"/>
                  </a:solidFill>
                  <a:latin typeface="Times New Roman" panose="02020603050405020304" pitchFamily="18" charset="0"/>
                  <a:cs typeface="Times New Roman" panose="02020603050405020304" pitchFamily="18" charset="0"/>
                </a:rPr>
                <a:t>"</a:t>
              </a:r>
              <a:endParaRPr lang="ru-RU" sz="1000" dirty="0">
                <a:solidFill>
                  <a:prstClr val="black"/>
                </a:solidFill>
                <a:latin typeface="Times New Roman" panose="02020603050405020304" pitchFamily="18" charset="0"/>
                <a:cs typeface="Times New Roman" panose="02020603050405020304" pitchFamily="18" charset="0"/>
              </a:endParaRPr>
            </a:p>
          </p:txBody>
        </p:sp>
      </p:grpSp>
      <p:grpSp>
        <p:nvGrpSpPr>
          <p:cNvPr id="78" name="Группа 77"/>
          <p:cNvGrpSpPr/>
          <p:nvPr/>
        </p:nvGrpSpPr>
        <p:grpSpPr>
          <a:xfrm>
            <a:off x="7217574" y="5387336"/>
            <a:ext cx="842088" cy="633952"/>
            <a:chOff x="3158769" y="1579997"/>
            <a:chExt cx="775796" cy="351513"/>
          </a:xfrm>
        </p:grpSpPr>
        <p:sp>
          <p:nvSpPr>
            <p:cNvPr id="79" name="Скругленный прямоугольник 78"/>
            <p:cNvSpPr/>
            <p:nvPr/>
          </p:nvSpPr>
          <p:spPr>
            <a:xfrm>
              <a:off x="3158769" y="1579997"/>
              <a:ext cx="775796" cy="35151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0" name="Скругленный прямоугольник 4"/>
            <p:cNvSpPr/>
            <p:nvPr/>
          </p:nvSpPr>
          <p:spPr>
            <a:xfrm>
              <a:off x="3169064" y="1590292"/>
              <a:ext cx="755206" cy="3309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a:solidFill>
                    <a:prstClr val="black"/>
                  </a:solidFill>
                  <a:latin typeface="Times New Roman" panose="02020603050405020304" pitchFamily="18" charset="0"/>
                  <a:cs typeface="Times New Roman" panose="02020603050405020304" pitchFamily="18" charset="0"/>
                </a:rPr>
                <a:t>1 338,9</a:t>
              </a:r>
            </a:p>
          </p:txBody>
        </p:sp>
      </p:grpSp>
      <p:grpSp>
        <p:nvGrpSpPr>
          <p:cNvPr id="81" name="Группа 80"/>
          <p:cNvGrpSpPr/>
          <p:nvPr/>
        </p:nvGrpSpPr>
        <p:grpSpPr>
          <a:xfrm>
            <a:off x="8091354" y="5387336"/>
            <a:ext cx="842088" cy="633952"/>
            <a:chOff x="3158769" y="1579997"/>
            <a:chExt cx="775796" cy="351513"/>
          </a:xfrm>
        </p:grpSpPr>
        <p:sp>
          <p:nvSpPr>
            <p:cNvPr id="82" name="Скругленный прямоугольник 81"/>
            <p:cNvSpPr/>
            <p:nvPr/>
          </p:nvSpPr>
          <p:spPr>
            <a:xfrm>
              <a:off x="3158769" y="1579997"/>
              <a:ext cx="775796" cy="35151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defTabSz="622300">
                <a:lnSpc>
                  <a:spcPct val="90000"/>
                </a:lnSpc>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1 338,9</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83" name="Скругленный прямоугольник 4"/>
            <p:cNvSpPr/>
            <p:nvPr/>
          </p:nvSpPr>
          <p:spPr>
            <a:xfrm>
              <a:off x="3169064" y="1590292"/>
              <a:ext cx="755206" cy="3309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endParaRPr lang="ru-RU" sz="1400" dirty="0">
                <a:solidFill>
                  <a:prstClr val="black"/>
                </a:solidFill>
                <a:latin typeface="Times New Roman" panose="02020603050405020304" pitchFamily="18" charset="0"/>
                <a:cs typeface="Times New Roman" panose="02020603050405020304" pitchFamily="18" charset="0"/>
              </a:endParaRPr>
            </a:p>
          </p:txBody>
        </p:sp>
      </p:grpSp>
      <p:grpSp>
        <p:nvGrpSpPr>
          <p:cNvPr id="84" name="Группа 83"/>
          <p:cNvGrpSpPr/>
          <p:nvPr/>
        </p:nvGrpSpPr>
        <p:grpSpPr>
          <a:xfrm>
            <a:off x="8103107" y="6101823"/>
            <a:ext cx="830336" cy="341218"/>
            <a:chOff x="3127226" y="1975108"/>
            <a:chExt cx="838882" cy="255599"/>
          </a:xfrm>
        </p:grpSpPr>
        <p:sp>
          <p:nvSpPr>
            <p:cNvPr id="85" name="Скругленный прямоугольник 84"/>
            <p:cNvSpPr/>
            <p:nvPr/>
          </p:nvSpPr>
          <p:spPr>
            <a:xfrm>
              <a:off x="3127226" y="1975108"/>
              <a:ext cx="838882" cy="25559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6" name="Скругленный прямоугольник 4"/>
            <p:cNvSpPr/>
            <p:nvPr/>
          </p:nvSpPr>
          <p:spPr>
            <a:xfrm>
              <a:off x="3134712" y="1982594"/>
              <a:ext cx="823910" cy="240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19,8</a:t>
              </a:r>
              <a:endParaRPr lang="ru-RU" sz="1400" dirty="0">
                <a:solidFill>
                  <a:prstClr val="black"/>
                </a:solidFill>
                <a:latin typeface="Times New Roman" panose="02020603050405020304" pitchFamily="18" charset="0"/>
                <a:cs typeface="Times New Roman" panose="02020603050405020304" pitchFamily="18" charset="0"/>
              </a:endParaRPr>
            </a:p>
          </p:txBody>
        </p:sp>
      </p:grpSp>
      <p:grpSp>
        <p:nvGrpSpPr>
          <p:cNvPr id="87" name="Группа 86"/>
          <p:cNvGrpSpPr/>
          <p:nvPr/>
        </p:nvGrpSpPr>
        <p:grpSpPr>
          <a:xfrm>
            <a:off x="7232554" y="4840387"/>
            <a:ext cx="830914" cy="494291"/>
            <a:chOff x="3161790" y="1803724"/>
            <a:chExt cx="769754" cy="283830"/>
          </a:xfrm>
        </p:grpSpPr>
        <p:sp>
          <p:nvSpPr>
            <p:cNvPr id="88" name="Скругленный прямоугольник 87"/>
            <p:cNvSpPr/>
            <p:nvPr/>
          </p:nvSpPr>
          <p:spPr>
            <a:xfrm>
              <a:off x="3161790" y="1803724"/>
              <a:ext cx="769754" cy="28383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9" name="Скругленный прямоугольник 4"/>
            <p:cNvSpPr/>
            <p:nvPr/>
          </p:nvSpPr>
          <p:spPr>
            <a:xfrm>
              <a:off x="3170103" y="1812037"/>
              <a:ext cx="753128" cy="267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0,0</a:t>
              </a:r>
              <a:endParaRPr lang="ru-RU" sz="1400" dirty="0">
                <a:solidFill>
                  <a:prstClr val="black"/>
                </a:solidFill>
                <a:latin typeface="Times New Roman" panose="02020603050405020304" pitchFamily="18" charset="0"/>
                <a:cs typeface="Times New Roman" panose="02020603050405020304" pitchFamily="18" charset="0"/>
              </a:endParaRPr>
            </a:p>
          </p:txBody>
        </p:sp>
      </p:grpSp>
      <p:grpSp>
        <p:nvGrpSpPr>
          <p:cNvPr id="90" name="Группа 89"/>
          <p:cNvGrpSpPr/>
          <p:nvPr/>
        </p:nvGrpSpPr>
        <p:grpSpPr>
          <a:xfrm>
            <a:off x="8110517" y="4825910"/>
            <a:ext cx="830914" cy="494291"/>
            <a:chOff x="3161790" y="1803724"/>
            <a:chExt cx="769754" cy="283830"/>
          </a:xfrm>
        </p:grpSpPr>
        <p:sp>
          <p:nvSpPr>
            <p:cNvPr id="91" name="Скругленный прямоугольник 90"/>
            <p:cNvSpPr/>
            <p:nvPr/>
          </p:nvSpPr>
          <p:spPr>
            <a:xfrm>
              <a:off x="3161790" y="1803724"/>
              <a:ext cx="769754" cy="28383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2" name="Скругленный прямоугольник 4"/>
            <p:cNvSpPr/>
            <p:nvPr/>
          </p:nvSpPr>
          <p:spPr>
            <a:xfrm>
              <a:off x="3170103" y="1812037"/>
              <a:ext cx="753128" cy="267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0,0</a:t>
              </a:r>
              <a:endParaRPr lang="ru-RU" sz="1400" dirty="0">
                <a:solidFill>
                  <a:prstClr val="black"/>
                </a:solidFill>
                <a:latin typeface="Times New Roman" panose="02020603050405020304" pitchFamily="18" charset="0"/>
                <a:cs typeface="Times New Roman" panose="02020603050405020304" pitchFamily="18" charset="0"/>
              </a:endParaRPr>
            </a:p>
          </p:txBody>
        </p:sp>
      </p:grpSp>
      <p:grpSp>
        <p:nvGrpSpPr>
          <p:cNvPr id="93" name="Группа 92"/>
          <p:cNvGrpSpPr/>
          <p:nvPr/>
        </p:nvGrpSpPr>
        <p:grpSpPr>
          <a:xfrm>
            <a:off x="8103964" y="4050023"/>
            <a:ext cx="822070" cy="335985"/>
            <a:chOff x="6235858" y="253565"/>
            <a:chExt cx="766734" cy="546690"/>
          </a:xfrm>
        </p:grpSpPr>
        <p:sp>
          <p:nvSpPr>
            <p:cNvPr id="94" name="Скругленный прямоугольник 93"/>
            <p:cNvSpPr/>
            <p:nvPr/>
          </p:nvSpPr>
          <p:spPr>
            <a:xfrm>
              <a:off x="6235858" y="253565"/>
              <a:ext cx="766734" cy="54669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5" name="Скругленный прямоугольник 4"/>
            <p:cNvSpPr/>
            <p:nvPr/>
          </p:nvSpPr>
          <p:spPr>
            <a:xfrm>
              <a:off x="6250512" y="269577"/>
              <a:ext cx="734710" cy="5146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145,7</a:t>
              </a:r>
              <a:endParaRPr lang="ru-RU" sz="1400" dirty="0">
                <a:solidFill>
                  <a:prstClr val="black"/>
                </a:solidFill>
                <a:latin typeface="Times New Roman" panose="02020603050405020304" pitchFamily="18" charset="0"/>
                <a:cs typeface="Times New Roman" panose="02020603050405020304" pitchFamily="18" charset="0"/>
              </a:endParaRPr>
            </a:p>
          </p:txBody>
        </p:sp>
      </p:grpSp>
      <p:grpSp>
        <p:nvGrpSpPr>
          <p:cNvPr id="101" name="Группа 100"/>
          <p:cNvGrpSpPr/>
          <p:nvPr/>
        </p:nvGrpSpPr>
        <p:grpSpPr>
          <a:xfrm>
            <a:off x="8114939" y="3698817"/>
            <a:ext cx="822070" cy="335985"/>
            <a:chOff x="6235858" y="253565"/>
            <a:chExt cx="766734" cy="546690"/>
          </a:xfrm>
        </p:grpSpPr>
        <p:sp>
          <p:nvSpPr>
            <p:cNvPr id="102" name="Скругленный прямоугольник 101"/>
            <p:cNvSpPr/>
            <p:nvPr/>
          </p:nvSpPr>
          <p:spPr>
            <a:xfrm>
              <a:off x="6235858" y="253565"/>
              <a:ext cx="766734" cy="54669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3" name="Скругленный прямоугольник 4"/>
            <p:cNvSpPr/>
            <p:nvPr/>
          </p:nvSpPr>
          <p:spPr>
            <a:xfrm>
              <a:off x="6250512" y="269577"/>
              <a:ext cx="734710" cy="5146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1 988,0</a:t>
              </a:r>
              <a:endParaRPr lang="ru-RU" sz="1400" dirty="0">
                <a:solidFill>
                  <a:prstClr val="black"/>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695121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35103" y="2022012"/>
            <a:ext cx="5032032" cy="28739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Доля автомобильных дорог общего пользования регионального и межмуниципального значения, не отвечающих нормативным требованиям, %</a:t>
            </a:r>
            <a:endParaRPr lang="ru-RU" sz="1000" i="1"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135102" y="2352458"/>
            <a:ext cx="5017497" cy="26826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Доля автомобильных дорог общего пользования местного значения, не отвечающих нормативным требованиям, %</a:t>
            </a:r>
          </a:p>
        </p:txBody>
      </p:sp>
      <p:sp>
        <p:nvSpPr>
          <p:cNvPr id="33" name="Скругленный прямоугольник 32"/>
          <p:cNvSpPr/>
          <p:nvPr/>
        </p:nvSpPr>
        <p:spPr>
          <a:xfrm>
            <a:off x="135103" y="2654930"/>
            <a:ext cx="5032032" cy="39345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Доля дорожно-транспортных происшествий, совершению которых сопутствовало наличие неудовлетворительных дорожных условий, в общем количестве дорожно-транспортных происшествий, %</a:t>
            </a:r>
          </a:p>
        </p:txBody>
      </p:sp>
      <p:sp>
        <p:nvSpPr>
          <p:cNvPr id="35" name="Скругленный прямоугольник 34"/>
          <p:cNvSpPr/>
          <p:nvPr/>
        </p:nvSpPr>
        <p:spPr>
          <a:xfrm>
            <a:off x="135103" y="3091594"/>
            <a:ext cx="5032032" cy="41897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Прирост протяженности автомобильных дорог общего пользования регионального и межмуниципального значения, соответствующих нормативным требованиям к транспортно-эксплуатационным показателям, % к 2011 году</a:t>
            </a:r>
          </a:p>
        </p:txBody>
      </p:sp>
      <p:sp>
        <p:nvSpPr>
          <p:cNvPr id="36" name="Скругленный прямоугольник 35"/>
          <p:cNvSpPr/>
          <p:nvPr/>
        </p:nvSpPr>
        <p:spPr>
          <a:xfrm>
            <a:off x="135103" y="3555118"/>
            <a:ext cx="5055516" cy="28977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Капитальный ремонт и ремонт автомобильных дорог общего пользования местного значения в границах населенных пунктов поселений, км.</a:t>
            </a:r>
            <a:endParaRPr lang="ru-RU" sz="1000" i="1" dirty="0">
              <a:solidFill>
                <a:schemeClr val="tx1"/>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135103" y="3883772"/>
            <a:ext cx="5055516" cy="32513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Капитальный ремонт и ремонт дворовых территорий многоквартирных домов, проездов к дворовым территориям многоквартирных домов населенных пунктов,  шт., / </a:t>
            </a:r>
            <a:r>
              <a:rPr lang="ru-RU" sz="1000" dirty="0" err="1">
                <a:solidFill>
                  <a:schemeClr val="tx1"/>
                </a:solidFill>
                <a:latin typeface="Times New Roman" panose="02020603050405020304" pitchFamily="18" charset="0"/>
                <a:cs typeface="Times New Roman" panose="02020603050405020304" pitchFamily="18" charset="0"/>
              </a:rPr>
              <a:t>кв.м</a:t>
            </a:r>
            <a:r>
              <a:rPr lang="ru-RU" sz="1000" dirty="0">
                <a:solidFill>
                  <a:schemeClr val="tx1"/>
                </a:solidFill>
                <a:latin typeface="Times New Roman" panose="02020603050405020304" pitchFamily="18" charset="0"/>
                <a:cs typeface="Times New Roman" panose="02020603050405020304" pitchFamily="18" charset="0"/>
              </a:rPr>
              <a:t>.</a:t>
            </a:r>
          </a:p>
        </p:txBody>
      </p:sp>
      <p:sp>
        <p:nvSpPr>
          <p:cNvPr id="11" name="Скругленный прямоугольник 10"/>
          <p:cNvSpPr/>
          <p:nvPr/>
        </p:nvSpPr>
        <p:spPr>
          <a:xfrm>
            <a:off x="167671" y="1177632"/>
            <a:ext cx="2336446"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67</a:t>
            </a:fld>
            <a:endParaRPr lang="ru-RU" dirty="0"/>
          </a:p>
        </p:txBody>
      </p:sp>
      <p:pic>
        <p:nvPicPr>
          <p:cNvPr id="17" name="Picture 2" descr="T:\Сектор финансирования\glona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046" y="660991"/>
            <a:ext cx="2596089" cy="14102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Скругленный прямоугольник 18"/>
          <p:cNvSpPr/>
          <p:nvPr/>
        </p:nvSpPr>
        <p:spPr>
          <a:xfrm>
            <a:off x="135103" y="5972553"/>
            <a:ext cx="5055516" cy="19792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Количество перевезенных транспортом общего пользования пассажиров, </a:t>
            </a:r>
            <a:r>
              <a:rPr lang="ru-RU" sz="1000" dirty="0" smtClean="0">
                <a:solidFill>
                  <a:schemeClr val="tx1"/>
                </a:solidFill>
                <a:latin typeface="Times New Roman" panose="02020603050405020304" pitchFamily="18" charset="0"/>
                <a:cs typeface="Times New Roman" panose="02020603050405020304" pitchFamily="18" charset="0"/>
              </a:rPr>
              <a:t>тыс. пасс.</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135102" y="6216718"/>
            <a:ext cx="5055515" cy="31875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Численность парка транспортных средств, работающих на компримированном природном газе, ед.</a:t>
            </a:r>
          </a:p>
        </p:txBody>
      </p:sp>
      <p:sp>
        <p:nvSpPr>
          <p:cNvPr id="23" name="Скругленный прямоугольник 4"/>
          <p:cNvSpPr/>
          <p:nvPr/>
        </p:nvSpPr>
        <p:spPr>
          <a:xfrm>
            <a:off x="2625222" y="2979571"/>
            <a:ext cx="3893555" cy="7548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b="1" kern="1200" dirty="0">
              <a:solidFill>
                <a:schemeClr val="tx1"/>
              </a:solidFill>
            </a:endParaRPr>
          </a:p>
        </p:txBody>
      </p:sp>
      <p:grpSp>
        <p:nvGrpSpPr>
          <p:cNvPr id="26" name="Группа 25"/>
          <p:cNvGrpSpPr/>
          <p:nvPr/>
        </p:nvGrpSpPr>
        <p:grpSpPr>
          <a:xfrm>
            <a:off x="5167135" y="836712"/>
            <a:ext cx="3940523" cy="602411"/>
            <a:chOff x="0" y="4765"/>
            <a:chExt cx="3940523" cy="801809"/>
          </a:xfrm>
        </p:grpSpPr>
        <p:sp>
          <p:nvSpPr>
            <p:cNvPr id="27" name="Скругленный прямоугольник 26"/>
            <p:cNvSpPr/>
            <p:nvPr/>
          </p:nvSpPr>
          <p:spPr>
            <a:xfrm>
              <a:off x="0" y="4765"/>
              <a:ext cx="3940523" cy="801809"/>
            </a:xfrm>
            <a:prstGeom prst="roundRect">
              <a:avLst>
                <a:gd name="adj" fmla="val 10000"/>
              </a:avLst>
            </a:prstGeom>
          </p:spPr>
          <p:style>
            <a:lnRef idx="3">
              <a:schemeClr val="lt1"/>
            </a:lnRef>
            <a:fillRef idx="1">
              <a:schemeClr val="accent2"/>
            </a:fillRef>
            <a:effectRef idx="1">
              <a:schemeClr val="accent2"/>
            </a:effectRef>
            <a:fontRef idx="minor">
              <a:schemeClr val="lt1"/>
            </a:fontRef>
          </p:style>
        </p:sp>
        <p:sp>
          <p:nvSpPr>
            <p:cNvPr id="28" name="Скругленный прямоугольник 4"/>
            <p:cNvSpPr/>
            <p:nvPr/>
          </p:nvSpPr>
          <p:spPr>
            <a:xfrm>
              <a:off x="23484" y="28249"/>
              <a:ext cx="3893555" cy="7548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p:txBody>
        </p:sp>
      </p:grpSp>
      <p:sp>
        <p:nvSpPr>
          <p:cNvPr id="45" name="Скругленный прямоугольник 6"/>
          <p:cNvSpPr/>
          <p:nvPr/>
        </p:nvSpPr>
        <p:spPr>
          <a:xfrm>
            <a:off x="5956795" y="1844824"/>
            <a:ext cx="772579" cy="339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b="1" kern="1200" dirty="0">
              <a:solidFill>
                <a:schemeClr val="tx1"/>
              </a:solidFill>
            </a:endParaRPr>
          </a:p>
        </p:txBody>
      </p:sp>
      <p:sp>
        <p:nvSpPr>
          <p:cNvPr id="176" name="Скругленный прямоугольник 4"/>
          <p:cNvSpPr/>
          <p:nvPr/>
        </p:nvSpPr>
        <p:spPr>
          <a:xfrm>
            <a:off x="5152546" y="2423562"/>
            <a:ext cx="715724" cy="388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ru-RU" sz="1100" b="1" kern="1200" dirty="0" smtClean="0">
              <a:solidFill>
                <a:schemeClr val="tx1"/>
              </a:solidFill>
            </a:endParaRPr>
          </a:p>
        </p:txBody>
      </p:sp>
      <p:grpSp>
        <p:nvGrpSpPr>
          <p:cNvPr id="286" name="Группа 285"/>
          <p:cNvGrpSpPr/>
          <p:nvPr/>
        </p:nvGrpSpPr>
        <p:grpSpPr>
          <a:xfrm>
            <a:off x="5224805" y="2022012"/>
            <a:ext cx="731452" cy="287393"/>
            <a:chOff x="794462" y="1303444"/>
            <a:chExt cx="731452" cy="624655"/>
          </a:xfrm>
          <a:gradFill flip="none" rotWithShape="1">
            <a:gsLst>
              <a:gs pos="0">
                <a:srgbClr val="BEF397"/>
              </a:gs>
              <a:gs pos="50000">
                <a:srgbClr val="D5F6C0"/>
              </a:gs>
              <a:gs pos="100000">
                <a:srgbClr val="EAFAE0"/>
              </a:gs>
            </a:gsLst>
            <a:lin ang="0" scaled="1"/>
            <a:tileRect/>
          </a:gradFill>
        </p:grpSpPr>
        <p:sp>
          <p:nvSpPr>
            <p:cNvPr id="296" name="Скругленный прямоугольник 295"/>
            <p:cNvSpPr/>
            <p:nvPr/>
          </p:nvSpPr>
          <p:spPr>
            <a:xfrm>
              <a:off x="79446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7" name="Скругленный прямоугольник 6"/>
            <p:cNvSpPr/>
            <p:nvPr/>
          </p:nvSpPr>
          <p:spPr>
            <a:xfrm>
              <a:off x="81275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59,2</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287" name="Группа 286"/>
          <p:cNvGrpSpPr/>
          <p:nvPr/>
        </p:nvGrpSpPr>
        <p:grpSpPr>
          <a:xfrm>
            <a:off x="6016893" y="2022012"/>
            <a:ext cx="731452" cy="287393"/>
            <a:chOff x="1587357" y="1303444"/>
            <a:chExt cx="731452" cy="624655"/>
          </a:xfrm>
          <a:gradFill flip="none" rotWithShape="1">
            <a:gsLst>
              <a:gs pos="0">
                <a:srgbClr val="BBF8E6"/>
              </a:gs>
              <a:gs pos="50000">
                <a:srgbClr val="D4FAEE"/>
              </a:gs>
              <a:gs pos="100000">
                <a:srgbClr val="E9FCF6"/>
              </a:gs>
            </a:gsLst>
            <a:lin ang="0" scaled="1"/>
            <a:tileRect/>
          </a:gradFill>
        </p:grpSpPr>
        <p:sp>
          <p:nvSpPr>
            <p:cNvPr id="294" name="Скругленный прямоугольник 293"/>
            <p:cNvSpPr/>
            <p:nvPr/>
          </p:nvSpPr>
          <p:spPr>
            <a:xfrm>
              <a:off x="158735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5" name="Скругленный прямоугольник 8"/>
            <p:cNvSpPr/>
            <p:nvPr/>
          </p:nvSpPr>
          <p:spPr>
            <a:xfrm>
              <a:off x="160565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57,1</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288" name="Группа 287"/>
          <p:cNvGrpSpPr/>
          <p:nvPr/>
        </p:nvGrpSpPr>
        <p:grpSpPr>
          <a:xfrm>
            <a:off x="6778122" y="2022012"/>
            <a:ext cx="731452" cy="287393"/>
            <a:chOff x="2380252"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292" name="Скругленный прямоугольник 291"/>
            <p:cNvSpPr/>
            <p:nvPr/>
          </p:nvSpPr>
          <p:spPr>
            <a:xfrm>
              <a:off x="238025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3" name="Скругленный прямоугольник 10"/>
            <p:cNvSpPr/>
            <p:nvPr/>
          </p:nvSpPr>
          <p:spPr>
            <a:xfrm>
              <a:off x="239854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х</a:t>
              </a:r>
            </a:p>
          </p:txBody>
        </p:sp>
      </p:grpSp>
      <p:grpSp>
        <p:nvGrpSpPr>
          <p:cNvPr id="289" name="Группа 288"/>
          <p:cNvGrpSpPr/>
          <p:nvPr/>
        </p:nvGrpSpPr>
        <p:grpSpPr>
          <a:xfrm>
            <a:off x="7560000" y="2022012"/>
            <a:ext cx="720000" cy="287393"/>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290" name="Скругленный прямоугольник 289"/>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1"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х</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01" name="Группа 300"/>
          <p:cNvGrpSpPr/>
          <p:nvPr/>
        </p:nvGrpSpPr>
        <p:grpSpPr>
          <a:xfrm>
            <a:off x="5224805" y="2352037"/>
            <a:ext cx="731452" cy="275921"/>
            <a:chOff x="794462" y="1303444"/>
            <a:chExt cx="731452" cy="624655"/>
          </a:xfrm>
          <a:gradFill flip="none" rotWithShape="1">
            <a:gsLst>
              <a:gs pos="0">
                <a:srgbClr val="BEF397"/>
              </a:gs>
              <a:gs pos="50000">
                <a:srgbClr val="D5F6C0"/>
              </a:gs>
              <a:gs pos="100000">
                <a:srgbClr val="EAFAE0"/>
              </a:gs>
            </a:gsLst>
            <a:lin ang="0" scaled="1"/>
            <a:tileRect/>
          </a:gradFill>
        </p:grpSpPr>
        <p:sp>
          <p:nvSpPr>
            <p:cNvPr id="311" name="Скругленный прямоугольник 310"/>
            <p:cNvSpPr/>
            <p:nvPr/>
          </p:nvSpPr>
          <p:spPr>
            <a:xfrm>
              <a:off x="79446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2" name="Скругленный прямоугольник 6"/>
            <p:cNvSpPr/>
            <p:nvPr/>
          </p:nvSpPr>
          <p:spPr>
            <a:xfrm>
              <a:off x="81275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61,9</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02" name="Группа 301"/>
          <p:cNvGrpSpPr/>
          <p:nvPr/>
        </p:nvGrpSpPr>
        <p:grpSpPr>
          <a:xfrm>
            <a:off x="6016893" y="2352037"/>
            <a:ext cx="731452" cy="275921"/>
            <a:chOff x="1587357" y="1303444"/>
            <a:chExt cx="731452" cy="624655"/>
          </a:xfrm>
          <a:gradFill flip="none" rotWithShape="1">
            <a:gsLst>
              <a:gs pos="0">
                <a:srgbClr val="BBF8E6"/>
              </a:gs>
              <a:gs pos="50000">
                <a:srgbClr val="D4FAEE"/>
              </a:gs>
              <a:gs pos="100000">
                <a:srgbClr val="E9FCF6"/>
              </a:gs>
            </a:gsLst>
            <a:lin ang="0" scaled="1"/>
            <a:tileRect/>
          </a:gradFill>
        </p:grpSpPr>
        <p:sp>
          <p:nvSpPr>
            <p:cNvPr id="309" name="Скругленный прямоугольник 308"/>
            <p:cNvSpPr/>
            <p:nvPr/>
          </p:nvSpPr>
          <p:spPr>
            <a:xfrm>
              <a:off x="158735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0" name="Скругленный прямоугольник 8"/>
            <p:cNvSpPr/>
            <p:nvPr/>
          </p:nvSpPr>
          <p:spPr>
            <a:xfrm>
              <a:off x="160565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61,9</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03" name="Группа 302"/>
          <p:cNvGrpSpPr/>
          <p:nvPr/>
        </p:nvGrpSpPr>
        <p:grpSpPr>
          <a:xfrm>
            <a:off x="6778122" y="2352037"/>
            <a:ext cx="731452" cy="275921"/>
            <a:chOff x="2380252"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07" name="Скругленный прямоугольник 306"/>
            <p:cNvSpPr/>
            <p:nvPr/>
          </p:nvSpPr>
          <p:spPr>
            <a:xfrm>
              <a:off x="238025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8" name="Скругленный прямоугольник 10"/>
            <p:cNvSpPr/>
            <p:nvPr/>
          </p:nvSpPr>
          <p:spPr>
            <a:xfrm>
              <a:off x="239854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х</a:t>
              </a:r>
            </a:p>
          </p:txBody>
        </p:sp>
      </p:grpSp>
      <p:grpSp>
        <p:nvGrpSpPr>
          <p:cNvPr id="304" name="Группа 303"/>
          <p:cNvGrpSpPr/>
          <p:nvPr/>
        </p:nvGrpSpPr>
        <p:grpSpPr>
          <a:xfrm>
            <a:off x="7560000" y="2352037"/>
            <a:ext cx="720000" cy="275921"/>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05" name="Скругленный прямоугольник 304"/>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6"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х</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16" name="Группа 315"/>
          <p:cNvGrpSpPr/>
          <p:nvPr/>
        </p:nvGrpSpPr>
        <p:grpSpPr>
          <a:xfrm>
            <a:off x="5220072" y="2670590"/>
            <a:ext cx="731452" cy="391450"/>
            <a:chOff x="794462" y="1303444"/>
            <a:chExt cx="731452" cy="624655"/>
          </a:xfrm>
          <a:gradFill flip="none" rotWithShape="1">
            <a:gsLst>
              <a:gs pos="0">
                <a:srgbClr val="BEF397"/>
              </a:gs>
              <a:gs pos="50000">
                <a:srgbClr val="D5F6C0"/>
              </a:gs>
              <a:gs pos="100000">
                <a:srgbClr val="EAFAE0"/>
              </a:gs>
            </a:gsLst>
            <a:lin ang="0" scaled="1"/>
            <a:tileRect/>
          </a:gradFill>
        </p:grpSpPr>
        <p:sp>
          <p:nvSpPr>
            <p:cNvPr id="326" name="Скругленный прямоугольник 325"/>
            <p:cNvSpPr/>
            <p:nvPr/>
          </p:nvSpPr>
          <p:spPr>
            <a:xfrm>
              <a:off x="79446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7" name="Скругленный прямоугольник 6"/>
            <p:cNvSpPr/>
            <p:nvPr/>
          </p:nvSpPr>
          <p:spPr>
            <a:xfrm>
              <a:off x="81275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18,4</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17" name="Группа 316"/>
          <p:cNvGrpSpPr/>
          <p:nvPr/>
        </p:nvGrpSpPr>
        <p:grpSpPr>
          <a:xfrm>
            <a:off x="6012160" y="2670590"/>
            <a:ext cx="731452" cy="391450"/>
            <a:chOff x="1587357" y="1303444"/>
            <a:chExt cx="731452" cy="624655"/>
          </a:xfrm>
          <a:gradFill flip="none" rotWithShape="1">
            <a:gsLst>
              <a:gs pos="0">
                <a:srgbClr val="BBF8E6"/>
              </a:gs>
              <a:gs pos="50000">
                <a:srgbClr val="D4FAEE"/>
              </a:gs>
              <a:gs pos="100000">
                <a:srgbClr val="E9FCF6"/>
              </a:gs>
            </a:gsLst>
            <a:lin ang="0" scaled="1"/>
            <a:tileRect/>
          </a:gradFill>
        </p:grpSpPr>
        <p:sp>
          <p:nvSpPr>
            <p:cNvPr id="324" name="Скругленный прямоугольник 323"/>
            <p:cNvSpPr/>
            <p:nvPr/>
          </p:nvSpPr>
          <p:spPr>
            <a:xfrm>
              <a:off x="158735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5" name="Скругленный прямоугольник 8"/>
            <p:cNvSpPr/>
            <p:nvPr/>
          </p:nvSpPr>
          <p:spPr>
            <a:xfrm>
              <a:off x="160565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18,4</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18" name="Группа 317"/>
          <p:cNvGrpSpPr/>
          <p:nvPr/>
        </p:nvGrpSpPr>
        <p:grpSpPr>
          <a:xfrm>
            <a:off x="6773389" y="2670590"/>
            <a:ext cx="731452" cy="391450"/>
            <a:chOff x="2380252"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22" name="Скругленный прямоугольник 321"/>
            <p:cNvSpPr/>
            <p:nvPr/>
          </p:nvSpPr>
          <p:spPr>
            <a:xfrm>
              <a:off x="238025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3" name="Скругленный прямоугольник 10"/>
            <p:cNvSpPr/>
            <p:nvPr/>
          </p:nvSpPr>
          <p:spPr>
            <a:xfrm>
              <a:off x="239854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х</a:t>
              </a:r>
            </a:p>
          </p:txBody>
        </p:sp>
      </p:grpSp>
      <p:sp>
        <p:nvSpPr>
          <p:cNvPr id="320" name="Скругленный прямоугольник 319"/>
          <p:cNvSpPr/>
          <p:nvPr/>
        </p:nvSpPr>
        <p:spPr>
          <a:xfrm>
            <a:off x="7560000" y="2670590"/>
            <a:ext cx="720000" cy="391450"/>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х</a:t>
            </a:r>
            <a:endParaRPr lang="ru-RU" sz="1100" b="1" dirty="0">
              <a:solidFill>
                <a:schemeClr val="tx1"/>
              </a:solidFill>
              <a:latin typeface="Times New Roman" panose="02020603050405020304" pitchFamily="18" charset="0"/>
              <a:cs typeface="Times New Roman" panose="02020603050405020304" pitchFamily="18" charset="0"/>
            </a:endParaRPr>
          </a:p>
        </p:txBody>
      </p:sp>
      <p:grpSp>
        <p:nvGrpSpPr>
          <p:cNvPr id="331" name="Группа 330"/>
          <p:cNvGrpSpPr/>
          <p:nvPr/>
        </p:nvGrpSpPr>
        <p:grpSpPr>
          <a:xfrm>
            <a:off x="5220072" y="3104672"/>
            <a:ext cx="731452" cy="418979"/>
            <a:chOff x="794462" y="1303444"/>
            <a:chExt cx="731452" cy="624655"/>
          </a:xfrm>
          <a:gradFill flip="none" rotWithShape="1">
            <a:gsLst>
              <a:gs pos="0">
                <a:srgbClr val="BEF397"/>
              </a:gs>
              <a:gs pos="50000">
                <a:srgbClr val="D5F6C0"/>
              </a:gs>
              <a:gs pos="100000">
                <a:srgbClr val="EAFAE0"/>
              </a:gs>
            </a:gsLst>
            <a:lin ang="0" scaled="1"/>
            <a:tileRect/>
          </a:gradFill>
        </p:grpSpPr>
        <p:sp>
          <p:nvSpPr>
            <p:cNvPr id="341" name="Скругленный прямоугольник 340"/>
            <p:cNvSpPr/>
            <p:nvPr/>
          </p:nvSpPr>
          <p:spPr>
            <a:xfrm>
              <a:off x="79446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2" name="Скругленный прямоугольник 6"/>
            <p:cNvSpPr/>
            <p:nvPr/>
          </p:nvSpPr>
          <p:spPr>
            <a:xfrm>
              <a:off x="81275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5,3</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32" name="Группа 331"/>
          <p:cNvGrpSpPr/>
          <p:nvPr/>
        </p:nvGrpSpPr>
        <p:grpSpPr>
          <a:xfrm>
            <a:off x="6012160" y="3104672"/>
            <a:ext cx="731452" cy="418979"/>
            <a:chOff x="1587357" y="1303444"/>
            <a:chExt cx="731452" cy="624655"/>
          </a:xfrm>
          <a:gradFill flip="none" rotWithShape="1">
            <a:gsLst>
              <a:gs pos="0">
                <a:srgbClr val="BBF8E6"/>
              </a:gs>
              <a:gs pos="50000">
                <a:srgbClr val="D4FAEE"/>
              </a:gs>
              <a:gs pos="100000">
                <a:srgbClr val="E9FCF6"/>
              </a:gs>
            </a:gsLst>
            <a:lin ang="0" scaled="1"/>
            <a:tileRect/>
          </a:gradFill>
        </p:grpSpPr>
        <p:sp>
          <p:nvSpPr>
            <p:cNvPr id="339" name="Скругленный прямоугольник 338"/>
            <p:cNvSpPr/>
            <p:nvPr/>
          </p:nvSpPr>
          <p:spPr>
            <a:xfrm>
              <a:off x="158735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0" name="Скругленный прямоугольник 8"/>
            <p:cNvSpPr/>
            <p:nvPr/>
          </p:nvSpPr>
          <p:spPr>
            <a:xfrm>
              <a:off x="160565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7,4</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33" name="Группа 332"/>
          <p:cNvGrpSpPr/>
          <p:nvPr/>
        </p:nvGrpSpPr>
        <p:grpSpPr>
          <a:xfrm>
            <a:off x="6773389" y="3104672"/>
            <a:ext cx="731452" cy="418979"/>
            <a:chOff x="2380252"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37" name="Скругленный прямоугольник 336"/>
            <p:cNvSpPr/>
            <p:nvPr/>
          </p:nvSpPr>
          <p:spPr>
            <a:xfrm>
              <a:off x="238025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8" name="Скругленный прямоугольник 10"/>
            <p:cNvSpPr/>
            <p:nvPr/>
          </p:nvSpPr>
          <p:spPr>
            <a:xfrm>
              <a:off x="239854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х</a:t>
              </a:r>
            </a:p>
          </p:txBody>
        </p:sp>
      </p:grpSp>
      <p:grpSp>
        <p:nvGrpSpPr>
          <p:cNvPr id="334" name="Группа 333"/>
          <p:cNvGrpSpPr/>
          <p:nvPr/>
        </p:nvGrpSpPr>
        <p:grpSpPr>
          <a:xfrm>
            <a:off x="7560000" y="3104672"/>
            <a:ext cx="720000" cy="418979"/>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35" name="Скругленный прямоугольник 334"/>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6"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х</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sp>
        <p:nvSpPr>
          <p:cNvPr id="356" name="Скругленный прямоугольник 355"/>
          <p:cNvSpPr/>
          <p:nvPr/>
        </p:nvSpPr>
        <p:spPr>
          <a:xfrm>
            <a:off x="5224805" y="3566283"/>
            <a:ext cx="731452" cy="285841"/>
          </a:xfrm>
          <a:prstGeom prst="roundRect">
            <a:avLst>
              <a:gd name="adj" fmla="val 10000"/>
            </a:avLst>
          </a:prstGeom>
          <a:gradFill flip="none" rotWithShape="1">
            <a:gsLst>
              <a:gs pos="0">
                <a:srgbClr val="BEF397"/>
              </a:gs>
              <a:gs pos="50000">
                <a:srgbClr val="D5F6C0"/>
              </a:gs>
              <a:gs pos="100000">
                <a:srgbClr val="EAFAE0"/>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69,9</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354" name="Скругленный прямоугольник 353"/>
          <p:cNvSpPr/>
          <p:nvPr/>
        </p:nvSpPr>
        <p:spPr>
          <a:xfrm>
            <a:off x="6016893" y="3566283"/>
            <a:ext cx="731452" cy="285841"/>
          </a:xfrm>
          <a:prstGeom prst="roundRect">
            <a:avLst>
              <a:gd name="adj" fmla="val 10000"/>
            </a:avLst>
          </a:prstGeom>
          <a:gradFill flip="none" rotWithShape="1">
            <a:gsLst>
              <a:gs pos="0">
                <a:srgbClr val="BBF8E6"/>
              </a:gs>
              <a:gs pos="50000">
                <a:srgbClr val="D4FAEE"/>
              </a:gs>
              <a:gs pos="100000">
                <a:srgbClr val="E9FCF6"/>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76,6</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352" name="Скругленный прямоугольник 351"/>
          <p:cNvSpPr/>
          <p:nvPr/>
        </p:nvSpPr>
        <p:spPr>
          <a:xfrm>
            <a:off x="6778122" y="3566283"/>
            <a:ext cx="731452" cy="285841"/>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ru-RU" sz="1100" b="1" dirty="0" smtClean="0">
                <a:solidFill>
                  <a:schemeClr val="tx1"/>
                </a:solidFill>
                <a:latin typeface="Times New Roman" panose="02020603050405020304" pitchFamily="18" charset="0"/>
                <a:cs typeface="Times New Roman" panose="02020603050405020304" pitchFamily="18" charset="0"/>
              </a:rPr>
              <a:t>х</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350" name="Скругленный прямоугольник 349"/>
          <p:cNvSpPr/>
          <p:nvPr/>
        </p:nvSpPr>
        <p:spPr>
          <a:xfrm>
            <a:off x="7560000" y="3566283"/>
            <a:ext cx="720000" cy="285841"/>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ru-RU" sz="1100" b="1" dirty="0" smtClean="0">
                <a:solidFill>
                  <a:schemeClr val="tx1"/>
                </a:solidFill>
                <a:latin typeface="Times New Roman" panose="02020603050405020304" pitchFamily="18" charset="0"/>
                <a:cs typeface="Times New Roman" panose="02020603050405020304" pitchFamily="18" charset="0"/>
              </a:rPr>
              <a:t>х</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371" name="Скругленный прямоугольник 370"/>
          <p:cNvSpPr/>
          <p:nvPr/>
        </p:nvSpPr>
        <p:spPr>
          <a:xfrm>
            <a:off x="5224805" y="3894756"/>
            <a:ext cx="731452" cy="325137"/>
          </a:xfrm>
          <a:prstGeom prst="roundRect">
            <a:avLst>
              <a:gd name="adj" fmla="val 10000"/>
            </a:avLst>
          </a:prstGeom>
          <a:gradFill flip="none" rotWithShape="1">
            <a:gsLst>
              <a:gs pos="0">
                <a:srgbClr val="BEF397"/>
              </a:gs>
              <a:gs pos="50000">
                <a:srgbClr val="D5F6C0"/>
              </a:gs>
              <a:gs pos="100000">
                <a:srgbClr val="EAFAE0"/>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191/      92 450</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369" name="Скругленный прямоугольник 368"/>
          <p:cNvSpPr/>
          <p:nvPr/>
        </p:nvSpPr>
        <p:spPr>
          <a:xfrm>
            <a:off x="6016893" y="3894756"/>
            <a:ext cx="731452" cy="325137"/>
          </a:xfrm>
          <a:prstGeom prst="roundRect">
            <a:avLst>
              <a:gd name="adj" fmla="val 10000"/>
            </a:avLst>
          </a:prstGeom>
          <a:gradFill flip="none" rotWithShape="1">
            <a:gsLst>
              <a:gs pos="0">
                <a:srgbClr val="BBF8E6"/>
              </a:gs>
              <a:gs pos="50000">
                <a:srgbClr val="D4FAEE"/>
              </a:gs>
              <a:gs pos="100000">
                <a:srgbClr val="E9FCF6"/>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191/      92 450</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367" name="Скругленный прямоугольник 366"/>
          <p:cNvSpPr/>
          <p:nvPr/>
        </p:nvSpPr>
        <p:spPr>
          <a:xfrm>
            <a:off x="6778122" y="3894756"/>
            <a:ext cx="731452" cy="325137"/>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ru-RU" sz="1100" b="1" dirty="0" smtClean="0">
                <a:solidFill>
                  <a:schemeClr val="tx1"/>
                </a:solidFill>
                <a:latin typeface="Times New Roman" panose="02020603050405020304" pitchFamily="18" charset="0"/>
                <a:cs typeface="Times New Roman" panose="02020603050405020304" pitchFamily="18" charset="0"/>
              </a:rPr>
              <a:t>х</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365" name="Скругленный прямоугольник 364"/>
          <p:cNvSpPr/>
          <p:nvPr/>
        </p:nvSpPr>
        <p:spPr>
          <a:xfrm>
            <a:off x="7560000" y="3894756"/>
            <a:ext cx="720000" cy="325137"/>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ru-RU" sz="1100" b="1" dirty="0" smtClean="0">
                <a:solidFill>
                  <a:schemeClr val="tx1"/>
                </a:solidFill>
                <a:latin typeface="Times New Roman" panose="02020603050405020304" pitchFamily="18" charset="0"/>
                <a:cs typeface="Times New Roman" panose="02020603050405020304" pitchFamily="18" charset="0"/>
              </a:rPr>
              <a:t>х</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386" name="Скругленный прямоугольник 385"/>
          <p:cNvSpPr/>
          <p:nvPr/>
        </p:nvSpPr>
        <p:spPr>
          <a:xfrm>
            <a:off x="5238860" y="5976158"/>
            <a:ext cx="731452" cy="197923"/>
          </a:xfrm>
          <a:prstGeom prst="roundRect">
            <a:avLst>
              <a:gd name="adj" fmla="val 10000"/>
            </a:avLst>
          </a:prstGeom>
          <a:gradFill flip="none" rotWithShape="1">
            <a:gsLst>
              <a:gs pos="0">
                <a:srgbClr val="BEF397"/>
              </a:gs>
              <a:gs pos="50000">
                <a:srgbClr val="D5F6C0"/>
              </a:gs>
              <a:gs pos="100000">
                <a:srgbClr val="EAFAE0"/>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000" b="1" dirty="0" smtClean="0">
                <a:solidFill>
                  <a:schemeClr val="tx1"/>
                </a:solidFill>
                <a:latin typeface="Times New Roman" panose="02020603050405020304" pitchFamily="18" charset="0"/>
                <a:cs typeface="Times New Roman" panose="02020603050405020304" pitchFamily="18" charset="0"/>
              </a:rPr>
              <a:t>166 598,3</a:t>
            </a: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384" name="Скругленный прямоугольник 383"/>
          <p:cNvSpPr/>
          <p:nvPr/>
        </p:nvSpPr>
        <p:spPr>
          <a:xfrm>
            <a:off x="6030948" y="5976158"/>
            <a:ext cx="731452" cy="197923"/>
          </a:xfrm>
          <a:prstGeom prst="roundRect">
            <a:avLst>
              <a:gd name="adj" fmla="val 10000"/>
            </a:avLst>
          </a:prstGeom>
          <a:gradFill flip="none" rotWithShape="1">
            <a:gsLst>
              <a:gs pos="0">
                <a:srgbClr val="BBF8E6"/>
              </a:gs>
              <a:gs pos="50000">
                <a:srgbClr val="D4FAEE"/>
              </a:gs>
              <a:gs pos="100000">
                <a:srgbClr val="E9FCF6"/>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000" b="1" dirty="0" smtClean="0">
                <a:solidFill>
                  <a:schemeClr val="tx1"/>
                </a:solidFill>
                <a:latin typeface="Times New Roman" panose="02020603050405020304" pitchFamily="18" charset="0"/>
                <a:cs typeface="Times New Roman" panose="02020603050405020304" pitchFamily="18" charset="0"/>
              </a:rPr>
              <a:t>166 554,3</a:t>
            </a: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382" name="Скругленный прямоугольник 381"/>
          <p:cNvSpPr/>
          <p:nvPr/>
        </p:nvSpPr>
        <p:spPr>
          <a:xfrm>
            <a:off x="6792177" y="5976158"/>
            <a:ext cx="731452" cy="197923"/>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000" b="1" dirty="0" smtClean="0">
                <a:solidFill>
                  <a:schemeClr val="tx1"/>
                </a:solidFill>
                <a:latin typeface="Times New Roman" panose="02020603050405020304" pitchFamily="18" charset="0"/>
                <a:cs typeface="Times New Roman" panose="02020603050405020304" pitchFamily="18" charset="0"/>
              </a:rPr>
              <a:t>132 299,3</a:t>
            </a: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380" name="Скругленный прямоугольник 379"/>
          <p:cNvSpPr/>
          <p:nvPr/>
        </p:nvSpPr>
        <p:spPr>
          <a:xfrm>
            <a:off x="7560000" y="5976158"/>
            <a:ext cx="720000" cy="197923"/>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000" b="1" dirty="0" smtClean="0">
                <a:solidFill>
                  <a:schemeClr val="tx1"/>
                </a:solidFill>
                <a:latin typeface="Times New Roman" panose="02020603050405020304" pitchFamily="18" charset="0"/>
                <a:cs typeface="Times New Roman" panose="02020603050405020304" pitchFamily="18" charset="0"/>
              </a:rPr>
              <a:t>134 899,3</a:t>
            </a: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401" name="Скругленный прямоугольник 400"/>
          <p:cNvSpPr/>
          <p:nvPr/>
        </p:nvSpPr>
        <p:spPr>
          <a:xfrm>
            <a:off x="5239559" y="6216718"/>
            <a:ext cx="731452" cy="318756"/>
          </a:xfrm>
          <a:prstGeom prst="roundRect">
            <a:avLst>
              <a:gd name="adj" fmla="val 10000"/>
            </a:avLst>
          </a:prstGeom>
          <a:gradFill flip="none" rotWithShape="1">
            <a:gsLst>
              <a:gs pos="0">
                <a:srgbClr val="BEF397"/>
              </a:gs>
              <a:gs pos="50000">
                <a:srgbClr val="D5F6C0"/>
              </a:gs>
              <a:gs pos="100000">
                <a:srgbClr val="EAFAE0"/>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65</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399" name="Скругленный прямоугольник 398"/>
          <p:cNvSpPr/>
          <p:nvPr/>
        </p:nvSpPr>
        <p:spPr>
          <a:xfrm>
            <a:off x="6031647" y="6216718"/>
            <a:ext cx="731452" cy="318756"/>
          </a:xfrm>
          <a:prstGeom prst="roundRect">
            <a:avLst>
              <a:gd name="adj" fmla="val 10000"/>
            </a:avLst>
          </a:prstGeom>
          <a:gradFill flip="none" rotWithShape="1">
            <a:gsLst>
              <a:gs pos="0">
                <a:srgbClr val="BBF8E6"/>
              </a:gs>
              <a:gs pos="50000">
                <a:srgbClr val="D4FAEE"/>
              </a:gs>
              <a:gs pos="100000">
                <a:srgbClr val="E9FCF6"/>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45</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397" name="Скругленный прямоугольник 396"/>
          <p:cNvSpPr/>
          <p:nvPr/>
        </p:nvSpPr>
        <p:spPr>
          <a:xfrm>
            <a:off x="6792876" y="6216718"/>
            <a:ext cx="731452" cy="318756"/>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167</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395" name="Скругленный прямоугольник 394"/>
          <p:cNvSpPr/>
          <p:nvPr/>
        </p:nvSpPr>
        <p:spPr>
          <a:xfrm>
            <a:off x="7560000" y="6216718"/>
            <a:ext cx="720000" cy="318756"/>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167</a:t>
            </a:r>
            <a:endParaRPr lang="ru-RU" sz="1100" b="1" dirty="0">
              <a:solidFill>
                <a:schemeClr val="tx1"/>
              </a:solidFill>
              <a:latin typeface="Times New Roman" panose="02020603050405020304" pitchFamily="18" charset="0"/>
              <a:cs typeface="Times New Roman" panose="02020603050405020304" pitchFamily="18" charset="0"/>
            </a:endParaRPr>
          </a:p>
        </p:txBody>
      </p:sp>
      <p:grpSp>
        <p:nvGrpSpPr>
          <p:cNvPr id="406" name="Группа 405"/>
          <p:cNvGrpSpPr/>
          <p:nvPr/>
        </p:nvGrpSpPr>
        <p:grpSpPr>
          <a:xfrm>
            <a:off x="5229409" y="1558878"/>
            <a:ext cx="731452" cy="432000"/>
            <a:chOff x="794462" y="652434"/>
            <a:chExt cx="731452" cy="624655"/>
          </a:xfrm>
          <a:gradFill flip="none" rotWithShape="1">
            <a:gsLst>
              <a:gs pos="0">
                <a:srgbClr val="BEF397"/>
              </a:gs>
              <a:gs pos="50000">
                <a:srgbClr val="D5F6C0"/>
              </a:gs>
              <a:gs pos="100000">
                <a:srgbClr val="EAFAE0"/>
              </a:gs>
            </a:gsLst>
            <a:lin ang="0" scaled="1"/>
            <a:tileRect/>
          </a:gradFill>
        </p:grpSpPr>
        <p:sp>
          <p:nvSpPr>
            <p:cNvPr id="416" name="Скругленный прямоугольник 415"/>
            <p:cNvSpPr/>
            <p:nvPr/>
          </p:nvSpPr>
          <p:spPr>
            <a:xfrm>
              <a:off x="794462" y="65243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7" name="Скругленный прямоугольник 6"/>
            <p:cNvSpPr/>
            <p:nvPr/>
          </p:nvSpPr>
          <p:spPr>
            <a:xfrm>
              <a:off x="812758" y="67073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 план</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07" name="Группа 406"/>
          <p:cNvGrpSpPr/>
          <p:nvPr/>
        </p:nvGrpSpPr>
        <p:grpSpPr>
          <a:xfrm>
            <a:off x="6021497" y="1558878"/>
            <a:ext cx="731452" cy="432000"/>
            <a:chOff x="1587357" y="652434"/>
            <a:chExt cx="731452" cy="624655"/>
          </a:xfrm>
          <a:gradFill flip="none" rotWithShape="1">
            <a:gsLst>
              <a:gs pos="0">
                <a:srgbClr val="BBF8E6"/>
              </a:gs>
              <a:gs pos="50000">
                <a:srgbClr val="D4FAEE"/>
              </a:gs>
              <a:gs pos="100000">
                <a:srgbClr val="E9FCF6"/>
              </a:gs>
            </a:gsLst>
            <a:lin ang="0" scaled="1"/>
            <a:tileRect/>
          </a:gradFill>
        </p:grpSpPr>
        <p:sp>
          <p:nvSpPr>
            <p:cNvPr id="414" name="Скругленный прямоугольник 413"/>
            <p:cNvSpPr/>
            <p:nvPr/>
          </p:nvSpPr>
          <p:spPr>
            <a:xfrm>
              <a:off x="1587357" y="65243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5" name="Скругленный прямоугольник 8"/>
            <p:cNvSpPr/>
            <p:nvPr/>
          </p:nvSpPr>
          <p:spPr>
            <a:xfrm>
              <a:off x="1605653" y="67073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 </a:t>
              </a:r>
              <a:r>
                <a:rPr lang="ru-RU" sz="1400" b="1" dirty="0" smtClean="0">
                  <a:solidFill>
                    <a:schemeClr val="tx1"/>
                  </a:solidFill>
                  <a:latin typeface="Times New Roman" panose="02020603050405020304" pitchFamily="18" charset="0"/>
                  <a:cs typeface="Times New Roman" panose="02020603050405020304" pitchFamily="18" charset="0"/>
                </a:rPr>
                <a:t>факт</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08" name="Группа 407"/>
          <p:cNvGrpSpPr/>
          <p:nvPr/>
        </p:nvGrpSpPr>
        <p:grpSpPr>
          <a:xfrm>
            <a:off x="6782726" y="1558878"/>
            <a:ext cx="731452" cy="432000"/>
            <a:chOff x="2380252" y="65243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412" name="Скругленный прямоугольник 411"/>
            <p:cNvSpPr/>
            <p:nvPr/>
          </p:nvSpPr>
          <p:spPr>
            <a:xfrm>
              <a:off x="2380252" y="65243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3" name="Скругленный прямоугольник 10"/>
            <p:cNvSpPr/>
            <p:nvPr/>
          </p:nvSpPr>
          <p:spPr>
            <a:xfrm>
              <a:off x="2398548" y="67073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grpSp>
      <p:sp>
        <p:nvSpPr>
          <p:cNvPr id="410" name="Скругленный прямоугольник 409"/>
          <p:cNvSpPr/>
          <p:nvPr/>
        </p:nvSpPr>
        <p:spPr>
          <a:xfrm>
            <a:off x="7560000" y="1558878"/>
            <a:ext cx="731452" cy="432000"/>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400" b="1" dirty="0" smtClean="0">
                <a:solidFill>
                  <a:schemeClr val="tx1"/>
                </a:solidFill>
                <a:latin typeface="Times New Roman" panose="02020603050405020304" pitchFamily="18" charset="0"/>
                <a:cs typeface="Times New Roman" panose="02020603050405020304" pitchFamily="18" charset="0"/>
              </a:rPr>
              <a:t>2020</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156"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Развитие транспортной системы Чувашской Республики»</a:t>
            </a:r>
          </a:p>
        </p:txBody>
      </p:sp>
      <p:cxnSp>
        <p:nvCxnSpPr>
          <p:cNvPr id="157" name="Прямая соединительная линия 156"/>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pSp>
        <p:nvGrpSpPr>
          <p:cNvPr id="130" name="Группа 129"/>
          <p:cNvGrpSpPr/>
          <p:nvPr/>
        </p:nvGrpSpPr>
        <p:grpSpPr>
          <a:xfrm>
            <a:off x="8321149" y="2022012"/>
            <a:ext cx="731452" cy="287393"/>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31" name="Скругленный прямоугольник 130"/>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2" name="Скругленный прямоугольник 12"/>
            <p:cNvSpPr/>
            <p:nvPr/>
          </p:nvSpPr>
          <p:spPr>
            <a:xfrm>
              <a:off x="3191443" y="1321739"/>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х</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133" name="Группа 132"/>
          <p:cNvGrpSpPr/>
          <p:nvPr/>
        </p:nvGrpSpPr>
        <p:grpSpPr>
          <a:xfrm>
            <a:off x="8321149" y="2352037"/>
            <a:ext cx="731452" cy="275921"/>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34" name="Скругленный прямоугольник 133"/>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5"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х</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sp>
        <p:nvSpPr>
          <p:cNvPr id="137" name="Скругленный прямоугольник 136"/>
          <p:cNvSpPr/>
          <p:nvPr/>
        </p:nvSpPr>
        <p:spPr>
          <a:xfrm>
            <a:off x="8316416" y="2670590"/>
            <a:ext cx="731452" cy="391450"/>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х</a:t>
            </a:r>
            <a:endParaRPr lang="ru-RU" sz="1100" b="1" dirty="0">
              <a:solidFill>
                <a:schemeClr val="tx1"/>
              </a:solidFill>
              <a:latin typeface="Times New Roman" panose="02020603050405020304" pitchFamily="18" charset="0"/>
              <a:cs typeface="Times New Roman" panose="02020603050405020304" pitchFamily="18" charset="0"/>
            </a:endParaRPr>
          </a:p>
        </p:txBody>
      </p:sp>
      <p:grpSp>
        <p:nvGrpSpPr>
          <p:cNvPr id="139" name="Группа 138"/>
          <p:cNvGrpSpPr/>
          <p:nvPr/>
        </p:nvGrpSpPr>
        <p:grpSpPr>
          <a:xfrm>
            <a:off x="8316416" y="3104672"/>
            <a:ext cx="731452" cy="418979"/>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40" name="Скругленный прямоугольник 139"/>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1"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х</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sp>
        <p:nvSpPr>
          <p:cNvPr id="143" name="Скругленный прямоугольник 142"/>
          <p:cNvSpPr/>
          <p:nvPr/>
        </p:nvSpPr>
        <p:spPr>
          <a:xfrm>
            <a:off x="8321149" y="3566283"/>
            <a:ext cx="731452" cy="285841"/>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ru-RU" sz="1100" b="1" dirty="0" smtClean="0">
                <a:solidFill>
                  <a:schemeClr val="tx1"/>
                </a:solidFill>
                <a:latin typeface="Times New Roman" panose="02020603050405020304" pitchFamily="18" charset="0"/>
                <a:cs typeface="Times New Roman" panose="02020603050405020304" pitchFamily="18" charset="0"/>
              </a:rPr>
              <a:t>х</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146" name="Скругленный прямоугольник 145"/>
          <p:cNvSpPr/>
          <p:nvPr/>
        </p:nvSpPr>
        <p:spPr>
          <a:xfrm>
            <a:off x="8321149" y="3894756"/>
            <a:ext cx="731452" cy="325137"/>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ru-RU" sz="1100" b="1" dirty="0" smtClean="0">
                <a:solidFill>
                  <a:schemeClr val="tx1"/>
                </a:solidFill>
                <a:latin typeface="Times New Roman" panose="02020603050405020304" pitchFamily="18" charset="0"/>
                <a:cs typeface="Times New Roman" panose="02020603050405020304" pitchFamily="18" charset="0"/>
              </a:rPr>
              <a:t>х</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149" name="Скругленный прямоугольник 148"/>
          <p:cNvSpPr/>
          <p:nvPr/>
        </p:nvSpPr>
        <p:spPr>
          <a:xfrm>
            <a:off x="8335204" y="5976158"/>
            <a:ext cx="731452" cy="197923"/>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000" b="1" dirty="0" smtClean="0">
                <a:solidFill>
                  <a:schemeClr val="tx1"/>
                </a:solidFill>
                <a:latin typeface="Times New Roman" panose="02020603050405020304" pitchFamily="18" charset="0"/>
                <a:cs typeface="Times New Roman" panose="02020603050405020304" pitchFamily="18" charset="0"/>
              </a:rPr>
              <a:t>138 999,3</a:t>
            </a: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152" name="Скругленный прямоугольник 151"/>
          <p:cNvSpPr/>
          <p:nvPr/>
        </p:nvSpPr>
        <p:spPr>
          <a:xfrm>
            <a:off x="8335903" y="6216718"/>
            <a:ext cx="731452" cy="318756"/>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167</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155" name="Скругленный прямоугольник 154"/>
          <p:cNvSpPr/>
          <p:nvPr/>
        </p:nvSpPr>
        <p:spPr>
          <a:xfrm>
            <a:off x="8325753" y="1556792"/>
            <a:ext cx="731452" cy="432000"/>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400" b="1" dirty="0" smtClean="0">
                <a:solidFill>
                  <a:schemeClr val="tx1"/>
                </a:solidFill>
                <a:latin typeface="Times New Roman" panose="02020603050405020304" pitchFamily="18" charset="0"/>
                <a:cs typeface="Times New Roman" panose="02020603050405020304" pitchFamily="18" charset="0"/>
              </a:rPr>
              <a:t>2021</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160" name="Скругленный прямоугольник 159"/>
          <p:cNvSpPr/>
          <p:nvPr/>
        </p:nvSpPr>
        <p:spPr>
          <a:xfrm>
            <a:off x="134005" y="4254086"/>
            <a:ext cx="5033130" cy="28616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Протяженность автомобильных дорог общего пользования регионального, межмуниципального и местного значения на территории Чувашской Республики</a:t>
            </a:r>
          </a:p>
        </p:txBody>
      </p:sp>
      <p:sp>
        <p:nvSpPr>
          <p:cNvPr id="162" name="Скругленный прямоугольник 161"/>
          <p:cNvSpPr/>
          <p:nvPr/>
        </p:nvSpPr>
        <p:spPr>
          <a:xfrm>
            <a:off x="5218974" y="4262525"/>
            <a:ext cx="731452" cy="286168"/>
          </a:xfrm>
          <a:prstGeom prst="roundRect">
            <a:avLst>
              <a:gd name="adj" fmla="val 10000"/>
            </a:avLst>
          </a:prstGeom>
          <a:gradFill flip="none" rotWithShape="1">
            <a:gsLst>
              <a:gs pos="0">
                <a:srgbClr val="BEF397"/>
              </a:gs>
              <a:gs pos="50000">
                <a:srgbClr val="D5F6C0"/>
              </a:gs>
              <a:gs pos="100000">
                <a:srgbClr val="EAFAE0"/>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a:solidFill>
                  <a:schemeClr val="tx1"/>
                </a:solidFill>
                <a:latin typeface="Times New Roman" panose="02020603050405020304" pitchFamily="18" charset="0"/>
                <a:cs typeface="Times New Roman" panose="02020603050405020304" pitchFamily="18" charset="0"/>
              </a:rPr>
              <a:t>х</a:t>
            </a:r>
          </a:p>
        </p:txBody>
      </p:sp>
      <p:sp>
        <p:nvSpPr>
          <p:cNvPr id="165" name="Скругленный прямоугольник 164"/>
          <p:cNvSpPr/>
          <p:nvPr/>
        </p:nvSpPr>
        <p:spPr>
          <a:xfrm>
            <a:off x="6011062" y="4262525"/>
            <a:ext cx="731452" cy="286168"/>
          </a:xfrm>
          <a:prstGeom prst="roundRect">
            <a:avLst>
              <a:gd name="adj" fmla="val 10000"/>
            </a:avLst>
          </a:prstGeom>
          <a:gradFill flip="none" rotWithShape="1">
            <a:gsLst>
              <a:gs pos="0">
                <a:srgbClr val="BBF8E6"/>
              </a:gs>
              <a:gs pos="50000">
                <a:srgbClr val="D4FAEE"/>
              </a:gs>
              <a:gs pos="100000">
                <a:srgbClr val="E9FCF6"/>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х</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168" name="Скругленный прямоугольник 167"/>
          <p:cNvSpPr/>
          <p:nvPr/>
        </p:nvSpPr>
        <p:spPr>
          <a:xfrm>
            <a:off x="6772291" y="4262525"/>
            <a:ext cx="731452" cy="286168"/>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12 066,3</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171" name="Скругленный прямоугольник 170"/>
          <p:cNvSpPr/>
          <p:nvPr/>
        </p:nvSpPr>
        <p:spPr>
          <a:xfrm>
            <a:off x="7560000" y="4262525"/>
            <a:ext cx="720000" cy="286168"/>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12 080,5</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174" name="Скругленный прямоугольник 173"/>
          <p:cNvSpPr/>
          <p:nvPr/>
        </p:nvSpPr>
        <p:spPr>
          <a:xfrm>
            <a:off x="8315318" y="4262525"/>
            <a:ext cx="731452" cy="286168"/>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ru-RU" sz="1100" b="1" dirty="0" smtClean="0">
                <a:solidFill>
                  <a:schemeClr val="tx1"/>
                </a:solidFill>
                <a:latin typeface="Times New Roman" panose="02020603050405020304" pitchFamily="18" charset="0"/>
                <a:cs typeface="Times New Roman" panose="02020603050405020304" pitchFamily="18" charset="0"/>
              </a:rPr>
              <a:t>12 094,7</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177" name="Скругленный прямоугольник 176"/>
          <p:cNvSpPr/>
          <p:nvPr/>
        </p:nvSpPr>
        <p:spPr>
          <a:xfrm>
            <a:off x="148599" y="4583214"/>
            <a:ext cx="5042019" cy="41897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Протяженность автомобильных дорог общего пользования регионального, межмуниципального и местного значения на территории Чувашской Республики, находящихся в нормативном состоянии</a:t>
            </a:r>
          </a:p>
        </p:txBody>
      </p:sp>
      <p:sp>
        <p:nvSpPr>
          <p:cNvPr id="179" name="Скругленный прямоугольник 178"/>
          <p:cNvSpPr/>
          <p:nvPr/>
        </p:nvSpPr>
        <p:spPr>
          <a:xfrm>
            <a:off x="5233569" y="4591325"/>
            <a:ext cx="731452" cy="418979"/>
          </a:xfrm>
          <a:prstGeom prst="roundRect">
            <a:avLst>
              <a:gd name="adj" fmla="val 10000"/>
            </a:avLst>
          </a:prstGeom>
          <a:gradFill flip="none" rotWithShape="1">
            <a:gsLst>
              <a:gs pos="0">
                <a:srgbClr val="BEF397"/>
              </a:gs>
              <a:gs pos="50000">
                <a:srgbClr val="D5F6C0"/>
              </a:gs>
              <a:gs pos="100000">
                <a:srgbClr val="EAFAE0"/>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х</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182" name="Скругленный прямоугольник 181"/>
          <p:cNvSpPr/>
          <p:nvPr/>
        </p:nvSpPr>
        <p:spPr>
          <a:xfrm>
            <a:off x="6025657" y="4591325"/>
            <a:ext cx="731452" cy="418979"/>
          </a:xfrm>
          <a:prstGeom prst="roundRect">
            <a:avLst>
              <a:gd name="adj" fmla="val 10000"/>
            </a:avLst>
          </a:prstGeom>
          <a:gradFill flip="none" rotWithShape="1">
            <a:gsLst>
              <a:gs pos="0">
                <a:srgbClr val="BBF8E6"/>
              </a:gs>
              <a:gs pos="50000">
                <a:srgbClr val="D4FAEE"/>
              </a:gs>
              <a:gs pos="100000">
                <a:srgbClr val="E9FCF6"/>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х</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185" name="Скругленный прямоугольник 184"/>
          <p:cNvSpPr/>
          <p:nvPr/>
        </p:nvSpPr>
        <p:spPr>
          <a:xfrm>
            <a:off x="6786886" y="4591325"/>
            <a:ext cx="731452" cy="418979"/>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4 765,5</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188" name="Скругленный прямоугольник 187"/>
          <p:cNvSpPr/>
          <p:nvPr/>
        </p:nvSpPr>
        <p:spPr>
          <a:xfrm>
            <a:off x="7560000" y="4591325"/>
            <a:ext cx="720000" cy="418979"/>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4 925,1</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191" name="Скругленный прямоугольник 190"/>
          <p:cNvSpPr/>
          <p:nvPr/>
        </p:nvSpPr>
        <p:spPr>
          <a:xfrm>
            <a:off x="8329913" y="4591325"/>
            <a:ext cx="731452" cy="418979"/>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5 063,5</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193" name="Скругленный прямоугольник 192"/>
          <p:cNvSpPr/>
          <p:nvPr/>
        </p:nvSpPr>
        <p:spPr>
          <a:xfrm>
            <a:off x="144279" y="5046084"/>
            <a:ext cx="5046340" cy="41897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Доля протяженности автомобильных дорог общего пользования регионального, межмуниципального и местного значения на территории Чувашской Республики, соответствующих нормативным требованиям, в их общей протяженности</a:t>
            </a:r>
          </a:p>
        </p:txBody>
      </p:sp>
      <p:grpSp>
        <p:nvGrpSpPr>
          <p:cNvPr id="194" name="Группа 193"/>
          <p:cNvGrpSpPr/>
          <p:nvPr/>
        </p:nvGrpSpPr>
        <p:grpSpPr>
          <a:xfrm>
            <a:off x="5229248" y="5052936"/>
            <a:ext cx="731452" cy="418979"/>
            <a:chOff x="794462" y="1303444"/>
            <a:chExt cx="731452" cy="624655"/>
          </a:xfrm>
          <a:gradFill flip="none" rotWithShape="1">
            <a:gsLst>
              <a:gs pos="0">
                <a:srgbClr val="BEF397"/>
              </a:gs>
              <a:gs pos="50000">
                <a:srgbClr val="D5F6C0"/>
              </a:gs>
              <a:gs pos="100000">
                <a:srgbClr val="EAFAE0"/>
              </a:gs>
            </a:gsLst>
            <a:lin ang="0" scaled="1"/>
            <a:tileRect/>
          </a:gradFill>
        </p:grpSpPr>
        <p:sp>
          <p:nvSpPr>
            <p:cNvPr id="195" name="Скругленный прямоугольник 194"/>
            <p:cNvSpPr/>
            <p:nvPr/>
          </p:nvSpPr>
          <p:spPr>
            <a:xfrm>
              <a:off x="79446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6" name="Скругленный прямоугольник 6"/>
            <p:cNvSpPr/>
            <p:nvPr/>
          </p:nvSpPr>
          <p:spPr>
            <a:xfrm>
              <a:off x="81275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х</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197" name="Группа 196"/>
          <p:cNvGrpSpPr/>
          <p:nvPr/>
        </p:nvGrpSpPr>
        <p:grpSpPr>
          <a:xfrm>
            <a:off x="6021336" y="5052936"/>
            <a:ext cx="731452" cy="418979"/>
            <a:chOff x="1587357" y="1303444"/>
            <a:chExt cx="731452" cy="624655"/>
          </a:xfrm>
          <a:gradFill flip="none" rotWithShape="1">
            <a:gsLst>
              <a:gs pos="0">
                <a:srgbClr val="BBF8E6"/>
              </a:gs>
              <a:gs pos="50000">
                <a:srgbClr val="D4FAEE"/>
              </a:gs>
              <a:gs pos="100000">
                <a:srgbClr val="E9FCF6"/>
              </a:gs>
            </a:gsLst>
            <a:lin ang="0" scaled="1"/>
            <a:tileRect/>
          </a:gradFill>
        </p:grpSpPr>
        <p:sp>
          <p:nvSpPr>
            <p:cNvPr id="198" name="Скругленный прямоугольник 197"/>
            <p:cNvSpPr/>
            <p:nvPr/>
          </p:nvSpPr>
          <p:spPr>
            <a:xfrm>
              <a:off x="158735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9" name="Скругленный прямоугольник 8"/>
            <p:cNvSpPr/>
            <p:nvPr/>
          </p:nvSpPr>
          <p:spPr>
            <a:xfrm>
              <a:off x="160565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х</a:t>
              </a:r>
              <a:endParaRPr lang="ru-RU" sz="1100" b="1" dirty="0">
                <a:solidFill>
                  <a:schemeClr val="tx1"/>
                </a:solidFill>
                <a:latin typeface="Times New Roman" panose="02020603050405020304" pitchFamily="18" charset="0"/>
                <a:cs typeface="Times New Roman" panose="02020603050405020304" pitchFamily="18" charset="0"/>
              </a:endParaRPr>
            </a:p>
          </p:txBody>
        </p:sp>
      </p:grpSp>
      <p:grpSp>
        <p:nvGrpSpPr>
          <p:cNvPr id="200" name="Группа 199"/>
          <p:cNvGrpSpPr/>
          <p:nvPr/>
        </p:nvGrpSpPr>
        <p:grpSpPr>
          <a:xfrm>
            <a:off x="6782565" y="5052936"/>
            <a:ext cx="731452" cy="418979"/>
            <a:chOff x="2380252"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201" name="Скругленный прямоугольник 200"/>
            <p:cNvSpPr/>
            <p:nvPr/>
          </p:nvSpPr>
          <p:spPr>
            <a:xfrm>
              <a:off x="238025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2" name="Скругленный прямоугольник 10"/>
            <p:cNvSpPr/>
            <p:nvPr/>
          </p:nvSpPr>
          <p:spPr>
            <a:xfrm>
              <a:off x="239854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Aft>
                  <a:spcPct val="35000"/>
                </a:spcAft>
              </a:pPr>
              <a:r>
                <a:rPr lang="ru-RU" sz="1100" b="1" dirty="0">
                  <a:solidFill>
                    <a:schemeClr val="tx1"/>
                  </a:solidFill>
                  <a:latin typeface="Times New Roman" panose="02020603050405020304" pitchFamily="18" charset="0"/>
                  <a:cs typeface="Times New Roman" panose="02020603050405020304" pitchFamily="18" charset="0"/>
                </a:rPr>
                <a:t>39,5</a:t>
              </a:r>
            </a:p>
          </p:txBody>
        </p:sp>
      </p:grpSp>
      <p:grpSp>
        <p:nvGrpSpPr>
          <p:cNvPr id="203" name="Группа 202"/>
          <p:cNvGrpSpPr/>
          <p:nvPr/>
        </p:nvGrpSpPr>
        <p:grpSpPr>
          <a:xfrm>
            <a:off x="7560000" y="5052936"/>
            <a:ext cx="720000" cy="418979"/>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204" name="Скругленный прямоугольник 203"/>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5"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Aft>
                  <a:spcPct val="35000"/>
                </a:spcAft>
              </a:pPr>
              <a:r>
                <a:rPr lang="ru-RU" sz="1100" b="1" dirty="0">
                  <a:solidFill>
                    <a:schemeClr val="tx1"/>
                  </a:solidFill>
                  <a:latin typeface="Times New Roman" panose="02020603050405020304" pitchFamily="18" charset="0"/>
                  <a:cs typeface="Times New Roman" panose="02020603050405020304" pitchFamily="18" charset="0"/>
                </a:rPr>
                <a:t>40,8</a:t>
              </a:r>
            </a:p>
          </p:txBody>
        </p:sp>
      </p:grpSp>
      <p:grpSp>
        <p:nvGrpSpPr>
          <p:cNvPr id="206" name="Группа 205"/>
          <p:cNvGrpSpPr/>
          <p:nvPr/>
        </p:nvGrpSpPr>
        <p:grpSpPr>
          <a:xfrm>
            <a:off x="8325592" y="5052936"/>
            <a:ext cx="731452" cy="418979"/>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207" name="Скругленный прямоугольник 206"/>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8"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Aft>
                  <a:spcPct val="35000"/>
                </a:spcAft>
              </a:pPr>
              <a:r>
                <a:rPr lang="ru-RU" sz="1100" b="1" dirty="0">
                  <a:solidFill>
                    <a:schemeClr val="tx1"/>
                  </a:solidFill>
                  <a:latin typeface="Times New Roman" panose="02020603050405020304" pitchFamily="18" charset="0"/>
                  <a:cs typeface="Times New Roman" panose="02020603050405020304" pitchFamily="18" charset="0"/>
                </a:rPr>
                <a:t>41,9</a:t>
              </a:r>
            </a:p>
          </p:txBody>
        </p:sp>
      </p:grpSp>
      <p:sp>
        <p:nvSpPr>
          <p:cNvPr id="209" name="Скругленный прямоугольник 208"/>
          <p:cNvSpPr/>
          <p:nvPr/>
        </p:nvSpPr>
        <p:spPr>
          <a:xfrm>
            <a:off x="148690" y="5509663"/>
            <a:ext cx="5046340" cy="41897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Протяженность автомобильных дорог общего пользования регионального, межмуниципального и местного значения, в отношении которых проведены работы по капитальному ремонту или ремонту</a:t>
            </a:r>
          </a:p>
        </p:txBody>
      </p:sp>
      <p:sp>
        <p:nvSpPr>
          <p:cNvPr id="211" name="Скругленный прямоугольник 210"/>
          <p:cNvSpPr/>
          <p:nvPr/>
        </p:nvSpPr>
        <p:spPr>
          <a:xfrm>
            <a:off x="5233659" y="5514547"/>
            <a:ext cx="731452" cy="418979"/>
          </a:xfrm>
          <a:prstGeom prst="roundRect">
            <a:avLst>
              <a:gd name="adj" fmla="val 10000"/>
            </a:avLst>
          </a:prstGeom>
          <a:gradFill flip="none" rotWithShape="1">
            <a:gsLst>
              <a:gs pos="0">
                <a:srgbClr val="BEF397"/>
              </a:gs>
              <a:gs pos="50000">
                <a:srgbClr val="D5F6C0"/>
              </a:gs>
              <a:gs pos="100000">
                <a:srgbClr val="EAFAE0"/>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a:solidFill>
                  <a:schemeClr val="tx1"/>
                </a:solidFill>
                <a:latin typeface="Times New Roman" panose="02020603050405020304" pitchFamily="18" charset="0"/>
                <a:cs typeface="Times New Roman" panose="02020603050405020304" pitchFamily="18" charset="0"/>
              </a:rPr>
              <a:t>х</a:t>
            </a:r>
          </a:p>
        </p:txBody>
      </p:sp>
      <p:sp>
        <p:nvSpPr>
          <p:cNvPr id="214" name="Скругленный прямоугольник 213"/>
          <p:cNvSpPr/>
          <p:nvPr/>
        </p:nvSpPr>
        <p:spPr>
          <a:xfrm>
            <a:off x="6025747" y="5514547"/>
            <a:ext cx="731452" cy="418979"/>
          </a:xfrm>
          <a:prstGeom prst="roundRect">
            <a:avLst>
              <a:gd name="adj" fmla="val 10000"/>
            </a:avLst>
          </a:prstGeom>
          <a:gradFill flip="none" rotWithShape="1">
            <a:gsLst>
              <a:gs pos="0">
                <a:srgbClr val="BBF8E6"/>
              </a:gs>
              <a:gs pos="50000">
                <a:srgbClr val="D4FAEE"/>
              </a:gs>
              <a:gs pos="100000">
                <a:srgbClr val="E9FCF6"/>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a:solidFill>
                  <a:schemeClr val="tx1"/>
                </a:solidFill>
                <a:latin typeface="Times New Roman" panose="02020603050405020304" pitchFamily="18" charset="0"/>
                <a:cs typeface="Times New Roman" panose="02020603050405020304" pitchFamily="18" charset="0"/>
              </a:rPr>
              <a:t>х</a:t>
            </a:r>
          </a:p>
        </p:txBody>
      </p:sp>
      <p:sp>
        <p:nvSpPr>
          <p:cNvPr id="217" name="Скругленный прямоугольник 216"/>
          <p:cNvSpPr/>
          <p:nvPr/>
        </p:nvSpPr>
        <p:spPr>
          <a:xfrm>
            <a:off x="6786976" y="5514547"/>
            <a:ext cx="731452" cy="418979"/>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146,8</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220" name="Скругленный прямоугольник 219"/>
          <p:cNvSpPr/>
          <p:nvPr/>
        </p:nvSpPr>
        <p:spPr>
          <a:xfrm>
            <a:off x="7560000" y="5514547"/>
            <a:ext cx="720000" cy="418979"/>
          </a:xfrm>
          <a:prstGeom prst="roundRect">
            <a:avLst>
              <a:gd name="adj" fmla="val 10000"/>
            </a:avLst>
          </a:pr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ru-RU" sz="1100" b="1" dirty="0" smtClean="0">
                <a:solidFill>
                  <a:schemeClr val="tx1"/>
                </a:solidFill>
                <a:latin typeface="Times New Roman" panose="02020603050405020304" pitchFamily="18" charset="0"/>
                <a:cs typeface="Times New Roman" panose="02020603050405020304" pitchFamily="18" charset="0"/>
              </a:rPr>
              <a:t>159,6</a:t>
            </a:r>
            <a:endParaRPr lang="ru-RU" sz="1100" b="1" dirty="0">
              <a:solidFill>
                <a:schemeClr val="tx1"/>
              </a:solidFill>
              <a:latin typeface="Times New Roman" panose="02020603050405020304" pitchFamily="18" charset="0"/>
              <a:cs typeface="Times New Roman" panose="02020603050405020304" pitchFamily="18" charset="0"/>
            </a:endParaRPr>
          </a:p>
        </p:txBody>
      </p:sp>
      <p:grpSp>
        <p:nvGrpSpPr>
          <p:cNvPr id="222" name="Группа 221"/>
          <p:cNvGrpSpPr/>
          <p:nvPr/>
        </p:nvGrpSpPr>
        <p:grpSpPr>
          <a:xfrm>
            <a:off x="8330003" y="5514547"/>
            <a:ext cx="731452" cy="418979"/>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223" name="Скругленный прямоугольник 222"/>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4"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Aft>
                  <a:spcPct val="35000"/>
                </a:spcAft>
              </a:pPr>
              <a:r>
                <a:rPr lang="ru-RU" sz="1100" b="1" dirty="0">
                  <a:solidFill>
                    <a:schemeClr val="tx1"/>
                  </a:solidFill>
                  <a:latin typeface="Times New Roman" panose="02020603050405020304" pitchFamily="18" charset="0"/>
                  <a:cs typeface="Times New Roman" panose="02020603050405020304" pitchFamily="18" charset="0"/>
                </a:rPr>
                <a:t>138,4</a:t>
              </a:r>
            </a:p>
          </p:txBody>
        </p:sp>
      </p:grpSp>
    </p:spTree>
    <p:extLst>
      <p:ext uri="{BB962C8B-B14F-4D97-AF65-F5344CB8AC3E}">
        <p14:creationId xmlns:p14="http://schemas.microsoft.com/office/powerpoint/2010/main" val="14197313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r>
              <a:rPr lang="ru-RU" dirty="0" smtClean="0">
                <a:solidFill>
                  <a:prstClr val="black"/>
                </a:solidFill>
              </a:rPr>
              <a:t>68</a:t>
            </a:r>
            <a:endParaRPr lang="ru-RU" dirty="0">
              <a:solidFill>
                <a:prstClr val="black"/>
              </a:solidFill>
            </a:endParaRPr>
          </a:p>
        </p:txBody>
      </p:sp>
      <p:sp>
        <p:nvSpPr>
          <p:cNvPr id="5" name="Скругленный прямоугольник 4"/>
          <p:cNvSpPr/>
          <p:nvPr/>
        </p:nvSpPr>
        <p:spPr>
          <a:xfrm>
            <a:off x="121388" y="764703"/>
            <a:ext cx="5386716" cy="151216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base">
              <a:spcBef>
                <a:spcPct val="0"/>
              </a:spcBef>
              <a:spcAft>
                <a:spcPct val="0"/>
              </a:spcAft>
            </a:pPr>
            <a:r>
              <a:rPr lang="ru-RU" sz="1600" b="1" i="1" dirty="0">
                <a:solidFill>
                  <a:prstClr val="black"/>
                </a:solidFill>
                <a:latin typeface="Times New Roman" panose="02020603050405020304" pitchFamily="18" charset="0"/>
                <a:cs typeface="Times New Roman" panose="02020603050405020304" pitchFamily="18" charset="0"/>
              </a:rPr>
              <a:t>Цели программы:</a:t>
            </a:r>
            <a:r>
              <a:rPr lang="ru-RU" sz="1600" dirty="0">
                <a:solidFill>
                  <a:prstClr val="black"/>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ru-RU" sz="1400" dirty="0">
                <a:solidFill>
                  <a:schemeClr val="tx1"/>
                </a:solidFill>
                <a:latin typeface="Times New Roman" panose="02020603050405020304" pitchFamily="18" charset="0"/>
                <a:cs typeface="Times New Roman" panose="02020603050405020304" pitchFamily="18" charset="0"/>
              </a:rPr>
              <a:t>создание условий для системного повышения качества и комфорта городской среды на всей территории Чувашской Республики путем реализации в период 2018 - 2022 годов комплекса мероприятий по благоустройству территорий муниципальных </a:t>
            </a:r>
            <a:r>
              <a:rPr lang="ru-RU" sz="1400" dirty="0" smtClean="0">
                <a:solidFill>
                  <a:schemeClr val="tx1"/>
                </a:solidFill>
                <a:latin typeface="Times New Roman" panose="02020603050405020304" pitchFamily="18" charset="0"/>
                <a:cs typeface="Times New Roman" panose="02020603050405020304" pitchFamily="18" charset="0"/>
              </a:rPr>
              <a:t>образований</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6734" y="2464973"/>
            <a:ext cx="4032448" cy="307777"/>
          </a:xfrm>
          <a:prstGeom prst="rect">
            <a:avLst/>
          </a:prstGeom>
          <a:noFill/>
        </p:spPr>
        <p:txBody>
          <a:bodyPr wrap="square" rtlCol="0">
            <a:spAutoFit/>
          </a:bodyPr>
          <a:lstStyle/>
          <a:p>
            <a:pPr fontAlgn="base">
              <a:spcBef>
                <a:spcPct val="0"/>
              </a:spcBef>
              <a:spcAft>
                <a:spcPct val="0"/>
              </a:spcAft>
            </a:pPr>
            <a:r>
              <a:rPr lang="ru-RU" sz="1400" b="1" dirty="0">
                <a:solidFill>
                  <a:prstClr val="black"/>
                </a:solidFill>
                <a:latin typeface="Times New Roman" panose="02020603050405020304" pitchFamily="18" charset="0"/>
                <a:cs typeface="Times New Roman" panose="02020603050405020304" pitchFamily="18" charset="0"/>
              </a:rPr>
              <a:t>Расходы республиканского бюджета, млн. руб.</a:t>
            </a:r>
          </a:p>
        </p:txBody>
      </p:sp>
      <p:sp>
        <p:nvSpPr>
          <p:cNvPr id="4" name="Полилиния 3"/>
          <p:cNvSpPr/>
          <p:nvPr/>
        </p:nvSpPr>
        <p:spPr>
          <a:xfrm>
            <a:off x="4734696" y="2636912"/>
            <a:ext cx="4241059" cy="504056"/>
          </a:xfrm>
          <a:custGeom>
            <a:avLst/>
            <a:gdLst>
              <a:gd name="connsiteX0" fmla="*/ 0 w 4928030"/>
              <a:gd name="connsiteY0" fmla="*/ 40668 h 406676"/>
              <a:gd name="connsiteX1" fmla="*/ 40668 w 4928030"/>
              <a:gd name="connsiteY1" fmla="*/ 0 h 406676"/>
              <a:gd name="connsiteX2" fmla="*/ 4887362 w 4928030"/>
              <a:gd name="connsiteY2" fmla="*/ 0 h 406676"/>
              <a:gd name="connsiteX3" fmla="*/ 4928030 w 4928030"/>
              <a:gd name="connsiteY3" fmla="*/ 40668 h 406676"/>
              <a:gd name="connsiteX4" fmla="*/ 4928030 w 4928030"/>
              <a:gd name="connsiteY4" fmla="*/ 366008 h 406676"/>
              <a:gd name="connsiteX5" fmla="*/ 4887362 w 4928030"/>
              <a:gd name="connsiteY5" fmla="*/ 406676 h 406676"/>
              <a:gd name="connsiteX6" fmla="*/ 40668 w 4928030"/>
              <a:gd name="connsiteY6" fmla="*/ 406676 h 406676"/>
              <a:gd name="connsiteX7" fmla="*/ 0 w 4928030"/>
              <a:gd name="connsiteY7" fmla="*/ 366008 h 406676"/>
              <a:gd name="connsiteX8" fmla="*/ 0 w 4928030"/>
              <a:gd name="connsiteY8" fmla="*/ 40668 h 40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8030" h="406676">
                <a:moveTo>
                  <a:pt x="0" y="40668"/>
                </a:moveTo>
                <a:cubicBezTo>
                  <a:pt x="0" y="18208"/>
                  <a:pt x="18208" y="0"/>
                  <a:pt x="40668" y="0"/>
                </a:cubicBezTo>
                <a:lnTo>
                  <a:pt x="4887362" y="0"/>
                </a:lnTo>
                <a:cubicBezTo>
                  <a:pt x="4909822" y="0"/>
                  <a:pt x="4928030" y="18208"/>
                  <a:pt x="4928030" y="40668"/>
                </a:cubicBezTo>
                <a:lnTo>
                  <a:pt x="4928030" y="366008"/>
                </a:lnTo>
                <a:cubicBezTo>
                  <a:pt x="4928030" y="388468"/>
                  <a:pt x="4909822" y="406676"/>
                  <a:pt x="4887362" y="406676"/>
                </a:cubicBezTo>
                <a:lnTo>
                  <a:pt x="40668" y="406676"/>
                </a:lnTo>
                <a:cubicBezTo>
                  <a:pt x="18208" y="406676"/>
                  <a:pt x="0" y="388468"/>
                  <a:pt x="0" y="366008"/>
                </a:cubicBezTo>
                <a:lnTo>
                  <a:pt x="0" y="40668"/>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871" tIns="72871" rIns="72871" bIns="72871" numCol="1" spcCol="1270" anchor="ctr" anchorCtr="0">
            <a:noAutofit/>
          </a:bodyPr>
          <a:lstStyle/>
          <a:p>
            <a:pPr lvl="0" algn="ctr" defTabSz="577850">
              <a:lnSpc>
                <a:spcPct val="90000"/>
              </a:lnSpc>
              <a:spcAft>
                <a:spcPct val="35000"/>
              </a:spcAft>
            </a:pPr>
            <a:r>
              <a:rPr lang="ru-RU" sz="1600" b="1" i="1" dirty="0">
                <a:solidFill>
                  <a:schemeClr val="tx1"/>
                </a:solidFill>
                <a:latin typeface="Times New Roman" panose="02020603050405020304" pitchFamily="18" charset="0"/>
                <a:cs typeface="Times New Roman" panose="02020603050405020304" pitchFamily="18" charset="0"/>
              </a:rPr>
              <a:t>Расходы в разрезе подпрограмм в </a:t>
            </a:r>
            <a:r>
              <a:rPr lang="ru-RU" sz="1600" b="1" i="1" dirty="0" smtClean="0">
                <a:solidFill>
                  <a:schemeClr val="tx1"/>
                </a:solidFill>
                <a:latin typeface="Times New Roman" panose="02020603050405020304" pitchFamily="18" charset="0"/>
                <a:cs typeface="Times New Roman" panose="02020603050405020304" pitchFamily="18" charset="0"/>
              </a:rPr>
              <a:t>2018 </a:t>
            </a:r>
            <a:r>
              <a:rPr lang="ru-RU" sz="1600" b="1" i="1" dirty="0">
                <a:solidFill>
                  <a:schemeClr val="tx1"/>
                </a:solidFill>
                <a:latin typeface="Times New Roman" panose="02020603050405020304" pitchFamily="18" charset="0"/>
                <a:cs typeface="Times New Roman" panose="02020603050405020304" pitchFamily="18" charset="0"/>
              </a:rPr>
              <a:t>году, млн. руб.</a:t>
            </a:r>
          </a:p>
        </p:txBody>
      </p:sp>
      <p:sp>
        <p:nvSpPr>
          <p:cNvPr id="6" name="Полилиния 5"/>
          <p:cNvSpPr/>
          <p:nvPr/>
        </p:nvSpPr>
        <p:spPr>
          <a:xfrm>
            <a:off x="4734696" y="3270385"/>
            <a:ext cx="2842959" cy="462827"/>
          </a:xfrm>
          <a:custGeom>
            <a:avLst/>
            <a:gdLst>
              <a:gd name="connsiteX0" fmla="*/ 0 w 2842959"/>
              <a:gd name="connsiteY0" fmla="*/ 30897 h 308968"/>
              <a:gd name="connsiteX1" fmla="*/ 30897 w 2842959"/>
              <a:gd name="connsiteY1" fmla="*/ 0 h 308968"/>
              <a:gd name="connsiteX2" fmla="*/ 2812062 w 2842959"/>
              <a:gd name="connsiteY2" fmla="*/ 0 h 308968"/>
              <a:gd name="connsiteX3" fmla="*/ 2842959 w 2842959"/>
              <a:gd name="connsiteY3" fmla="*/ 30897 h 308968"/>
              <a:gd name="connsiteX4" fmla="*/ 2842959 w 2842959"/>
              <a:gd name="connsiteY4" fmla="*/ 278071 h 308968"/>
              <a:gd name="connsiteX5" fmla="*/ 2812062 w 2842959"/>
              <a:gd name="connsiteY5" fmla="*/ 308968 h 308968"/>
              <a:gd name="connsiteX6" fmla="*/ 30897 w 2842959"/>
              <a:gd name="connsiteY6" fmla="*/ 308968 h 308968"/>
              <a:gd name="connsiteX7" fmla="*/ 0 w 2842959"/>
              <a:gd name="connsiteY7" fmla="*/ 278071 h 308968"/>
              <a:gd name="connsiteX8" fmla="*/ 0 w 2842959"/>
              <a:gd name="connsiteY8" fmla="*/ 30897 h 30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308968">
                <a:moveTo>
                  <a:pt x="0" y="30897"/>
                </a:moveTo>
                <a:cubicBezTo>
                  <a:pt x="0" y="13833"/>
                  <a:pt x="13833" y="0"/>
                  <a:pt x="30897" y="0"/>
                </a:cubicBezTo>
                <a:lnTo>
                  <a:pt x="2812062" y="0"/>
                </a:lnTo>
                <a:cubicBezTo>
                  <a:pt x="2829126" y="0"/>
                  <a:pt x="2842959" y="13833"/>
                  <a:pt x="2842959" y="30897"/>
                </a:cubicBezTo>
                <a:lnTo>
                  <a:pt x="2842959" y="278071"/>
                </a:lnTo>
                <a:cubicBezTo>
                  <a:pt x="2842959" y="295135"/>
                  <a:pt x="2829126" y="308968"/>
                  <a:pt x="2812062" y="308968"/>
                </a:cubicBezTo>
                <a:lnTo>
                  <a:pt x="30897" y="308968"/>
                </a:lnTo>
                <a:cubicBezTo>
                  <a:pt x="13833" y="308968"/>
                  <a:pt x="0" y="295135"/>
                  <a:pt x="0" y="278071"/>
                </a:cubicBezTo>
                <a:lnTo>
                  <a:pt x="0" y="3089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99" tIns="66199" rIns="66199" bIns="66199" numCol="1" spcCol="1270" anchor="ctr" anchorCtr="0">
            <a:noAutofit/>
          </a:bodyPr>
          <a:lstStyle/>
          <a:p>
            <a:pPr algn="ctr" defTabSz="666750" fontAlgn="base">
              <a:lnSpc>
                <a:spcPct val="90000"/>
              </a:lnSpc>
              <a:spcBef>
                <a:spcPct val="0"/>
              </a:spcBef>
              <a:spcAft>
                <a:spcPct val="35000"/>
              </a:spcAft>
            </a:pPr>
            <a:r>
              <a:rPr lang="ru-RU" sz="1500" b="1" dirty="0">
                <a:solidFill>
                  <a:prstClr val="black"/>
                </a:solidFill>
                <a:latin typeface="Times New Roman" panose="02020603050405020304" pitchFamily="18" charset="0"/>
                <a:cs typeface="Times New Roman" panose="02020603050405020304" pitchFamily="18" charset="0"/>
              </a:rPr>
              <a:t>Подпрограмма</a:t>
            </a:r>
          </a:p>
        </p:txBody>
      </p:sp>
      <p:sp>
        <p:nvSpPr>
          <p:cNvPr id="8" name="Полилиния 7"/>
          <p:cNvSpPr/>
          <p:nvPr/>
        </p:nvSpPr>
        <p:spPr>
          <a:xfrm>
            <a:off x="4747116" y="4536439"/>
            <a:ext cx="2842959" cy="492552"/>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Обустройство мест массового отдыха населения (городских парков)</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20" name="Полилиния 19"/>
          <p:cNvSpPr/>
          <p:nvPr/>
        </p:nvSpPr>
        <p:spPr>
          <a:xfrm>
            <a:off x="7712622" y="3264727"/>
            <a:ext cx="612000" cy="468485"/>
          </a:xfrm>
          <a:custGeom>
            <a:avLst/>
            <a:gdLst>
              <a:gd name="connsiteX0" fmla="*/ 0 w 761117"/>
              <a:gd name="connsiteY0" fmla="*/ 30897 h 308968"/>
              <a:gd name="connsiteX1" fmla="*/ 30897 w 761117"/>
              <a:gd name="connsiteY1" fmla="*/ 0 h 308968"/>
              <a:gd name="connsiteX2" fmla="*/ 730220 w 761117"/>
              <a:gd name="connsiteY2" fmla="*/ 0 h 308968"/>
              <a:gd name="connsiteX3" fmla="*/ 761117 w 761117"/>
              <a:gd name="connsiteY3" fmla="*/ 30897 h 308968"/>
              <a:gd name="connsiteX4" fmla="*/ 761117 w 761117"/>
              <a:gd name="connsiteY4" fmla="*/ 278071 h 308968"/>
              <a:gd name="connsiteX5" fmla="*/ 730220 w 761117"/>
              <a:gd name="connsiteY5" fmla="*/ 308968 h 308968"/>
              <a:gd name="connsiteX6" fmla="*/ 30897 w 761117"/>
              <a:gd name="connsiteY6" fmla="*/ 308968 h 308968"/>
              <a:gd name="connsiteX7" fmla="*/ 0 w 761117"/>
              <a:gd name="connsiteY7" fmla="*/ 278071 h 308968"/>
              <a:gd name="connsiteX8" fmla="*/ 0 w 761117"/>
              <a:gd name="connsiteY8" fmla="*/ 30897 h 30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117" h="308968">
                <a:moveTo>
                  <a:pt x="0" y="30897"/>
                </a:moveTo>
                <a:cubicBezTo>
                  <a:pt x="0" y="13833"/>
                  <a:pt x="13833" y="0"/>
                  <a:pt x="30897" y="0"/>
                </a:cubicBezTo>
                <a:lnTo>
                  <a:pt x="730220" y="0"/>
                </a:lnTo>
                <a:cubicBezTo>
                  <a:pt x="747284" y="0"/>
                  <a:pt x="761117" y="13833"/>
                  <a:pt x="761117" y="30897"/>
                </a:cubicBezTo>
                <a:lnTo>
                  <a:pt x="761117" y="278071"/>
                </a:lnTo>
                <a:cubicBezTo>
                  <a:pt x="761117" y="295135"/>
                  <a:pt x="747284" y="308968"/>
                  <a:pt x="730220" y="308968"/>
                </a:cubicBezTo>
                <a:lnTo>
                  <a:pt x="30897" y="308968"/>
                </a:lnTo>
                <a:cubicBezTo>
                  <a:pt x="13833" y="308968"/>
                  <a:pt x="0" y="295135"/>
                  <a:pt x="0" y="278071"/>
                </a:cubicBezTo>
                <a:lnTo>
                  <a:pt x="0" y="3089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2389" tIns="62389" rIns="62389" bIns="62389"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План</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21" name="Полилиния 20"/>
          <p:cNvSpPr/>
          <p:nvPr/>
        </p:nvSpPr>
        <p:spPr>
          <a:xfrm>
            <a:off x="7726315" y="3816360"/>
            <a:ext cx="612000" cy="612000"/>
          </a:xfrm>
          <a:custGeom>
            <a:avLst/>
            <a:gdLst>
              <a:gd name="connsiteX0" fmla="*/ 0 w 816003"/>
              <a:gd name="connsiteY0" fmla="*/ 61344 h 613435"/>
              <a:gd name="connsiteX1" fmla="*/ 61344 w 816003"/>
              <a:gd name="connsiteY1" fmla="*/ 0 h 613435"/>
              <a:gd name="connsiteX2" fmla="*/ 754660 w 816003"/>
              <a:gd name="connsiteY2" fmla="*/ 0 h 613435"/>
              <a:gd name="connsiteX3" fmla="*/ 816004 w 816003"/>
              <a:gd name="connsiteY3" fmla="*/ 61344 h 613435"/>
              <a:gd name="connsiteX4" fmla="*/ 816003 w 816003"/>
              <a:gd name="connsiteY4" fmla="*/ 552092 h 613435"/>
              <a:gd name="connsiteX5" fmla="*/ 754659 w 816003"/>
              <a:gd name="connsiteY5" fmla="*/ 613436 h 613435"/>
              <a:gd name="connsiteX6" fmla="*/ 61344 w 816003"/>
              <a:gd name="connsiteY6" fmla="*/ 613435 h 613435"/>
              <a:gd name="connsiteX7" fmla="*/ 0 w 816003"/>
              <a:gd name="connsiteY7" fmla="*/ 552091 h 613435"/>
              <a:gd name="connsiteX8" fmla="*/ 0 w 816003"/>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003" h="613435">
                <a:moveTo>
                  <a:pt x="0" y="61344"/>
                </a:moveTo>
                <a:cubicBezTo>
                  <a:pt x="0" y="27465"/>
                  <a:pt x="27465" y="0"/>
                  <a:pt x="61344" y="0"/>
                </a:cubicBezTo>
                <a:lnTo>
                  <a:pt x="754660" y="0"/>
                </a:lnTo>
                <a:cubicBezTo>
                  <a:pt x="788539" y="0"/>
                  <a:pt x="816004" y="27465"/>
                  <a:pt x="816004" y="61344"/>
                </a:cubicBezTo>
                <a:cubicBezTo>
                  <a:pt x="816004" y="224927"/>
                  <a:pt x="816003" y="388509"/>
                  <a:pt x="816003" y="552092"/>
                </a:cubicBezTo>
                <a:cubicBezTo>
                  <a:pt x="816003" y="585971"/>
                  <a:pt x="788538" y="613436"/>
                  <a:pt x="754659"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271,8</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22" name="Полилиния 21"/>
          <p:cNvSpPr/>
          <p:nvPr/>
        </p:nvSpPr>
        <p:spPr>
          <a:xfrm>
            <a:off x="7726315" y="4547943"/>
            <a:ext cx="612000" cy="492552"/>
          </a:xfrm>
          <a:custGeom>
            <a:avLst/>
            <a:gdLst>
              <a:gd name="connsiteX0" fmla="*/ 0 w 809650"/>
              <a:gd name="connsiteY0" fmla="*/ 61344 h 613435"/>
              <a:gd name="connsiteX1" fmla="*/ 61344 w 809650"/>
              <a:gd name="connsiteY1" fmla="*/ 0 h 613435"/>
              <a:gd name="connsiteX2" fmla="*/ 748307 w 809650"/>
              <a:gd name="connsiteY2" fmla="*/ 0 h 613435"/>
              <a:gd name="connsiteX3" fmla="*/ 809651 w 809650"/>
              <a:gd name="connsiteY3" fmla="*/ 61344 h 613435"/>
              <a:gd name="connsiteX4" fmla="*/ 809650 w 809650"/>
              <a:gd name="connsiteY4" fmla="*/ 552092 h 613435"/>
              <a:gd name="connsiteX5" fmla="*/ 748306 w 809650"/>
              <a:gd name="connsiteY5" fmla="*/ 613436 h 613435"/>
              <a:gd name="connsiteX6" fmla="*/ 61344 w 809650"/>
              <a:gd name="connsiteY6" fmla="*/ 613435 h 613435"/>
              <a:gd name="connsiteX7" fmla="*/ 0 w 809650"/>
              <a:gd name="connsiteY7" fmla="*/ 552091 h 613435"/>
              <a:gd name="connsiteX8" fmla="*/ 0 w 809650"/>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650" h="613435">
                <a:moveTo>
                  <a:pt x="0" y="61344"/>
                </a:moveTo>
                <a:cubicBezTo>
                  <a:pt x="0" y="27465"/>
                  <a:pt x="27465" y="0"/>
                  <a:pt x="61344" y="0"/>
                </a:cubicBezTo>
                <a:lnTo>
                  <a:pt x="748307" y="0"/>
                </a:lnTo>
                <a:cubicBezTo>
                  <a:pt x="782186" y="0"/>
                  <a:pt x="809651" y="27465"/>
                  <a:pt x="809651" y="61344"/>
                </a:cubicBezTo>
                <a:cubicBezTo>
                  <a:pt x="809651" y="224927"/>
                  <a:pt x="809650" y="388509"/>
                  <a:pt x="809650" y="552092"/>
                </a:cubicBezTo>
                <a:cubicBezTo>
                  <a:pt x="809650" y="585971"/>
                  <a:pt x="782185" y="613436"/>
                  <a:pt x="748306"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5,2</a:t>
            </a:r>
            <a:endParaRPr lang="ru-RU" sz="1400" dirty="0">
              <a:solidFill>
                <a:prstClr val="black"/>
              </a:solidFill>
              <a:latin typeface="Times New Roman" panose="02020603050405020304" pitchFamily="18" charset="0"/>
              <a:cs typeface="Times New Roman" panose="02020603050405020304" pitchFamily="18" charset="0"/>
            </a:endParaRPr>
          </a:p>
        </p:txBody>
      </p:sp>
      <p:graphicFrame>
        <p:nvGraphicFramePr>
          <p:cNvPr id="11" name="Диаграмма 10"/>
          <p:cNvGraphicFramePr>
            <a:graphicFrameLocks/>
          </p:cNvGraphicFramePr>
          <p:nvPr>
            <p:extLst>
              <p:ext uri="{D42A27DB-BD31-4B8C-83A1-F6EECF244321}">
                <p14:modId xmlns:p14="http://schemas.microsoft.com/office/powerpoint/2010/main" val="3864000417"/>
              </p:ext>
            </p:extLst>
          </p:nvPr>
        </p:nvGraphicFramePr>
        <p:xfrm>
          <a:off x="215056" y="2884822"/>
          <a:ext cx="4356944" cy="3424498"/>
        </p:xfrm>
        <a:graphic>
          <a:graphicData uri="http://schemas.openxmlformats.org/drawingml/2006/chart">
            <c:chart xmlns:c="http://schemas.openxmlformats.org/drawingml/2006/chart" xmlns:r="http://schemas.openxmlformats.org/officeDocument/2006/relationships" r:id="rId2"/>
          </a:graphicData>
        </a:graphic>
      </p:graphicFrame>
      <p:sp>
        <p:nvSpPr>
          <p:cNvPr id="10"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Clr>
                <a:srgbClr val="F14124">
                  <a:lumMod val="75000"/>
                </a:srgbClr>
              </a:buClr>
              <a:buNone/>
            </a:pPr>
            <a:r>
              <a:rPr lang="ru-RU" sz="1800" dirty="0">
                <a:solidFill>
                  <a:prstClr val="black"/>
                </a:solidFill>
                <a:effectLst/>
                <a:latin typeface="Times New Roman" panose="02020603050405020304" pitchFamily="18" charset="0"/>
                <a:cs typeface="Times New Roman" panose="02020603050405020304" pitchFamily="18" charset="0"/>
              </a:rPr>
              <a:t>Государственная программа Чувашской Республики «Формирование современной городской среды на территории Чувашской Республики»</a:t>
            </a:r>
          </a:p>
        </p:txBody>
      </p:sp>
      <p:cxnSp>
        <p:nvCxnSpPr>
          <p:cNvPr id="13" name="Прямая соединительная линия 1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Полилиния 31"/>
          <p:cNvSpPr/>
          <p:nvPr/>
        </p:nvSpPr>
        <p:spPr>
          <a:xfrm>
            <a:off x="8363755" y="3270385"/>
            <a:ext cx="612000" cy="468485"/>
          </a:xfrm>
          <a:custGeom>
            <a:avLst/>
            <a:gdLst>
              <a:gd name="connsiteX0" fmla="*/ 0 w 761117"/>
              <a:gd name="connsiteY0" fmla="*/ 30897 h 308968"/>
              <a:gd name="connsiteX1" fmla="*/ 30897 w 761117"/>
              <a:gd name="connsiteY1" fmla="*/ 0 h 308968"/>
              <a:gd name="connsiteX2" fmla="*/ 730220 w 761117"/>
              <a:gd name="connsiteY2" fmla="*/ 0 h 308968"/>
              <a:gd name="connsiteX3" fmla="*/ 761117 w 761117"/>
              <a:gd name="connsiteY3" fmla="*/ 30897 h 308968"/>
              <a:gd name="connsiteX4" fmla="*/ 761117 w 761117"/>
              <a:gd name="connsiteY4" fmla="*/ 278071 h 308968"/>
              <a:gd name="connsiteX5" fmla="*/ 730220 w 761117"/>
              <a:gd name="connsiteY5" fmla="*/ 308968 h 308968"/>
              <a:gd name="connsiteX6" fmla="*/ 30897 w 761117"/>
              <a:gd name="connsiteY6" fmla="*/ 308968 h 308968"/>
              <a:gd name="connsiteX7" fmla="*/ 0 w 761117"/>
              <a:gd name="connsiteY7" fmla="*/ 278071 h 308968"/>
              <a:gd name="connsiteX8" fmla="*/ 0 w 761117"/>
              <a:gd name="connsiteY8" fmla="*/ 30897 h 30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117" h="308968">
                <a:moveTo>
                  <a:pt x="0" y="30897"/>
                </a:moveTo>
                <a:cubicBezTo>
                  <a:pt x="0" y="13833"/>
                  <a:pt x="13833" y="0"/>
                  <a:pt x="30897" y="0"/>
                </a:cubicBezTo>
                <a:lnTo>
                  <a:pt x="730220" y="0"/>
                </a:lnTo>
                <a:cubicBezTo>
                  <a:pt x="747284" y="0"/>
                  <a:pt x="761117" y="13833"/>
                  <a:pt x="761117" y="30897"/>
                </a:cubicBezTo>
                <a:lnTo>
                  <a:pt x="761117" y="278071"/>
                </a:lnTo>
                <a:cubicBezTo>
                  <a:pt x="761117" y="295135"/>
                  <a:pt x="747284" y="308968"/>
                  <a:pt x="730220" y="308968"/>
                </a:cubicBezTo>
                <a:lnTo>
                  <a:pt x="30897" y="308968"/>
                </a:lnTo>
                <a:cubicBezTo>
                  <a:pt x="13833" y="308968"/>
                  <a:pt x="0" y="295135"/>
                  <a:pt x="0" y="278071"/>
                </a:cubicBezTo>
                <a:lnTo>
                  <a:pt x="0" y="3089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2389" tIns="62389" rIns="62389" bIns="62389"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Факт</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8" name="Полилиния 37"/>
          <p:cNvSpPr/>
          <p:nvPr/>
        </p:nvSpPr>
        <p:spPr>
          <a:xfrm>
            <a:off x="4744434" y="3816359"/>
            <a:ext cx="2842959" cy="612000"/>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Благоустройство дворовых и общественных территорий муниципальных образований</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39" name="Полилиния 38"/>
          <p:cNvSpPr/>
          <p:nvPr/>
        </p:nvSpPr>
        <p:spPr>
          <a:xfrm>
            <a:off x="8376175" y="3817259"/>
            <a:ext cx="612000" cy="612000"/>
          </a:xfrm>
          <a:custGeom>
            <a:avLst/>
            <a:gdLst>
              <a:gd name="connsiteX0" fmla="*/ 0 w 816003"/>
              <a:gd name="connsiteY0" fmla="*/ 61344 h 613435"/>
              <a:gd name="connsiteX1" fmla="*/ 61344 w 816003"/>
              <a:gd name="connsiteY1" fmla="*/ 0 h 613435"/>
              <a:gd name="connsiteX2" fmla="*/ 754660 w 816003"/>
              <a:gd name="connsiteY2" fmla="*/ 0 h 613435"/>
              <a:gd name="connsiteX3" fmla="*/ 816004 w 816003"/>
              <a:gd name="connsiteY3" fmla="*/ 61344 h 613435"/>
              <a:gd name="connsiteX4" fmla="*/ 816003 w 816003"/>
              <a:gd name="connsiteY4" fmla="*/ 552092 h 613435"/>
              <a:gd name="connsiteX5" fmla="*/ 754659 w 816003"/>
              <a:gd name="connsiteY5" fmla="*/ 613436 h 613435"/>
              <a:gd name="connsiteX6" fmla="*/ 61344 w 816003"/>
              <a:gd name="connsiteY6" fmla="*/ 613435 h 613435"/>
              <a:gd name="connsiteX7" fmla="*/ 0 w 816003"/>
              <a:gd name="connsiteY7" fmla="*/ 552091 h 613435"/>
              <a:gd name="connsiteX8" fmla="*/ 0 w 816003"/>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003" h="613435">
                <a:moveTo>
                  <a:pt x="0" y="61344"/>
                </a:moveTo>
                <a:cubicBezTo>
                  <a:pt x="0" y="27465"/>
                  <a:pt x="27465" y="0"/>
                  <a:pt x="61344" y="0"/>
                </a:cubicBezTo>
                <a:lnTo>
                  <a:pt x="754660" y="0"/>
                </a:lnTo>
                <a:cubicBezTo>
                  <a:pt x="788539" y="0"/>
                  <a:pt x="816004" y="27465"/>
                  <a:pt x="816004" y="61344"/>
                </a:cubicBezTo>
                <a:cubicBezTo>
                  <a:pt x="816004" y="224927"/>
                  <a:pt x="816003" y="388509"/>
                  <a:pt x="816003" y="552092"/>
                </a:cubicBezTo>
                <a:cubicBezTo>
                  <a:pt x="816003" y="585971"/>
                  <a:pt x="788538" y="613436"/>
                  <a:pt x="754659"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261,9</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41" name="Полилиния 40"/>
          <p:cNvSpPr/>
          <p:nvPr/>
        </p:nvSpPr>
        <p:spPr>
          <a:xfrm>
            <a:off x="8376175" y="4553160"/>
            <a:ext cx="612000" cy="492552"/>
          </a:xfrm>
          <a:custGeom>
            <a:avLst/>
            <a:gdLst>
              <a:gd name="connsiteX0" fmla="*/ 0 w 809650"/>
              <a:gd name="connsiteY0" fmla="*/ 61344 h 613435"/>
              <a:gd name="connsiteX1" fmla="*/ 61344 w 809650"/>
              <a:gd name="connsiteY1" fmla="*/ 0 h 613435"/>
              <a:gd name="connsiteX2" fmla="*/ 748307 w 809650"/>
              <a:gd name="connsiteY2" fmla="*/ 0 h 613435"/>
              <a:gd name="connsiteX3" fmla="*/ 809651 w 809650"/>
              <a:gd name="connsiteY3" fmla="*/ 61344 h 613435"/>
              <a:gd name="connsiteX4" fmla="*/ 809650 w 809650"/>
              <a:gd name="connsiteY4" fmla="*/ 552092 h 613435"/>
              <a:gd name="connsiteX5" fmla="*/ 748306 w 809650"/>
              <a:gd name="connsiteY5" fmla="*/ 613436 h 613435"/>
              <a:gd name="connsiteX6" fmla="*/ 61344 w 809650"/>
              <a:gd name="connsiteY6" fmla="*/ 613435 h 613435"/>
              <a:gd name="connsiteX7" fmla="*/ 0 w 809650"/>
              <a:gd name="connsiteY7" fmla="*/ 552091 h 613435"/>
              <a:gd name="connsiteX8" fmla="*/ 0 w 809650"/>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650" h="613435">
                <a:moveTo>
                  <a:pt x="0" y="61344"/>
                </a:moveTo>
                <a:cubicBezTo>
                  <a:pt x="0" y="27465"/>
                  <a:pt x="27465" y="0"/>
                  <a:pt x="61344" y="0"/>
                </a:cubicBezTo>
                <a:lnTo>
                  <a:pt x="748307" y="0"/>
                </a:lnTo>
                <a:cubicBezTo>
                  <a:pt x="782186" y="0"/>
                  <a:pt x="809651" y="27465"/>
                  <a:pt x="809651" y="61344"/>
                </a:cubicBezTo>
                <a:cubicBezTo>
                  <a:pt x="809651" y="224927"/>
                  <a:pt x="809650" y="388509"/>
                  <a:pt x="809650" y="552092"/>
                </a:cubicBezTo>
                <a:cubicBezTo>
                  <a:pt x="809650" y="585971"/>
                  <a:pt x="782185" y="613436"/>
                  <a:pt x="748306"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5,0</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24" name="Полилиния 23"/>
          <p:cNvSpPr/>
          <p:nvPr/>
        </p:nvSpPr>
        <p:spPr>
          <a:xfrm>
            <a:off x="4747116" y="5145587"/>
            <a:ext cx="2842959" cy="492552"/>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25" name="Полилиния 24"/>
          <p:cNvSpPr/>
          <p:nvPr/>
        </p:nvSpPr>
        <p:spPr>
          <a:xfrm>
            <a:off x="7726315" y="5157091"/>
            <a:ext cx="612000" cy="492552"/>
          </a:xfrm>
          <a:custGeom>
            <a:avLst/>
            <a:gdLst>
              <a:gd name="connsiteX0" fmla="*/ 0 w 809650"/>
              <a:gd name="connsiteY0" fmla="*/ 61344 h 613435"/>
              <a:gd name="connsiteX1" fmla="*/ 61344 w 809650"/>
              <a:gd name="connsiteY1" fmla="*/ 0 h 613435"/>
              <a:gd name="connsiteX2" fmla="*/ 748307 w 809650"/>
              <a:gd name="connsiteY2" fmla="*/ 0 h 613435"/>
              <a:gd name="connsiteX3" fmla="*/ 809651 w 809650"/>
              <a:gd name="connsiteY3" fmla="*/ 61344 h 613435"/>
              <a:gd name="connsiteX4" fmla="*/ 809650 w 809650"/>
              <a:gd name="connsiteY4" fmla="*/ 552092 h 613435"/>
              <a:gd name="connsiteX5" fmla="*/ 748306 w 809650"/>
              <a:gd name="connsiteY5" fmla="*/ 613436 h 613435"/>
              <a:gd name="connsiteX6" fmla="*/ 61344 w 809650"/>
              <a:gd name="connsiteY6" fmla="*/ 613435 h 613435"/>
              <a:gd name="connsiteX7" fmla="*/ 0 w 809650"/>
              <a:gd name="connsiteY7" fmla="*/ 552091 h 613435"/>
              <a:gd name="connsiteX8" fmla="*/ 0 w 809650"/>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650" h="613435">
                <a:moveTo>
                  <a:pt x="0" y="61344"/>
                </a:moveTo>
                <a:cubicBezTo>
                  <a:pt x="0" y="27465"/>
                  <a:pt x="27465" y="0"/>
                  <a:pt x="61344" y="0"/>
                </a:cubicBezTo>
                <a:lnTo>
                  <a:pt x="748307" y="0"/>
                </a:lnTo>
                <a:cubicBezTo>
                  <a:pt x="782186" y="0"/>
                  <a:pt x="809651" y="27465"/>
                  <a:pt x="809651" y="61344"/>
                </a:cubicBezTo>
                <a:cubicBezTo>
                  <a:pt x="809651" y="224927"/>
                  <a:pt x="809650" y="388509"/>
                  <a:pt x="809650" y="552092"/>
                </a:cubicBezTo>
                <a:cubicBezTo>
                  <a:pt x="809650" y="585971"/>
                  <a:pt x="782185" y="613436"/>
                  <a:pt x="748306"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0,0</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8376175" y="5162308"/>
            <a:ext cx="612000" cy="492552"/>
          </a:xfrm>
          <a:custGeom>
            <a:avLst/>
            <a:gdLst>
              <a:gd name="connsiteX0" fmla="*/ 0 w 809650"/>
              <a:gd name="connsiteY0" fmla="*/ 61344 h 613435"/>
              <a:gd name="connsiteX1" fmla="*/ 61344 w 809650"/>
              <a:gd name="connsiteY1" fmla="*/ 0 h 613435"/>
              <a:gd name="connsiteX2" fmla="*/ 748307 w 809650"/>
              <a:gd name="connsiteY2" fmla="*/ 0 h 613435"/>
              <a:gd name="connsiteX3" fmla="*/ 809651 w 809650"/>
              <a:gd name="connsiteY3" fmla="*/ 61344 h 613435"/>
              <a:gd name="connsiteX4" fmla="*/ 809650 w 809650"/>
              <a:gd name="connsiteY4" fmla="*/ 552092 h 613435"/>
              <a:gd name="connsiteX5" fmla="*/ 748306 w 809650"/>
              <a:gd name="connsiteY5" fmla="*/ 613436 h 613435"/>
              <a:gd name="connsiteX6" fmla="*/ 61344 w 809650"/>
              <a:gd name="connsiteY6" fmla="*/ 613435 h 613435"/>
              <a:gd name="connsiteX7" fmla="*/ 0 w 809650"/>
              <a:gd name="connsiteY7" fmla="*/ 552091 h 613435"/>
              <a:gd name="connsiteX8" fmla="*/ 0 w 809650"/>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650" h="613435">
                <a:moveTo>
                  <a:pt x="0" y="61344"/>
                </a:moveTo>
                <a:cubicBezTo>
                  <a:pt x="0" y="27465"/>
                  <a:pt x="27465" y="0"/>
                  <a:pt x="61344" y="0"/>
                </a:cubicBezTo>
                <a:lnTo>
                  <a:pt x="748307" y="0"/>
                </a:lnTo>
                <a:cubicBezTo>
                  <a:pt x="782186" y="0"/>
                  <a:pt x="809651" y="27465"/>
                  <a:pt x="809651" y="61344"/>
                </a:cubicBezTo>
                <a:cubicBezTo>
                  <a:pt x="809651" y="224927"/>
                  <a:pt x="809650" y="388509"/>
                  <a:pt x="809650" y="552092"/>
                </a:cubicBezTo>
                <a:cubicBezTo>
                  <a:pt x="809650" y="585971"/>
                  <a:pt x="782185" y="613436"/>
                  <a:pt x="748306"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0,0</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pic>
        <p:nvPicPr>
          <p:cNvPr id="3074" name="Picture 2" descr="C:\Users\i.smirnov\Documents\Бюджет для граждан\Фото\1\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764703"/>
            <a:ext cx="2289448" cy="168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9987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лилиния 3"/>
          <p:cNvSpPr/>
          <p:nvPr/>
        </p:nvSpPr>
        <p:spPr>
          <a:xfrm>
            <a:off x="5126783" y="836712"/>
            <a:ext cx="3837705" cy="684000"/>
          </a:xfrm>
          <a:custGeom>
            <a:avLst/>
            <a:gdLst>
              <a:gd name="connsiteX0" fmla="*/ 0 w 3903032"/>
              <a:gd name="connsiteY0" fmla="*/ 109278 h 1092777"/>
              <a:gd name="connsiteX1" fmla="*/ 109278 w 3903032"/>
              <a:gd name="connsiteY1" fmla="*/ 0 h 1092777"/>
              <a:gd name="connsiteX2" fmla="*/ 3793754 w 3903032"/>
              <a:gd name="connsiteY2" fmla="*/ 0 h 1092777"/>
              <a:gd name="connsiteX3" fmla="*/ 3903032 w 3903032"/>
              <a:gd name="connsiteY3" fmla="*/ 109278 h 1092777"/>
              <a:gd name="connsiteX4" fmla="*/ 3903032 w 3903032"/>
              <a:gd name="connsiteY4" fmla="*/ 983499 h 1092777"/>
              <a:gd name="connsiteX5" fmla="*/ 3793754 w 3903032"/>
              <a:gd name="connsiteY5" fmla="*/ 1092777 h 1092777"/>
              <a:gd name="connsiteX6" fmla="*/ 109278 w 3903032"/>
              <a:gd name="connsiteY6" fmla="*/ 1092777 h 1092777"/>
              <a:gd name="connsiteX7" fmla="*/ 0 w 3903032"/>
              <a:gd name="connsiteY7" fmla="*/ 983499 h 1092777"/>
              <a:gd name="connsiteX8" fmla="*/ 0 w 3903032"/>
              <a:gd name="connsiteY8" fmla="*/ 109278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032" h="1092777">
                <a:moveTo>
                  <a:pt x="0" y="109278"/>
                </a:moveTo>
                <a:cubicBezTo>
                  <a:pt x="0" y="48925"/>
                  <a:pt x="48925" y="0"/>
                  <a:pt x="109278" y="0"/>
                </a:cubicBezTo>
                <a:lnTo>
                  <a:pt x="3793754" y="0"/>
                </a:lnTo>
                <a:cubicBezTo>
                  <a:pt x="3854107" y="0"/>
                  <a:pt x="3903032" y="48925"/>
                  <a:pt x="3903032" y="109278"/>
                </a:cubicBezTo>
                <a:lnTo>
                  <a:pt x="3903032" y="983499"/>
                </a:lnTo>
                <a:cubicBezTo>
                  <a:pt x="3903032" y="1043852"/>
                  <a:pt x="3854107" y="1092777"/>
                  <a:pt x="3793754" y="1092777"/>
                </a:cubicBezTo>
                <a:lnTo>
                  <a:pt x="109278" y="1092777"/>
                </a:lnTo>
                <a:cubicBezTo>
                  <a:pt x="48925" y="1092777"/>
                  <a:pt x="0" y="1043852"/>
                  <a:pt x="0" y="983499"/>
                </a:cubicBezTo>
                <a:lnTo>
                  <a:pt x="0" y="109278"/>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92966" tIns="92966" rIns="92966" bIns="92966" numCol="1" spcCol="1270" anchor="ctr" anchorCtr="0">
            <a:noAutofit/>
          </a:bodyPr>
          <a:lstStyle/>
          <a:p>
            <a:pPr algn="ctr" defTabSz="711200" fontAlgn="base">
              <a:lnSpc>
                <a:spcPct val="90000"/>
              </a:lnSpc>
              <a:spcBef>
                <a:spcPct val="0"/>
              </a:spcBef>
              <a:spcAft>
                <a:spcPct val="35000"/>
              </a:spcAft>
            </a:pPr>
            <a:r>
              <a:rPr lang="ru-RU" sz="1600" b="1" dirty="0">
                <a:solidFill>
                  <a:srgbClr val="4E67C8">
                    <a:lumMod val="50000"/>
                  </a:srgbClr>
                </a:solidFill>
                <a:latin typeface="Times New Roman" panose="02020603050405020304" pitchFamily="18" charset="0"/>
                <a:cs typeface="Times New Roman" panose="02020603050405020304" pitchFamily="18" charset="0"/>
              </a:rPr>
              <a:t>Достижение значений показателей (индикаторов) </a:t>
            </a:r>
          </a:p>
        </p:txBody>
      </p:sp>
      <p:sp>
        <p:nvSpPr>
          <p:cNvPr id="25" name="Полилиния 24"/>
          <p:cNvSpPr/>
          <p:nvPr/>
        </p:nvSpPr>
        <p:spPr>
          <a:xfrm>
            <a:off x="6732240" y="1700808"/>
            <a:ext cx="730024" cy="775751"/>
          </a:xfrm>
          <a:custGeom>
            <a:avLst/>
            <a:gdLst>
              <a:gd name="connsiteX0" fmla="*/ 0 w 730024"/>
              <a:gd name="connsiteY0" fmla="*/ 73002 h 775751"/>
              <a:gd name="connsiteX1" fmla="*/ 73002 w 730024"/>
              <a:gd name="connsiteY1" fmla="*/ 0 h 775751"/>
              <a:gd name="connsiteX2" fmla="*/ 657022 w 730024"/>
              <a:gd name="connsiteY2" fmla="*/ 0 h 775751"/>
              <a:gd name="connsiteX3" fmla="*/ 730024 w 730024"/>
              <a:gd name="connsiteY3" fmla="*/ 73002 h 775751"/>
              <a:gd name="connsiteX4" fmla="*/ 730024 w 730024"/>
              <a:gd name="connsiteY4" fmla="*/ 702749 h 775751"/>
              <a:gd name="connsiteX5" fmla="*/ 657022 w 730024"/>
              <a:gd name="connsiteY5" fmla="*/ 775751 h 775751"/>
              <a:gd name="connsiteX6" fmla="*/ 73002 w 730024"/>
              <a:gd name="connsiteY6" fmla="*/ 775751 h 775751"/>
              <a:gd name="connsiteX7" fmla="*/ 0 w 730024"/>
              <a:gd name="connsiteY7" fmla="*/ 702749 h 775751"/>
              <a:gd name="connsiteX8" fmla="*/ 0 w 730024"/>
              <a:gd name="connsiteY8" fmla="*/ 73002 h 7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775751">
                <a:moveTo>
                  <a:pt x="0" y="73002"/>
                </a:moveTo>
                <a:cubicBezTo>
                  <a:pt x="0" y="32684"/>
                  <a:pt x="32684" y="0"/>
                  <a:pt x="73002" y="0"/>
                </a:cubicBezTo>
                <a:lnTo>
                  <a:pt x="657022" y="0"/>
                </a:lnTo>
                <a:cubicBezTo>
                  <a:pt x="697340" y="0"/>
                  <a:pt x="730024" y="32684"/>
                  <a:pt x="730024" y="73002"/>
                </a:cubicBezTo>
                <a:lnTo>
                  <a:pt x="730024" y="702749"/>
                </a:lnTo>
                <a:cubicBezTo>
                  <a:pt x="730024" y="743067"/>
                  <a:pt x="697340" y="775751"/>
                  <a:pt x="657022" y="775751"/>
                </a:cubicBezTo>
                <a:lnTo>
                  <a:pt x="73002" y="775751"/>
                </a:lnTo>
                <a:cubicBezTo>
                  <a:pt x="32684" y="775751"/>
                  <a:pt x="0" y="743067"/>
                  <a:pt x="0" y="702749"/>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22" tIns="74722" rIns="74722" bIns="74722" numCol="1" spcCol="1270" anchor="ctr" anchorCtr="0">
            <a:noAutofit/>
          </a:bodyPr>
          <a:lstStyle/>
          <a:p>
            <a:pPr algn="ctr" defTabSz="622300" fontAlgn="base">
              <a:lnSpc>
                <a:spcPct val="90000"/>
              </a:lnSpc>
              <a:spcBef>
                <a:spcPct val="0"/>
              </a:spcBef>
              <a:spcAft>
                <a:spcPct val="35000"/>
              </a:spcAft>
            </a:pPr>
            <a:r>
              <a:rPr lang="ru-RU" sz="1400" b="1" dirty="0">
                <a:solidFill>
                  <a:prstClr val="black"/>
                </a:solidFill>
                <a:latin typeface="Times New Roman" panose="02020603050405020304" pitchFamily="18" charset="0"/>
                <a:cs typeface="Times New Roman" panose="02020603050405020304" pitchFamily="18" charset="0"/>
              </a:rPr>
              <a:t>2019</a:t>
            </a:r>
          </a:p>
        </p:txBody>
      </p:sp>
      <p:sp>
        <p:nvSpPr>
          <p:cNvPr id="26" name="Полилиния 25"/>
          <p:cNvSpPr/>
          <p:nvPr/>
        </p:nvSpPr>
        <p:spPr>
          <a:xfrm>
            <a:off x="6732240" y="2583167"/>
            <a:ext cx="730024" cy="684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6</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6732240" y="3317218"/>
            <a:ext cx="730024" cy="396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21</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9" name="Полилиния 28"/>
          <p:cNvSpPr/>
          <p:nvPr/>
        </p:nvSpPr>
        <p:spPr>
          <a:xfrm>
            <a:off x="7531956" y="1700808"/>
            <a:ext cx="730024" cy="775751"/>
          </a:xfrm>
          <a:custGeom>
            <a:avLst/>
            <a:gdLst>
              <a:gd name="connsiteX0" fmla="*/ 0 w 730024"/>
              <a:gd name="connsiteY0" fmla="*/ 73002 h 775751"/>
              <a:gd name="connsiteX1" fmla="*/ 73002 w 730024"/>
              <a:gd name="connsiteY1" fmla="*/ 0 h 775751"/>
              <a:gd name="connsiteX2" fmla="*/ 657022 w 730024"/>
              <a:gd name="connsiteY2" fmla="*/ 0 h 775751"/>
              <a:gd name="connsiteX3" fmla="*/ 730024 w 730024"/>
              <a:gd name="connsiteY3" fmla="*/ 73002 h 775751"/>
              <a:gd name="connsiteX4" fmla="*/ 730024 w 730024"/>
              <a:gd name="connsiteY4" fmla="*/ 702749 h 775751"/>
              <a:gd name="connsiteX5" fmla="*/ 657022 w 730024"/>
              <a:gd name="connsiteY5" fmla="*/ 775751 h 775751"/>
              <a:gd name="connsiteX6" fmla="*/ 73002 w 730024"/>
              <a:gd name="connsiteY6" fmla="*/ 775751 h 775751"/>
              <a:gd name="connsiteX7" fmla="*/ 0 w 730024"/>
              <a:gd name="connsiteY7" fmla="*/ 702749 h 775751"/>
              <a:gd name="connsiteX8" fmla="*/ 0 w 730024"/>
              <a:gd name="connsiteY8" fmla="*/ 73002 h 7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775751">
                <a:moveTo>
                  <a:pt x="0" y="73002"/>
                </a:moveTo>
                <a:cubicBezTo>
                  <a:pt x="0" y="32684"/>
                  <a:pt x="32684" y="0"/>
                  <a:pt x="73002" y="0"/>
                </a:cubicBezTo>
                <a:lnTo>
                  <a:pt x="657022" y="0"/>
                </a:lnTo>
                <a:cubicBezTo>
                  <a:pt x="697340" y="0"/>
                  <a:pt x="730024" y="32684"/>
                  <a:pt x="730024" y="73002"/>
                </a:cubicBezTo>
                <a:lnTo>
                  <a:pt x="730024" y="702749"/>
                </a:lnTo>
                <a:cubicBezTo>
                  <a:pt x="730024" y="743067"/>
                  <a:pt x="697340" y="775751"/>
                  <a:pt x="657022" y="775751"/>
                </a:cubicBezTo>
                <a:lnTo>
                  <a:pt x="73002" y="775751"/>
                </a:lnTo>
                <a:cubicBezTo>
                  <a:pt x="32684" y="775751"/>
                  <a:pt x="0" y="743067"/>
                  <a:pt x="0" y="702749"/>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22" tIns="74722" rIns="74722" bIns="74722" numCol="1" spcCol="1270" anchor="ctr" anchorCtr="0">
            <a:noAutofit/>
          </a:bodyPr>
          <a:lstStyle/>
          <a:p>
            <a:pPr algn="ctr" defTabSz="622300" fontAlgn="base">
              <a:lnSpc>
                <a:spcPct val="90000"/>
              </a:lnSpc>
              <a:spcBef>
                <a:spcPct val="0"/>
              </a:spcBef>
              <a:spcAft>
                <a:spcPct val="35000"/>
              </a:spcAft>
            </a:pPr>
            <a:r>
              <a:rPr lang="ru-RU" sz="1400" b="1" dirty="0">
                <a:solidFill>
                  <a:prstClr val="black"/>
                </a:solidFill>
                <a:latin typeface="Times New Roman" panose="02020603050405020304" pitchFamily="18" charset="0"/>
                <a:cs typeface="Times New Roman" panose="02020603050405020304" pitchFamily="18" charset="0"/>
              </a:rPr>
              <a:t>2020</a:t>
            </a:r>
          </a:p>
        </p:txBody>
      </p:sp>
      <p:sp>
        <p:nvSpPr>
          <p:cNvPr id="30" name="Полилиния 29"/>
          <p:cNvSpPr/>
          <p:nvPr/>
        </p:nvSpPr>
        <p:spPr>
          <a:xfrm>
            <a:off x="7531956" y="2583167"/>
            <a:ext cx="730024" cy="684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9</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31" name="Полилиния 30"/>
          <p:cNvSpPr/>
          <p:nvPr/>
        </p:nvSpPr>
        <p:spPr>
          <a:xfrm>
            <a:off x="7531956" y="3317218"/>
            <a:ext cx="730024" cy="396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28</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07756" y="2563471"/>
            <a:ext cx="4981401" cy="68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base">
              <a:spcBef>
                <a:spcPct val="0"/>
              </a:spcBef>
              <a:spcAft>
                <a:spcPct val="0"/>
              </a:spcAft>
            </a:pPr>
            <a:r>
              <a:rPr lang="ru-RU" sz="1200" dirty="0" smtClean="0">
                <a:solidFill>
                  <a:prstClr val="black"/>
                </a:solidFill>
                <a:latin typeface="Times New Roman" panose="02020603050405020304" pitchFamily="18" charset="0"/>
                <a:cs typeface="Times New Roman" panose="02020603050405020304" pitchFamily="18" charset="0"/>
              </a:rPr>
              <a:t>Количество реализованных на территории Чувашской Республики проектов по благоустройству, включенных в Федеральный реестр лучших реализованных практик (проектов) по благоустройству, ед.</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124659" y="3316905"/>
            <a:ext cx="4982355"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base">
              <a:spcBef>
                <a:spcPct val="0"/>
              </a:spcBef>
              <a:spcAft>
                <a:spcPct val="0"/>
              </a:spcAft>
            </a:pPr>
            <a:r>
              <a:rPr lang="ru-RU" sz="1200" dirty="0" smtClean="0">
                <a:solidFill>
                  <a:prstClr val="black"/>
                </a:solidFill>
                <a:latin typeface="Times New Roman" panose="02020603050405020304" pitchFamily="18" charset="0"/>
                <a:cs typeface="Times New Roman" panose="02020603050405020304" pitchFamily="18" charset="0"/>
              </a:rPr>
              <a:t>Количество представителей Чувашской Республики, прошедших обучение по программе «Создание комфортной городской среды», чел.</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107756" y="1773493"/>
            <a:ext cx="2694136" cy="55833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r>
              <a:rPr lang="ru-RU" b="1" dirty="0">
                <a:solidFill>
                  <a:srgbClr val="4E67C8">
                    <a:lumMod val="50000"/>
                  </a:srgbClr>
                </a:solidFill>
                <a:latin typeface="Times New Roman" panose="02020603050405020304" pitchFamily="18" charset="0"/>
                <a:cs typeface="Times New Roman" panose="02020603050405020304" pitchFamily="18" charset="0"/>
              </a:rPr>
              <a:t>Основные индикаторы</a:t>
            </a:r>
          </a:p>
        </p:txBody>
      </p:sp>
      <p:sp>
        <p:nvSpPr>
          <p:cNvPr id="33" name="Полилиния 32"/>
          <p:cNvSpPr/>
          <p:nvPr/>
        </p:nvSpPr>
        <p:spPr>
          <a:xfrm>
            <a:off x="5930208" y="1700808"/>
            <a:ext cx="730024" cy="775751"/>
          </a:xfrm>
          <a:custGeom>
            <a:avLst/>
            <a:gdLst>
              <a:gd name="connsiteX0" fmla="*/ 0 w 730024"/>
              <a:gd name="connsiteY0" fmla="*/ 73002 h 775751"/>
              <a:gd name="connsiteX1" fmla="*/ 73002 w 730024"/>
              <a:gd name="connsiteY1" fmla="*/ 0 h 775751"/>
              <a:gd name="connsiteX2" fmla="*/ 657022 w 730024"/>
              <a:gd name="connsiteY2" fmla="*/ 0 h 775751"/>
              <a:gd name="connsiteX3" fmla="*/ 730024 w 730024"/>
              <a:gd name="connsiteY3" fmla="*/ 73002 h 775751"/>
              <a:gd name="connsiteX4" fmla="*/ 730024 w 730024"/>
              <a:gd name="connsiteY4" fmla="*/ 702749 h 775751"/>
              <a:gd name="connsiteX5" fmla="*/ 657022 w 730024"/>
              <a:gd name="connsiteY5" fmla="*/ 775751 h 775751"/>
              <a:gd name="connsiteX6" fmla="*/ 73002 w 730024"/>
              <a:gd name="connsiteY6" fmla="*/ 775751 h 775751"/>
              <a:gd name="connsiteX7" fmla="*/ 0 w 730024"/>
              <a:gd name="connsiteY7" fmla="*/ 702749 h 775751"/>
              <a:gd name="connsiteX8" fmla="*/ 0 w 730024"/>
              <a:gd name="connsiteY8" fmla="*/ 73002 h 7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775751">
                <a:moveTo>
                  <a:pt x="0" y="73002"/>
                </a:moveTo>
                <a:cubicBezTo>
                  <a:pt x="0" y="32684"/>
                  <a:pt x="32684" y="0"/>
                  <a:pt x="73002" y="0"/>
                </a:cubicBezTo>
                <a:lnTo>
                  <a:pt x="657022" y="0"/>
                </a:lnTo>
                <a:cubicBezTo>
                  <a:pt x="697340" y="0"/>
                  <a:pt x="730024" y="32684"/>
                  <a:pt x="730024" y="73002"/>
                </a:cubicBezTo>
                <a:lnTo>
                  <a:pt x="730024" y="702749"/>
                </a:lnTo>
                <a:cubicBezTo>
                  <a:pt x="730024" y="743067"/>
                  <a:pt x="697340" y="775751"/>
                  <a:pt x="657022" y="775751"/>
                </a:cubicBezTo>
                <a:lnTo>
                  <a:pt x="73002" y="775751"/>
                </a:lnTo>
                <a:cubicBezTo>
                  <a:pt x="32684" y="775751"/>
                  <a:pt x="0" y="743067"/>
                  <a:pt x="0" y="702749"/>
                </a:cubicBezTo>
                <a:lnTo>
                  <a:pt x="0" y="7300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22" tIns="74722" rIns="74722" bIns="74722"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2018 факт</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5" name="Полилиния 34"/>
          <p:cNvSpPr/>
          <p:nvPr/>
        </p:nvSpPr>
        <p:spPr>
          <a:xfrm>
            <a:off x="6732240" y="3793023"/>
            <a:ext cx="730024" cy="792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50</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36" name="Полилиния 35"/>
          <p:cNvSpPr/>
          <p:nvPr/>
        </p:nvSpPr>
        <p:spPr>
          <a:xfrm>
            <a:off x="7531956" y="3793023"/>
            <a:ext cx="730024" cy="792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50</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106864" y="3787608"/>
            <a:ext cx="4982355" cy="792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solidFill>
                  <a:prstClr val="black"/>
                </a:solidFill>
                <a:latin typeface="Times New Roman" panose="02020603050405020304" pitchFamily="18" charset="0"/>
                <a:cs typeface="Times New Roman" panose="02020603050405020304" pitchFamily="18" charset="0"/>
              </a:rPr>
              <a:t>Количество благоустроенных дворовых территорий (оборудованных местами для проведения досуга и отдыха разными группами населения (спортивные, детские площадки и т.д.), малыми архитектурными формами</a:t>
            </a:r>
            <a:r>
              <a:rPr lang="ru-RU" sz="1200" dirty="0" smtClean="0">
                <a:solidFill>
                  <a:prstClr val="black"/>
                </a:solidFill>
                <a:latin typeface="Times New Roman" panose="02020603050405020304" pitchFamily="18" charset="0"/>
                <a:cs typeface="Times New Roman" panose="02020603050405020304" pitchFamily="18" charset="0"/>
              </a:rPr>
              <a:t>), ед.</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39" name="Полилиния 38"/>
          <p:cNvSpPr/>
          <p:nvPr/>
        </p:nvSpPr>
        <p:spPr>
          <a:xfrm>
            <a:off x="6732240" y="4653173"/>
            <a:ext cx="730024" cy="360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40" name="Полилиния 39"/>
          <p:cNvSpPr/>
          <p:nvPr/>
        </p:nvSpPr>
        <p:spPr>
          <a:xfrm>
            <a:off x="7531956" y="4653172"/>
            <a:ext cx="730024" cy="360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41" name="Скругленный прямоугольник 40"/>
          <p:cNvSpPr/>
          <p:nvPr/>
        </p:nvSpPr>
        <p:spPr>
          <a:xfrm>
            <a:off x="106864" y="4649047"/>
            <a:ext cx="4982355"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solidFill>
                  <a:prstClr val="black"/>
                </a:solidFill>
                <a:latin typeface="Times New Roman" panose="02020603050405020304" pitchFamily="18" charset="0"/>
                <a:cs typeface="Times New Roman" panose="02020603050405020304" pitchFamily="18" charset="0"/>
              </a:rPr>
              <a:t>Количество благоустроенных общественных </a:t>
            </a:r>
            <a:r>
              <a:rPr lang="ru-RU" sz="1200" dirty="0" smtClean="0">
                <a:solidFill>
                  <a:prstClr val="black"/>
                </a:solidFill>
                <a:latin typeface="Times New Roman" panose="02020603050405020304" pitchFamily="18" charset="0"/>
                <a:cs typeface="Times New Roman" panose="02020603050405020304" pitchFamily="18" charset="0"/>
              </a:rPr>
              <a:t>территорий, ед.</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pic>
        <p:nvPicPr>
          <p:cNvPr id="2" name="Picture 2" descr="C:\Users\i.smirnov\Documents\Бюджет для граждан\Фото\1\536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1044" y="1062952"/>
            <a:ext cx="2260091" cy="1506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3" name="Полилиния 42"/>
          <p:cNvSpPr/>
          <p:nvPr/>
        </p:nvSpPr>
        <p:spPr>
          <a:xfrm>
            <a:off x="5930208" y="2583167"/>
            <a:ext cx="730024" cy="684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4</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44" name="Полилиния 43"/>
          <p:cNvSpPr/>
          <p:nvPr/>
        </p:nvSpPr>
        <p:spPr>
          <a:xfrm>
            <a:off x="5930208" y="3317218"/>
            <a:ext cx="730024" cy="396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14</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45" name="Полилиния 44"/>
          <p:cNvSpPr/>
          <p:nvPr/>
        </p:nvSpPr>
        <p:spPr>
          <a:xfrm>
            <a:off x="5930208" y="3793023"/>
            <a:ext cx="730024" cy="792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43</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46" name="Полилиния 45"/>
          <p:cNvSpPr/>
          <p:nvPr/>
        </p:nvSpPr>
        <p:spPr>
          <a:xfrm>
            <a:off x="5930208" y="4653175"/>
            <a:ext cx="730024" cy="360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23</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47" name="Полилиния 46"/>
          <p:cNvSpPr/>
          <p:nvPr/>
        </p:nvSpPr>
        <p:spPr>
          <a:xfrm>
            <a:off x="8322363" y="1700808"/>
            <a:ext cx="730024" cy="775751"/>
          </a:xfrm>
          <a:custGeom>
            <a:avLst/>
            <a:gdLst>
              <a:gd name="connsiteX0" fmla="*/ 0 w 730024"/>
              <a:gd name="connsiteY0" fmla="*/ 73002 h 775751"/>
              <a:gd name="connsiteX1" fmla="*/ 73002 w 730024"/>
              <a:gd name="connsiteY1" fmla="*/ 0 h 775751"/>
              <a:gd name="connsiteX2" fmla="*/ 657022 w 730024"/>
              <a:gd name="connsiteY2" fmla="*/ 0 h 775751"/>
              <a:gd name="connsiteX3" fmla="*/ 730024 w 730024"/>
              <a:gd name="connsiteY3" fmla="*/ 73002 h 775751"/>
              <a:gd name="connsiteX4" fmla="*/ 730024 w 730024"/>
              <a:gd name="connsiteY4" fmla="*/ 702749 h 775751"/>
              <a:gd name="connsiteX5" fmla="*/ 657022 w 730024"/>
              <a:gd name="connsiteY5" fmla="*/ 775751 h 775751"/>
              <a:gd name="connsiteX6" fmla="*/ 73002 w 730024"/>
              <a:gd name="connsiteY6" fmla="*/ 775751 h 775751"/>
              <a:gd name="connsiteX7" fmla="*/ 0 w 730024"/>
              <a:gd name="connsiteY7" fmla="*/ 702749 h 775751"/>
              <a:gd name="connsiteX8" fmla="*/ 0 w 730024"/>
              <a:gd name="connsiteY8" fmla="*/ 73002 h 7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775751">
                <a:moveTo>
                  <a:pt x="0" y="73002"/>
                </a:moveTo>
                <a:cubicBezTo>
                  <a:pt x="0" y="32684"/>
                  <a:pt x="32684" y="0"/>
                  <a:pt x="73002" y="0"/>
                </a:cubicBezTo>
                <a:lnTo>
                  <a:pt x="657022" y="0"/>
                </a:lnTo>
                <a:cubicBezTo>
                  <a:pt x="697340" y="0"/>
                  <a:pt x="730024" y="32684"/>
                  <a:pt x="730024" y="73002"/>
                </a:cubicBezTo>
                <a:lnTo>
                  <a:pt x="730024" y="702749"/>
                </a:lnTo>
                <a:cubicBezTo>
                  <a:pt x="730024" y="743067"/>
                  <a:pt x="697340" y="775751"/>
                  <a:pt x="657022" y="775751"/>
                </a:cubicBezTo>
                <a:lnTo>
                  <a:pt x="73002" y="775751"/>
                </a:lnTo>
                <a:cubicBezTo>
                  <a:pt x="32684" y="775751"/>
                  <a:pt x="0" y="743067"/>
                  <a:pt x="0" y="702749"/>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22" tIns="74722" rIns="74722" bIns="74722"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2021</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48" name="Полилиния 47"/>
          <p:cNvSpPr/>
          <p:nvPr/>
        </p:nvSpPr>
        <p:spPr>
          <a:xfrm>
            <a:off x="8322363" y="2583167"/>
            <a:ext cx="730024" cy="684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12</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49" name="Полилиния 48"/>
          <p:cNvSpPr/>
          <p:nvPr/>
        </p:nvSpPr>
        <p:spPr>
          <a:xfrm>
            <a:off x="8322363" y="3317218"/>
            <a:ext cx="730024" cy="396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35</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50" name="Полилиния 49"/>
          <p:cNvSpPr/>
          <p:nvPr/>
        </p:nvSpPr>
        <p:spPr>
          <a:xfrm>
            <a:off x="8322363" y="3793023"/>
            <a:ext cx="730024" cy="792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50</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51" name="Полилиния 50"/>
          <p:cNvSpPr/>
          <p:nvPr/>
        </p:nvSpPr>
        <p:spPr>
          <a:xfrm>
            <a:off x="8322363" y="4653177"/>
            <a:ext cx="730024" cy="360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52" name="Скругленный прямоугольник 51"/>
          <p:cNvSpPr/>
          <p:nvPr/>
        </p:nvSpPr>
        <p:spPr>
          <a:xfrm>
            <a:off x="114989" y="5072351"/>
            <a:ext cx="4982355"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solidFill>
                  <a:prstClr val="black"/>
                </a:solidFill>
                <a:latin typeface="Times New Roman" panose="02020603050405020304" pitchFamily="18" charset="0"/>
                <a:cs typeface="Times New Roman" panose="02020603050405020304" pitchFamily="18" charset="0"/>
              </a:rPr>
              <a:t>Количество населенных пунктов муниципальных образований, </a:t>
            </a:r>
            <a:r>
              <a:rPr lang="ru-RU" sz="1200" dirty="0" smtClean="0">
                <a:solidFill>
                  <a:prstClr val="black"/>
                </a:solidFill>
                <a:latin typeface="Times New Roman" panose="02020603050405020304" pitchFamily="18" charset="0"/>
                <a:cs typeface="Times New Roman" panose="02020603050405020304" pitchFamily="18" charset="0"/>
              </a:rPr>
              <a:t>улучшивших эстетический облик, ед.</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53" name="Полилиния 52"/>
          <p:cNvSpPr/>
          <p:nvPr/>
        </p:nvSpPr>
        <p:spPr>
          <a:xfrm>
            <a:off x="5930208" y="5075705"/>
            <a:ext cx="730024" cy="360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21</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55" name="Полилиния 54"/>
          <p:cNvSpPr/>
          <p:nvPr/>
        </p:nvSpPr>
        <p:spPr>
          <a:xfrm>
            <a:off x="6732240" y="5075705"/>
            <a:ext cx="730024" cy="360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15</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56" name="Полилиния 55"/>
          <p:cNvSpPr/>
          <p:nvPr/>
        </p:nvSpPr>
        <p:spPr>
          <a:xfrm>
            <a:off x="7531956" y="5075705"/>
            <a:ext cx="730024" cy="360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15</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57" name="Полилиния 56"/>
          <p:cNvSpPr/>
          <p:nvPr/>
        </p:nvSpPr>
        <p:spPr>
          <a:xfrm>
            <a:off x="8322363" y="5075705"/>
            <a:ext cx="730024" cy="360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15</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58" name="Скругленный прямоугольник 57"/>
          <p:cNvSpPr/>
          <p:nvPr/>
        </p:nvSpPr>
        <p:spPr>
          <a:xfrm>
            <a:off x="106864" y="5504399"/>
            <a:ext cx="4982355"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solidFill>
                  <a:prstClr val="black"/>
                </a:solidFill>
                <a:latin typeface="Times New Roman" panose="02020603050405020304" pitchFamily="18" charset="0"/>
                <a:cs typeface="Times New Roman" panose="02020603050405020304" pitchFamily="18" charset="0"/>
              </a:rPr>
              <a:t>Доля финансового участия граждан, организаций в выполнении мероприятий по благоустройству дворовых территорий, </a:t>
            </a:r>
            <a:r>
              <a:rPr lang="ru-RU" sz="1200" dirty="0" smtClean="0">
                <a:solidFill>
                  <a:prstClr val="black"/>
                </a:solidFill>
                <a:latin typeface="Times New Roman" panose="02020603050405020304" pitchFamily="18" charset="0"/>
                <a:cs typeface="Times New Roman" panose="02020603050405020304" pitchFamily="18" charset="0"/>
              </a:rPr>
              <a:t>%</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59" name="Скругленный прямоугольник 58"/>
          <p:cNvSpPr/>
          <p:nvPr/>
        </p:nvSpPr>
        <p:spPr>
          <a:xfrm>
            <a:off x="106864" y="5936447"/>
            <a:ext cx="4982355"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solidFill>
                  <a:prstClr val="black"/>
                </a:solidFill>
                <a:latin typeface="Times New Roman" panose="02020603050405020304" pitchFamily="18" charset="0"/>
                <a:cs typeface="Times New Roman" panose="02020603050405020304" pitchFamily="18" charset="0"/>
              </a:rPr>
              <a:t>Количество городов Чувашской Республики, улучшивших эстетический облик, </a:t>
            </a:r>
            <a:r>
              <a:rPr lang="ru-RU" sz="1200" dirty="0" smtClean="0">
                <a:solidFill>
                  <a:prstClr val="black"/>
                </a:solidFill>
                <a:latin typeface="Times New Roman" panose="02020603050405020304" pitchFamily="18" charset="0"/>
                <a:cs typeface="Times New Roman" panose="02020603050405020304" pitchFamily="18" charset="0"/>
              </a:rPr>
              <a:t>ед.</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60" name="Полилиния 59"/>
          <p:cNvSpPr/>
          <p:nvPr/>
        </p:nvSpPr>
        <p:spPr>
          <a:xfrm>
            <a:off x="5930208" y="5502689"/>
            <a:ext cx="730024" cy="360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2</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62" name="Полилиния 61"/>
          <p:cNvSpPr/>
          <p:nvPr/>
        </p:nvSpPr>
        <p:spPr>
          <a:xfrm>
            <a:off x="6732240" y="5502689"/>
            <a:ext cx="730024" cy="360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2</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63" name="Полилиния 62"/>
          <p:cNvSpPr/>
          <p:nvPr/>
        </p:nvSpPr>
        <p:spPr>
          <a:xfrm>
            <a:off x="7531956" y="5502689"/>
            <a:ext cx="730024" cy="360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2</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64" name="Полилиния 63"/>
          <p:cNvSpPr/>
          <p:nvPr/>
        </p:nvSpPr>
        <p:spPr>
          <a:xfrm>
            <a:off x="8322363" y="5502689"/>
            <a:ext cx="730024" cy="360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2</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65" name="Полилиния 64"/>
          <p:cNvSpPr/>
          <p:nvPr/>
        </p:nvSpPr>
        <p:spPr>
          <a:xfrm>
            <a:off x="5930208" y="5942806"/>
            <a:ext cx="730024" cy="360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4</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67" name="Полилиния 66"/>
          <p:cNvSpPr/>
          <p:nvPr/>
        </p:nvSpPr>
        <p:spPr>
          <a:xfrm>
            <a:off x="6732240" y="5942806"/>
            <a:ext cx="730024" cy="360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3</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68" name="Полилиния 67"/>
          <p:cNvSpPr/>
          <p:nvPr/>
        </p:nvSpPr>
        <p:spPr>
          <a:xfrm>
            <a:off x="7531956" y="5942806"/>
            <a:ext cx="730024" cy="360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3</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69" name="Полилиния 68"/>
          <p:cNvSpPr/>
          <p:nvPr/>
        </p:nvSpPr>
        <p:spPr>
          <a:xfrm>
            <a:off x="8322363" y="5942806"/>
            <a:ext cx="730024" cy="360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3</a:t>
            </a:r>
            <a:endParaRPr lang="ru-RU" sz="1200" b="1" dirty="0">
              <a:solidFill>
                <a:prstClr val="black"/>
              </a:solidFill>
              <a:latin typeface="Times New Roman" panose="02020603050405020304" pitchFamily="18" charset="0"/>
              <a:cs typeface="Times New Roman" panose="02020603050405020304" pitchFamily="18" charset="0"/>
            </a:endParaRPr>
          </a:p>
        </p:txBody>
      </p:sp>
      <p:cxnSp>
        <p:nvCxnSpPr>
          <p:cNvPr id="70" name="Прямая соединительная линия 6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base">
              <a:spcAft>
                <a:spcPct val="0"/>
              </a:spcAft>
              <a:buClr>
                <a:srgbClr val="F14124">
                  <a:lumMod val="75000"/>
                </a:srgbClr>
              </a:buClr>
              <a:buFont typeface="Georgia" pitchFamily="18" charset="0"/>
              <a:buNone/>
            </a:pPr>
            <a:r>
              <a:rPr lang="ru-RU" sz="1800" dirty="0">
                <a:solidFill>
                  <a:prstClr val="black"/>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prstClr val="black"/>
                </a:solidFill>
                <a:effectLst/>
                <a:latin typeface="Times New Roman" panose="02020603050405020304" pitchFamily="18" charset="0"/>
                <a:cs typeface="Times New Roman" panose="02020603050405020304" pitchFamily="18" charset="0"/>
              </a:rPr>
              <a:t>Республики «Формирование современной городской среды на территории Чувашской Республики»</a:t>
            </a:r>
            <a:endParaRPr lang="ru-RU" sz="1800" dirty="0">
              <a:solidFill>
                <a:prstClr val="black"/>
              </a:solidFill>
              <a:effectLst/>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fld id="{8135DCAC-F131-4C56-82C1-BB591457AF70}" type="slidenum">
              <a:rPr lang="ru-RU" smtClean="0"/>
              <a:pPr>
                <a:defRPr/>
              </a:pPr>
              <a:t>69</a:t>
            </a:fld>
            <a:endParaRPr lang="ru-RU" dirty="0"/>
          </a:p>
        </p:txBody>
      </p:sp>
      <p:sp>
        <p:nvSpPr>
          <p:cNvPr id="54" name="Полилиния 53"/>
          <p:cNvSpPr/>
          <p:nvPr/>
        </p:nvSpPr>
        <p:spPr>
          <a:xfrm>
            <a:off x="5164003" y="1700808"/>
            <a:ext cx="730024" cy="775751"/>
          </a:xfrm>
          <a:custGeom>
            <a:avLst/>
            <a:gdLst>
              <a:gd name="connsiteX0" fmla="*/ 0 w 730024"/>
              <a:gd name="connsiteY0" fmla="*/ 73002 h 775751"/>
              <a:gd name="connsiteX1" fmla="*/ 73002 w 730024"/>
              <a:gd name="connsiteY1" fmla="*/ 0 h 775751"/>
              <a:gd name="connsiteX2" fmla="*/ 657022 w 730024"/>
              <a:gd name="connsiteY2" fmla="*/ 0 h 775751"/>
              <a:gd name="connsiteX3" fmla="*/ 730024 w 730024"/>
              <a:gd name="connsiteY3" fmla="*/ 73002 h 775751"/>
              <a:gd name="connsiteX4" fmla="*/ 730024 w 730024"/>
              <a:gd name="connsiteY4" fmla="*/ 702749 h 775751"/>
              <a:gd name="connsiteX5" fmla="*/ 657022 w 730024"/>
              <a:gd name="connsiteY5" fmla="*/ 775751 h 775751"/>
              <a:gd name="connsiteX6" fmla="*/ 73002 w 730024"/>
              <a:gd name="connsiteY6" fmla="*/ 775751 h 775751"/>
              <a:gd name="connsiteX7" fmla="*/ 0 w 730024"/>
              <a:gd name="connsiteY7" fmla="*/ 702749 h 775751"/>
              <a:gd name="connsiteX8" fmla="*/ 0 w 730024"/>
              <a:gd name="connsiteY8" fmla="*/ 73002 h 7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775751">
                <a:moveTo>
                  <a:pt x="0" y="73002"/>
                </a:moveTo>
                <a:cubicBezTo>
                  <a:pt x="0" y="32684"/>
                  <a:pt x="32684" y="0"/>
                  <a:pt x="73002" y="0"/>
                </a:cubicBezTo>
                <a:lnTo>
                  <a:pt x="657022" y="0"/>
                </a:lnTo>
                <a:cubicBezTo>
                  <a:pt x="697340" y="0"/>
                  <a:pt x="730024" y="32684"/>
                  <a:pt x="730024" y="73002"/>
                </a:cubicBezTo>
                <a:lnTo>
                  <a:pt x="730024" y="702749"/>
                </a:lnTo>
                <a:cubicBezTo>
                  <a:pt x="730024" y="743067"/>
                  <a:pt x="697340" y="775751"/>
                  <a:pt x="657022" y="775751"/>
                </a:cubicBezTo>
                <a:lnTo>
                  <a:pt x="73002" y="775751"/>
                </a:lnTo>
                <a:cubicBezTo>
                  <a:pt x="32684" y="775751"/>
                  <a:pt x="0" y="743067"/>
                  <a:pt x="0" y="702749"/>
                </a:cubicBezTo>
                <a:lnTo>
                  <a:pt x="0" y="73002"/>
                </a:lnTo>
                <a:close/>
              </a:path>
            </a:pathLst>
          </a:custGeom>
          <a:gradFill flip="none" rotWithShape="0">
            <a:gsLst>
              <a:gs pos="0">
                <a:srgbClr val="BEF397"/>
              </a:gs>
              <a:gs pos="50000">
                <a:srgbClr val="D5F6C0"/>
              </a:gs>
              <a:gs pos="100000">
                <a:srgbClr val="EAFAE0"/>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22" tIns="74722" rIns="74722" bIns="74722"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2018 план</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61" name="Полилиния 60"/>
          <p:cNvSpPr/>
          <p:nvPr/>
        </p:nvSpPr>
        <p:spPr>
          <a:xfrm>
            <a:off x="5164003" y="2583167"/>
            <a:ext cx="730024" cy="684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BEF397"/>
              </a:gs>
              <a:gs pos="50000">
                <a:srgbClr val="D5F6C0"/>
              </a:gs>
              <a:gs pos="100000">
                <a:srgbClr val="EAFAE0"/>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4</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66" name="Полилиния 65"/>
          <p:cNvSpPr/>
          <p:nvPr/>
        </p:nvSpPr>
        <p:spPr>
          <a:xfrm>
            <a:off x="5164003" y="3317218"/>
            <a:ext cx="730024" cy="396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BEF397"/>
              </a:gs>
              <a:gs pos="50000">
                <a:srgbClr val="D5F6C0"/>
              </a:gs>
              <a:gs pos="100000">
                <a:srgbClr val="EAFAE0"/>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14</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72" name="Полилиния 71"/>
          <p:cNvSpPr/>
          <p:nvPr/>
        </p:nvSpPr>
        <p:spPr>
          <a:xfrm>
            <a:off x="5164003" y="3793023"/>
            <a:ext cx="730024" cy="792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BEF397"/>
              </a:gs>
              <a:gs pos="50000">
                <a:srgbClr val="D5F6C0"/>
              </a:gs>
              <a:gs pos="100000">
                <a:srgbClr val="EAFAE0"/>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73" name="Полилиния 72"/>
          <p:cNvSpPr/>
          <p:nvPr/>
        </p:nvSpPr>
        <p:spPr>
          <a:xfrm>
            <a:off x="5164003" y="4653175"/>
            <a:ext cx="730024" cy="360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BEF397"/>
              </a:gs>
              <a:gs pos="50000">
                <a:srgbClr val="D5F6C0"/>
              </a:gs>
              <a:gs pos="100000">
                <a:srgbClr val="EAFAE0"/>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74" name="Полилиния 73"/>
          <p:cNvSpPr/>
          <p:nvPr/>
        </p:nvSpPr>
        <p:spPr>
          <a:xfrm>
            <a:off x="5164003" y="5075705"/>
            <a:ext cx="730024" cy="360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BEF397"/>
              </a:gs>
              <a:gs pos="50000">
                <a:srgbClr val="D5F6C0"/>
              </a:gs>
              <a:gs pos="100000">
                <a:srgbClr val="EAFAE0"/>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15</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75" name="Полилиния 74"/>
          <p:cNvSpPr/>
          <p:nvPr/>
        </p:nvSpPr>
        <p:spPr>
          <a:xfrm>
            <a:off x="5164003" y="5502689"/>
            <a:ext cx="730024" cy="360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BEF397"/>
              </a:gs>
              <a:gs pos="50000">
                <a:srgbClr val="D5F6C0"/>
              </a:gs>
              <a:gs pos="100000">
                <a:srgbClr val="EAFAE0"/>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2</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76" name="Полилиния 75"/>
          <p:cNvSpPr/>
          <p:nvPr/>
        </p:nvSpPr>
        <p:spPr>
          <a:xfrm>
            <a:off x="5164003" y="5942806"/>
            <a:ext cx="730024" cy="3600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BEF397"/>
              </a:gs>
              <a:gs pos="50000">
                <a:srgbClr val="D5F6C0"/>
              </a:gs>
              <a:gs pos="100000">
                <a:srgbClr val="EAFAE0"/>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4</a:t>
            </a:r>
            <a:endParaRPr lang="ru-RU" sz="1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3164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7</a:t>
            </a:fld>
            <a:endParaRPr lang="ru-RU" dirty="0"/>
          </a:p>
        </p:txBody>
      </p:sp>
      <p:sp>
        <p:nvSpPr>
          <p:cNvPr id="11" name="Номер слайда 2"/>
          <p:cNvSpPr txBox="1">
            <a:spLocks/>
          </p:cNvSpPr>
          <p:nvPr/>
        </p:nvSpPr>
        <p:spPr>
          <a:xfrm>
            <a:off x="8748464" y="6308725"/>
            <a:ext cx="395536" cy="412750"/>
          </a:xfrm>
          <a:prstGeom prst="rect">
            <a:avLst/>
          </a:prstGeom>
        </p:spPr>
        <p:txBody>
          <a:bodyPr vert="horz" lIns="91440" tIns="45720" rIns="91440" bIns="45720" rtlCol="0" anchor="ctr"/>
          <a:lstStyle>
            <a:defPPr>
              <a:defRPr lang="ru-RU"/>
            </a:defPPr>
            <a:lvl1pPr algn="r" rtl="0" fontAlgn="auto">
              <a:spcBef>
                <a:spcPts val="0"/>
              </a:spcBef>
              <a:spcAft>
                <a:spcPts val="0"/>
              </a:spcAft>
              <a:defRPr sz="1400" kern="1200" baseline="0">
                <a:solidFill>
                  <a:srgbClr val="A0320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ru-RU" sz="1600" b="1" dirty="0">
              <a:solidFill>
                <a:prstClr val="black"/>
              </a:solidFill>
            </a:endParaRPr>
          </a:p>
        </p:txBody>
      </p:sp>
      <p:graphicFrame>
        <p:nvGraphicFramePr>
          <p:cNvPr id="4" name="Схема 3"/>
          <p:cNvGraphicFramePr/>
          <p:nvPr>
            <p:extLst>
              <p:ext uri="{D42A27DB-BD31-4B8C-83A1-F6EECF244321}">
                <p14:modId xmlns:p14="http://schemas.microsoft.com/office/powerpoint/2010/main" val="829675780"/>
              </p:ext>
            </p:extLst>
          </p:nvPr>
        </p:nvGraphicFramePr>
        <p:xfrm>
          <a:off x="21693" y="1083282"/>
          <a:ext cx="9144000"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Скругленный прямоугольник 6"/>
          <p:cNvSpPr/>
          <p:nvPr/>
        </p:nvSpPr>
        <p:spPr>
          <a:xfrm>
            <a:off x="611560" y="1412776"/>
            <a:ext cx="2005020" cy="864096"/>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600" b="1" dirty="0" smtClean="0">
                <a:solidFill>
                  <a:prstClr val="black"/>
                </a:solidFill>
                <a:latin typeface="Times New Roman" panose="02020603050405020304" pitchFamily="18" charset="0"/>
                <a:cs typeface="Times New Roman" panose="02020603050405020304" pitchFamily="18" charset="0"/>
              </a:rPr>
              <a:t>март – июнь</a:t>
            </a:r>
          </a:p>
          <a:p>
            <a:pPr algn="ctr"/>
            <a:r>
              <a:rPr lang="ru-RU" sz="1300" dirty="0">
                <a:solidFill>
                  <a:prstClr val="black"/>
                </a:solidFill>
                <a:latin typeface="Times New Roman" panose="02020603050405020304" pitchFamily="18" charset="0"/>
                <a:cs typeface="Times New Roman" panose="02020603050405020304" pitchFamily="18" charset="0"/>
              </a:rPr>
              <a:t>законодательные, представительные органы </a:t>
            </a:r>
            <a:r>
              <a:rPr lang="ru-RU" sz="1300" dirty="0" smtClean="0">
                <a:solidFill>
                  <a:prstClr val="black"/>
                </a:solidFill>
                <a:latin typeface="Times New Roman" panose="02020603050405020304" pitchFamily="18" charset="0"/>
                <a:cs typeface="Times New Roman" panose="02020603050405020304" pitchFamily="18" charset="0"/>
              </a:rPr>
              <a:t>власти</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6673476" y="1412776"/>
            <a:ext cx="2074988" cy="843114"/>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600" b="1" dirty="0" smtClean="0">
                <a:solidFill>
                  <a:prstClr val="black"/>
                </a:solidFill>
                <a:latin typeface="Times New Roman" panose="02020603050405020304" pitchFamily="18" charset="0"/>
                <a:cs typeface="Times New Roman" panose="02020603050405020304" pitchFamily="18" charset="0"/>
              </a:rPr>
              <a:t>февраль – октябрь</a:t>
            </a:r>
          </a:p>
          <a:p>
            <a:pPr algn="ctr"/>
            <a:r>
              <a:rPr lang="ru-RU" sz="1300" dirty="0">
                <a:solidFill>
                  <a:prstClr val="black"/>
                </a:solidFill>
                <a:latin typeface="Times New Roman" panose="02020603050405020304" pitchFamily="18" charset="0"/>
                <a:cs typeface="Times New Roman" panose="02020603050405020304" pitchFamily="18" charset="0"/>
              </a:rPr>
              <a:t>органы исполнительной </a:t>
            </a:r>
            <a:r>
              <a:rPr lang="ru-RU" sz="1300" dirty="0" smtClean="0">
                <a:solidFill>
                  <a:prstClr val="black"/>
                </a:solidFill>
                <a:latin typeface="Times New Roman" panose="02020603050405020304" pitchFamily="18" charset="0"/>
                <a:cs typeface="Times New Roman" panose="02020603050405020304" pitchFamily="18" charset="0"/>
              </a:rPr>
              <a:t>власти</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7367405" y="3246323"/>
            <a:ext cx="1657364" cy="108292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600" b="1" dirty="0" smtClean="0">
                <a:solidFill>
                  <a:prstClr val="black"/>
                </a:solidFill>
                <a:latin typeface="Times New Roman" panose="02020603050405020304" pitchFamily="18" charset="0"/>
                <a:cs typeface="Times New Roman" panose="02020603050405020304" pitchFamily="18" charset="0"/>
              </a:rPr>
              <a:t>октябрь – декабрь</a:t>
            </a:r>
          </a:p>
          <a:p>
            <a:pPr algn="ctr"/>
            <a:r>
              <a:rPr lang="ru-RU" sz="1300" dirty="0">
                <a:solidFill>
                  <a:prstClr val="black"/>
                </a:solidFill>
                <a:latin typeface="Times New Roman" panose="02020603050405020304" pitchFamily="18" charset="0"/>
                <a:cs typeface="Times New Roman" panose="02020603050405020304" pitchFamily="18" charset="0"/>
              </a:rPr>
              <a:t>законодательные, представительные органы </a:t>
            </a:r>
            <a:r>
              <a:rPr lang="ru-RU" sz="1300" dirty="0" smtClean="0">
                <a:solidFill>
                  <a:prstClr val="black"/>
                </a:solidFill>
                <a:latin typeface="Times New Roman" panose="02020603050405020304" pitchFamily="18" charset="0"/>
                <a:cs typeface="Times New Roman" panose="02020603050405020304" pitchFamily="18" charset="0"/>
              </a:rPr>
              <a:t>власти</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6403585" y="5767962"/>
            <a:ext cx="2039911" cy="916545"/>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600" b="1" dirty="0" smtClean="0">
                <a:solidFill>
                  <a:prstClr val="black"/>
                </a:solidFill>
                <a:latin typeface="Times New Roman" panose="02020603050405020304" pitchFamily="18" charset="0"/>
                <a:cs typeface="Times New Roman" panose="02020603050405020304" pitchFamily="18" charset="0"/>
              </a:rPr>
              <a:t>декабрь</a:t>
            </a:r>
          </a:p>
          <a:p>
            <a:pPr algn="ctr"/>
            <a:r>
              <a:rPr lang="ru-RU" sz="1300" dirty="0">
                <a:solidFill>
                  <a:prstClr val="black"/>
                </a:solidFill>
                <a:latin typeface="Times New Roman" panose="02020603050405020304" pitchFamily="18" charset="0"/>
                <a:cs typeface="Times New Roman" panose="02020603050405020304" pitchFamily="18" charset="0"/>
              </a:rPr>
              <a:t>законодательные, представительные органы </a:t>
            </a:r>
            <a:r>
              <a:rPr lang="ru-RU" sz="1300" dirty="0" smtClean="0">
                <a:solidFill>
                  <a:prstClr val="black"/>
                </a:solidFill>
                <a:latin typeface="Times New Roman" panose="02020603050405020304" pitchFamily="18" charset="0"/>
                <a:cs typeface="Times New Roman" panose="02020603050405020304" pitchFamily="18" charset="0"/>
              </a:rPr>
              <a:t>власти</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474954" y="5733671"/>
            <a:ext cx="2278232" cy="985128"/>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600" b="1" dirty="0" smtClean="0">
                <a:solidFill>
                  <a:prstClr val="black"/>
                </a:solidFill>
                <a:latin typeface="Times New Roman" panose="02020603050405020304" pitchFamily="18" charset="0"/>
                <a:cs typeface="Times New Roman" panose="02020603050405020304" pitchFamily="18" charset="0"/>
              </a:rPr>
              <a:t>январь – декабрь</a:t>
            </a:r>
          </a:p>
          <a:p>
            <a:pPr algn="ctr"/>
            <a:r>
              <a:rPr lang="ru-RU" sz="1300" dirty="0">
                <a:solidFill>
                  <a:prstClr val="black"/>
                </a:solidFill>
                <a:latin typeface="Times New Roman" panose="02020603050405020304" pitchFamily="18" charset="0"/>
                <a:cs typeface="Times New Roman" panose="02020603050405020304" pitchFamily="18" charset="0"/>
              </a:rPr>
              <a:t>органы исполнительной власти, органы местного </a:t>
            </a:r>
            <a:r>
              <a:rPr lang="ru-RU" sz="1300" dirty="0" smtClean="0">
                <a:solidFill>
                  <a:prstClr val="black"/>
                </a:solidFill>
                <a:latin typeface="Times New Roman" panose="02020603050405020304" pitchFamily="18" charset="0"/>
                <a:cs typeface="Times New Roman" panose="02020603050405020304" pitchFamily="18" charset="0"/>
              </a:rPr>
              <a:t>самоуправления</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174001" y="3246323"/>
            <a:ext cx="1661695" cy="108292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600" b="1" dirty="0" smtClean="0">
                <a:solidFill>
                  <a:prstClr val="black"/>
                </a:solidFill>
                <a:latin typeface="Times New Roman" panose="02020603050405020304" pitchFamily="18" charset="0"/>
                <a:cs typeface="Times New Roman" panose="02020603050405020304" pitchFamily="18" charset="0"/>
              </a:rPr>
              <a:t>январь – февраль</a:t>
            </a:r>
          </a:p>
          <a:p>
            <a:pPr algn="ctr"/>
            <a:r>
              <a:rPr lang="ru-RU" sz="1300" dirty="0">
                <a:solidFill>
                  <a:prstClr val="black"/>
                </a:solidFill>
                <a:latin typeface="Times New Roman" panose="02020603050405020304" pitchFamily="18" charset="0"/>
                <a:cs typeface="Times New Roman" panose="02020603050405020304" pitchFamily="18" charset="0"/>
              </a:rPr>
              <a:t>органы исполнительной </a:t>
            </a:r>
            <a:r>
              <a:rPr lang="ru-RU" sz="1300" dirty="0" smtClean="0">
                <a:solidFill>
                  <a:prstClr val="black"/>
                </a:solidFill>
                <a:latin typeface="Times New Roman" panose="02020603050405020304" pitchFamily="18" charset="0"/>
                <a:cs typeface="Times New Roman" panose="02020603050405020304" pitchFamily="18" charset="0"/>
              </a:rPr>
              <a:t>власти</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1318937" y="673863"/>
            <a:ext cx="6719609" cy="488377"/>
          </a:xfrm>
          <a:prstGeom prst="roundRect">
            <a:avLst/>
          </a:prstGeom>
          <a:solidFill>
            <a:schemeClr val="accent4">
              <a:lumMod val="60000"/>
              <a:lumOff val="40000"/>
            </a:schemeClr>
          </a:solidFill>
          <a:ln>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spcBef>
                <a:spcPct val="20000"/>
              </a:spcBef>
              <a:buFont typeface="Arial" charset="0"/>
              <a:buNone/>
              <a:defRPr/>
            </a:pPr>
            <a:r>
              <a:rPr lang="ru-RU" sz="1600" b="1" i="1" dirty="0" smtClean="0">
                <a:solidFill>
                  <a:schemeClr val="tx1"/>
                </a:solidFill>
                <a:latin typeface="Times New Roman" panose="02020603050405020304" pitchFamily="18" charset="0"/>
                <a:cs typeface="Times New Roman" panose="02020603050405020304" pitchFamily="18" charset="0"/>
              </a:rPr>
              <a:t>Бюджетный процесс</a:t>
            </a:r>
            <a:r>
              <a:rPr lang="ru-RU" sz="1600" dirty="0" smtClean="0">
                <a:solidFill>
                  <a:schemeClr val="tx1"/>
                </a:solidFill>
                <a:latin typeface="Times New Roman" panose="02020603050405020304" pitchFamily="18" charset="0"/>
                <a:cs typeface="Times New Roman" panose="02020603050405020304" pitchFamily="18" charset="0"/>
              </a:rPr>
              <a:t> – ежегодное формирование и исполнение бюджета</a:t>
            </a:r>
          </a:p>
        </p:txBody>
      </p:sp>
      <p:sp>
        <p:nvSpPr>
          <p:cNvPr id="20" name="Заголовок 1"/>
          <p:cNvSpPr txBox="1">
            <a:spLocks/>
          </p:cNvSpPr>
          <p:nvPr/>
        </p:nvSpPr>
        <p:spPr>
          <a:xfrm>
            <a:off x="259730" y="69850"/>
            <a:ext cx="4572000"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400" dirty="0" smtClean="0">
                <a:solidFill>
                  <a:schemeClr val="tx1"/>
                </a:solidFill>
                <a:effectLst/>
                <a:latin typeface="Times New Roman" panose="02020603050405020304" pitchFamily="18" charset="0"/>
                <a:cs typeface="Times New Roman" panose="02020603050405020304" pitchFamily="18" charset="0"/>
              </a:rPr>
              <a:t>Основные термины и понятия</a:t>
            </a:r>
            <a:endParaRPr lang="ru-RU" sz="2400" dirty="0">
              <a:solidFill>
                <a:schemeClr val="tx1"/>
              </a:solidFill>
              <a:effectLst/>
              <a:latin typeface="Times New Roman" panose="02020603050405020304" pitchFamily="18" charset="0"/>
              <a:cs typeface="Times New Roman" panose="02020603050405020304" pitchFamily="18" charset="0"/>
            </a:endParaRPr>
          </a:p>
        </p:txBody>
      </p:sp>
      <p:cxnSp>
        <p:nvCxnSpPr>
          <p:cNvPr id="21" name="Прямая соединительная линия 20"/>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8454111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r>
              <a:rPr lang="ru-RU" dirty="0">
                <a:solidFill>
                  <a:prstClr val="black"/>
                </a:solidFill>
              </a:rPr>
              <a:t>7</a:t>
            </a:r>
            <a:r>
              <a:rPr lang="ru-RU" dirty="0" smtClean="0">
                <a:solidFill>
                  <a:prstClr val="black"/>
                </a:solidFill>
              </a:rPr>
              <a:t>0</a:t>
            </a:r>
            <a:endParaRPr lang="ru-RU" dirty="0">
              <a:solidFill>
                <a:prstClr val="black"/>
              </a:solidFill>
            </a:endParaRPr>
          </a:p>
        </p:txBody>
      </p:sp>
      <p:sp>
        <p:nvSpPr>
          <p:cNvPr id="5" name="Скругленный прямоугольник 4"/>
          <p:cNvSpPr/>
          <p:nvPr/>
        </p:nvSpPr>
        <p:spPr>
          <a:xfrm>
            <a:off x="121388" y="836712"/>
            <a:ext cx="5386716" cy="12961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base">
              <a:spcBef>
                <a:spcPct val="0"/>
              </a:spcBef>
              <a:spcAft>
                <a:spcPct val="0"/>
              </a:spcAft>
            </a:pPr>
            <a:r>
              <a:rPr lang="ru-RU" sz="1600" b="1" i="1" dirty="0">
                <a:solidFill>
                  <a:prstClr val="black"/>
                </a:solidFill>
                <a:latin typeface="Times New Roman" panose="02020603050405020304" pitchFamily="18" charset="0"/>
                <a:cs typeface="Times New Roman" panose="02020603050405020304" pitchFamily="18" charset="0"/>
              </a:rPr>
              <a:t>Цели программы:</a:t>
            </a:r>
            <a:r>
              <a:rPr lang="ru-RU" sz="1600" dirty="0">
                <a:solidFill>
                  <a:prstClr val="black"/>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ru-RU" sz="1400" dirty="0">
                <a:solidFill>
                  <a:schemeClr val="tx1"/>
                </a:solidFill>
                <a:latin typeface="Times New Roman" panose="02020603050405020304" pitchFamily="18" charset="0"/>
                <a:cs typeface="Times New Roman" panose="02020603050405020304" pitchFamily="18" charset="0"/>
              </a:rPr>
              <a:t>создание благоприятных условий для развития промышленности Чувашской Республики;</a:t>
            </a:r>
          </a:p>
          <a:p>
            <a:pPr marL="285750" indent="-285750">
              <a:buFont typeface="Wingdings" panose="05000000000000000000" pitchFamily="2" charset="2"/>
              <a:buChar char="v"/>
            </a:pPr>
            <a:r>
              <a:rPr lang="ru-RU" sz="1400" dirty="0">
                <a:solidFill>
                  <a:schemeClr val="tx1"/>
                </a:solidFill>
                <a:latin typeface="Times New Roman" panose="02020603050405020304" pitchFamily="18" charset="0"/>
                <a:cs typeface="Times New Roman" panose="02020603050405020304" pitchFamily="18" charset="0"/>
              </a:rPr>
              <a:t>обеспечение инновационной активности бизнеса</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6734" y="2464973"/>
            <a:ext cx="4032448" cy="307777"/>
          </a:xfrm>
          <a:prstGeom prst="rect">
            <a:avLst/>
          </a:prstGeom>
          <a:noFill/>
        </p:spPr>
        <p:txBody>
          <a:bodyPr wrap="square" rtlCol="0">
            <a:spAutoFit/>
          </a:bodyPr>
          <a:lstStyle/>
          <a:p>
            <a:pPr fontAlgn="base">
              <a:spcBef>
                <a:spcPct val="0"/>
              </a:spcBef>
              <a:spcAft>
                <a:spcPct val="0"/>
              </a:spcAft>
            </a:pPr>
            <a:r>
              <a:rPr lang="ru-RU" sz="1400" b="1" dirty="0">
                <a:solidFill>
                  <a:prstClr val="black"/>
                </a:solidFill>
                <a:latin typeface="Times New Roman" panose="02020603050405020304" pitchFamily="18" charset="0"/>
                <a:cs typeface="Times New Roman" panose="02020603050405020304" pitchFamily="18" charset="0"/>
              </a:rPr>
              <a:t>Расходы республиканского бюджета, млн. руб.</a:t>
            </a:r>
          </a:p>
        </p:txBody>
      </p:sp>
      <p:sp>
        <p:nvSpPr>
          <p:cNvPr id="4" name="Полилиния 3"/>
          <p:cNvSpPr/>
          <p:nvPr/>
        </p:nvSpPr>
        <p:spPr>
          <a:xfrm>
            <a:off x="4066478" y="3174052"/>
            <a:ext cx="4915632" cy="351214"/>
          </a:xfrm>
          <a:custGeom>
            <a:avLst/>
            <a:gdLst>
              <a:gd name="connsiteX0" fmla="*/ 0 w 4928030"/>
              <a:gd name="connsiteY0" fmla="*/ 40668 h 406676"/>
              <a:gd name="connsiteX1" fmla="*/ 40668 w 4928030"/>
              <a:gd name="connsiteY1" fmla="*/ 0 h 406676"/>
              <a:gd name="connsiteX2" fmla="*/ 4887362 w 4928030"/>
              <a:gd name="connsiteY2" fmla="*/ 0 h 406676"/>
              <a:gd name="connsiteX3" fmla="*/ 4928030 w 4928030"/>
              <a:gd name="connsiteY3" fmla="*/ 40668 h 406676"/>
              <a:gd name="connsiteX4" fmla="*/ 4928030 w 4928030"/>
              <a:gd name="connsiteY4" fmla="*/ 366008 h 406676"/>
              <a:gd name="connsiteX5" fmla="*/ 4887362 w 4928030"/>
              <a:gd name="connsiteY5" fmla="*/ 406676 h 406676"/>
              <a:gd name="connsiteX6" fmla="*/ 40668 w 4928030"/>
              <a:gd name="connsiteY6" fmla="*/ 406676 h 406676"/>
              <a:gd name="connsiteX7" fmla="*/ 0 w 4928030"/>
              <a:gd name="connsiteY7" fmla="*/ 366008 h 406676"/>
              <a:gd name="connsiteX8" fmla="*/ 0 w 4928030"/>
              <a:gd name="connsiteY8" fmla="*/ 40668 h 40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8030" h="406676">
                <a:moveTo>
                  <a:pt x="0" y="40668"/>
                </a:moveTo>
                <a:cubicBezTo>
                  <a:pt x="0" y="18208"/>
                  <a:pt x="18208" y="0"/>
                  <a:pt x="40668" y="0"/>
                </a:cubicBezTo>
                <a:lnTo>
                  <a:pt x="4887362" y="0"/>
                </a:lnTo>
                <a:cubicBezTo>
                  <a:pt x="4909822" y="0"/>
                  <a:pt x="4928030" y="18208"/>
                  <a:pt x="4928030" y="40668"/>
                </a:cubicBezTo>
                <a:lnTo>
                  <a:pt x="4928030" y="366008"/>
                </a:lnTo>
                <a:cubicBezTo>
                  <a:pt x="4928030" y="388468"/>
                  <a:pt x="4909822" y="406676"/>
                  <a:pt x="4887362" y="406676"/>
                </a:cubicBezTo>
                <a:lnTo>
                  <a:pt x="40668" y="406676"/>
                </a:lnTo>
                <a:cubicBezTo>
                  <a:pt x="18208" y="406676"/>
                  <a:pt x="0" y="388468"/>
                  <a:pt x="0" y="366008"/>
                </a:cubicBezTo>
                <a:lnTo>
                  <a:pt x="0" y="40668"/>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871" tIns="72871" rIns="72871" bIns="72871" numCol="1" spcCol="1270" anchor="ctr" anchorCtr="0">
            <a:noAutofit/>
          </a:bodyPr>
          <a:lstStyle/>
          <a:p>
            <a:pPr algn="ctr" defTabSz="711200" fontAlgn="base">
              <a:lnSpc>
                <a:spcPct val="90000"/>
              </a:lnSpc>
              <a:spcBef>
                <a:spcPct val="0"/>
              </a:spcBef>
              <a:spcAft>
                <a:spcPct val="35000"/>
              </a:spcAft>
            </a:pPr>
            <a:r>
              <a:rPr lang="ru-RU" sz="1600" b="1" i="1" dirty="0">
                <a:solidFill>
                  <a:prstClr val="black"/>
                </a:solidFill>
                <a:latin typeface="Times New Roman" panose="02020603050405020304" pitchFamily="18" charset="0"/>
                <a:cs typeface="Times New Roman" panose="02020603050405020304" pitchFamily="18" charset="0"/>
              </a:rPr>
              <a:t>Расходы в разрезе подпрограмм, </a:t>
            </a:r>
            <a:r>
              <a:rPr lang="ru-RU" sz="1600" b="1" i="1" dirty="0" smtClean="0">
                <a:solidFill>
                  <a:prstClr val="black"/>
                </a:solidFill>
                <a:latin typeface="Times New Roman" panose="02020603050405020304" pitchFamily="18" charset="0"/>
                <a:cs typeface="Times New Roman" panose="02020603050405020304" pitchFamily="18" charset="0"/>
              </a:rPr>
              <a:t>за 2018 год млн</a:t>
            </a:r>
            <a:r>
              <a:rPr lang="ru-RU" sz="1600" b="1" i="1" dirty="0">
                <a:solidFill>
                  <a:prstClr val="black"/>
                </a:solidFill>
                <a:latin typeface="Times New Roman" panose="02020603050405020304" pitchFamily="18" charset="0"/>
                <a:cs typeface="Times New Roman" panose="02020603050405020304" pitchFamily="18" charset="0"/>
              </a:rPr>
              <a:t>. руб.</a:t>
            </a:r>
          </a:p>
        </p:txBody>
      </p:sp>
      <p:sp>
        <p:nvSpPr>
          <p:cNvPr id="6" name="Полилиния 5"/>
          <p:cNvSpPr/>
          <p:nvPr/>
        </p:nvSpPr>
        <p:spPr>
          <a:xfrm>
            <a:off x="4066478" y="3603106"/>
            <a:ext cx="2916433" cy="462827"/>
          </a:xfrm>
          <a:custGeom>
            <a:avLst/>
            <a:gdLst>
              <a:gd name="connsiteX0" fmla="*/ 0 w 2842959"/>
              <a:gd name="connsiteY0" fmla="*/ 30897 h 308968"/>
              <a:gd name="connsiteX1" fmla="*/ 30897 w 2842959"/>
              <a:gd name="connsiteY1" fmla="*/ 0 h 308968"/>
              <a:gd name="connsiteX2" fmla="*/ 2812062 w 2842959"/>
              <a:gd name="connsiteY2" fmla="*/ 0 h 308968"/>
              <a:gd name="connsiteX3" fmla="*/ 2842959 w 2842959"/>
              <a:gd name="connsiteY3" fmla="*/ 30897 h 308968"/>
              <a:gd name="connsiteX4" fmla="*/ 2842959 w 2842959"/>
              <a:gd name="connsiteY4" fmla="*/ 278071 h 308968"/>
              <a:gd name="connsiteX5" fmla="*/ 2812062 w 2842959"/>
              <a:gd name="connsiteY5" fmla="*/ 308968 h 308968"/>
              <a:gd name="connsiteX6" fmla="*/ 30897 w 2842959"/>
              <a:gd name="connsiteY6" fmla="*/ 308968 h 308968"/>
              <a:gd name="connsiteX7" fmla="*/ 0 w 2842959"/>
              <a:gd name="connsiteY7" fmla="*/ 278071 h 308968"/>
              <a:gd name="connsiteX8" fmla="*/ 0 w 2842959"/>
              <a:gd name="connsiteY8" fmla="*/ 30897 h 30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308968">
                <a:moveTo>
                  <a:pt x="0" y="30897"/>
                </a:moveTo>
                <a:cubicBezTo>
                  <a:pt x="0" y="13833"/>
                  <a:pt x="13833" y="0"/>
                  <a:pt x="30897" y="0"/>
                </a:cubicBezTo>
                <a:lnTo>
                  <a:pt x="2812062" y="0"/>
                </a:lnTo>
                <a:cubicBezTo>
                  <a:pt x="2829126" y="0"/>
                  <a:pt x="2842959" y="13833"/>
                  <a:pt x="2842959" y="30897"/>
                </a:cubicBezTo>
                <a:lnTo>
                  <a:pt x="2842959" y="278071"/>
                </a:lnTo>
                <a:cubicBezTo>
                  <a:pt x="2842959" y="295135"/>
                  <a:pt x="2829126" y="308968"/>
                  <a:pt x="2812062" y="308968"/>
                </a:cubicBezTo>
                <a:lnTo>
                  <a:pt x="30897" y="308968"/>
                </a:lnTo>
                <a:cubicBezTo>
                  <a:pt x="13833" y="308968"/>
                  <a:pt x="0" y="295135"/>
                  <a:pt x="0" y="278071"/>
                </a:cubicBezTo>
                <a:lnTo>
                  <a:pt x="0" y="3089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99" tIns="66199" rIns="66199" bIns="66199" numCol="1" spcCol="1270" anchor="ctr" anchorCtr="0">
            <a:noAutofit/>
          </a:bodyPr>
          <a:lstStyle/>
          <a:p>
            <a:pPr algn="ctr" defTabSz="666750" fontAlgn="base">
              <a:lnSpc>
                <a:spcPct val="90000"/>
              </a:lnSpc>
              <a:spcBef>
                <a:spcPct val="0"/>
              </a:spcBef>
              <a:spcAft>
                <a:spcPct val="35000"/>
              </a:spcAft>
            </a:pPr>
            <a:r>
              <a:rPr lang="ru-RU" sz="1500" b="1" dirty="0">
                <a:solidFill>
                  <a:prstClr val="black"/>
                </a:solidFill>
                <a:latin typeface="Times New Roman" panose="02020603050405020304" pitchFamily="18" charset="0"/>
                <a:cs typeface="Times New Roman" panose="02020603050405020304" pitchFamily="18" charset="0"/>
              </a:rPr>
              <a:t>Подпрограмма</a:t>
            </a:r>
          </a:p>
        </p:txBody>
      </p:sp>
      <p:sp>
        <p:nvSpPr>
          <p:cNvPr id="8" name="Полилиния 7"/>
          <p:cNvSpPr/>
          <p:nvPr/>
        </p:nvSpPr>
        <p:spPr>
          <a:xfrm>
            <a:off x="4066478" y="5007959"/>
            <a:ext cx="2916433" cy="492552"/>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300" dirty="0">
                <a:solidFill>
                  <a:prstClr val="black"/>
                </a:solidFill>
                <a:latin typeface="Times New Roman" panose="02020603050405020304" pitchFamily="18" charset="0"/>
                <a:cs typeface="Times New Roman" panose="02020603050405020304" pitchFamily="18" charset="0"/>
              </a:rPr>
              <a:t>Качество</a:t>
            </a:r>
          </a:p>
        </p:txBody>
      </p:sp>
      <p:sp>
        <p:nvSpPr>
          <p:cNvPr id="20" name="Полилиния 19"/>
          <p:cNvSpPr/>
          <p:nvPr/>
        </p:nvSpPr>
        <p:spPr>
          <a:xfrm>
            <a:off x="7020272" y="3597448"/>
            <a:ext cx="936104" cy="468485"/>
          </a:xfrm>
          <a:custGeom>
            <a:avLst/>
            <a:gdLst>
              <a:gd name="connsiteX0" fmla="*/ 0 w 761117"/>
              <a:gd name="connsiteY0" fmla="*/ 30897 h 308968"/>
              <a:gd name="connsiteX1" fmla="*/ 30897 w 761117"/>
              <a:gd name="connsiteY1" fmla="*/ 0 h 308968"/>
              <a:gd name="connsiteX2" fmla="*/ 730220 w 761117"/>
              <a:gd name="connsiteY2" fmla="*/ 0 h 308968"/>
              <a:gd name="connsiteX3" fmla="*/ 761117 w 761117"/>
              <a:gd name="connsiteY3" fmla="*/ 30897 h 308968"/>
              <a:gd name="connsiteX4" fmla="*/ 761117 w 761117"/>
              <a:gd name="connsiteY4" fmla="*/ 278071 h 308968"/>
              <a:gd name="connsiteX5" fmla="*/ 730220 w 761117"/>
              <a:gd name="connsiteY5" fmla="*/ 308968 h 308968"/>
              <a:gd name="connsiteX6" fmla="*/ 30897 w 761117"/>
              <a:gd name="connsiteY6" fmla="*/ 308968 h 308968"/>
              <a:gd name="connsiteX7" fmla="*/ 0 w 761117"/>
              <a:gd name="connsiteY7" fmla="*/ 278071 h 308968"/>
              <a:gd name="connsiteX8" fmla="*/ 0 w 761117"/>
              <a:gd name="connsiteY8" fmla="*/ 30897 h 30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117" h="308968">
                <a:moveTo>
                  <a:pt x="0" y="30897"/>
                </a:moveTo>
                <a:cubicBezTo>
                  <a:pt x="0" y="13833"/>
                  <a:pt x="13833" y="0"/>
                  <a:pt x="30897" y="0"/>
                </a:cubicBezTo>
                <a:lnTo>
                  <a:pt x="730220" y="0"/>
                </a:lnTo>
                <a:cubicBezTo>
                  <a:pt x="747284" y="0"/>
                  <a:pt x="761117" y="13833"/>
                  <a:pt x="761117" y="30897"/>
                </a:cubicBezTo>
                <a:lnTo>
                  <a:pt x="761117" y="278071"/>
                </a:lnTo>
                <a:cubicBezTo>
                  <a:pt x="761117" y="295135"/>
                  <a:pt x="747284" y="308968"/>
                  <a:pt x="730220" y="308968"/>
                </a:cubicBezTo>
                <a:lnTo>
                  <a:pt x="30897" y="308968"/>
                </a:lnTo>
                <a:cubicBezTo>
                  <a:pt x="13833" y="308968"/>
                  <a:pt x="0" y="295135"/>
                  <a:pt x="0" y="278071"/>
                </a:cubicBezTo>
                <a:lnTo>
                  <a:pt x="0" y="3089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2389" tIns="62389" rIns="62389" bIns="62389"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План 2018</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21" name="Полилиния 20"/>
          <p:cNvSpPr/>
          <p:nvPr/>
        </p:nvSpPr>
        <p:spPr>
          <a:xfrm>
            <a:off x="7033964" y="4226304"/>
            <a:ext cx="922412" cy="714864"/>
          </a:xfrm>
          <a:custGeom>
            <a:avLst/>
            <a:gdLst>
              <a:gd name="connsiteX0" fmla="*/ 0 w 816003"/>
              <a:gd name="connsiteY0" fmla="*/ 61344 h 613435"/>
              <a:gd name="connsiteX1" fmla="*/ 61344 w 816003"/>
              <a:gd name="connsiteY1" fmla="*/ 0 h 613435"/>
              <a:gd name="connsiteX2" fmla="*/ 754660 w 816003"/>
              <a:gd name="connsiteY2" fmla="*/ 0 h 613435"/>
              <a:gd name="connsiteX3" fmla="*/ 816004 w 816003"/>
              <a:gd name="connsiteY3" fmla="*/ 61344 h 613435"/>
              <a:gd name="connsiteX4" fmla="*/ 816003 w 816003"/>
              <a:gd name="connsiteY4" fmla="*/ 552092 h 613435"/>
              <a:gd name="connsiteX5" fmla="*/ 754659 w 816003"/>
              <a:gd name="connsiteY5" fmla="*/ 613436 h 613435"/>
              <a:gd name="connsiteX6" fmla="*/ 61344 w 816003"/>
              <a:gd name="connsiteY6" fmla="*/ 613435 h 613435"/>
              <a:gd name="connsiteX7" fmla="*/ 0 w 816003"/>
              <a:gd name="connsiteY7" fmla="*/ 552091 h 613435"/>
              <a:gd name="connsiteX8" fmla="*/ 0 w 816003"/>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003" h="613435">
                <a:moveTo>
                  <a:pt x="0" y="61344"/>
                </a:moveTo>
                <a:cubicBezTo>
                  <a:pt x="0" y="27465"/>
                  <a:pt x="27465" y="0"/>
                  <a:pt x="61344" y="0"/>
                </a:cubicBezTo>
                <a:lnTo>
                  <a:pt x="754660" y="0"/>
                </a:lnTo>
                <a:cubicBezTo>
                  <a:pt x="788539" y="0"/>
                  <a:pt x="816004" y="27465"/>
                  <a:pt x="816004" y="61344"/>
                </a:cubicBezTo>
                <a:cubicBezTo>
                  <a:pt x="816004" y="224927"/>
                  <a:pt x="816003" y="388509"/>
                  <a:pt x="816003" y="552092"/>
                </a:cubicBezTo>
                <a:cubicBezTo>
                  <a:pt x="816003" y="585971"/>
                  <a:pt x="788538" y="613436"/>
                  <a:pt x="754659"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1 048,0</a:t>
            </a:r>
          </a:p>
        </p:txBody>
      </p:sp>
      <p:sp>
        <p:nvSpPr>
          <p:cNvPr id="22" name="Полилиния 21"/>
          <p:cNvSpPr/>
          <p:nvPr/>
        </p:nvSpPr>
        <p:spPr>
          <a:xfrm>
            <a:off x="7033964" y="5019463"/>
            <a:ext cx="922412" cy="492552"/>
          </a:xfrm>
          <a:custGeom>
            <a:avLst/>
            <a:gdLst>
              <a:gd name="connsiteX0" fmla="*/ 0 w 809650"/>
              <a:gd name="connsiteY0" fmla="*/ 61344 h 613435"/>
              <a:gd name="connsiteX1" fmla="*/ 61344 w 809650"/>
              <a:gd name="connsiteY1" fmla="*/ 0 h 613435"/>
              <a:gd name="connsiteX2" fmla="*/ 748307 w 809650"/>
              <a:gd name="connsiteY2" fmla="*/ 0 h 613435"/>
              <a:gd name="connsiteX3" fmla="*/ 809651 w 809650"/>
              <a:gd name="connsiteY3" fmla="*/ 61344 h 613435"/>
              <a:gd name="connsiteX4" fmla="*/ 809650 w 809650"/>
              <a:gd name="connsiteY4" fmla="*/ 552092 h 613435"/>
              <a:gd name="connsiteX5" fmla="*/ 748306 w 809650"/>
              <a:gd name="connsiteY5" fmla="*/ 613436 h 613435"/>
              <a:gd name="connsiteX6" fmla="*/ 61344 w 809650"/>
              <a:gd name="connsiteY6" fmla="*/ 613435 h 613435"/>
              <a:gd name="connsiteX7" fmla="*/ 0 w 809650"/>
              <a:gd name="connsiteY7" fmla="*/ 552091 h 613435"/>
              <a:gd name="connsiteX8" fmla="*/ 0 w 809650"/>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650" h="613435">
                <a:moveTo>
                  <a:pt x="0" y="61344"/>
                </a:moveTo>
                <a:cubicBezTo>
                  <a:pt x="0" y="27465"/>
                  <a:pt x="27465" y="0"/>
                  <a:pt x="61344" y="0"/>
                </a:cubicBezTo>
                <a:lnTo>
                  <a:pt x="748307" y="0"/>
                </a:lnTo>
                <a:cubicBezTo>
                  <a:pt x="782186" y="0"/>
                  <a:pt x="809651" y="27465"/>
                  <a:pt x="809651" y="61344"/>
                </a:cubicBezTo>
                <a:cubicBezTo>
                  <a:pt x="809651" y="224927"/>
                  <a:pt x="809650" y="388509"/>
                  <a:pt x="809650" y="552092"/>
                </a:cubicBezTo>
                <a:cubicBezTo>
                  <a:pt x="809650" y="585971"/>
                  <a:pt x="782185" y="613436"/>
                  <a:pt x="748306"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0,3</a:t>
            </a:r>
            <a:endParaRPr lang="ru-RU" sz="1400" dirty="0">
              <a:solidFill>
                <a:prstClr val="black"/>
              </a:solidFill>
              <a:latin typeface="Times New Roman" panose="02020603050405020304" pitchFamily="18" charset="0"/>
              <a:cs typeface="Times New Roman" panose="02020603050405020304" pitchFamily="18" charset="0"/>
            </a:endParaRPr>
          </a:p>
        </p:txBody>
      </p:sp>
      <p:graphicFrame>
        <p:nvGraphicFramePr>
          <p:cNvPr id="11" name="Диаграмма 10"/>
          <p:cNvGraphicFramePr>
            <a:graphicFrameLocks/>
          </p:cNvGraphicFramePr>
          <p:nvPr>
            <p:extLst>
              <p:ext uri="{D42A27DB-BD31-4B8C-83A1-F6EECF244321}">
                <p14:modId xmlns:p14="http://schemas.microsoft.com/office/powerpoint/2010/main" val="311738262"/>
              </p:ext>
            </p:extLst>
          </p:nvPr>
        </p:nvGraphicFramePr>
        <p:xfrm>
          <a:off x="215056" y="2884822"/>
          <a:ext cx="3851422" cy="3424498"/>
        </p:xfrm>
        <a:graphic>
          <a:graphicData uri="http://schemas.openxmlformats.org/drawingml/2006/chart">
            <c:chart xmlns:c="http://schemas.openxmlformats.org/drawingml/2006/chart" xmlns:r="http://schemas.openxmlformats.org/officeDocument/2006/relationships" r:id="rId2"/>
          </a:graphicData>
        </a:graphic>
      </p:graphicFrame>
      <p:sp>
        <p:nvSpPr>
          <p:cNvPr id="10"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base">
              <a:spcAft>
                <a:spcPct val="0"/>
              </a:spcAft>
              <a:buClr>
                <a:srgbClr val="F14124">
                  <a:lumMod val="75000"/>
                </a:srgbClr>
              </a:buClr>
              <a:buFont typeface="Georgia" pitchFamily="18" charset="0"/>
              <a:buNone/>
            </a:pPr>
            <a:r>
              <a:rPr lang="ru-RU" sz="1800" dirty="0">
                <a:solidFill>
                  <a:prstClr val="black"/>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prstClr val="black"/>
                </a:solidFill>
                <a:effectLst/>
                <a:latin typeface="Times New Roman" panose="02020603050405020304" pitchFamily="18" charset="0"/>
                <a:cs typeface="Times New Roman" panose="02020603050405020304" pitchFamily="18" charset="0"/>
              </a:rPr>
              <a:t>Республики</a:t>
            </a:r>
          </a:p>
          <a:p>
            <a:pPr marL="0" indent="0" algn="l" fontAlgn="base">
              <a:spcAft>
                <a:spcPct val="0"/>
              </a:spcAft>
              <a:buClr>
                <a:srgbClr val="F14124">
                  <a:lumMod val="75000"/>
                </a:srgbClr>
              </a:buClr>
              <a:buNone/>
            </a:pPr>
            <a:r>
              <a:rPr lang="ru-RU" sz="1800" dirty="0">
                <a:solidFill>
                  <a:prstClr val="black"/>
                </a:solidFill>
                <a:effectLst/>
                <a:latin typeface="Times New Roman" panose="02020603050405020304" pitchFamily="18" charset="0"/>
                <a:cs typeface="Times New Roman" panose="02020603050405020304" pitchFamily="18" charset="0"/>
              </a:rPr>
              <a:t>«Развитие промышленности и инновационная экономика»</a:t>
            </a:r>
          </a:p>
        </p:txBody>
      </p:sp>
      <p:cxnSp>
        <p:nvCxnSpPr>
          <p:cNvPr id="13" name="Прямая соединительная линия 1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Полилиния 31"/>
          <p:cNvSpPr/>
          <p:nvPr/>
        </p:nvSpPr>
        <p:spPr>
          <a:xfrm>
            <a:off x="8028384" y="3603106"/>
            <a:ext cx="945892" cy="468485"/>
          </a:xfrm>
          <a:custGeom>
            <a:avLst/>
            <a:gdLst>
              <a:gd name="connsiteX0" fmla="*/ 0 w 761117"/>
              <a:gd name="connsiteY0" fmla="*/ 30897 h 308968"/>
              <a:gd name="connsiteX1" fmla="*/ 30897 w 761117"/>
              <a:gd name="connsiteY1" fmla="*/ 0 h 308968"/>
              <a:gd name="connsiteX2" fmla="*/ 730220 w 761117"/>
              <a:gd name="connsiteY2" fmla="*/ 0 h 308968"/>
              <a:gd name="connsiteX3" fmla="*/ 761117 w 761117"/>
              <a:gd name="connsiteY3" fmla="*/ 30897 h 308968"/>
              <a:gd name="connsiteX4" fmla="*/ 761117 w 761117"/>
              <a:gd name="connsiteY4" fmla="*/ 278071 h 308968"/>
              <a:gd name="connsiteX5" fmla="*/ 730220 w 761117"/>
              <a:gd name="connsiteY5" fmla="*/ 308968 h 308968"/>
              <a:gd name="connsiteX6" fmla="*/ 30897 w 761117"/>
              <a:gd name="connsiteY6" fmla="*/ 308968 h 308968"/>
              <a:gd name="connsiteX7" fmla="*/ 0 w 761117"/>
              <a:gd name="connsiteY7" fmla="*/ 278071 h 308968"/>
              <a:gd name="connsiteX8" fmla="*/ 0 w 761117"/>
              <a:gd name="connsiteY8" fmla="*/ 30897 h 30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117" h="308968">
                <a:moveTo>
                  <a:pt x="0" y="30897"/>
                </a:moveTo>
                <a:cubicBezTo>
                  <a:pt x="0" y="13833"/>
                  <a:pt x="13833" y="0"/>
                  <a:pt x="30897" y="0"/>
                </a:cubicBezTo>
                <a:lnTo>
                  <a:pt x="730220" y="0"/>
                </a:lnTo>
                <a:cubicBezTo>
                  <a:pt x="747284" y="0"/>
                  <a:pt x="761117" y="13833"/>
                  <a:pt x="761117" y="30897"/>
                </a:cubicBezTo>
                <a:lnTo>
                  <a:pt x="761117" y="278071"/>
                </a:lnTo>
                <a:cubicBezTo>
                  <a:pt x="761117" y="295135"/>
                  <a:pt x="747284" y="308968"/>
                  <a:pt x="730220" y="308968"/>
                </a:cubicBezTo>
                <a:lnTo>
                  <a:pt x="30897" y="308968"/>
                </a:lnTo>
                <a:cubicBezTo>
                  <a:pt x="13833" y="308968"/>
                  <a:pt x="0" y="295135"/>
                  <a:pt x="0" y="278071"/>
                </a:cubicBezTo>
                <a:lnTo>
                  <a:pt x="0" y="3089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2389" tIns="62389" rIns="62389" bIns="62389"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Факт 2018</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8" name="Полилиния 37"/>
          <p:cNvSpPr/>
          <p:nvPr/>
        </p:nvSpPr>
        <p:spPr>
          <a:xfrm>
            <a:off x="4066478" y="4221087"/>
            <a:ext cx="2916433" cy="714863"/>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ts val="0"/>
              </a:spcAft>
            </a:pPr>
            <a:r>
              <a:rPr lang="ru-RU" sz="1300" dirty="0">
                <a:solidFill>
                  <a:prstClr val="black"/>
                </a:solidFill>
                <a:latin typeface="Times New Roman" panose="02020603050405020304" pitchFamily="18" charset="0"/>
                <a:cs typeface="Times New Roman" panose="02020603050405020304" pitchFamily="18" charset="0"/>
              </a:rPr>
              <a:t>Инновационное развитие промышленности </a:t>
            </a:r>
            <a:endParaRPr lang="ru-RU" sz="1300" dirty="0" smtClean="0">
              <a:solidFill>
                <a:prstClr val="black"/>
              </a:solidFill>
              <a:latin typeface="Times New Roman" panose="02020603050405020304" pitchFamily="18" charset="0"/>
              <a:cs typeface="Times New Roman" panose="02020603050405020304" pitchFamily="18" charset="0"/>
            </a:endParaRPr>
          </a:p>
          <a:p>
            <a:pPr algn="ctr" defTabSz="488950" fontAlgn="base">
              <a:lnSpc>
                <a:spcPct val="90000"/>
              </a:lnSpc>
              <a:spcBef>
                <a:spcPct val="0"/>
              </a:spcBef>
              <a:spcAft>
                <a:spcPts val="0"/>
              </a:spcAft>
            </a:pPr>
            <a:r>
              <a:rPr lang="ru-RU" sz="1300" dirty="0" smtClean="0">
                <a:solidFill>
                  <a:prstClr val="black"/>
                </a:solidFill>
                <a:latin typeface="Times New Roman" panose="02020603050405020304" pitchFamily="18" charset="0"/>
                <a:cs typeface="Times New Roman" panose="02020603050405020304" pitchFamily="18" charset="0"/>
              </a:rPr>
              <a:t>Чувашской </a:t>
            </a:r>
            <a:r>
              <a:rPr lang="ru-RU" sz="1300" dirty="0">
                <a:solidFill>
                  <a:prstClr val="black"/>
                </a:solidFill>
                <a:latin typeface="Times New Roman" panose="02020603050405020304" pitchFamily="18" charset="0"/>
                <a:cs typeface="Times New Roman" panose="02020603050405020304" pitchFamily="18" charset="0"/>
              </a:rPr>
              <a:t>Республики</a:t>
            </a:r>
          </a:p>
        </p:txBody>
      </p:sp>
      <p:sp>
        <p:nvSpPr>
          <p:cNvPr id="39" name="Полилиния 38"/>
          <p:cNvSpPr/>
          <p:nvPr/>
        </p:nvSpPr>
        <p:spPr>
          <a:xfrm>
            <a:off x="8028384" y="4221987"/>
            <a:ext cx="942569" cy="714864"/>
          </a:xfrm>
          <a:custGeom>
            <a:avLst/>
            <a:gdLst>
              <a:gd name="connsiteX0" fmla="*/ 0 w 816003"/>
              <a:gd name="connsiteY0" fmla="*/ 61344 h 613435"/>
              <a:gd name="connsiteX1" fmla="*/ 61344 w 816003"/>
              <a:gd name="connsiteY1" fmla="*/ 0 h 613435"/>
              <a:gd name="connsiteX2" fmla="*/ 754660 w 816003"/>
              <a:gd name="connsiteY2" fmla="*/ 0 h 613435"/>
              <a:gd name="connsiteX3" fmla="*/ 816004 w 816003"/>
              <a:gd name="connsiteY3" fmla="*/ 61344 h 613435"/>
              <a:gd name="connsiteX4" fmla="*/ 816003 w 816003"/>
              <a:gd name="connsiteY4" fmla="*/ 552092 h 613435"/>
              <a:gd name="connsiteX5" fmla="*/ 754659 w 816003"/>
              <a:gd name="connsiteY5" fmla="*/ 613436 h 613435"/>
              <a:gd name="connsiteX6" fmla="*/ 61344 w 816003"/>
              <a:gd name="connsiteY6" fmla="*/ 613435 h 613435"/>
              <a:gd name="connsiteX7" fmla="*/ 0 w 816003"/>
              <a:gd name="connsiteY7" fmla="*/ 552091 h 613435"/>
              <a:gd name="connsiteX8" fmla="*/ 0 w 816003"/>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003" h="613435">
                <a:moveTo>
                  <a:pt x="0" y="61344"/>
                </a:moveTo>
                <a:cubicBezTo>
                  <a:pt x="0" y="27465"/>
                  <a:pt x="27465" y="0"/>
                  <a:pt x="61344" y="0"/>
                </a:cubicBezTo>
                <a:lnTo>
                  <a:pt x="754660" y="0"/>
                </a:lnTo>
                <a:cubicBezTo>
                  <a:pt x="788539" y="0"/>
                  <a:pt x="816004" y="27465"/>
                  <a:pt x="816004" y="61344"/>
                </a:cubicBezTo>
                <a:cubicBezTo>
                  <a:pt x="816004" y="224927"/>
                  <a:pt x="816003" y="388509"/>
                  <a:pt x="816003" y="552092"/>
                </a:cubicBezTo>
                <a:cubicBezTo>
                  <a:pt x="816003" y="585971"/>
                  <a:pt x="788538" y="613436"/>
                  <a:pt x="754659"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6,2</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41" name="Полилиния 40"/>
          <p:cNvSpPr/>
          <p:nvPr/>
        </p:nvSpPr>
        <p:spPr>
          <a:xfrm>
            <a:off x="8028384" y="5024680"/>
            <a:ext cx="942569" cy="492552"/>
          </a:xfrm>
          <a:custGeom>
            <a:avLst/>
            <a:gdLst>
              <a:gd name="connsiteX0" fmla="*/ 0 w 809650"/>
              <a:gd name="connsiteY0" fmla="*/ 61344 h 613435"/>
              <a:gd name="connsiteX1" fmla="*/ 61344 w 809650"/>
              <a:gd name="connsiteY1" fmla="*/ 0 h 613435"/>
              <a:gd name="connsiteX2" fmla="*/ 748307 w 809650"/>
              <a:gd name="connsiteY2" fmla="*/ 0 h 613435"/>
              <a:gd name="connsiteX3" fmla="*/ 809651 w 809650"/>
              <a:gd name="connsiteY3" fmla="*/ 61344 h 613435"/>
              <a:gd name="connsiteX4" fmla="*/ 809650 w 809650"/>
              <a:gd name="connsiteY4" fmla="*/ 552092 h 613435"/>
              <a:gd name="connsiteX5" fmla="*/ 748306 w 809650"/>
              <a:gd name="connsiteY5" fmla="*/ 613436 h 613435"/>
              <a:gd name="connsiteX6" fmla="*/ 61344 w 809650"/>
              <a:gd name="connsiteY6" fmla="*/ 613435 h 613435"/>
              <a:gd name="connsiteX7" fmla="*/ 0 w 809650"/>
              <a:gd name="connsiteY7" fmla="*/ 552091 h 613435"/>
              <a:gd name="connsiteX8" fmla="*/ 0 w 809650"/>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650" h="613435">
                <a:moveTo>
                  <a:pt x="0" y="61344"/>
                </a:moveTo>
                <a:cubicBezTo>
                  <a:pt x="0" y="27465"/>
                  <a:pt x="27465" y="0"/>
                  <a:pt x="61344" y="0"/>
                </a:cubicBezTo>
                <a:lnTo>
                  <a:pt x="748307" y="0"/>
                </a:lnTo>
                <a:cubicBezTo>
                  <a:pt x="782186" y="0"/>
                  <a:pt x="809651" y="27465"/>
                  <a:pt x="809651" y="61344"/>
                </a:cubicBezTo>
                <a:cubicBezTo>
                  <a:pt x="809651" y="224927"/>
                  <a:pt x="809650" y="388509"/>
                  <a:pt x="809650" y="552092"/>
                </a:cubicBezTo>
                <a:cubicBezTo>
                  <a:pt x="809650" y="585971"/>
                  <a:pt x="782185" y="613436"/>
                  <a:pt x="748306"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0,3</a:t>
            </a:r>
            <a:endParaRPr lang="ru-RU" sz="1400" dirty="0">
              <a:solidFill>
                <a:prstClr val="black"/>
              </a:solidFill>
              <a:latin typeface="Times New Roman" panose="02020603050405020304" pitchFamily="18" charset="0"/>
              <a:cs typeface="Times New Roman" panose="02020603050405020304" pitchFamily="18" charset="0"/>
            </a:endParaRPr>
          </a:p>
        </p:txBody>
      </p:sp>
      <p:pic>
        <p:nvPicPr>
          <p:cNvPr id="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774" y="620688"/>
            <a:ext cx="3024336" cy="22653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5891129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лилиния 3"/>
          <p:cNvSpPr/>
          <p:nvPr/>
        </p:nvSpPr>
        <p:spPr>
          <a:xfrm>
            <a:off x="5126783" y="827577"/>
            <a:ext cx="3903032" cy="1092777"/>
          </a:xfrm>
          <a:custGeom>
            <a:avLst/>
            <a:gdLst>
              <a:gd name="connsiteX0" fmla="*/ 0 w 3903032"/>
              <a:gd name="connsiteY0" fmla="*/ 109278 h 1092777"/>
              <a:gd name="connsiteX1" fmla="*/ 109278 w 3903032"/>
              <a:gd name="connsiteY1" fmla="*/ 0 h 1092777"/>
              <a:gd name="connsiteX2" fmla="*/ 3793754 w 3903032"/>
              <a:gd name="connsiteY2" fmla="*/ 0 h 1092777"/>
              <a:gd name="connsiteX3" fmla="*/ 3903032 w 3903032"/>
              <a:gd name="connsiteY3" fmla="*/ 109278 h 1092777"/>
              <a:gd name="connsiteX4" fmla="*/ 3903032 w 3903032"/>
              <a:gd name="connsiteY4" fmla="*/ 983499 h 1092777"/>
              <a:gd name="connsiteX5" fmla="*/ 3793754 w 3903032"/>
              <a:gd name="connsiteY5" fmla="*/ 1092777 h 1092777"/>
              <a:gd name="connsiteX6" fmla="*/ 109278 w 3903032"/>
              <a:gd name="connsiteY6" fmla="*/ 1092777 h 1092777"/>
              <a:gd name="connsiteX7" fmla="*/ 0 w 3903032"/>
              <a:gd name="connsiteY7" fmla="*/ 983499 h 1092777"/>
              <a:gd name="connsiteX8" fmla="*/ 0 w 3903032"/>
              <a:gd name="connsiteY8" fmla="*/ 109278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032" h="1092777">
                <a:moveTo>
                  <a:pt x="0" y="109278"/>
                </a:moveTo>
                <a:cubicBezTo>
                  <a:pt x="0" y="48925"/>
                  <a:pt x="48925" y="0"/>
                  <a:pt x="109278" y="0"/>
                </a:cubicBezTo>
                <a:lnTo>
                  <a:pt x="3793754" y="0"/>
                </a:lnTo>
                <a:cubicBezTo>
                  <a:pt x="3854107" y="0"/>
                  <a:pt x="3903032" y="48925"/>
                  <a:pt x="3903032" y="109278"/>
                </a:cubicBezTo>
                <a:lnTo>
                  <a:pt x="3903032" y="983499"/>
                </a:lnTo>
                <a:cubicBezTo>
                  <a:pt x="3903032" y="1043852"/>
                  <a:pt x="3854107" y="1092777"/>
                  <a:pt x="3793754" y="1092777"/>
                </a:cubicBezTo>
                <a:lnTo>
                  <a:pt x="109278" y="1092777"/>
                </a:lnTo>
                <a:cubicBezTo>
                  <a:pt x="48925" y="1092777"/>
                  <a:pt x="0" y="1043852"/>
                  <a:pt x="0" y="983499"/>
                </a:cubicBezTo>
                <a:lnTo>
                  <a:pt x="0" y="109278"/>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92966" tIns="92966" rIns="92966" bIns="92966" numCol="1" spcCol="1270" anchor="ctr" anchorCtr="0">
            <a:noAutofit/>
          </a:bodyPr>
          <a:lstStyle/>
          <a:p>
            <a:pPr algn="ctr" defTabSz="711200" fontAlgn="base">
              <a:lnSpc>
                <a:spcPct val="90000"/>
              </a:lnSpc>
              <a:spcBef>
                <a:spcPct val="0"/>
              </a:spcBef>
              <a:spcAft>
                <a:spcPct val="35000"/>
              </a:spcAft>
            </a:pPr>
            <a:r>
              <a:rPr lang="ru-RU" sz="1600" b="1" dirty="0">
                <a:solidFill>
                  <a:srgbClr val="4E67C8">
                    <a:lumMod val="50000"/>
                  </a:srgbClr>
                </a:solidFill>
                <a:latin typeface="Times New Roman" panose="02020603050405020304" pitchFamily="18" charset="0"/>
                <a:cs typeface="Times New Roman" panose="02020603050405020304" pitchFamily="18" charset="0"/>
              </a:rPr>
              <a:t>Достижение значений показателей (индикаторов) </a:t>
            </a:r>
          </a:p>
        </p:txBody>
      </p:sp>
      <p:sp>
        <p:nvSpPr>
          <p:cNvPr id="16" name="Полилиния 15"/>
          <p:cNvSpPr/>
          <p:nvPr/>
        </p:nvSpPr>
        <p:spPr>
          <a:xfrm>
            <a:off x="5927052" y="2135973"/>
            <a:ext cx="730024" cy="775751"/>
          </a:xfrm>
          <a:custGeom>
            <a:avLst/>
            <a:gdLst>
              <a:gd name="connsiteX0" fmla="*/ 0 w 730024"/>
              <a:gd name="connsiteY0" fmla="*/ 73002 h 775751"/>
              <a:gd name="connsiteX1" fmla="*/ 73002 w 730024"/>
              <a:gd name="connsiteY1" fmla="*/ 0 h 775751"/>
              <a:gd name="connsiteX2" fmla="*/ 657022 w 730024"/>
              <a:gd name="connsiteY2" fmla="*/ 0 h 775751"/>
              <a:gd name="connsiteX3" fmla="*/ 730024 w 730024"/>
              <a:gd name="connsiteY3" fmla="*/ 73002 h 775751"/>
              <a:gd name="connsiteX4" fmla="*/ 730024 w 730024"/>
              <a:gd name="connsiteY4" fmla="*/ 702749 h 775751"/>
              <a:gd name="connsiteX5" fmla="*/ 657022 w 730024"/>
              <a:gd name="connsiteY5" fmla="*/ 775751 h 775751"/>
              <a:gd name="connsiteX6" fmla="*/ 73002 w 730024"/>
              <a:gd name="connsiteY6" fmla="*/ 775751 h 775751"/>
              <a:gd name="connsiteX7" fmla="*/ 0 w 730024"/>
              <a:gd name="connsiteY7" fmla="*/ 702749 h 775751"/>
              <a:gd name="connsiteX8" fmla="*/ 0 w 730024"/>
              <a:gd name="connsiteY8" fmla="*/ 73002 h 7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775751">
                <a:moveTo>
                  <a:pt x="0" y="73002"/>
                </a:moveTo>
                <a:cubicBezTo>
                  <a:pt x="0" y="32684"/>
                  <a:pt x="32684" y="0"/>
                  <a:pt x="73002" y="0"/>
                </a:cubicBezTo>
                <a:lnTo>
                  <a:pt x="657022" y="0"/>
                </a:lnTo>
                <a:cubicBezTo>
                  <a:pt x="697340" y="0"/>
                  <a:pt x="730024" y="32684"/>
                  <a:pt x="730024" y="73002"/>
                </a:cubicBezTo>
                <a:lnTo>
                  <a:pt x="730024" y="702749"/>
                </a:lnTo>
                <a:cubicBezTo>
                  <a:pt x="730024" y="743067"/>
                  <a:pt x="697340" y="775751"/>
                  <a:pt x="657022" y="775751"/>
                </a:cubicBezTo>
                <a:lnTo>
                  <a:pt x="73002" y="775751"/>
                </a:lnTo>
                <a:cubicBezTo>
                  <a:pt x="32684" y="775751"/>
                  <a:pt x="0" y="743067"/>
                  <a:pt x="0" y="702749"/>
                </a:cubicBezTo>
                <a:lnTo>
                  <a:pt x="0" y="7300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22" tIns="74722" rIns="74722" bIns="74722"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2018 факт</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17" name="Полилиния 16"/>
          <p:cNvSpPr/>
          <p:nvPr/>
        </p:nvSpPr>
        <p:spPr>
          <a:xfrm>
            <a:off x="5934792" y="3147870"/>
            <a:ext cx="730024" cy="568147"/>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104,3</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18" name="Полилиния 17"/>
          <p:cNvSpPr/>
          <p:nvPr/>
        </p:nvSpPr>
        <p:spPr>
          <a:xfrm>
            <a:off x="5934792" y="3836161"/>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104,5</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0" name="Полилиния 19"/>
          <p:cNvSpPr/>
          <p:nvPr/>
        </p:nvSpPr>
        <p:spPr>
          <a:xfrm>
            <a:off x="6718399" y="2135973"/>
            <a:ext cx="730024" cy="775751"/>
          </a:xfrm>
          <a:custGeom>
            <a:avLst/>
            <a:gdLst>
              <a:gd name="connsiteX0" fmla="*/ 0 w 730024"/>
              <a:gd name="connsiteY0" fmla="*/ 73002 h 775751"/>
              <a:gd name="connsiteX1" fmla="*/ 73002 w 730024"/>
              <a:gd name="connsiteY1" fmla="*/ 0 h 775751"/>
              <a:gd name="connsiteX2" fmla="*/ 657022 w 730024"/>
              <a:gd name="connsiteY2" fmla="*/ 0 h 775751"/>
              <a:gd name="connsiteX3" fmla="*/ 730024 w 730024"/>
              <a:gd name="connsiteY3" fmla="*/ 73002 h 775751"/>
              <a:gd name="connsiteX4" fmla="*/ 730024 w 730024"/>
              <a:gd name="connsiteY4" fmla="*/ 702749 h 775751"/>
              <a:gd name="connsiteX5" fmla="*/ 657022 w 730024"/>
              <a:gd name="connsiteY5" fmla="*/ 775751 h 775751"/>
              <a:gd name="connsiteX6" fmla="*/ 73002 w 730024"/>
              <a:gd name="connsiteY6" fmla="*/ 775751 h 775751"/>
              <a:gd name="connsiteX7" fmla="*/ 0 w 730024"/>
              <a:gd name="connsiteY7" fmla="*/ 702749 h 775751"/>
              <a:gd name="connsiteX8" fmla="*/ 0 w 730024"/>
              <a:gd name="connsiteY8" fmla="*/ 73002 h 7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775751">
                <a:moveTo>
                  <a:pt x="0" y="73002"/>
                </a:moveTo>
                <a:cubicBezTo>
                  <a:pt x="0" y="32684"/>
                  <a:pt x="32684" y="0"/>
                  <a:pt x="73002" y="0"/>
                </a:cubicBezTo>
                <a:lnTo>
                  <a:pt x="657022" y="0"/>
                </a:lnTo>
                <a:cubicBezTo>
                  <a:pt x="697340" y="0"/>
                  <a:pt x="730024" y="32684"/>
                  <a:pt x="730024" y="73002"/>
                </a:cubicBezTo>
                <a:lnTo>
                  <a:pt x="730024" y="702749"/>
                </a:lnTo>
                <a:cubicBezTo>
                  <a:pt x="730024" y="743067"/>
                  <a:pt x="697340" y="775751"/>
                  <a:pt x="657022" y="775751"/>
                </a:cubicBezTo>
                <a:lnTo>
                  <a:pt x="73002" y="775751"/>
                </a:lnTo>
                <a:cubicBezTo>
                  <a:pt x="32684" y="775751"/>
                  <a:pt x="0" y="743067"/>
                  <a:pt x="0" y="702749"/>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22" tIns="74722" rIns="74722" bIns="74722"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2019</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21" name="Полилиния 20"/>
          <p:cNvSpPr/>
          <p:nvPr/>
        </p:nvSpPr>
        <p:spPr>
          <a:xfrm>
            <a:off x="6726139" y="3147870"/>
            <a:ext cx="730024" cy="568147"/>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104,5</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2" name="Полилиния 21"/>
          <p:cNvSpPr/>
          <p:nvPr/>
        </p:nvSpPr>
        <p:spPr>
          <a:xfrm>
            <a:off x="6726139" y="3836161"/>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105,1</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5" name="Полилиния 24"/>
          <p:cNvSpPr/>
          <p:nvPr/>
        </p:nvSpPr>
        <p:spPr>
          <a:xfrm>
            <a:off x="7509746" y="2135973"/>
            <a:ext cx="730024" cy="775751"/>
          </a:xfrm>
          <a:custGeom>
            <a:avLst/>
            <a:gdLst>
              <a:gd name="connsiteX0" fmla="*/ 0 w 730024"/>
              <a:gd name="connsiteY0" fmla="*/ 73002 h 775751"/>
              <a:gd name="connsiteX1" fmla="*/ 73002 w 730024"/>
              <a:gd name="connsiteY1" fmla="*/ 0 h 775751"/>
              <a:gd name="connsiteX2" fmla="*/ 657022 w 730024"/>
              <a:gd name="connsiteY2" fmla="*/ 0 h 775751"/>
              <a:gd name="connsiteX3" fmla="*/ 730024 w 730024"/>
              <a:gd name="connsiteY3" fmla="*/ 73002 h 775751"/>
              <a:gd name="connsiteX4" fmla="*/ 730024 w 730024"/>
              <a:gd name="connsiteY4" fmla="*/ 702749 h 775751"/>
              <a:gd name="connsiteX5" fmla="*/ 657022 w 730024"/>
              <a:gd name="connsiteY5" fmla="*/ 775751 h 775751"/>
              <a:gd name="connsiteX6" fmla="*/ 73002 w 730024"/>
              <a:gd name="connsiteY6" fmla="*/ 775751 h 775751"/>
              <a:gd name="connsiteX7" fmla="*/ 0 w 730024"/>
              <a:gd name="connsiteY7" fmla="*/ 702749 h 775751"/>
              <a:gd name="connsiteX8" fmla="*/ 0 w 730024"/>
              <a:gd name="connsiteY8" fmla="*/ 73002 h 7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775751">
                <a:moveTo>
                  <a:pt x="0" y="73002"/>
                </a:moveTo>
                <a:cubicBezTo>
                  <a:pt x="0" y="32684"/>
                  <a:pt x="32684" y="0"/>
                  <a:pt x="73002" y="0"/>
                </a:cubicBezTo>
                <a:lnTo>
                  <a:pt x="657022" y="0"/>
                </a:lnTo>
                <a:cubicBezTo>
                  <a:pt x="697340" y="0"/>
                  <a:pt x="730024" y="32684"/>
                  <a:pt x="730024" y="73002"/>
                </a:cubicBezTo>
                <a:lnTo>
                  <a:pt x="730024" y="702749"/>
                </a:lnTo>
                <a:cubicBezTo>
                  <a:pt x="730024" y="743067"/>
                  <a:pt x="697340" y="775751"/>
                  <a:pt x="657022" y="775751"/>
                </a:cubicBezTo>
                <a:lnTo>
                  <a:pt x="73002" y="775751"/>
                </a:lnTo>
                <a:cubicBezTo>
                  <a:pt x="32684" y="775751"/>
                  <a:pt x="0" y="743067"/>
                  <a:pt x="0" y="702749"/>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22" tIns="74722" rIns="74722" bIns="74722"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2020</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7517486" y="3147870"/>
            <a:ext cx="730024" cy="568147"/>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105,5</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7517486" y="3836161"/>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105,7</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9" name="Полилиния 28"/>
          <p:cNvSpPr/>
          <p:nvPr/>
        </p:nvSpPr>
        <p:spPr>
          <a:xfrm>
            <a:off x="8301093" y="2135973"/>
            <a:ext cx="730024" cy="775751"/>
          </a:xfrm>
          <a:custGeom>
            <a:avLst/>
            <a:gdLst>
              <a:gd name="connsiteX0" fmla="*/ 0 w 730024"/>
              <a:gd name="connsiteY0" fmla="*/ 73002 h 775751"/>
              <a:gd name="connsiteX1" fmla="*/ 73002 w 730024"/>
              <a:gd name="connsiteY1" fmla="*/ 0 h 775751"/>
              <a:gd name="connsiteX2" fmla="*/ 657022 w 730024"/>
              <a:gd name="connsiteY2" fmla="*/ 0 h 775751"/>
              <a:gd name="connsiteX3" fmla="*/ 730024 w 730024"/>
              <a:gd name="connsiteY3" fmla="*/ 73002 h 775751"/>
              <a:gd name="connsiteX4" fmla="*/ 730024 w 730024"/>
              <a:gd name="connsiteY4" fmla="*/ 702749 h 775751"/>
              <a:gd name="connsiteX5" fmla="*/ 657022 w 730024"/>
              <a:gd name="connsiteY5" fmla="*/ 775751 h 775751"/>
              <a:gd name="connsiteX6" fmla="*/ 73002 w 730024"/>
              <a:gd name="connsiteY6" fmla="*/ 775751 h 775751"/>
              <a:gd name="connsiteX7" fmla="*/ 0 w 730024"/>
              <a:gd name="connsiteY7" fmla="*/ 702749 h 775751"/>
              <a:gd name="connsiteX8" fmla="*/ 0 w 730024"/>
              <a:gd name="connsiteY8" fmla="*/ 73002 h 7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775751">
                <a:moveTo>
                  <a:pt x="0" y="73002"/>
                </a:moveTo>
                <a:cubicBezTo>
                  <a:pt x="0" y="32684"/>
                  <a:pt x="32684" y="0"/>
                  <a:pt x="73002" y="0"/>
                </a:cubicBezTo>
                <a:lnTo>
                  <a:pt x="657022" y="0"/>
                </a:lnTo>
                <a:cubicBezTo>
                  <a:pt x="697340" y="0"/>
                  <a:pt x="730024" y="32684"/>
                  <a:pt x="730024" y="73002"/>
                </a:cubicBezTo>
                <a:lnTo>
                  <a:pt x="730024" y="702749"/>
                </a:lnTo>
                <a:cubicBezTo>
                  <a:pt x="730024" y="743067"/>
                  <a:pt x="697340" y="775751"/>
                  <a:pt x="657022" y="775751"/>
                </a:cubicBezTo>
                <a:lnTo>
                  <a:pt x="73002" y="775751"/>
                </a:lnTo>
                <a:cubicBezTo>
                  <a:pt x="32684" y="775751"/>
                  <a:pt x="0" y="743067"/>
                  <a:pt x="0" y="702749"/>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22" tIns="74722" rIns="74722" bIns="74722"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2021</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0" name="Полилиния 29"/>
          <p:cNvSpPr/>
          <p:nvPr/>
        </p:nvSpPr>
        <p:spPr>
          <a:xfrm>
            <a:off x="8301093" y="3147870"/>
            <a:ext cx="730024" cy="568147"/>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105,1</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31" name="Полилиния 30"/>
          <p:cNvSpPr/>
          <p:nvPr/>
        </p:nvSpPr>
        <p:spPr>
          <a:xfrm>
            <a:off x="8308842" y="3836161"/>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108,7</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07832" y="3151160"/>
            <a:ext cx="4903478" cy="56156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base">
              <a:spcBef>
                <a:spcPct val="0"/>
              </a:spcBef>
              <a:spcAft>
                <a:spcPct val="0"/>
              </a:spcAft>
            </a:pPr>
            <a:r>
              <a:rPr lang="ru-RU" sz="1300" dirty="0">
                <a:solidFill>
                  <a:prstClr val="black"/>
                </a:solidFill>
                <a:latin typeface="Times New Roman" panose="02020603050405020304" pitchFamily="18" charset="0"/>
                <a:cs typeface="Times New Roman" panose="02020603050405020304" pitchFamily="18" charset="0"/>
              </a:rPr>
              <a:t>Индекс производства обрабатывающих производств, </a:t>
            </a:r>
            <a:r>
              <a:rPr lang="ru-RU" sz="1300" dirty="0" smtClean="0">
                <a:solidFill>
                  <a:prstClr val="black"/>
                </a:solidFill>
                <a:latin typeface="Times New Roman" panose="02020603050405020304" pitchFamily="18" charset="0"/>
                <a:cs typeface="Times New Roman" panose="02020603050405020304" pitchFamily="18" charset="0"/>
              </a:rPr>
              <a:t>%</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107362" y="3833967"/>
            <a:ext cx="4904418" cy="561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base">
              <a:spcBef>
                <a:spcPct val="0"/>
              </a:spcBef>
              <a:spcAft>
                <a:spcPct val="0"/>
              </a:spcAft>
            </a:pPr>
            <a:r>
              <a:rPr lang="ru-RU" sz="1300" dirty="0">
                <a:solidFill>
                  <a:prstClr val="black"/>
                </a:solidFill>
                <a:latin typeface="Times New Roman" panose="02020603050405020304" pitchFamily="18" charset="0"/>
                <a:cs typeface="Times New Roman" panose="02020603050405020304" pitchFamily="18" charset="0"/>
              </a:rPr>
              <a:t>Индекс производительности труда, %</a:t>
            </a:r>
          </a:p>
        </p:txBody>
      </p:sp>
      <p:sp>
        <p:nvSpPr>
          <p:cNvPr id="11" name="Скругленный прямоугольник 10"/>
          <p:cNvSpPr/>
          <p:nvPr/>
        </p:nvSpPr>
        <p:spPr>
          <a:xfrm>
            <a:off x="107756" y="2150587"/>
            <a:ext cx="2694136" cy="64807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r>
              <a:rPr lang="ru-RU" b="1" dirty="0">
                <a:solidFill>
                  <a:srgbClr val="4E67C8">
                    <a:lumMod val="50000"/>
                  </a:srgbClr>
                </a:solidFill>
                <a:latin typeface="Times New Roman" panose="02020603050405020304" pitchFamily="18" charset="0"/>
                <a:cs typeface="Times New Roman" panose="02020603050405020304" pitchFamily="18" charset="0"/>
              </a:rPr>
              <a:t>Основные индикаторы</a:t>
            </a:r>
          </a:p>
        </p:txBody>
      </p:sp>
      <p:sp>
        <p:nvSpPr>
          <p:cNvPr id="6" name="Номер слайда 5"/>
          <p:cNvSpPr>
            <a:spLocks noGrp="1"/>
          </p:cNvSpPr>
          <p:nvPr>
            <p:ph type="sldNum" sz="quarter" idx="12"/>
          </p:nvPr>
        </p:nvSpPr>
        <p:spPr/>
        <p:txBody>
          <a:bodyPr/>
          <a:lstStyle/>
          <a:p>
            <a:pPr>
              <a:defRPr/>
            </a:pPr>
            <a:r>
              <a:rPr lang="ru-RU" dirty="0" smtClean="0">
                <a:solidFill>
                  <a:prstClr val="black"/>
                </a:solidFill>
              </a:rPr>
              <a:t>71</a:t>
            </a:r>
            <a:endParaRPr lang="ru-RU" dirty="0">
              <a:solidFill>
                <a:prstClr val="black"/>
              </a:solidFill>
            </a:endParaRPr>
          </a:p>
        </p:txBody>
      </p:sp>
      <p:pic>
        <p:nvPicPr>
          <p:cNvPr id="2050" name="Picture 2" descr="T:\Сектор финансирования\198186_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6675" y="1129559"/>
            <a:ext cx="2279984" cy="17566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Рисунок 11" descr="http://ppt.ru/images/news/128416.jpg"/>
          <p:cNvPicPr/>
          <p:nvPr/>
        </p:nvPicPr>
        <p:blipFill>
          <a:blip r:embed="rId4" cstate="print"/>
          <a:srcRect/>
          <a:stretch>
            <a:fillRect/>
          </a:stretch>
        </p:blipFill>
        <p:spPr bwMode="auto">
          <a:xfrm>
            <a:off x="55837" y="702808"/>
            <a:ext cx="2832574" cy="1217546"/>
          </a:xfrm>
          <a:prstGeom prst="rect">
            <a:avLst/>
          </a:prstGeom>
          <a:ln>
            <a:noFill/>
          </a:ln>
          <a:effectLst>
            <a:softEdge rad="112500"/>
          </a:effectLst>
        </p:spPr>
      </p:pic>
      <p:sp>
        <p:nvSpPr>
          <p:cNvPr id="13"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base">
              <a:spcAft>
                <a:spcPct val="0"/>
              </a:spcAft>
              <a:buClr>
                <a:srgbClr val="F14124">
                  <a:lumMod val="75000"/>
                </a:srgbClr>
              </a:buClr>
              <a:buFont typeface="Georgia" pitchFamily="18" charset="0"/>
              <a:buNone/>
            </a:pPr>
            <a:r>
              <a:rPr lang="ru-RU" sz="1800" dirty="0">
                <a:solidFill>
                  <a:prstClr val="black"/>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prstClr val="black"/>
                </a:solidFill>
                <a:effectLst/>
                <a:latin typeface="Times New Roman" panose="02020603050405020304" pitchFamily="18" charset="0"/>
                <a:cs typeface="Times New Roman" panose="02020603050405020304" pitchFamily="18" charset="0"/>
              </a:rPr>
              <a:t>Республики</a:t>
            </a:r>
          </a:p>
          <a:p>
            <a:pPr marL="0" indent="0" algn="l" fontAlgn="base">
              <a:spcAft>
                <a:spcPct val="0"/>
              </a:spcAft>
              <a:buClr>
                <a:srgbClr val="F14124">
                  <a:lumMod val="75000"/>
                </a:srgbClr>
              </a:buClr>
              <a:buNone/>
            </a:pPr>
            <a:r>
              <a:rPr lang="ru-RU" sz="1800" dirty="0">
                <a:solidFill>
                  <a:prstClr val="black"/>
                </a:solidFill>
                <a:effectLst/>
                <a:latin typeface="Times New Roman" panose="02020603050405020304" pitchFamily="18" charset="0"/>
                <a:cs typeface="Times New Roman" panose="02020603050405020304" pitchFamily="18" charset="0"/>
              </a:rPr>
              <a:t>«Развитие промышленности и инновационная экономика»</a:t>
            </a:r>
          </a:p>
        </p:txBody>
      </p:sp>
      <p:cxnSp>
        <p:nvCxnSpPr>
          <p:cNvPr id="14" name="Прямая соединительная линия 1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Полилиния 31"/>
          <p:cNvSpPr/>
          <p:nvPr/>
        </p:nvSpPr>
        <p:spPr>
          <a:xfrm>
            <a:off x="5934792" y="4517905"/>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25,2</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33" name="Полилиния 32"/>
          <p:cNvSpPr/>
          <p:nvPr/>
        </p:nvSpPr>
        <p:spPr>
          <a:xfrm>
            <a:off x="6726139" y="4517905"/>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26,1</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34" name="Полилиния 33"/>
          <p:cNvSpPr/>
          <p:nvPr/>
        </p:nvSpPr>
        <p:spPr>
          <a:xfrm>
            <a:off x="7517486" y="4517905"/>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28,3</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35" name="Полилиния 34"/>
          <p:cNvSpPr/>
          <p:nvPr/>
        </p:nvSpPr>
        <p:spPr>
          <a:xfrm>
            <a:off x="8308842" y="4517905"/>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32,8</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107362" y="4516808"/>
            <a:ext cx="4904418" cy="561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300" dirty="0">
                <a:solidFill>
                  <a:prstClr val="black"/>
                </a:solidFill>
                <a:latin typeface="Times New Roman" panose="02020603050405020304" pitchFamily="18" charset="0"/>
                <a:cs typeface="Times New Roman" panose="02020603050405020304" pitchFamily="18" charset="0"/>
              </a:rPr>
              <a:t>Удельный вес организаций, </a:t>
            </a:r>
            <a:r>
              <a:rPr lang="ru-RU" sz="1300" dirty="0" smtClean="0">
                <a:solidFill>
                  <a:prstClr val="black"/>
                </a:solidFill>
                <a:latin typeface="Times New Roman" panose="02020603050405020304" pitchFamily="18" charset="0"/>
                <a:cs typeface="Times New Roman" panose="02020603050405020304" pitchFamily="18" charset="0"/>
              </a:rPr>
              <a:t>осуществлявших инновационную </a:t>
            </a:r>
            <a:r>
              <a:rPr lang="ru-RU" sz="1300" dirty="0">
                <a:solidFill>
                  <a:prstClr val="black"/>
                </a:solidFill>
                <a:latin typeface="Times New Roman" panose="02020603050405020304" pitchFamily="18" charset="0"/>
                <a:cs typeface="Times New Roman" panose="02020603050405020304" pitchFamily="18" charset="0"/>
              </a:rPr>
              <a:t>деятельность, в общем числе обследованных </a:t>
            </a:r>
            <a:r>
              <a:rPr lang="ru-RU" sz="1300" dirty="0" smtClean="0">
                <a:solidFill>
                  <a:prstClr val="black"/>
                </a:solidFill>
                <a:latin typeface="Times New Roman" panose="02020603050405020304" pitchFamily="18" charset="0"/>
                <a:cs typeface="Times New Roman" panose="02020603050405020304" pitchFamily="18" charset="0"/>
              </a:rPr>
              <a:t>организаций, </a:t>
            </a:r>
            <a:r>
              <a:rPr lang="ru-RU" sz="1300" dirty="0">
                <a:solidFill>
                  <a:prstClr val="black"/>
                </a:solidFill>
                <a:latin typeface="Times New Roman" panose="02020603050405020304" pitchFamily="18" charset="0"/>
                <a:cs typeface="Times New Roman" panose="02020603050405020304" pitchFamily="18" charset="0"/>
              </a:rPr>
              <a:t>%</a:t>
            </a:r>
          </a:p>
        </p:txBody>
      </p:sp>
      <p:sp>
        <p:nvSpPr>
          <p:cNvPr id="37" name="Полилиния 36"/>
          <p:cNvSpPr/>
          <p:nvPr/>
        </p:nvSpPr>
        <p:spPr>
          <a:xfrm>
            <a:off x="5934792" y="5199649"/>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132</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38" name="Полилиния 37"/>
          <p:cNvSpPr/>
          <p:nvPr/>
        </p:nvSpPr>
        <p:spPr>
          <a:xfrm>
            <a:off x="6726139" y="5199649"/>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136,0</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39" name="Полилиния 38"/>
          <p:cNvSpPr/>
          <p:nvPr/>
        </p:nvSpPr>
        <p:spPr>
          <a:xfrm>
            <a:off x="7517486" y="5199649"/>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140,0</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40" name="Полилиния 39"/>
          <p:cNvSpPr/>
          <p:nvPr/>
        </p:nvSpPr>
        <p:spPr>
          <a:xfrm>
            <a:off x="8308842" y="5199649"/>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142,0</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41" name="Скругленный прямоугольник 40"/>
          <p:cNvSpPr/>
          <p:nvPr/>
        </p:nvSpPr>
        <p:spPr>
          <a:xfrm>
            <a:off x="107362" y="5199649"/>
            <a:ext cx="4904418" cy="561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300" dirty="0">
                <a:solidFill>
                  <a:prstClr val="black"/>
                </a:solidFill>
                <a:latin typeface="Times New Roman" panose="02020603050405020304" pitchFamily="18" charset="0"/>
                <a:cs typeface="Times New Roman" panose="02020603050405020304" pitchFamily="18" charset="0"/>
              </a:rPr>
              <a:t>Рост количества организаций, внедривших международные стандарты качества (современные технологии управления), по отношению к </a:t>
            </a:r>
            <a:r>
              <a:rPr lang="ru-RU" sz="1300" dirty="0" smtClean="0">
                <a:solidFill>
                  <a:prstClr val="black"/>
                </a:solidFill>
                <a:latin typeface="Times New Roman" panose="02020603050405020304" pitchFamily="18" charset="0"/>
                <a:cs typeface="Times New Roman" panose="02020603050405020304" pitchFamily="18" charset="0"/>
              </a:rPr>
              <a:t>2016 году, </a:t>
            </a:r>
            <a:r>
              <a:rPr lang="ru-RU" sz="1300" dirty="0">
                <a:solidFill>
                  <a:prstClr val="black"/>
                </a:solidFill>
                <a:latin typeface="Times New Roman" panose="02020603050405020304" pitchFamily="18" charset="0"/>
                <a:cs typeface="Times New Roman" panose="02020603050405020304" pitchFamily="18" charset="0"/>
              </a:rPr>
              <a:t>%</a:t>
            </a:r>
          </a:p>
        </p:txBody>
      </p:sp>
      <p:sp>
        <p:nvSpPr>
          <p:cNvPr id="42" name="TextBox 41"/>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48" name="Полилиния 47"/>
          <p:cNvSpPr/>
          <p:nvPr/>
        </p:nvSpPr>
        <p:spPr>
          <a:xfrm>
            <a:off x="5126659" y="2135048"/>
            <a:ext cx="730800" cy="777600"/>
          </a:xfrm>
          <a:custGeom>
            <a:avLst/>
            <a:gdLst>
              <a:gd name="connsiteX0" fmla="*/ 0 w 1612017"/>
              <a:gd name="connsiteY0" fmla="*/ 91715 h 917152"/>
              <a:gd name="connsiteX1" fmla="*/ 91715 w 1612017"/>
              <a:gd name="connsiteY1" fmla="*/ 0 h 917152"/>
              <a:gd name="connsiteX2" fmla="*/ 1520302 w 1612017"/>
              <a:gd name="connsiteY2" fmla="*/ 0 h 917152"/>
              <a:gd name="connsiteX3" fmla="*/ 1612017 w 1612017"/>
              <a:gd name="connsiteY3" fmla="*/ 91715 h 917152"/>
              <a:gd name="connsiteX4" fmla="*/ 1612017 w 1612017"/>
              <a:gd name="connsiteY4" fmla="*/ 825437 h 917152"/>
              <a:gd name="connsiteX5" fmla="*/ 1520302 w 1612017"/>
              <a:gd name="connsiteY5" fmla="*/ 917152 h 917152"/>
              <a:gd name="connsiteX6" fmla="*/ 91715 w 1612017"/>
              <a:gd name="connsiteY6" fmla="*/ 917152 h 917152"/>
              <a:gd name="connsiteX7" fmla="*/ 0 w 1612017"/>
              <a:gd name="connsiteY7" fmla="*/ 825437 h 917152"/>
              <a:gd name="connsiteX8" fmla="*/ 0 w 1612017"/>
              <a:gd name="connsiteY8" fmla="*/ 91715 h 91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017" h="917152">
                <a:moveTo>
                  <a:pt x="0" y="91715"/>
                </a:moveTo>
                <a:cubicBezTo>
                  <a:pt x="0" y="41062"/>
                  <a:pt x="41062" y="0"/>
                  <a:pt x="91715" y="0"/>
                </a:cubicBezTo>
                <a:lnTo>
                  <a:pt x="1520302" y="0"/>
                </a:lnTo>
                <a:cubicBezTo>
                  <a:pt x="1570955" y="0"/>
                  <a:pt x="1612017" y="41062"/>
                  <a:pt x="1612017" y="91715"/>
                </a:cubicBezTo>
                <a:lnTo>
                  <a:pt x="1612017" y="825437"/>
                </a:lnTo>
                <a:cubicBezTo>
                  <a:pt x="1612017" y="876090"/>
                  <a:pt x="1570955" y="917152"/>
                  <a:pt x="1520302" y="917152"/>
                </a:cubicBezTo>
                <a:lnTo>
                  <a:pt x="91715" y="917152"/>
                </a:lnTo>
                <a:cubicBezTo>
                  <a:pt x="41062" y="917152"/>
                  <a:pt x="0" y="876090"/>
                  <a:pt x="0" y="825437"/>
                </a:cubicBezTo>
                <a:lnTo>
                  <a:pt x="0" y="91715"/>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202" tIns="80202" rIns="80202" bIns="80202"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 план</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49" name="Полилиния 48"/>
          <p:cNvSpPr/>
          <p:nvPr/>
        </p:nvSpPr>
        <p:spPr>
          <a:xfrm>
            <a:off x="5117146" y="3151160"/>
            <a:ext cx="730800" cy="568800"/>
          </a:xfrm>
          <a:custGeom>
            <a:avLst/>
            <a:gdLst>
              <a:gd name="connsiteX0" fmla="*/ 0 w 1605729"/>
              <a:gd name="connsiteY0" fmla="*/ 46558 h 465583"/>
              <a:gd name="connsiteX1" fmla="*/ 46558 w 1605729"/>
              <a:gd name="connsiteY1" fmla="*/ 0 h 465583"/>
              <a:gd name="connsiteX2" fmla="*/ 1559171 w 1605729"/>
              <a:gd name="connsiteY2" fmla="*/ 0 h 465583"/>
              <a:gd name="connsiteX3" fmla="*/ 1605729 w 1605729"/>
              <a:gd name="connsiteY3" fmla="*/ 46558 h 465583"/>
              <a:gd name="connsiteX4" fmla="*/ 1605729 w 1605729"/>
              <a:gd name="connsiteY4" fmla="*/ 419025 h 465583"/>
              <a:gd name="connsiteX5" fmla="*/ 1559171 w 1605729"/>
              <a:gd name="connsiteY5" fmla="*/ 465583 h 465583"/>
              <a:gd name="connsiteX6" fmla="*/ 46558 w 1605729"/>
              <a:gd name="connsiteY6" fmla="*/ 465583 h 465583"/>
              <a:gd name="connsiteX7" fmla="*/ 0 w 1605729"/>
              <a:gd name="connsiteY7" fmla="*/ 419025 h 465583"/>
              <a:gd name="connsiteX8" fmla="*/ 0 w 1605729"/>
              <a:gd name="connsiteY8" fmla="*/ 46558 h 4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729" h="465583">
                <a:moveTo>
                  <a:pt x="0" y="46558"/>
                </a:moveTo>
                <a:cubicBezTo>
                  <a:pt x="0" y="20845"/>
                  <a:pt x="20845" y="0"/>
                  <a:pt x="46558" y="0"/>
                </a:cubicBezTo>
                <a:lnTo>
                  <a:pt x="1559171" y="0"/>
                </a:lnTo>
                <a:cubicBezTo>
                  <a:pt x="1584884" y="0"/>
                  <a:pt x="1605729" y="20845"/>
                  <a:pt x="1605729" y="46558"/>
                </a:cubicBezTo>
                <a:lnTo>
                  <a:pt x="1605729" y="419025"/>
                </a:lnTo>
                <a:cubicBezTo>
                  <a:pt x="1605729" y="444738"/>
                  <a:pt x="1584884" y="465583"/>
                  <a:pt x="1559171" y="465583"/>
                </a:cubicBezTo>
                <a:lnTo>
                  <a:pt x="46558" y="465583"/>
                </a:lnTo>
                <a:cubicBezTo>
                  <a:pt x="20845" y="465583"/>
                  <a:pt x="0" y="444738"/>
                  <a:pt x="0" y="419025"/>
                </a:cubicBezTo>
                <a:lnTo>
                  <a:pt x="0" y="46558"/>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5546" tIns="55546" rIns="55546" bIns="55546" numCol="1" spcCol="1270" anchor="ctr" anchorCtr="0">
            <a:noAutofit/>
          </a:bodyPr>
          <a:lstStyle/>
          <a:p>
            <a:pPr lvl="0" algn="ctr" defTabSz="48895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104,3</a:t>
            </a:r>
            <a:endParaRPr lang="ru-RU" sz="1200" b="1" kern="1200" dirty="0">
              <a:solidFill>
                <a:schemeClr val="tx1"/>
              </a:solidFill>
              <a:latin typeface="Times New Roman" panose="02020603050405020304" pitchFamily="18" charset="0"/>
              <a:cs typeface="Times New Roman" panose="02020603050405020304" pitchFamily="18" charset="0"/>
            </a:endParaRPr>
          </a:p>
        </p:txBody>
      </p:sp>
      <p:sp>
        <p:nvSpPr>
          <p:cNvPr id="50" name="Полилиния 49"/>
          <p:cNvSpPr/>
          <p:nvPr/>
        </p:nvSpPr>
        <p:spPr>
          <a:xfrm>
            <a:off x="5103803" y="3845233"/>
            <a:ext cx="730800" cy="568800"/>
          </a:xfrm>
          <a:custGeom>
            <a:avLst/>
            <a:gdLst>
              <a:gd name="connsiteX0" fmla="*/ 0 w 1452281"/>
              <a:gd name="connsiteY0" fmla="*/ 50764 h 507644"/>
              <a:gd name="connsiteX1" fmla="*/ 50764 w 1452281"/>
              <a:gd name="connsiteY1" fmla="*/ 0 h 507644"/>
              <a:gd name="connsiteX2" fmla="*/ 1401517 w 1452281"/>
              <a:gd name="connsiteY2" fmla="*/ 0 h 507644"/>
              <a:gd name="connsiteX3" fmla="*/ 1452281 w 1452281"/>
              <a:gd name="connsiteY3" fmla="*/ 50764 h 507644"/>
              <a:gd name="connsiteX4" fmla="*/ 1452281 w 1452281"/>
              <a:gd name="connsiteY4" fmla="*/ 456880 h 507644"/>
              <a:gd name="connsiteX5" fmla="*/ 1401517 w 1452281"/>
              <a:gd name="connsiteY5" fmla="*/ 507644 h 507644"/>
              <a:gd name="connsiteX6" fmla="*/ 50764 w 1452281"/>
              <a:gd name="connsiteY6" fmla="*/ 507644 h 507644"/>
              <a:gd name="connsiteX7" fmla="*/ 0 w 1452281"/>
              <a:gd name="connsiteY7" fmla="*/ 456880 h 507644"/>
              <a:gd name="connsiteX8" fmla="*/ 0 w 1452281"/>
              <a:gd name="connsiteY8" fmla="*/ 50764 h 50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281" h="507644">
                <a:moveTo>
                  <a:pt x="0" y="50764"/>
                </a:moveTo>
                <a:cubicBezTo>
                  <a:pt x="0" y="22728"/>
                  <a:pt x="22728" y="0"/>
                  <a:pt x="50764" y="0"/>
                </a:cubicBezTo>
                <a:lnTo>
                  <a:pt x="1401517" y="0"/>
                </a:lnTo>
                <a:cubicBezTo>
                  <a:pt x="1429553" y="0"/>
                  <a:pt x="1452281" y="22728"/>
                  <a:pt x="1452281" y="50764"/>
                </a:cubicBezTo>
                <a:lnTo>
                  <a:pt x="1452281" y="456880"/>
                </a:lnTo>
                <a:cubicBezTo>
                  <a:pt x="1452281" y="484916"/>
                  <a:pt x="1429553" y="507644"/>
                  <a:pt x="1401517" y="507644"/>
                </a:cubicBezTo>
                <a:lnTo>
                  <a:pt x="50764" y="507644"/>
                </a:lnTo>
                <a:cubicBezTo>
                  <a:pt x="22728" y="507644"/>
                  <a:pt x="0" y="484916"/>
                  <a:pt x="0" y="456880"/>
                </a:cubicBezTo>
                <a:lnTo>
                  <a:pt x="0" y="50764"/>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778" tIns="56778" rIns="56778" bIns="56778" numCol="1" spcCol="1270" anchor="ctr" anchorCtr="0">
            <a:noAutofit/>
          </a:bodyPr>
          <a:lstStyle/>
          <a:p>
            <a:pPr lvl="0" algn="ctr" defTabSz="48895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104,5</a:t>
            </a:r>
            <a:endParaRPr lang="ru-RU" sz="1200" b="1" kern="1200" dirty="0">
              <a:solidFill>
                <a:schemeClr val="tx1"/>
              </a:solidFill>
              <a:latin typeface="Times New Roman" panose="02020603050405020304" pitchFamily="18" charset="0"/>
              <a:cs typeface="Times New Roman" panose="02020603050405020304" pitchFamily="18" charset="0"/>
            </a:endParaRPr>
          </a:p>
        </p:txBody>
      </p:sp>
      <p:sp>
        <p:nvSpPr>
          <p:cNvPr id="51" name="Полилиния 50"/>
          <p:cNvSpPr/>
          <p:nvPr/>
        </p:nvSpPr>
        <p:spPr>
          <a:xfrm>
            <a:off x="5103803" y="4517905"/>
            <a:ext cx="730800" cy="568800"/>
          </a:xfrm>
          <a:custGeom>
            <a:avLst/>
            <a:gdLst>
              <a:gd name="connsiteX0" fmla="*/ 0 w 941167"/>
              <a:gd name="connsiteY0" fmla="*/ 69781 h 697806"/>
              <a:gd name="connsiteX1" fmla="*/ 69781 w 941167"/>
              <a:gd name="connsiteY1" fmla="*/ 0 h 697806"/>
              <a:gd name="connsiteX2" fmla="*/ 871386 w 941167"/>
              <a:gd name="connsiteY2" fmla="*/ 0 h 697806"/>
              <a:gd name="connsiteX3" fmla="*/ 941167 w 941167"/>
              <a:gd name="connsiteY3" fmla="*/ 69781 h 697806"/>
              <a:gd name="connsiteX4" fmla="*/ 941167 w 941167"/>
              <a:gd name="connsiteY4" fmla="*/ 628025 h 697806"/>
              <a:gd name="connsiteX5" fmla="*/ 871386 w 941167"/>
              <a:gd name="connsiteY5" fmla="*/ 697806 h 697806"/>
              <a:gd name="connsiteX6" fmla="*/ 69781 w 941167"/>
              <a:gd name="connsiteY6" fmla="*/ 697806 h 697806"/>
              <a:gd name="connsiteX7" fmla="*/ 0 w 941167"/>
              <a:gd name="connsiteY7" fmla="*/ 628025 h 697806"/>
              <a:gd name="connsiteX8" fmla="*/ 0 w 941167"/>
              <a:gd name="connsiteY8" fmla="*/ 69781 h 69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1167" h="697806">
                <a:moveTo>
                  <a:pt x="0" y="69781"/>
                </a:moveTo>
                <a:cubicBezTo>
                  <a:pt x="0" y="31242"/>
                  <a:pt x="31242" y="0"/>
                  <a:pt x="69781" y="0"/>
                </a:cubicBezTo>
                <a:lnTo>
                  <a:pt x="871386" y="0"/>
                </a:lnTo>
                <a:cubicBezTo>
                  <a:pt x="909925" y="0"/>
                  <a:pt x="941167" y="31242"/>
                  <a:pt x="941167" y="69781"/>
                </a:cubicBezTo>
                <a:lnTo>
                  <a:pt x="941167" y="628025"/>
                </a:lnTo>
                <a:cubicBezTo>
                  <a:pt x="941167" y="666564"/>
                  <a:pt x="909925" y="697806"/>
                  <a:pt x="871386" y="697806"/>
                </a:cubicBezTo>
                <a:lnTo>
                  <a:pt x="69781" y="697806"/>
                </a:lnTo>
                <a:cubicBezTo>
                  <a:pt x="31242" y="697806"/>
                  <a:pt x="0" y="666564"/>
                  <a:pt x="0" y="628025"/>
                </a:cubicBezTo>
                <a:lnTo>
                  <a:pt x="0" y="69781"/>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48" tIns="62348" rIns="62348" bIns="62348" numCol="1" spcCol="1270" anchor="ctr" anchorCtr="0">
            <a:noAutofit/>
          </a:bodyPr>
          <a:lstStyle/>
          <a:p>
            <a:pPr lvl="0" algn="ctr" defTabSz="48895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25,2</a:t>
            </a:r>
            <a:endParaRPr lang="ru-RU" sz="1200" b="1" kern="1200" dirty="0">
              <a:solidFill>
                <a:schemeClr val="tx1"/>
              </a:solidFill>
              <a:latin typeface="Times New Roman" panose="02020603050405020304" pitchFamily="18" charset="0"/>
              <a:cs typeface="Times New Roman" panose="02020603050405020304" pitchFamily="18" charset="0"/>
            </a:endParaRPr>
          </a:p>
        </p:txBody>
      </p:sp>
      <p:sp>
        <p:nvSpPr>
          <p:cNvPr id="52" name="Полилиния 51"/>
          <p:cNvSpPr/>
          <p:nvPr/>
        </p:nvSpPr>
        <p:spPr>
          <a:xfrm>
            <a:off x="5091723" y="5199649"/>
            <a:ext cx="730800" cy="568800"/>
          </a:xfrm>
          <a:custGeom>
            <a:avLst/>
            <a:gdLst>
              <a:gd name="connsiteX0" fmla="*/ 0 w 941167"/>
              <a:gd name="connsiteY0" fmla="*/ 69781 h 697806"/>
              <a:gd name="connsiteX1" fmla="*/ 69781 w 941167"/>
              <a:gd name="connsiteY1" fmla="*/ 0 h 697806"/>
              <a:gd name="connsiteX2" fmla="*/ 871386 w 941167"/>
              <a:gd name="connsiteY2" fmla="*/ 0 h 697806"/>
              <a:gd name="connsiteX3" fmla="*/ 941167 w 941167"/>
              <a:gd name="connsiteY3" fmla="*/ 69781 h 697806"/>
              <a:gd name="connsiteX4" fmla="*/ 941167 w 941167"/>
              <a:gd name="connsiteY4" fmla="*/ 628025 h 697806"/>
              <a:gd name="connsiteX5" fmla="*/ 871386 w 941167"/>
              <a:gd name="connsiteY5" fmla="*/ 697806 h 697806"/>
              <a:gd name="connsiteX6" fmla="*/ 69781 w 941167"/>
              <a:gd name="connsiteY6" fmla="*/ 697806 h 697806"/>
              <a:gd name="connsiteX7" fmla="*/ 0 w 941167"/>
              <a:gd name="connsiteY7" fmla="*/ 628025 h 697806"/>
              <a:gd name="connsiteX8" fmla="*/ 0 w 941167"/>
              <a:gd name="connsiteY8" fmla="*/ 69781 h 69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1167" h="697806">
                <a:moveTo>
                  <a:pt x="0" y="69781"/>
                </a:moveTo>
                <a:cubicBezTo>
                  <a:pt x="0" y="31242"/>
                  <a:pt x="31242" y="0"/>
                  <a:pt x="69781" y="0"/>
                </a:cubicBezTo>
                <a:lnTo>
                  <a:pt x="871386" y="0"/>
                </a:lnTo>
                <a:cubicBezTo>
                  <a:pt x="909925" y="0"/>
                  <a:pt x="941167" y="31242"/>
                  <a:pt x="941167" y="69781"/>
                </a:cubicBezTo>
                <a:lnTo>
                  <a:pt x="941167" y="628025"/>
                </a:lnTo>
                <a:cubicBezTo>
                  <a:pt x="941167" y="666564"/>
                  <a:pt x="909925" y="697806"/>
                  <a:pt x="871386" y="697806"/>
                </a:cubicBezTo>
                <a:lnTo>
                  <a:pt x="69781" y="697806"/>
                </a:lnTo>
                <a:cubicBezTo>
                  <a:pt x="31242" y="697806"/>
                  <a:pt x="0" y="666564"/>
                  <a:pt x="0" y="628025"/>
                </a:cubicBezTo>
                <a:lnTo>
                  <a:pt x="0" y="69781"/>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48" tIns="62348" rIns="62348" bIns="62348" numCol="1" spcCol="1270" anchor="ctr" anchorCtr="0">
            <a:noAutofit/>
          </a:bodyPr>
          <a:lstStyle/>
          <a:p>
            <a:pPr lvl="0" algn="ctr" defTabSz="48895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132</a:t>
            </a:r>
            <a:endParaRPr lang="ru-RU" sz="1200" b="1"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56122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52337" y="692696"/>
            <a:ext cx="6152412" cy="136815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4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200" dirty="0">
                <a:solidFill>
                  <a:schemeClr val="tx1"/>
                </a:solidFill>
                <a:latin typeface="Times New Roman" panose="02020603050405020304" pitchFamily="18" charset="0"/>
                <a:cs typeface="Times New Roman" panose="02020603050405020304" pitchFamily="18" charset="0"/>
              </a:rPr>
              <a:t>создание условий для развития жилищного сектора экономики и повышения уровня обеспеченности населения Чувашской Республики жильем;</a:t>
            </a:r>
          </a:p>
          <a:p>
            <a:pPr marL="285750" indent="-285750" algn="just">
              <a:buFont typeface="Wingdings" panose="05000000000000000000" pitchFamily="2" charset="2"/>
              <a:buChar char="v"/>
            </a:pPr>
            <a:r>
              <a:rPr lang="ru-RU" sz="1200" dirty="0">
                <a:solidFill>
                  <a:schemeClr val="tx1"/>
                </a:solidFill>
                <a:latin typeface="Times New Roman" panose="02020603050405020304" pitchFamily="18" charset="0"/>
                <a:cs typeface="Times New Roman" panose="02020603050405020304" pitchFamily="18" charset="0"/>
              </a:rPr>
              <a:t>создание </a:t>
            </a:r>
            <a:r>
              <a:rPr lang="ru-RU" sz="1200" dirty="0" smtClean="0">
                <a:solidFill>
                  <a:schemeClr val="tx1"/>
                </a:solidFill>
                <a:latin typeface="Times New Roman" panose="02020603050405020304" pitchFamily="18" charset="0"/>
                <a:cs typeface="Times New Roman" panose="02020603050405020304" pitchFamily="18" charset="0"/>
              </a:rPr>
              <a:t>механизмов </a:t>
            </a:r>
            <a:r>
              <a:rPr lang="ru-RU" sz="1200" dirty="0">
                <a:solidFill>
                  <a:schemeClr val="tx1"/>
                </a:solidFill>
                <a:latin typeface="Times New Roman" panose="02020603050405020304" pitchFamily="18" charset="0"/>
                <a:cs typeface="Times New Roman" panose="02020603050405020304" pitchFamily="18" charset="0"/>
              </a:rPr>
              <a:t>обеспечения земельных участков под жилищное строительство коммунальной инфраструктурой</a:t>
            </a:r>
            <a:r>
              <a:rPr lang="ru-RU" sz="1200"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ru-RU" sz="1200" dirty="0">
                <a:solidFill>
                  <a:schemeClr val="tx1"/>
                </a:solidFill>
                <a:latin typeface="Times New Roman" panose="02020603050405020304" pitchFamily="18" charset="0"/>
                <a:cs typeface="Times New Roman" panose="02020603050405020304" pitchFamily="18" charset="0"/>
              </a:rPr>
              <a:t>обеспечение доступности жилья и качества </a:t>
            </a:r>
            <a:r>
              <a:rPr lang="ru-RU" sz="1200" dirty="0" smtClean="0">
                <a:solidFill>
                  <a:schemeClr val="tx1"/>
                </a:solidFill>
                <a:latin typeface="Times New Roman" panose="02020603050405020304" pitchFamily="18" charset="0"/>
                <a:cs typeface="Times New Roman" panose="02020603050405020304" pitchFamily="18" charset="0"/>
              </a:rPr>
              <a:t>жилищно-коммунальных </a:t>
            </a:r>
            <a:r>
              <a:rPr lang="ru-RU" sz="1200" dirty="0">
                <a:solidFill>
                  <a:schemeClr val="tx1"/>
                </a:solidFill>
                <a:latin typeface="Times New Roman" panose="02020603050405020304" pitchFamily="18" charset="0"/>
                <a:cs typeface="Times New Roman" panose="02020603050405020304" pitchFamily="18" charset="0"/>
              </a:rPr>
              <a:t>услуг</a:t>
            </a:r>
            <a:r>
              <a:rPr lang="ru-RU" sz="1200"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ru-RU" sz="1200" dirty="0">
                <a:solidFill>
                  <a:schemeClr val="tx1"/>
                </a:solidFill>
                <a:latin typeface="Times New Roman" panose="02020603050405020304" pitchFamily="18" charset="0"/>
                <a:cs typeface="Times New Roman" panose="02020603050405020304" pitchFamily="18" charset="0"/>
              </a:rPr>
              <a:t>повышение качества и энергоэффективности жилищного </a:t>
            </a:r>
            <a:r>
              <a:rPr lang="ru-RU" sz="1200" dirty="0" smtClean="0">
                <a:solidFill>
                  <a:schemeClr val="tx1"/>
                </a:solidFill>
                <a:latin typeface="Times New Roman" panose="02020603050405020304" pitchFamily="18" charset="0"/>
                <a:cs typeface="Times New Roman" panose="02020603050405020304" pitchFamily="18" charset="0"/>
              </a:rPr>
              <a:t>фонда</a:t>
            </a:r>
            <a:endParaRPr lang="ru-RU" sz="1200" dirty="0">
              <a:solidFill>
                <a:schemeClr val="tx1"/>
              </a:solidFill>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2217192335"/>
              </p:ext>
            </p:extLst>
          </p:nvPr>
        </p:nvGraphicFramePr>
        <p:xfrm>
          <a:off x="147780" y="3356992"/>
          <a:ext cx="45719" cy="3384376"/>
        </p:xfrm>
        <a:graphic>
          <a:graphicData uri="http://schemas.openxmlformats.org/drawingml/2006/chart">
            <c:chart xmlns:c="http://schemas.openxmlformats.org/drawingml/2006/chart" xmlns:r="http://schemas.openxmlformats.org/officeDocument/2006/relationships" r:id="rId3"/>
          </a:graphicData>
        </a:graphic>
      </p:graphicFrame>
      <p:pic>
        <p:nvPicPr>
          <p:cNvPr id="65" name="Picture 2" descr="T:\Госдолг\АЛЕНА\картинки\7099872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6391" y="620688"/>
            <a:ext cx="2306089" cy="15001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 name="Полилиния 24"/>
          <p:cNvSpPr/>
          <p:nvPr/>
        </p:nvSpPr>
        <p:spPr>
          <a:xfrm>
            <a:off x="4282802" y="2152123"/>
            <a:ext cx="4786745" cy="214323"/>
          </a:xfrm>
          <a:custGeom>
            <a:avLst/>
            <a:gdLst>
              <a:gd name="connsiteX0" fmla="*/ 0 w 3933156"/>
              <a:gd name="connsiteY0" fmla="*/ 47719 h 477185"/>
              <a:gd name="connsiteX1" fmla="*/ 47719 w 3933156"/>
              <a:gd name="connsiteY1" fmla="*/ 0 h 477185"/>
              <a:gd name="connsiteX2" fmla="*/ 3885438 w 3933156"/>
              <a:gd name="connsiteY2" fmla="*/ 0 h 477185"/>
              <a:gd name="connsiteX3" fmla="*/ 3933157 w 3933156"/>
              <a:gd name="connsiteY3" fmla="*/ 47719 h 477185"/>
              <a:gd name="connsiteX4" fmla="*/ 3933156 w 3933156"/>
              <a:gd name="connsiteY4" fmla="*/ 429467 h 477185"/>
              <a:gd name="connsiteX5" fmla="*/ 3885437 w 3933156"/>
              <a:gd name="connsiteY5" fmla="*/ 477186 h 477185"/>
              <a:gd name="connsiteX6" fmla="*/ 47719 w 3933156"/>
              <a:gd name="connsiteY6" fmla="*/ 477185 h 477185"/>
              <a:gd name="connsiteX7" fmla="*/ 0 w 3933156"/>
              <a:gd name="connsiteY7" fmla="*/ 429466 h 477185"/>
              <a:gd name="connsiteX8" fmla="*/ 0 w 3933156"/>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156" h="477185">
                <a:moveTo>
                  <a:pt x="0" y="47719"/>
                </a:moveTo>
                <a:cubicBezTo>
                  <a:pt x="0" y="21365"/>
                  <a:pt x="21365" y="0"/>
                  <a:pt x="47719" y="0"/>
                </a:cubicBezTo>
                <a:lnTo>
                  <a:pt x="3885438" y="0"/>
                </a:lnTo>
                <a:cubicBezTo>
                  <a:pt x="3911792" y="0"/>
                  <a:pt x="3933157" y="21365"/>
                  <a:pt x="3933157" y="47719"/>
                </a:cubicBezTo>
                <a:cubicBezTo>
                  <a:pt x="3933157" y="174968"/>
                  <a:pt x="3933156" y="302218"/>
                  <a:pt x="3933156" y="429467"/>
                </a:cubicBezTo>
                <a:cubicBezTo>
                  <a:pt x="3933156" y="455821"/>
                  <a:pt x="3911791" y="477186"/>
                  <a:pt x="3885437"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2018 г., млн. руб.</a:t>
            </a:r>
          </a:p>
        </p:txBody>
      </p:sp>
      <p:sp>
        <p:nvSpPr>
          <p:cNvPr id="26" name="Полилиния 25"/>
          <p:cNvSpPr/>
          <p:nvPr/>
        </p:nvSpPr>
        <p:spPr>
          <a:xfrm>
            <a:off x="4282802" y="2771984"/>
            <a:ext cx="3529558" cy="224968"/>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Обеспечение комфортных условий проживания граждан</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4296140" y="3422961"/>
            <a:ext cx="3516220" cy="228311"/>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Энергосбережение</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28" name="Полилиния 27"/>
          <p:cNvSpPr/>
          <p:nvPr/>
        </p:nvSpPr>
        <p:spPr>
          <a:xfrm>
            <a:off x="4304565" y="4725238"/>
            <a:ext cx="3507795" cy="34726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696" tIns="59696" rIns="59696" bIns="59696" numCol="1" spcCol="1270" anchor="ctr" anchorCtr="0">
            <a:noAutofit/>
          </a:bodyPr>
          <a:lstStyle/>
          <a:p>
            <a:pPr lvl="0" algn="ctr" defTabSz="533400">
              <a:lnSpc>
                <a:spcPct val="90000"/>
              </a:lnSpc>
              <a:spcAft>
                <a:spcPct val="35000"/>
              </a:spcAft>
            </a:pPr>
            <a:r>
              <a:rPr lang="ru-RU" sz="1100" dirty="0" smtClean="0">
                <a:solidFill>
                  <a:schemeClr val="tx1"/>
                </a:solidFill>
                <a:latin typeface="Times New Roman" panose="02020603050405020304" pitchFamily="18" charset="0"/>
                <a:cs typeface="Times New Roman" panose="02020603050405020304" pitchFamily="18" charset="0"/>
              </a:rPr>
              <a:t>Обеспечение населения Чувашской Республики качественной питьевой водой</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2" name="Полилиния 31"/>
          <p:cNvSpPr/>
          <p:nvPr/>
        </p:nvSpPr>
        <p:spPr>
          <a:xfrm>
            <a:off x="8507556" y="2771984"/>
            <a:ext cx="589083" cy="224968"/>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99,5</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33" name="Полилиния 32"/>
          <p:cNvSpPr/>
          <p:nvPr/>
        </p:nvSpPr>
        <p:spPr>
          <a:xfrm>
            <a:off x="8507556" y="3422961"/>
            <a:ext cx="589083" cy="228312"/>
          </a:xfrm>
          <a:custGeom>
            <a:avLst/>
            <a:gdLst>
              <a:gd name="connsiteX0" fmla="*/ 0 w 720352"/>
              <a:gd name="connsiteY0" fmla="*/ 47719 h 477185"/>
              <a:gd name="connsiteX1" fmla="*/ 47719 w 720352"/>
              <a:gd name="connsiteY1" fmla="*/ 0 h 477185"/>
              <a:gd name="connsiteX2" fmla="*/ 672634 w 720352"/>
              <a:gd name="connsiteY2" fmla="*/ 0 h 477185"/>
              <a:gd name="connsiteX3" fmla="*/ 720353 w 720352"/>
              <a:gd name="connsiteY3" fmla="*/ 47719 h 477185"/>
              <a:gd name="connsiteX4" fmla="*/ 720352 w 720352"/>
              <a:gd name="connsiteY4" fmla="*/ 429467 h 477185"/>
              <a:gd name="connsiteX5" fmla="*/ 672633 w 720352"/>
              <a:gd name="connsiteY5" fmla="*/ 477186 h 477185"/>
              <a:gd name="connsiteX6" fmla="*/ 47719 w 720352"/>
              <a:gd name="connsiteY6" fmla="*/ 477185 h 477185"/>
              <a:gd name="connsiteX7" fmla="*/ 0 w 720352"/>
              <a:gd name="connsiteY7" fmla="*/ 429466 h 477185"/>
              <a:gd name="connsiteX8" fmla="*/ 0 w 720352"/>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2" h="477185">
                <a:moveTo>
                  <a:pt x="0" y="47719"/>
                </a:moveTo>
                <a:cubicBezTo>
                  <a:pt x="0" y="21365"/>
                  <a:pt x="21365" y="0"/>
                  <a:pt x="47719" y="0"/>
                </a:cubicBezTo>
                <a:lnTo>
                  <a:pt x="672634" y="0"/>
                </a:lnTo>
                <a:cubicBezTo>
                  <a:pt x="698988" y="0"/>
                  <a:pt x="720353" y="21365"/>
                  <a:pt x="720353" y="47719"/>
                </a:cubicBezTo>
                <a:cubicBezTo>
                  <a:pt x="720353" y="174968"/>
                  <a:pt x="720352" y="302218"/>
                  <a:pt x="720352" y="429467"/>
                </a:cubicBezTo>
                <a:cubicBezTo>
                  <a:pt x="720352" y="455821"/>
                  <a:pt x="698987" y="477186"/>
                  <a:pt x="672633"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19,8</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34" name="Полилиния 33"/>
          <p:cNvSpPr/>
          <p:nvPr/>
        </p:nvSpPr>
        <p:spPr>
          <a:xfrm>
            <a:off x="8507556" y="4303403"/>
            <a:ext cx="589083" cy="375344"/>
          </a:xfrm>
          <a:custGeom>
            <a:avLst/>
            <a:gdLst>
              <a:gd name="connsiteX0" fmla="*/ 0 w 720355"/>
              <a:gd name="connsiteY0" fmla="*/ 47719 h 477185"/>
              <a:gd name="connsiteX1" fmla="*/ 47719 w 720355"/>
              <a:gd name="connsiteY1" fmla="*/ 0 h 477185"/>
              <a:gd name="connsiteX2" fmla="*/ 672637 w 720355"/>
              <a:gd name="connsiteY2" fmla="*/ 0 h 477185"/>
              <a:gd name="connsiteX3" fmla="*/ 720356 w 720355"/>
              <a:gd name="connsiteY3" fmla="*/ 47719 h 477185"/>
              <a:gd name="connsiteX4" fmla="*/ 720355 w 720355"/>
              <a:gd name="connsiteY4" fmla="*/ 429467 h 477185"/>
              <a:gd name="connsiteX5" fmla="*/ 672636 w 720355"/>
              <a:gd name="connsiteY5" fmla="*/ 477186 h 477185"/>
              <a:gd name="connsiteX6" fmla="*/ 47719 w 720355"/>
              <a:gd name="connsiteY6" fmla="*/ 477185 h 477185"/>
              <a:gd name="connsiteX7" fmla="*/ 0 w 720355"/>
              <a:gd name="connsiteY7" fmla="*/ 429466 h 477185"/>
              <a:gd name="connsiteX8" fmla="*/ 0 w 72035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5" h="477185">
                <a:moveTo>
                  <a:pt x="0" y="47719"/>
                </a:moveTo>
                <a:cubicBezTo>
                  <a:pt x="0" y="21365"/>
                  <a:pt x="21365" y="0"/>
                  <a:pt x="47719" y="0"/>
                </a:cubicBezTo>
                <a:lnTo>
                  <a:pt x="672637" y="0"/>
                </a:lnTo>
                <a:cubicBezTo>
                  <a:pt x="698991" y="0"/>
                  <a:pt x="720356" y="21365"/>
                  <a:pt x="720356" y="47719"/>
                </a:cubicBezTo>
                <a:cubicBezTo>
                  <a:pt x="720356" y="174968"/>
                  <a:pt x="720355" y="302218"/>
                  <a:pt x="720355" y="429467"/>
                </a:cubicBezTo>
                <a:cubicBezTo>
                  <a:pt x="720355" y="455821"/>
                  <a:pt x="698990" y="477186"/>
                  <a:pt x="67263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110,7</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38" name="Полилиния 37"/>
          <p:cNvSpPr/>
          <p:nvPr/>
        </p:nvSpPr>
        <p:spPr>
          <a:xfrm>
            <a:off x="4296140" y="3043445"/>
            <a:ext cx="3516220" cy="333023"/>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Государственная поддержка молодых семей в решении жилищной проблемы</a:t>
            </a:r>
          </a:p>
        </p:txBody>
      </p:sp>
      <p:sp>
        <p:nvSpPr>
          <p:cNvPr id="39" name="Полилиния 38"/>
          <p:cNvSpPr/>
          <p:nvPr/>
        </p:nvSpPr>
        <p:spPr>
          <a:xfrm>
            <a:off x="4301428" y="3697765"/>
            <a:ext cx="3510932" cy="261103"/>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Государственная поддержка строительства </a:t>
            </a:r>
            <a:r>
              <a:rPr lang="ru-RU" sz="1100" dirty="0" smtClean="0">
                <a:solidFill>
                  <a:schemeClr val="tx1"/>
                </a:solidFill>
                <a:latin typeface="Times New Roman" panose="02020603050405020304" pitchFamily="18" charset="0"/>
                <a:cs typeface="Times New Roman" panose="02020603050405020304" pitchFamily="18" charset="0"/>
              </a:rPr>
              <a:t>жилья</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42" name="Полилиния 41"/>
          <p:cNvSpPr/>
          <p:nvPr/>
        </p:nvSpPr>
        <p:spPr>
          <a:xfrm>
            <a:off x="4304565" y="4303400"/>
            <a:ext cx="3507795" cy="375345"/>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696" tIns="59696" rIns="59696" bIns="59696" numCol="1" spcCol="1270" anchor="ctr" anchorCtr="0">
            <a:noAutofit/>
          </a:bodyPr>
          <a:lstStyle/>
          <a:p>
            <a:pPr lvl="0" algn="ctr" defTabSz="53340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Обеспечение жилыми помещениями детей-сирот и детей, оставшихся без попечения родителей</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46" name="Полилиния 45"/>
          <p:cNvSpPr/>
          <p:nvPr/>
        </p:nvSpPr>
        <p:spPr>
          <a:xfrm>
            <a:off x="4304563" y="5118991"/>
            <a:ext cx="3507796" cy="27974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Модернизация коммунальной </a:t>
            </a:r>
            <a:r>
              <a:rPr lang="ru-RU" sz="1100" dirty="0" smtClean="0">
                <a:solidFill>
                  <a:schemeClr val="tx1"/>
                </a:solidFill>
                <a:latin typeface="Times New Roman" panose="02020603050405020304" pitchFamily="18" charset="0"/>
                <a:cs typeface="Times New Roman" panose="02020603050405020304" pitchFamily="18" charset="0"/>
              </a:rPr>
              <a:t>инфраструктуры</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48" name="Полилиния 47"/>
          <p:cNvSpPr/>
          <p:nvPr/>
        </p:nvSpPr>
        <p:spPr>
          <a:xfrm>
            <a:off x="8507556" y="3043445"/>
            <a:ext cx="589083" cy="333023"/>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326,9</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49" name="Полилиния 48"/>
          <p:cNvSpPr/>
          <p:nvPr/>
        </p:nvSpPr>
        <p:spPr>
          <a:xfrm>
            <a:off x="8507556" y="3697766"/>
            <a:ext cx="589083" cy="261104"/>
          </a:xfrm>
          <a:custGeom>
            <a:avLst/>
            <a:gdLst>
              <a:gd name="connsiteX0" fmla="*/ 0 w 720352"/>
              <a:gd name="connsiteY0" fmla="*/ 47719 h 477185"/>
              <a:gd name="connsiteX1" fmla="*/ 47719 w 720352"/>
              <a:gd name="connsiteY1" fmla="*/ 0 h 477185"/>
              <a:gd name="connsiteX2" fmla="*/ 672634 w 720352"/>
              <a:gd name="connsiteY2" fmla="*/ 0 h 477185"/>
              <a:gd name="connsiteX3" fmla="*/ 720353 w 720352"/>
              <a:gd name="connsiteY3" fmla="*/ 47719 h 477185"/>
              <a:gd name="connsiteX4" fmla="*/ 720352 w 720352"/>
              <a:gd name="connsiteY4" fmla="*/ 429467 h 477185"/>
              <a:gd name="connsiteX5" fmla="*/ 672633 w 720352"/>
              <a:gd name="connsiteY5" fmla="*/ 477186 h 477185"/>
              <a:gd name="connsiteX6" fmla="*/ 47719 w 720352"/>
              <a:gd name="connsiteY6" fmla="*/ 477185 h 477185"/>
              <a:gd name="connsiteX7" fmla="*/ 0 w 720352"/>
              <a:gd name="connsiteY7" fmla="*/ 429466 h 477185"/>
              <a:gd name="connsiteX8" fmla="*/ 0 w 720352"/>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2" h="477185">
                <a:moveTo>
                  <a:pt x="0" y="47719"/>
                </a:moveTo>
                <a:cubicBezTo>
                  <a:pt x="0" y="21365"/>
                  <a:pt x="21365" y="0"/>
                  <a:pt x="47719" y="0"/>
                </a:cubicBezTo>
                <a:lnTo>
                  <a:pt x="672634" y="0"/>
                </a:lnTo>
                <a:cubicBezTo>
                  <a:pt x="698988" y="0"/>
                  <a:pt x="720353" y="21365"/>
                  <a:pt x="720353" y="47719"/>
                </a:cubicBezTo>
                <a:cubicBezTo>
                  <a:pt x="720353" y="174968"/>
                  <a:pt x="720352" y="302218"/>
                  <a:pt x="720352" y="429467"/>
                </a:cubicBezTo>
                <a:cubicBezTo>
                  <a:pt x="720352" y="455821"/>
                  <a:pt x="698987" y="477186"/>
                  <a:pt x="672633"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809,2</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50" name="Полилиния 49"/>
          <p:cNvSpPr/>
          <p:nvPr/>
        </p:nvSpPr>
        <p:spPr>
          <a:xfrm>
            <a:off x="8507556" y="4725240"/>
            <a:ext cx="589083" cy="347260"/>
          </a:xfrm>
          <a:custGeom>
            <a:avLst/>
            <a:gdLst>
              <a:gd name="connsiteX0" fmla="*/ 0 w 720355"/>
              <a:gd name="connsiteY0" fmla="*/ 47719 h 477185"/>
              <a:gd name="connsiteX1" fmla="*/ 47719 w 720355"/>
              <a:gd name="connsiteY1" fmla="*/ 0 h 477185"/>
              <a:gd name="connsiteX2" fmla="*/ 672637 w 720355"/>
              <a:gd name="connsiteY2" fmla="*/ 0 h 477185"/>
              <a:gd name="connsiteX3" fmla="*/ 720356 w 720355"/>
              <a:gd name="connsiteY3" fmla="*/ 47719 h 477185"/>
              <a:gd name="connsiteX4" fmla="*/ 720355 w 720355"/>
              <a:gd name="connsiteY4" fmla="*/ 429467 h 477185"/>
              <a:gd name="connsiteX5" fmla="*/ 672636 w 720355"/>
              <a:gd name="connsiteY5" fmla="*/ 477186 h 477185"/>
              <a:gd name="connsiteX6" fmla="*/ 47719 w 720355"/>
              <a:gd name="connsiteY6" fmla="*/ 477185 h 477185"/>
              <a:gd name="connsiteX7" fmla="*/ 0 w 720355"/>
              <a:gd name="connsiteY7" fmla="*/ 429466 h 477185"/>
              <a:gd name="connsiteX8" fmla="*/ 0 w 72035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5" h="477185">
                <a:moveTo>
                  <a:pt x="0" y="47719"/>
                </a:moveTo>
                <a:cubicBezTo>
                  <a:pt x="0" y="21365"/>
                  <a:pt x="21365" y="0"/>
                  <a:pt x="47719" y="0"/>
                </a:cubicBezTo>
                <a:lnTo>
                  <a:pt x="672637" y="0"/>
                </a:lnTo>
                <a:cubicBezTo>
                  <a:pt x="698991" y="0"/>
                  <a:pt x="720356" y="21365"/>
                  <a:pt x="720356" y="47719"/>
                </a:cubicBezTo>
                <a:cubicBezTo>
                  <a:pt x="720356" y="174968"/>
                  <a:pt x="720355" y="302218"/>
                  <a:pt x="720355" y="429467"/>
                </a:cubicBezTo>
                <a:cubicBezTo>
                  <a:pt x="720355" y="455821"/>
                  <a:pt x="698990" y="477186"/>
                  <a:pt x="67263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17,8</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52" name="Полилиния 51"/>
          <p:cNvSpPr/>
          <p:nvPr/>
        </p:nvSpPr>
        <p:spPr>
          <a:xfrm>
            <a:off x="8507556" y="5118993"/>
            <a:ext cx="589083" cy="27974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0,0</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152337" y="2204864"/>
            <a:ext cx="4209357" cy="323165"/>
          </a:xfrm>
          <a:prstGeom prst="rect">
            <a:avLst/>
          </a:prstGeom>
          <a:noFill/>
        </p:spPr>
        <p:txBody>
          <a:bodyPr wrap="none" rtlCol="0">
            <a:spAutoFit/>
          </a:bodyPr>
          <a:lstStyle/>
          <a:p>
            <a:r>
              <a:rPr lang="ru-RU" sz="15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latin typeface="Times New Roman" panose="02020603050405020304" pitchFamily="18" charset="0"/>
              <a:cs typeface="Times New Roman" panose="02020603050405020304" pitchFamily="18" charset="0"/>
            </a:endParaRPr>
          </a:p>
        </p:txBody>
      </p:sp>
      <p:graphicFrame>
        <p:nvGraphicFramePr>
          <p:cNvPr id="57" name="Диаграмма 56"/>
          <p:cNvGraphicFramePr>
            <a:graphicFrameLocks/>
          </p:cNvGraphicFramePr>
          <p:nvPr>
            <p:extLst>
              <p:ext uri="{D42A27DB-BD31-4B8C-83A1-F6EECF244321}">
                <p14:modId xmlns:p14="http://schemas.microsoft.com/office/powerpoint/2010/main" val="2901843692"/>
              </p:ext>
            </p:extLst>
          </p:nvPr>
        </p:nvGraphicFramePr>
        <p:xfrm>
          <a:off x="259728" y="2511220"/>
          <a:ext cx="3448176" cy="2381602"/>
        </p:xfrm>
        <a:graphic>
          <a:graphicData uri="http://schemas.openxmlformats.org/drawingml/2006/chart">
            <c:chart xmlns:c="http://schemas.openxmlformats.org/drawingml/2006/chart" xmlns:r="http://schemas.openxmlformats.org/officeDocument/2006/relationships" r:id="rId5"/>
          </a:graphicData>
        </a:graphic>
      </p:graphicFrame>
      <p:sp>
        <p:nvSpPr>
          <p:cNvPr id="29" name="Полилиния 28"/>
          <p:cNvSpPr/>
          <p:nvPr/>
        </p:nvSpPr>
        <p:spPr>
          <a:xfrm>
            <a:off x="4304566" y="5445224"/>
            <a:ext cx="3507794" cy="288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35" name="Полилиния 34"/>
          <p:cNvSpPr/>
          <p:nvPr/>
        </p:nvSpPr>
        <p:spPr>
          <a:xfrm>
            <a:off x="8507556" y="5445224"/>
            <a:ext cx="589083" cy="288001"/>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78,0</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36" name="Полилиния 35"/>
          <p:cNvSpPr/>
          <p:nvPr/>
        </p:nvSpPr>
        <p:spPr>
          <a:xfrm>
            <a:off x="7873480" y="2771984"/>
            <a:ext cx="576000" cy="224968"/>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107,6</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37" name="Полилиния 36"/>
          <p:cNvSpPr/>
          <p:nvPr/>
        </p:nvSpPr>
        <p:spPr>
          <a:xfrm>
            <a:off x="7873480" y="3043445"/>
            <a:ext cx="576000" cy="333023"/>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329,7</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41" name="Полилиния 40"/>
          <p:cNvSpPr/>
          <p:nvPr/>
        </p:nvSpPr>
        <p:spPr>
          <a:xfrm>
            <a:off x="7873480" y="3422961"/>
            <a:ext cx="576000" cy="228312"/>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19,8</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43" name="Полилиния 42"/>
          <p:cNvSpPr/>
          <p:nvPr/>
        </p:nvSpPr>
        <p:spPr>
          <a:xfrm>
            <a:off x="7873480" y="3697766"/>
            <a:ext cx="576000" cy="261102"/>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943,0</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44" name="Полилиния 43"/>
          <p:cNvSpPr/>
          <p:nvPr/>
        </p:nvSpPr>
        <p:spPr>
          <a:xfrm>
            <a:off x="7873480" y="4303401"/>
            <a:ext cx="576000" cy="375345"/>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146,6</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45" name="Полилиния 44"/>
          <p:cNvSpPr/>
          <p:nvPr/>
        </p:nvSpPr>
        <p:spPr>
          <a:xfrm>
            <a:off x="7873480" y="4725239"/>
            <a:ext cx="576000" cy="34726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72,8</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47" name="Полилиния 46"/>
          <p:cNvSpPr/>
          <p:nvPr/>
        </p:nvSpPr>
        <p:spPr>
          <a:xfrm>
            <a:off x="7873480" y="5118992"/>
            <a:ext cx="576000" cy="27974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2</a:t>
            </a:r>
            <a:r>
              <a:rPr lang="ru-RU" sz="1200" dirty="0" smtClean="0">
                <a:solidFill>
                  <a:schemeClr val="tx1"/>
                </a:solidFill>
                <a:latin typeface="Times New Roman" panose="02020603050405020304" pitchFamily="18" charset="0"/>
                <a:cs typeface="Times New Roman" panose="02020603050405020304" pitchFamily="18" charset="0"/>
              </a:rPr>
              <a:t>42,0</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53" name="Полилиния 52"/>
          <p:cNvSpPr/>
          <p:nvPr/>
        </p:nvSpPr>
        <p:spPr>
          <a:xfrm>
            <a:off x="7873480" y="5445224"/>
            <a:ext cx="576000" cy="288001"/>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78,7</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55" name="Полилиния 54"/>
          <p:cNvSpPr/>
          <p:nvPr/>
        </p:nvSpPr>
        <p:spPr>
          <a:xfrm>
            <a:off x="7873480" y="4005361"/>
            <a:ext cx="576000" cy="251547"/>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0,4</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58" name="Полилиния 57"/>
          <p:cNvSpPr/>
          <p:nvPr/>
        </p:nvSpPr>
        <p:spPr>
          <a:xfrm>
            <a:off x="8507556" y="4005363"/>
            <a:ext cx="589083" cy="251547"/>
          </a:xfrm>
          <a:custGeom>
            <a:avLst/>
            <a:gdLst>
              <a:gd name="connsiteX0" fmla="*/ 0 w 720352"/>
              <a:gd name="connsiteY0" fmla="*/ 47719 h 477185"/>
              <a:gd name="connsiteX1" fmla="*/ 47719 w 720352"/>
              <a:gd name="connsiteY1" fmla="*/ 0 h 477185"/>
              <a:gd name="connsiteX2" fmla="*/ 672634 w 720352"/>
              <a:gd name="connsiteY2" fmla="*/ 0 h 477185"/>
              <a:gd name="connsiteX3" fmla="*/ 720353 w 720352"/>
              <a:gd name="connsiteY3" fmla="*/ 47719 h 477185"/>
              <a:gd name="connsiteX4" fmla="*/ 720352 w 720352"/>
              <a:gd name="connsiteY4" fmla="*/ 429467 h 477185"/>
              <a:gd name="connsiteX5" fmla="*/ 672633 w 720352"/>
              <a:gd name="connsiteY5" fmla="*/ 477186 h 477185"/>
              <a:gd name="connsiteX6" fmla="*/ 47719 w 720352"/>
              <a:gd name="connsiteY6" fmla="*/ 477185 h 477185"/>
              <a:gd name="connsiteX7" fmla="*/ 0 w 720352"/>
              <a:gd name="connsiteY7" fmla="*/ 429466 h 477185"/>
              <a:gd name="connsiteX8" fmla="*/ 0 w 720352"/>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2" h="477185">
                <a:moveTo>
                  <a:pt x="0" y="47719"/>
                </a:moveTo>
                <a:cubicBezTo>
                  <a:pt x="0" y="21365"/>
                  <a:pt x="21365" y="0"/>
                  <a:pt x="47719" y="0"/>
                </a:cubicBezTo>
                <a:lnTo>
                  <a:pt x="672634" y="0"/>
                </a:lnTo>
                <a:cubicBezTo>
                  <a:pt x="698988" y="0"/>
                  <a:pt x="720353" y="21365"/>
                  <a:pt x="720353" y="47719"/>
                </a:cubicBezTo>
                <a:cubicBezTo>
                  <a:pt x="720353" y="174968"/>
                  <a:pt x="720352" y="302218"/>
                  <a:pt x="720352" y="429467"/>
                </a:cubicBezTo>
                <a:cubicBezTo>
                  <a:pt x="720352" y="455821"/>
                  <a:pt x="698987" y="477186"/>
                  <a:pt x="672633"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0,4</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59"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7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700" dirty="0" smtClean="0">
                <a:solidFill>
                  <a:schemeClr val="tx1"/>
                </a:solidFill>
                <a:effectLst/>
                <a:latin typeface="Times New Roman" panose="02020603050405020304" pitchFamily="18" charset="0"/>
                <a:cs typeface="Times New Roman" panose="02020603050405020304" pitchFamily="18" charset="0"/>
              </a:rPr>
              <a:t>Республики «Развитие </a:t>
            </a:r>
            <a:r>
              <a:rPr lang="ru-RU" sz="1700" dirty="0">
                <a:solidFill>
                  <a:schemeClr val="tx1"/>
                </a:solidFill>
                <a:effectLst/>
                <a:latin typeface="Times New Roman" panose="02020603050405020304" pitchFamily="18" charset="0"/>
                <a:cs typeface="Times New Roman" panose="02020603050405020304" pitchFamily="18" charset="0"/>
              </a:rPr>
              <a:t>жилищного строительства и сферы жилищно-коммунального хозяйства»</a:t>
            </a:r>
          </a:p>
        </p:txBody>
      </p:sp>
      <p:cxnSp>
        <p:nvCxnSpPr>
          <p:cNvPr id="60" name="Прямая соединительная линия 5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pSp>
        <p:nvGrpSpPr>
          <p:cNvPr id="62" name="Группа 61"/>
          <p:cNvGrpSpPr/>
          <p:nvPr/>
        </p:nvGrpSpPr>
        <p:grpSpPr>
          <a:xfrm>
            <a:off x="4296140" y="2420888"/>
            <a:ext cx="3516220" cy="271377"/>
            <a:chOff x="41639" y="519237"/>
            <a:chExt cx="2842959" cy="330178"/>
          </a:xfrm>
        </p:grpSpPr>
        <p:sp>
          <p:nvSpPr>
            <p:cNvPr id="70" name="Скругленный прямоугольник 69"/>
            <p:cNvSpPr/>
            <p:nvPr/>
          </p:nvSpPr>
          <p:spPr>
            <a:xfrm>
              <a:off x="41639" y="519237"/>
              <a:ext cx="2842959" cy="33017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1" name="Скругленный прямоугольник 4"/>
            <p:cNvSpPr/>
            <p:nvPr/>
          </p:nvSpPr>
          <p:spPr>
            <a:xfrm>
              <a:off x="51310" y="528908"/>
              <a:ext cx="2823617" cy="3108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3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63" name="Группа 62"/>
          <p:cNvGrpSpPr/>
          <p:nvPr/>
        </p:nvGrpSpPr>
        <p:grpSpPr>
          <a:xfrm>
            <a:off x="7873480" y="2420888"/>
            <a:ext cx="586952" cy="306660"/>
            <a:chOff x="3163001" y="488173"/>
            <a:chExt cx="761117" cy="351571"/>
          </a:xfrm>
        </p:grpSpPr>
        <p:sp>
          <p:nvSpPr>
            <p:cNvPr id="68" name="Скругленный прямоугольник 67"/>
            <p:cNvSpPr/>
            <p:nvPr/>
          </p:nvSpPr>
          <p:spPr>
            <a:xfrm>
              <a:off x="3163001" y="488173"/>
              <a:ext cx="761117" cy="33017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9" name="Скругленный прямоугольник 6"/>
            <p:cNvSpPr/>
            <p:nvPr/>
          </p:nvSpPr>
          <p:spPr>
            <a:xfrm>
              <a:off x="3163001" y="528908"/>
              <a:ext cx="750361" cy="3108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План</a:t>
              </a:r>
              <a:endParaRPr lang="ru-RU" sz="13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64" name="Группа 63"/>
          <p:cNvGrpSpPr/>
          <p:nvPr/>
        </p:nvGrpSpPr>
        <p:grpSpPr>
          <a:xfrm>
            <a:off x="8507556" y="2420888"/>
            <a:ext cx="589083" cy="288000"/>
            <a:chOff x="4208564" y="519237"/>
            <a:chExt cx="687626" cy="330178"/>
          </a:xfrm>
        </p:grpSpPr>
        <p:sp>
          <p:nvSpPr>
            <p:cNvPr id="66" name="Скругленный прямоугольник 65"/>
            <p:cNvSpPr/>
            <p:nvPr/>
          </p:nvSpPr>
          <p:spPr>
            <a:xfrm>
              <a:off x="4208564" y="519237"/>
              <a:ext cx="687626" cy="33017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7" name="Скругленный прямоугольник 8"/>
            <p:cNvSpPr/>
            <p:nvPr/>
          </p:nvSpPr>
          <p:spPr>
            <a:xfrm>
              <a:off x="4222017" y="528908"/>
              <a:ext cx="664502" cy="3108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Факт</a:t>
              </a:r>
              <a:endParaRPr lang="ru-RU" sz="1300" b="1" kern="1200" dirty="0">
                <a:solidFill>
                  <a:schemeClr val="tx1"/>
                </a:solidFill>
                <a:latin typeface="Times New Roman" panose="02020603050405020304" pitchFamily="18" charset="0"/>
                <a:cs typeface="Times New Roman" panose="02020603050405020304" pitchFamily="18" charset="0"/>
              </a:endParaRPr>
            </a:p>
          </p:txBody>
        </p:sp>
      </p:grpSp>
      <p:sp>
        <p:nvSpPr>
          <p:cNvPr id="73" name="Полилиния 72"/>
          <p:cNvSpPr/>
          <p:nvPr/>
        </p:nvSpPr>
        <p:spPr>
          <a:xfrm>
            <a:off x="4304562" y="4005361"/>
            <a:ext cx="3507797" cy="251546"/>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dirty="0" smtClean="0">
                <a:solidFill>
                  <a:schemeClr val="tx1"/>
                </a:solidFill>
                <a:latin typeface="Times New Roman" panose="02020603050405020304" pitchFamily="18" charset="0"/>
                <a:cs typeface="Times New Roman" panose="02020603050405020304" pitchFamily="18" charset="0"/>
              </a:rPr>
              <a:t>Снятие административных барьеров в строительстве </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54" name="TextBox 53"/>
          <p:cNvSpPr txBox="1"/>
          <p:nvPr/>
        </p:nvSpPr>
        <p:spPr>
          <a:xfrm>
            <a:off x="4308101" y="5805264"/>
            <a:ext cx="4669988" cy="783193"/>
          </a:xfrm>
          <a:prstGeom prst="wedgeRoundRectCallout">
            <a:avLst>
              <a:gd name="adj1" fmla="val -53336"/>
              <a:gd name="adj2" fmla="val -44698"/>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000" i="1" dirty="0" smtClean="0">
                <a:latin typeface="Times New Roman" panose="02020603050405020304" pitchFamily="18" charset="0"/>
                <a:cs typeface="Times New Roman" panose="02020603050405020304" pitchFamily="18" charset="0"/>
              </a:rPr>
              <a:t>неполное </a:t>
            </a:r>
            <a:r>
              <a:rPr lang="ru-RU" sz="1000" i="1" dirty="0">
                <a:latin typeface="Times New Roman" panose="02020603050405020304" pitchFamily="18" charset="0"/>
                <a:cs typeface="Times New Roman" panose="02020603050405020304" pitchFamily="18" charset="0"/>
              </a:rPr>
              <a:t>освоение средств обусловлено </a:t>
            </a:r>
            <a:r>
              <a:rPr lang="ru-RU" sz="1000" i="1" dirty="0" smtClean="0">
                <a:latin typeface="Times New Roman" panose="02020603050405020304" pitchFamily="18" charset="0"/>
                <a:cs typeface="Times New Roman" panose="02020603050405020304" pitchFamily="18" charset="0"/>
              </a:rPr>
              <a:t>невозможностью </a:t>
            </a:r>
            <a:r>
              <a:rPr lang="ru-RU" sz="1000" i="1" dirty="0">
                <a:latin typeface="Times New Roman" panose="02020603050405020304" pitchFamily="18" charset="0"/>
                <a:cs typeface="Times New Roman" panose="02020603050405020304" pitchFamily="18" charset="0"/>
              </a:rPr>
              <a:t>проведения </a:t>
            </a:r>
            <a:r>
              <a:rPr lang="ru-RU" sz="1000" i="1" dirty="0" smtClean="0">
                <a:latin typeface="Times New Roman" panose="02020603050405020304" pitchFamily="18" charset="0"/>
                <a:cs typeface="Times New Roman" panose="02020603050405020304" pitchFamily="18" charset="0"/>
              </a:rPr>
              <a:t>аукционов </a:t>
            </a:r>
            <a:r>
              <a:rPr lang="ru-RU" sz="1000" i="1" dirty="0">
                <a:latin typeface="Times New Roman" panose="02020603050405020304" pitchFamily="18" charset="0"/>
                <a:cs typeface="Times New Roman" panose="02020603050405020304" pitchFamily="18" charset="0"/>
              </a:rPr>
              <a:t>и заключения </a:t>
            </a:r>
            <a:r>
              <a:rPr lang="ru-RU" sz="1000" i="1" dirty="0" smtClean="0">
                <a:latin typeface="Times New Roman" panose="02020603050405020304" pitchFamily="18" charset="0"/>
                <a:cs typeface="Times New Roman" panose="02020603050405020304" pitchFamily="18" charset="0"/>
              </a:rPr>
              <a:t>государственных контрактов </a:t>
            </a:r>
            <a:r>
              <a:rPr lang="ru-RU" sz="1000" i="1" dirty="0">
                <a:latin typeface="Times New Roman" panose="02020603050405020304" pitchFamily="18" charset="0"/>
                <a:cs typeface="Times New Roman" panose="02020603050405020304" pitchFamily="18" charset="0"/>
              </a:rPr>
              <a:t>на строительство </a:t>
            </a:r>
            <a:r>
              <a:rPr lang="ru-RU" sz="1000" i="1" dirty="0" smtClean="0">
                <a:latin typeface="Times New Roman" panose="02020603050405020304" pitchFamily="18" charset="0"/>
                <a:cs typeface="Times New Roman" panose="02020603050405020304" pitchFamily="18" charset="0"/>
              </a:rPr>
              <a:t>объектов </a:t>
            </a:r>
            <a:r>
              <a:rPr lang="ru-RU" sz="1000" i="1" dirty="0">
                <a:latin typeface="Times New Roman" panose="02020603050405020304" pitchFamily="18" charset="0"/>
                <a:cs typeface="Times New Roman" panose="02020603050405020304" pitchFamily="18" charset="0"/>
              </a:rPr>
              <a:t>в связи с отсутствием </a:t>
            </a:r>
            <a:r>
              <a:rPr lang="ru-RU" sz="1000" i="1" dirty="0" smtClean="0">
                <a:latin typeface="Times New Roman" panose="02020603050405020304" pitchFamily="18" charset="0"/>
                <a:cs typeface="Times New Roman" panose="02020603050405020304" pitchFamily="18" charset="0"/>
              </a:rPr>
              <a:t>положительных заключений </a:t>
            </a:r>
            <a:r>
              <a:rPr lang="ru-RU" sz="1000" i="1" dirty="0">
                <a:latin typeface="Times New Roman" panose="02020603050405020304" pitchFamily="18" charset="0"/>
                <a:cs typeface="Times New Roman" panose="02020603050405020304" pitchFamily="18" charset="0"/>
              </a:rPr>
              <a:t>на проектную сметную </a:t>
            </a:r>
            <a:r>
              <a:rPr lang="ru-RU" sz="1000" i="1" dirty="0" smtClean="0">
                <a:latin typeface="Times New Roman" panose="02020603050405020304" pitchFamily="18" charset="0"/>
                <a:cs typeface="Times New Roman" panose="02020603050405020304" pitchFamily="18" charset="0"/>
              </a:rPr>
              <a:t>документацию </a:t>
            </a:r>
            <a:r>
              <a:rPr lang="ru-RU" sz="1000" i="1" dirty="0">
                <a:latin typeface="Times New Roman" panose="02020603050405020304" pitchFamily="18" charset="0"/>
                <a:cs typeface="Times New Roman" panose="02020603050405020304" pitchFamily="18" charset="0"/>
              </a:rPr>
              <a:t>по </a:t>
            </a:r>
            <a:r>
              <a:rPr lang="ru-RU" sz="1000" i="1" dirty="0" smtClean="0">
                <a:latin typeface="Times New Roman" panose="02020603050405020304" pitchFamily="18" charset="0"/>
                <a:cs typeface="Times New Roman" panose="02020603050405020304" pitchFamily="18" charset="0"/>
              </a:rPr>
              <a:t>объектам</a:t>
            </a:r>
            <a:endParaRPr lang="ru-RU" sz="1000" i="1" dirty="0">
              <a:solidFill>
                <a:srgbClr val="FF0000"/>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a:xfrm>
            <a:off x="8137511" y="6475382"/>
            <a:ext cx="1006489" cy="365125"/>
          </a:xfrm>
        </p:spPr>
        <p:txBody>
          <a:bodyPr/>
          <a:lstStyle/>
          <a:p>
            <a:pPr>
              <a:defRPr/>
            </a:pPr>
            <a:fld id="{667CCBFA-BFB9-4E9F-B6F6-694D72409F22}" type="slidenum">
              <a:rPr lang="ru-RU" smtClean="0"/>
              <a:pPr>
                <a:defRPr/>
              </a:pPr>
              <a:t>72</a:t>
            </a:fld>
            <a:endParaRPr lang="ru-RU" dirty="0"/>
          </a:p>
        </p:txBody>
      </p:sp>
      <p:sp>
        <p:nvSpPr>
          <p:cNvPr id="72" name="TextBox 71"/>
          <p:cNvSpPr txBox="1"/>
          <p:nvPr/>
        </p:nvSpPr>
        <p:spPr>
          <a:xfrm>
            <a:off x="247050" y="4797152"/>
            <a:ext cx="3843599" cy="1787723"/>
          </a:xfrm>
          <a:prstGeom prst="wedgeRoundRectCallout">
            <a:avLst>
              <a:gd name="adj1" fmla="val -53336"/>
              <a:gd name="adj2" fmla="val -44698"/>
              <a:gd name="adj3" fmla="val 16667"/>
            </a:avLst>
          </a:prstGeom>
          <a:solidFill>
            <a:srgbClr val="E3D5FF"/>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100" dirty="0" smtClean="0">
                <a:latin typeface="Times New Roman" panose="02020603050405020304" pitchFamily="18" charset="0"/>
                <a:cs typeface="Times New Roman" panose="02020603050405020304" pitchFamily="18" charset="0"/>
              </a:rPr>
              <a:t>С 01.01.2019 года указанная государственная программа утратила свою силу, действуют следующие государственные программы:</a:t>
            </a:r>
          </a:p>
          <a:p>
            <a:pPr algn="just"/>
            <a:r>
              <a:rPr lang="ru-RU" sz="1100" dirty="0" smtClean="0">
                <a:latin typeface="Times New Roman" panose="02020603050405020304" pitchFamily="18" charset="0"/>
                <a:cs typeface="Times New Roman" panose="02020603050405020304" pitchFamily="18" charset="0"/>
              </a:rPr>
              <a:t> - «Развитие </a:t>
            </a:r>
            <a:r>
              <a:rPr lang="ru-RU" sz="1100" dirty="0">
                <a:latin typeface="Times New Roman" panose="02020603050405020304" pitchFamily="18" charset="0"/>
                <a:cs typeface="Times New Roman" panose="02020603050405020304" pitchFamily="18" charset="0"/>
              </a:rPr>
              <a:t>строительного комплекса и </a:t>
            </a:r>
            <a:r>
              <a:rPr lang="ru-RU" sz="1100" dirty="0" smtClean="0">
                <a:latin typeface="Times New Roman" panose="02020603050405020304" pitchFamily="18" charset="0"/>
                <a:cs typeface="Times New Roman" panose="02020603050405020304" pitchFamily="18" charset="0"/>
              </a:rPr>
              <a:t>архитектуры»</a:t>
            </a:r>
            <a:endParaRPr lang="ru-RU" sz="1100" dirty="0">
              <a:latin typeface="Times New Roman" panose="02020603050405020304" pitchFamily="18" charset="0"/>
              <a:cs typeface="Times New Roman" panose="02020603050405020304" pitchFamily="18" charset="0"/>
            </a:endParaRPr>
          </a:p>
          <a:p>
            <a:pPr algn="just"/>
            <a:r>
              <a:rPr lang="ru-RU" sz="1100" dirty="0" smtClean="0">
                <a:latin typeface="Times New Roman" panose="02020603050405020304" pitchFamily="18" charset="0"/>
                <a:cs typeface="Times New Roman" panose="02020603050405020304" pitchFamily="18" charset="0"/>
              </a:rPr>
              <a:t> - «Модернизация </a:t>
            </a:r>
            <a:r>
              <a:rPr lang="ru-RU" sz="1100" dirty="0">
                <a:latin typeface="Times New Roman" panose="02020603050405020304" pitchFamily="18" charset="0"/>
                <a:cs typeface="Times New Roman" panose="02020603050405020304" pitchFamily="18" charset="0"/>
              </a:rPr>
              <a:t>и развитие сферы жилищно-коммунального </a:t>
            </a:r>
            <a:r>
              <a:rPr lang="ru-RU" sz="1100" dirty="0" smtClean="0">
                <a:latin typeface="Times New Roman" panose="02020603050405020304" pitchFamily="18" charset="0"/>
                <a:cs typeface="Times New Roman" panose="02020603050405020304" pitchFamily="18" charset="0"/>
              </a:rPr>
              <a:t>хозяйства»</a:t>
            </a:r>
            <a:endParaRPr lang="ru-RU" sz="1100" dirty="0">
              <a:latin typeface="Times New Roman" panose="02020603050405020304" pitchFamily="18" charset="0"/>
              <a:cs typeface="Times New Roman" panose="02020603050405020304" pitchFamily="18" charset="0"/>
            </a:endParaRPr>
          </a:p>
          <a:p>
            <a:pPr algn="just"/>
            <a:r>
              <a:rPr lang="ru-RU" sz="1100" dirty="0" smtClean="0">
                <a:latin typeface="Times New Roman" panose="02020603050405020304" pitchFamily="18" charset="0"/>
                <a:cs typeface="Times New Roman" panose="02020603050405020304" pitchFamily="18" charset="0"/>
              </a:rPr>
              <a:t> - «Обеспечение </a:t>
            </a:r>
            <a:r>
              <a:rPr lang="ru-RU" sz="1100" dirty="0">
                <a:latin typeface="Times New Roman" panose="02020603050405020304" pitchFamily="18" charset="0"/>
                <a:cs typeface="Times New Roman" panose="02020603050405020304" pitchFamily="18" charset="0"/>
              </a:rPr>
              <a:t>граждан </a:t>
            </a:r>
            <a:r>
              <a:rPr lang="ru-RU" sz="1100" dirty="0" smtClean="0">
                <a:latin typeface="Times New Roman" panose="02020603050405020304" pitchFamily="18" charset="0"/>
                <a:cs typeface="Times New Roman" panose="02020603050405020304" pitchFamily="18" charset="0"/>
              </a:rPr>
              <a:t>доступным </a:t>
            </a:r>
            <a:r>
              <a:rPr lang="ru-RU" sz="1100" dirty="0">
                <a:latin typeface="Times New Roman" panose="02020603050405020304" pitchFamily="18" charset="0"/>
                <a:cs typeface="Times New Roman" panose="02020603050405020304" pitchFamily="18" charset="0"/>
              </a:rPr>
              <a:t>и комфортным </a:t>
            </a:r>
            <a:r>
              <a:rPr lang="ru-RU" sz="1100" dirty="0" smtClean="0">
                <a:latin typeface="Times New Roman" panose="02020603050405020304" pitchFamily="18" charset="0"/>
                <a:cs typeface="Times New Roman" panose="02020603050405020304" pitchFamily="18" charset="0"/>
              </a:rPr>
              <a:t>жильем»</a:t>
            </a:r>
            <a:endParaRPr lang="ru-RU" sz="1100" dirty="0">
              <a:latin typeface="Times New Roman" panose="02020603050405020304" pitchFamily="18" charset="0"/>
              <a:cs typeface="Times New Roman" panose="02020603050405020304" pitchFamily="18" charset="0"/>
            </a:endParaRPr>
          </a:p>
          <a:p>
            <a:pPr algn="just"/>
            <a:r>
              <a:rPr lang="ru-RU" sz="1100" dirty="0" smtClean="0">
                <a:latin typeface="Times New Roman" panose="02020603050405020304" pitchFamily="18" charset="0"/>
                <a:cs typeface="Times New Roman" panose="02020603050405020304" pitchFamily="18" charset="0"/>
              </a:rPr>
              <a:t> - «Формирование </a:t>
            </a:r>
            <a:r>
              <a:rPr lang="ru-RU" sz="1100" dirty="0">
                <a:latin typeface="Times New Roman" panose="02020603050405020304" pitchFamily="18" charset="0"/>
                <a:cs typeface="Times New Roman" panose="02020603050405020304" pitchFamily="18" charset="0"/>
              </a:rPr>
              <a:t>современной городской </a:t>
            </a:r>
            <a:r>
              <a:rPr lang="ru-RU" sz="1100" dirty="0" smtClean="0">
                <a:latin typeface="Times New Roman" panose="02020603050405020304" pitchFamily="18" charset="0"/>
                <a:cs typeface="Times New Roman" panose="02020603050405020304" pitchFamily="18" charset="0"/>
              </a:rPr>
              <a:t>среды»</a:t>
            </a:r>
            <a:endParaRPr lang="ru-RU" sz="11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50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лилиния 6"/>
          <p:cNvSpPr/>
          <p:nvPr/>
        </p:nvSpPr>
        <p:spPr>
          <a:xfrm>
            <a:off x="5868144" y="1330260"/>
            <a:ext cx="2880320" cy="836382"/>
          </a:xfrm>
          <a:custGeom>
            <a:avLst/>
            <a:gdLst>
              <a:gd name="connsiteX0" fmla="*/ 0 w 3902419"/>
              <a:gd name="connsiteY0" fmla="*/ 91715 h 917152"/>
              <a:gd name="connsiteX1" fmla="*/ 91715 w 3902419"/>
              <a:gd name="connsiteY1" fmla="*/ 0 h 917152"/>
              <a:gd name="connsiteX2" fmla="*/ 3810704 w 3902419"/>
              <a:gd name="connsiteY2" fmla="*/ 0 h 917152"/>
              <a:gd name="connsiteX3" fmla="*/ 3902419 w 3902419"/>
              <a:gd name="connsiteY3" fmla="*/ 91715 h 917152"/>
              <a:gd name="connsiteX4" fmla="*/ 3902419 w 3902419"/>
              <a:gd name="connsiteY4" fmla="*/ 825437 h 917152"/>
              <a:gd name="connsiteX5" fmla="*/ 3810704 w 3902419"/>
              <a:gd name="connsiteY5" fmla="*/ 917152 h 917152"/>
              <a:gd name="connsiteX6" fmla="*/ 91715 w 3902419"/>
              <a:gd name="connsiteY6" fmla="*/ 917152 h 917152"/>
              <a:gd name="connsiteX7" fmla="*/ 0 w 3902419"/>
              <a:gd name="connsiteY7" fmla="*/ 825437 h 917152"/>
              <a:gd name="connsiteX8" fmla="*/ 0 w 3902419"/>
              <a:gd name="connsiteY8" fmla="*/ 91715 h 91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2419" h="917152">
                <a:moveTo>
                  <a:pt x="0" y="91715"/>
                </a:moveTo>
                <a:cubicBezTo>
                  <a:pt x="0" y="41062"/>
                  <a:pt x="41062" y="0"/>
                  <a:pt x="91715" y="0"/>
                </a:cubicBezTo>
                <a:lnTo>
                  <a:pt x="3810704" y="0"/>
                </a:lnTo>
                <a:cubicBezTo>
                  <a:pt x="3861357" y="0"/>
                  <a:pt x="3902419" y="41062"/>
                  <a:pt x="3902419" y="91715"/>
                </a:cubicBezTo>
                <a:lnTo>
                  <a:pt x="3902419" y="825437"/>
                </a:lnTo>
                <a:cubicBezTo>
                  <a:pt x="3902419" y="876090"/>
                  <a:pt x="3861357" y="917152"/>
                  <a:pt x="3810704" y="917152"/>
                </a:cubicBezTo>
                <a:lnTo>
                  <a:pt x="91715" y="917152"/>
                </a:lnTo>
                <a:cubicBezTo>
                  <a:pt x="41062" y="917152"/>
                  <a:pt x="0" y="876090"/>
                  <a:pt x="0" y="825437"/>
                </a:cubicBezTo>
                <a:lnTo>
                  <a:pt x="0" y="91715"/>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80202" tIns="80202" rIns="80202" bIns="80202"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Полилиния 7"/>
          <p:cNvSpPr/>
          <p:nvPr/>
        </p:nvSpPr>
        <p:spPr>
          <a:xfrm>
            <a:off x="6017488" y="2318898"/>
            <a:ext cx="1152000" cy="745200"/>
          </a:xfrm>
          <a:custGeom>
            <a:avLst/>
            <a:gdLst>
              <a:gd name="connsiteX0" fmla="*/ 0 w 1612017"/>
              <a:gd name="connsiteY0" fmla="*/ 91715 h 917152"/>
              <a:gd name="connsiteX1" fmla="*/ 91715 w 1612017"/>
              <a:gd name="connsiteY1" fmla="*/ 0 h 917152"/>
              <a:gd name="connsiteX2" fmla="*/ 1520302 w 1612017"/>
              <a:gd name="connsiteY2" fmla="*/ 0 h 917152"/>
              <a:gd name="connsiteX3" fmla="*/ 1612017 w 1612017"/>
              <a:gd name="connsiteY3" fmla="*/ 91715 h 917152"/>
              <a:gd name="connsiteX4" fmla="*/ 1612017 w 1612017"/>
              <a:gd name="connsiteY4" fmla="*/ 825437 h 917152"/>
              <a:gd name="connsiteX5" fmla="*/ 1520302 w 1612017"/>
              <a:gd name="connsiteY5" fmla="*/ 917152 h 917152"/>
              <a:gd name="connsiteX6" fmla="*/ 91715 w 1612017"/>
              <a:gd name="connsiteY6" fmla="*/ 917152 h 917152"/>
              <a:gd name="connsiteX7" fmla="*/ 0 w 1612017"/>
              <a:gd name="connsiteY7" fmla="*/ 825437 h 917152"/>
              <a:gd name="connsiteX8" fmla="*/ 0 w 1612017"/>
              <a:gd name="connsiteY8" fmla="*/ 91715 h 91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017" h="917152">
                <a:moveTo>
                  <a:pt x="0" y="91715"/>
                </a:moveTo>
                <a:cubicBezTo>
                  <a:pt x="0" y="41062"/>
                  <a:pt x="41062" y="0"/>
                  <a:pt x="91715" y="0"/>
                </a:cubicBezTo>
                <a:lnTo>
                  <a:pt x="1520302" y="0"/>
                </a:lnTo>
                <a:cubicBezTo>
                  <a:pt x="1570955" y="0"/>
                  <a:pt x="1612017" y="41062"/>
                  <a:pt x="1612017" y="91715"/>
                </a:cubicBezTo>
                <a:lnTo>
                  <a:pt x="1612017" y="825437"/>
                </a:lnTo>
                <a:cubicBezTo>
                  <a:pt x="1612017" y="876090"/>
                  <a:pt x="1570955" y="917152"/>
                  <a:pt x="1520302" y="917152"/>
                </a:cubicBezTo>
                <a:lnTo>
                  <a:pt x="91715" y="917152"/>
                </a:lnTo>
                <a:cubicBezTo>
                  <a:pt x="41062" y="917152"/>
                  <a:pt x="0" y="876090"/>
                  <a:pt x="0" y="825437"/>
                </a:cubicBezTo>
                <a:lnTo>
                  <a:pt x="0" y="91715"/>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202" tIns="80202" rIns="80202" bIns="80202"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 план</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9" name="Полилиния 8"/>
          <p:cNvSpPr/>
          <p:nvPr/>
        </p:nvSpPr>
        <p:spPr>
          <a:xfrm>
            <a:off x="6029130" y="3141051"/>
            <a:ext cx="1152000" cy="745200"/>
          </a:xfrm>
          <a:custGeom>
            <a:avLst/>
            <a:gdLst>
              <a:gd name="connsiteX0" fmla="*/ 0 w 1605729"/>
              <a:gd name="connsiteY0" fmla="*/ 46558 h 465583"/>
              <a:gd name="connsiteX1" fmla="*/ 46558 w 1605729"/>
              <a:gd name="connsiteY1" fmla="*/ 0 h 465583"/>
              <a:gd name="connsiteX2" fmla="*/ 1559171 w 1605729"/>
              <a:gd name="connsiteY2" fmla="*/ 0 h 465583"/>
              <a:gd name="connsiteX3" fmla="*/ 1605729 w 1605729"/>
              <a:gd name="connsiteY3" fmla="*/ 46558 h 465583"/>
              <a:gd name="connsiteX4" fmla="*/ 1605729 w 1605729"/>
              <a:gd name="connsiteY4" fmla="*/ 419025 h 465583"/>
              <a:gd name="connsiteX5" fmla="*/ 1559171 w 1605729"/>
              <a:gd name="connsiteY5" fmla="*/ 465583 h 465583"/>
              <a:gd name="connsiteX6" fmla="*/ 46558 w 1605729"/>
              <a:gd name="connsiteY6" fmla="*/ 465583 h 465583"/>
              <a:gd name="connsiteX7" fmla="*/ 0 w 1605729"/>
              <a:gd name="connsiteY7" fmla="*/ 419025 h 465583"/>
              <a:gd name="connsiteX8" fmla="*/ 0 w 1605729"/>
              <a:gd name="connsiteY8" fmla="*/ 46558 h 4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729" h="465583">
                <a:moveTo>
                  <a:pt x="0" y="46558"/>
                </a:moveTo>
                <a:cubicBezTo>
                  <a:pt x="0" y="20845"/>
                  <a:pt x="20845" y="0"/>
                  <a:pt x="46558" y="0"/>
                </a:cubicBezTo>
                <a:lnTo>
                  <a:pt x="1559171" y="0"/>
                </a:lnTo>
                <a:cubicBezTo>
                  <a:pt x="1584884" y="0"/>
                  <a:pt x="1605729" y="20845"/>
                  <a:pt x="1605729" y="46558"/>
                </a:cubicBezTo>
                <a:lnTo>
                  <a:pt x="1605729" y="419025"/>
                </a:lnTo>
                <a:cubicBezTo>
                  <a:pt x="1605729" y="444738"/>
                  <a:pt x="1584884" y="465583"/>
                  <a:pt x="1559171" y="465583"/>
                </a:cubicBezTo>
                <a:lnTo>
                  <a:pt x="46558" y="465583"/>
                </a:lnTo>
                <a:cubicBezTo>
                  <a:pt x="20845" y="465583"/>
                  <a:pt x="0" y="444738"/>
                  <a:pt x="0" y="419025"/>
                </a:cubicBezTo>
                <a:lnTo>
                  <a:pt x="0" y="46558"/>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5546" tIns="55546" rIns="55546" bIns="55546" numCol="1" spcCol="1270" anchor="ctr" anchorCtr="0">
            <a:noAutofit/>
          </a:bodyPr>
          <a:lstStyle/>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2,2</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13" name="Полилиния 12"/>
          <p:cNvSpPr/>
          <p:nvPr/>
        </p:nvSpPr>
        <p:spPr>
          <a:xfrm>
            <a:off x="6021319" y="3979944"/>
            <a:ext cx="1152000" cy="745200"/>
          </a:xfrm>
          <a:custGeom>
            <a:avLst/>
            <a:gdLst>
              <a:gd name="connsiteX0" fmla="*/ 0 w 1452281"/>
              <a:gd name="connsiteY0" fmla="*/ 50764 h 507644"/>
              <a:gd name="connsiteX1" fmla="*/ 50764 w 1452281"/>
              <a:gd name="connsiteY1" fmla="*/ 0 h 507644"/>
              <a:gd name="connsiteX2" fmla="*/ 1401517 w 1452281"/>
              <a:gd name="connsiteY2" fmla="*/ 0 h 507644"/>
              <a:gd name="connsiteX3" fmla="*/ 1452281 w 1452281"/>
              <a:gd name="connsiteY3" fmla="*/ 50764 h 507644"/>
              <a:gd name="connsiteX4" fmla="*/ 1452281 w 1452281"/>
              <a:gd name="connsiteY4" fmla="*/ 456880 h 507644"/>
              <a:gd name="connsiteX5" fmla="*/ 1401517 w 1452281"/>
              <a:gd name="connsiteY5" fmla="*/ 507644 h 507644"/>
              <a:gd name="connsiteX6" fmla="*/ 50764 w 1452281"/>
              <a:gd name="connsiteY6" fmla="*/ 507644 h 507644"/>
              <a:gd name="connsiteX7" fmla="*/ 0 w 1452281"/>
              <a:gd name="connsiteY7" fmla="*/ 456880 h 507644"/>
              <a:gd name="connsiteX8" fmla="*/ 0 w 1452281"/>
              <a:gd name="connsiteY8" fmla="*/ 50764 h 50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281" h="507644">
                <a:moveTo>
                  <a:pt x="0" y="50764"/>
                </a:moveTo>
                <a:cubicBezTo>
                  <a:pt x="0" y="22728"/>
                  <a:pt x="22728" y="0"/>
                  <a:pt x="50764" y="0"/>
                </a:cubicBezTo>
                <a:lnTo>
                  <a:pt x="1401517" y="0"/>
                </a:lnTo>
                <a:cubicBezTo>
                  <a:pt x="1429553" y="0"/>
                  <a:pt x="1452281" y="22728"/>
                  <a:pt x="1452281" y="50764"/>
                </a:cubicBezTo>
                <a:lnTo>
                  <a:pt x="1452281" y="456880"/>
                </a:lnTo>
                <a:cubicBezTo>
                  <a:pt x="1452281" y="484916"/>
                  <a:pt x="1429553" y="507644"/>
                  <a:pt x="1401517" y="507644"/>
                </a:cubicBezTo>
                <a:lnTo>
                  <a:pt x="50764" y="507644"/>
                </a:lnTo>
                <a:cubicBezTo>
                  <a:pt x="22728" y="507644"/>
                  <a:pt x="0" y="484916"/>
                  <a:pt x="0" y="456880"/>
                </a:cubicBezTo>
                <a:lnTo>
                  <a:pt x="0" y="50764"/>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778" tIns="56778" rIns="56778" bIns="56778"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44,0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17" name="Полилиния 16"/>
          <p:cNvSpPr/>
          <p:nvPr/>
        </p:nvSpPr>
        <p:spPr>
          <a:xfrm>
            <a:off x="6021317" y="4797152"/>
            <a:ext cx="1152000" cy="745200"/>
          </a:xfrm>
          <a:custGeom>
            <a:avLst/>
            <a:gdLst>
              <a:gd name="connsiteX0" fmla="*/ 0 w 941167"/>
              <a:gd name="connsiteY0" fmla="*/ 69781 h 697806"/>
              <a:gd name="connsiteX1" fmla="*/ 69781 w 941167"/>
              <a:gd name="connsiteY1" fmla="*/ 0 h 697806"/>
              <a:gd name="connsiteX2" fmla="*/ 871386 w 941167"/>
              <a:gd name="connsiteY2" fmla="*/ 0 h 697806"/>
              <a:gd name="connsiteX3" fmla="*/ 941167 w 941167"/>
              <a:gd name="connsiteY3" fmla="*/ 69781 h 697806"/>
              <a:gd name="connsiteX4" fmla="*/ 941167 w 941167"/>
              <a:gd name="connsiteY4" fmla="*/ 628025 h 697806"/>
              <a:gd name="connsiteX5" fmla="*/ 871386 w 941167"/>
              <a:gd name="connsiteY5" fmla="*/ 697806 h 697806"/>
              <a:gd name="connsiteX6" fmla="*/ 69781 w 941167"/>
              <a:gd name="connsiteY6" fmla="*/ 697806 h 697806"/>
              <a:gd name="connsiteX7" fmla="*/ 0 w 941167"/>
              <a:gd name="connsiteY7" fmla="*/ 628025 h 697806"/>
              <a:gd name="connsiteX8" fmla="*/ 0 w 941167"/>
              <a:gd name="connsiteY8" fmla="*/ 69781 h 69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1167" h="697806">
                <a:moveTo>
                  <a:pt x="0" y="69781"/>
                </a:moveTo>
                <a:cubicBezTo>
                  <a:pt x="0" y="31242"/>
                  <a:pt x="31242" y="0"/>
                  <a:pt x="69781" y="0"/>
                </a:cubicBezTo>
                <a:lnTo>
                  <a:pt x="871386" y="0"/>
                </a:lnTo>
                <a:cubicBezTo>
                  <a:pt x="909925" y="0"/>
                  <a:pt x="941167" y="31242"/>
                  <a:pt x="941167" y="69781"/>
                </a:cubicBezTo>
                <a:lnTo>
                  <a:pt x="941167" y="628025"/>
                </a:lnTo>
                <a:cubicBezTo>
                  <a:pt x="941167" y="666564"/>
                  <a:pt x="909925" y="697806"/>
                  <a:pt x="871386" y="697806"/>
                </a:cubicBezTo>
                <a:lnTo>
                  <a:pt x="69781" y="697806"/>
                </a:lnTo>
                <a:cubicBezTo>
                  <a:pt x="31242" y="697806"/>
                  <a:pt x="0" y="666564"/>
                  <a:pt x="0" y="628025"/>
                </a:cubicBezTo>
                <a:lnTo>
                  <a:pt x="0" y="69781"/>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48" tIns="62348" rIns="62348" bIns="62348" numCol="1" spcCol="1270" anchor="ctr" anchorCtr="0">
            <a:noAutofit/>
          </a:bodyPr>
          <a:lstStyle/>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56</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7495346" y="2298314"/>
            <a:ext cx="1152128" cy="744902"/>
          </a:xfrm>
          <a:custGeom>
            <a:avLst/>
            <a:gdLst>
              <a:gd name="connsiteX0" fmla="*/ 0 w 501594"/>
              <a:gd name="connsiteY0" fmla="*/ 50159 h 917152"/>
              <a:gd name="connsiteX1" fmla="*/ 50159 w 501594"/>
              <a:gd name="connsiteY1" fmla="*/ 0 h 917152"/>
              <a:gd name="connsiteX2" fmla="*/ 451435 w 501594"/>
              <a:gd name="connsiteY2" fmla="*/ 0 h 917152"/>
              <a:gd name="connsiteX3" fmla="*/ 501594 w 501594"/>
              <a:gd name="connsiteY3" fmla="*/ 50159 h 917152"/>
              <a:gd name="connsiteX4" fmla="*/ 501594 w 501594"/>
              <a:gd name="connsiteY4" fmla="*/ 866993 h 917152"/>
              <a:gd name="connsiteX5" fmla="*/ 451435 w 501594"/>
              <a:gd name="connsiteY5" fmla="*/ 917152 h 917152"/>
              <a:gd name="connsiteX6" fmla="*/ 50159 w 501594"/>
              <a:gd name="connsiteY6" fmla="*/ 917152 h 917152"/>
              <a:gd name="connsiteX7" fmla="*/ 0 w 501594"/>
              <a:gd name="connsiteY7" fmla="*/ 866993 h 917152"/>
              <a:gd name="connsiteX8" fmla="*/ 0 w 501594"/>
              <a:gd name="connsiteY8" fmla="*/ 50159 h 91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594" h="917152">
                <a:moveTo>
                  <a:pt x="0" y="50159"/>
                </a:moveTo>
                <a:cubicBezTo>
                  <a:pt x="0" y="22457"/>
                  <a:pt x="22457" y="0"/>
                  <a:pt x="50159" y="0"/>
                </a:cubicBezTo>
                <a:lnTo>
                  <a:pt x="451435" y="0"/>
                </a:lnTo>
                <a:cubicBezTo>
                  <a:pt x="479137" y="0"/>
                  <a:pt x="501594" y="22457"/>
                  <a:pt x="501594" y="50159"/>
                </a:cubicBezTo>
                <a:lnTo>
                  <a:pt x="501594" y="866993"/>
                </a:lnTo>
                <a:cubicBezTo>
                  <a:pt x="501594" y="894695"/>
                  <a:pt x="479137" y="917152"/>
                  <a:pt x="451435" y="917152"/>
                </a:cubicBezTo>
                <a:lnTo>
                  <a:pt x="50159" y="917152"/>
                </a:lnTo>
                <a:cubicBezTo>
                  <a:pt x="22457" y="917152"/>
                  <a:pt x="0" y="894695"/>
                  <a:pt x="0" y="866993"/>
                </a:cubicBezTo>
                <a:lnTo>
                  <a:pt x="0" y="50159"/>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031" tIns="68031" rIns="68031" bIns="68031"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факт</a:t>
            </a:r>
            <a:endParaRPr lang="ru-RU" sz="1400" b="1" kern="1200" dirty="0" smtClean="0">
              <a:solidFill>
                <a:schemeClr val="tx1"/>
              </a:solidFill>
              <a:latin typeface="Times New Roman" panose="02020603050405020304" pitchFamily="18" charset="0"/>
              <a:cs typeface="Times New Roman" panose="02020603050405020304" pitchFamily="18" charset="0"/>
            </a:endParaRPr>
          </a:p>
        </p:txBody>
      </p:sp>
      <p:sp>
        <p:nvSpPr>
          <p:cNvPr id="28" name="Полилиния 27"/>
          <p:cNvSpPr/>
          <p:nvPr/>
        </p:nvSpPr>
        <p:spPr>
          <a:xfrm>
            <a:off x="7495346" y="3141050"/>
            <a:ext cx="1152000" cy="745200"/>
          </a:xfrm>
          <a:custGeom>
            <a:avLst/>
            <a:gdLst>
              <a:gd name="connsiteX0" fmla="*/ 0 w 481076"/>
              <a:gd name="connsiteY0" fmla="*/ 46765 h 467646"/>
              <a:gd name="connsiteX1" fmla="*/ 46765 w 481076"/>
              <a:gd name="connsiteY1" fmla="*/ 0 h 467646"/>
              <a:gd name="connsiteX2" fmla="*/ 434311 w 481076"/>
              <a:gd name="connsiteY2" fmla="*/ 0 h 467646"/>
              <a:gd name="connsiteX3" fmla="*/ 481076 w 481076"/>
              <a:gd name="connsiteY3" fmla="*/ 46765 h 467646"/>
              <a:gd name="connsiteX4" fmla="*/ 481076 w 481076"/>
              <a:gd name="connsiteY4" fmla="*/ 420881 h 467646"/>
              <a:gd name="connsiteX5" fmla="*/ 434311 w 481076"/>
              <a:gd name="connsiteY5" fmla="*/ 467646 h 467646"/>
              <a:gd name="connsiteX6" fmla="*/ 46765 w 481076"/>
              <a:gd name="connsiteY6" fmla="*/ 467646 h 467646"/>
              <a:gd name="connsiteX7" fmla="*/ 0 w 481076"/>
              <a:gd name="connsiteY7" fmla="*/ 420881 h 467646"/>
              <a:gd name="connsiteX8" fmla="*/ 0 w 481076"/>
              <a:gd name="connsiteY8" fmla="*/ 46765 h 46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076" h="467646">
                <a:moveTo>
                  <a:pt x="0" y="46765"/>
                </a:moveTo>
                <a:cubicBezTo>
                  <a:pt x="0" y="20937"/>
                  <a:pt x="20937" y="0"/>
                  <a:pt x="46765" y="0"/>
                </a:cubicBezTo>
                <a:lnTo>
                  <a:pt x="434311" y="0"/>
                </a:lnTo>
                <a:cubicBezTo>
                  <a:pt x="460139" y="0"/>
                  <a:pt x="481076" y="20937"/>
                  <a:pt x="481076" y="46765"/>
                </a:cubicBezTo>
                <a:lnTo>
                  <a:pt x="481076" y="420881"/>
                </a:lnTo>
                <a:cubicBezTo>
                  <a:pt x="481076" y="446709"/>
                  <a:pt x="460139" y="467646"/>
                  <a:pt x="434311" y="467646"/>
                </a:cubicBezTo>
                <a:lnTo>
                  <a:pt x="46765" y="467646"/>
                </a:lnTo>
                <a:cubicBezTo>
                  <a:pt x="20937" y="467646"/>
                  <a:pt x="0" y="446709"/>
                  <a:pt x="0" y="420881"/>
                </a:cubicBezTo>
                <a:lnTo>
                  <a:pt x="0" y="46765"/>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5607" tIns="55607" rIns="55607" bIns="55607" numCol="1" spcCol="1270" anchor="ctr" anchorCtr="0">
            <a:noAutofit/>
          </a:bodyPr>
          <a:lstStyle/>
          <a:p>
            <a:pPr lvl="0" algn="ctr" defTabSz="488950">
              <a:lnSpc>
                <a:spcPct val="90000"/>
              </a:lnSpc>
              <a:spcBef>
                <a:spcPct val="0"/>
              </a:spcBef>
              <a:spcAft>
                <a:spcPct val="35000"/>
              </a:spcAft>
            </a:pPr>
            <a:r>
              <a:rPr lang="ru-RU" sz="1100" b="1" smtClean="0">
                <a:solidFill>
                  <a:schemeClr val="tx1"/>
                </a:solidFill>
                <a:latin typeface="Times New Roman" panose="02020603050405020304" pitchFamily="18" charset="0"/>
                <a:cs typeface="Times New Roman" panose="02020603050405020304" pitchFamily="18" charset="0"/>
              </a:rPr>
              <a:t>4,7</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31" name="Полилиния 30"/>
          <p:cNvSpPr/>
          <p:nvPr/>
        </p:nvSpPr>
        <p:spPr>
          <a:xfrm>
            <a:off x="7495346" y="3979944"/>
            <a:ext cx="1152000" cy="745200"/>
          </a:xfrm>
          <a:custGeom>
            <a:avLst/>
            <a:gdLst>
              <a:gd name="connsiteX0" fmla="*/ 0 w 473035"/>
              <a:gd name="connsiteY0" fmla="*/ 47304 h 479881"/>
              <a:gd name="connsiteX1" fmla="*/ 47304 w 473035"/>
              <a:gd name="connsiteY1" fmla="*/ 0 h 479881"/>
              <a:gd name="connsiteX2" fmla="*/ 425732 w 473035"/>
              <a:gd name="connsiteY2" fmla="*/ 0 h 479881"/>
              <a:gd name="connsiteX3" fmla="*/ 473036 w 473035"/>
              <a:gd name="connsiteY3" fmla="*/ 47304 h 479881"/>
              <a:gd name="connsiteX4" fmla="*/ 473035 w 473035"/>
              <a:gd name="connsiteY4" fmla="*/ 432578 h 479881"/>
              <a:gd name="connsiteX5" fmla="*/ 425731 w 473035"/>
              <a:gd name="connsiteY5" fmla="*/ 479882 h 479881"/>
              <a:gd name="connsiteX6" fmla="*/ 47304 w 473035"/>
              <a:gd name="connsiteY6" fmla="*/ 479881 h 479881"/>
              <a:gd name="connsiteX7" fmla="*/ 0 w 473035"/>
              <a:gd name="connsiteY7" fmla="*/ 432577 h 479881"/>
              <a:gd name="connsiteX8" fmla="*/ 0 w 473035"/>
              <a:gd name="connsiteY8" fmla="*/ 47304 h 47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035" h="479881">
                <a:moveTo>
                  <a:pt x="0" y="47304"/>
                </a:moveTo>
                <a:cubicBezTo>
                  <a:pt x="0" y="21179"/>
                  <a:pt x="21179" y="0"/>
                  <a:pt x="47304" y="0"/>
                </a:cubicBezTo>
                <a:lnTo>
                  <a:pt x="425732" y="0"/>
                </a:lnTo>
                <a:cubicBezTo>
                  <a:pt x="451857" y="0"/>
                  <a:pt x="473036" y="21179"/>
                  <a:pt x="473036" y="47304"/>
                </a:cubicBezTo>
                <a:cubicBezTo>
                  <a:pt x="473036" y="175729"/>
                  <a:pt x="473035" y="304153"/>
                  <a:pt x="473035" y="432578"/>
                </a:cubicBezTo>
                <a:cubicBezTo>
                  <a:pt x="473035" y="458703"/>
                  <a:pt x="451856" y="479882"/>
                  <a:pt x="425731" y="479882"/>
                </a:cubicBezTo>
                <a:lnTo>
                  <a:pt x="47304" y="479881"/>
                </a:lnTo>
                <a:cubicBezTo>
                  <a:pt x="21179" y="479881"/>
                  <a:pt x="0" y="458702"/>
                  <a:pt x="0" y="432577"/>
                </a:cubicBezTo>
                <a:lnTo>
                  <a:pt x="0" y="47304"/>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5765" tIns="55765" rIns="55765" bIns="55765" numCol="1" spcCol="1270" anchor="ctr" anchorCtr="0">
            <a:noAutofit/>
          </a:bodyPr>
          <a:lstStyle/>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48,6</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92" name="Полилиния 91"/>
          <p:cNvSpPr/>
          <p:nvPr/>
        </p:nvSpPr>
        <p:spPr>
          <a:xfrm>
            <a:off x="7495346" y="4797152"/>
            <a:ext cx="1152000" cy="745200"/>
          </a:xfrm>
          <a:custGeom>
            <a:avLst/>
            <a:gdLst>
              <a:gd name="connsiteX0" fmla="*/ 0 w 444361"/>
              <a:gd name="connsiteY0" fmla="*/ 44398 h 443984"/>
              <a:gd name="connsiteX1" fmla="*/ 44398 w 444361"/>
              <a:gd name="connsiteY1" fmla="*/ 0 h 443984"/>
              <a:gd name="connsiteX2" fmla="*/ 399963 w 444361"/>
              <a:gd name="connsiteY2" fmla="*/ 0 h 443984"/>
              <a:gd name="connsiteX3" fmla="*/ 444361 w 444361"/>
              <a:gd name="connsiteY3" fmla="*/ 44398 h 443984"/>
              <a:gd name="connsiteX4" fmla="*/ 444361 w 444361"/>
              <a:gd name="connsiteY4" fmla="*/ 399586 h 443984"/>
              <a:gd name="connsiteX5" fmla="*/ 399963 w 444361"/>
              <a:gd name="connsiteY5" fmla="*/ 443984 h 443984"/>
              <a:gd name="connsiteX6" fmla="*/ 44398 w 444361"/>
              <a:gd name="connsiteY6" fmla="*/ 443984 h 443984"/>
              <a:gd name="connsiteX7" fmla="*/ 0 w 444361"/>
              <a:gd name="connsiteY7" fmla="*/ 399586 h 443984"/>
              <a:gd name="connsiteX8" fmla="*/ 0 w 444361"/>
              <a:gd name="connsiteY8" fmla="*/ 44398 h 44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361" h="443984">
                <a:moveTo>
                  <a:pt x="0" y="44398"/>
                </a:moveTo>
                <a:cubicBezTo>
                  <a:pt x="0" y="19878"/>
                  <a:pt x="19878" y="0"/>
                  <a:pt x="44398" y="0"/>
                </a:cubicBezTo>
                <a:lnTo>
                  <a:pt x="399963" y="0"/>
                </a:lnTo>
                <a:cubicBezTo>
                  <a:pt x="424483" y="0"/>
                  <a:pt x="444361" y="19878"/>
                  <a:pt x="444361" y="44398"/>
                </a:cubicBezTo>
                <a:lnTo>
                  <a:pt x="444361" y="399586"/>
                </a:lnTo>
                <a:cubicBezTo>
                  <a:pt x="444361" y="424106"/>
                  <a:pt x="424483" y="443984"/>
                  <a:pt x="399963" y="443984"/>
                </a:cubicBezTo>
                <a:lnTo>
                  <a:pt x="44398" y="443984"/>
                </a:lnTo>
                <a:cubicBezTo>
                  <a:pt x="19878" y="443984"/>
                  <a:pt x="0" y="424106"/>
                  <a:pt x="0" y="399586"/>
                </a:cubicBezTo>
                <a:lnTo>
                  <a:pt x="0" y="44398"/>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914" tIns="54914" rIns="54914" bIns="54914"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62</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345861" y="3141051"/>
            <a:ext cx="5018226" cy="7451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smtClean="0">
                <a:solidFill>
                  <a:schemeClr val="tx1"/>
                </a:solidFill>
                <a:latin typeface="Times New Roman" panose="02020603050405020304" pitchFamily="18" charset="0"/>
                <a:cs typeface="Times New Roman" panose="02020603050405020304" pitchFamily="18" charset="0"/>
              </a:rPr>
              <a:t>превышение </a:t>
            </a:r>
            <a:r>
              <a:rPr lang="ru-RU" sz="1200" dirty="0">
                <a:solidFill>
                  <a:schemeClr val="tx1"/>
                </a:solidFill>
                <a:latin typeface="Times New Roman" panose="02020603050405020304" pitchFamily="18" charset="0"/>
                <a:cs typeface="Times New Roman" panose="02020603050405020304" pitchFamily="18" charset="0"/>
              </a:rPr>
              <a:t>среднего уровня процентной ставки по ипотечному жилищному кредиту (в рублях) по отношению к индексу потребительских </a:t>
            </a:r>
            <a:r>
              <a:rPr lang="ru-RU" sz="1200" dirty="0" smtClean="0">
                <a:solidFill>
                  <a:schemeClr val="tx1"/>
                </a:solidFill>
                <a:latin typeface="Times New Roman" panose="02020603050405020304" pitchFamily="18" charset="0"/>
                <a:cs typeface="Times New Roman" panose="02020603050405020304" pitchFamily="18" charset="0"/>
              </a:rPr>
              <a:t>цен, процентных пунктов</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355002" y="3977369"/>
            <a:ext cx="5009085" cy="64807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solidFill>
                  <a:schemeClr val="tx1"/>
                </a:solidFill>
                <a:latin typeface="Times New Roman" panose="02020603050405020304" pitchFamily="18" charset="0"/>
                <a:cs typeface="Times New Roman" panose="02020603050405020304" pitchFamily="18" charset="0"/>
              </a:rPr>
              <a:t>предоставление доступного и комфортного жилья </a:t>
            </a:r>
            <a:r>
              <a:rPr lang="ru-RU" sz="1200" dirty="0" smtClean="0">
                <a:solidFill>
                  <a:schemeClr val="tx1"/>
                </a:solidFill>
                <a:latin typeface="Times New Roman" panose="02020603050405020304" pitchFamily="18" charset="0"/>
                <a:cs typeface="Times New Roman" panose="02020603050405020304" pitchFamily="18" charset="0"/>
              </a:rPr>
              <a:t>семьям, желающим </a:t>
            </a:r>
            <a:r>
              <a:rPr lang="ru-RU" sz="1200" dirty="0">
                <a:solidFill>
                  <a:schemeClr val="tx1"/>
                </a:solidFill>
                <a:latin typeface="Times New Roman" panose="02020603050405020304" pitchFamily="18" charset="0"/>
                <a:cs typeface="Times New Roman" panose="02020603050405020304" pitchFamily="18" charset="0"/>
              </a:rPr>
              <a:t>улучшить свои жилищные </a:t>
            </a:r>
            <a:r>
              <a:rPr lang="ru-RU" sz="1200" dirty="0" smtClean="0">
                <a:solidFill>
                  <a:schemeClr val="tx1"/>
                </a:solidFill>
                <a:latin typeface="Times New Roman" panose="02020603050405020304" pitchFamily="18" charset="0"/>
                <a:cs typeface="Times New Roman" panose="02020603050405020304" pitchFamily="18" charset="0"/>
              </a:rPr>
              <a:t>условия, %</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338554" y="4793508"/>
            <a:ext cx="5025534" cy="6280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smtClean="0">
                <a:solidFill>
                  <a:schemeClr val="tx1"/>
                </a:solidFill>
                <a:latin typeface="Times New Roman" panose="02020603050405020304" pitchFamily="18" charset="0"/>
                <a:cs typeface="Times New Roman" panose="02020603050405020304" pitchFamily="18" charset="0"/>
              </a:rPr>
              <a:t>совокупное время </a:t>
            </a:r>
            <a:r>
              <a:rPr lang="ru-RU" sz="1200" dirty="0">
                <a:solidFill>
                  <a:schemeClr val="tx1"/>
                </a:solidFill>
                <a:latin typeface="Times New Roman" panose="02020603050405020304" pitchFamily="18" charset="0"/>
                <a:cs typeface="Times New Roman" panose="02020603050405020304" pitchFamily="18" charset="0"/>
              </a:rPr>
              <a:t>прохождения всех процедур, необходимых для получения разрешения на </a:t>
            </a:r>
            <a:r>
              <a:rPr lang="ru-RU" sz="1200" dirty="0" smtClean="0">
                <a:solidFill>
                  <a:schemeClr val="tx1"/>
                </a:solidFill>
                <a:latin typeface="Times New Roman" panose="02020603050405020304" pitchFamily="18" charset="0"/>
                <a:cs typeface="Times New Roman" panose="02020603050405020304" pitchFamily="18" charset="0"/>
              </a:rPr>
              <a:t>строительство, дней</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255158" y="1794258"/>
            <a:ext cx="2516642"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4" name="Picture 10" descr="https://im-tub-ap-ru.yandex.net/pic/6150132de79217342d1ff8cab52cbfd2/www.gksprim.ru/upload/iblock/1a8/85915.jpg"/>
          <p:cNvPicPr>
            <a:picLocks noChangeAspect="1" noChangeArrowheads="1"/>
          </p:cNvPicPr>
          <p:nvPr/>
        </p:nvPicPr>
        <p:blipFill>
          <a:blip r:embed="rId3" cstate="print"/>
          <a:srcRect/>
          <a:stretch>
            <a:fillRect/>
          </a:stretch>
        </p:blipFill>
        <p:spPr bwMode="auto">
          <a:xfrm>
            <a:off x="2850731" y="942469"/>
            <a:ext cx="2431493" cy="1585519"/>
          </a:xfrm>
          <a:prstGeom prst="rect">
            <a:avLst/>
          </a:prstGeom>
          <a:ln>
            <a:noFill/>
          </a:ln>
          <a:effectLst>
            <a:softEdge rad="112500"/>
          </a:effectLst>
        </p:spPr>
      </p:pic>
      <p:sp>
        <p:nvSpPr>
          <p:cNvPr id="15" name="Скругленный прямоугольник 14"/>
          <p:cNvSpPr/>
          <p:nvPr/>
        </p:nvSpPr>
        <p:spPr>
          <a:xfrm>
            <a:off x="355002" y="5579435"/>
            <a:ext cx="5009085" cy="65787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smtClean="0">
                <a:solidFill>
                  <a:schemeClr val="tx1"/>
                </a:solidFill>
                <a:latin typeface="Times New Roman" panose="02020603050405020304" pitchFamily="18" charset="0"/>
                <a:cs typeface="Times New Roman" panose="02020603050405020304" pitchFamily="18" charset="0"/>
              </a:rPr>
              <a:t>годовой объем </a:t>
            </a:r>
            <a:r>
              <a:rPr lang="ru-RU" sz="1200" dirty="0">
                <a:solidFill>
                  <a:schemeClr val="tx1"/>
                </a:solidFill>
                <a:latin typeface="Times New Roman" panose="02020603050405020304" pitchFamily="18" charset="0"/>
                <a:cs typeface="Times New Roman" panose="02020603050405020304" pitchFamily="18" charset="0"/>
              </a:rPr>
              <a:t>ввода жилья </a:t>
            </a: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в расчете на 1 тыс. человек населения Чувашской </a:t>
            </a:r>
            <a:r>
              <a:rPr lang="ru-RU" sz="1200" dirty="0" smtClean="0">
                <a:solidFill>
                  <a:schemeClr val="tx1"/>
                </a:solidFill>
                <a:latin typeface="Times New Roman" panose="02020603050405020304" pitchFamily="18" charset="0"/>
                <a:cs typeface="Times New Roman" panose="02020603050405020304" pitchFamily="18" charset="0"/>
              </a:rPr>
              <a:t>Республики, кв. м на 1000 чел. населения</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53" name="Полилиния 52"/>
          <p:cNvSpPr/>
          <p:nvPr/>
        </p:nvSpPr>
        <p:spPr>
          <a:xfrm>
            <a:off x="6021320" y="5613390"/>
            <a:ext cx="1152000" cy="745200"/>
          </a:xfrm>
          <a:custGeom>
            <a:avLst/>
            <a:gdLst>
              <a:gd name="connsiteX0" fmla="*/ 0 w 941167"/>
              <a:gd name="connsiteY0" fmla="*/ 69781 h 697806"/>
              <a:gd name="connsiteX1" fmla="*/ 69781 w 941167"/>
              <a:gd name="connsiteY1" fmla="*/ 0 h 697806"/>
              <a:gd name="connsiteX2" fmla="*/ 871386 w 941167"/>
              <a:gd name="connsiteY2" fmla="*/ 0 h 697806"/>
              <a:gd name="connsiteX3" fmla="*/ 941167 w 941167"/>
              <a:gd name="connsiteY3" fmla="*/ 69781 h 697806"/>
              <a:gd name="connsiteX4" fmla="*/ 941167 w 941167"/>
              <a:gd name="connsiteY4" fmla="*/ 628025 h 697806"/>
              <a:gd name="connsiteX5" fmla="*/ 871386 w 941167"/>
              <a:gd name="connsiteY5" fmla="*/ 697806 h 697806"/>
              <a:gd name="connsiteX6" fmla="*/ 69781 w 941167"/>
              <a:gd name="connsiteY6" fmla="*/ 697806 h 697806"/>
              <a:gd name="connsiteX7" fmla="*/ 0 w 941167"/>
              <a:gd name="connsiteY7" fmla="*/ 628025 h 697806"/>
              <a:gd name="connsiteX8" fmla="*/ 0 w 941167"/>
              <a:gd name="connsiteY8" fmla="*/ 69781 h 69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1167" h="697806">
                <a:moveTo>
                  <a:pt x="0" y="69781"/>
                </a:moveTo>
                <a:cubicBezTo>
                  <a:pt x="0" y="31242"/>
                  <a:pt x="31242" y="0"/>
                  <a:pt x="69781" y="0"/>
                </a:cubicBezTo>
                <a:lnTo>
                  <a:pt x="871386" y="0"/>
                </a:lnTo>
                <a:cubicBezTo>
                  <a:pt x="909925" y="0"/>
                  <a:pt x="941167" y="31242"/>
                  <a:pt x="941167" y="69781"/>
                </a:cubicBezTo>
                <a:lnTo>
                  <a:pt x="941167" y="628025"/>
                </a:lnTo>
                <a:cubicBezTo>
                  <a:pt x="941167" y="666564"/>
                  <a:pt x="909925" y="697806"/>
                  <a:pt x="871386" y="697806"/>
                </a:cubicBezTo>
                <a:lnTo>
                  <a:pt x="69781" y="697806"/>
                </a:lnTo>
                <a:cubicBezTo>
                  <a:pt x="31242" y="697806"/>
                  <a:pt x="0" y="666564"/>
                  <a:pt x="0" y="628025"/>
                </a:cubicBezTo>
                <a:lnTo>
                  <a:pt x="0" y="69781"/>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48" tIns="62348" rIns="62348" bIns="62348"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512,0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132" name="Полилиния 131"/>
          <p:cNvSpPr/>
          <p:nvPr/>
        </p:nvSpPr>
        <p:spPr>
          <a:xfrm>
            <a:off x="7495346" y="5636128"/>
            <a:ext cx="1152000" cy="745200"/>
          </a:xfrm>
          <a:custGeom>
            <a:avLst/>
            <a:gdLst>
              <a:gd name="connsiteX0" fmla="*/ 0 w 444361"/>
              <a:gd name="connsiteY0" fmla="*/ 30190 h 301899"/>
              <a:gd name="connsiteX1" fmla="*/ 30190 w 444361"/>
              <a:gd name="connsiteY1" fmla="*/ 0 h 301899"/>
              <a:gd name="connsiteX2" fmla="*/ 414171 w 444361"/>
              <a:gd name="connsiteY2" fmla="*/ 0 h 301899"/>
              <a:gd name="connsiteX3" fmla="*/ 444361 w 444361"/>
              <a:gd name="connsiteY3" fmla="*/ 30190 h 301899"/>
              <a:gd name="connsiteX4" fmla="*/ 444361 w 444361"/>
              <a:gd name="connsiteY4" fmla="*/ 271709 h 301899"/>
              <a:gd name="connsiteX5" fmla="*/ 414171 w 444361"/>
              <a:gd name="connsiteY5" fmla="*/ 301899 h 301899"/>
              <a:gd name="connsiteX6" fmla="*/ 30190 w 444361"/>
              <a:gd name="connsiteY6" fmla="*/ 301899 h 301899"/>
              <a:gd name="connsiteX7" fmla="*/ 0 w 444361"/>
              <a:gd name="connsiteY7" fmla="*/ 271709 h 301899"/>
              <a:gd name="connsiteX8" fmla="*/ 0 w 444361"/>
              <a:gd name="connsiteY8" fmla="*/ 30190 h 30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361" h="301899">
                <a:moveTo>
                  <a:pt x="0" y="30190"/>
                </a:moveTo>
                <a:cubicBezTo>
                  <a:pt x="0" y="13517"/>
                  <a:pt x="13517" y="0"/>
                  <a:pt x="30190" y="0"/>
                </a:cubicBezTo>
                <a:lnTo>
                  <a:pt x="414171" y="0"/>
                </a:lnTo>
                <a:cubicBezTo>
                  <a:pt x="430844" y="0"/>
                  <a:pt x="444361" y="13517"/>
                  <a:pt x="444361" y="30190"/>
                </a:cubicBezTo>
                <a:lnTo>
                  <a:pt x="444361" y="271709"/>
                </a:lnTo>
                <a:cubicBezTo>
                  <a:pt x="444361" y="288382"/>
                  <a:pt x="430844" y="301899"/>
                  <a:pt x="414171" y="301899"/>
                </a:cubicBezTo>
                <a:lnTo>
                  <a:pt x="30190" y="301899"/>
                </a:lnTo>
                <a:cubicBezTo>
                  <a:pt x="13517" y="301899"/>
                  <a:pt x="0" y="288382"/>
                  <a:pt x="0" y="271709"/>
                </a:cubicBezTo>
                <a:lnTo>
                  <a:pt x="0" y="30190"/>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752" tIns="50752" rIns="50752" bIns="50752" numCol="1" spcCol="1270" anchor="ctr" anchorCtr="0">
            <a:noAutofit/>
          </a:bodyPr>
          <a:lstStyle/>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486</a:t>
            </a:r>
            <a:r>
              <a:rPr lang="ru-RU" sz="1100" b="1" kern="1200" dirty="0" smtClean="0">
                <a:solidFill>
                  <a:schemeClr val="tx1"/>
                </a:solidFill>
                <a:latin typeface="Times New Roman" panose="02020603050405020304" pitchFamily="18" charset="0"/>
                <a:cs typeface="Times New Roman" panose="02020603050405020304" pitchFamily="18" charset="0"/>
              </a:rPr>
              <a:t>,0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667CCBFA-BFB9-4E9F-B6F6-694D72409F22}" type="slidenum">
              <a:rPr lang="ru-RU" smtClean="0"/>
              <a:pPr>
                <a:defRPr/>
              </a:pPr>
              <a:t>73</a:t>
            </a:fld>
            <a:endParaRPr lang="ru-RU" dirty="0"/>
          </a:p>
        </p:txBody>
      </p:sp>
      <p:sp>
        <p:nvSpPr>
          <p:cNvPr id="40"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7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700" dirty="0" smtClean="0">
                <a:solidFill>
                  <a:schemeClr val="tx1"/>
                </a:solidFill>
                <a:effectLst/>
                <a:latin typeface="Times New Roman" panose="02020603050405020304" pitchFamily="18" charset="0"/>
                <a:cs typeface="Times New Roman" panose="02020603050405020304" pitchFamily="18" charset="0"/>
              </a:rPr>
              <a:t>Республики «Развитие </a:t>
            </a:r>
            <a:r>
              <a:rPr lang="ru-RU" sz="1700" dirty="0">
                <a:solidFill>
                  <a:schemeClr val="tx1"/>
                </a:solidFill>
                <a:effectLst/>
                <a:latin typeface="Times New Roman" panose="02020603050405020304" pitchFamily="18" charset="0"/>
                <a:cs typeface="Times New Roman" panose="02020603050405020304" pitchFamily="18" charset="0"/>
              </a:rPr>
              <a:t>жилищного строительства и сферы жилищно-коммунального хозяйства»</a:t>
            </a:r>
          </a:p>
        </p:txBody>
      </p:sp>
      <p:cxnSp>
        <p:nvCxnSpPr>
          <p:cNvPr id="41" name="Прямая соединительная линия 40"/>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9466375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74</a:t>
            </a:fld>
            <a:endParaRPr lang="ru-RU" dirty="0"/>
          </a:p>
        </p:txBody>
      </p:sp>
      <p:sp>
        <p:nvSpPr>
          <p:cNvPr id="5" name="Скругленный прямоугольник 4"/>
          <p:cNvSpPr/>
          <p:nvPr/>
        </p:nvSpPr>
        <p:spPr>
          <a:xfrm>
            <a:off x="121388" y="764704"/>
            <a:ext cx="5386716" cy="108012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600" dirty="0" smtClean="0">
                <a:solidFill>
                  <a:schemeClr val="tx1"/>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ru-RU" sz="1400" dirty="0" smtClean="0">
                <a:solidFill>
                  <a:schemeClr val="tx1"/>
                </a:solidFill>
                <a:latin typeface="Times New Roman" panose="02020603050405020304" pitchFamily="18" charset="0"/>
                <a:cs typeface="Times New Roman" panose="02020603050405020304" pitchFamily="18" charset="0"/>
              </a:rPr>
              <a:t>обеспечение </a:t>
            </a:r>
            <a:r>
              <a:rPr lang="ru-RU" sz="1400" dirty="0">
                <a:solidFill>
                  <a:schemeClr val="tx1"/>
                </a:solidFill>
                <a:latin typeface="Times New Roman" panose="02020603050405020304" pitchFamily="18" charset="0"/>
                <a:cs typeface="Times New Roman" panose="02020603050405020304" pitchFamily="18" charset="0"/>
              </a:rPr>
              <a:t>сбалансированного экономического развития и конкурентоспособности экономики Чувашской Республики</a:t>
            </a:r>
          </a:p>
          <a:p>
            <a:pPr marL="285750" indent="-285750">
              <a:buFont typeface="Wingdings" panose="05000000000000000000" pitchFamily="2" charset="2"/>
              <a:buChar char="v"/>
            </a:pPr>
            <a:endParaRPr lang="ru-RU" sz="1400" dirty="0" smtClean="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2196" y="2052576"/>
            <a:ext cx="4032448"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400" b="1" dirty="0">
              <a:latin typeface="Times New Roman" panose="02020603050405020304" pitchFamily="18" charset="0"/>
              <a:cs typeface="Times New Roman" panose="02020603050405020304" pitchFamily="18" charset="0"/>
            </a:endParaRPr>
          </a:p>
        </p:txBody>
      </p:sp>
      <p:graphicFrame>
        <p:nvGraphicFramePr>
          <p:cNvPr id="11" name="Диаграмма 10"/>
          <p:cNvGraphicFramePr>
            <a:graphicFrameLocks/>
          </p:cNvGraphicFramePr>
          <p:nvPr>
            <p:extLst>
              <p:ext uri="{D42A27DB-BD31-4B8C-83A1-F6EECF244321}">
                <p14:modId xmlns:p14="http://schemas.microsoft.com/office/powerpoint/2010/main" val="3366921441"/>
              </p:ext>
            </p:extLst>
          </p:nvPr>
        </p:nvGraphicFramePr>
        <p:xfrm>
          <a:off x="132352" y="2565922"/>
          <a:ext cx="3934126" cy="3023318"/>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2" descr="T:\Сектор финансирования\5aa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620688"/>
            <a:ext cx="3217532" cy="14170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Экономическое развитие Чувашской Республики»</a:t>
            </a:r>
          </a:p>
        </p:txBody>
      </p:sp>
      <p:cxnSp>
        <p:nvCxnSpPr>
          <p:cNvPr id="13" name="Прямая соединительная линия 1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5" name="TextBox 14"/>
          <p:cNvSpPr txBox="1"/>
          <p:nvPr/>
        </p:nvSpPr>
        <p:spPr>
          <a:xfrm>
            <a:off x="98196" y="5589240"/>
            <a:ext cx="3810276" cy="1038582"/>
          </a:xfrm>
          <a:prstGeom prst="wedgeRoundRectCallout">
            <a:avLst>
              <a:gd name="adj1" fmla="val 55926"/>
              <a:gd name="adj2" fmla="val -5862"/>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171450" indent="-171450" algn="just">
              <a:buFont typeface="Arial" charset="0"/>
              <a:buChar char="•"/>
            </a:pPr>
            <a:r>
              <a:rPr lang="ru-RU" sz="1100" dirty="0" smtClean="0">
                <a:latin typeface="Times New Roman" panose="02020603050405020304" pitchFamily="18" charset="0"/>
                <a:cs typeface="Times New Roman" panose="02020603050405020304" pitchFamily="18" charset="0"/>
              </a:rPr>
              <a:t>неполное </a:t>
            </a:r>
            <a:r>
              <a:rPr lang="ru-RU" sz="1100" dirty="0">
                <a:latin typeface="Times New Roman" panose="02020603050405020304" pitchFamily="18" charset="0"/>
                <a:cs typeface="Times New Roman" panose="02020603050405020304" pitchFamily="18" charset="0"/>
              </a:rPr>
              <a:t>освоение средств обусловлено отсутствием физических объемов выполненных </a:t>
            </a:r>
            <a:r>
              <a:rPr lang="ru-RU" sz="1100" dirty="0" smtClean="0">
                <a:latin typeface="Times New Roman" panose="02020603050405020304" pitchFamily="18" charset="0"/>
                <a:cs typeface="Times New Roman" panose="02020603050405020304" pitchFamily="18" charset="0"/>
              </a:rPr>
              <a:t>работ в </a:t>
            </a:r>
            <a:r>
              <a:rPr lang="ru-RU" sz="1100" dirty="0">
                <a:latin typeface="Times New Roman" panose="02020603050405020304" pitchFamily="18" charset="0"/>
                <a:cs typeface="Times New Roman" panose="02020603050405020304" pitchFamily="18" charset="0"/>
              </a:rPr>
              <a:t>рамках подпрограммы «Развитие </a:t>
            </a:r>
            <a:r>
              <a:rPr lang="ru-RU" sz="1100" dirty="0" err="1">
                <a:latin typeface="Times New Roman" panose="02020603050405020304" pitchFamily="18" charset="0"/>
                <a:cs typeface="Times New Roman" panose="02020603050405020304" pitchFamily="18" charset="0"/>
              </a:rPr>
              <a:t>монопрофильных</a:t>
            </a:r>
            <a:r>
              <a:rPr lang="ru-RU" sz="1100" dirty="0">
                <a:latin typeface="Times New Roman" panose="02020603050405020304" pitchFamily="18" charset="0"/>
                <a:cs typeface="Times New Roman" panose="02020603050405020304" pitchFamily="18" charset="0"/>
              </a:rPr>
              <a:t> населенных пунктов в Чувашской Республике» </a:t>
            </a:r>
            <a:r>
              <a:rPr lang="ru-RU" sz="1100" dirty="0" smtClean="0">
                <a:latin typeface="Times New Roman" panose="02020603050405020304" pitchFamily="18" charset="0"/>
                <a:cs typeface="Times New Roman" panose="02020603050405020304" pitchFamily="18" charset="0"/>
              </a:rPr>
              <a:t>(г.Канаш)</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6" name="Полилиния 15"/>
          <p:cNvSpPr/>
          <p:nvPr/>
        </p:nvSpPr>
        <p:spPr>
          <a:xfrm>
            <a:off x="4134397" y="1990287"/>
            <a:ext cx="4902099" cy="351214"/>
          </a:xfrm>
          <a:custGeom>
            <a:avLst/>
            <a:gdLst>
              <a:gd name="connsiteX0" fmla="*/ 0 w 4928030"/>
              <a:gd name="connsiteY0" fmla="*/ 40668 h 406676"/>
              <a:gd name="connsiteX1" fmla="*/ 40668 w 4928030"/>
              <a:gd name="connsiteY1" fmla="*/ 0 h 406676"/>
              <a:gd name="connsiteX2" fmla="*/ 4887362 w 4928030"/>
              <a:gd name="connsiteY2" fmla="*/ 0 h 406676"/>
              <a:gd name="connsiteX3" fmla="*/ 4928030 w 4928030"/>
              <a:gd name="connsiteY3" fmla="*/ 40668 h 406676"/>
              <a:gd name="connsiteX4" fmla="*/ 4928030 w 4928030"/>
              <a:gd name="connsiteY4" fmla="*/ 366008 h 406676"/>
              <a:gd name="connsiteX5" fmla="*/ 4887362 w 4928030"/>
              <a:gd name="connsiteY5" fmla="*/ 406676 h 406676"/>
              <a:gd name="connsiteX6" fmla="*/ 40668 w 4928030"/>
              <a:gd name="connsiteY6" fmla="*/ 406676 h 406676"/>
              <a:gd name="connsiteX7" fmla="*/ 0 w 4928030"/>
              <a:gd name="connsiteY7" fmla="*/ 366008 h 406676"/>
              <a:gd name="connsiteX8" fmla="*/ 0 w 4928030"/>
              <a:gd name="connsiteY8" fmla="*/ 40668 h 40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8030" h="406676">
                <a:moveTo>
                  <a:pt x="0" y="40668"/>
                </a:moveTo>
                <a:cubicBezTo>
                  <a:pt x="0" y="18208"/>
                  <a:pt x="18208" y="0"/>
                  <a:pt x="40668" y="0"/>
                </a:cubicBezTo>
                <a:lnTo>
                  <a:pt x="4887362" y="0"/>
                </a:lnTo>
                <a:cubicBezTo>
                  <a:pt x="4909822" y="0"/>
                  <a:pt x="4928030" y="18208"/>
                  <a:pt x="4928030" y="40668"/>
                </a:cubicBezTo>
                <a:lnTo>
                  <a:pt x="4928030" y="366008"/>
                </a:lnTo>
                <a:cubicBezTo>
                  <a:pt x="4928030" y="388468"/>
                  <a:pt x="4909822" y="406676"/>
                  <a:pt x="4887362" y="406676"/>
                </a:cubicBezTo>
                <a:lnTo>
                  <a:pt x="40668" y="406676"/>
                </a:lnTo>
                <a:cubicBezTo>
                  <a:pt x="18208" y="406676"/>
                  <a:pt x="0" y="388468"/>
                  <a:pt x="0" y="366008"/>
                </a:cubicBezTo>
                <a:lnTo>
                  <a:pt x="0" y="40668"/>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871" tIns="72871" rIns="72871" bIns="72871" numCol="1" spcCol="1270" anchor="ctr" anchorCtr="0">
            <a:noAutofit/>
          </a:bodyPr>
          <a:lstStyle/>
          <a:p>
            <a:pPr algn="ctr" defTabSz="711200" fontAlgn="base">
              <a:lnSpc>
                <a:spcPct val="90000"/>
              </a:lnSpc>
              <a:spcBef>
                <a:spcPct val="0"/>
              </a:spcBef>
              <a:spcAft>
                <a:spcPct val="35000"/>
              </a:spcAft>
            </a:pPr>
            <a:r>
              <a:rPr lang="ru-RU" sz="1600" b="1" i="1" dirty="0">
                <a:solidFill>
                  <a:prstClr val="black"/>
                </a:solidFill>
                <a:latin typeface="Times New Roman" panose="02020603050405020304" pitchFamily="18" charset="0"/>
                <a:cs typeface="Times New Roman" panose="02020603050405020304" pitchFamily="18" charset="0"/>
              </a:rPr>
              <a:t>Расходы в разрезе </a:t>
            </a:r>
            <a:r>
              <a:rPr lang="ru-RU" sz="1600" b="1" i="1" dirty="0" smtClean="0">
                <a:solidFill>
                  <a:prstClr val="black"/>
                </a:solidFill>
                <a:latin typeface="Times New Roman" panose="02020603050405020304" pitchFamily="18" charset="0"/>
                <a:cs typeface="Times New Roman" panose="02020603050405020304" pitchFamily="18" charset="0"/>
              </a:rPr>
              <a:t>подпрограмм в 2018 году, </a:t>
            </a:r>
            <a:r>
              <a:rPr lang="ru-RU" sz="1600" b="1" i="1" dirty="0">
                <a:solidFill>
                  <a:prstClr val="black"/>
                </a:solidFill>
                <a:latin typeface="Times New Roman" panose="02020603050405020304" pitchFamily="18" charset="0"/>
                <a:cs typeface="Times New Roman" panose="02020603050405020304" pitchFamily="18" charset="0"/>
              </a:rPr>
              <a:t>млн. руб.</a:t>
            </a:r>
          </a:p>
        </p:txBody>
      </p:sp>
      <p:sp>
        <p:nvSpPr>
          <p:cNvPr id="17" name="Полилиния 16"/>
          <p:cNvSpPr/>
          <p:nvPr/>
        </p:nvSpPr>
        <p:spPr>
          <a:xfrm>
            <a:off x="4134397" y="2353198"/>
            <a:ext cx="3461939" cy="314000"/>
          </a:xfrm>
          <a:custGeom>
            <a:avLst/>
            <a:gdLst>
              <a:gd name="connsiteX0" fmla="*/ 0 w 2842959"/>
              <a:gd name="connsiteY0" fmla="*/ 30897 h 308968"/>
              <a:gd name="connsiteX1" fmla="*/ 30897 w 2842959"/>
              <a:gd name="connsiteY1" fmla="*/ 0 h 308968"/>
              <a:gd name="connsiteX2" fmla="*/ 2812062 w 2842959"/>
              <a:gd name="connsiteY2" fmla="*/ 0 h 308968"/>
              <a:gd name="connsiteX3" fmla="*/ 2842959 w 2842959"/>
              <a:gd name="connsiteY3" fmla="*/ 30897 h 308968"/>
              <a:gd name="connsiteX4" fmla="*/ 2842959 w 2842959"/>
              <a:gd name="connsiteY4" fmla="*/ 278071 h 308968"/>
              <a:gd name="connsiteX5" fmla="*/ 2812062 w 2842959"/>
              <a:gd name="connsiteY5" fmla="*/ 308968 h 308968"/>
              <a:gd name="connsiteX6" fmla="*/ 30897 w 2842959"/>
              <a:gd name="connsiteY6" fmla="*/ 308968 h 308968"/>
              <a:gd name="connsiteX7" fmla="*/ 0 w 2842959"/>
              <a:gd name="connsiteY7" fmla="*/ 278071 h 308968"/>
              <a:gd name="connsiteX8" fmla="*/ 0 w 2842959"/>
              <a:gd name="connsiteY8" fmla="*/ 30897 h 30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308968">
                <a:moveTo>
                  <a:pt x="0" y="30897"/>
                </a:moveTo>
                <a:cubicBezTo>
                  <a:pt x="0" y="13833"/>
                  <a:pt x="13833" y="0"/>
                  <a:pt x="30897" y="0"/>
                </a:cubicBezTo>
                <a:lnTo>
                  <a:pt x="2812062" y="0"/>
                </a:lnTo>
                <a:cubicBezTo>
                  <a:pt x="2829126" y="0"/>
                  <a:pt x="2842959" y="13833"/>
                  <a:pt x="2842959" y="30897"/>
                </a:cubicBezTo>
                <a:lnTo>
                  <a:pt x="2842959" y="278071"/>
                </a:lnTo>
                <a:cubicBezTo>
                  <a:pt x="2842959" y="295135"/>
                  <a:pt x="2829126" y="308968"/>
                  <a:pt x="2812062" y="308968"/>
                </a:cubicBezTo>
                <a:lnTo>
                  <a:pt x="30897" y="308968"/>
                </a:lnTo>
                <a:cubicBezTo>
                  <a:pt x="13833" y="308968"/>
                  <a:pt x="0" y="295135"/>
                  <a:pt x="0" y="278071"/>
                </a:cubicBezTo>
                <a:lnTo>
                  <a:pt x="0" y="3089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99" tIns="66199" rIns="66199" bIns="66199" numCol="1" spcCol="1270" anchor="ctr" anchorCtr="0">
            <a:noAutofit/>
          </a:bodyPr>
          <a:lstStyle/>
          <a:p>
            <a:pPr algn="ctr" defTabSz="666750" fontAlgn="base">
              <a:lnSpc>
                <a:spcPct val="90000"/>
              </a:lnSpc>
              <a:spcBef>
                <a:spcPct val="0"/>
              </a:spcBef>
              <a:spcAft>
                <a:spcPct val="35000"/>
              </a:spcAft>
            </a:pPr>
            <a:r>
              <a:rPr lang="ru-RU" sz="1500" b="1" dirty="0">
                <a:solidFill>
                  <a:prstClr val="black"/>
                </a:solidFill>
                <a:latin typeface="Times New Roman" panose="02020603050405020304" pitchFamily="18" charset="0"/>
                <a:cs typeface="Times New Roman" panose="02020603050405020304" pitchFamily="18" charset="0"/>
              </a:rPr>
              <a:t>Подпрограмма</a:t>
            </a:r>
          </a:p>
        </p:txBody>
      </p:sp>
      <p:sp>
        <p:nvSpPr>
          <p:cNvPr id="18" name="Полилиния 17"/>
          <p:cNvSpPr/>
          <p:nvPr/>
        </p:nvSpPr>
        <p:spPr>
          <a:xfrm>
            <a:off x="4134397" y="3107422"/>
            <a:ext cx="3461939" cy="432048"/>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250" dirty="0">
                <a:solidFill>
                  <a:prstClr val="black"/>
                </a:solidFill>
                <a:latin typeface="Times New Roman" panose="02020603050405020304" pitchFamily="18" charset="0"/>
                <a:cs typeface="Times New Roman" panose="02020603050405020304" pitchFamily="18" charset="0"/>
              </a:rPr>
              <a:t>Развитие субъектов малого и среднего </a:t>
            </a:r>
            <a:r>
              <a:rPr lang="ru-RU" sz="1250" dirty="0" smtClean="0">
                <a:solidFill>
                  <a:prstClr val="black"/>
                </a:solidFill>
                <a:latin typeface="Times New Roman" panose="02020603050405020304" pitchFamily="18" charset="0"/>
                <a:cs typeface="Times New Roman" panose="02020603050405020304" pitchFamily="18" charset="0"/>
              </a:rPr>
              <a:t>предпринимательства</a:t>
            </a:r>
            <a:endParaRPr lang="ru-RU" sz="1250" dirty="0">
              <a:solidFill>
                <a:prstClr val="black"/>
              </a:solidFill>
              <a:latin typeface="Times New Roman" panose="02020603050405020304" pitchFamily="18" charset="0"/>
              <a:cs typeface="Times New Roman" panose="02020603050405020304" pitchFamily="18" charset="0"/>
            </a:endParaRPr>
          </a:p>
        </p:txBody>
      </p:sp>
      <p:sp>
        <p:nvSpPr>
          <p:cNvPr id="19" name="Полилиния 18"/>
          <p:cNvSpPr/>
          <p:nvPr/>
        </p:nvSpPr>
        <p:spPr>
          <a:xfrm>
            <a:off x="4134397" y="3584774"/>
            <a:ext cx="3461939" cy="458451"/>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250" dirty="0" smtClean="0">
                <a:solidFill>
                  <a:prstClr val="black"/>
                </a:solidFill>
                <a:latin typeface="Times New Roman" panose="02020603050405020304" pitchFamily="18" charset="0"/>
                <a:cs typeface="Times New Roman" panose="02020603050405020304" pitchFamily="18" charset="0"/>
              </a:rPr>
              <a:t>Государственное стимулирование развития внешнеэкономической деятельности</a:t>
            </a:r>
            <a:endParaRPr lang="ru-RU" sz="1250" dirty="0">
              <a:solidFill>
                <a:prstClr val="black"/>
              </a:solidFill>
              <a:latin typeface="Times New Roman" panose="02020603050405020304" pitchFamily="18" charset="0"/>
              <a:cs typeface="Times New Roman" panose="02020603050405020304" pitchFamily="18" charset="0"/>
            </a:endParaRPr>
          </a:p>
        </p:txBody>
      </p:sp>
      <p:sp>
        <p:nvSpPr>
          <p:cNvPr id="20" name="Полилиния 19"/>
          <p:cNvSpPr/>
          <p:nvPr/>
        </p:nvSpPr>
        <p:spPr>
          <a:xfrm>
            <a:off x="4134397" y="4105229"/>
            <a:ext cx="3461939" cy="303806"/>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250" dirty="0">
                <a:solidFill>
                  <a:prstClr val="black"/>
                </a:solidFill>
                <a:latin typeface="Times New Roman" panose="02020603050405020304" pitchFamily="18" charset="0"/>
                <a:cs typeface="Times New Roman" panose="02020603050405020304" pitchFamily="18" charset="0"/>
              </a:rPr>
              <a:t>Развитие потребительского рынка и сферы услуг в Чувашской Республике</a:t>
            </a:r>
          </a:p>
        </p:txBody>
      </p:sp>
      <p:sp>
        <p:nvSpPr>
          <p:cNvPr id="21" name="Полилиния 20"/>
          <p:cNvSpPr/>
          <p:nvPr/>
        </p:nvSpPr>
        <p:spPr>
          <a:xfrm>
            <a:off x="4134397" y="4465268"/>
            <a:ext cx="3461939" cy="444702"/>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250" dirty="0" smtClean="0">
                <a:solidFill>
                  <a:prstClr val="black"/>
                </a:solidFill>
                <a:latin typeface="Times New Roman" panose="02020603050405020304" pitchFamily="18" charset="0"/>
                <a:cs typeface="Times New Roman" panose="02020603050405020304" pitchFamily="18" charset="0"/>
              </a:rPr>
              <a:t>Формирование благоприятной инвестиционной среды в Чувашской Республике</a:t>
            </a:r>
            <a:endParaRPr lang="ru-RU" sz="1250" dirty="0">
              <a:solidFill>
                <a:prstClr val="black"/>
              </a:solidFill>
              <a:latin typeface="Times New Roman" panose="02020603050405020304" pitchFamily="18" charset="0"/>
              <a:cs typeface="Times New Roman" panose="02020603050405020304" pitchFamily="18" charset="0"/>
            </a:endParaRPr>
          </a:p>
        </p:txBody>
      </p:sp>
      <p:sp>
        <p:nvSpPr>
          <p:cNvPr id="22" name="Полилиния 21"/>
          <p:cNvSpPr/>
          <p:nvPr/>
        </p:nvSpPr>
        <p:spPr>
          <a:xfrm>
            <a:off x="4134397" y="5700756"/>
            <a:ext cx="3461939" cy="398939"/>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250" dirty="0" smtClean="0">
                <a:solidFill>
                  <a:prstClr val="black"/>
                </a:solidFill>
                <a:latin typeface="Times New Roman" panose="02020603050405020304" pitchFamily="18" charset="0"/>
                <a:cs typeface="Times New Roman" panose="02020603050405020304" pitchFamily="18" charset="0"/>
              </a:rPr>
              <a:t>Развитие монопрофильных населенных пунктов в Чувашской Республике*</a:t>
            </a:r>
            <a:endParaRPr lang="ru-RU" sz="1250" dirty="0">
              <a:solidFill>
                <a:prstClr val="black"/>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7674041" y="2358229"/>
            <a:ext cx="612000" cy="308968"/>
          </a:xfrm>
          <a:custGeom>
            <a:avLst/>
            <a:gdLst>
              <a:gd name="connsiteX0" fmla="*/ 0 w 761117"/>
              <a:gd name="connsiteY0" fmla="*/ 30897 h 308968"/>
              <a:gd name="connsiteX1" fmla="*/ 30897 w 761117"/>
              <a:gd name="connsiteY1" fmla="*/ 0 h 308968"/>
              <a:gd name="connsiteX2" fmla="*/ 730220 w 761117"/>
              <a:gd name="connsiteY2" fmla="*/ 0 h 308968"/>
              <a:gd name="connsiteX3" fmla="*/ 761117 w 761117"/>
              <a:gd name="connsiteY3" fmla="*/ 30897 h 308968"/>
              <a:gd name="connsiteX4" fmla="*/ 761117 w 761117"/>
              <a:gd name="connsiteY4" fmla="*/ 278071 h 308968"/>
              <a:gd name="connsiteX5" fmla="*/ 730220 w 761117"/>
              <a:gd name="connsiteY5" fmla="*/ 308968 h 308968"/>
              <a:gd name="connsiteX6" fmla="*/ 30897 w 761117"/>
              <a:gd name="connsiteY6" fmla="*/ 308968 h 308968"/>
              <a:gd name="connsiteX7" fmla="*/ 0 w 761117"/>
              <a:gd name="connsiteY7" fmla="*/ 278071 h 308968"/>
              <a:gd name="connsiteX8" fmla="*/ 0 w 761117"/>
              <a:gd name="connsiteY8" fmla="*/ 30897 h 30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117" h="308968">
                <a:moveTo>
                  <a:pt x="0" y="30897"/>
                </a:moveTo>
                <a:cubicBezTo>
                  <a:pt x="0" y="13833"/>
                  <a:pt x="13833" y="0"/>
                  <a:pt x="30897" y="0"/>
                </a:cubicBezTo>
                <a:lnTo>
                  <a:pt x="730220" y="0"/>
                </a:lnTo>
                <a:cubicBezTo>
                  <a:pt x="747284" y="0"/>
                  <a:pt x="761117" y="13833"/>
                  <a:pt x="761117" y="30897"/>
                </a:cubicBezTo>
                <a:lnTo>
                  <a:pt x="761117" y="278071"/>
                </a:lnTo>
                <a:cubicBezTo>
                  <a:pt x="761117" y="295135"/>
                  <a:pt x="747284" y="308968"/>
                  <a:pt x="730220" y="308968"/>
                </a:cubicBezTo>
                <a:lnTo>
                  <a:pt x="30897" y="308968"/>
                </a:lnTo>
                <a:cubicBezTo>
                  <a:pt x="13833" y="308968"/>
                  <a:pt x="0" y="295135"/>
                  <a:pt x="0" y="278071"/>
                </a:cubicBezTo>
                <a:lnTo>
                  <a:pt x="0" y="3089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2389" tIns="62389" rIns="62389" bIns="62389"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План</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24" name="Полилиния 23"/>
          <p:cNvSpPr/>
          <p:nvPr/>
        </p:nvSpPr>
        <p:spPr>
          <a:xfrm>
            <a:off x="7674041" y="2711266"/>
            <a:ext cx="612000" cy="359141"/>
          </a:xfrm>
          <a:custGeom>
            <a:avLst/>
            <a:gdLst>
              <a:gd name="connsiteX0" fmla="*/ 0 w 816003"/>
              <a:gd name="connsiteY0" fmla="*/ 61344 h 613435"/>
              <a:gd name="connsiteX1" fmla="*/ 61344 w 816003"/>
              <a:gd name="connsiteY1" fmla="*/ 0 h 613435"/>
              <a:gd name="connsiteX2" fmla="*/ 754660 w 816003"/>
              <a:gd name="connsiteY2" fmla="*/ 0 h 613435"/>
              <a:gd name="connsiteX3" fmla="*/ 816004 w 816003"/>
              <a:gd name="connsiteY3" fmla="*/ 61344 h 613435"/>
              <a:gd name="connsiteX4" fmla="*/ 816003 w 816003"/>
              <a:gd name="connsiteY4" fmla="*/ 552092 h 613435"/>
              <a:gd name="connsiteX5" fmla="*/ 754659 w 816003"/>
              <a:gd name="connsiteY5" fmla="*/ 613436 h 613435"/>
              <a:gd name="connsiteX6" fmla="*/ 61344 w 816003"/>
              <a:gd name="connsiteY6" fmla="*/ 613435 h 613435"/>
              <a:gd name="connsiteX7" fmla="*/ 0 w 816003"/>
              <a:gd name="connsiteY7" fmla="*/ 552091 h 613435"/>
              <a:gd name="connsiteX8" fmla="*/ 0 w 816003"/>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003" h="613435">
                <a:moveTo>
                  <a:pt x="0" y="61344"/>
                </a:moveTo>
                <a:cubicBezTo>
                  <a:pt x="0" y="27465"/>
                  <a:pt x="27465" y="0"/>
                  <a:pt x="61344" y="0"/>
                </a:cubicBezTo>
                <a:lnTo>
                  <a:pt x="754660" y="0"/>
                </a:lnTo>
                <a:cubicBezTo>
                  <a:pt x="788539" y="0"/>
                  <a:pt x="816004" y="27465"/>
                  <a:pt x="816004" y="61344"/>
                </a:cubicBezTo>
                <a:cubicBezTo>
                  <a:pt x="816004" y="224927"/>
                  <a:pt x="816003" y="388509"/>
                  <a:pt x="816003" y="552092"/>
                </a:cubicBezTo>
                <a:cubicBezTo>
                  <a:pt x="816003" y="585971"/>
                  <a:pt x="788538" y="613436"/>
                  <a:pt x="754659"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57,7</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25" name="Полилиния 24"/>
          <p:cNvSpPr/>
          <p:nvPr/>
        </p:nvSpPr>
        <p:spPr>
          <a:xfrm>
            <a:off x="7674041" y="3124143"/>
            <a:ext cx="612000" cy="415328"/>
          </a:xfrm>
          <a:custGeom>
            <a:avLst/>
            <a:gdLst>
              <a:gd name="connsiteX0" fmla="*/ 0 w 809650"/>
              <a:gd name="connsiteY0" fmla="*/ 61344 h 613435"/>
              <a:gd name="connsiteX1" fmla="*/ 61344 w 809650"/>
              <a:gd name="connsiteY1" fmla="*/ 0 h 613435"/>
              <a:gd name="connsiteX2" fmla="*/ 748307 w 809650"/>
              <a:gd name="connsiteY2" fmla="*/ 0 h 613435"/>
              <a:gd name="connsiteX3" fmla="*/ 809651 w 809650"/>
              <a:gd name="connsiteY3" fmla="*/ 61344 h 613435"/>
              <a:gd name="connsiteX4" fmla="*/ 809650 w 809650"/>
              <a:gd name="connsiteY4" fmla="*/ 552092 h 613435"/>
              <a:gd name="connsiteX5" fmla="*/ 748306 w 809650"/>
              <a:gd name="connsiteY5" fmla="*/ 613436 h 613435"/>
              <a:gd name="connsiteX6" fmla="*/ 61344 w 809650"/>
              <a:gd name="connsiteY6" fmla="*/ 613435 h 613435"/>
              <a:gd name="connsiteX7" fmla="*/ 0 w 809650"/>
              <a:gd name="connsiteY7" fmla="*/ 552091 h 613435"/>
              <a:gd name="connsiteX8" fmla="*/ 0 w 809650"/>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650" h="613435">
                <a:moveTo>
                  <a:pt x="0" y="61344"/>
                </a:moveTo>
                <a:cubicBezTo>
                  <a:pt x="0" y="27465"/>
                  <a:pt x="27465" y="0"/>
                  <a:pt x="61344" y="0"/>
                </a:cubicBezTo>
                <a:lnTo>
                  <a:pt x="748307" y="0"/>
                </a:lnTo>
                <a:cubicBezTo>
                  <a:pt x="782186" y="0"/>
                  <a:pt x="809651" y="27465"/>
                  <a:pt x="809651" y="61344"/>
                </a:cubicBezTo>
                <a:cubicBezTo>
                  <a:pt x="809651" y="224927"/>
                  <a:pt x="809650" y="388509"/>
                  <a:pt x="809650" y="552092"/>
                </a:cubicBezTo>
                <a:cubicBezTo>
                  <a:pt x="809650" y="585971"/>
                  <a:pt x="782185" y="613436"/>
                  <a:pt x="748306"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117,0</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7674041" y="3584774"/>
            <a:ext cx="612000" cy="458451"/>
          </a:xfrm>
          <a:custGeom>
            <a:avLst/>
            <a:gdLst>
              <a:gd name="connsiteX0" fmla="*/ 0 w 797091"/>
              <a:gd name="connsiteY0" fmla="*/ 61344 h 613435"/>
              <a:gd name="connsiteX1" fmla="*/ 61344 w 797091"/>
              <a:gd name="connsiteY1" fmla="*/ 0 h 613435"/>
              <a:gd name="connsiteX2" fmla="*/ 735748 w 797091"/>
              <a:gd name="connsiteY2" fmla="*/ 0 h 613435"/>
              <a:gd name="connsiteX3" fmla="*/ 797092 w 797091"/>
              <a:gd name="connsiteY3" fmla="*/ 61344 h 613435"/>
              <a:gd name="connsiteX4" fmla="*/ 797091 w 797091"/>
              <a:gd name="connsiteY4" fmla="*/ 552092 h 613435"/>
              <a:gd name="connsiteX5" fmla="*/ 735747 w 797091"/>
              <a:gd name="connsiteY5" fmla="*/ 613436 h 613435"/>
              <a:gd name="connsiteX6" fmla="*/ 61344 w 797091"/>
              <a:gd name="connsiteY6" fmla="*/ 613435 h 613435"/>
              <a:gd name="connsiteX7" fmla="*/ 0 w 797091"/>
              <a:gd name="connsiteY7" fmla="*/ 552091 h 613435"/>
              <a:gd name="connsiteX8" fmla="*/ 0 w 797091"/>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091" h="613435">
                <a:moveTo>
                  <a:pt x="0" y="61344"/>
                </a:moveTo>
                <a:cubicBezTo>
                  <a:pt x="0" y="27465"/>
                  <a:pt x="27465" y="0"/>
                  <a:pt x="61344" y="0"/>
                </a:cubicBezTo>
                <a:lnTo>
                  <a:pt x="735748" y="0"/>
                </a:lnTo>
                <a:cubicBezTo>
                  <a:pt x="769627" y="0"/>
                  <a:pt x="797092" y="27465"/>
                  <a:pt x="797092" y="61344"/>
                </a:cubicBezTo>
                <a:cubicBezTo>
                  <a:pt x="797092" y="224927"/>
                  <a:pt x="797091" y="388509"/>
                  <a:pt x="797091" y="552092"/>
                </a:cubicBezTo>
                <a:cubicBezTo>
                  <a:pt x="797091" y="585971"/>
                  <a:pt x="769626" y="613436"/>
                  <a:pt x="735747"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7,3</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7674041" y="4116664"/>
            <a:ext cx="612000" cy="292371"/>
          </a:xfrm>
          <a:custGeom>
            <a:avLst/>
            <a:gdLst>
              <a:gd name="connsiteX0" fmla="*/ 0 w 772555"/>
              <a:gd name="connsiteY0" fmla="*/ 61344 h 613435"/>
              <a:gd name="connsiteX1" fmla="*/ 61344 w 772555"/>
              <a:gd name="connsiteY1" fmla="*/ 0 h 613435"/>
              <a:gd name="connsiteX2" fmla="*/ 711212 w 772555"/>
              <a:gd name="connsiteY2" fmla="*/ 0 h 613435"/>
              <a:gd name="connsiteX3" fmla="*/ 772556 w 772555"/>
              <a:gd name="connsiteY3" fmla="*/ 61344 h 613435"/>
              <a:gd name="connsiteX4" fmla="*/ 772555 w 772555"/>
              <a:gd name="connsiteY4" fmla="*/ 552092 h 613435"/>
              <a:gd name="connsiteX5" fmla="*/ 711211 w 772555"/>
              <a:gd name="connsiteY5" fmla="*/ 613436 h 613435"/>
              <a:gd name="connsiteX6" fmla="*/ 61344 w 772555"/>
              <a:gd name="connsiteY6" fmla="*/ 613435 h 613435"/>
              <a:gd name="connsiteX7" fmla="*/ 0 w 772555"/>
              <a:gd name="connsiteY7" fmla="*/ 552091 h 613435"/>
              <a:gd name="connsiteX8" fmla="*/ 0 w 772555"/>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555" h="613435">
                <a:moveTo>
                  <a:pt x="0" y="61344"/>
                </a:moveTo>
                <a:cubicBezTo>
                  <a:pt x="0" y="27465"/>
                  <a:pt x="27465" y="0"/>
                  <a:pt x="61344" y="0"/>
                </a:cubicBezTo>
                <a:lnTo>
                  <a:pt x="711212" y="0"/>
                </a:lnTo>
                <a:cubicBezTo>
                  <a:pt x="745091" y="0"/>
                  <a:pt x="772556" y="27465"/>
                  <a:pt x="772556" y="61344"/>
                </a:cubicBezTo>
                <a:cubicBezTo>
                  <a:pt x="772556" y="224927"/>
                  <a:pt x="772555" y="388509"/>
                  <a:pt x="772555" y="552092"/>
                </a:cubicBezTo>
                <a:cubicBezTo>
                  <a:pt x="772555" y="585971"/>
                  <a:pt x="745090" y="613436"/>
                  <a:pt x="711211"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1,1</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28" name="Полилиния 27"/>
          <p:cNvSpPr/>
          <p:nvPr/>
        </p:nvSpPr>
        <p:spPr>
          <a:xfrm>
            <a:off x="7674041" y="4960166"/>
            <a:ext cx="612000" cy="667891"/>
          </a:xfrm>
          <a:custGeom>
            <a:avLst/>
            <a:gdLst>
              <a:gd name="connsiteX0" fmla="*/ 0 w 772555"/>
              <a:gd name="connsiteY0" fmla="*/ 61344 h 613435"/>
              <a:gd name="connsiteX1" fmla="*/ 61344 w 772555"/>
              <a:gd name="connsiteY1" fmla="*/ 0 h 613435"/>
              <a:gd name="connsiteX2" fmla="*/ 711212 w 772555"/>
              <a:gd name="connsiteY2" fmla="*/ 0 h 613435"/>
              <a:gd name="connsiteX3" fmla="*/ 772556 w 772555"/>
              <a:gd name="connsiteY3" fmla="*/ 61344 h 613435"/>
              <a:gd name="connsiteX4" fmla="*/ 772555 w 772555"/>
              <a:gd name="connsiteY4" fmla="*/ 552092 h 613435"/>
              <a:gd name="connsiteX5" fmla="*/ 711211 w 772555"/>
              <a:gd name="connsiteY5" fmla="*/ 613436 h 613435"/>
              <a:gd name="connsiteX6" fmla="*/ 61344 w 772555"/>
              <a:gd name="connsiteY6" fmla="*/ 613435 h 613435"/>
              <a:gd name="connsiteX7" fmla="*/ 0 w 772555"/>
              <a:gd name="connsiteY7" fmla="*/ 552091 h 613435"/>
              <a:gd name="connsiteX8" fmla="*/ 0 w 772555"/>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555" h="613435">
                <a:moveTo>
                  <a:pt x="0" y="61344"/>
                </a:moveTo>
                <a:cubicBezTo>
                  <a:pt x="0" y="27465"/>
                  <a:pt x="27465" y="0"/>
                  <a:pt x="61344" y="0"/>
                </a:cubicBezTo>
                <a:lnTo>
                  <a:pt x="711212" y="0"/>
                </a:lnTo>
                <a:cubicBezTo>
                  <a:pt x="745091" y="0"/>
                  <a:pt x="772556" y="27465"/>
                  <a:pt x="772556" y="61344"/>
                </a:cubicBezTo>
                <a:cubicBezTo>
                  <a:pt x="772556" y="224927"/>
                  <a:pt x="772555" y="388509"/>
                  <a:pt x="772555" y="552092"/>
                </a:cubicBezTo>
                <a:cubicBezTo>
                  <a:pt x="772555" y="585971"/>
                  <a:pt x="745090" y="613436"/>
                  <a:pt x="711211"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8,4</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30" name="Полилиния 29"/>
          <p:cNvSpPr/>
          <p:nvPr/>
        </p:nvSpPr>
        <p:spPr>
          <a:xfrm>
            <a:off x="8352488" y="5712251"/>
            <a:ext cx="612000" cy="376092"/>
          </a:xfrm>
          <a:custGeom>
            <a:avLst/>
            <a:gdLst>
              <a:gd name="connsiteX0" fmla="*/ 0 w 752876"/>
              <a:gd name="connsiteY0" fmla="*/ 61344 h 613435"/>
              <a:gd name="connsiteX1" fmla="*/ 61344 w 752876"/>
              <a:gd name="connsiteY1" fmla="*/ 0 h 613435"/>
              <a:gd name="connsiteX2" fmla="*/ 691533 w 752876"/>
              <a:gd name="connsiteY2" fmla="*/ 0 h 613435"/>
              <a:gd name="connsiteX3" fmla="*/ 752877 w 752876"/>
              <a:gd name="connsiteY3" fmla="*/ 61344 h 613435"/>
              <a:gd name="connsiteX4" fmla="*/ 752876 w 752876"/>
              <a:gd name="connsiteY4" fmla="*/ 552092 h 613435"/>
              <a:gd name="connsiteX5" fmla="*/ 691532 w 752876"/>
              <a:gd name="connsiteY5" fmla="*/ 613436 h 613435"/>
              <a:gd name="connsiteX6" fmla="*/ 61344 w 752876"/>
              <a:gd name="connsiteY6" fmla="*/ 613435 h 613435"/>
              <a:gd name="connsiteX7" fmla="*/ 0 w 752876"/>
              <a:gd name="connsiteY7" fmla="*/ 552091 h 613435"/>
              <a:gd name="connsiteX8" fmla="*/ 0 w 752876"/>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876" h="613435">
                <a:moveTo>
                  <a:pt x="0" y="61344"/>
                </a:moveTo>
                <a:cubicBezTo>
                  <a:pt x="0" y="27465"/>
                  <a:pt x="27465" y="0"/>
                  <a:pt x="61344" y="0"/>
                </a:cubicBezTo>
                <a:lnTo>
                  <a:pt x="691533" y="0"/>
                </a:lnTo>
                <a:cubicBezTo>
                  <a:pt x="725412" y="0"/>
                  <a:pt x="752877" y="27465"/>
                  <a:pt x="752877" y="61344"/>
                </a:cubicBezTo>
                <a:cubicBezTo>
                  <a:pt x="752877" y="224927"/>
                  <a:pt x="752876" y="388509"/>
                  <a:pt x="752876" y="552092"/>
                </a:cubicBezTo>
                <a:cubicBezTo>
                  <a:pt x="752876" y="585971"/>
                  <a:pt x="725411" y="613436"/>
                  <a:pt x="691532"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512,6</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31" name="Полилиния 30"/>
          <p:cNvSpPr/>
          <p:nvPr/>
        </p:nvSpPr>
        <p:spPr>
          <a:xfrm>
            <a:off x="8352488" y="2358229"/>
            <a:ext cx="612000" cy="308968"/>
          </a:xfrm>
          <a:custGeom>
            <a:avLst/>
            <a:gdLst>
              <a:gd name="connsiteX0" fmla="*/ 0 w 761117"/>
              <a:gd name="connsiteY0" fmla="*/ 30897 h 308968"/>
              <a:gd name="connsiteX1" fmla="*/ 30897 w 761117"/>
              <a:gd name="connsiteY1" fmla="*/ 0 h 308968"/>
              <a:gd name="connsiteX2" fmla="*/ 730220 w 761117"/>
              <a:gd name="connsiteY2" fmla="*/ 0 h 308968"/>
              <a:gd name="connsiteX3" fmla="*/ 761117 w 761117"/>
              <a:gd name="connsiteY3" fmla="*/ 30897 h 308968"/>
              <a:gd name="connsiteX4" fmla="*/ 761117 w 761117"/>
              <a:gd name="connsiteY4" fmla="*/ 278071 h 308968"/>
              <a:gd name="connsiteX5" fmla="*/ 730220 w 761117"/>
              <a:gd name="connsiteY5" fmla="*/ 308968 h 308968"/>
              <a:gd name="connsiteX6" fmla="*/ 30897 w 761117"/>
              <a:gd name="connsiteY6" fmla="*/ 308968 h 308968"/>
              <a:gd name="connsiteX7" fmla="*/ 0 w 761117"/>
              <a:gd name="connsiteY7" fmla="*/ 278071 h 308968"/>
              <a:gd name="connsiteX8" fmla="*/ 0 w 761117"/>
              <a:gd name="connsiteY8" fmla="*/ 30897 h 30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117" h="308968">
                <a:moveTo>
                  <a:pt x="0" y="30897"/>
                </a:moveTo>
                <a:cubicBezTo>
                  <a:pt x="0" y="13833"/>
                  <a:pt x="13833" y="0"/>
                  <a:pt x="30897" y="0"/>
                </a:cubicBezTo>
                <a:lnTo>
                  <a:pt x="730220" y="0"/>
                </a:lnTo>
                <a:cubicBezTo>
                  <a:pt x="747284" y="0"/>
                  <a:pt x="761117" y="13833"/>
                  <a:pt x="761117" y="30897"/>
                </a:cubicBezTo>
                <a:lnTo>
                  <a:pt x="761117" y="278071"/>
                </a:lnTo>
                <a:cubicBezTo>
                  <a:pt x="761117" y="295135"/>
                  <a:pt x="747284" y="308968"/>
                  <a:pt x="730220" y="308968"/>
                </a:cubicBezTo>
                <a:lnTo>
                  <a:pt x="30897" y="308968"/>
                </a:lnTo>
                <a:cubicBezTo>
                  <a:pt x="13833" y="308968"/>
                  <a:pt x="0" y="295135"/>
                  <a:pt x="0" y="278071"/>
                </a:cubicBezTo>
                <a:lnTo>
                  <a:pt x="0" y="3089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2389" tIns="62389" rIns="62389" bIns="62389"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Факт</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2" name="Полилиния 31"/>
          <p:cNvSpPr/>
          <p:nvPr/>
        </p:nvSpPr>
        <p:spPr>
          <a:xfrm>
            <a:off x="7674041" y="4465268"/>
            <a:ext cx="612000" cy="444702"/>
          </a:xfrm>
          <a:custGeom>
            <a:avLst/>
            <a:gdLst>
              <a:gd name="connsiteX0" fmla="*/ 0 w 772555"/>
              <a:gd name="connsiteY0" fmla="*/ 61344 h 613435"/>
              <a:gd name="connsiteX1" fmla="*/ 61344 w 772555"/>
              <a:gd name="connsiteY1" fmla="*/ 0 h 613435"/>
              <a:gd name="connsiteX2" fmla="*/ 711212 w 772555"/>
              <a:gd name="connsiteY2" fmla="*/ 0 h 613435"/>
              <a:gd name="connsiteX3" fmla="*/ 772556 w 772555"/>
              <a:gd name="connsiteY3" fmla="*/ 61344 h 613435"/>
              <a:gd name="connsiteX4" fmla="*/ 772555 w 772555"/>
              <a:gd name="connsiteY4" fmla="*/ 552092 h 613435"/>
              <a:gd name="connsiteX5" fmla="*/ 711211 w 772555"/>
              <a:gd name="connsiteY5" fmla="*/ 613436 h 613435"/>
              <a:gd name="connsiteX6" fmla="*/ 61344 w 772555"/>
              <a:gd name="connsiteY6" fmla="*/ 613435 h 613435"/>
              <a:gd name="connsiteX7" fmla="*/ 0 w 772555"/>
              <a:gd name="connsiteY7" fmla="*/ 552091 h 613435"/>
              <a:gd name="connsiteX8" fmla="*/ 0 w 772555"/>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555" h="613435">
                <a:moveTo>
                  <a:pt x="0" y="61344"/>
                </a:moveTo>
                <a:cubicBezTo>
                  <a:pt x="0" y="27465"/>
                  <a:pt x="27465" y="0"/>
                  <a:pt x="61344" y="0"/>
                </a:cubicBezTo>
                <a:lnTo>
                  <a:pt x="711212" y="0"/>
                </a:lnTo>
                <a:cubicBezTo>
                  <a:pt x="745091" y="0"/>
                  <a:pt x="772556" y="27465"/>
                  <a:pt x="772556" y="61344"/>
                </a:cubicBezTo>
                <a:cubicBezTo>
                  <a:pt x="772556" y="224927"/>
                  <a:pt x="772555" y="388509"/>
                  <a:pt x="772555" y="552092"/>
                </a:cubicBezTo>
                <a:cubicBezTo>
                  <a:pt x="772555" y="585971"/>
                  <a:pt x="745090" y="613436"/>
                  <a:pt x="711211"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a:solidFill>
                  <a:prstClr val="black"/>
                </a:solidFill>
                <a:latin typeface="Times New Roman" panose="02020603050405020304" pitchFamily="18" charset="0"/>
                <a:cs typeface="Times New Roman" panose="02020603050405020304" pitchFamily="18" charset="0"/>
              </a:rPr>
              <a:t>1</a:t>
            </a:r>
            <a:r>
              <a:rPr lang="ru-RU" sz="1300" dirty="0" smtClean="0">
                <a:solidFill>
                  <a:prstClr val="black"/>
                </a:solidFill>
                <a:latin typeface="Times New Roman" panose="02020603050405020304" pitchFamily="18" charset="0"/>
                <a:cs typeface="Times New Roman" panose="02020603050405020304" pitchFamily="18" charset="0"/>
              </a:rPr>
              <a:t>,1</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33" name="Полилиния 32"/>
          <p:cNvSpPr/>
          <p:nvPr/>
        </p:nvSpPr>
        <p:spPr>
          <a:xfrm>
            <a:off x="7674041" y="5712251"/>
            <a:ext cx="612000" cy="376092"/>
          </a:xfrm>
          <a:custGeom>
            <a:avLst/>
            <a:gdLst>
              <a:gd name="connsiteX0" fmla="*/ 0 w 772555"/>
              <a:gd name="connsiteY0" fmla="*/ 61344 h 613435"/>
              <a:gd name="connsiteX1" fmla="*/ 61344 w 772555"/>
              <a:gd name="connsiteY1" fmla="*/ 0 h 613435"/>
              <a:gd name="connsiteX2" fmla="*/ 711212 w 772555"/>
              <a:gd name="connsiteY2" fmla="*/ 0 h 613435"/>
              <a:gd name="connsiteX3" fmla="*/ 772556 w 772555"/>
              <a:gd name="connsiteY3" fmla="*/ 61344 h 613435"/>
              <a:gd name="connsiteX4" fmla="*/ 772555 w 772555"/>
              <a:gd name="connsiteY4" fmla="*/ 552092 h 613435"/>
              <a:gd name="connsiteX5" fmla="*/ 711211 w 772555"/>
              <a:gd name="connsiteY5" fmla="*/ 613436 h 613435"/>
              <a:gd name="connsiteX6" fmla="*/ 61344 w 772555"/>
              <a:gd name="connsiteY6" fmla="*/ 613435 h 613435"/>
              <a:gd name="connsiteX7" fmla="*/ 0 w 772555"/>
              <a:gd name="connsiteY7" fmla="*/ 552091 h 613435"/>
              <a:gd name="connsiteX8" fmla="*/ 0 w 772555"/>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555" h="613435">
                <a:moveTo>
                  <a:pt x="0" y="61344"/>
                </a:moveTo>
                <a:cubicBezTo>
                  <a:pt x="0" y="27465"/>
                  <a:pt x="27465" y="0"/>
                  <a:pt x="61344" y="0"/>
                </a:cubicBezTo>
                <a:lnTo>
                  <a:pt x="711212" y="0"/>
                </a:lnTo>
                <a:cubicBezTo>
                  <a:pt x="745091" y="0"/>
                  <a:pt x="772556" y="27465"/>
                  <a:pt x="772556" y="61344"/>
                </a:cubicBezTo>
                <a:cubicBezTo>
                  <a:pt x="772556" y="224927"/>
                  <a:pt x="772555" y="388509"/>
                  <a:pt x="772555" y="552092"/>
                </a:cubicBezTo>
                <a:cubicBezTo>
                  <a:pt x="772555" y="585971"/>
                  <a:pt x="745090" y="613436"/>
                  <a:pt x="711211"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879,5</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34" name="Полилиния 33"/>
          <p:cNvSpPr/>
          <p:nvPr/>
        </p:nvSpPr>
        <p:spPr>
          <a:xfrm>
            <a:off x="4134397" y="2710367"/>
            <a:ext cx="3461939" cy="360040"/>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250" dirty="0" smtClean="0">
                <a:solidFill>
                  <a:prstClr val="black"/>
                </a:solidFill>
                <a:latin typeface="Times New Roman" panose="02020603050405020304" pitchFamily="18" charset="0"/>
                <a:cs typeface="Times New Roman" panose="02020603050405020304" pitchFamily="18" charset="0"/>
              </a:rPr>
              <a:t>Совершенствование системы управления экономическим развитием</a:t>
            </a:r>
            <a:endParaRPr lang="ru-RU" sz="1250" dirty="0">
              <a:solidFill>
                <a:prstClr val="black"/>
              </a:solidFill>
              <a:latin typeface="Times New Roman" panose="02020603050405020304" pitchFamily="18" charset="0"/>
              <a:cs typeface="Times New Roman" panose="02020603050405020304" pitchFamily="18" charset="0"/>
            </a:endParaRPr>
          </a:p>
        </p:txBody>
      </p:sp>
      <p:sp>
        <p:nvSpPr>
          <p:cNvPr id="35" name="Полилиния 34"/>
          <p:cNvSpPr/>
          <p:nvPr/>
        </p:nvSpPr>
        <p:spPr>
          <a:xfrm>
            <a:off x="8352488" y="2711267"/>
            <a:ext cx="612000" cy="360040"/>
          </a:xfrm>
          <a:custGeom>
            <a:avLst/>
            <a:gdLst>
              <a:gd name="connsiteX0" fmla="*/ 0 w 816003"/>
              <a:gd name="connsiteY0" fmla="*/ 61344 h 613435"/>
              <a:gd name="connsiteX1" fmla="*/ 61344 w 816003"/>
              <a:gd name="connsiteY1" fmla="*/ 0 h 613435"/>
              <a:gd name="connsiteX2" fmla="*/ 754660 w 816003"/>
              <a:gd name="connsiteY2" fmla="*/ 0 h 613435"/>
              <a:gd name="connsiteX3" fmla="*/ 816004 w 816003"/>
              <a:gd name="connsiteY3" fmla="*/ 61344 h 613435"/>
              <a:gd name="connsiteX4" fmla="*/ 816003 w 816003"/>
              <a:gd name="connsiteY4" fmla="*/ 552092 h 613435"/>
              <a:gd name="connsiteX5" fmla="*/ 754659 w 816003"/>
              <a:gd name="connsiteY5" fmla="*/ 613436 h 613435"/>
              <a:gd name="connsiteX6" fmla="*/ 61344 w 816003"/>
              <a:gd name="connsiteY6" fmla="*/ 613435 h 613435"/>
              <a:gd name="connsiteX7" fmla="*/ 0 w 816003"/>
              <a:gd name="connsiteY7" fmla="*/ 552091 h 613435"/>
              <a:gd name="connsiteX8" fmla="*/ 0 w 816003"/>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003" h="613435">
                <a:moveTo>
                  <a:pt x="0" y="61344"/>
                </a:moveTo>
                <a:cubicBezTo>
                  <a:pt x="0" y="27465"/>
                  <a:pt x="27465" y="0"/>
                  <a:pt x="61344" y="0"/>
                </a:cubicBezTo>
                <a:lnTo>
                  <a:pt x="754660" y="0"/>
                </a:lnTo>
                <a:cubicBezTo>
                  <a:pt x="788539" y="0"/>
                  <a:pt x="816004" y="27465"/>
                  <a:pt x="816004" y="61344"/>
                </a:cubicBezTo>
                <a:cubicBezTo>
                  <a:pt x="816004" y="224927"/>
                  <a:pt x="816003" y="388509"/>
                  <a:pt x="816003" y="552092"/>
                </a:cubicBezTo>
                <a:cubicBezTo>
                  <a:pt x="816003" y="585971"/>
                  <a:pt x="788538" y="613436"/>
                  <a:pt x="754659"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57,6</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37" name="Полилиния 36"/>
          <p:cNvSpPr/>
          <p:nvPr/>
        </p:nvSpPr>
        <p:spPr>
          <a:xfrm>
            <a:off x="8352488" y="3129360"/>
            <a:ext cx="612000" cy="415328"/>
          </a:xfrm>
          <a:custGeom>
            <a:avLst/>
            <a:gdLst>
              <a:gd name="connsiteX0" fmla="*/ 0 w 809650"/>
              <a:gd name="connsiteY0" fmla="*/ 61344 h 613435"/>
              <a:gd name="connsiteX1" fmla="*/ 61344 w 809650"/>
              <a:gd name="connsiteY1" fmla="*/ 0 h 613435"/>
              <a:gd name="connsiteX2" fmla="*/ 748307 w 809650"/>
              <a:gd name="connsiteY2" fmla="*/ 0 h 613435"/>
              <a:gd name="connsiteX3" fmla="*/ 809651 w 809650"/>
              <a:gd name="connsiteY3" fmla="*/ 61344 h 613435"/>
              <a:gd name="connsiteX4" fmla="*/ 809650 w 809650"/>
              <a:gd name="connsiteY4" fmla="*/ 552092 h 613435"/>
              <a:gd name="connsiteX5" fmla="*/ 748306 w 809650"/>
              <a:gd name="connsiteY5" fmla="*/ 613436 h 613435"/>
              <a:gd name="connsiteX6" fmla="*/ 61344 w 809650"/>
              <a:gd name="connsiteY6" fmla="*/ 613435 h 613435"/>
              <a:gd name="connsiteX7" fmla="*/ 0 w 809650"/>
              <a:gd name="connsiteY7" fmla="*/ 552091 h 613435"/>
              <a:gd name="connsiteX8" fmla="*/ 0 w 809650"/>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650" h="613435">
                <a:moveTo>
                  <a:pt x="0" y="61344"/>
                </a:moveTo>
                <a:cubicBezTo>
                  <a:pt x="0" y="27465"/>
                  <a:pt x="27465" y="0"/>
                  <a:pt x="61344" y="0"/>
                </a:cubicBezTo>
                <a:lnTo>
                  <a:pt x="748307" y="0"/>
                </a:lnTo>
                <a:cubicBezTo>
                  <a:pt x="782186" y="0"/>
                  <a:pt x="809651" y="27465"/>
                  <a:pt x="809651" y="61344"/>
                </a:cubicBezTo>
                <a:cubicBezTo>
                  <a:pt x="809651" y="224927"/>
                  <a:pt x="809650" y="388509"/>
                  <a:pt x="809650" y="552092"/>
                </a:cubicBezTo>
                <a:cubicBezTo>
                  <a:pt x="809650" y="585971"/>
                  <a:pt x="782185" y="613436"/>
                  <a:pt x="748306"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114,6</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39" name="Полилиния 38"/>
          <p:cNvSpPr/>
          <p:nvPr/>
        </p:nvSpPr>
        <p:spPr>
          <a:xfrm>
            <a:off x="4134397" y="4960166"/>
            <a:ext cx="3461939" cy="702529"/>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250" dirty="0">
                <a:solidFill>
                  <a:prstClr val="black"/>
                </a:solidFill>
                <a:latin typeface="Times New Roman" panose="02020603050405020304" pitchFamily="18" charset="0"/>
                <a:cs typeface="Times New Roman" panose="02020603050405020304" pitchFamily="18" charset="0"/>
              </a:rPr>
              <a:t>Снижение административных барьеров, оптимизация и повышение качества предоставления государственных и муниципальных услуг</a:t>
            </a:r>
          </a:p>
        </p:txBody>
      </p:sp>
      <p:sp>
        <p:nvSpPr>
          <p:cNvPr id="40" name="Полилиния 39"/>
          <p:cNvSpPr/>
          <p:nvPr/>
        </p:nvSpPr>
        <p:spPr>
          <a:xfrm>
            <a:off x="8352488" y="3584774"/>
            <a:ext cx="612000" cy="458451"/>
          </a:xfrm>
          <a:custGeom>
            <a:avLst/>
            <a:gdLst>
              <a:gd name="connsiteX0" fmla="*/ 0 w 797091"/>
              <a:gd name="connsiteY0" fmla="*/ 61344 h 613435"/>
              <a:gd name="connsiteX1" fmla="*/ 61344 w 797091"/>
              <a:gd name="connsiteY1" fmla="*/ 0 h 613435"/>
              <a:gd name="connsiteX2" fmla="*/ 735748 w 797091"/>
              <a:gd name="connsiteY2" fmla="*/ 0 h 613435"/>
              <a:gd name="connsiteX3" fmla="*/ 797092 w 797091"/>
              <a:gd name="connsiteY3" fmla="*/ 61344 h 613435"/>
              <a:gd name="connsiteX4" fmla="*/ 797091 w 797091"/>
              <a:gd name="connsiteY4" fmla="*/ 552092 h 613435"/>
              <a:gd name="connsiteX5" fmla="*/ 735747 w 797091"/>
              <a:gd name="connsiteY5" fmla="*/ 613436 h 613435"/>
              <a:gd name="connsiteX6" fmla="*/ 61344 w 797091"/>
              <a:gd name="connsiteY6" fmla="*/ 613435 h 613435"/>
              <a:gd name="connsiteX7" fmla="*/ 0 w 797091"/>
              <a:gd name="connsiteY7" fmla="*/ 552091 h 613435"/>
              <a:gd name="connsiteX8" fmla="*/ 0 w 797091"/>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091" h="613435">
                <a:moveTo>
                  <a:pt x="0" y="61344"/>
                </a:moveTo>
                <a:cubicBezTo>
                  <a:pt x="0" y="27465"/>
                  <a:pt x="27465" y="0"/>
                  <a:pt x="61344" y="0"/>
                </a:cubicBezTo>
                <a:lnTo>
                  <a:pt x="735748" y="0"/>
                </a:lnTo>
                <a:cubicBezTo>
                  <a:pt x="769627" y="0"/>
                  <a:pt x="797092" y="27465"/>
                  <a:pt x="797092" y="61344"/>
                </a:cubicBezTo>
                <a:cubicBezTo>
                  <a:pt x="797092" y="224927"/>
                  <a:pt x="797091" y="388509"/>
                  <a:pt x="797091" y="552092"/>
                </a:cubicBezTo>
                <a:cubicBezTo>
                  <a:pt x="797091" y="585971"/>
                  <a:pt x="769626" y="613436"/>
                  <a:pt x="735747"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6,4</a:t>
            </a:r>
          </a:p>
        </p:txBody>
      </p:sp>
      <p:sp>
        <p:nvSpPr>
          <p:cNvPr id="42" name="Полилиния 41"/>
          <p:cNvSpPr/>
          <p:nvPr/>
        </p:nvSpPr>
        <p:spPr>
          <a:xfrm>
            <a:off x="8352488" y="4116663"/>
            <a:ext cx="612000" cy="292371"/>
          </a:xfrm>
          <a:custGeom>
            <a:avLst/>
            <a:gdLst>
              <a:gd name="connsiteX0" fmla="*/ 0 w 772555"/>
              <a:gd name="connsiteY0" fmla="*/ 61344 h 613435"/>
              <a:gd name="connsiteX1" fmla="*/ 61344 w 772555"/>
              <a:gd name="connsiteY1" fmla="*/ 0 h 613435"/>
              <a:gd name="connsiteX2" fmla="*/ 711212 w 772555"/>
              <a:gd name="connsiteY2" fmla="*/ 0 h 613435"/>
              <a:gd name="connsiteX3" fmla="*/ 772556 w 772555"/>
              <a:gd name="connsiteY3" fmla="*/ 61344 h 613435"/>
              <a:gd name="connsiteX4" fmla="*/ 772555 w 772555"/>
              <a:gd name="connsiteY4" fmla="*/ 552092 h 613435"/>
              <a:gd name="connsiteX5" fmla="*/ 711211 w 772555"/>
              <a:gd name="connsiteY5" fmla="*/ 613436 h 613435"/>
              <a:gd name="connsiteX6" fmla="*/ 61344 w 772555"/>
              <a:gd name="connsiteY6" fmla="*/ 613435 h 613435"/>
              <a:gd name="connsiteX7" fmla="*/ 0 w 772555"/>
              <a:gd name="connsiteY7" fmla="*/ 552091 h 613435"/>
              <a:gd name="connsiteX8" fmla="*/ 0 w 772555"/>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555" h="613435">
                <a:moveTo>
                  <a:pt x="0" y="61344"/>
                </a:moveTo>
                <a:cubicBezTo>
                  <a:pt x="0" y="27465"/>
                  <a:pt x="27465" y="0"/>
                  <a:pt x="61344" y="0"/>
                </a:cubicBezTo>
                <a:lnTo>
                  <a:pt x="711212" y="0"/>
                </a:lnTo>
                <a:cubicBezTo>
                  <a:pt x="745091" y="0"/>
                  <a:pt x="772556" y="27465"/>
                  <a:pt x="772556" y="61344"/>
                </a:cubicBezTo>
                <a:cubicBezTo>
                  <a:pt x="772556" y="224927"/>
                  <a:pt x="772555" y="388509"/>
                  <a:pt x="772555" y="552092"/>
                </a:cubicBezTo>
                <a:cubicBezTo>
                  <a:pt x="772555" y="585971"/>
                  <a:pt x="745090" y="613436"/>
                  <a:pt x="711211"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1,1</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44" name="Полилиния 43"/>
          <p:cNvSpPr/>
          <p:nvPr/>
        </p:nvSpPr>
        <p:spPr>
          <a:xfrm>
            <a:off x="8352488" y="4465269"/>
            <a:ext cx="612000" cy="444702"/>
          </a:xfrm>
          <a:custGeom>
            <a:avLst/>
            <a:gdLst>
              <a:gd name="connsiteX0" fmla="*/ 0 w 772555"/>
              <a:gd name="connsiteY0" fmla="*/ 61344 h 613435"/>
              <a:gd name="connsiteX1" fmla="*/ 61344 w 772555"/>
              <a:gd name="connsiteY1" fmla="*/ 0 h 613435"/>
              <a:gd name="connsiteX2" fmla="*/ 711212 w 772555"/>
              <a:gd name="connsiteY2" fmla="*/ 0 h 613435"/>
              <a:gd name="connsiteX3" fmla="*/ 772556 w 772555"/>
              <a:gd name="connsiteY3" fmla="*/ 61344 h 613435"/>
              <a:gd name="connsiteX4" fmla="*/ 772555 w 772555"/>
              <a:gd name="connsiteY4" fmla="*/ 552092 h 613435"/>
              <a:gd name="connsiteX5" fmla="*/ 711211 w 772555"/>
              <a:gd name="connsiteY5" fmla="*/ 613436 h 613435"/>
              <a:gd name="connsiteX6" fmla="*/ 61344 w 772555"/>
              <a:gd name="connsiteY6" fmla="*/ 613435 h 613435"/>
              <a:gd name="connsiteX7" fmla="*/ 0 w 772555"/>
              <a:gd name="connsiteY7" fmla="*/ 552091 h 613435"/>
              <a:gd name="connsiteX8" fmla="*/ 0 w 772555"/>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555" h="613435">
                <a:moveTo>
                  <a:pt x="0" y="61344"/>
                </a:moveTo>
                <a:cubicBezTo>
                  <a:pt x="0" y="27465"/>
                  <a:pt x="27465" y="0"/>
                  <a:pt x="61344" y="0"/>
                </a:cubicBezTo>
                <a:lnTo>
                  <a:pt x="711212" y="0"/>
                </a:lnTo>
                <a:cubicBezTo>
                  <a:pt x="745091" y="0"/>
                  <a:pt x="772556" y="27465"/>
                  <a:pt x="772556" y="61344"/>
                </a:cubicBezTo>
                <a:cubicBezTo>
                  <a:pt x="772556" y="224927"/>
                  <a:pt x="772555" y="388509"/>
                  <a:pt x="772555" y="552092"/>
                </a:cubicBezTo>
                <a:cubicBezTo>
                  <a:pt x="772555" y="585971"/>
                  <a:pt x="745090" y="613436"/>
                  <a:pt x="711211"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1,1</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46" name="Полилиния 45"/>
          <p:cNvSpPr/>
          <p:nvPr/>
        </p:nvSpPr>
        <p:spPr>
          <a:xfrm>
            <a:off x="8352488" y="4960167"/>
            <a:ext cx="612000" cy="667891"/>
          </a:xfrm>
          <a:custGeom>
            <a:avLst/>
            <a:gdLst>
              <a:gd name="connsiteX0" fmla="*/ 0 w 772555"/>
              <a:gd name="connsiteY0" fmla="*/ 61344 h 613435"/>
              <a:gd name="connsiteX1" fmla="*/ 61344 w 772555"/>
              <a:gd name="connsiteY1" fmla="*/ 0 h 613435"/>
              <a:gd name="connsiteX2" fmla="*/ 711212 w 772555"/>
              <a:gd name="connsiteY2" fmla="*/ 0 h 613435"/>
              <a:gd name="connsiteX3" fmla="*/ 772556 w 772555"/>
              <a:gd name="connsiteY3" fmla="*/ 61344 h 613435"/>
              <a:gd name="connsiteX4" fmla="*/ 772555 w 772555"/>
              <a:gd name="connsiteY4" fmla="*/ 552092 h 613435"/>
              <a:gd name="connsiteX5" fmla="*/ 711211 w 772555"/>
              <a:gd name="connsiteY5" fmla="*/ 613436 h 613435"/>
              <a:gd name="connsiteX6" fmla="*/ 61344 w 772555"/>
              <a:gd name="connsiteY6" fmla="*/ 613435 h 613435"/>
              <a:gd name="connsiteX7" fmla="*/ 0 w 772555"/>
              <a:gd name="connsiteY7" fmla="*/ 552091 h 613435"/>
              <a:gd name="connsiteX8" fmla="*/ 0 w 772555"/>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555" h="613435">
                <a:moveTo>
                  <a:pt x="0" y="61344"/>
                </a:moveTo>
                <a:cubicBezTo>
                  <a:pt x="0" y="27465"/>
                  <a:pt x="27465" y="0"/>
                  <a:pt x="61344" y="0"/>
                </a:cubicBezTo>
                <a:lnTo>
                  <a:pt x="711212" y="0"/>
                </a:lnTo>
                <a:cubicBezTo>
                  <a:pt x="745091" y="0"/>
                  <a:pt x="772556" y="27465"/>
                  <a:pt x="772556" y="61344"/>
                </a:cubicBezTo>
                <a:cubicBezTo>
                  <a:pt x="772556" y="224927"/>
                  <a:pt x="772555" y="388509"/>
                  <a:pt x="772555" y="552092"/>
                </a:cubicBezTo>
                <a:cubicBezTo>
                  <a:pt x="772555" y="585971"/>
                  <a:pt x="745090" y="613436"/>
                  <a:pt x="711211"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8,4</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49" name="Полилиния 48"/>
          <p:cNvSpPr/>
          <p:nvPr/>
        </p:nvSpPr>
        <p:spPr>
          <a:xfrm>
            <a:off x="4134397" y="6181464"/>
            <a:ext cx="3461939" cy="343880"/>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250" dirty="0" smtClean="0">
                <a:solidFill>
                  <a:prstClr val="black"/>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50" dirty="0">
              <a:solidFill>
                <a:prstClr val="black"/>
              </a:solidFill>
              <a:latin typeface="Times New Roman" panose="02020603050405020304" pitchFamily="18" charset="0"/>
              <a:cs typeface="Times New Roman" panose="02020603050405020304" pitchFamily="18" charset="0"/>
            </a:endParaRPr>
          </a:p>
        </p:txBody>
      </p:sp>
      <p:sp>
        <p:nvSpPr>
          <p:cNvPr id="50" name="Полилиния 49"/>
          <p:cNvSpPr/>
          <p:nvPr/>
        </p:nvSpPr>
        <p:spPr>
          <a:xfrm>
            <a:off x="7674041" y="6186316"/>
            <a:ext cx="612000" cy="327676"/>
          </a:xfrm>
          <a:custGeom>
            <a:avLst/>
            <a:gdLst>
              <a:gd name="connsiteX0" fmla="*/ 0 w 772555"/>
              <a:gd name="connsiteY0" fmla="*/ 61344 h 613435"/>
              <a:gd name="connsiteX1" fmla="*/ 61344 w 772555"/>
              <a:gd name="connsiteY1" fmla="*/ 0 h 613435"/>
              <a:gd name="connsiteX2" fmla="*/ 711212 w 772555"/>
              <a:gd name="connsiteY2" fmla="*/ 0 h 613435"/>
              <a:gd name="connsiteX3" fmla="*/ 772556 w 772555"/>
              <a:gd name="connsiteY3" fmla="*/ 61344 h 613435"/>
              <a:gd name="connsiteX4" fmla="*/ 772555 w 772555"/>
              <a:gd name="connsiteY4" fmla="*/ 552092 h 613435"/>
              <a:gd name="connsiteX5" fmla="*/ 711211 w 772555"/>
              <a:gd name="connsiteY5" fmla="*/ 613436 h 613435"/>
              <a:gd name="connsiteX6" fmla="*/ 61344 w 772555"/>
              <a:gd name="connsiteY6" fmla="*/ 613435 h 613435"/>
              <a:gd name="connsiteX7" fmla="*/ 0 w 772555"/>
              <a:gd name="connsiteY7" fmla="*/ 552091 h 613435"/>
              <a:gd name="connsiteX8" fmla="*/ 0 w 772555"/>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555" h="613435">
                <a:moveTo>
                  <a:pt x="0" y="61344"/>
                </a:moveTo>
                <a:cubicBezTo>
                  <a:pt x="0" y="27465"/>
                  <a:pt x="27465" y="0"/>
                  <a:pt x="61344" y="0"/>
                </a:cubicBezTo>
                <a:lnTo>
                  <a:pt x="711212" y="0"/>
                </a:lnTo>
                <a:cubicBezTo>
                  <a:pt x="745091" y="0"/>
                  <a:pt x="772556" y="27465"/>
                  <a:pt x="772556" y="61344"/>
                </a:cubicBezTo>
                <a:cubicBezTo>
                  <a:pt x="772556" y="224927"/>
                  <a:pt x="772555" y="388509"/>
                  <a:pt x="772555" y="552092"/>
                </a:cubicBezTo>
                <a:cubicBezTo>
                  <a:pt x="772555" y="585971"/>
                  <a:pt x="745090" y="613436"/>
                  <a:pt x="711211"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49,4</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51" name="Полилиния 50"/>
          <p:cNvSpPr/>
          <p:nvPr/>
        </p:nvSpPr>
        <p:spPr>
          <a:xfrm>
            <a:off x="8352488" y="6186316"/>
            <a:ext cx="612000" cy="327676"/>
          </a:xfrm>
          <a:custGeom>
            <a:avLst/>
            <a:gdLst>
              <a:gd name="connsiteX0" fmla="*/ 0 w 772555"/>
              <a:gd name="connsiteY0" fmla="*/ 61344 h 613435"/>
              <a:gd name="connsiteX1" fmla="*/ 61344 w 772555"/>
              <a:gd name="connsiteY1" fmla="*/ 0 h 613435"/>
              <a:gd name="connsiteX2" fmla="*/ 711212 w 772555"/>
              <a:gd name="connsiteY2" fmla="*/ 0 h 613435"/>
              <a:gd name="connsiteX3" fmla="*/ 772556 w 772555"/>
              <a:gd name="connsiteY3" fmla="*/ 61344 h 613435"/>
              <a:gd name="connsiteX4" fmla="*/ 772555 w 772555"/>
              <a:gd name="connsiteY4" fmla="*/ 552092 h 613435"/>
              <a:gd name="connsiteX5" fmla="*/ 711211 w 772555"/>
              <a:gd name="connsiteY5" fmla="*/ 613436 h 613435"/>
              <a:gd name="connsiteX6" fmla="*/ 61344 w 772555"/>
              <a:gd name="connsiteY6" fmla="*/ 613435 h 613435"/>
              <a:gd name="connsiteX7" fmla="*/ 0 w 772555"/>
              <a:gd name="connsiteY7" fmla="*/ 552091 h 613435"/>
              <a:gd name="connsiteX8" fmla="*/ 0 w 772555"/>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555" h="613435">
                <a:moveTo>
                  <a:pt x="0" y="61344"/>
                </a:moveTo>
                <a:cubicBezTo>
                  <a:pt x="0" y="27465"/>
                  <a:pt x="27465" y="0"/>
                  <a:pt x="61344" y="0"/>
                </a:cubicBezTo>
                <a:lnTo>
                  <a:pt x="711212" y="0"/>
                </a:lnTo>
                <a:cubicBezTo>
                  <a:pt x="745091" y="0"/>
                  <a:pt x="772556" y="27465"/>
                  <a:pt x="772556" y="61344"/>
                </a:cubicBezTo>
                <a:cubicBezTo>
                  <a:pt x="772556" y="224927"/>
                  <a:pt x="772555" y="388509"/>
                  <a:pt x="772555" y="552092"/>
                </a:cubicBezTo>
                <a:cubicBezTo>
                  <a:pt x="772555" y="585971"/>
                  <a:pt x="745090" y="613436"/>
                  <a:pt x="711211"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49,3</a:t>
            </a:r>
            <a:endParaRPr lang="ru-RU" sz="13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24218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87215" y="2492896"/>
            <a:ext cx="4384786" cy="43204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a:solidFill>
                  <a:schemeClr val="tx1"/>
                </a:solidFill>
                <a:latin typeface="Times New Roman" panose="02020603050405020304" pitchFamily="18" charset="0"/>
                <a:cs typeface="Times New Roman" panose="02020603050405020304" pitchFamily="18" charset="0"/>
              </a:rPr>
              <a:t>Валовой региональный </a:t>
            </a:r>
            <a:r>
              <a:rPr lang="ru-RU" sz="1400" dirty="0" smtClean="0">
                <a:solidFill>
                  <a:schemeClr val="tx1"/>
                </a:solidFill>
                <a:latin typeface="Times New Roman" panose="02020603050405020304" pitchFamily="18" charset="0"/>
                <a:cs typeface="Times New Roman" panose="02020603050405020304" pitchFamily="18" charset="0"/>
              </a:rPr>
              <a:t>продукт (</a:t>
            </a:r>
            <a:r>
              <a:rPr lang="ru-RU" sz="1400" dirty="0">
                <a:solidFill>
                  <a:schemeClr val="tx1"/>
                </a:solidFill>
                <a:latin typeface="Times New Roman" panose="02020603050405020304" pitchFamily="18" charset="0"/>
                <a:cs typeface="Times New Roman" panose="02020603050405020304" pitchFamily="18" charset="0"/>
              </a:rPr>
              <a:t>млрд. </a:t>
            </a:r>
            <a:r>
              <a:rPr lang="ru-RU" sz="1400" dirty="0" smtClean="0">
                <a:solidFill>
                  <a:schemeClr val="tx1"/>
                </a:solidFill>
                <a:latin typeface="Times New Roman" panose="02020603050405020304" pitchFamily="18" charset="0"/>
                <a:cs typeface="Times New Roman" panose="02020603050405020304" pitchFamily="18" charset="0"/>
              </a:rPr>
              <a:t>рублей)</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186255" y="3068960"/>
            <a:ext cx="4385745" cy="104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a:solidFill>
                  <a:schemeClr val="tx1"/>
                </a:solidFill>
                <a:latin typeface="Times New Roman" panose="02020603050405020304" pitchFamily="18" charset="0"/>
                <a:cs typeface="Times New Roman" panose="02020603050405020304" pitchFamily="18" charset="0"/>
              </a:rPr>
              <a:t>Доля выполнения мероприятий по внедрению целевых моделей регулирования и правоприменения, направленных на повышение инвестиционной привлекательности Чувашской Республики, %</a:t>
            </a:r>
          </a:p>
        </p:txBody>
      </p:sp>
      <p:sp>
        <p:nvSpPr>
          <p:cNvPr id="33" name="Скругленный прямоугольник 32"/>
          <p:cNvSpPr/>
          <p:nvPr/>
        </p:nvSpPr>
        <p:spPr>
          <a:xfrm>
            <a:off x="197920" y="4221088"/>
            <a:ext cx="4374080" cy="50405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a:solidFill>
                  <a:prstClr val="black"/>
                </a:solidFill>
                <a:latin typeface="Times New Roman" panose="02020603050405020304" pitchFamily="18" charset="0"/>
                <a:cs typeface="Times New Roman" panose="02020603050405020304" pitchFamily="18" charset="0"/>
              </a:rPr>
              <a:t>Количество заключенных соглашений о сотрудничестве с инвесторами, ед.</a:t>
            </a:r>
          </a:p>
        </p:txBody>
      </p:sp>
      <p:sp>
        <p:nvSpPr>
          <p:cNvPr id="11" name="Скругленный прямоугольник 10"/>
          <p:cNvSpPr/>
          <p:nvPr/>
        </p:nvSpPr>
        <p:spPr>
          <a:xfrm>
            <a:off x="187215" y="1791210"/>
            <a:ext cx="2810210" cy="55767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75</a:t>
            </a:fld>
            <a:endParaRPr lang="ru-RU" dirty="0"/>
          </a:p>
        </p:txBody>
      </p:sp>
      <p:pic>
        <p:nvPicPr>
          <p:cNvPr id="2050" name="Picture 2" descr="T:\Сектор финансирования\198186_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6486" y="692696"/>
            <a:ext cx="1717522" cy="1196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Рисунок 11" descr="http://ppt.ru/images/news/128416.jpg"/>
          <p:cNvPicPr/>
          <p:nvPr/>
        </p:nvPicPr>
        <p:blipFill>
          <a:blip r:embed="rId4" cstate="print"/>
          <a:srcRect/>
          <a:stretch>
            <a:fillRect/>
          </a:stretch>
        </p:blipFill>
        <p:spPr bwMode="auto">
          <a:xfrm>
            <a:off x="186255" y="573664"/>
            <a:ext cx="2726736" cy="1217546"/>
          </a:xfrm>
          <a:prstGeom prst="rect">
            <a:avLst/>
          </a:prstGeom>
          <a:ln>
            <a:noFill/>
          </a:ln>
          <a:effectLst>
            <a:softEdge rad="112500"/>
          </a:effectLst>
        </p:spPr>
      </p:pic>
      <p:sp>
        <p:nvSpPr>
          <p:cNvPr id="13"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Экономическое развитие Чувашской Республики»</a:t>
            </a:r>
          </a:p>
        </p:txBody>
      </p:sp>
      <p:cxnSp>
        <p:nvCxnSpPr>
          <p:cNvPr id="14" name="Прямая соединительная линия 1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4" name="Полилиния 3"/>
          <p:cNvSpPr/>
          <p:nvPr/>
        </p:nvSpPr>
        <p:spPr>
          <a:xfrm>
            <a:off x="4716016" y="836712"/>
            <a:ext cx="4308585" cy="1104651"/>
          </a:xfrm>
          <a:custGeom>
            <a:avLst/>
            <a:gdLst>
              <a:gd name="connsiteX0" fmla="*/ 0 w 4317011"/>
              <a:gd name="connsiteY0" fmla="*/ 110465 h 1104651"/>
              <a:gd name="connsiteX1" fmla="*/ 110465 w 4317011"/>
              <a:gd name="connsiteY1" fmla="*/ 0 h 1104651"/>
              <a:gd name="connsiteX2" fmla="*/ 4206546 w 4317011"/>
              <a:gd name="connsiteY2" fmla="*/ 0 h 1104651"/>
              <a:gd name="connsiteX3" fmla="*/ 4317011 w 4317011"/>
              <a:gd name="connsiteY3" fmla="*/ 110465 h 1104651"/>
              <a:gd name="connsiteX4" fmla="*/ 4317011 w 4317011"/>
              <a:gd name="connsiteY4" fmla="*/ 994186 h 1104651"/>
              <a:gd name="connsiteX5" fmla="*/ 4206546 w 4317011"/>
              <a:gd name="connsiteY5" fmla="*/ 1104651 h 1104651"/>
              <a:gd name="connsiteX6" fmla="*/ 110465 w 4317011"/>
              <a:gd name="connsiteY6" fmla="*/ 1104651 h 1104651"/>
              <a:gd name="connsiteX7" fmla="*/ 0 w 4317011"/>
              <a:gd name="connsiteY7" fmla="*/ 994186 h 1104651"/>
              <a:gd name="connsiteX8" fmla="*/ 0 w 4317011"/>
              <a:gd name="connsiteY8" fmla="*/ 110465 h 110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7011" h="1104651">
                <a:moveTo>
                  <a:pt x="0" y="110465"/>
                </a:moveTo>
                <a:cubicBezTo>
                  <a:pt x="0" y="49457"/>
                  <a:pt x="49457" y="0"/>
                  <a:pt x="110465" y="0"/>
                </a:cubicBezTo>
                <a:lnTo>
                  <a:pt x="4206546" y="0"/>
                </a:lnTo>
                <a:cubicBezTo>
                  <a:pt x="4267554" y="0"/>
                  <a:pt x="4317011" y="49457"/>
                  <a:pt x="4317011" y="110465"/>
                </a:cubicBezTo>
                <a:lnTo>
                  <a:pt x="4317011" y="994186"/>
                </a:lnTo>
                <a:cubicBezTo>
                  <a:pt x="4317011" y="1055194"/>
                  <a:pt x="4267554" y="1104651"/>
                  <a:pt x="4206546" y="1104651"/>
                </a:cubicBezTo>
                <a:lnTo>
                  <a:pt x="110465" y="1104651"/>
                </a:lnTo>
                <a:cubicBezTo>
                  <a:pt x="49457" y="1104651"/>
                  <a:pt x="0" y="1055194"/>
                  <a:pt x="0" y="994186"/>
                </a:cubicBezTo>
                <a:lnTo>
                  <a:pt x="0" y="110465"/>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85694" tIns="85694" rIns="85694" bIns="85694" numCol="1" spcCol="1270" anchor="ctr" anchorCtr="0">
            <a:noAutofit/>
          </a:bodyPr>
          <a:lstStyle/>
          <a:p>
            <a:pPr lvl="0" algn="ctr" defTabSz="622300">
              <a:lnSpc>
                <a:spcPct val="90000"/>
              </a:lnSpc>
              <a:spcBef>
                <a:spcPct val="0"/>
              </a:spcBef>
              <a:spcAft>
                <a:spcPct val="35000"/>
              </a:spcAft>
            </a:pPr>
            <a:r>
              <a:rPr lang="ru-RU" sz="1400" b="1" i="0" kern="1200" dirty="0" smtClean="0">
                <a:solidFill>
                  <a:schemeClr val="tx1"/>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i="0" kern="1200" dirty="0">
              <a:solidFill>
                <a:schemeClr val="tx1"/>
              </a:solidFill>
              <a:latin typeface="Times New Roman" panose="02020603050405020304" pitchFamily="18" charset="0"/>
              <a:cs typeface="Times New Roman" panose="02020603050405020304" pitchFamily="18" charset="0"/>
            </a:endParaRPr>
          </a:p>
        </p:txBody>
      </p:sp>
      <p:sp>
        <p:nvSpPr>
          <p:cNvPr id="7" name="Полилиния 6"/>
          <p:cNvSpPr/>
          <p:nvPr/>
        </p:nvSpPr>
        <p:spPr>
          <a:xfrm>
            <a:off x="4720399" y="2039170"/>
            <a:ext cx="807455" cy="404156"/>
          </a:xfrm>
          <a:custGeom>
            <a:avLst/>
            <a:gdLst>
              <a:gd name="connsiteX0" fmla="*/ 0 w 807455"/>
              <a:gd name="connsiteY0" fmla="*/ 40416 h 404156"/>
              <a:gd name="connsiteX1" fmla="*/ 40416 w 807455"/>
              <a:gd name="connsiteY1" fmla="*/ 0 h 404156"/>
              <a:gd name="connsiteX2" fmla="*/ 767039 w 807455"/>
              <a:gd name="connsiteY2" fmla="*/ 0 h 404156"/>
              <a:gd name="connsiteX3" fmla="*/ 807455 w 807455"/>
              <a:gd name="connsiteY3" fmla="*/ 40416 h 404156"/>
              <a:gd name="connsiteX4" fmla="*/ 807455 w 807455"/>
              <a:gd name="connsiteY4" fmla="*/ 363740 h 404156"/>
              <a:gd name="connsiteX5" fmla="*/ 767039 w 807455"/>
              <a:gd name="connsiteY5" fmla="*/ 404156 h 404156"/>
              <a:gd name="connsiteX6" fmla="*/ 40416 w 807455"/>
              <a:gd name="connsiteY6" fmla="*/ 404156 h 404156"/>
              <a:gd name="connsiteX7" fmla="*/ 0 w 807455"/>
              <a:gd name="connsiteY7" fmla="*/ 363740 h 404156"/>
              <a:gd name="connsiteX8" fmla="*/ 0 w 807455"/>
              <a:gd name="connsiteY8" fmla="*/ 40416 h 40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455" h="404156">
                <a:moveTo>
                  <a:pt x="0" y="40416"/>
                </a:moveTo>
                <a:cubicBezTo>
                  <a:pt x="0" y="18095"/>
                  <a:pt x="18095" y="0"/>
                  <a:pt x="40416" y="0"/>
                </a:cubicBezTo>
                <a:lnTo>
                  <a:pt x="767039" y="0"/>
                </a:lnTo>
                <a:cubicBezTo>
                  <a:pt x="789360" y="0"/>
                  <a:pt x="807455" y="18095"/>
                  <a:pt x="807455" y="40416"/>
                </a:cubicBezTo>
                <a:lnTo>
                  <a:pt x="807455" y="363740"/>
                </a:lnTo>
                <a:cubicBezTo>
                  <a:pt x="807455" y="386061"/>
                  <a:pt x="789360" y="404156"/>
                  <a:pt x="767039" y="404156"/>
                </a:cubicBezTo>
                <a:lnTo>
                  <a:pt x="40416" y="404156"/>
                </a:lnTo>
                <a:cubicBezTo>
                  <a:pt x="18095" y="404156"/>
                  <a:pt x="0" y="386061"/>
                  <a:pt x="0" y="363740"/>
                </a:cubicBezTo>
                <a:lnTo>
                  <a:pt x="0" y="40416"/>
                </a:lnTo>
                <a:close/>
              </a:path>
            </a:pathLst>
          </a:custGeom>
          <a:gradFill flip="none" rotWithShape="0">
            <a:gsLst>
              <a:gs pos="0">
                <a:srgbClr val="BEF397">
                  <a:tint val="66000"/>
                  <a:satMod val="160000"/>
                </a:srgbClr>
              </a:gs>
              <a:gs pos="50000">
                <a:srgbClr val="BEF397">
                  <a:tint val="44500"/>
                  <a:satMod val="160000"/>
                </a:srgbClr>
              </a:gs>
              <a:gs pos="100000">
                <a:srgbClr val="BEF397">
                  <a:tint val="23500"/>
                  <a:satMod val="160000"/>
                </a:srgbClr>
              </a:gs>
            </a:gsLst>
            <a:path path="circle">
              <a:fillToRect t="100000" r="100000"/>
            </a:path>
            <a:tileRect l="-100000" b="-10000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557" tIns="57557" rIns="57557" bIns="57557"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2018 план</a:t>
            </a:r>
            <a:endParaRPr lang="ru-RU" sz="1200" b="1" i="0" kern="1200" dirty="0">
              <a:solidFill>
                <a:schemeClr val="tx1"/>
              </a:solidFill>
              <a:latin typeface="Times New Roman" panose="02020603050405020304" pitchFamily="18" charset="0"/>
              <a:cs typeface="Times New Roman" panose="02020603050405020304" pitchFamily="18" charset="0"/>
            </a:endParaRPr>
          </a:p>
        </p:txBody>
      </p:sp>
      <p:sp>
        <p:nvSpPr>
          <p:cNvPr id="8" name="Полилиния 7"/>
          <p:cNvSpPr/>
          <p:nvPr/>
        </p:nvSpPr>
        <p:spPr>
          <a:xfrm>
            <a:off x="4721973" y="2459371"/>
            <a:ext cx="804306" cy="559673"/>
          </a:xfrm>
          <a:custGeom>
            <a:avLst/>
            <a:gdLst>
              <a:gd name="connsiteX0" fmla="*/ 0 w 804306"/>
              <a:gd name="connsiteY0" fmla="*/ 55967 h 559673"/>
              <a:gd name="connsiteX1" fmla="*/ 55967 w 804306"/>
              <a:gd name="connsiteY1" fmla="*/ 0 h 559673"/>
              <a:gd name="connsiteX2" fmla="*/ 748339 w 804306"/>
              <a:gd name="connsiteY2" fmla="*/ 0 h 559673"/>
              <a:gd name="connsiteX3" fmla="*/ 804306 w 804306"/>
              <a:gd name="connsiteY3" fmla="*/ 55967 h 559673"/>
              <a:gd name="connsiteX4" fmla="*/ 804306 w 804306"/>
              <a:gd name="connsiteY4" fmla="*/ 503706 h 559673"/>
              <a:gd name="connsiteX5" fmla="*/ 748339 w 804306"/>
              <a:gd name="connsiteY5" fmla="*/ 559673 h 559673"/>
              <a:gd name="connsiteX6" fmla="*/ 55967 w 804306"/>
              <a:gd name="connsiteY6" fmla="*/ 559673 h 559673"/>
              <a:gd name="connsiteX7" fmla="*/ 0 w 804306"/>
              <a:gd name="connsiteY7" fmla="*/ 503706 h 559673"/>
              <a:gd name="connsiteX8" fmla="*/ 0 w 804306"/>
              <a:gd name="connsiteY8" fmla="*/ 55967 h 559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306" h="559673">
                <a:moveTo>
                  <a:pt x="0" y="55967"/>
                </a:moveTo>
                <a:cubicBezTo>
                  <a:pt x="0" y="25057"/>
                  <a:pt x="25057" y="0"/>
                  <a:pt x="55967" y="0"/>
                </a:cubicBezTo>
                <a:lnTo>
                  <a:pt x="748339" y="0"/>
                </a:lnTo>
                <a:cubicBezTo>
                  <a:pt x="779249" y="0"/>
                  <a:pt x="804306" y="25057"/>
                  <a:pt x="804306" y="55967"/>
                </a:cubicBezTo>
                <a:lnTo>
                  <a:pt x="804306" y="503706"/>
                </a:lnTo>
                <a:cubicBezTo>
                  <a:pt x="804306" y="534616"/>
                  <a:pt x="779249" y="559673"/>
                  <a:pt x="748339" y="559673"/>
                </a:cubicBezTo>
                <a:lnTo>
                  <a:pt x="55967" y="559673"/>
                </a:lnTo>
                <a:cubicBezTo>
                  <a:pt x="25057" y="559673"/>
                  <a:pt x="0" y="534616"/>
                  <a:pt x="0" y="503706"/>
                </a:cubicBezTo>
                <a:lnTo>
                  <a:pt x="0" y="55967"/>
                </a:lnTo>
                <a:close/>
              </a:path>
            </a:pathLst>
          </a:custGeom>
          <a:gradFill flip="none" rotWithShape="0">
            <a:gsLst>
              <a:gs pos="0">
                <a:srgbClr val="BEF397">
                  <a:tint val="66000"/>
                  <a:satMod val="160000"/>
                </a:srgbClr>
              </a:gs>
              <a:gs pos="50000">
                <a:srgbClr val="BEF397">
                  <a:tint val="44500"/>
                  <a:satMod val="160000"/>
                </a:srgbClr>
              </a:gs>
              <a:gs pos="100000">
                <a:srgbClr val="BEF397">
                  <a:tint val="23500"/>
                  <a:satMod val="160000"/>
                </a:srgbClr>
              </a:gs>
            </a:gsLst>
            <a:path path="circle">
              <a:fillToRect t="100000" r="100000"/>
            </a:path>
            <a:tileRect l="-100000" b="-10000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112" tIns="62112" rIns="62112" bIns="62112"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293,4</a:t>
            </a:r>
          </a:p>
        </p:txBody>
      </p:sp>
      <p:sp>
        <p:nvSpPr>
          <p:cNvPr id="9" name="Полилиния 8"/>
          <p:cNvSpPr/>
          <p:nvPr/>
        </p:nvSpPr>
        <p:spPr>
          <a:xfrm>
            <a:off x="4725104" y="3052058"/>
            <a:ext cx="798044" cy="1116000"/>
          </a:xfrm>
          <a:custGeom>
            <a:avLst/>
            <a:gdLst>
              <a:gd name="connsiteX0" fmla="*/ 0 w 798044"/>
              <a:gd name="connsiteY0" fmla="*/ 79804 h 1152486"/>
              <a:gd name="connsiteX1" fmla="*/ 79804 w 798044"/>
              <a:gd name="connsiteY1" fmla="*/ 0 h 1152486"/>
              <a:gd name="connsiteX2" fmla="*/ 718240 w 798044"/>
              <a:gd name="connsiteY2" fmla="*/ 0 h 1152486"/>
              <a:gd name="connsiteX3" fmla="*/ 798044 w 798044"/>
              <a:gd name="connsiteY3" fmla="*/ 79804 h 1152486"/>
              <a:gd name="connsiteX4" fmla="*/ 798044 w 798044"/>
              <a:gd name="connsiteY4" fmla="*/ 1072682 h 1152486"/>
              <a:gd name="connsiteX5" fmla="*/ 718240 w 798044"/>
              <a:gd name="connsiteY5" fmla="*/ 1152486 h 1152486"/>
              <a:gd name="connsiteX6" fmla="*/ 79804 w 798044"/>
              <a:gd name="connsiteY6" fmla="*/ 1152486 h 1152486"/>
              <a:gd name="connsiteX7" fmla="*/ 0 w 798044"/>
              <a:gd name="connsiteY7" fmla="*/ 1072682 h 1152486"/>
              <a:gd name="connsiteX8" fmla="*/ 0 w 798044"/>
              <a:gd name="connsiteY8" fmla="*/ 79804 h 115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1152486">
                <a:moveTo>
                  <a:pt x="0" y="79804"/>
                </a:moveTo>
                <a:cubicBezTo>
                  <a:pt x="0" y="35729"/>
                  <a:pt x="35729" y="0"/>
                  <a:pt x="79804" y="0"/>
                </a:cubicBezTo>
                <a:lnTo>
                  <a:pt x="718240" y="0"/>
                </a:lnTo>
                <a:cubicBezTo>
                  <a:pt x="762315" y="0"/>
                  <a:pt x="798044" y="35729"/>
                  <a:pt x="798044" y="79804"/>
                </a:cubicBezTo>
                <a:lnTo>
                  <a:pt x="798044" y="1072682"/>
                </a:lnTo>
                <a:cubicBezTo>
                  <a:pt x="798044" y="1116757"/>
                  <a:pt x="762315" y="1152486"/>
                  <a:pt x="718240" y="1152486"/>
                </a:cubicBezTo>
                <a:lnTo>
                  <a:pt x="79804" y="1152486"/>
                </a:lnTo>
                <a:cubicBezTo>
                  <a:pt x="35729" y="1152486"/>
                  <a:pt x="0" y="1116757"/>
                  <a:pt x="0" y="1072682"/>
                </a:cubicBezTo>
                <a:lnTo>
                  <a:pt x="0" y="79804"/>
                </a:lnTo>
                <a:close/>
              </a:path>
            </a:pathLst>
          </a:custGeom>
          <a:gradFill flip="none" rotWithShape="0">
            <a:gsLst>
              <a:gs pos="0">
                <a:srgbClr val="BEF397">
                  <a:tint val="66000"/>
                  <a:satMod val="160000"/>
                </a:srgbClr>
              </a:gs>
              <a:gs pos="50000">
                <a:srgbClr val="BEF397">
                  <a:tint val="44500"/>
                  <a:satMod val="160000"/>
                </a:srgbClr>
              </a:gs>
              <a:gs pos="100000">
                <a:srgbClr val="BEF397">
                  <a:tint val="23500"/>
                  <a:satMod val="160000"/>
                </a:srgbClr>
              </a:gs>
            </a:gsLst>
            <a:path path="circle">
              <a:fillToRect t="100000" r="100000"/>
            </a:path>
            <a:tileRect l="-100000" b="-10000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094" tIns="69094" rIns="69094" bIns="69094"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70</a:t>
            </a:r>
          </a:p>
        </p:txBody>
      </p:sp>
      <p:sp>
        <p:nvSpPr>
          <p:cNvPr id="10" name="Полилиния 9"/>
          <p:cNvSpPr/>
          <p:nvPr/>
        </p:nvSpPr>
        <p:spPr>
          <a:xfrm>
            <a:off x="4725104" y="4228230"/>
            <a:ext cx="798044" cy="540000"/>
          </a:xfrm>
          <a:custGeom>
            <a:avLst/>
            <a:gdLst>
              <a:gd name="connsiteX0" fmla="*/ 0 w 798044"/>
              <a:gd name="connsiteY0" fmla="*/ 56932 h 569323"/>
              <a:gd name="connsiteX1" fmla="*/ 56932 w 798044"/>
              <a:gd name="connsiteY1" fmla="*/ 0 h 569323"/>
              <a:gd name="connsiteX2" fmla="*/ 741112 w 798044"/>
              <a:gd name="connsiteY2" fmla="*/ 0 h 569323"/>
              <a:gd name="connsiteX3" fmla="*/ 798044 w 798044"/>
              <a:gd name="connsiteY3" fmla="*/ 56932 h 569323"/>
              <a:gd name="connsiteX4" fmla="*/ 798044 w 798044"/>
              <a:gd name="connsiteY4" fmla="*/ 512391 h 569323"/>
              <a:gd name="connsiteX5" fmla="*/ 741112 w 798044"/>
              <a:gd name="connsiteY5" fmla="*/ 569323 h 569323"/>
              <a:gd name="connsiteX6" fmla="*/ 56932 w 798044"/>
              <a:gd name="connsiteY6" fmla="*/ 569323 h 569323"/>
              <a:gd name="connsiteX7" fmla="*/ 0 w 798044"/>
              <a:gd name="connsiteY7" fmla="*/ 512391 h 569323"/>
              <a:gd name="connsiteX8" fmla="*/ 0 w 798044"/>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569323">
                <a:moveTo>
                  <a:pt x="0" y="56932"/>
                </a:moveTo>
                <a:cubicBezTo>
                  <a:pt x="0" y="25489"/>
                  <a:pt x="25489" y="0"/>
                  <a:pt x="56932" y="0"/>
                </a:cubicBezTo>
                <a:lnTo>
                  <a:pt x="741112" y="0"/>
                </a:lnTo>
                <a:cubicBezTo>
                  <a:pt x="772555" y="0"/>
                  <a:pt x="798044" y="25489"/>
                  <a:pt x="798044" y="56932"/>
                </a:cubicBezTo>
                <a:lnTo>
                  <a:pt x="798044" y="512391"/>
                </a:lnTo>
                <a:cubicBezTo>
                  <a:pt x="798044" y="543834"/>
                  <a:pt x="772555" y="569323"/>
                  <a:pt x="741112" y="569323"/>
                </a:cubicBezTo>
                <a:lnTo>
                  <a:pt x="56932" y="569323"/>
                </a:lnTo>
                <a:cubicBezTo>
                  <a:pt x="25489" y="569323"/>
                  <a:pt x="0" y="543834"/>
                  <a:pt x="0" y="512391"/>
                </a:cubicBezTo>
                <a:lnTo>
                  <a:pt x="0" y="56932"/>
                </a:lnTo>
                <a:close/>
              </a:path>
            </a:pathLst>
          </a:custGeom>
          <a:gradFill flip="none" rotWithShape="0">
            <a:gsLst>
              <a:gs pos="0">
                <a:srgbClr val="BEF397">
                  <a:tint val="66000"/>
                  <a:satMod val="160000"/>
                </a:srgbClr>
              </a:gs>
              <a:gs pos="50000">
                <a:srgbClr val="BEF397">
                  <a:tint val="44500"/>
                  <a:satMod val="160000"/>
                </a:srgbClr>
              </a:gs>
              <a:gs pos="100000">
                <a:srgbClr val="BEF397">
                  <a:tint val="23500"/>
                  <a:satMod val="160000"/>
                </a:srgbClr>
              </a:gs>
            </a:gsLst>
            <a:path path="circle">
              <a:fillToRect t="100000" r="100000"/>
            </a:path>
            <a:tileRect l="-100000" b="-10000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9</a:t>
            </a:r>
          </a:p>
        </p:txBody>
      </p:sp>
      <p:sp>
        <p:nvSpPr>
          <p:cNvPr id="20" name="Полилиния 19"/>
          <p:cNvSpPr/>
          <p:nvPr/>
        </p:nvSpPr>
        <p:spPr>
          <a:xfrm>
            <a:off x="4725104" y="4821801"/>
            <a:ext cx="798044" cy="540000"/>
          </a:xfrm>
          <a:custGeom>
            <a:avLst/>
            <a:gdLst>
              <a:gd name="connsiteX0" fmla="*/ 0 w 798044"/>
              <a:gd name="connsiteY0" fmla="*/ 56932 h 569323"/>
              <a:gd name="connsiteX1" fmla="*/ 56932 w 798044"/>
              <a:gd name="connsiteY1" fmla="*/ 0 h 569323"/>
              <a:gd name="connsiteX2" fmla="*/ 741112 w 798044"/>
              <a:gd name="connsiteY2" fmla="*/ 0 h 569323"/>
              <a:gd name="connsiteX3" fmla="*/ 798044 w 798044"/>
              <a:gd name="connsiteY3" fmla="*/ 56932 h 569323"/>
              <a:gd name="connsiteX4" fmla="*/ 798044 w 798044"/>
              <a:gd name="connsiteY4" fmla="*/ 512391 h 569323"/>
              <a:gd name="connsiteX5" fmla="*/ 741112 w 798044"/>
              <a:gd name="connsiteY5" fmla="*/ 569323 h 569323"/>
              <a:gd name="connsiteX6" fmla="*/ 56932 w 798044"/>
              <a:gd name="connsiteY6" fmla="*/ 569323 h 569323"/>
              <a:gd name="connsiteX7" fmla="*/ 0 w 798044"/>
              <a:gd name="connsiteY7" fmla="*/ 512391 h 569323"/>
              <a:gd name="connsiteX8" fmla="*/ 0 w 798044"/>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569323">
                <a:moveTo>
                  <a:pt x="0" y="56932"/>
                </a:moveTo>
                <a:cubicBezTo>
                  <a:pt x="0" y="25489"/>
                  <a:pt x="25489" y="0"/>
                  <a:pt x="56932" y="0"/>
                </a:cubicBezTo>
                <a:lnTo>
                  <a:pt x="741112" y="0"/>
                </a:lnTo>
                <a:cubicBezTo>
                  <a:pt x="772555" y="0"/>
                  <a:pt x="798044" y="25489"/>
                  <a:pt x="798044" y="56932"/>
                </a:cubicBezTo>
                <a:lnTo>
                  <a:pt x="798044" y="512391"/>
                </a:lnTo>
                <a:cubicBezTo>
                  <a:pt x="798044" y="543834"/>
                  <a:pt x="772555" y="569323"/>
                  <a:pt x="741112" y="569323"/>
                </a:cubicBezTo>
                <a:lnTo>
                  <a:pt x="56932" y="569323"/>
                </a:lnTo>
                <a:cubicBezTo>
                  <a:pt x="25489" y="569323"/>
                  <a:pt x="0" y="543834"/>
                  <a:pt x="0" y="512391"/>
                </a:cubicBezTo>
                <a:lnTo>
                  <a:pt x="0" y="56932"/>
                </a:lnTo>
                <a:close/>
              </a:path>
            </a:pathLst>
          </a:custGeom>
          <a:gradFill flip="none" rotWithShape="0">
            <a:gsLst>
              <a:gs pos="0">
                <a:srgbClr val="BEF397">
                  <a:tint val="66000"/>
                  <a:satMod val="160000"/>
                </a:srgbClr>
              </a:gs>
              <a:gs pos="50000">
                <a:srgbClr val="BEF397">
                  <a:tint val="44500"/>
                  <a:satMod val="160000"/>
                </a:srgbClr>
              </a:gs>
              <a:gs pos="100000">
                <a:srgbClr val="BEF397">
                  <a:tint val="23500"/>
                  <a:satMod val="160000"/>
                </a:srgbClr>
              </a:gs>
            </a:gsLst>
            <a:path path="circle">
              <a:fillToRect t="100000" r="100000"/>
            </a:path>
            <a:tileRect l="-100000" b="-10000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х</a:t>
            </a:r>
            <a:endParaRPr lang="ru-RU" sz="1200" b="1" i="0" kern="1200" dirty="0">
              <a:solidFill>
                <a:schemeClr val="tx1"/>
              </a:solidFill>
              <a:latin typeface="Times New Roman" panose="02020603050405020304" pitchFamily="18" charset="0"/>
              <a:cs typeface="Times New Roman" panose="02020603050405020304" pitchFamily="18" charset="0"/>
            </a:endParaRPr>
          </a:p>
        </p:txBody>
      </p:sp>
      <p:sp>
        <p:nvSpPr>
          <p:cNvPr id="21" name="Полилиния 20"/>
          <p:cNvSpPr/>
          <p:nvPr/>
        </p:nvSpPr>
        <p:spPr>
          <a:xfrm>
            <a:off x="4725104" y="5415372"/>
            <a:ext cx="798044" cy="540000"/>
          </a:xfrm>
          <a:custGeom>
            <a:avLst/>
            <a:gdLst>
              <a:gd name="connsiteX0" fmla="*/ 0 w 798044"/>
              <a:gd name="connsiteY0" fmla="*/ 56932 h 569323"/>
              <a:gd name="connsiteX1" fmla="*/ 56932 w 798044"/>
              <a:gd name="connsiteY1" fmla="*/ 0 h 569323"/>
              <a:gd name="connsiteX2" fmla="*/ 741112 w 798044"/>
              <a:gd name="connsiteY2" fmla="*/ 0 h 569323"/>
              <a:gd name="connsiteX3" fmla="*/ 798044 w 798044"/>
              <a:gd name="connsiteY3" fmla="*/ 56932 h 569323"/>
              <a:gd name="connsiteX4" fmla="*/ 798044 w 798044"/>
              <a:gd name="connsiteY4" fmla="*/ 512391 h 569323"/>
              <a:gd name="connsiteX5" fmla="*/ 741112 w 798044"/>
              <a:gd name="connsiteY5" fmla="*/ 569323 h 569323"/>
              <a:gd name="connsiteX6" fmla="*/ 56932 w 798044"/>
              <a:gd name="connsiteY6" fmla="*/ 569323 h 569323"/>
              <a:gd name="connsiteX7" fmla="*/ 0 w 798044"/>
              <a:gd name="connsiteY7" fmla="*/ 512391 h 569323"/>
              <a:gd name="connsiteX8" fmla="*/ 0 w 798044"/>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569323">
                <a:moveTo>
                  <a:pt x="0" y="56932"/>
                </a:moveTo>
                <a:cubicBezTo>
                  <a:pt x="0" y="25489"/>
                  <a:pt x="25489" y="0"/>
                  <a:pt x="56932" y="0"/>
                </a:cubicBezTo>
                <a:lnTo>
                  <a:pt x="741112" y="0"/>
                </a:lnTo>
                <a:cubicBezTo>
                  <a:pt x="772555" y="0"/>
                  <a:pt x="798044" y="25489"/>
                  <a:pt x="798044" y="56932"/>
                </a:cubicBezTo>
                <a:lnTo>
                  <a:pt x="798044" y="512391"/>
                </a:lnTo>
                <a:cubicBezTo>
                  <a:pt x="798044" y="543834"/>
                  <a:pt x="772555" y="569323"/>
                  <a:pt x="741112" y="569323"/>
                </a:cubicBezTo>
                <a:lnTo>
                  <a:pt x="56932" y="569323"/>
                </a:lnTo>
                <a:cubicBezTo>
                  <a:pt x="25489" y="569323"/>
                  <a:pt x="0" y="543834"/>
                  <a:pt x="0" y="512391"/>
                </a:cubicBezTo>
                <a:lnTo>
                  <a:pt x="0" y="56932"/>
                </a:lnTo>
                <a:close/>
              </a:path>
            </a:pathLst>
          </a:custGeom>
          <a:gradFill flip="none" rotWithShape="0">
            <a:gsLst>
              <a:gs pos="0">
                <a:srgbClr val="BEF397">
                  <a:tint val="66000"/>
                  <a:satMod val="160000"/>
                </a:srgbClr>
              </a:gs>
              <a:gs pos="50000">
                <a:srgbClr val="BEF397">
                  <a:tint val="44500"/>
                  <a:satMod val="160000"/>
                </a:srgbClr>
              </a:gs>
              <a:gs pos="100000">
                <a:srgbClr val="BEF397">
                  <a:tint val="23500"/>
                  <a:satMod val="160000"/>
                </a:srgbClr>
              </a:gs>
            </a:gsLst>
            <a:path path="circle">
              <a:fillToRect t="100000" r="100000"/>
            </a:path>
            <a:tileRect l="-100000" b="-10000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х</a:t>
            </a:r>
            <a:endParaRPr lang="ru-RU" sz="1200" b="1" i="0" kern="1200" dirty="0">
              <a:solidFill>
                <a:schemeClr val="tx1"/>
              </a:solidFill>
              <a:latin typeface="Times New Roman" panose="02020603050405020304" pitchFamily="18" charset="0"/>
              <a:cs typeface="Times New Roman" panose="02020603050405020304" pitchFamily="18" charset="0"/>
            </a:endParaRPr>
          </a:p>
        </p:txBody>
      </p:sp>
      <p:sp>
        <p:nvSpPr>
          <p:cNvPr id="22" name="Полилиния 21"/>
          <p:cNvSpPr/>
          <p:nvPr/>
        </p:nvSpPr>
        <p:spPr>
          <a:xfrm>
            <a:off x="4725104" y="6018593"/>
            <a:ext cx="798044" cy="540000"/>
          </a:xfrm>
          <a:custGeom>
            <a:avLst/>
            <a:gdLst>
              <a:gd name="connsiteX0" fmla="*/ 0 w 798044"/>
              <a:gd name="connsiteY0" fmla="*/ 56932 h 569323"/>
              <a:gd name="connsiteX1" fmla="*/ 56932 w 798044"/>
              <a:gd name="connsiteY1" fmla="*/ 0 h 569323"/>
              <a:gd name="connsiteX2" fmla="*/ 741112 w 798044"/>
              <a:gd name="connsiteY2" fmla="*/ 0 h 569323"/>
              <a:gd name="connsiteX3" fmla="*/ 798044 w 798044"/>
              <a:gd name="connsiteY3" fmla="*/ 56932 h 569323"/>
              <a:gd name="connsiteX4" fmla="*/ 798044 w 798044"/>
              <a:gd name="connsiteY4" fmla="*/ 512391 h 569323"/>
              <a:gd name="connsiteX5" fmla="*/ 741112 w 798044"/>
              <a:gd name="connsiteY5" fmla="*/ 569323 h 569323"/>
              <a:gd name="connsiteX6" fmla="*/ 56932 w 798044"/>
              <a:gd name="connsiteY6" fmla="*/ 569323 h 569323"/>
              <a:gd name="connsiteX7" fmla="*/ 0 w 798044"/>
              <a:gd name="connsiteY7" fmla="*/ 512391 h 569323"/>
              <a:gd name="connsiteX8" fmla="*/ 0 w 798044"/>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569323">
                <a:moveTo>
                  <a:pt x="0" y="56932"/>
                </a:moveTo>
                <a:cubicBezTo>
                  <a:pt x="0" y="25489"/>
                  <a:pt x="25489" y="0"/>
                  <a:pt x="56932" y="0"/>
                </a:cubicBezTo>
                <a:lnTo>
                  <a:pt x="741112" y="0"/>
                </a:lnTo>
                <a:cubicBezTo>
                  <a:pt x="772555" y="0"/>
                  <a:pt x="798044" y="25489"/>
                  <a:pt x="798044" y="56932"/>
                </a:cubicBezTo>
                <a:lnTo>
                  <a:pt x="798044" y="512391"/>
                </a:lnTo>
                <a:cubicBezTo>
                  <a:pt x="798044" y="543834"/>
                  <a:pt x="772555" y="569323"/>
                  <a:pt x="741112" y="569323"/>
                </a:cubicBezTo>
                <a:lnTo>
                  <a:pt x="56932" y="569323"/>
                </a:lnTo>
                <a:cubicBezTo>
                  <a:pt x="25489" y="569323"/>
                  <a:pt x="0" y="543834"/>
                  <a:pt x="0" y="512391"/>
                </a:cubicBezTo>
                <a:lnTo>
                  <a:pt x="0" y="56932"/>
                </a:lnTo>
                <a:close/>
              </a:path>
            </a:pathLst>
          </a:custGeom>
          <a:gradFill flip="none" rotWithShape="0">
            <a:gsLst>
              <a:gs pos="0">
                <a:srgbClr val="BEF397">
                  <a:tint val="66000"/>
                  <a:satMod val="160000"/>
                </a:srgbClr>
              </a:gs>
              <a:gs pos="50000">
                <a:srgbClr val="BEF397">
                  <a:tint val="44500"/>
                  <a:satMod val="160000"/>
                </a:srgbClr>
              </a:gs>
              <a:gs pos="100000">
                <a:srgbClr val="BEF397">
                  <a:tint val="23500"/>
                  <a:satMod val="160000"/>
                </a:srgbClr>
              </a:gs>
            </a:gsLst>
            <a:path path="circle">
              <a:fillToRect t="100000" r="100000"/>
            </a:path>
            <a:tileRect l="-100000" b="-10000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х</a:t>
            </a:r>
            <a:endParaRPr lang="ru-RU" sz="1200" b="1" i="0" kern="1200" dirty="0">
              <a:solidFill>
                <a:schemeClr val="tx1"/>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5601885" y="2039170"/>
            <a:ext cx="807455" cy="404156"/>
          </a:xfrm>
          <a:custGeom>
            <a:avLst/>
            <a:gdLst>
              <a:gd name="connsiteX0" fmla="*/ 0 w 807455"/>
              <a:gd name="connsiteY0" fmla="*/ 40416 h 404156"/>
              <a:gd name="connsiteX1" fmla="*/ 40416 w 807455"/>
              <a:gd name="connsiteY1" fmla="*/ 0 h 404156"/>
              <a:gd name="connsiteX2" fmla="*/ 767039 w 807455"/>
              <a:gd name="connsiteY2" fmla="*/ 0 h 404156"/>
              <a:gd name="connsiteX3" fmla="*/ 807455 w 807455"/>
              <a:gd name="connsiteY3" fmla="*/ 40416 h 404156"/>
              <a:gd name="connsiteX4" fmla="*/ 807455 w 807455"/>
              <a:gd name="connsiteY4" fmla="*/ 363740 h 404156"/>
              <a:gd name="connsiteX5" fmla="*/ 767039 w 807455"/>
              <a:gd name="connsiteY5" fmla="*/ 404156 h 404156"/>
              <a:gd name="connsiteX6" fmla="*/ 40416 w 807455"/>
              <a:gd name="connsiteY6" fmla="*/ 404156 h 404156"/>
              <a:gd name="connsiteX7" fmla="*/ 0 w 807455"/>
              <a:gd name="connsiteY7" fmla="*/ 363740 h 404156"/>
              <a:gd name="connsiteX8" fmla="*/ 0 w 807455"/>
              <a:gd name="connsiteY8" fmla="*/ 40416 h 40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455" h="404156">
                <a:moveTo>
                  <a:pt x="0" y="40416"/>
                </a:moveTo>
                <a:cubicBezTo>
                  <a:pt x="0" y="18095"/>
                  <a:pt x="18095" y="0"/>
                  <a:pt x="40416" y="0"/>
                </a:cubicBezTo>
                <a:lnTo>
                  <a:pt x="767039" y="0"/>
                </a:lnTo>
                <a:cubicBezTo>
                  <a:pt x="789360" y="0"/>
                  <a:pt x="807455" y="18095"/>
                  <a:pt x="807455" y="40416"/>
                </a:cubicBezTo>
                <a:lnTo>
                  <a:pt x="807455" y="363740"/>
                </a:lnTo>
                <a:cubicBezTo>
                  <a:pt x="807455" y="386061"/>
                  <a:pt x="789360" y="404156"/>
                  <a:pt x="767039" y="404156"/>
                </a:cubicBezTo>
                <a:lnTo>
                  <a:pt x="40416" y="404156"/>
                </a:lnTo>
                <a:cubicBezTo>
                  <a:pt x="18095" y="404156"/>
                  <a:pt x="0" y="386061"/>
                  <a:pt x="0" y="363740"/>
                </a:cubicBezTo>
                <a:lnTo>
                  <a:pt x="0" y="40416"/>
                </a:lnTo>
                <a:close/>
              </a:path>
            </a:pathLst>
          </a:custGeom>
          <a:gradFill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557" tIns="57557" rIns="57557" bIns="57557"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2018 факт</a:t>
            </a:r>
            <a:endParaRPr lang="ru-RU" sz="1200" b="1" i="0" kern="1200" dirty="0">
              <a:solidFill>
                <a:schemeClr val="tx1"/>
              </a:solidFill>
              <a:latin typeface="Times New Roman" panose="02020603050405020304" pitchFamily="18" charset="0"/>
              <a:cs typeface="Times New Roman" panose="02020603050405020304" pitchFamily="18" charset="0"/>
            </a:endParaRPr>
          </a:p>
        </p:txBody>
      </p:sp>
      <p:sp>
        <p:nvSpPr>
          <p:cNvPr id="25" name="Полилиния 24"/>
          <p:cNvSpPr/>
          <p:nvPr/>
        </p:nvSpPr>
        <p:spPr>
          <a:xfrm>
            <a:off x="5603459" y="2469207"/>
            <a:ext cx="804306" cy="540000"/>
          </a:xfrm>
          <a:custGeom>
            <a:avLst/>
            <a:gdLst>
              <a:gd name="connsiteX0" fmla="*/ 0 w 804306"/>
              <a:gd name="connsiteY0" fmla="*/ 56932 h 569323"/>
              <a:gd name="connsiteX1" fmla="*/ 56932 w 804306"/>
              <a:gd name="connsiteY1" fmla="*/ 0 h 569323"/>
              <a:gd name="connsiteX2" fmla="*/ 747374 w 804306"/>
              <a:gd name="connsiteY2" fmla="*/ 0 h 569323"/>
              <a:gd name="connsiteX3" fmla="*/ 804306 w 804306"/>
              <a:gd name="connsiteY3" fmla="*/ 56932 h 569323"/>
              <a:gd name="connsiteX4" fmla="*/ 804306 w 804306"/>
              <a:gd name="connsiteY4" fmla="*/ 512391 h 569323"/>
              <a:gd name="connsiteX5" fmla="*/ 747374 w 804306"/>
              <a:gd name="connsiteY5" fmla="*/ 569323 h 569323"/>
              <a:gd name="connsiteX6" fmla="*/ 56932 w 804306"/>
              <a:gd name="connsiteY6" fmla="*/ 569323 h 569323"/>
              <a:gd name="connsiteX7" fmla="*/ 0 w 804306"/>
              <a:gd name="connsiteY7" fmla="*/ 512391 h 569323"/>
              <a:gd name="connsiteX8" fmla="*/ 0 w 804306"/>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306" h="569323">
                <a:moveTo>
                  <a:pt x="0" y="56932"/>
                </a:moveTo>
                <a:cubicBezTo>
                  <a:pt x="0" y="25489"/>
                  <a:pt x="25489" y="0"/>
                  <a:pt x="56932" y="0"/>
                </a:cubicBezTo>
                <a:lnTo>
                  <a:pt x="747374" y="0"/>
                </a:lnTo>
                <a:cubicBezTo>
                  <a:pt x="778817" y="0"/>
                  <a:pt x="804306" y="25489"/>
                  <a:pt x="804306" y="56932"/>
                </a:cubicBezTo>
                <a:lnTo>
                  <a:pt x="804306" y="512391"/>
                </a:lnTo>
                <a:cubicBezTo>
                  <a:pt x="804306" y="543834"/>
                  <a:pt x="778817" y="569323"/>
                  <a:pt x="747374" y="569323"/>
                </a:cubicBezTo>
                <a:lnTo>
                  <a:pt x="56932" y="569323"/>
                </a:lnTo>
                <a:cubicBezTo>
                  <a:pt x="25489" y="569323"/>
                  <a:pt x="0" y="543834"/>
                  <a:pt x="0" y="512391"/>
                </a:cubicBezTo>
                <a:lnTo>
                  <a:pt x="0" y="5693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293,4 (оценка)</a:t>
            </a:r>
          </a:p>
        </p:txBody>
      </p:sp>
      <p:sp>
        <p:nvSpPr>
          <p:cNvPr id="26" name="Полилиния 25"/>
          <p:cNvSpPr/>
          <p:nvPr/>
        </p:nvSpPr>
        <p:spPr>
          <a:xfrm>
            <a:off x="5606590" y="3061146"/>
            <a:ext cx="798044" cy="1116000"/>
          </a:xfrm>
          <a:custGeom>
            <a:avLst/>
            <a:gdLst>
              <a:gd name="connsiteX0" fmla="*/ 0 w 798044"/>
              <a:gd name="connsiteY0" fmla="*/ 79804 h 1152486"/>
              <a:gd name="connsiteX1" fmla="*/ 79804 w 798044"/>
              <a:gd name="connsiteY1" fmla="*/ 0 h 1152486"/>
              <a:gd name="connsiteX2" fmla="*/ 718240 w 798044"/>
              <a:gd name="connsiteY2" fmla="*/ 0 h 1152486"/>
              <a:gd name="connsiteX3" fmla="*/ 798044 w 798044"/>
              <a:gd name="connsiteY3" fmla="*/ 79804 h 1152486"/>
              <a:gd name="connsiteX4" fmla="*/ 798044 w 798044"/>
              <a:gd name="connsiteY4" fmla="*/ 1072682 h 1152486"/>
              <a:gd name="connsiteX5" fmla="*/ 718240 w 798044"/>
              <a:gd name="connsiteY5" fmla="*/ 1152486 h 1152486"/>
              <a:gd name="connsiteX6" fmla="*/ 79804 w 798044"/>
              <a:gd name="connsiteY6" fmla="*/ 1152486 h 1152486"/>
              <a:gd name="connsiteX7" fmla="*/ 0 w 798044"/>
              <a:gd name="connsiteY7" fmla="*/ 1072682 h 1152486"/>
              <a:gd name="connsiteX8" fmla="*/ 0 w 798044"/>
              <a:gd name="connsiteY8" fmla="*/ 79804 h 115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1152486">
                <a:moveTo>
                  <a:pt x="0" y="79804"/>
                </a:moveTo>
                <a:cubicBezTo>
                  <a:pt x="0" y="35729"/>
                  <a:pt x="35729" y="0"/>
                  <a:pt x="79804" y="0"/>
                </a:cubicBezTo>
                <a:lnTo>
                  <a:pt x="718240" y="0"/>
                </a:lnTo>
                <a:cubicBezTo>
                  <a:pt x="762315" y="0"/>
                  <a:pt x="798044" y="35729"/>
                  <a:pt x="798044" y="79804"/>
                </a:cubicBezTo>
                <a:lnTo>
                  <a:pt x="798044" y="1072682"/>
                </a:lnTo>
                <a:cubicBezTo>
                  <a:pt x="798044" y="1116757"/>
                  <a:pt x="762315" y="1152486"/>
                  <a:pt x="718240" y="1152486"/>
                </a:cubicBezTo>
                <a:lnTo>
                  <a:pt x="79804" y="1152486"/>
                </a:lnTo>
                <a:cubicBezTo>
                  <a:pt x="35729" y="1152486"/>
                  <a:pt x="0" y="1116757"/>
                  <a:pt x="0" y="1072682"/>
                </a:cubicBezTo>
                <a:lnTo>
                  <a:pt x="0" y="79804"/>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094" tIns="69094" rIns="69094" bIns="69094"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97</a:t>
            </a:r>
          </a:p>
        </p:txBody>
      </p:sp>
      <p:sp>
        <p:nvSpPr>
          <p:cNvPr id="27" name="Полилиния 26"/>
          <p:cNvSpPr/>
          <p:nvPr/>
        </p:nvSpPr>
        <p:spPr>
          <a:xfrm>
            <a:off x="5606590" y="4237880"/>
            <a:ext cx="798044" cy="540000"/>
          </a:xfrm>
          <a:custGeom>
            <a:avLst/>
            <a:gdLst>
              <a:gd name="connsiteX0" fmla="*/ 0 w 798044"/>
              <a:gd name="connsiteY0" fmla="*/ 56932 h 569323"/>
              <a:gd name="connsiteX1" fmla="*/ 56932 w 798044"/>
              <a:gd name="connsiteY1" fmla="*/ 0 h 569323"/>
              <a:gd name="connsiteX2" fmla="*/ 741112 w 798044"/>
              <a:gd name="connsiteY2" fmla="*/ 0 h 569323"/>
              <a:gd name="connsiteX3" fmla="*/ 798044 w 798044"/>
              <a:gd name="connsiteY3" fmla="*/ 56932 h 569323"/>
              <a:gd name="connsiteX4" fmla="*/ 798044 w 798044"/>
              <a:gd name="connsiteY4" fmla="*/ 512391 h 569323"/>
              <a:gd name="connsiteX5" fmla="*/ 741112 w 798044"/>
              <a:gd name="connsiteY5" fmla="*/ 569323 h 569323"/>
              <a:gd name="connsiteX6" fmla="*/ 56932 w 798044"/>
              <a:gd name="connsiteY6" fmla="*/ 569323 h 569323"/>
              <a:gd name="connsiteX7" fmla="*/ 0 w 798044"/>
              <a:gd name="connsiteY7" fmla="*/ 512391 h 569323"/>
              <a:gd name="connsiteX8" fmla="*/ 0 w 798044"/>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569323">
                <a:moveTo>
                  <a:pt x="0" y="56932"/>
                </a:moveTo>
                <a:cubicBezTo>
                  <a:pt x="0" y="25489"/>
                  <a:pt x="25489" y="0"/>
                  <a:pt x="56932" y="0"/>
                </a:cubicBezTo>
                <a:lnTo>
                  <a:pt x="741112" y="0"/>
                </a:lnTo>
                <a:cubicBezTo>
                  <a:pt x="772555" y="0"/>
                  <a:pt x="798044" y="25489"/>
                  <a:pt x="798044" y="56932"/>
                </a:cubicBezTo>
                <a:lnTo>
                  <a:pt x="798044" y="512391"/>
                </a:lnTo>
                <a:cubicBezTo>
                  <a:pt x="798044" y="543834"/>
                  <a:pt x="772555" y="569323"/>
                  <a:pt x="741112" y="569323"/>
                </a:cubicBezTo>
                <a:lnTo>
                  <a:pt x="56932" y="569323"/>
                </a:lnTo>
                <a:cubicBezTo>
                  <a:pt x="25489" y="569323"/>
                  <a:pt x="0" y="543834"/>
                  <a:pt x="0" y="512391"/>
                </a:cubicBezTo>
                <a:lnTo>
                  <a:pt x="0" y="5693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9</a:t>
            </a:r>
          </a:p>
        </p:txBody>
      </p:sp>
      <p:sp>
        <p:nvSpPr>
          <p:cNvPr id="29" name="Полилиния 28"/>
          <p:cNvSpPr/>
          <p:nvPr/>
        </p:nvSpPr>
        <p:spPr>
          <a:xfrm>
            <a:off x="5606590" y="5425022"/>
            <a:ext cx="798044" cy="540000"/>
          </a:xfrm>
          <a:custGeom>
            <a:avLst/>
            <a:gdLst>
              <a:gd name="connsiteX0" fmla="*/ 0 w 798044"/>
              <a:gd name="connsiteY0" fmla="*/ 56932 h 569323"/>
              <a:gd name="connsiteX1" fmla="*/ 56932 w 798044"/>
              <a:gd name="connsiteY1" fmla="*/ 0 h 569323"/>
              <a:gd name="connsiteX2" fmla="*/ 741112 w 798044"/>
              <a:gd name="connsiteY2" fmla="*/ 0 h 569323"/>
              <a:gd name="connsiteX3" fmla="*/ 798044 w 798044"/>
              <a:gd name="connsiteY3" fmla="*/ 56932 h 569323"/>
              <a:gd name="connsiteX4" fmla="*/ 798044 w 798044"/>
              <a:gd name="connsiteY4" fmla="*/ 512391 h 569323"/>
              <a:gd name="connsiteX5" fmla="*/ 741112 w 798044"/>
              <a:gd name="connsiteY5" fmla="*/ 569323 h 569323"/>
              <a:gd name="connsiteX6" fmla="*/ 56932 w 798044"/>
              <a:gd name="connsiteY6" fmla="*/ 569323 h 569323"/>
              <a:gd name="connsiteX7" fmla="*/ 0 w 798044"/>
              <a:gd name="connsiteY7" fmla="*/ 512391 h 569323"/>
              <a:gd name="connsiteX8" fmla="*/ 0 w 798044"/>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569323">
                <a:moveTo>
                  <a:pt x="0" y="56932"/>
                </a:moveTo>
                <a:cubicBezTo>
                  <a:pt x="0" y="25489"/>
                  <a:pt x="25489" y="0"/>
                  <a:pt x="56932" y="0"/>
                </a:cubicBezTo>
                <a:lnTo>
                  <a:pt x="741112" y="0"/>
                </a:lnTo>
                <a:cubicBezTo>
                  <a:pt x="772555" y="0"/>
                  <a:pt x="798044" y="25489"/>
                  <a:pt x="798044" y="56932"/>
                </a:cubicBezTo>
                <a:lnTo>
                  <a:pt x="798044" y="512391"/>
                </a:lnTo>
                <a:cubicBezTo>
                  <a:pt x="798044" y="543834"/>
                  <a:pt x="772555" y="569323"/>
                  <a:pt x="741112" y="569323"/>
                </a:cubicBezTo>
                <a:lnTo>
                  <a:pt x="56932" y="569323"/>
                </a:lnTo>
                <a:cubicBezTo>
                  <a:pt x="25489" y="569323"/>
                  <a:pt x="0" y="543834"/>
                  <a:pt x="0" y="512391"/>
                </a:cubicBezTo>
                <a:lnTo>
                  <a:pt x="0" y="56932"/>
                </a:lnTo>
                <a:close/>
              </a:path>
            </a:pathLst>
          </a:custGeom>
          <a:gradFill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х</a:t>
            </a:r>
            <a:endParaRPr lang="ru-RU" sz="1200" b="1" i="0" kern="1200" dirty="0">
              <a:solidFill>
                <a:schemeClr val="tx1"/>
              </a:solidFill>
              <a:latin typeface="Times New Roman" panose="02020603050405020304" pitchFamily="18" charset="0"/>
              <a:cs typeface="Times New Roman" panose="02020603050405020304" pitchFamily="18" charset="0"/>
            </a:endParaRPr>
          </a:p>
        </p:txBody>
      </p:sp>
      <p:sp>
        <p:nvSpPr>
          <p:cNvPr id="30" name="Полилиния 29"/>
          <p:cNvSpPr/>
          <p:nvPr/>
        </p:nvSpPr>
        <p:spPr>
          <a:xfrm>
            <a:off x="5606590" y="6018593"/>
            <a:ext cx="798044" cy="540000"/>
          </a:xfrm>
          <a:custGeom>
            <a:avLst/>
            <a:gdLst>
              <a:gd name="connsiteX0" fmla="*/ 0 w 798044"/>
              <a:gd name="connsiteY0" fmla="*/ 56932 h 569323"/>
              <a:gd name="connsiteX1" fmla="*/ 56932 w 798044"/>
              <a:gd name="connsiteY1" fmla="*/ 0 h 569323"/>
              <a:gd name="connsiteX2" fmla="*/ 741112 w 798044"/>
              <a:gd name="connsiteY2" fmla="*/ 0 h 569323"/>
              <a:gd name="connsiteX3" fmla="*/ 798044 w 798044"/>
              <a:gd name="connsiteY3" fmla="*/ 56932 h 569323"/>
              <a:gd name="connsiteX4" fmla="*/ 798044 w 798044"/>
              <a:gd name="connsiteY4" fmla="*/ 512391 h 569323"/>
              <a:gd name="connsiteX5" fmla="*/ 741112 w 798044"/>
              <a:gd name="connsiteY5" fmla="*/ 569323 h 569323"/>
              <a:gd name="connsiteX6" fmla="*/ 56932 w 798044"/>
              <a:gd name="connsiteY6" fmla="*/ 569323 h 569323"/>
              <a:gd name="connsiteX7" fmla="*/ 0 w 798044"/>
              <a:gd name="connsiteY7" fmla="*/ 512391 h 569323"/>
              <a:gd name="connsiteX8" fmla="*/ 0 w 798044"/>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569323">
                <a:moveTo>
                  <a:pt x="0" y="56932"/>
                </a:moveTo>
                <a:cubicBezTo>
                  <a:pt x="0" y="25489"/>
                  <a:pt x="25489" y="0"/>
                  <a:pt x="56932" y="0"/>
                </a:cubicBezTo>
                <a:lnTo>
                  <a:pt x="741112" y="0"/>
                </a:lnTo>
                <a:cubicBezTo>
                  <a:pt x="772555" y="0"/>
                  <a:pt x="798044" y="25489"/>
                  <a:pt x="798044" y="56932"/>
                </a:cubicBezTo>
                <a:lnTo>
                  <a:pt x="798044" y="512391"/>
                </a:lnTo>
                <a:cubicBezTo>
                  <a:pt x="798044" y="543834"/>
                  <a:pt x="772555" y="569323"/>
                  <a:pt x="741112" y="569323"/>
                </a:cubicBezTo>
                <a:lnTo>
                  <a:pt x="56932" y="569323"/>
                </a:lnTo>
                <a:cubicBezTo>
                  <a:pt x="25489" y="569323"/>
                  <a:pt x="0" y="543834"/>
                  <a:pt x="0" y="512391"/>
                </a:cubicBezTo>
                <a:lnTo>
                  <a:pt x="0" y="56932"/>
                </a:lnTo>
                <a:close/>
              </a:path>
            </a:pathLst>
          </a:custGeom>
          <a:gradFill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х</a:t>
            </a:r>
            <a:endParaRPr lang="ru-RU" sz="1200" b="1" i="0" kern="1200" dirty="0">
              <a:solidFill>
                <a:schemeClr val="tx1"/>
              </a:solidFill>
              <a:latin typeface="Times New Roman" panose="02020603050405020304" pitchFamily="18" charset="0"/>
              <a:cs typeface="Times New Roman" panose="02020603050405020304" pitchFamily="18" charset="0"/>
            </a:endParaRPr>
          </a:p>
        </p:txBody>
      </p:sp>
      <p:sp>
        <p:nvSpPr>
          <p:cNvPr id="31" name="Полилиния 30"/>
          <p:cNvSpPr/>
          <p:nvPr/>
        </p:nvSpPr>
        <p:spPr>
          <a:xfrm>
            <a:off x="6479578" y="2039170"/>
            <a:ext cx="807455" cy="404156"/>
          </a:xfrm>
          <a:custGeom>
            <a:avLst/>
            <a:gdLst>
              <a:gd name="connsiteX0" fmla="*/ 0 w 807455"/>
              <a:gd name="connsiteY0" fmla="*/ 40416 h 404156"/>
              <a:gd name="connsiteX1" fmla="*/ 40416 w 807455"/>
              <a:gd name="connsiteY1" fmla="*/ 0 h 404156"/>
              <a:gd name="connsiteX2" fmla="*/ 767039 w 807455"/>
              <a:gd name="connsiteY2" fmla="*/ 0 h 404156"/>
              <a:gd name="connsiteX3" fmla="*/ 807455 w 807455"/>
              <a:gd name="connsiteY3" fmla="*/ 40416 h 404156"/>
              <a:gd name="connsiteX4" fmla="*/ 807455 w 807455"/>
              <a:gd name="connsiteY4" fmla="*/ 363740 h 404156"/>
              <a:gd name="connsiteX5" fmla="*/ 767039 w 807455"/>
              <a:gd name="connsiteY5" fmla="*/ 404156 h 404156"/>
              <a:gd name="connsiteX6" fmla="*/ 40416 w 807455"/>
              <a:gd name="connsiteY6" fmla="*/ 404156 h 404156"/>
              <a:gd name="connsiteX7" fmla="*/ 0 w 807455"/>
              <a:gd name="connsiteY7" fmla="*/ 363740 h 404156"/>
              <a:gd name="connsiteX8" fmla="*/ 0 w 807455"/>
              <a:gd name="connsiteY8" fmla="*/ 40416 h 40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455" h="404156">
                <a:moveTo>
                  <a:pt x="0" y="40416"/>
                </a:moveTo>
                <a:cubicBezTo>
                  <a:pt x="0" y="18095"/>
                  <a:pt x="18095" y="0"/>
                  <a:pt x="40416" y="0"/>
                </a:cubicBezTo>
                <a:lnTo>
                  <a:pt x="767039" y="0"/>
                </a:lnTo>
                <a:cubicBezTo>
                  <a:pt x="789360" y="0"/>
                  <a:pt x="807455" y="18095"/>
                  <a:pt x="807455" y="40416"/>
                </a:cubicBezTo>
                <a:lnTo>
                  <a:pt x="807455" y="363740"/>
                </a:lnTo>
                <a:cubicBezTo>
                  <a:pt x="807455" y="386061"/>
                  <a:pt x="789360" y="404156"/>
                  <a:pt x="767039" y="404156"/>
                </a:cubicBezTo>
                <a:lnTo>
                  <a:pt x="40416" y="404156"/>
                </a:lnTo>
                <a:cubicBezTo>
                  <a:pt x="18095" y="404156"/>
                  <a:pt x="0" y="386061"/>
                  <a:pt x="0" y="363740"/>
                </a:cubicBezTo>
                <a:lnTo>
                  <a:pt x="0" y="40416"/>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557" tIns="57557" rIns="57557" bIns="57557"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2019</a:t>
            </a:r>
            <a:endParaRPr lang="ru-RU" sz="1200" b="1" i="0" kern="1200" dirty="0">
              <a:solidFill>
                <a:schemeClr val="tx1"/>
              </a:solidFill>
              <a:latin typeface="Times New Roman" panose="02020603050405020304" pitchFamily="18" charset="0"/>
              <a:cs typeface="Times New Roman" panose="02020603050405020304" pitchFamily="18" charset="0"/>
            </a:endParaRPr>
          </a:p>
        </p:txBody>
      </p:sp>
      <p:sp>
        <p:nvSpPr>
          <p:cNvPr id="32" name="Полилиния 31"/>
          <p:cNvSpPr/>
          <p:nvPr/>
        </p:nvSpPr>
        <p:spPr>
          <a:xfrm>
            <a:off x="6481152" y="2469207"/>
            <a:ext cx="804306" cy="540000"/>
          </a:xfrm>
          <a:custGeom>
            <a:avLst/>
            <a:gdLst>
              <a:gd name="connsiteX0" fmla="*/ 0 w 804306"/>
              <a:gd name="connsiteY0" fmla="*/ 56932 h 569323"/>
              <a:gd name="connsiteX1" fmla="*/ 56932 w 804306"/>
              <a:gd name="connsiteY1" fmla="*/ 0 h 569323"/>
              <a:gd name="connsiteX2" fmla="*/ 747374 w 804306"/>
              <a:gd name="connsiteY2" fmla="*/ 0 h 569323"/>
              <a:gd name="connsiteX3" fmla="*/ 804306 w 804306"/>
              <a:gd name="connsiteY3" fmla="*/ 56932 h 569323"/>
              <a:gd name="connsiteX4" fmla="*/ 804306 w 804306"/>
              <a:gd name="connsiteY4" fmla="*/ 512391 h 569323"/>
              <a:gd name="connsiteX5" fmla="*/ 747374 w 804306"/>
              <a:gd name="connsiteY5" fmla="*/ 569323 h 569323"/>
              <a:gd name="connsiteX6" fmla="*/ 56932 w 804306"/>
              <a:gd name="connsiteY6" fmla="*/ 569323 h 569323"/>
              <a:gd name="connsiteX7" fmla="*/ 0 w 804306"/>
              <a:gd name="connsiteY7" fmla="*/ 512391 h 569323"/>
              <a:gd name="connsiteX8" fmla="*/ 0 w 804306"/>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306" h="569323">
                <a:moveTo>
                  <a:pt x="0" y="56932"/>
                </a:moveTo>
                <a:cubicBezTo>
                  <a:pt x="0" y="25489"/>
                  <a:pt x="25489" y="0"/>
                  <a:pt x="56932" y="0"/>
                </a:cubicBezTo>
                <a:lnTo>
                  <a:pt x="747374" y="0"/>
                </a:lnTo>
                <a:cubicBezTo>
                  <a:pt x="778817" y="0"/>
                  <a:pt x="804306" y="25489"/>
                  <a:pt x="804306" y="56932"/>
                </a:cubicBezTo>
                <a:lnTo>
                  <a:pt x="804306" y="512391"/>
                </a:lnTo>
                <a:cubicBezTo>
                  <a:pt x="804306" y="543834"/>
                  <a:pt x="778817" y="569323"/>
                  <a:pt x="747374" y="569323"/>
                </a:cubicBezTo>
                <a:lnTo>
                  <a:pt x="56932" y="569323"/>
                </a:lnTo>
                <a:cubicBezTo>
                  <a:pt x="25489" y="569323"/>
                  <a:pt x="0" y="543834"/>
                  <a:pt x="0" y="512391"/>
                </a:cubicBezTo>
                <a:lnTo>
                  <a:pt x="0" y="5693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х</a:t>
            </a:r>
          </a:p>
        </p:txBody>
      </p:sp>
      <p:sp>
        <p:nvSpPr>
          <p:cNvPr id="34" name="Полилиния 33"/>
          <p:cNvSpPr/>
          <p:nvPr/>
        </p:nvSpPr>
        <p:spPr>
          <a:xfrm>
            <a:off x="6484283" y="3061146"/>
            <a:ext cx="798044" cy="1116000"/>
          </a:xfrm>
          <a:custGeom>
            <a:avLst/>
            <a:gdLst>
              <a:gd name="connsiteX0" fmla="*/ 0 w 798044"/>
              <a:gd name="connsiteY0" fmla="*/ 79804 h 1152486"/>
              <a:gd name="connsiteX1" fmla="*/ 79804 w 798044"/>
              <a:gd name="connsiteY1" fmla="*/ 0 h 1152486"/>
              <a:gd name="connsiteX2" fmla="*/ 718240 w 798044"/>
              <a:gd name="connsiteY2" fmla="*/ 0 h 1152486"/>
              <a:gd name="connsiteX3" fmla="*/ 798044 w 798044"/>
              <a:gd name="connsiteY3" fmla="*/ 79804 h 1152486"/>
              <a:gd name="connsiteX4" fmla="*/ 798044 w 798044"/>
              <a:gd name="connsiteY4" fmla="*/ 1072682 h 1152486"/>
              <a:gd name="connsiteX5" fmla="*/ 718240 w 798044"/>
              <a:gd name="connsiteY5" fmla="*/ 1152486 h 1152486"/>
              <a:gd name="connsiteX6" fmla="*/ 79804 w 798044"/>
              <a:gd name="connsiteY6" fmla="*/ 1152486 h 1152486"/>
              <a:gd name="connsiteX7" fmla="*/ 0 w 798044"/>
              <a:gd name="connsiteY7" fmla="*/ 1072682 h 1152486"/>
              <a:gd name="connsiteX8" fmla="*/ 0 w 798044"/>
              <a:gd name="connsiteY8" fmla="*/ 79804 h 115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1152486">
                <a:moveTo>
                  <a:pt x="0" y="79804"/>
                </a:moveTo>
                <a:cubicBezTo>
                  <a:pt x="0" y="35729"/>
                  <a:pt x="35729" y="0"/>
                  <a:pt x="79804" y="0"/>
                </a:cubicBezTo>
                <a:lnTo>
                  <a:pt x="718240" y="0"/>
                </a:lnTo>
                <a:cubicBezTo>
                  <a:pt x="762315" y="0"/>
                  <a:pt x="798044" y="35729"/>
                  <a:pt x="798044" y="79804"/>
                </a:cubicBezTo>
                <a:lnTo>
                  <a:pt x="798044" y="1072682"/>
                </a:lnTo>
                <a:cubicBezTo>
                  <a:pt x="798044" y="1116757"/>
                  <a:pt x="762315" y="1152486"/>
                  <a:pt x="718240" y="1152486"/>
                </a:cubicBezTo>
                <a:lnTo>
                  <a:pt x="79804" y="1152486"/>
                </a:lnTo>
                <a:cubicBezTo>
                  <a:pt x="35729" y="1152486"/>
                  <a:pt x="0" y="1116757"/>
                  <a:pt x="0" y="1072682"/>
                </a:cubicBezTo>
                <a:lnTo>
                  <a:pt x="0" y="79804"/>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094" tIns="69094" rIns="69094" bIns="69094"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х</a:t>
            </a:r>
          </a:p>
        </p:txBody>
      </p:sp>
      <p:sp>
        <p:nvSpPr>
          <p:cNvPr id="35" name="Полилиния 34"/>
          <p:cNvSpPr/>
          <p:nvPr/>
        </p:nvSpPr>
        <p:spPr>
          <a:xfrm>
            <a:off x="6484283" y="4237880"/>
            <a:ext cx="798044" cy="540000"/>
          </a:xfrm>
          <a:custGeom>
            <a:avLst/>
            <a:gdLst>
              <a:gd name="connsiteX0" fmla="*/ 0 w 798044"/>
              <a:gd name="connsiteY0" fmla="*/ 56932 h 569323"/>
              <a:gd name="connsiteX1" fmla="*/ 56932 w 798044"/>
              <a:gd name="connsiteY1" fmla="*/ 0 h 569323"/>
              <a:gd name="connsiteX2" fmla="*/ 741112 w 798044"/>
              <a:gd name="connsiteY2" fmla="*/ 0 h 569323"/>
              <a:gd name="connsiteX3" fmla="*/ 798044 w 798044"/>
              <a:gd name="connsiteY3" fmla="*/ 56932 h 569323"/>
              <a:gd name="connsiteX4" fmla="*/ 798044 w 798044"/>
              <a:gd name="connsiteY4" fmla="*/ 512391 h 569323"/>
              <a:gd name="connsiteX5" fmla="*/ 741112 w 798044"/>
              <a:gd name="connsiteY5" fmla="*/ 569323 h 569323"/>
              <a:gd name="connsiteX6" fmla="*/ 56932 w 798044"/>
              <a:gd name="connsiteY6" fmla="*/ 569323 h 569323"/>
              <a:gd name="connsiteX7" fmla="*/ 0 w 798044"/>
              <a:gd name="connsiteY7" fmla="*/ 512391 h 569323"/>
              <a:gd name="connsiteX8" fmla="*/ 0 w 798044"/>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569323">
                <a:moveTo>
                  <a:pt x="0" y="56932"/>
                </a:moveTo>
                <a:cubicBezTo>
                  <a:pt x="0" y="25489"/>
                  <a:pt x="25489" y="0"/>
                  <a:pt x="56932" y="0"/>
                </a:cubicBezTo>
                <a:lnTo>
                  <a:pt x="741112" y="0"/>
                </a:lnTo>
                <a:cubicBezTo>
                  <a:pt x="772555" y="0"/>
                  <a:pt x="798044" y="25489"/>
                  <a:pt x="798044" y="56932"/>
                </a:cubicBezTo>
                <a:lnTo>
                  <a:pt x="798044" y="512391"/>
                </a:lnTo>
                <a:cubicBezTo>
                  <a:pt x="798044" y="543834"/>
                  <a:pt x="772555" y="569323"/>
                  <a:pt x="741112" y="569323"/>
                </a:cubicBezTo>
                <a:lnTo>
                  <a:pt x="56932" y="569323"/>
                </a:lnTo>
                <a:cubicBezTo>
                  <a:pt x="25489" y="569323"/>
                  <a:pt x="0" y="543834"/>
                  <a:pt x="0" y="512391"/>
                </a:cubicBezTo>
                <a:lnTo>
                  <a:pt x="0" y="5693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х</a:t>
            </a:r>
          </a:p>
        </p:txBody>
      </p:sp>
      <p:sp>
        <p:nvSpPr>
          <p:cNvPr id="36" name="Полилиния 35"/>
          <p:cNvSpPr/>
          <p:nvPr/>
        </p:nvSpPr>
        <p:spPr>
          <a:xfrm>
            <a:off x="6484283" y="4831451"/>
            <a:ext cx="798044" cy="540000"/>
          </a:xfrm>
          <a:custGeom>
            <a:avLst/>
            <a:gdLst>
              <a:gd name="connsiteX0" fmla="*/ 0 w 798044"/>
              <a:gd name="connsiteY0" fmla="*/ 56932 h 569323"/>
              <a:gd name="connsiteX1" fmla="*/ 56932 w 798044"/>
              <a:gd name="connsiteY1" fmla="*/ 0 h 569323"/>
              <a:gd name="connsiteX2" fmla="*/ 741112 w 798044"/>
              <a:gd name="connsiteY2" fmla="*/ 0 h 569323"/>
              <a:gd name="connsiteX3" fmla="*/ 798044 w 798044"/>
              <a:gd name="connsiteY3" fmla="*/ 56932 h 569323"/>
              <a:gd name="connsiteX4" fmla="*/ 798044 w 798044"/>
              <a:gd name="connsiteY4" fmla="*/ 512391 h 569323"/>
              <a:gd name="connsiteX5" fmla="*/ 741112 w 798044"/>
              <a:gd name="connsiteY5" fmla="*/ 569323 h 569323"/>
              <a:gd name="connsiteX6" fmla="*/ 56932 w 798044"/>
              <a:gd name="connsiteY6" fmla="*/ 569323 h 569323"/>
              <a:gd name="connsiteX7" fmla="*/ 0 w 798044"/>
              <a:gd name="connsiteY7" fmla="*/ 512391 h 569323"/>
              <a:gd name="connsiteX8" fmla="*/ 0 w 798044"/>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569323">
                <a:moveTo>
                  <a:pt x="0" y="56932"/>
                </a:moveTo>
                <a:cubicBezTo>
                  <a:pt x="0" y="25489"/>
                  <a:pt x="25489" y="0"/>
                  <a:pt x="56932" y="0"/>
                </a:cubicBezTo>
                <a:lnTo>
                  <a:pt x="741112" y="0"/>
                </a:lnTo>
                <a:cubicBezTo>
                  <a:pt x="772555" y="0"/>
                  <a:pt x="798044" y="25489"/>
                  <a:pt x="798044" y="56932"/>
                </a:cubicBezTo>
                <a:lnTo>
                  <a:pt x="798044" y="512391"/>
                </a:lnTo>
                <a:cubicBezTo>
                  <a:pt x="798044" y="543834"/>
                  <a:pt x="772555" y="569323"/>
                  <a:pt x="741112" y="569323"/>
                </a:cubicBezTo>
                <a:lnTo>
                  <a:pt x="56932" y="569323"/>
                </a:lnTo>
                <a:cubicBezTo>
                  <a:pt x="25489" y="569323"/>
                  <a:pt x="0" y="543834"/>
                  <a:pt x="0" y="512391"/>
                </a:cubicBezTo>
                <a:lnTo>
                  <a:pt x="0" y="56932"/>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108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253,7</a:t>
            </a:r>
            <a:endParaRPr lang="ru-RU" sz="1200" b="1" i="0" kern="1200" dirty="0">
              <a:solidFill>
                <a:schemeClr val="tx1"/>
              </a:solidFill>
              <a:latin typeface="Times New Roman" panose="02020603050405020304" pitchFamily="18" charset="0"/>
              <a:cs typeface="Times New Roman" panose="02020603050405020304" pitchFamily="18" charset="0"/>
            </a:endParaRPr>
          </a:p>
        </p:txBody>
      </p:sp>
      <p:sp>
        <p:nvSpPr>
          <p:cNvPr id="37" name="Полилиния 36"/>
          <p:cNvSpPr/>
          <p:nvPr/>
        </p:nvSpPr>
        <p:spPr>
          <a:xfrm>
            <a:off x="6484283" y="5425022"/>
            <a:ext cx="798044" cy="540000"/>
          </a:xfrm>
          <a:custGeom>
            <a:avLst/>
            <a:gdLst>
              <a:gd name="connsiteX0" fmla="*/ 0 w 798044"/>
              <a:gd name="connsiteY0" fmla="*/ 56932 h 569323"/>
              <a:gd name="connsiteX1" fmla="*/ 56932 w 798044"/>
              <a:gd name="connsiteY1" fmla="*/ 0 h 569323"/>
              <a:gd name="connsiteX2" fmla="*/ 741112 w 798044"/>
              <a:gd name="connsiteY2" fmla="*/ 0 h 569323"/>
              <a:gd name="connsiteX3" fmla="*/ 798044 w 798044"/>
              <a:gd name="connsiteY3" fmla="*/ 56932 h 569323"/>
              <a:gd name="connsiteX4" fmla="*/ 798044 w 798044"/>
              <a:gd name="connsiteY4" fmla="*/ 512391 h 569323"/>
              <a:gd name="connsiteX5" fmla="*/ 741112 w 798044"/>
              <a:gd name="connsiteY5" fmla="*/ 569323 h 569323"/>
              <a:gd name="connsiteX6" fmla="*/ 56932 w 798044"/>
              <a:gd name="connsiteY6" fmla="*/ 569323 h 569323"/>
              <a:gd name="connsiteX7" fmla="*/ 0 w 798044"/>
              <a:gd name="connsiteY7" fmla="*/ 512391 h 569323"/>
              <a:gd name="connsiteX8" fmla="*/ 0 w 798044"/>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569323">
                <a:moveTo>
                  <a:pt x="0" y="56932"/>
                </a:moveTo>
                <a:cubicBezTo>
                  <a:pt x="0" y="25489"/>
                  <a:pt x="25489" y="0"/>
                  <a:pt x="56932" y="0"/>
                </a:cubicBezTo>
                <a:lnTo>
                  <a:pt x="741112" y="0"/>
                </a:lnTo>
                <a:cubicBezTo>
                  <a:pt x="772555" y="0"/>
                  <a:pt x="798044" y="25489"/>
                  <a:pt x="798044" y="56932"/>
                </a:cubicBezTo>
                <a:lnTo>
                  <a:pt x="798044" y="512391"/>
                </a:lnTo>
                <a:cubicBezTo>
                  <a:pt x="798044" y="543834"/>
                  <a:pt x="772555" y="569323"/>
                  <a:pt x="741112" y="569323"/>
                </a:cubicBezTo>
                <a:lnTo>
                  <a:pt x="56932" y="569323"/>
                </a:lnTo>
                <a:cubicBezTo>
                  <a:pt x="25489" y="569323"/>
                  <a:pt x="0" y="543834"/>
                  <a:pt x="0" y="512391"/>
                </a:cubicBezTo>
                <a:lnTo>
                  <a:pt x="0" y="56932"/>
                </a:lnTo>
                <a:close/>
              </a:path>
            </a:pathLst>
          </a:custGeom>
          <a:gradFill rotWithShape="0">
            <a:gsLst>
              <a:gs pos="0">
                <a:srgbClr val="81DEFF">
                  <a:tint val="66000"/>
                  <a:satMod val="160000"/>
                </a:srgbClr>
              </a:gs>
              <a:gs pos="50000">
                <a:srgbClr val="81DEFF">
                  <a:tint val="44500"/>
                  <a:satMod val="160000"/>
                </a:srgbClr>
              </a:gs>
              <a:gs pos="100000">
                <a:srgbClr val="81DEFF">
                  <a:tint val="23500"/>
                  <a:satMod val="160000"/>
                </a:srgbClr>
              </a:gs>
            </a:gsLs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17,8</a:t>
            </a:r>
            <a:endParaRPr lang="ru-RU" sz="1200" b="1" i="0" kern="1200" dirty="0">
              <a:solidFill>
                <a:schemeClr val="tx1"/>
              </a:solidFill>
              <a:latin typeface="Times New Roman" panose="02020603050405020304" pitchFamily="18" charset="0"/>
              <a:cs typeface="Times New Roman" panose="02020603050405020304" pitchFamily="18" charset="0"/>
            </a:endParaRPr>
          </a:p>
        </p:txBody>
      </p:sp>
      <p:sp>
        <p:nvSpPr>
          <p:cNvPr id="38" name="Полилиния 37"/>
          <p:cNvSpPr/>
          <p:nvPr/>
        </p:nvSpPr>
        <p:spPr>
          <a:xfrm>
            <a:off x="6484283" y="6018593"/>
            <a:ext cx="798044" cy="540000"/>
          </a:xfrm>
          <a:custGeom>
            <a:avLst/>
            <a:gdLst>
              <a:gd name="connsiteX0" fmla="*/ 0 w 798044"/>
              <a:gd name="connsiteY0" fmla="*/ 56932 h 569323"/>
              <a:gd name="connsiteX1" fmla="*/ 56932 w 798044"/>
              <a:gd name="connsiteY1" fmla="*/ 0 h 569323"/>
              <a:gd name="connsiteX2" fmla="*/ 741112 w 798044"/>
              <a:gd name="connsiteY2" fmla="*/ 0 h 569323"/>
              <a:gd name="connsiteX3" fmla="*/ 798044 w 798044"/>
              <a:gd name="connsiteY3" fmla="*/ 56932 h 569323"/>
              <a:gd name="connsiteX4" fmla="*/ 798044 w 798044"/>
              <a:gd name="connsiteY4" fmla="*/ 512391 h 569323"/>
              <a:gd name="connsiteX5" fmla="*/ 741112 w 798044"/>
              <a:gd name="connsiteY5" fmla="*/ 569323 h 569323"/>
              <a:gd name="connsiteX6" fmla="*/ 56932 w 798044"/>
              <a:gd name="connsiteY6" fmla="*/ 569323 h 569323"/>
              <a:gd name="connsiteX7" fmla="*/ 0 w 798044"/>
              <a:gd name="connsiteY7" fmla="*/ 512391 h 569323"/>
              <a:gd name="connsiteX8" fmla="*/ 0 w 798044"/>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569323">
                <a:moveTo>
                  <a:pt x="0" y="56932"/>
                </a:moveTo>
                <a:cubicBezTo>
                  <a:pt x="0" y="25489"/>
                  <a:pt x="25489" y="0"/>
                  <a:pt x="56932" y="0"/>
                </a:cubicBezTo>
                <a:lnTo>
                  <a:pt x="741112" y="0"/>
                </a:lnTo>
                <a:cubicBezTo>
                  <a:pt x="772555" y="0"/>
                  <a:pt x="798044" y="25489"/>
                  <a:pt x="798044" y="56932"/>
                </a:cubicBezTo>
                <a:lnTo>
                  <a:pt x="798044" y="512391"/>
                </a:lnTo>
                <a:cubicBezTo>
                  <a:pt x="798044" y="543834"/>
                  <a:pt x="772555" y="569323"/>
                  <a:pt x="741112" y="569323"/>
                </a:cubicBezTo>
                <a:lnTo>
                  <a:pt x="56932" y="569323"/>
                </a:lnTo>
                <a:cubicBezTo>
                  <a:pt x="25489" y="569323"/>
                  <a:pt x="0" y="543834"/>
                  <a:pt x="0" y="512391"/>
                </a:cubicBezTo>
                <a:lnTo>
                  <a:pt x="0" y="56932"/>
                </a:lnTo>
                <a:close/>
              </a:path>
            </a:pathLst>
          </a:custGeom>
          <a:gradFill rotWithShape="0">
            <a:gsLst>
              <a:gs pos="0">
                <a:srgbClr val="81DEFF">
                  <a:tint val="66000"/>
                  <a:satMod val="160000"/>
                </a:srgbClr>
              </a:gs>
              <a:gs pos="50000">
                <a:srgbClr val="81DEFF">
                  <a:tint val="44500"/>
                  <a:satMod val="160000"/>
                </a:srgbClr>
              </a:gs>
              <a:gs pos="100000">
                <a:srgbClr val="81DEFF">
                  <a:tint val="23500"/>
                  <a:satMod val="160000"/>
                </a:srgbClr>
              </a:gs>
            </a:gsLs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29 395,0</a:t>
            </a:r>
            <a:endParaRPr lang="ru-RU" sz="1200" b="1" i="0" kern="1200" dirty="0">
              <a:solidFill>
                <a:schemeClr val="tx1"/>
              </a:solidFill>
              <a:latin typeface="Times New Roman" panose="02020603050405020304" pitchFamily="18" charset="0"/>
              <a:cs typeface="Times New Roman" panose="02020603050405020304" pitchFamily="18" charset="0"/>
            </a:endParaRPr>
          </a:p>
        </p:txBody>
      </p:sp>
      <p:sp>
        <p:nvSpPr>
          <p:cNvPr id="39" name="Полилиния 38"/>
          <p:cNvSpPr/>
          <p:nvPr/>
        </p:nvSpPr>
        <p:spPr>
          <a:xfrm>
            <a:off x="7347811" y="2039170"/>
            <a:ext cx="807455" cy="404156"/>
          </a:xfrm>
          <a:custGeom>
            <a:avLst/>
            <a:gdLst>
              <a:gd name="connsiteX0" fmla="*/ 0 w 807455"/>
              <a:gd name="connsiteY0" fmla="*/ 40416 h 404156"/>
              <a:gd name="connsiteX1" fmla="*/ 40416 w 807455"/>
              <a:gd name="connsiteY1" fmla="*/ 0 h 404156"/>
              <a:gd name="connsiteX2" fmla="*/ 767039 w 807455"/>
              <a:gd name="connsiteY2" fmla="*/ 0 h 404156"/>
              <a:gd name="connsiteX3" fmla="*/ 807455 w 807455"/>
              <a:gd name="connsiteY3" fmla="*/ 40416 h 404156"/>
              <a:gd name="connsiteX4" fmla="*/ 807455 w 807455"/>
              <a:gd name="connsiteY4" fmla="*/ 363740 h 404156"/>
              <a:gd name="connsiteX5" fmla="*/ 767039 w 807455"/>
              <a:gd name="connsiteY5" fmla="*/ 404156 h 404156"/>
              <a:gd name="connsiteX6" fmla="*/ 40416 w 807455"/>
              <a:gd name="connsiteY6" fmla="*/ 404156 h 404156"/>
              <a:gd name="connsiteX7" fmla="*/ 0 w 807455"/>
              <a:gd name="connsiteY7" fmla="*/ 363740 h 404156"/>
              <a:gd name="connsiteX8" fmla="*/ 0 w 807455"/>
              <a:gd name="connsiteY8" fmla="*/ 40416 h 40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455" h="404156">
                <a:moveTo>
                  <a:pt x="0" y="40416"/>
                </a:moveTo>
                <a:cubicBezTo>
                  <a:pt x="0" y="18095"/>
                  <a:pt x="18095" y="0"/>
                  <a:pt x="40416" y="0"/>
                </a:cubicBezTo>
                <a:lnTo>
                  <a:pt x="767039" y="0"/>
                </a:lnTo>
                <a:cubicBezTo>
                  <a:pt x="789360" y="0"/>
                  <a:pt x="807455" y="18095"/>
                  <a:pt x="807455" y="40416"/>
                </a:cubicBezTo>
                <a:lnTo>
                  <a:pt x="807455" y="363740"/>
                </a:lnTo>
                <a:cubicBezTo>
                  <a:pt x="807455" y="386061"/>
                  <a:pt x="789360" y="404156"/>
                  <a:pt x="767039" y="404156"/>
                </a:cubicBezTo>
                <a:lnTo>
                  <a:pt x="40416" y="404156"/>
                </a:lnTo>
                <a:cubicBezTo>
                  <a:pt x="18095" y="404156"/>
                  <a:pt x="0" y="386061"/>
                  <a:pt x="0" y="363740"/>
                </a:cubicBezTo>
                <a:lnTo>
                  <a:pt x="0" y="40416"/>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557" tIns="57557" rIns="57557" bIns="57557"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2020</a:t>
            </a:r>
            <a:endParaRPr lang="ru-RU" sz="1200" b="1" i="0" kern="1200" dirty="0">
              <a:solidFill>
                <a:schemeClr val="tx1"/>
              </a:solidFill>
              <a:latin typeface="Times New Roman" panose="02020603050405020304" pitchFamily="18" charset="0"/>
              <a:cs typeface="Times New Roman" panose="02020603050405020304" pitchFamily="18" charset="0"/>
            </a:endParaRPr>
          </a:p>
        </p:txBody>
      </p:sp>
      <p:sp>
        <p:nvSpPr>
          <p:cNvPr id="40" name="Полилиния 39"/>
          <p:cNvSpPr/>
          <p:nvPr/>
        </p:nvSpPr>
        <p:spPr>
          <a:xfrm>
            <a:off x="7349385" y="2469207"/>
            <a:ext cx="804306" cy="540000"/>
          </a:xfrm>
          <a:custGeom>
            <a:avLst/>
            <a:gdLst>
              <a:gd name="connsiteX0" fmla="*/ 0 w 804306"/>
              <a:gd name="connsiteY0" fmla="*/ 56932 h 569323"/>
              <a:gd name="connsiteX1" fmla="*/ 56932 w 804306"/>
              <a:gd name="connsiteY1" fmla="*/ 0 h 569323"/>
              <a:gd name="connsiteX2" fmla="*/ 747374 w 804306"/>
              <a:gd name="connsiteY2" fmla="*/ 0 h 569323"/>
              <a:gd name="connsiteX3" fmla="*/ 804306 w 804306"/>
              <a:gd name="connsiteY3" fmla="*/ 56932 h 569323"/>
              <a:gd name="connsiteX4" fmla="*/ 804306 w 804306"/>
              <a:gd name="connsiteY4" fmla="*/ 512391 h 569323"/>
              <a:gd name="connsiteX5" fmla="*/ 747374 w 804306"/>
              <a:gd name="connsiteY5" fmla="*/ 569323 h 569323"/>
              <a:gd name="connsiteX6" fmla="*/ 56932 w 804306"/>
              <a:gd name="connsiteY6" fmla="*/ 569323 h 569323"/>
              <a:gd name="connsiteX7" fmla="*/ 0 w 804306"/>
              <a:gd name="connsiteY7" fmla="*/ 512391 h 569323"/>
              <a:gd name="connsiteX8" fmla="*/ 0 w 804306"/>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306" h="569323">
                <a:moveTo>
                  <a:pt x="0" y="56932"/>
                </a:moveTo>
                <a:cubicBezTo>
                  <a:pt x="0" y="25489"/>
                  <a:pt x="25489" y="0"/>
                  <a:pt x="56932" y="0"/>
                </a:cubicBezTo>
                <a:lnTo>
                  <a:pt x="747374" y="0"/>
                </a:lnTo>
                <a:cubicBezTo>
                  <a:pt x="778817" y="0"/>
                  <a:pt x="804306" y="25489"/>
                  <a:pt x="804306" y="56932"/>
                </a:cubicBezTo>
                <a:lnTo>
                  <a:pt x="804306" y="512391"/>
                </a:lnTo>
                <a:cubicBezTo>
                  <a:pt x="804306" y="543834"/>
                  <a:pt x="778817" y="569323"/>
                  <a:pt x="747374" y="569323"/>
                </a:cubicBezTo>
                <a:lnTo>
                  <a:pt x="56932" y="569323"/>
                </a:lnTo>
                <a:cubicBezTo>
                  <a:pt x="25489" y="569323"/>
                  <a:pt x="0" y="543834"/>
                  <a:pt x="0" y="512391"/>
                </a:cubicBezTo>
                <a:lnTo>
                  <a:pt x="0" y="5693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х</a:t>
            </a:r>
          </a:p>
        </p:txBody>
      </p:sp>
      <p:sp>
        <p:nvSpPr>
          <p:cNvPr id="41" name="Полилиния 40"/>
          <p:cNvSpPr/>
          <p:nvPr/>
        </p:nvSpPr>
        <p:spPr>
          <a:xfrm>
            <a:off x="7352516" y="3061146"/>
            <a:ext cx="798044" cy="1116000"/>
          </a:xfrm>
          <a:custGeom>
            <a:avLst/>
            <a:gdLst>
              <a:gd name="connsiteX0" fmla="*/ 0 w 798044"/>
              <a:gd name="connsiteY0" fmla="*/ 79804 h 1152486"/>
              <a:gd name="connsiteX1" fmla="*/ 79804 w 798044"/>
              <a:gd name="connsiteY1" fmla="*/ 0 h 1152486"/>
              <a:gd name="connsiteX2" fmla="*/ 718240 w 798044"/>
              <a:gd name="connsiteY2" fmla="*/ 0 h 1152486"/>
              <a:gd name="connsiteX3" fmla="*/ 798044 w 798044"/>
              <a:gd name="connsiteY3" fmla="*/ 79804 h 1152486"/>
              <a:gd name="connsiteX4" fmla="*/ 798044 w 798044"/>
              <a:gd name="connsiteY4" fmla="*/ 1072682 h 1152486"/>
              <a:gd name="connsiteX5" fmla="*/ 718240 w 798044"/>
              <a:gd name="connsiteY5" fmla="*/ 1152486 h 1152486"/>
              <a:gd name="connsiteX6" fmla="*/ 79804 w 798044"/>
              <a:gd name="connsiteY6" fmla="*/ 1152486 h 1152486"/>
              <a:gd name="connsiteX7" fmla="*/ 0 w 798044"/>
              <a:gd name="connsiteY7" fmla="*/ 1072682 h 1152486"/>
              <a:gd name="connsiteX8" fmla="*/ 0 w 798044"/>
              <a:gd name="connsiteY8" fmla="*/ 79804 h 115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1152486">
                <a:moveTo>
                  <a:pt x="0" y="79804"/>
                </a:moveTo>
                <a:cubicBezTo>
                  <a:pt x="0" y="35729"/>
                  <a:pt x="35729" y="0"/>
                  <a:pt x="79804" y="0"/>
                </a:cubicBezTo>
                <a:lnTo>
                  <a:pt x="718240" y="0"/>
                </a:lnTo>
                <a:cubicBezTo>
                  <a:pt x="762315" y="0"/>
                  <a:pt x="798044" y="35729"/>
                  <a:pt x="798044" y="79804"/>
                </a:cubicBezTo>
                <a:lnTo>
                  <a:pt x="798044" y="1072682"/>
                </a:lnTo>
                <a:cubicBezTo>
                  <a:pt x="798044" y="1116757"/>
                  <a:pt x="762315" y="1152486"/>
                  <a:pt x="718240" y="1152486"/>
                </a:cubicBezTo>
                <a:lnTo>
                  <a:pt x="79804" y="1152486"/>
                </a:lnTo>
                <a:cubicBezTo>
                  <a:pt x="35729" y="1152486"/>
                  <a:pt x="0" y="1116757"/>
                  <a:pt x="0" y="1072682"/>
                </a:cubicBezTo>
                <a:lnTo>
                  <a:pt x="0" y="79804"/>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094" tIns="69094" rIns="69094" bIns="69094"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х</a:t>
            </a:r>
          </a:p>
        </p:txBody>
      </p:sp>
      <p:sp>
        <p:nvSpPr>
          <p:cNvPr id="42" name="Полилиния 41"/>
          <p:cNvSpPr/>
          <p:nvPr/>
        </p:nvSpPr>
        <p:spPr>
          <a:xfrm>
            <a:off x="7352516" y="4237880"/>
            <a:ext cx="798044" cy="540000"/>
          </a:xfrm>
          <a:custGeom>
            <a:avLst/>
            <a:gdLst>
              <a:gd name="connsiteX0" fmla="*/ 0 w 798044"/>
              <a:gd name="connsiteY0" fmla="*/ 56932 h 569323"/>
              <a:gd name="connsiteX1" fmla="*/ 56932 w 798044"/>
              <a:gd name="connsiteY1" fmla="*/ 0 h 569323"/>
              <a:gd name="connsiteX2" fmla="*/ 741112 w 798044"/>
              <a:gd name="connsiteY2" fmla="*/ 0 h 569323"/>
              <a:gd name="connsiteX3" fmla="*/ 798044 w 798044"/>
              <a:gd name="connsiteY3" fmla="*/ 56932 h 569323"/>
              <a:gd name="connsiteX4" fmla="*/ 798044 w 798044"/>
              <a:gd name="connsiteY4" fmla="*/ 512391 h 569323"/>
              <a:gd name="connsiteX5" fmla="*/ 741112 w 798044"/>
              <a:gd name="connsiteY5" fmla="*/ 569323 h 569323"/>
              <a:gd name="connsiteX6" fmla="*/ 56932 w 798044"/>
              <a:gd name="connsiteY6" fmla="*/ 569323 h 569323"/>
              <a:gd name="connsiteX7" fmla="*/ 0 w 798044"/>
              <a:gd name="connsiteY7" fmla="*/ 512391 h 569323"/>
              <a:gd name="connsiteX8" fmla="*/ 0 w 798044"/>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569323">
                <a:moveTo>
                  <a:pt x="0" y="56932"/>
                </a:moveTo>
                <a:cubicBezTo>
                  <a:pt x="0" y="25489"/>
                  <a:pt x="25489" y="0"/>
                  <a:pt x="56932" y="0"/>
                </a:cubicBezTo>
                <a:lnTo>
                  <a:pt x="741112" y="0"/>
                </a:lnTo>
                <a:cubicBezTo>
                  <a:pt x="772555" y="0"/>
                  <a:pt x="798044" y="25489"/>
                  <a:pt x="798044" y="56932"/>
                </a:cubicBezTo>
                <a:lnTo>
                  <a:pt x="798044" y="512391"/>
                </a:lnTo>
                <a:cubicBezTo>
                  <a:pt x="798044" y="543834"/>
                  <a:pt x="772555" y="569323"/>
                  <a:pt x="741112" y="569323"/>
                </a:cubicBezTo>
                <a:lnTo>
                  <a:pt x="56932" y="569323"/>
                </a:lnTo>
                <a:cubicBezTo>
                  <a:pt x="25489" y="569323"/>
                  <a:pt x="0" y="543834"/>
                  <a:pt x="0" y="512391"/>
                </a:cubicBezTo>
                <a:lnTo>
                  <a:pt x="0" y="5693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х</a:t>
            </a:r>
          </a:p>
        </p:txBody>
      </p:sp>
      <p:sp>
        <p:nvSpPr>
          <p:cNvPr id="43" name="Полилиния 42"/>
          <p:cNvSpPr/>
          <p:nvPr/>
        </p:nvSpPr>
        <p:spPr>
          <a:xfrm>
            <a:off x="7352516" y="4831451"/>
            <a:ext cx="798044" cy="540000"/>
          </a:xfrm>
          <a:custGeom>
            <a:avLst/>
            <a:gdLst>
              <a:gd name="connsiteX0" fmla="*/ 0 w 798044"/>
              <a:gd name="connsiteY0" fmla="*/ 56932 h 569323"/>
              <a:gd name="connsiteX1" fmla="*/ 56932 w 798044"/>
              <a:gd name="connsiteY1" fmla="*/ 0 h 569323"/>
              <a:gd name="connsiteX2" fmla="*/ 741112 w 798044"/>
              <a:gd name="connsiteY2" fmla="*/ 0 h 569323"/>
              <a:gd name="connsiteX3" fmla="*/ 798044 w 798044"/>
              <a:gd name="connsiteY3" fmla="*/ 56932 h 569323"/>
              <a:gd name="connsiteX4" fmla="*/ 798044 w 798044"/>
              <a:gd name="connsiteY4" fmla="*/ 512391 h 569323"/>
              <a:gd name="connsiteX5" fmla="*/ 741112 w 798044"/>
              <a:gd name="connsiteY5" fmla="*/ 569323 h 569323"/>
              <a:gd name="connsiteX6" fmla="*/ 56932 w 798044"/>
              <a:gd name="connsiteY6" fmla="*/ 569323 h 569323"/>
              <a:gd name="connsiteX7" fmla="*/ 0 w 798044"/>
              <a:gd name="connsiteY7" fmla="*/ 512391 h 569323"/>
              <a:gd name="connsiteX8" fmla="*/ 0 w 798044"/>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569323">
                <a:moveTo>
                  <a:pt x="0" y="56932"/>
                </a:moveTo>
                <a:cubicBezTo>
                  <a:pt x="0" y="25489"/>
                  <a:pt x="25489" y="0"/>
                  <a:pt x="56932" y="0"/>
                </a:cubicBezTo>
                <a:lnTo>
                  <a:pt x="741112" y="0"/>
                </a:lnTo>
                <a:cubicBezTo>
                  <a:pt x="772555" y="0"/>
                  <a:pt x="798044" y="25489"/>
                  <a:pt x="798044" y="56932"/>
                </a:cubicBezTo>
                <a:lnTo>
                  <a:pt x="798044" y="512391"/>
                </a:lnTo>
                <a:cubicBezTo>
                  <a:pt x="798044" y="543834"/>
                  <a:pt x="772555" y="569323"/>
                  <a:pt x="741112" y="569323"/>
                </a:cubicBezTo>
                <a:lnTo>
                  <a:pt x="56932" y="569323"/>
                </a:lnTo>
                <a:cubicBezTo>
                  <a:pt x="25489" y="569323"/>
                  <a:pt x="0" y="543834"/>
                  <a:pt x="0" y="512391"/>
                </a:cubicBezTo>
                <a:lnTo>
                  <a:pt x="0" y="56932"/>
                </a:lnTo>
                <a:close/>
              </a:path>
            </a:pathLst>
          </a:custGeom>
          <a:gradFill rotWithShape="0">
            <a:gsLst>
              <a:gs pos="0">
                <a:srgbClr val="81DEFF">
                  <a:tint val="66000"/>
                  <a:satMod val="160000"/>
                </a:srgbClr>
              </a:gs>
              <a:gs pos="50000">
                <a:srgbClr val="81DEFF">
                  <a:tint val="44500"/>
                  <a:satMod val="160000"/>
                </a:srgbClr>
              </a:gs>
              <a:gs pos="100000">
                <a:srgbClr val="81DEFF">
                  <a:tint val="23500"/>
                  <a:satMod val="160000"/>
                </a:srgbClr>
              </a:gs>
            </a:gsLs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270,4</a:t>
            </a:r>
            <a:endParaRPr lang="ru-RU" sz="1200" b="1" i="0" kern="1200" dirty="0">
              <a:solidFill>
                <a:schemeClr val="tx1"/>
              </a:solidFill>
              <a:latin typeface="Times New Roman" panose="02020603050405020304" pitchFamily="18" charset="0"/>
              <a:cs typeface="Times New Roman" panose="02020603050405020304" pitchFamily="18" charset="0"/>
            </a:endParaRPr>
          </a:p>
        </p:txBody>
      </p:sp>
      <p:sp>
        <p:nvSpPr>
          <p:cNvPr id="44" name="Полилиния 43"/>
          <p:cNvSpPr/>
          <p:nvPr/>
        </p:nvSpPr>
        <p:spPr>
          <a:xfrm>
            <a:off x="7352516" y="5425022"/>
            <a:ext cx="798044" cy="540000"/>
          </a:xfrm>
          <a:custGeom>
            <a:avLst/>
            <a:gdLst>
              <a:gd name="connsiteX0" fmla="*/ 0 w 798044"/>
              <a:gd name="connsiteY0" fmla="*/ 56932 h 569323"/>
              <a:gd name="connsiteX1" fmla="*/ 56932 w 798044"/>
              <a:gd name="connsiteY1" fmla="*/ 0 h 569323"/>
              <a:gd name="connsiteX2" fmla="*/ 741112 w 798044"/>
              <a:gd name="connsiteY2" fmla="*/ 0 h 569323"/>
              <a:gd name="connsiteX3" fmla="*/ 798044 w 798044"/>
              <a:gd name="connsiteY3" fmla="*/ 56932 h 569323"/>
              <a:gd name="connsiteX4" fmla="*/ 798044 w 798044"/>
              <a:gd name="connsiteY4" fmla="*/ 512391 h 569323"/>
              <a:gd name="connsiteX5" fmla="*/ 741112 w 798044"/>
              <a:gd name="connsiteY5" fmla="*/ 569323 h 569323"/>
              <a:gd name="connsiteX6" fmla="*/ 56932 w 798044"/>
              <a:gd name="connsiteY6" fmla="*/ 569323 h 569323"/>
              <a:gd name="connsiteX7" fmla="*/ 0 w 798044"/>
              <a:gd name="connsiteY7" fmla="*/ 512391 h 569323"/>
              <a:gd name="connsiteX8" fmla="*/ 0 w 798044"/>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569323">
                <a:moveTo>
                  <a:pt x="0" y="56932"/>
                </a:moveTo>
                <a:cubicBezTo>
                  <a:pt x="0" y="25489"/>
                  <a:pt x="25489" y="0"/>
                  <a:pt x="56932" y="0"/>
                </a:cubicBezTo>
                <a:lnTo>
                  <a:pt x="741112" y="0"/>
                </a:lnTo>
                <a:cubicBezTo>
                  <a:pt x="772555" y="0"/>
                  <a:pt x="798044" y="25489"/>
                  <a:pt x="798044" y="56932"/>
                </a:cubicBezTo>
                <a:lnTo>
                  <a:pt x="798044" y="512391"/>
                </a:lnTo>
                <a:cubicBezTo>
                  <a:pt x="798044" y="543834"/>
                  <a:pt x="772555" y="569323"/>
                  <a:pt x="741112" y="569323"/>
                </a:cubicBezTo>
                <a:lnTo>
                  <a:pt x="56932" y="569323"/>
                </a:lnTo>
                <a:cubicBezTo>
                  <a:pt x="25489" y="569323"/>
                  <a:pt x="0" y="543834"/>
                  <a:pt x="0" y="512391"/>
                </a:cubicBezTo>
                <a:lnTo>
                  <a:pt x="0" y="56932"/>
                </a:lnTo>
                <a:close/>
              </a:path>
            </a:pathLst>
          </a:custGeom>
          <a:gradFill rotWithShape="0">
            <a:gsLst>
              <a:gs pos="0">
                <a:srgbClr val="81DEFF">
                  <a:tint val="66000"/>
                  <a:satMod val="160000"/>
                </a:srgbClr>
              </a:gs>
              <a:gs pos="50000">
                <a:srgbClr val="81DEFF">
                  <a:tint val="44500"/>
                  <a:satMod val="160000"/>
                </a:srgbClr>
              </a:gs>
              <a:gs pos="100000">
                <a:srgbClr val="81DEFF">
                  <a:tint val="23500"/>
                  <a:satMod val="160000"/>
                </a:srgbClr>
              </a:gs>
            </a:gsLs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17,6</a:t>
            </a:r>
            <a:endParaRPr lang="ru-RU" sz="1200" b="1" i="0" kern="1200" dirty="0">
              <a:solidFill>
                <a:schemeClr val="tx1"/>
              </a:solidFill>
              <a:latin typeface="Times New Roman" panose="02020603050405020304" pitchFamily="18" charset="0"/>
              <a:cs typeface="Times New Roman" panose="02020603050405020304" pitchFamily="18" charset="0"/>
            </a:endParaRPr>
          </a:p>
        </p:txBody>
      </p:sp>
      <p:sp>
        <p:nvSpPr>
          <p:cNvPr id="45" name="Полилиния 44"/>
          <p:cNvSpPr/>
          <p:nvPr/>
        </p:nvSpPr>
        <p:spPr>
          <a:xfrm>
            <a:off x="7352516" y="6018593"/>
            <a:ext cx="798044" cy="540000"/>
          </a:xfrm>
          <a:custGeom>
            <a:avLst/>
            <a:gdLst>
              <a:gd name="connsiteX0" fmla="*/ 0 w 798044"/>
              <a:gd name="connsiteY0" fmla="*/ 56932 h 569323"/>
              <a:gd name="connsiteX1" fmla="*/ 56932 w 798044"/>
              <a:gd name="connsiteY1" fmla="*/ 0 h 569323"/>
              <a:gd name="connsiteX2" fmla="*/ 741112 w 798044"/>
              <a:gd name="connsiteY2" fmla="*/ 0 h 569323"/>
              <a:gd name="connsiteX3" fmla="*/ 798044 w 798044"/>
              <a:gd name="connsiteY3" fmla="*/ 56932 h 569323"/>
              <a:gd name="connsiteX4" fmla="*/ 798044 w 798044"/>
              <a:gd name="connsiteY4" fmla="*/ 512391 h 569323"/>
              <a:gd name="connsiteX5" fmla="*/ 741112 w 798044"/>
              <a:gd name="connsiteY5" fmla="*/ 569323 h 569323"/>
              <a:gd name="connsiteX6" fmla="*/ 56932 w 798044"/>
              <a:gd name="connsiteY6" fmla="*/ 569323 h 569323"/>
              <a:gd name="connsiteX7" fmla="*/ 0 w 798044"/>
              <a:gd name="connsiteY7" fmla="*/ 512391 h 569323"/>
              <a:gd name="connsiteX8" fmla="*/ 0 w 798044"/>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569323">
                <a:moveTo>
                  <a:pt x="0" y="56932"/>
                </a:moveTo>
                <a:cubicBezTo>
                  <a:pt x="0" y="25489"/>
                  <a:pt x="25489" y="0"/>
                  <a:pt x="56932" y="0"/>
                </a:cubicBezTo>
                <a:lnTo>
                  <a:pt x="741112" y="0"/>
                </a:lnTo>
                <a:cubicBezTo>
                  <a:pt x="772555" y="0"/>
                  <a:pt x="798044" y="25489"/>
                  <a:pt x="798044" y="56932"/>
                </a:cubicBezTo>
                <a:lnTo>
                  <a:pt x="798044" y="512391"/>
                </a:lnTo>
                <a:cubicBezTo>
                  <a:pt x="798044" y="543834"/>
                  <a:pt x="772555" y="569323"/>
                  <a:pt x="741112" y="569323"/>
                </a:cubicBezTo>
                <a:lnTo>
                  <a:pt x="56932" y="569323"/>
                </a:lnTo>
                <a:cubicBezTo>
                  <a:pt x="25489" y="569323"/>
                  <a:pt x="0" y="543834"/>
                  <a:pt x="0" y="512391"/>
                </a:cubicBezTo>
                <a:lnTo>
                  <a:pt x="0" y="56932"/>
                </a:lnTo>
                <a:close/>
              </a:path>
            </a:pathLst>
          </a:custGeom>
          <a:gradFill rotWithShape="0">
            <a:gsLst>
              <a:gs pos="0">
                <a:srgbClr val="81DEFF">
                  <a:tint val="66000"/>
                  <a:satMod val="160000"/>
                </a:srgbClr>
              </a:gs>
              <a:gs pos="50000">
                <a:srgbClr val="81DEFF">
                  <a:tint val="44500"/>
                  <a:satMod val="160000"/>
                </a:srgbClr>
              </a:gs>
              <a:gs pos="100000">
                <a:srgbClr val="81DEFF">
                  <a:tint val="23500"/>
                  <a:satMod val="160000"/>
                </a:srgbClr>
              </a:gs>
            </a:gsLs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31 875,0</a:t>
            </a:r>
            <a:endParaRPr lang="ru-RU" sz="1200" b="1" i="0" kern="1200" dirty="0">
              <a:solidFill>
                <a:schemeClr val="tx1"/>
              </a:solidFill>
              <a:latin typeface="Times New Roman" panose="02020603050405020304" pitchFamily="18" charset="0"/>
              <a:cs typeface="Times New Roman" panose="02020603050405020304" pitchFamily="18" charset="0"/>
            </a:endParaRPr>
          </a:p>
        </p:txBody>
      </p:sp>
      <p:sp>
        <p:nvSpPr>
          <p:cNvPr id="46" name="Полилиния 45"/>
          <p:cNvSpPr/>
          <p:nvPr/>
        </p:nvSpPr>
        <p:spPr>
          <a:xfrm>
            <a:off x="8223093" y="2039170"/>
            <a:ext cx="807455" cy="404156"/>
          </a:xfrm>
          <a:custGeom>
            <a:avLst/>
            <a:gdLst>
              <a:gd name="connsiteX0" fmla="*/ 0 w 807455"/>
              <a:gd name="connsiteY0" fmla="*/ 40416 h 404156"/>
              <a:gd name="connsiteX1" fmla="*/ 40416 w 807455"/>
              <a:gd name="connsiteY1" fmla="*/ 0 h 404156"/>
              <a:gd name="connsiteX2" fmla="*/ 767039 w 807455"/>
              <a:gd name="connsiteY2" fmla="*/ 0 h 404156"/>
              <a:gd name="connsiteX3" fmla="*/ 807455 w 807455"/>
              <a:gd name="connsiteY3" fmla="*/ 40416 h 404156"/>
              <a:gd name="connsiteX4" fmla="*/ 807455 w 807455"/>
              <a:gd name="connsiteY4" fmla="*/ 363740 h 404156"/>
              <a:gd name="connsiteX5" fmla="*/ 767039 w 807455"/>
              <a:gd name="connsiteY5" fmla="*/ 404156 h 404156"/>
              <a:gd name="connsiteX6" fmla="*/ 40416 w 807455"/>
              <a:gd name="connsiteY6" fmla="*/ 404156 h 404156"/>
              <a:gd name="connsiteX7" fmla="*/ 0 w 807455"/>
              <a:gd name="connsiteY7" fmla="*/ 363740 h 404156"/>
              <a:gd name="connsiteX8" fmla="*/ 0 w 807455"/>
              <a:gd name="connsiteY8" fmla="*/ 40416 h 40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455" h="404156">
                <a:moveTo>
                  <a:pt x="0" y="40416"/>
                </a:moveTo>
                <a:cubicBezTo>
                  <a:pt x="0" y="18095"/>
                  <a:pt x="18095" y="0"/>
                  <a:pt x="40416" y="0"/>
                </a:cubicBezTo>
                <a:lnTo>
                  <a:pt x="767039" y="0"/>
                </a:lnTo>
                <a:cubicBezTo>
                  <a:pt x="789360" y="0"/>
                  <a:pt x="807455" y="18095"/>
                  <a:pt x="807455" y="40416"/>
                </a:cubicBezTo>
                <a:lnTo>
                  <a:pt x="807455" y="363740"/>
                </a:lnTo>
                <a:cubicBezTo>
                  <a:pt x="807455" y="386061"/>
                  <a:pt x="789360" y="404156"/>
                  <a:pt x="767039" y="404156"/>
                </a:cubicBezTo>
                <a:lnTo>
                  <a:pt x="40416" y="404156"/>
                </a:lnTo>
                <a:cubicBezTo>
                  <a:pt x="18095" y="404156"/>
                  <a:pt x="0" y="386061"/>
                  <a:pt x="0" y="363740"/>
                </a:cubicBezTo>
                <a:lnTo>
                  <a:pt x="0" y="40416"/>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557" tIns="57557" rIns="57557" bIns="57557"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2021</a:t>
            </a:r>
            <a:endParaRPr lang="ru-RU" sz="1200" b="1" i="0" kern="1200" dirty="0">
              <a:solidFill>
                <a:schemeClr val="tx1"/>
              </a:solidFill>
              <a:latin typeface="Times New Roman" panose="02020603050405020304" pitchFamily="18" charset="0"/>
              <a:cs typeface="Times New Roman" panose="02020603050405020304" pitchFamily="18" charset="0"/>
            </a:endParaRPr>
          </a:p>
        </p:txBody>
      </p:sp>
      <p:sp>
        <p:nvSpPr>
          <p:cNvPr id="47" name="Полилиния 46"/>
          <p:cNvSpPr/>
          <p:nvPr/>
        </p:nvSpPr>
        <p:spPr>
          <a:xfrm>
            <a:off x="8224667" y="2469207"/>
            <a:ext cx="804306" cy="540000"/>
          </a:xfrm>
          <a:custGeom>
            <a:avLst/>
            <a:gdLst>
              <a:gd name="connsiteX0" fmla="*/ 0 w 804306"/>
              <a:gd name="connsiteY0" fmla="*/ 56932 h 569323"/>
              <a:gd name="connsiteX1" fmla="*/ 56932 w 804306"/>
              <a:gd name="connsiteY1" fmla="*/ 0 h 569323"/>
              <a:gd name="connsiteX2" fmla="*/ 747374 w 804306"/>
              <a:gd name="connsiteY2" fmla="*/ 0 h 569323"/>
              <a:gd name="connsiteX3" fmla="*/ 804306 w 804306"/>
              <a:gd name="connsiteY3" fmla="*/ 56932 h 569323"/>
              <a:gd name="connsiteX4" fmla="*/ 804306 w 804306"/>
              <a:gd name="connsiteY4" fmla="*/ 512391 h 569323"/>
              <a:gd name="connsiteX5" fmla="*/ 747374 w 804306"/>
              <a:gd name="connsiteY5" fmla="*/ 569323 h 569323"/>
              <a:gd name="connsiteX6" fmla="*/ 56932 w 804306"/>
              <a:gd name="connsiteY6" fmla="*/ 569323 h 569323"/>
              <a:gd name="connsiteX7" fmla="*/ 0 w 804306"/>
              <a:gd name="connsiteY7" fmla="*/ 512391 h 569323"/>
              <a:gd name="connsiteX8" fmla="*/ 0 w 804306"/>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306" h="569323">
                <a:moveTo>
                  <a:pt x="0" y="56932"/>
                </a:moveTo>
                <a:cubicBezTo>
                  <a:pt x="0" y="25489"/>
                  <a:pt x="25489" y="0"/>
                  <a:pt x="56932" y="0"/>
                </a:cubicBezTo>
                <a:lnTo>
                  <a:pt x="747374" y="0"/>
                </a:lnTo>
                <a:cubicBezTo>
                  <a:pt x="778817" y="0"/>
                  <a:pt x="804306" y="25489"/>
                  <a:pt x="804306" y="56932"/>
                </a:cubicBezTo>
                <a:lnTo>
                  <a:pt x="804306" y="512391"/>
                </a:lnTo>
                <a:cubicBezTo>
                  <a:pt x="804306" y="543834"/>
                  <a:pt x="778817" y="569323"/>
                  <a:pt x="747374" y="569323"/>
                </a:cubicBezTo>
                <a:lnTo>
                  <a:pt x="56932" y="569323"/>
                </a:lnTo>
                <a:cubicBezTo>
                  <a:pt x="25489" y="569323"/>
                  <a:pt x="0" y="543834"/>
                  <a:pt x="0" y="512391"/>
                </a:cubicBezTo>
                <a:lnTo>
                  <a:pt x="0" y="5693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х</a:t>
            </a:r>
          </a:p>
        </p:txBody>
      </p:sp>
      <p:sp>
        <p:nvSpPr>
          <p:cNvPr id="48" name="Полилиния 47"/>
          <p:cNvSpPr/>
          <p:nvPr/>
        </p:nvSpPr>
        <p:spPr>
          <a:xfrm>
            <a:off x="8227798" y="3061146"/>
            <a:ext cx="798044" cy="1116000"/>
          </a:xfrm>
          <a:custGeom>
            <a:avLst/>
            <a:gdLst>
              <a:gd name="connsiteX0" fmla="*/ 0 w 798044"/>
              <a:gd name="connsiteY0" fmla="*/ 79804 h 1152486"/>
              <a:gd name="connsiteX1" fmla="*/ 79804 w 798044"/>
              <a:gd name="connsiteY1" fmla="*/ 0 h 1152486"/>
              <a:gd name="connsiteX2" fmla="*/ 718240 w 798044"/>
              <a:gd name="connsiteY2" fmla="*/ 0 h 1152486"/>
              <a:gd name="connsiteX3" fmla="*/ 798044 w 798044"/>
              <a:gd name="connsiteY3" fmla="*/ 79804 h 1152486"/>
              <a:gd name="connsiteX4" fmla="*/ 798044 w 798044"/>
              <a:gd name="connsiteY4" fmla="*/ 1072682 h 1152486"/>
              <a:gd name="connsiteX5" fmla="*/ 718240 w 798044"/>
              <a:gd name="connsiteY5" fmla="*/ 1152486 h 1152486"/>
              <a:gd name="connsiteX6" fmla="*/ 79804 w 798044"/>
              <a:gd name="connsiteY6" fmla="*/ 1152486 h 1152486"/>
              <a:gd name="connsiteX7" fmla="*/ 0 w 798044"/>
              <a:gd name="connsiteY7" fmla="*/ 1072682 h 1152486"/>
              <a:gd name="connsiteX8" fmla="*/ 0 w 798044"/>
              <a:gd name="connsiteY8" fmla="*/ 79804 h 115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1152486">
                <a:moveTo>
                  <a:pt x="0" y="79804"/>
                </a:moveTo>
                <a:cubicBezTo>
                  <a:pt x="0" y="35729"/>
                  <a:pt x="35729" y="0"/>
                  <a:pt x="79804" y="0"/>
                </a:cubicBezTo>
                <a:lnTo>
                  <a:pt x="718240" y="0"/>
                </a:lnTo>
                <a:cubicBezTo>
                  <a:pt x="762315" y="0"/>
                  <a:pt x="798044" y="35729"/>
                  <a:pt x="798044" y="79804"/>
                </a:cubicBezTo>
                <a:lnTo>
                  <a:pt x="798044" y="1072682"/>
                </a:lnTo>
                <a:cubicBezTo>
                  <a:pt x="798044" y="1116757"/>
                  <a:pt x="762315" y="1152486"/>
                  <a:pt x="718240" y="1152486"/>
                </a:cubicBezTo>
                <a:lnTo>
                  <a:pt x="79804" y="1152486"/>
                </a:lnTo>
                <a:cubicBezTo>
                  <a:pt x="35729" y="1152486"/>
                  <a:pt x="0" y="1116757"/>
                  <a:pt x="0" y="1072682"/>
                </a:cubicBezTo>
                <a:lnTo>
                  <a:pt x="0" y="79804"/>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094" tIns="69094" rIns="69094" bIns="69094"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х</a:t>
            </a:r>
          </a:p>
        </p:txBody>
      </p:sp>
      <p:sp>
        <p:nvSpPr>
          <p:cNvPr id="49" name="Полилиния 48"/>
          <p:cNvSpPr/>
          <p:nvPr/>
        </p:nvSpPr>
        <p:spPr>
          <a:xfrm>
            <a:off x="8227798" y="4237880"/>
            <a:ext cx="798044" cy="540000"/>
          </a:xfrm>
          <a:custGeom>
            <a:avLst/>
            <a:gdLst>
              <a:gd name="connsiteX0" fmla="*/ 0 w 798044"/>
              <a:gd name="connsiteY0" fmla="*/ 56932 h 569323"/>
              <a:gd name="connsiteX1" fmla="*/ 56932 w 798044"/>
              <a:gd name="connsiteY1" fmla="*/ 0 h 569323"/>
              <a:gd name="connsiteX2" fmla="*/ 741112 w 798044"/>
              <a:gd name="connsiteY2" fmla="*/ 0 h 569323"/>
              <a:gd name="connsiteX3" fmla="*/ 798044 w 798044"/>
              <a:gd name="connsiteY3" fmla="*/ 56932 h 569323"/>
              <a:gd name="connsiteX4" fmla="*/ 798044 w 798044"/>
              <a:gd name="connsiteY4" fmla="*/ 512391 h 569323"/>
              <a:gd name="connsiteX5" fmla="*/ 741112 w 798044"/>
              <a:gd name="connsiteY5" fmla="*/ 569323 h 569323"/>
              <a:gd name="connsiteX6" fmla="*/ 56932 w 798044"/>
              <a:gd name="connsiteY6" fmla="*/ 569323 h 569323"/>
              <a:gd name="connsiteX7" fmla="*/ 0 w 798044"/>
              <a:gd name="connsiteY7" fmla="*/ 512391 h 569323"/>
              <a:gd name="connsiteX8" fmla="*/ 0 w 798044"/>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569323">
                <a:moveTo>
                  <a:pt x="0" y="56932"/>
                </a:moveTo>
                <a:cubicBezTo>
                  <a:pt x="0" y="25489"/>
                  <a:pt x="25489" y="0"/>
                  <a:pt x="56932" y="0"/>
                </a:cubicBezTo>
                <a:lnTo>
                  <a:pt x="741112" y="0"/>
                </a:lnTo>
                <a:cubicBezTo>
                  <a:pt x="772555" y="0"/>
                  <a:pt x="798044" y="25489"/>
                  <a:pt x="798044" y="56932"/>
                </a:cubicBezTo>
                <a:lnTo>
                  <a:pt x="798044" y="512391"/>
                </a:lnTo>
                <a:cubicBezTo>
                  <a:pt x="798044" y="543834"/>
                  <a:pt x="772555" y="569323"/>
                  <a:pt x="741112" y="569323"/>
                </a:cubicBezTo>
                <a:lnTo>
                  <a:pt x="56932" y="569323"/>
                </a:lnTo>
                <a:cubicBezTo>
                  <a:pt x="25489" y="569323"/>
                  <a:pt x="0" y="543834"/>
                  <a:pt x="0" y="512391"/>
                </a:cubicBezTo>
                <a:lnTo>
                  <a:pt x="0" y="5693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х</a:t>
            </a:r>
          </a:p>
        </p:txBody>
      </p:sp>
      <p:sp>
        <p:nvSpPr>
          <p:cNvPr id="50" name="Полилиния 49"/>
          <p:cNvSpPr/>
          <p:nvPr/>
        </p:nvSpPr>
        <p:spPr>
          <a:xfrm>
            <a:off x="8227798" y="4831451"/>
            <a:ext cx="798044" cy="540000"/>
          </a:xfrm>
          <a:custGeom>
            <a:avLst/>
            <a:gdLst>
              <a:gd name="connsiteX0" fmla="*/ 0 w 798044"/>
              <a:gd name="connsiteY0" fmla="*/ 56932 h 569323"/>
              <a:gd name="connsiteX1" fmla="*/ 56932 w 798044"/>
              <a:gd name="connsiteY1" fmla="*/ 0 h 569323"/>
              <a:gd name="connsiteX2" fmla="*/ 741112 w 798044"/>
              <a:gd name="connsiteY2" fmla="*/ 0 h 569323"/>
              <a:gd name="connsiteX3" fmla="*/ 798044 w 798044"/>
              <a:gd name="connsiteY3" fmla="*/ 56932 h 569323"/>
              <a:gd name="connsiteX4" fmla="*/ 798044 w 798044"/>
              <a:gd name="connsiteY4" fmla="*/ 512391 h 569323"/>
              <a:gd name="connsiteX5" fmla="*/ 741112 w 798044"/>
              <a:gd name="connsiteY5" fmla="*/ 569323 h 569323"/>
              <a:gd name="connsiteX6" fmla="*/ 56932 w 798044"/>
              <a:gd name="connsiteY6" fmla="*/ 569323 h 569323"/>
              <a:gd name="connsiteX7" fmla="*/ 0 w 798044"/>
              <a:gd name="connsiteY7" fmla="*/ 512391 h 569323"/>
              <a:gd name="connsiteX8" fmla="*/ 0 w 798044"/>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569323">
                <a:moveTo>
                  <a:pt x="0" y="56932"/>
                </a:moveTo>
                <a:cubicBezTo>
                  <a:pt x="0" y="25489"/>
                  <a:pt x="25489" y="0"/>
                  <a:pt x="56932" y="0"/>
                </a:cubicBezTo>
                <a:lnTo>
                  <a:pt x="741112" y="0"/>
                </a:lnTo>
                <a:cubicBezTo>
                  <a:pt x="772555" y="0"/>
                  <a:pt x="798044" y="25489"/>
                  <a:pt x="798044" y="56932"/>
                </a:cubicBezTo>
                <a:lnTo>
                  <a:pt x="798044" y="512391"/>
                </a:lnTo>
                <a:cubicBezTo>
                  <a:pt x="798044" y="543834"/>
                  <a:pt x="772555" y="569323"/>
                  <a:pt x="741112" y="569323"/>
                </a:cubicBezTo>
                <a:lnTo>
                  <a:pt x="56932" y="569323"/>
                </a:lnTo>
                <a:cubicBezTo>
                  <a:pt x="25489" y="569323"/>
                  <a:pt x="0" y="543834"/>
                  <a:pt x="0" y="512391"/>
                </a:cubicBezTo>
                <a:lnTo>
                  <a:pt x="0" y="56932"/>
                </a:lnTo>
                <a:close/>
              </a:path>
            </a:pathLst>
          </a:custGeom>
          <a:gradFill rotWithShape="0">
            <a:gsLst>
              <a:gs pos="0">
                <a:srgbClr val="81DEFF">
                  <a:tint val="66000"/>
                  <a:satMod val="160000"/>
                </a:srgbClr>
              </a:gs>
              <a:gs pos="50000">
                <a:srgbClr val="81DEFF">
                  <a:tint val="44500"/>
                  <a:satMod val="160000"/>
                </a:srgbClr>
              </a:gs>
              <a:gs pos="100000">
                <a:srgbClr val="81DEFF">
                  <a:tint val="23500"/>
                  <a:satMod val="160000"/>
                </a:srgbClr>
              </a:gs>
            </a:gsLs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289,8</a:t>
            </a:r>
            <a:endParaRPr lang="ru-RU" sz="1200" b="1" i="0" kern="1200" dirty="0">
              <a:solidFill>
                <a:schemeClr val="tx1"/>
              </a:solidFill>
              <a:latin typeface="Times New Roman" panose="02020603050405020304" pitchFamily="18" charset="0"/>
              <a:cs typeface="Times New Roman" panose="02020603050405020304" pitchFamily="18" charset="0"/>
            </a:endParaRPr>
          </a:p>
        </p:txBody>
      </p:sp>
      <p:sp>
        <p:nvSpPr>
          <p:cNvPr id="51" name="Полилиния 50"/>
          <p:cNvSpPr/>
          <p:nvPr/>
        </p:nvSpPr>
        <p:spPr>
          <a:xfrm>
            <a:off x="8227798" y="5425022"/>
            <a:ext cx="798044" cy="540000"/>
          </a:xfrm>
          <a:custGeom>
            <a:avLst/>
            <a:gdLst>
              <a:gd name="connsiteX0" fmla="*/ 0 w 798044"/>
              <a:gd name="connsiteY0" fmla="*/ 56932 h 569323"/>
              <a:gd name="connsiteX1" fmla="*/ 56932 w 798044"/>
              <a:gd name="connsiteY1" fmla="*/ 0 h 569323"/>
              <a:gd name="connsiteX2" fmla="*/ 741112 w 798044"/>
              <a:gd name="connsiteY2" fmla="*/ 0 h 569323"/>
              <a:gd name="connsiteX3" fmla="*/ 798044 w 798044"/>
              <a:gd name="connsiteY3" fmla="*/ 56932 h 569323"/>
              <a:gd name="connsiteX4" fmla="*/ 798044 w 798044"/>
              <a:gd name="connsiteY4" fmla="*/ 512391 h 569323"/>
              <a:gd name="connsiteX5" fmla="*/ 741112 w 798044"/>
              <a:gd name="connsiteY5" fmla="*/ 569323 h 569323"/>
              <a:gd name="connsiteX6" fmla="*/ 56932 w 798044"/>
              <a:gd name="connsiteY6" fmla="*/ 569323 h 569323"/>
              <a:gd name="connsiteX7" fmla="*/ 0 w 798044"/>
              <a:gd name="connsiteY7" fmla="*/ 512391 h 569323"/>
              <a:gd name="connsiteX8" fmla="*/ 0 w 798044"/>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569323">
                <a:moveTo>
                  <a:pt x="0" y="56932"/>
                </a:moveTo>
                <a:cubicBezTo>
                  <a:pt x="0" y="25489"/>
                  <a:pt x="25489" y="0"/>
                  <a:pt x="56932" y="0"/>
                </a:cubicBezTo>
                <a:lnTo>
                  <a:pt x="741112" y="0"/>
                </a:lnTo>
                <a:cubicBezTo>
                  <a:pt x="772555" y="0"/>
                  <a:pt x="798044" y="25489"/>
                  <a:pt x="798044" y="56932"/>
                </a:cubicBezTo>
                <a:lnTo>
                  <a:pt x="798044" y="512391"/>
                </a:lnTo>
                <a:cubicBezTo>
                  <a:pt x="798044" y="543834"/>
                  <a:pt x="772555" y="569323"/>
                  <a:pt x="741112" y="569323"/>
                </a:cubicBezTo>
                <a:lnTo>
                  <a:pt x="56932" y="569323"/>
                </a:lnTo>
                <a:cubicBezTo>
                  <a:pt x="25489" y="569323"/>
                  <a:pt x="0" y="543834"/>
                  <a:pt x="0" y="512391"/>
                </a:cubicBezTo>
                <a:lnTo>
                  <a:pt x="0" y="56932"/>
                </a:lnTo>
                <a:close/>
              </a:path>
            </a:pathLst>
          </a:custGeom>
          <a:gradFill rotWithShape="0">
            <a:gsLst>
              <a:gs pos="0">
                <a:srgbClr val="81DEFF">
                  <a:tint val="66000"/>
                  <a:satMod val="160000"/>
                </a:srgbClr>
              </a:gs>
              <a:gs pos="50000">
                <a:srgbClr val="81DEFF">
                  <a:tint val="44500"/>
                  <a:satMod val="160000"/>
                </a:srgbClr>
              </a:gs>
              <a:gs pos="100000">
                <a:srgbClr val="81DEFF">
                  <a:tint val="23500"/>
                  <a:satMod val="160000"/>
                </a:srgbClr>
              </a:gs>
            </a:gsLs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18,2</a:t>
            </a:r>
            <a:endParaRPr lang="ru-RU" sz="1200" b="1" i="0" kern="1200" dirty="0">
              <a:solidFill>
                <a:schemeClr val="tx1"/>
              </a:solidFill>
              <a:latin typeface="Times New Roman" panose="02020603050405020304" pitchFamily="18" charset="0"/>
              <a:cs typeface="Times New Roman" panose="02020603050405020304" pitchFamily="18" charset="0"/>
            </a:endParaRPr>
          </a:p>
        </p:txBody>
      </p:sp>
      <p:sp>
        <p:nvSpPr>
          <p:cNvPr id="52" name="Полилиния 51"/>
          <p:cNvSpPr/>
          <p:nvPr/>
        </p:nvSpPr>
        <p:spPr>
          <a:xfrm>
            <a:off x="8227798" y="6018593"/>
            <a:ext cx="798044" cy="540000"/>
          </a:xfrm>
          <a:custGeom>
            <a:avLst/>
            <a:gdLst>
              <a:gd name="connsiteX0" fmla="*/ 0 w 798044"/>
              <a:gd name="connsiteY0" fmla="*/ 56932 h 569323"/>
              <a:gd name="connsiteX1" fmla="*/ 56932 w 798044"/>
              <a:gd name="connsiteY1" fmla="*/ 0 h 569323"/>
              <a:gd name="connsiteX2" fmla="*/ 741112 w 798044"/>
              <a:gd name="connsiteY2" fmla="*/ 0 h 569323"/>
              <a:gd name="connsiteX3" fmla="*/ 798044 w 798044"/>
              <a:gd name="connsiteY3" fmla="*/ 56932 h 569323"/>
              <a:gd name="connsiteX4" fmla="*/ 798044 w 798044"/>
              <a:gd name="connsiteY4" fmla="*/ 512391 h 569323"/>
              <a:gd name="connsiteX5" fmla="*/ 741112 w 798044"/>
              <a:gd name="connsiteY5" fmla="*/ 569323 h 569323"/>
              <a:gd name="connsiteX6" fmla="*/ 56932 w 798044"/>
              <a:gd name="connsiteY6" fmla="*/ 569323 h 569323"/>
              <a:gd name="connsiteX7" fmla="*/ 0 w 798044"/>
              <a:gd name="connsiteY7" fmla="*/ 512391 h 569323"/>
              <a:gd name="connsiteX8" fmla="*/ 0 w 798044"/>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569323">
                <a:moveTo>
                  <a:pt x="0" y="56932"/>
                </a:moveTo>
                <a:cubicBezTo>
                  <a:pt x="0" y="25489"/>
                  <a:pt x="25489" y="0"/>
                  <a:pt x="56932" y="0"/>
                </a:cubicBezTo>
                <a:lnTo>
                  <a:pt x="741112" y="0"/>
                </a:lnTo>
                <a:cubicBezTo>
                  <a:pt x="772555" y="0"/>
                  <a:pt x="798044" y="25489"/>
                  <a:pt x="798044" y="56932"/>
                </a:cubicBezTo>
                <a:lnTo>
                  <a:pt x="798044" y="512391"/>
                </a:lnTo>
                <a:cubicBezTo>
                  <a:pt x="798044" y="543834"/>
                  <a:pt x="772555" y="569323"/>
                  <a:pt x="741112" y="569323"/>
                </a:cubicBezTo>
                <a:lnTo>
                  <a:pt x="56932" y="569323"/>
                </a:lnTo>
                <a:cubicBezTo>
                  <a:pt x="25489" y="569323"/>
                  <a:pt x="0" y="543834"/>
                  <a:pt x="0" y="512391"/>
                </a:cubicBezTo>
                <a:lnTo>
                  <a:pt x="0" y="56932"/>
                </a:lnTo>
                <a:close/>
              </a:path>
            </a:pathLst>
          </a:custGeom>
          <a:gradFill rotWithShape="0">
            <a:gsLst>
              <a:gs pos="0">
                <a:srgbClr val="81DEFF">
                  <a:tint val="66000"/>
                  <a:satMod val="160000"/>
                </a:srgbClr>
              </a:gs>
              <a:gs pos="50000">
                <a:srgbClr val="81DEFF">
                  <a:tint val="44500"/>
                  <a:satMod val="160000"/>
                </a:srgbClr>
              </a:gs>
              <a:gs pos="100000">
                <a:srgbClr val="81DEFF">
                  <a:tint val="23500"/>
                  <a:satMod val="160000"/>
                </a:srgbClr>
              </a:gs>
            </a:gsLs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34 584,0</a:t>
            </a:r>
            <a:endParaRPr lang="ru-RU" sz="1200" b="1" i="0" kern="1200" dirty="0">
              <a:solidFill>
                <a:schemeClr val="tx1"/>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199750" y="4869160"/>
            <a:ext cx="4372250" cy="46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a:solidFill>
                  <a:schemeClr val="tx1"/>
                </a:solidFill>
                <a:latin typeface="Times New Roman" panose="02020603050405020304" pitchFamily="18" charset="0"/>
                <a:cs typeface="Times New Roman" panose="02020603050405020304" pitchFamily="18" charset="0"/>
              </a:rPr>
              <a:t>Валовой региональный продукт на душу населения, тыс. рублей </a:t>
            </a:r>
          </a:p>
        </p:txBody>
      </p:sp>
      <p:sp>
        <p:nvSpPr>
          <p:cNvPr id="18" name="Скругленный прямоугольник 17"/>
          <p:cNvSpPr/>
          <p:nvPr/>
        </p:nvSpPr>
        <p:spPr>
          <a:xfrm>
            <a:off x="199750" y="5445224"/>
            <a:ext cx="4372250" cy="50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a:solidFill>
                  <a:schemeClr val="tx1"/>
                </a:solidFill>
                <a:latin typeface="Times New Roman" panose="02020603050405020304" pitchFamily="18" charset="0"/>
                <a:cs typeface="Times New Roman" panose="02020603050405020304" pitchFamily="18" charset="0"/>
              </a:rPr>
              <a:t>Отношение объема инвестиций в основной капитал к валовому региональному продукту,%</a:t>
            </a:r>
          </a:p>
        </p:txBody>
      </p:sp>
      <p:sp>
        <p:nvSpPr>
          <p:cNvPr id="19" name="Скругленный прямоугольник 18"/>
          <p:cNvSpPr/>
          <p:nvPr/>
        </p:nvSpPr>
        <p:spPr>
          <a:xfrm>
            <a:off x="212005" y="6093296"/>
            <a:ext cx="4359995" cy="42416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a:solidFill>
                  <a:schemeClr val="tx1"/>
                </a:solidFill>
                <a:latin typeface="Times New Roman" panose="02020603050405020304" pitchFamily="18" charset="0"/>
                <a:cs typeface="Times New Roman" panose="02020603050405020304" pitchFamily="18" charset="0"/>
              </a:rPr>
              <a:t>Среднемесячная заработная плата одного работника, рублей</a:t>
            </a:r>
          </a:p>
        </p:txBody>
      </p:sp>
      <p:sp>
        <p:nvSpPr>
          <p:cNvPr id="54" name="Полилиния 53"/>
          <p:cNvSpPr/>
          <p:nvPr/>
        </p:nvSpPr>
        <p:spPr>
          <a:xfrm>
            <a:off x="5606590" y="4833160"/>
            <a:ext cx="798044" cy="540000"/>
          </a:xfrm>
          <a:custGeom>
            <a:avLst/>
            <a:gdLst>
              <a:gd name="connsiteX0" fmla="*/ 0 w 798044"/>
              <a:gd name="connsiteY0" fmla="*/ 56932 h 569323"/>
              <a:gd name="connsiteX1" fmla="*/ 56932 w 798044"/>
              <a:gd name="connsiteY1" fmla="*/ 0 h 569323"/>
              <a:gd name="connsiteX2" fmla="*/ 741112 w 798044"/>
              <a:gd name="connsiteY2" fmla="*/ 0 h 569323"/>
              <a:gd name="connsiteX3" fmla="*/ 798044 w 798044"/>
              <a:gd name="connsiteY3" fmla="*/ 56932 h 569323"/>
              <a:gd name="connsiteX4" fmla="*/ 798044 w 798044"/>
              <a:gd name="connsiteY4" fmla="*/ 512391 h 569323"/>
              <a:gd name="connsiteX5" fmla="*/ 741112 w 798044"/>
              <a:gd name="connsiteY5" fmla="*/ 569323 h 569323"/>
              <a:gd name="connsiteX6" fmla="*/ 56932 w 798044"/>
              <a:gd name="connsiteY6" fmla="*/ 569323 h 569323"/>
              <a:gd name="connsiteX7" fmla="*/ 0 w 798044"/>
              <a:gd name="connsiteY7" fmla="*/ 512391 h 569323"/>
              <a:gd name="connsiteX8" fmla="*/ 0 w 798044"/>
              <a:gd name="connsiteY8" fmla="*/ 56932 h 5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044" h="569323">
                <a:moveTo>
                  <a:pt x="0" y="56932"/>
                </a:moveTo>
                <a:cubicBezTo>
                  <a:pt x="0" y="25489"/>
                  <a:pt x="25489" y="0"/>
                  <a:pt x="56932" y="0"/>
                </a:cubicBezTo>
                <a:lnTo>
                  <a:pt x="741112" y="0"/>
                </a:lnTo>
                <a:cubicBezTo>
                  <a:pt x="772555" y="0"/>
                  <a:pt x="798044" y="25489"/>
                  <a:pt x="798044" y="56932"/>
                </a:cubicBezTo>
                <a:lnTo>
                  <a:pt x="798044" y="512391"/>
                </a:lnTo>
                <a:cubicBezTo>
                  <a:pt x="798044" y="543834"/>
                  <a:pt x="772555" y="569323"/>
                  <a:pt x="741112" y="569323"/>
                </a:cubicBezTo>
                <a:lnTo>
                  <a:pt x="56932" y="569323"/>
                </a:lnTo>
                <a:cubicBezTo>
                  <a:pt x="25489" y="569323"/>
                  <a:pt x="0" y="543834"/>
                  <a:pt x="0" y="512391"/>
                </a:cubicBezTo>
                <a:lnTo>
                  <a:pt x="0" y="56932"/>
                </a:lnTo>
                <a:close/>
              </a:path>
            </a:pathLst>
          </a:custGeom>
          <a:gradFill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95" tIns="62395" rIns="62395" bIns="62395"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Times New Roman" panose="02020603050405020304" pitchFamily="18" charset="0"/>
                <a:cs typeface="Times New Roman" panose="02020603050405020304" pitchFamily="18" charset="0"/>
              </a:rPr>
              <a:t>х</a:t>
            </a:r>
            <a:endParaRPr lang="ru-RU" sz="1200" b="1" i="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52932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pPr>
              <a:defRPr/>
            </a:pPr>
            <a:fld id="{667CCBFA-BFB9-4E9F-B6F6-694D72409F22}" type="slidenum">
              <a:rPr lang="ru-RU" smtClean="0"/>
              <a:pPr>
                <a:defRPr/>
              </a:pPr>
              <a:t>76</a:t>
            </a:fld>
            <a:endParaRPr lang="ru-RU" dirty="0"/>
          </a:p>
        </p:txBody>
      </p:sp>
      <p:sp>
        <p:nvSpPr>
          <p:cNvPr id="32" name="Скругленный прямоугольник 31"/>
          <p:cNvSpPr/>
          <p:nvPr/>
        </p:nvSpPr>
        <p:spPr>
          <a:xfrm>
            <a:off x="91845" y="836712"/>
            <a:ext cx="5904656" cy="588824"/>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t"/>
            <a:r>
              <a:rPr lang="ru-RU" sz="1400" b="1" dirty="0" smtClean="0">
                <a:solidFill>
                  <a:prstClr val="black"/>
                </a:solidFill>
                <a:latin typeface="Times New Roman" panose="02020603050405020304" pitchFamily="18" charset="0"/>
                <a:cs typeface="Times New Roman" panose="02020603050405020304" pitchFamily="18" charset="0"/>
              </a:rPr>
              <a:t>Рейтинг субъектов </a:t>
            </a:r>
            <a:r>
              <a:rPr lang="ru-RU" sz="1400" b="1" dirty="0">
                <a:solidFill>
                  <a:prstClr val="black"/>
                </a:solidFill>
                <a:latin typeface="Times New Roman" panose="02020603050405020304" pitchFamily="18" charset="0"/>
                <a:cs typeface="Times New Roman" panose="02020603050405020304" pitchFamily="18" charset="0"/>
              </a:rPr>
              <a:t>Российской Федерации </a:t>
            </a:r>
            <a:r>
              <a:rPr lang="ru-RU" sz="1400" b="1" dirty="0" smtClean="0">
                <a:solidFill>
                  <a:prstClr val="black"/>
                </a:solidFill>
                <a:latin typeface="Times New Roman" panose="02020603050405020304" pitchFamily="18" charset="0"/>
                <a:cs typeface="Times New Roman" panose="02020603050405020304" pitchFamily="18" charset="0"/>
              </a:rPr>
              <a:t>по</a:t>
            </a:r>
          </a:p>
          <a:p>
            <a:pPr algn="ctr" fontAlgn="t"/>
            <a:r>
              <a:rPr lang="ru-RU" sz="1400" b="1" i="1" dirty="0" smtClean="0">
                <a:solidFill>
                  <a:prstClr val="black"/>
                </a:solidFill>
                <a:latin typeface="Times New Roman" panose="02020603050405020304" pitchFamily="18" charset="0"/>
                <a:cs typeface="Times New Roman" panose="02020603050405020304" pitchFamily="18" charset="0"/>
              </a:rPr>
              <a:t>уровню </a:t>
            </a:r>
            <a:r>
              <a:rPr lang="ru-RU" sz="1400" b="1" i="1" dirty="0">
                <a:solidFill>
                  <a:prstClr val="black"/>
                </a:solidFill>
                <a:latin typeface="Times New Roman" panose="02020603050405020304" pitchFamily="18" charset="0"/>
                <a:cs typeface="Times New Roman" panose="02020603050405020304" pitchFamily="18" charset="0"/>
              </a:rPr>
              <a:t>открытости бюджетных </a:t>
            </a:r>
            <a:r>
              <a:rPr lang="ru-RU" sz="1400" b="1" i="1" dirty="0" smtClean="0">
                <a:solidFill>
                  <a:prstClr val="black"/>
                </a:solidFill>
                <a:latin typeface="Times New Roman" panose="02020603050405020304" pitchFamily="18" charset="0"/>
                <a:cs typeface="Times New Roman" panose="02020603050405020304" pitchFamily="18" charset="0"/>
              </a:rPr>
              <a:t>данных</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954821" y="3359314"/>
            <a:ext cx="3875167" cy="715089"/>
          </a:xfrm>
          <a:prstGeom prst="wedgeRoundRectCallout">
            <a:avLst>
              <a:gd name="adj1" fmla="val -53266"/>
              <a:gd name="adj2" fmla="val 90008"/>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200" dirty="0">
                <a:solidFill>
                  <a:prstClr val="black"/>
                </a:solidFill>
                <a:latin typeface="Times New Roman" panose="02020603050405020304" pitchFamily="18" charset="0"/>
                <a:cs typeface="Times New Roman" panose="02020603050405020304" pitchFamily="18" charset="0"/>
              </a:rPr>
              <a:t>По оценке Минфина России качество управления региональными финансами в </a:t>
            </a:r>
            <a:r>
              <a:rPr lang="ru-RU" sz="1200" dirty="0" smtClean="0">
                <a:solidFill>
                  <a:prstClr val="black"/>
                </a:solidFill>
                <a:latin typeface="Times New Roman" panose="02020603050405020304" pitchFamily="18" charset="0"/>
                <a:cs typeface="Times New Roman" panose="02020603050405020304" pitchFamily="18" charset="0"/>
              </a:rPr>
              <a:t>Чувашской Республике находится </a:t>
            </a:r>
            <a:r>
              <a:rPr lang="ru-RU" sz="1200" dirty="0">
                <a:solidFill>
                  <a:prstClr val="black"/>
                </a:solidFill>
                <a:latin typeface="Times New Roman" panose="02020603050405020304" pitchFamily="18" charset="0"/>
                <a:cs typeface="Times New Roman" panose="02020603050405020304" pitchFamily="18" charset="0"/>
              </a:rPr>
              <a:t>на </a:t>
            </a:r>
            <a:r>
              <a:rPr lang="ru-RU" sz="1200" dirty="0" smtClean="0">
                <a:solidFill>
                  <a:prstClr val="black"/>
                </a:solidFill>
                <a:latin typeface="Times New Roman" panose="02020603050405020304" pitchFamily="18" charset="0"/>
                <a:cs typeface="Times New Roman" panose="02020603050405020304" pitchFamily="18" charset="0"/>
              </a:rPr>
              <a:t>высоком уровне</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107504" y="3307976"/>
            <a:ext cx="4739825" cy="511039"/>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t"/>
            <a:r>
              <a:rPr lang="ru-RU" sz="1400" b="1" dirty="0" smtClean="0">
                <a:solidFill>
                  <a:prstClr val="black"/>
                </a:solidFill>
                <a:latin typeface="Times New Roman" panose="02020603050405020304" pitchFamily="18" charset="0"/>
                <a:cs typeface="Times New Roman" panose="02020603050405020304" pitchFamily="18" charset="0"/>
              </a:rPr>
              <a:t>Рейтинг субъектов </a:t>
            </a:r>
            <a:r>
              <a:rPr lang="ru-RU" sz="1400" b="1" dirty="0">
                <a:solidFill>
                  <a:prstClr val="black"/>
                </a:solidFill>
                <a:latin typeface="Times New Roman" panose="02020603050405020304" pitchFamily="18" charset="0"/>
                <a:cs typeface="Times New Roman" panose="02020603050405020304" pitchFamily="18" charset="0"/>
              </a:rPr>
              <a:t>Российской Федерации </a:t>
            </a:r>
            <a:r>
              <a:rPr lang="ru-RU" sz="1400" b="1" dirty="0" smtClean="0">
                <a:solidFill>
                  <a:prstClr val="black"/>
                </a:solidFill>
                <a:latin typeface="Times New Roman" panose="02020603050405020304" pitchFamily="18" charset="0"/>
                <a:cs typeface="Times New Roman" panose="02020603050405020304" pitchFamily="18" charset="0"/>
              </a:rPr>
              <a:t>по</a:t>
            </a:r>
          </a:p>
          <a:p>
            <a:pPr algn="ctr" fontAlgn="t"/>
            <a:r>
              <a:rPr lang="ru-RU" sz="1400" b="1" i="1" dirty="0" smtClean="0">
                <a:solidFill>
                  <a:prstClr val="black"/>
                </a:solidFill>
                <a:latin typeface="Times New Roman" panose="02020603050405020304" pitchFamily="18" charset="0"/>
                <a:cs typeface="Times New Roman" panose="02020603050405020304" pitchFamily="18" charset="0"/>
              </a:rPr>
              <a:t>качеству управления региональными финансами</a:t>
            </a:r>
            <a:endParaRPr lang="ru-RU" sz="14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955557952"/>
              </p:ext>
            </p:extLst>
          </p:nvPr>
        </p:nvGraphicFramePr>
        <p:xfrm>
          <a:off x="108333" y="1490124"/>
          <a:ext cx="5832132" cy="1707476"/>
        </p:xfrm>
        <a:graphic>
          <a:graphicData uri="http://schemas.openxmlformats.org/drawingml/2006/table">
            <a:tbl>
              <a:tblPr firstRow="1" firstCol="1" bandRow="1">
                <a:tableStyleId>{5C22544A-7EE6-4342-B048-85BDC9FD1C3A}</a:tableStyleId>
              </a:tblPr>
              <a:tblGrid>
                <a:gridCol w="1656000"/>
                <a:gridCol w="576000"/>
                <a:gridCol w="648000"/>
                <a:gridCol w="1686932"/>
                <a:gridCol w="632600"/>
                <a:gridCol w="632600"/>
              </a:tblGrid>
              <a:tr h="202565">
                <a:tc gridSpan="3">
                  <a:txBody>
                    <a:bodyPr/>
                    <a:lstStyle/>
                    <a:p>
                      <a:pPr algn="ctr">
                        <a:lnSpc>
                          <a:spcPct val="107000"/>
                        </a:lnSpc>
                        <a:spcAft>
                          <a:spcPts val="0"/>
                        </a:spcAft>
                      </a:pPr>
                      <a:r>
                        <a:rPr lang="ru-RU" sz="1100" dirty="0" smtClean="0">
                          <a:solidFill>
                            <a:schemeClr val="tx1"/>
                          </a:solidFill>
                          <a:effectLst/>
                          <a:latin typeface="Times New Roman" panose="02020603050405020304" pitchFamily="18" charset="0"/>
                          <a:ea typeface="Calibri"/>
                          <a:cs typeface="Times New Roman" panose="02020603050405020304" pitchFamily="18" charset="0"/>
                        </a:rPr>
                        <a:t>2017г.</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hMerge="1">
                  <a:txBody>
                    <a:bodyPr/>
                    <a:lstStyle/>
                    <a:p>
                      <a:pPr algn="ctr">
                        <a:lnSpc>
                          <a:spcPct val="107000"/>
                        </a:lnSpc>
                        <a:spcAft>
                          <a:spcPts val="0"/>
                        </a:spcAft>
                      </a:pP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pPr algn="ctr">
                        <a:lnSpc>
                          <a:spcPct val="107000"/>
                        </a:lnSpc>
                        <a:spcAft>
                          <a:spcPts val="0"/>
                        </a:spcAft>
                      </a:pP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tc>
                <a:tc gridSpan="3">
                  <a:txBody>
                    <a:bodyPr/>
                    <a:lstStyle/>
                    <a:p>
                      <a:pPr algn="ctr">
                        <a:lnSpc>
                          <a:spcPct val="107000"/>
                        </a:lnSpc>
                        <a:spcAft>
                          <a:spcPts val="0"/>
                        </a:spcAft>
                      </a:pPr>
                      <a:r>
                        <a:rPr lang="ru-RU" sz="1100" dirty="0" smtClean="0">
                          <a:solidFill>
                            <a:schemeClr val="tx1"/>
                          </a:solidFill>
                          <a:effectLst/>
                          <a:latin typeface="Times New Roman" panose="02020603050405020304" pitchFamily="18" charset="0"/>
                          <a:ea typeface="Calibri"/>
                          <a:cs typeface="Times New Roman" panose="02020603050405020304" pitchFamily="18" charset="0"/>
                        </a:rPr>
                        <a:t>2018г.</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hMerge="1">
                  <a:txBody>
                    <a:bodyPr/>
                    <a:lstStyle/>
                    <a:p>
                      <a:pPr algn="ctr">
                        <a:lnSpc>
                          <a:spcPct val="107000"/>
                        </a:lnSpc>
                        <a:spcAft>
                          <a:spcPts val="0"/>
                        </a:spcAft>
                      </a:pP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pPr algn="ctr">
                        <a:lnSpc>
                          <a:spcPct val="107000"/>
                        </a:lnSpc>
                        <a:spcAft>
                          <a:spcPts val="0"/>
                        </a:spcAft>
                      </a:pP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202565">
                <a:tc>
                  <a:txBody>
                    <a:bodyPr/>
                    <a:lstStyle/>
                    <a:p>
                      <a:pPr>
                        <a:lnSpc>
                          <a:spcPct val="107000"/>
                        </a:lnSpc>
                        <a:spcAft>
                          <a:spcPts val="0"/>
                        </a:spcAft>
                      </a:pPr>
                      <a:r>
                        <a:rPr lang="ru-RU" sz="1100" b="0" i="1" dirty="0" smtClean="0">
                          <a:solidFill>
                            <a:schemeClr val="tx1"/>
                          </a:solidFill>
                          <a:effectLst/>
                          <a:latin typeface="Times New Roman" panose="02020603050405020304" pitchFamily="18" charset="0"/>
                          <a:ea typeface="Calibri"/>
                          <a:cs typeface="Times New Roman" panose="02020603050405020304" pitchFamily="18" charset="0"/>
                        </a:rPr>
                        <a:t>Субъекты РФ</a:t>
                      </a:r>
                      <a:endParaRPr lang="ru-RU" sz="1100" b="0" i="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r>
                        <a:rPr lang="ru-RU" sz="1100" i="1" dirty="0" smtClean="0">
                          <a:solidFill>
                            <a:schemeClr val="tx1"/>
                          </a:solidFill>
                          <a:effectLst/>
                          <a:latin typeface="Times New Roman" panose="02020603050405020304" pitchFamily="18" charset="0"/>
                          <a:ea typeface="Calibri"/>
                          <a:cs typeface="Times New Roman" panose="02020603050405020304" pitchFamily="18" charset="0"/>
                        </a:rPr>
                        <a:t>Место</a:t>
                      </a:r>
                      <a:endParaRPr lang="ru-RU" sz="1100" i="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r>
                        <a:rPr lang="ru-RU" sz="1100" i="1" dirty="0" smtClean="0">
                          <a:solidFill>
                            <a:schemeClr val="tx1"/>
                          </a:solidFill>
                          <a:effectLst/>
                          <a:latin typeface="Times New Roman" panose="02020603050405020304" pitchFamily="18" charset="0"/>
                          <a:ea typeface="Calibri"/>
                          <a:cs typeface="Times New Roman" panose="02020603050405020304" pitchFamily="18" charset="0"/>
                        </a:rPr>
                        <a:t>Баллы</a:t>
                      </a:r>
                      <a:endParaRPr lang="ru-RU" sz="1100" i="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u-RU" sz="1100" b="0" i="1" dirty="0" smtClean="0">
                          <a:solidFill>
                            <a:schemeClr val="tx1"/>
                          </a:solidFill>
                          <a:effectLst/>
                          <a:latin typeface="Times New Roman" panose="02020603050405020304" pitchFamily="18" charset="0"/>
                          <a:ea typeface="Calibri"/>
                          <a:cs typeface="Times New Roman" panose="02020603050405020304" pitchFamily="18" charset="0"/>
                        </a:rPr>
                        <a:t>Субъекты РФ</a:t>
                      </a: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r>
                        <a:rPr lang="ru-RU" sz="1100" i="1" dirty="0" smtClean="0">
                          <a:solidFill>
                            <a:schemeClr val="tx1"/>
                          </a:solidFill>
                          <a:effectLst/>
                          <a:latin typeface="Times New Roman" panose="02020603050405020304" pitchFamily="18" charset="0"/>
                          <a:ea typeface="Calibri"/>
                          <a:cs typeface="Times New Roman" panose="02020603050405020304" pitchFamily="18" charset="0"/>
                        </a:rPr>
                        <a:t>Место</a:t>
                      </a:r>
                      <a:endParaRPr lang="ru-RU" sz="1100" i="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r>
                        <a:rPr lang="ru-RU" sz="1100" i="1" dirty="0" smtClean="0">
                          <a:solidFill>
                            <a:schemeClr val="tx1"/>
                          </a:solidFill>
                          <a:effectLst/>
                          <a:latin typeface="Times New Roman" panose="02020603050405020304" pitchFamily="18" charset="0"/>
                          <a:ea typeface="Calibri"/>
                          <a:cs typeface="Times New Roman" panose="02020603050405020304" pitchFamily="18" charset="0"/>
                        </a:rPr>
                        <a:t>Баллы</a:t>
                      </a:r>
                      <a:endParaRPr lang="ru-RU" sz="1100" i="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r>
              <a:tr h="202565">
                <a:tc>
                  <a:txBody>
                    <a:bodyPr/>
                    <a:lstStyle/>
                    <a:p>
                      <a:pPr algn="l">
                        <a:lnSpc>
                          <a:spcPct val="107000"/>
                        </a:lnSpc>
                        <a:spcAft>
                          <a:spcPts val="0"/>
                        </a:spcAft>
                      </a:pPr>
                      <a:r>
                        <a:rPr lang="ru-RU" sz="1100" b="0" dirty="0" smtClean="0">
                          <a:solidFill>
                            <a:schemeClr val="tx1"/>
                          </a:solidFill>
                          <a:effectLst/>
                          <a:latin typeface="Times New Roman" panose="02020603050405020304" pitchFamily="18" charset="0"/>
                          <a:ea typeface="Calibri"/>
                          <a:cs typeface="Times New Roman" panose="02020603050405020304" pitchFamily="18" charset="0"/>
                        </a:rPr>
                        <a:t>Московская область</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r>
                        <a:rPr lang="ru-RU" sz="1100" b="0" dirty="0" smtClean="0">
                          <a:solidFill>
                            <a:schemeClr val="tx1"/>
                          </a:solidFill>
                          <a:effectLst/>
                          <a:latin typeface="Times New Roman" panose="02020603050405020304" pitchFamily="18" charset="0"/>
                          <a:ea typeface="Calibri"/>
                          <a:cs typeface="Times New Roman" panose="02020603050405020304" pitchFamily="18" charset="0"/>
                        </a:rPr>
                        <a:t>1</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r>
                        <a:rPr lang="ru-RU" sz="1100" b="0" dirty="0" smtClean="0">
                          <a:solidFill>
                            <a:schemeClr val="tx1"/>
                          </a:solidFill>
                          <a:effectLst/>
                          <a:latin typeface="Times New Roman" panose="02020603050405020304" pitchFamily="18" charset="0"/>
                          <a:ea typeface="Calibri"/>
                          <a:cs typeface="Times New Roman" panose="02020603050405020304" pitchFamily="18" charset="0"/>
                        </a:rPr>
                        <a:t>118</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l">
                        <a:lnSpc>
                          <a:spcPct val="107000"/>
                        </a:lnSpc>
                        <a:spcAft>
                          <a:spcPts val="0"/>
                        </a:spcAft>
                      </a:pPr>
                      <a:r>
                        <a:rPr lang="ru-RU" sz="1100" b="0" dirty="0" smtClean="0">
                          <a:solidFill>
                            <a:schemeClr val="tx1"/>
                          </a:solidFill>
                          <a:effectLst/>
                          <a:latin typeface="Times New Roman" panose="02020603050405020304" pitchFamily="18" charset="0"/>
                          <a:ea typeface="Calibri"/>
                          <a:cs typeface="Times New Roman" panose="02020603050405020304" pitchFamily="18" charset="0"/>
                        </a:rPr>
                        <a:t>Краснодарский край</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r>
                        <a:rPr lang="ru-RU" sz="1100" b="0" dirty="0" smtClean="0">
                          <a:solidFill>
                            <a:schemeClr val="tx1"/>
                          </a:solidFill>
                          <a:effectLst/>
                          <a:latin typeface="Times New Roman" panose="02020603050405020304" pitchFamily="18" charset="0"/>
                          <a:ea typeface="Calibri"/>
                          <a:cs typeface="Times New Roman" panose="02020603050405020304" pitchFamily="18" charset="0"/>
                        </a:rPr>
                        <a:t>1</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r>
                        <a:rPr lang="ru-RU" sz="1100" b="0" dirty="0" smtClean="0">
                          <a:solidFill>
                            <a:schemeClr val="tx1"/>
                          </a:solidFill>
                          <a:effectLst/>
                          <a:latin typeface="Times New Roman" panose="02020603050405020304" pitchFamily="18" charset="0"/>
                          <a:ea typeface="Calibri"/>
                          <a:cs typeface="Times New Roman" panose="02020603050405020304" pitchFamily="18" charset="0"/>
                        </a:rPr>
                        <a:t>135</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r>
              <a:tr h="179053">
                <a:tc>
                  <a:txBody>
                    <a:bodyPr/>
                    <a:lstStyle/>
                    <a:p>
                      <a:pPr algn="l">
                        <a:lnSpc>
                          <a:spcPct val="107000"/>
                        </a:lnSpc>
                        <a:spcAft>
                          <a:spcPts val="0"/>
                        </a:spcAft>
                      </a:pPr>
                      <a:r>
                        <a:rPr lang="ru-RU" sz="900" b="0" dirty="0" smtClean="0">
                          <a:solidFill>
                            <a:schemeClr val="tx1"/>
                          </a:solidFill>
                          <a:effectLst/>
                          <a:latin typeface="Times New Roman" panose="02020603050405020304" pitchFamily="18" charset="0"/>
                          <a:ea typeface="Calibri"/>
                          <a:cs typeface="Times New Roman" panose="02020603050405020304" pitchFamily="18" charset="0"/>
                        </a:rPr>
                        <a:t>…</a:t>
                      </a: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l">
                        <a:lnSpc>
                          <a:spcPct val="107000"/>
                        </a:lnSpc>
                        <a:spcAft>
                          <a:spcPts val="0"/>
                        </a:spcAft>
                      </a:pPr>
                      <a:r>
                        <a:rPr lang="ru-RU" sz="900" b="0" dirty="0" smtClean="0">
                          <a:solidFill>
                            <a:schemeClr val="tx1"/>
                          </a:solidFill>
                          <a:effectLst/>
                          <a:latin typeface="Times New Roman" panose="02020603050405020304" pitchFamily="18" charset="0"/>
                          <a:ea typeface="Calibri"/>
                          <a:cs typeface="Times New Roman" panose="02020603050405020304" pitchFamily="18" charset="0"/>
                        </a:rPr>
                        <a:t>…</a:t>
                      </a: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r>
              <a:tr h="179053">
                <a:tc>
                  <a:txBody>
                    <a:bodyPr/>
                    <a:lstStyle/>
                    <a:p>
                      <a:pPr algn="l">
                        <a:lnSpc>
                          <a:spcPct val="107000"/>
                        </a:lnSpc>
                        <a:spcAft>
                          <a:spcPts val="0"/>
                        </a:spcAft>
                      </a:pPr>
                      <a:r>
                        <a:rPr lang="ru-RU" sz="900" b="0" dirty="0" smtClean="0">
                          <a:solidFill>
                            <a:schemeClr val="tx1"/>
                          </a:solidFill>
                          <a:effectLst/>
                          <a:latin typeface="Times New Roman" panose="02020603050405020304" pitchFamily="18" charset="0"/>
                          <a:ea typeface="Calibri"/>
                          <a:cs typeface="Times New Roman" panose="02020603050405020304" pitchFamily="18" charset="0"/>
                        </a:rPr>
                        <a:t>… </a:t>
                      </a: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l">
                        <a:lnSpc>
                          <a:spcPct val="107000"/>
                        </a:lnSpc>
                        <a:spcAft>
                          <a:spcPts val="0"/>
                        </a:spcAft>
                      </a:pPr>
                      <a:r>
                        <a:rPr lang="ru-RU" sz="1100" b="1" dirty="0" smtClean="0">
                          <a:solidFill>
                            <a:schemeClr val="tx1"/>
                          </a:solidFill>
                          <a:effectLst/>
                          <a:latin typeface="Times New Roman" panose="02020603050405020304" pitchFamily="18" charset="0"/>
                          <a:ea typeface="Calibri"/>
                          <a:cs typeface="Times New Roman" panose="02020603050405020304" pitchFamily="18" charset="0"/>
                        </a:rPr>
                        <a:t>Чувашская Республика</a:t>
                      </a:r>
                    </a:p>
                  </a:txBody>
                  <a:tcPr marL="68580" marR="68580" marT="0" marB="0"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algn="ctr">
                        <a:lnSpc>
                          <a:spcPct val="107000"/>
                        </a:lnSpc>
                        <a:spcAft>
                          <a:spcPts val="0"/>
                        </a:spcAft>
                      </a:pPr>
                      <a:r>
                        <a:rPr lang="ru-RU" sz="1100" b="1" dirty="0" smtClean="0">
                          <a:solidFill>
                            <a:schemeClr val="tx1"/>
                          </a:solidFill>
                          <a:effectLst/>
                          <a:latin typeface="Times New Roman" panose="02020603050405020304" pitchFamily="18" charset="0"/>
                          <a:ea typeface="Calibri"/>
                          <a:cs typeface="Times New Roman" panose="02020603050405020304" pitchFamily="18" charset="0"/>
                        </a:rPr>
                        <a:t>5</a:t>
                      </a:r>
                      <a:endParaRPr lang="ru-RU" sz="11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algn="ctr">
                        <a:lnSpc>
                          <a:spcPct val="107000"/>
                        </a:lnSpc>
                        <a:spcAft>
                          <a:spcPts val="0"/>
                        </a:spcAft>
                      </a:pPr>
                      <a:r>
                        <a:rPr lang="ru-RU" sz="1100" b="1" dirty="0" smtClean="0">
                          <a:solidFill>
                            <a:schemeClr val="tx1"/>
                          </a:solidFill>
                          <a:effectLst/>
                          <a:latin typeface="Times New Roman" panose="02020603050405020304" pitchFamily="18" charset="0"/>
                          <a:ea typeface="Calibri"/>
                          <a:cs typeface="Times New Roman" panose="02020603050405020304" pitchFamily="18" charset="0"/>
                        </a:rPr>
                        <a:t>127,5</a:t>
                      </a:r>
                      <a:endParaRPr lang="ru-RU" sz="11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r>
              <a:tr h="202565">
                <a:tc>
                  <a:txBody>
                    <a:bodyPr/>
                    <a:lstStyle/>
                    <a:p>
                      <a:pPr algn="l">
                        <a:lnSpc>
                          <a:spcPct val="107000"/>
                        </a:lnSpc>
                        <a:spcAft>
                          <a:spcPts val="0"/>
                        </a:spcAft>
                      </a:pPr>
                      <a:r>
                        <a:rPr lang="ru-RU" sz="1100" b="1" dirty="0" smtClean="0">
                          <a:solidFill>
                            <a:schemeClr val="tx1"/>
                          </a:solidFill>
                          <a:effectLst/>
                          <a:latin typeface="Times New Roman" panose="02020603050405020304" pitchFamily="18" charset="0"/>
                          <a:ea typeface="Calibri"/>
                          <a:cs typeface="Times New Roman" panose="02020603050405020304" pitchFamily="18" charset="0"/>
                        </a:rPr>
                        <a:t>Чувашская Республика</a:t>
                      </a:r>
                    </a:p>
                  </a:txBody>
                  <a:tcPr marL="68580" marR="68580" marT="0" marB="0"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algn="ctr">
                        <a:lnSpc>
                          <a:spcPct val="107000"/>
                        </a:lnSpc>
                        <a:spcAft>
                          <a:spcPts val="0"/>
                        </a:spcAft>
                      </a:pPr>
                      <a:r>
                        <a:rPr lang="ru-RU" sz="1100" b="1" dirty="0" smtClean="0">
                          <a:solidFill>
                            <a:schemeClr val="tx1"/>
                          </a:solidFill>
                          <a:effectLst/>
                          <a:latin typeface="Times New Roman" panose="02020603050405020304" pitchFamily="18" charset="0"/>
                          <a:ea typeface="Calibri"/>
                          <a:cs typeface="Times New Roman" panose="02020603050405020304" pitchFamily="18" charset="0"/>
                        </a:rPr>
                        <a:t>7</a:t>
                      </a:r>
                      <a:endParaRPr lang="ru-RU" sz="11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algn="ctr">
                        <a:lnSpc>
                          <a:spcPct val="107000"/>
                        </a:lnSpc>
                        <a:spcAft>
                          <a:spcPts val="0"/>
                        </a:spcAft>
                      </a:pPr>
                      <a:r>
                        <a:rPr lang="ru-RU" sz="1100" b="1" dirty="0" smtClean="0">
                          <a:solidFill>
                            <a:schemeClr val="tx1"/>
                          </a:solidFill>
                          <a:effectLst/>
                          <a:latin typeface="Times New Roman" panose="02020603050405020304" pitchFamily="18" charset="0"/>
                          <a:ea typeface="Calibri"/>
                          <a:cs typeface="Times New Roman" panose="02020603050405020304" pitchFamily="18" charset="0"/>
                        </a:rPr>
                        <a:t>112</a:t>
                      </a:r>
                      <a:endParaRPr lang="ru-RU" sz="11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u-RU" sz="1100" b="0" dirty="0" smtClean="0">
                          <a:solidFill>
                            <a:schemeClr val="tx1"/>
                          </a:solidFill>
                          <a:effectLst/>
                          <a:latin typeface="Times New Roman" panose="02020603050405020304" pitchFamily="18" charset="0"/>
                          <a:ea typeface="Calibri"/>
                          <a:cs typeface="Times New Roman" panose="02020603050405020304" pitchFamily="18" charset="0"/>
                        </a:rPr>
                        <a:t>…</a:t>
                      </a: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r>
              <a:tr h="180000">
                <a:tc>
                  <a:txBody>
                    <a:bodyPr/>
                    <a:lstStyle/>
                    <a:p>
                      <a:pPr algn="l">
                        <a:lnSpc>
                          <a:spcPct val="107000"/>
                        </a:lnSpc>
                        <a:spcAft>
                          <a:spcPts val="0"/>
                        </a:spcAft>
                      </a:pPr>
                      <a:r>
                        <a:rPr lang="ru-RU" sz="900" b="0" dirty="0" smtClean="0">
                          <a:solidFill>
                            <a:schemeClr val="tx1"/>
                          </a:solidFill>
                          <a:effectLst/>
                          <a:latin typeface="Times New Roman" panose="02020603050405020304" pitchFamily="18" charset="0"/>
                          <a:ea typeface="Calibri"/>
                          <a:cs typeface="Times New Roman" panose="02020603050405020304" pitchFamily="18" charset="0"/>
                        </a:rPr>
                        <a:t>…</a:t>
                      </a: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l">
                        <a:lnSpc>
                          <a:spcPct val="107000"/>
                        </a:lnSpc>
                        <a:spcAft>
                          <a:spcPts val="0"/>
                        </a:spcAft>
                      </a:pPr>
                      <a:r>
                        <a:rPr lang="ru-RU" sz="900" b="0" dirty="0" smtClean="0">
                          <a:solidFill>
                            <a:schemeClr val="tx1"/>
                          </a:solidFill>
                          <a:effectLst/>
                          <a:latin typeface="Times New Roman" panose="02020603050405020304" pitchFamily="18" charset="0"/>
                          <a:ea typeface="Calibri"/>
                          <a:cs typeface="Times New Roman" panose="02020603050405020304" pitchFamily="18" charset="0"/>
                        </a:rPr>
                        <a:t>…</a:t>
                      </a: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r>
              <a:tr h="202565">
                <a:tc>
                  <a:txBody>
                    <a:bodyPr/>
                    <a:lstStyle/>
                    <a:p>
                      <a:pPr algn="l">
                        <a:lnSpc>
                          <a:spcPct val="107000"/>
                        </a:lnSpc>
                        <a:spcAft>
                          <a:spcPts val="0"/>
                        </a:spcAft>
                      </a:pPr>
                      <a:r>
                        <a:rPr lang="ru-RU" sz="1100" b="0" dirty="0" smtClean="0">
                          <a:solidFill>
                            <a:schemeClr val="tx1"/>
                          </a:solidFill>
                          <a:effectLst/>
                          <a:latin typeface="Times New Roman" panose="02020603050405020304" pitchFamily="18" charset="0"/>
                          <a:ea typeface="Calibri"/>
                          <a:cs typeface="Times New Roman" panose="02020603050405020304" pitchFamily="18" charset="0"/>
                        </a:rPr>
                        <a:t>Республика</a:t>
                      </a:r>
                      <a:r>
                        <a:rPr lang="ru-RU" sz="1100" b="0" baseline="0" dirty="0" smtClean="0">
                          <a:solidFill>
                            <a:schemeClr val="tx1"/>
                          </a:solidFill>
                          <a:effectLst/>
                          <a:latin typeface="Times New Roman" panose="02020603050405020304" pitchFamily="18" charset="0"/>
                          <a:ea typeface="Calibri"/>
                          <a:cs typeface="Times New Roman" panose="02020603050405020304" pitchFamily="18" charset="0"/>
                        </a:rPr>
                        <a:t> Ингушетия</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r>
                        <a:rPr lang="ru-RU" sz="1100" b="0" dirty="0" smtClean="0">
                          <a:solidFill>
                            <a:schemeClr val="tx1"/>
                          </a:solidFill>
                          <a:effectLst/>
                          <a:latin typeface="Times New Roman" panose="02020603050405020304" pitchFamily="18" charset="0"/>
                          <a:ea typeface="Calibri"/>
                          <a:cs typeface="Times New Roman" panose="02020603050405020304" pitchFamily="18" charset="0"/>
                        </a:rPr>
                        <a:t>85</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r>
                        <a:rPr lang="ru-RU" sz="1100" b="0" dirty="0" smtClean="0">
                          <a:solidFill>
                            <a:schemeClr val="tx1"/>
                          </a:solidFill>
                          <a:effectLst/>
                          <a:latin typeface="Times New Roman" panose="02020603050405020304" pitchFamily="18" charset="0"/>
                          <a:ea typeface="Calibri"/>
                          <a:cs typeface="Times New Roman" panose="02020603050405020304" pitchFamily="18" charset="0"/>
                        </a:rPr>
                        <a:t>17,5</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l">
                        <a:lnSpc>
                          <a:spcPct val="107000"/>
                        </a:lnSpc>
                        <a:spcAft>
                          <a:spcPts val="0"/>
                        </a:spcAft>
                      </a:pPr>
                      <a:r>
                        <a:rPr lang="ru-RU" sz="1100" b="0" dirty="0" smtClean="0">
                          <a:solidFill>
                            <a:schemeClr val="tx1"/>
                          </a:solidFill>
                          <a:effectLst/>
                          <a:latin typeface="Times New Roman" panose="02020603050405020304" pitchFamily="18" charset="0"/>
                          <a:ea typeface="Calibri"/>
                          <a:cs typeface="Times New Roman" panose="02020603050405020304" pitchFamily="18" charset="0"/>
                        </a:rPr>
                        <a:t>Чукотский</a:t>
                      </a:r>
                      <a:r>
                        <a:rPr lang="ru-RU" sz="1100" b="0" baseline="0" dirty="0" smtClean="0">
                          <a:solidFill>
                            <a:schemeClr val="tx1"/>
                          </a:solidFill>
                          <a:effectLst/>
                          <a:latin typeface="Times New Roman" panose="02020603050405020304" pitchFamily="18" charset="0"/>
                          <a:ea typeface="Calibri"/>
                          <a:cs typeface="Times New Roman" panose="02020603050405020304" pitchFamily="18" charset="0"/>
                        </a:rPr>
                        <a:t> автономный округ</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r>
                        <a:rPr lang="ru-RU" sz="1100" b="0" dirty="0" smtClean="0">
                          <a:solidFill>
                            <a:schemeClr val="tx1"/>
                          </a:solidFill>
                          <a:effectLst/>
                          <a:latin typeface="Times New Roman" panose="02020603050405020304" pitchFamily="18" charset="0"/>
                          <a:ea typeface="Calibri"/>
                          <a:cs typeface="Times New Roman" panose="02020603050405020304" pitchFamily="18" charset="0"/>
                        </a:rPr>
                        <a:t>85</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c>
                  <a:txBody>
                    <a:bodyPr/>
                    <a:lstStyle/>
                    <a:p>
                      <a:pPr algn="ctr">
                        <a:lnSpc>
                          <a:spcPct val="107000"/>
                        </a:lnSpc>
                        <a:spcAft>
                          <a:spcPts val="0"/>
                        </a:spcAft>
                      </a:pPr>
                      <a:r>
                        <a:rPr lang="ru-RU" sz="1100" b="0" dirty="0" smtClean="0">
                          <a:solidFill>
                            <a:schemeClr val="tx1"/>
                          </a:solidFill>
                          <a:effectLst/>
                          <a:latin typeface="Times New Roman" panose="02020603050405020304" pitchFamily="18" charset="0"/>
                          <a:ea typeface="Calibri"/>
                          <a:cs typeface="Times New Roman" panose="02020603050405020304" pitchFamily="18" charset="0"/>
                        </a:rPr>
                        <a:t>22</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8D9EDB">
                            <a:tint val="66000"/>
                            <a:satMod val="160000"/>
                          </a:srgbClr>
                        </a:gs>
                        <a:gs pos="50000">
                          <a:srgbClr val="8D9EDB">
                            <a:tint val="44500"/>
                            <a:satMod val="160000"/>
                          </a:srgbClr>
                        </a:gs>
                        <a:gs pos="100000">
                          <a:srgbClr val="8D9EDB">
                            <a:tint val="23500"/>
                            <a:satMod val="160000"/>
                          </a:srgbClr>
                        </a:gs>
                      </a:gsLst>
                      <a:lin ang="5400000" scaled="1"/>
                      <a:tileRect/>
                    </a:gra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3621866182"/>
              </p:ext>
            </p:extLst>
          </p:nvPr>
        </p:nvGraphicFramePr>
        <p:xfrm>
          <a:off x="107504" y="3847567"/>
          <a:ext cx="4739825" cy="2396187"/>
        </p:xfrm>
        <a:graphic>
          <a:graphicData uri="http://schemas.openxmlformats.org/drawingml/2006/table">
            <a:tbl>
              <a:tblPr firstRow="1" bandRow="1">
                <a:tableStyleId>{5C22544A-7EE6-4342-B048-85BDC9FD1C3A}</a:tableStyleId>
              </a:tblPr>
              <a:tblGrid>
                <a:gridCol w="2405591"/>
                <a:gridCol w="1209067"/>
                <a:gridCol w="1125167"/>
              </a:tblGrid>
              <a:tr h="321390">
                <a:tc>
                  <a:txBody>
                    <a:bodyPr/>
                    <a:lstStyle/>
                    <a:p>
                      <a:endParaRPr lang="ru-RU" sz="1600" b="0" dirty="0">
                        <a:solidFill>
                          <a:sysClr val="windowText" lastClr="000000"/>
                        </a:solidFill>
                      </a:endParaRPr>
                    </a:p>
                  </a:txBody>
                  <a:tcP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a:tcPr>
                </a:tc>
                <a:tc>
                  <a:txBody>
                    <a:bodyPr/>
                    <a:lstStyle/>
                    <a:p>
                      <a:pPr algn="ctr"/>
                      <a:r>
                        <a:rPr lang="ru-RU" sz="1600" b="1" dirty="0" smtClean="0">
                          <a:solidFill>
                            <a:sysClr val="windowText" lastClr="000000"/>
                          </a:solidFill>
                          <a:latin typeface="Times New Roman" panose="02020603050405020304" pitchFamily="18" charset="0"/>
                          <a:cs typeface="Times New Roman" panose="02020603050405020304" pitchFamily="18" charset="0"/>
                        </a:rPr>
                        <a:t>2016г.</a:t>
                      </a:r>
                      <a:endParaRPr lang="ru-RU" sz="1600" b="1" dirty="0">
                        <a:solidFill>
                          <a:sysClr val="windowText" lastClr="000000"/>
                        </a:solidFill>
                        <a:latin typeface="Times New Roman" panose="02020603050405020304" pitchFamily="18" charset="0"/>
                        <a:cs typeface="Times New Roman" panose="02020603050405020304" pitchFamily="18" charset="0"/>
                      </a:endParaRPr>
                    </a:p>
                  </a:txBody>
                  <a:tcP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a:tcPr>
                </a:tc>
                <a:tc>
                  <a:txBody>
                    <a:bodyPr/>
                    <a:lstStyle/>
                    <a:p>
                      <a:pPr algn="ctr"/>
                      <a:r>
                        <a:rPr lang="ru-RU" sz="1600" b="1" dirty="0" smtClean="0">
                          <a:solidFill>
                            <a:sysClr val="windowText" lastClr="000000"/>
                          </a:solidFill>
                          <a:latin typeface="Times New Roman" panose="02020603050405020304" pitchFamily="18" charset="0"/>
                          <a:cs typeface="Times New Roman" panose="02020603050405020304" pitchFamily="18" charset="0"/>
                        </a:rPr>
                        <a:t>2017г.</a:t>
                      </a:r>
                      <a:endParaRPr lang="ru-RU" sz="1600" b="1" dirty="0">
                        <a:solidFill>
                          <a:sysClr val="windowText" lastClr="000000"/>
                        </a:solidFill>
                        <a:latin typeface="Times New Roman" panose="02020603050405020304" pitchFamily="18" charset="0"/>
                        <a:cs typeface="Times New Roman" panose="02020603050405020304" pitchFamily="18" charset="0"/>
                      </a:endParaRPr>
                    </a:p>
                  </a:txBody>
                  <a:tcP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a:tcPr>
                </a:tc>
              </a:tr>
              <a:tr h="657389">
                <a:tc>
                  <a:txBody>
                    <a:bodyPr/>
                    <a:lstStyle/>
                    <a:p>
                      <a:r>
                        <a:rPr lang="ru-RU" sz="1200" b="0" dirty="0" smtClean="0">
                          <a:solidFill>
                            <a:sysClr val="windowText" lastClr="000000"/>
                          </a:solidFill>
                          <a:latin typeface="Times New Roman" panose="02020603050405020304" pitchFamily="18" charset="0"/>
                          <a:cs typeface="Times New Roman" panose="02020603050405020304" pitchFamily="18" charset="0"/>
                        </a:rPr>
                        <a:t>Регионы с высоким качеством управления региональными финансами</a:t>
                      </a:r>
                      <a:endParaRPr lang="ru-RU" sz="1200" b="0" dirty="0">
                        <a:solidFill>
                          <a:sysClr val="windowText" lastClr="000000"/>
                        </a:solidFill>
                        <a:latin typeface="Times New Roman" panose="02020603050405020304" pitchFamily="18" charset="0"/>
                        <a:cs typeface="Times New Roman" panose="02020603050405020304" pitchFamily="18" charset="0"/>
                      </a:endParaRPr>
                    </a:p>
                  </a:txBody>
                  <a:tcPr>
                    <a:gradFill flip="none" rotWithShape="1">
                      <a:gsLst>
                        <a:gs pos="0">
                          <a:srgbClr val="1DD526">
                            <a:tint val="66000"/>
                            <a:satMod val="160000"/>
                          </a:srgbClr>
                        </a:gs>
                        <a:gs pos="50000">
                          <a:srgbClr val="1DD526">
                            <a:tint val="44500"/>
                            <a:satMod val="160000"/>
                          </a:srgbClr>
                        </a:gs>
                        <a:gs pos="100000">
                          <a:srgbClr val="1DD526">
                            <a:tint val="23500"/>
                            <a:satMod val="160000"/>
                          </a:srgbClr>
                        </a:gs>
                      </a:gsLst>
                      <a:lin ang="5400000" scaled="1"/>
                      <a:tileRect/>
                    </a:gradFill>
                  </a:tcPr>
                </a:tc>
                <a:tc>
                  <a:txBody>
                    <a:bodyPr/>
                    <a:lstStyle/>
                    <a:p>
                      <a:pPr algn="ctr"/>
                      <a:r>
                        <a:rPr lang="ru-RU" sz="1400" b="0" dirty="0" smtClean="0">
                          <a:solidFill>
                            <a:sysClr val="windowText" lastClr="000000"/>
                          </a:solidFill>
                          <a:latin typeface="Times New Roman" panose="02020603050405020304" pitchFamily="18" charset="0"/>
                          <a:cs typeface="Times New Roman" panose="02020603050405020304" pitchFamily="18" charset="0"/>
                        </a:rPr>
                        <a:t>26</a:t>
                      </a:r>
                    </a:p>
                    <a:p>
                      <a:pPr algn="ctr"/>
                      <a:r>
                        <a:rPr lang="ru-RU" sz="1400" b="0" dirty="0" smtClean="0">
                          <a:solidFill>
                            <a:sysClr val="windowText" lastClr="000000"/>
                          </a:solidFill>
                          <a:latin typeface="Times New Roman" panose="02020603050405020304" pitchFamily="18" charset="0"/>
                          <a:cs typeface="Times New Roman" panose="02020603050405020304" pitchFamily="18" charset="0"/>
                        </a:rPr>
                        <a:t>Чувашская</a:t>
                      </a:r>
                      <a:r>
                        <a:rPr lang="ru-RU" sz="1400" b="0" baseline="0" dirty="0" smtClean="0">
                          <a:solidFill>
                            <a:sysClr val="windowText" lastClr="000000"/>
                          </a:solidFill>
                          <a:latin typeface="Times New Roman" panose="02020603050405020304" pitchFamily="18" charset="0"/>
                          <a:cs typeface="Times New Roman" panose="02020603050405020304" pitchFamily="18" charset="0"/>
                        </a:rPr>
                        <a:t> Республика</a:t>
                      </a:r>
                      <a:endParaRPr lang="ru-RU" sz="1400" b="0" dirty="0">
                        <a:solidFill>
                          <a:sysClr val="windowText" lastClr="000000"/>
                        </a:solidFill>
                        <a:latin typeface="Times New Roman" panose="02020603050405020304" pitchFamily="18" charset="0"/>
                        <a:cs typeface="Times New Roman" panose="02020603050405020304" pitchFamily="18" charset="0"/>
                      </a:endParaRPr>
                    </a:p>
                  </a:txBody>
                  <a:tcPr anchor="ctr">
                    <a:gradFill flip="none" rotWithShape="1">
                      <a:gsLst>
                        <a:gs pos="0">
                          <a:srgbClr val="1DD526">
                            <a:tint val="66000"/>
                            <a:satMod val="160000"/>
                          </a:srgbClr>
                        </a:gs>
                        <a:gs pos="50000">
                          <a:srgbClr val="1DD526">
                            <a:tint val="44500"/>
                            <a:satMod val="160000"/>
                          </a:srgbClr>
                        </a:gs>
                        <a:gs pos="100000">
                          <a:srgbClr val="1DD526">
                            <a:tint val="23500"/>
                            <a:satMod val="160000"/>
                          </a:srgbClr>
                        </a:gs>
                      </a:gsLst>
                      <a:lin ang="5400000" scaled="1"/>
                      <a:tileRect/>
                    </a:gradFill>
                  </a:tcPr>
                </a:tc>
                <a:tc>
                  <a:txBody>
                    <a:bodyPr/>
                    <a:lstStyle/>
                    <a:p>
                      <a:pPr algn="ctr"/>
                      <a:r>
                        <a:rPr lang="ru-RU" sz="1400" b="0" dirty="0" smtClean="0">
                          <a:solidFill>
                            <a:sysClr val="windowText" lastClr="000000"/>
                          </a:solidFill>
                          <a:latin typeface="Times New Roman" panose="02020603050405020304" pitchFamily="18" charset="0"/>
                          <a:cs typeface="Times New Roman" panose="02020603050405020304" pitchFamily="18" charset="0"/>
                        </a:rPr>
                        <a:t>27</a:t>
                      </a:r>
                    </a:p>
                    <a:p>
                      <a:pPr algn="ctr"/>
                      <a:r>
                        <a:rPr lang="ru-RU" sz="1400" b="0" dirty="0" smtClean="0">
                          <a:solidFill>
                            <a:sysClr val="windowText" lastClr="000000"/>
                          </a:solidFill>
                          <a:latin typeface="Times New Roman" panose="02020603050405020304" pitchFamily="18" charset="0"/>
                          <a:cs typeface="Times New Roman" panose="02020603050405020304" pitchFamily="18" charset="0"/>
                        </a:rPr>
                        <a:t>Чувашская</a:t>
                      </a:r>
                      <a:r>
                        <a:rPr lang="ru-RU" sz="1400" b="0" baseline="0" dirty="0" smtClean="0">
                          <a:solidFill>
                            <a:sysClr val="windowText" lastClr="000000"/>
                          </a:solidFill>
                          <a:latin typeface="Times New Roman" panose="02020603050405020304" pitchFamily="18" charset="0"/>
                          <a:cs typeface="Times New Roman" panose="02020603050405020304" pitchFamily="18" charset="0"/>
                        </a:rPr>
                        <a:t> Республика</a:t>
                      </a:r>
                      <a:endParaRPr lang="ru-RU" sz="1400" b="0" dirty="0">
                        <a:solidFill>
                          <a:sysClr val="windowText" lastClr="000000"/>
                        </a:solidFill>
                        <a:latin typeface="Times New Roman" panose="02020603050405020304" pitchFamily="18" charset="0"/>
                        <a:cs typeface="Times New Roman" panose="02020603050405020304" pitchFamily="18" charset="0"/>
                      </a:endParaRPr>
                    </a:p>
                  </a:txBody>
                  <a:tcPr anchor="ctr">
                    <a:gradFill flip="none" rotWithShape="1">
                      <a:gsLst>
                        <a:gs pos="0">
                          <a:srgbClr val="1DD526">
                            <a:tint val="66000"/>
                            <a:satMod val="160000"/>
                          </a:srgbClr>
                        </a:gs>
                        <a:gs pos="50000">
                          <a:srgbClr val="1DD526">
                            <a:tint val="44500"/>
                            <a:satMod val="160000"/>
                          </a:srgbClr>
                        </a:gs>
                        <a:gs pos="100000">
                          <a:srgbClr val="1DD526">
                            <a:tint val="23500"/>
                            <a:satMod val="160000"/>
                          </a:srgbClr>
                        </a:gs>
                      </a:gsLst>
                      <a:lin ang="5400000" scaled="1"/>
                      <a:tileRect/>
                    </a:gradFill>
                  </a:tcPr>
                </a:tc>
              </a:tr>
              <a:tr h="671998">
                <a:tc>
                  <a:txBody>
                    <a:bodyPr/>
                    <a:lstStyle/>
                    <a:p>
                      <a:r>
                        <a:rPr lang="ru-RU" sz="1200" dirty="0" smtClean="0">
                          <a:latin typeface="Times New Roman" panose="02020603050405020304" pitchFamily="18" charset="0"/>
                          <a:cs typeface="Times New Roman" panose="02020603050405020304" pitchFamily="18" charset="0"/>
                        </a:rPr>
                        <a:t>Регионы с надлежащим качеством управления региональными финансами</a:t>
                      </a:r>
                    </a:p>
                  </a:txBody>
                  <a:tcPr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algn="ctr"/>
                      <a:r>
                        <a:rPr lang="ru-RU" sz="1400" dirty="0" smtClean="0">
                          <a:latin typeface="Times New Roman" panose="02020603050405020304" pitchFamily="18" charset="0"/>
                          <a:cs typeface="Times New Roman" panose="02020603050405020304" pitchFamily="18" charset="0"/>
                        </a:rPr>
                        <a:t>44</a:t>
                      </a:r>
                    </a:p>
                  </a:txBody>
                  <a:tcPr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algn="ctr"/>
                      <a:r>
                        <a:rPr lang="ru-RU" sz="1400" dirty="0" smtClean="0">
                          <a:latin typeface="Times New Roman" panose="02020603050405020304" pitchFamily="18" charset="0"/>
                          <a:cs typeface="Times New Roman" panose="02020603050405020304" pitchFamily="18" charset="0"/>
                        </a:rPr>
                        <a:t>47</a:t>
                      </a:r>
                    </a:p>
                  </a:txBody>
                  <a:tcPr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r>
              <a:tr h="657389">
                <a:tc>
                  <a:txBody>
                    <a:bodyPr/>
                    <a:lstStyle/>
                    <a:p>
                      <a:r>
                        <a:rPr lang="ru-RU" sz="1200" dirty="0" smtClean="0">
                          <a:latin typeface="Times New Roman" panose="02020603050405020304" pitchFamily="18" charset="0"/>
                          <a:cs typeface="Times New Roman" panose="02020603050405020304" pitchFamily="18" charset="0"/>
                        </a:rPr>
                        <a:t>Регионы с низким качеством управления региональными финансами</a:t>
                      </a:r>
                    </a:p>
                  </a:txBody>
                  <a:tcPr>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5400000" scaled="1"/>
                      <a:tileRect/>
                    </a:gradFill>
                  </a:tcPr>
                </a:tc>
                <a:tc>
                  <a:txBody>
                    <a:bodyPr/>
                    <a:lstStyle/>
                    <a:p>
                      <a:pPr algn="ctr"/>
                      <a:r>
                        <a:rPr lang="ru-RU" sz="1400" dirty="0" smtClean="0">
                          <a:latin typeface="Times New Roman" panose="02020603050405020304" pitchFamily="18" charset="0"/>
                          <a:cs typeface="Times New Roman" panose="02020603050405020304" pitchFamily="18" charset="0"/>
                        </a:rPr>
                        <a:t>15</a:t>
                      </a:r>
                      <a:endParaRPr lang="ru-RU" sz="1400" dirty="0">
                        <a:latin typeface="Times New Roman" panose="02020603050405020304" pitchFamily="18" charset="0"/>
                        <a:cs typeface="Times New Roman" panose="02020603050405020304" pitchFamily="18" charset="0"/>
                      </a:endParaRPr>
                    </a:p>
                  </a:txBody>
                  <a:tcPr anchor="ctr">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5400000" scaled="1"/>
                      <a:tileRect/>
                    </a:gradFill>
                  </a:tcPr>
                </a:tc>
                <a:tc>
                  <a:txBody>
                    <a:bodyPr/>
                    <a:lstStyle/>
                    <a:p>
                      <a:pPr algn="ctr"/>
                      <a:r>
                        <a:rPr lang="ru-RU" sz="1400" dirty="0" smtClean="0">
                          <a:latin typeface="Times New Roman" panose="02020603050405020304" pitchFamily="18" charset="0"/>
                          <a:cs typeface="Times New Roman" panose="02020603050405020304" pitchFamily="18" charset="0"/>
                        </a:rPr>
                        <a:t>11</a:t>
                      </a:r>
                      <a:endParaRPr lang="ru-RU" sz="1400" dirty="0">
                        <a:latin typeface="Times New Roman" panose="02020603050405020304" pitchFamily="18" charset="0"/>
                        <a:cs typeface="Times New Roman" panose="02020603050405020304" pitchFamily="18" charset="0"/>
                      </a:endParaRPr>
                    </a:p>
                  </a:txBody>
                  <a:tcPr anchor="ctr">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5400000" scaled="1"/>
                      <a:tileRect/>
                    </a:gradFill>
                  </a:tcPr>
                </a:tc>
              </a:tr>
            </a:tbl>
          </a:graphicData>
        </a:graphic>
      </p:graphicFrame>
      <p:sp>
        <p:nvSpPr>
          <p:cNvPr id="10" name="TextBox 9"/>
          <p:cNvSpPr txBox="1"/>
          <p:nvPr/>
        </p:nvSpPr>
        <p:spPr>
          <a:xfrm>
            <a:off x="6423519" y="836712"/>
            <a:ext cx="2628009" cy="2145268"/>
          </a:xfrm>
          <a:prstGeom prst="wedgeRoundRectCallout">
            <a:avLst>
              <a:gd name="adj1" fmla="val -64887"/>
              <a:gd name="adj2" fmla="val 24558"/>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200" dirty="0" smtClean="0">
                <a:solidFill>
                  <a:prstClr val="black"/>
                </a:solidFill>
                <a:latin typeface="Times New Roman" panose="02020603050405020304" pitchFamily="18" charset="0"/>
                <a:cs typeface="Times New Roman" panose="02020603050405020304" pitchFamily="18" charset="0"/>
              </a:rPr>
              <a:t>По итогам 2018 года Чувашская Республика в очередной раз улучшила позицию в рейтинге по уровню открытости бюджетных данных, поднявшись </a:t>
            </a:r>
            <a:r>
              <a:rPr lang="ru-RU" sz="1200" dirty="0" smtClean="0">
                <a:solidFill>
                  <a:schemeClr val="tx1"/>
                </a:solidFill>
                <a:latin typeface="Times New Roman" panose="02020603050405020304" pitchFamily="18" charset="0"/>
                <a:cs typeface="Times New Roman" panose="02020603050405020304" pitchFamily="18" charset="0"/>
              </a:rPr>
              <a:t>с 7 места по итогам 2017 года на 5 место по </a:t>
            </a:r>
            <a:r>
              <a:rPr lang="ru-RU" sz="1200" dirty="0" smtClean="0">
                <a:solidFill>
                  <a:prstClr val="black"/>
                </a:solidFill>
                <a:latin typeface="Times New Roman" panose="02020603050405020304" pitchFamily="18" charset="0"/>
                <a:cs typeface="Times New Roman" panose="02020603050405020304" pitchFamily="18" charset="0"/>
              </a:rPr>
              <a:t>итогам 2018 года, находясь в группе регионов с очень высоким уровнем открытости бюджетных данных</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5075063" y="4581128"/>
            <a:ext cx="3925146" cy="1865760"/>
          </a:xfrm>
          <a:prstGeom prst="roundRect">
            <a:avLst/>
          </a:prstGeo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0" scaled="1"/>
            <a:tileRect/>
          </a:gra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22300">
              <a:lnSpc>
                <a:spcPct val="80000"/>
              </a:lnSpc>
              <a:spcAft>
                <a:spcPts val="0"/>
              </a:spcAft>
            </a:pPr>
            <a:r>
              <a:rPr lang="ru-RU" sz="1400" b="1" dirty="0" smtClean="0">
                <a:solidFill>
                  <a:prstClr val="black"/>
                </a:solidFill>
                <a:latin typeface="Times New Roman" panose="02020603050405020304" pitchFamily="18" charset="0"/>
                <a:cs typeface="Times New Roman" panose="02020603050405020304" pitchFamily="18" charset="0"/>
              </a:rPr>
              <a:t>Размещение </a:t>
            </a:r>
            <a:r>
              <a:rPr lang="ru-RU" sz="1400" b="1" dirty="0">
                <a:solidFill>
                  <a:prstClr val="black"/>
                </a:solidFill>
                <a:latin typeface="Times New Roman" panose="02020603050405020304" pitchFamily="18" charset="0"/>
                <a:cs typeface="Times New Roman" panose="02020603050405020304" pitchFamily="18" charset="0"/>
              </a:rPr>
              <a:t>информации о бюджете в </a:t>
            </a:r>
            <a:r>
              <a:rPr lang="ru-RU" sz="1400" b="1" dirty="0" smtClean="0">
                <a:solidFill>
                  <a:prstClr val="black"/>
                </a:solidFill>
                <a:latin typeface="Times New Roman" panose="02020603050405020304" pitchFamily="18" charset="0"/>
                <a:cs typeface="Times New Roman" panose="02020603050405020304" pitchFamily="18" charset="0"/>
              </a:rPr>
              <a:t>доступном </a:t>
            </a:r>
            <a:r>
              <a:rPr lang="ru-RU" sz="1400" b="1" dirty="0">
                <a:solidFill>
                  <a:prstClr val="black"/>
                </a:solidFill>
                <a:latin typeface="Times New Roman" panose="02020603050405020304" pitchFamily="18" charset="0"/>
                <a:cs typeface="Times New Roman" panose="02020603050405020304" pitchFamily="18" charset="0"/>
              </a:rPr>
              <a:t>для </a:t>
            </a:r>
            <a:r>
              <a:rPr lang="ru-RU" sz="1400" b="1" dirty="0" smtClean="0">
                <a:solidFill>
                  <a:prstClr val="black"/>
                </a:solidFill>
                <a:latin typeface="Times New Roman" panose="02020603050405020304" pitchFamily="18" charset="0"/>
                <a:cs typeface="Times New Roman" panose="02020603050405020304" pitchFamily="18" charset="0"/>
              </a:rPr>
              <a:t>граждан формате «</a:t>
            </a:r>
            <a:r>
              <a:rPr lang="ru-RU" sz="1400" b="1" dirty="0">
                <a:solidFill>
                  <a:prstClr val="black"/>
                </a:solidFill>
                <a:latin typeface="Times New Roman" panose="02020603050405020304" pitchFamily="18" charset="0"/>
                <a:cs typeface="Times New Roman" panose="02020603050405020304" pitchFamily="18" charset="0"/>
              </a:rPr>
              <a:t>Бюджет для граждан</a:t>
            </a:r>
            <a:r>
              <a:rPr lang="ru-RU" sz="1400" b="1" dirty="0" smtClean="0">
                <a:solidFill>
                  <a:prstClr val="black"/>
                </a:solidFill>
                <a:latin typeface="Times New Roman" panose="02020603050405020304" pitchFamily="18" charset="0"/>
                <a:cs typeface="Times New Roman" panose="02020603050405020304" pitchFamily="18" charset="0"/>
              </a:rPr>
              <a:t>»</a:t>
            </a:r>
          </a:p>
          <a:p>
            <a:pPr algn="ctr" defTabSz="622300">
              <a:lnSpc>
                <a:spcPct val="80000"/>
              </a:lnSpc>
              <a:spcAft>
                <a:spcPts val="0"/>
              </a:spcAft>
            </a:pPr>
            <a:endParaRPr lang="ru-RU" sz="1400" b="1" dirty="0">
              <a:solidFill>
                <a:prstClr val="black"/>
              </a:solidFill>
              <a:latin typeface="Times New Roman" panose="02020603050405020304" pitchFamily="18" charset="0"/>
              <a:cs typeface="Times New Roman" panose="02020603050405020304" pitchFamily="18" charset="0"/>
            </a:endParaRPr>
          </a:p>
          <a:p>
            <a:pPr algn="ctr" defTabSz="622300">
              <a:lnSpc>
                <a:spcPct val="80000"/>
              </a:lnSpc>
              <a:spcAft>
                <a:spcPts val="0"/>
              </a:spcAft>
            </a:pPr>
            <a:r>
              <a:rPr lang="ru-RU" sz="1400" i="1" dirty="0" smtClean="0">
                <a:solidFill>
                  <a:prstClr val="black"/>
                </a:solidFill>
                <a:latin typeface="Times New Roman" panose="02020603050405020304" pitchFamily="18" charset="0"/>
                <a:cs typeface="Times New Roman" panose="02020603050405020304" pitchFamily="18" charset="0"/>
              </a:rPr>
              <a:t>(Согласно приказу </a:t>
            </a:r>
            <a:r>
              <a:rPr lang="ru-RU" sz="1400" i="1" dirty="0">
                <a:solidFill>
                  <a:prstClr val="black"/>
                </a:solidFill>
                <a:latin typeface="Times New Roman" panose="02020603050405020304" pitchFamily="18" charset="0"/>
                <a:cs typeface="Times New Roman" panose="02020603050405020304" pitchFamily="18" charset="0"/>
              </a:rPr>
              <a:t>Минфина России от 22.09.2015 № 145н «Об утверждении Методических рекомендаций по представлению бюджетов субъектов РФ и местных бюджетов и отчетов об их исполнении в доступной для граждан форме</a:t>
            </a:r>
            <a:r>
              <a:rPr lang="ru-RU" sz="1400" i="1" dirty="0" smtClean="0">
                <a:solidFill>
                  <a:prstClr val="black"/>
                </a:solidFill>
                <a:latin typeface="Times New Roman" panose="02020603050405020304" pitchFamily="18" charset="0"/>
                <a:cs typeface="Times New Roman" panose="02020603050405020304" pitchFamily="18" charset="0"/>
              </a:rPr>
              <a:t>»)</a:t>
            </a:r>
            <a:endParaRPr lang="ru-RU" sz="1400" i="1" dirty="0">
              <a:solidFill>
                <a:prstClr val="black"/>
              </a:solidFill>
              <a:latin typeface="Times New Roman" panose="02020603050405020304" pitchFamily="18" charset="0"/>
              <a:cs typeface="Times New Roman" panose="02020603050405020304" pitchFamily="18" charset="0"/>
            </a:endParaRPr>
          </a:p>
        </p:txBody>
      </p:sp>
      <p:sp>
        <p:nvSpPr>
          <p:cNvPr id="13" name="Заголовок 1"/>
          <p:cNvSpPr txBox="1">
            <a:spLocks/>
          </p:cNvSpPr>
          <p:nvPr/>
        </p:nvSpPr>
        <p:spPr>
          <a:xfrm>
            <a:off x="259729" y="82913"/>
            <a:ext cx="6904559"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Повышение уровня открытости бюджетных данных и качества управления региональными финансами</a:t>
            </a:r>
          </a:p>
        </p:txBody>
      </p:sp>
      <p:cxnSp>
        <p:nvCxnSpPr>
          <p:cNvPr id="14" name="Прямая соединительная линия 1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4622840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5949" y="620688"/>
            <a:ext cx="2206783" cy="15229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descr="C:\Users\s.kuznetsova.MFCHR\Desktop\img_78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404" y="662798"/>
            <a:ext cx="2639215" cy="17583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Рисунок 18" descr="C:\Users\s.kuznetsova.MFCHR\Desktop\Новый рисунок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404" y="3284983"/>
            <a:ext cx="2592287" cy="1944217"/>
          </a:xfrm>
          <a:prstGeom prst="rect">
            <a:avLst/>
          </a:prstGeom>
          <a:ln>
            <a:noFill/>
          </a:ln>
          <a:effectLst>
            <a:softEdge rad="112500"/>
          </a:effectLst>
        </p:spPr>
      </p:pic>
      <p:sp>
        <p:nvSpPr>
          <p:cNvPr id="24" name="Скругленный прямоугольник 23"/>
          <p:cNvSpPr/>
          <p:nvPr/>
        </p:nvSpPr>
        <p:spPr>
          <a:xfrm>
            <a:off x="3131840" y="2132856"/>
            <a:ext cx="3240360" cy="109698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pPr>
            <a:r>
              <a:rPr lang="ru-RU" sz="1200" dirty="0" smtClean="0">
                <a:solidFill>
                  <a:schemeClr val="tx1"/>
                </a:solidFill>
                <a:latin typeface="Times New Roman" panose="02020603050405020304" pitchFamily="18" charset="0"/>
                <a:cs typeface="Times New Roman" panose="02020603050405020304" pitchFamily="18" charset="0"/>
              </a:rPr>
              <a:t>Ежегодное участие в «Неделях финансовой грамотности»  с проведением образовательных мероприятий </a:t>
            </a:r>
            <a:r>
              <a:rPr lang="ru-RU" sz="1200" dirty="0">
                <a:solidFill>
                  <a:schemeClr val="tx1"/>
                </a:solidFill>
                <a:latin typeface="Times New Roman" panose="02020603050405020304" pitchFamily="18" charset="0"/>
                <a:cs typeface="Times New Roman" panose="02020603050405020304" pitchFamily="18" charset="0"/>
              </a:rPr>
              <a:t>(семинаров, лекций, мастер-классов, деловых игр и круглых столов с приглашенными </a:t>
            </a:r>
            <a:r>
              <a:rPr lang="ru-RU" sz="1200" dirty="0" smtClean="0">
                <a:solidFill>
                  <a:schemeClr val="tx1"/>
                </a:solidFill>
                <a:latin typeface="Times New Roman" panose="02020603050405020304" pitchFamily="18" charset="0"/>
                <a:cs typeface="Times New Roman" panose="02020603050405020304" pitchFamily="18" charset="0"/>
              </a:rPr>
              <a:t>экспертами) в учебных заведениях</a:t>
            </a:r>
            <a:endParaRPr lang="ru-RU" sz="1200" dirty="0">
              <a:solidFill>
                <a:schemeClr val="tx1"/>
              </a:solidFill>
              <a:latin typeface="Times New Roman" panose="02020603050405020304" pitchFamily="18" charset="0"/>
              <a:cs typeface="Times New Roman" panose="02020603050405020304" pitchFamily="18" charset="0"/>
            </a:endParaRPr>
          </a:p>
        </p:txBody>
      </p:sp>
      <p:pic>
        <p:nvPicPr>
          <p:cNvPr id="25" name="Рисунок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864" y="3346759"/>
            <a:ext cx="2520280" cy="1738425"/>
          </a:xfrm>
          <a:prstGeom prst="rect">
            <a:avLst/>
          </a:prstGeom>
          <a:noFill/>
          <a:ln>
            <a:noFill/>
          </a:ln>
          <a:effectLst>
            <a:softEdge rad="63500"/>
          </a:effectLst>
        </p:spPr>
      </p:pic>
      <p:pic>
        <p:nvPicPr>
          <p:cNvPr id="26" name="Picture 6" descr="C:\Users\s.kuznetsova.MFCHR\Desktop\img_815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3696" y="3254003"/>
            <a:ext cx="2042093" cy="13271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111" name="Picture 6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5268" y="691523"/>
            <a:ext cx="888897" cy="126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2" name="Picture 6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5022" y="691522"/>
            <a:ext cx="930704" cy="126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Заголовок 1"/>
          <p:cNvSpPr txBox="1">
            <a:spLocks/>
          </p:cNvSpPr>
          <p:nvPr/>
        </p:nvSpPr>
        <p:spPr>
          <a:xfrm>
            <a:off x="259729" y="82913"/>
            <a:ext cx="6904559"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200" dirty="0" smtClean="0">
                <a:solidFill>
                  <a:schemeClr val="tx1"/>
                </a:solidFill>
                <a:effectLst/>
                <a:latin typeface="Times New Roman" panose="02020603050405020304" pitchFamily="18" charset="0"/>
                <a:cs typeface="Times New Roman" panose="02020603050405020304" pitchFamily="18" charset="0"/>
              </a:rPr>
              <a:t>Повышение финансовой грамотности населения</a:t>
            </a:r>
            <a:endParaRPr lang="ru-RU" sz="2200" dirty="0">
              <a:solidFill>
                <a:schemeClr val="tx1"/>
              </a:solidFill>
              <a:effectLst/>
              <a:latin typeface="Times New Roman" panose="02020603050405020304" pitchFamily="18" charset="0"/>
              <a:cs typeface="Times New Roman" panose="02020603050405020304" pitchFamily="18" charset="0"/>
            </a:endParaRPr>
          </a:p>
        </p:txBody>
      </p:sp>
      <p:cxnSp>
        <p:nvCxnSpPr>
          <p:cNvPr id="21" name="Прямая соединительная линия 20"/>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3" name="Номер слайда 2"/>
          <p:cNvSpPr>
            <a:spLocks noGrp="1"/>
          </p:cNvSpPr>
          <p:nvPr>
            <p:ph type="sldNum" sz="quarter" idx="12"/>
          </p:nvPr>
        </p:nvSpPr>
        <p:spPr>
          <a:xfrm>
            <a:off x="8147248" y="6525344"/>
            <a:ext cx="1006489" cy="365125"/>
          </a:xfrm>
        </p:spPr>
        <p:txBody>
          <a:bodyPr/>
          <a:lstStyle/>
          <a:p>
            <a:pPr>
              <a:defRPr/>
            </a:pPr>
            <a:fld id="{5134FBE4-DC40-4A96-AB83-42E61AAB2036}" type="slidenum">
              <a:rPr lang="ru-RU" smtClean="0"/>
              <a:pPr>
                <a:defRPr/>
              </a:pPr>
              <a:t>77</a:t>
            </a:fld>
            <a:endParaRPr lang="ru-RU" dirty="0"/>
          </a:p>
        </p:txBody>
      </p:sp>
      <p:sp>
        <p:nvSpPr>
          <p:cNvPr id="23" name="Скругленный прямоугольник 22"/>
          <p:cNvSpPr/>
          <p:nvPr/>
        </p:nvSpPr>
        <p:spPr>
          <a:xfrm>
            <a:off x="107506" y="2332019"/>
            <a:ext cx="2952326" cy="95296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pPr>
            <a:r>
              <a:rPr lang="ru-RU" sz="1200" dirty="0" smtClean="0">
                <a:solidFill>
                  <a:schemeClr val="tx1"/>
                </a:solidFill>
                <a:latin typeface="Times New Roman" panose="02020603050405020304" pitchFamily="18" charset="0"/>
                <a:cs typeface="Times New Roman" panose="02020603050405020304" pitchFamily="18" charset="0"/>
              </a:rPr>
              <a:t>Проведение открытых уроков, семинаров при участии </a:t>
            </a:r>
            <a:r>
              <a:rPr lang="ru-RU" sz="1200" dirty="0">
                <a:solidFill>
                  <a:schemeClr val="tx1"/>
                </a:solidFill>
                <a:latin typeface="Times New Roman" panose="02020603050405020304" pitchFamily="18" charset="0"/>
                <a:cs typeface="Times New Roman" panose="02020603050405020304" pitchFamily="18" charset="0"/>
              </a:rPr>
              <a:t>министра </a:t>
            </a:r>
            <a:r>
              <a:rPr lang="ru-RU" sz="1200" dirty="0" smtClean="0">
                <a:solidFill>
                  <a:schemeClr val="tx1"/>
                </a:solidFill>
                <a:latin typeface="Times New Roman" panose="02020603050405020304" pitchFamily="18" charset="0"/>
                <a:cs typeface="Times New Roman" panose="02020603050405020304" pitchFamily="18" charset="0"/>
              </a:rPr>
              <a:t>финансов</a:t>
            </a:r>
            <a:r>
              <a:rPr lang="ru-RU" sz="1200" dirty="0">
                <a:solidFill>
                  <a:schemeClr val="tx1"/>
                </a:solidFill>
                <a:latin typeface="Times New Roman" panose="02020603050405020304" pitchFamily="18" charset="0"/>
                <a:cs typeface="Times New Roman" panose="02020603050405020304" pitchFamily="18" charset="0"/>
              </a:rPr>
              <a:t>,</a:t>
            </a: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заместителей </a:t>
            </a:r>
            <a:r>
              <a:rPr lang="ru-RU" sz="1200" dirty="0" smtClean="0">
                <a:solidFill>
                  <a:schemeClr val="tx1"/>
                </a:solidFill>
                <a:latin typeface="Times New Roman" panose="02020603050405020304" pitchFamily="18" charset="0"/>
                <a:cs typeface="Times New Roman" panose="02020603050405020304" pitchFamily="18" charset="0"/>
              </a:rPr>
              <a:t>министра финансов в школах, </a:t>
            </a:r>
            <a:r>
              <a:rPr lang="ru-RU" sz="1200" dirty="0" err="1" smtClean="0">
                <a:solidFill>
                  <a:schemeClr val="tx1"/>
                </a:solidFill>
                <a:latin typeface="Times New Roman" panose="02020603050405020304" pitchFamily="18" charset="0"/>
                <a:cs typeface="Times New Roman" panose="02020603050405020304" pitchFamily="18" charset="0"/>
              </a:rPr>
              <a:t>СУЗах</a:t>
            </a:r>
            <a:r>
              <a:rPr lang="ru-RU" sz="1200" dirty="0" smtClean="0">
                <a:solidFill>
                  <a:schemeClr val="tx1"/>
                </a:solidFill>
                <a:latin typeface="Times New Roman" panose="02020603050405020304" pitchFamily="18" charset="0"/>
                <a:cs typeface="Times New Roman" panose="02020603050405020304" pitchFamily="18" charset="0"/>
              </a:rPr>
              <a:t> и</a:t>
            </a:r>
            <a:endParaRPr lang="en-US" sz="1200" dirty="0" smtClean="0">
              <a:solidFill>
                <a:schemeClr val="tx1"/>
              </a:solidFill>
              <a:latin typeface="Times New Roman" panose="02020603050405020304" pitchFamily="18" charset="0"/>
              <a:cs typeface="Times New Roman" panose="02020603050405020304" pitchFamily="18" charset="0"/>
            </a:endParaRPr>
          </a:p>
          <a:p>
            <a:pPr algn="ctr">
              <a:lnSpc>
                <a:spcPct val="90000"/>
              </a:lnSpc>
            </a:pPr>
            <a:r>
              <a:rPr lang="ru-RU" sz="1200" dirty="0" smtClean="0">
                <a:solidFill>
                  <a:schemeClr val="tx1"/>
                </a:solidFill>
                <a:latin typeface="Times New Roman" panose="02020603050405020304" pitchFamily="18" charset="0"/>
                <a:cs typeface="Times New Roman" panose="02020603050405020304" pitchFamily="18" charset="0"/>
              </a:rPr>
              <a:t>ВУЗах республики</a:t>
            </a:r>
            <a:endParaRPr lang="ru-RU" sz="1200" dirty="0">
              <a:solidFill>
                <a:srgbClr val="FF0000"/>
              </a:solidFill>
              <a:latin typeface="Times New Roman" panose="02020603050405020304" pitchFamily="18" charset="0"/>
              <a:cs typeface="Times New Roman" panose="02020603050405020304" pitchFamily="18" charset="0"/>
            </a:endParaRPr>
          </a:p>
        </p:txBody>
      </p:sp>
      <p:sp>
        <p:nvSpPr>
          <p:cNvPr id="29" name="Скругленный прямоугольник 28"/>
          <p:cNvSpPr/>
          <p:nvPr/>
        </p:nvSpPr>
        <p:spPr>
          <a:xfrm>
            <a:off x="6444208" y="1958944"/>
            <a:ext cx="2580424" cy="12708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pPr>
            <a:r>
              <a:rPr lang="ru-RU" sz="1200" dirty="0" smtClean="0">
                <a:solidFill>
                  <a:schemeClr val="tx1"/>
                </a:solidFill>
                <a:latin typeface="Times New Roman" panose="02020603050405020304" pitchFamily="18" charset="0"/>
                <a:cs typeface="Times New Roman" panose="02020603050405020304" pitchFamily="18" charset="0"/>
              </a:rPr>
              <a:t>Выпуск совместно </a:t>
            </a:r>
            <a:r>
              <a:rPr lang="ru-RU" sz="1200" dirty="0">
                <a:solidFill>
                  <a:schemeClr val="tx1"/>
                </a:solidFill>
                <a:latin typeface="Times New Roman" panose="02020603050405020304" pitchFamily="18" charset="0"/>
                <a:cs typeface="Times New Roman" panose="02020603050405020304" pitchFamily="18" charset="0"/>
              </a:rPr>
              <a:t>с АКБ «</a:t>
            </a:r>
            <a:r>
              <a:rPr lang="ru-RU" sz="1200" dirty="0" smtClean="0">
                <a:solidFill>
                  <a:schemeClr val="tx1"/>
                </a:solidFill>
                <a:latin typeface="Times New Roman" panose="02020603050405020304" pitchFamily="18" charset="0"/>
                <a:cs typeface="Times New Roman" panose="02020603050405020304" pitchFamily="18" charset="0"/>
              </a:rPr>
              <a:t>Чувашкредитпромбанк» книжек-раскрасок, в которых </a:t>
            </a:r>
            <a:r>
              <a:rPr lang="ru-RU" sz="1200" dirty="0">
                <a:solidFill>
                  <a:schemeClr val="tx1"/>
                </a:solidFill>
                <a:latin typeface="Times New Roman" panose="02020603050405020304" pitchFamily="18" charset="0"/>
                <a:cs typeface="Times New Roman" panose="02020603050405020304" pitchFamily="18" charset="0"/>
              </a:rPr>
              <a:t>на простых примерах в виде логических игр школьникам младших </a:t>
            </a:r>
            <a:r>
              <a:rPr lang="ru-RU" sz="1200" dirty="0" smtClean="0">
                <a:solidFill>
                  <a:schemeClr val="tx1"/>
                </a:solidFill>
                <a:latin typeface="Times New Roman" panose="02020603050405020304" pitchFamily="18" charset="0"/>
                <a:cs typeface="Times New Roman" panose="02020603050405020304" pitchFamily="18" charset="0"/>
              </a:rPr>
              <a:t>классов объяснялись </a:t>
            </a:r>
            <a:r>
              <a:rPr lang="ru-RU" sz="1200" dirty="0">
                <a:solidFill>
                  <a:schemeClr val="tx1"/>
                </a:solidFill>
                <a:latin typeface="Times New Roman" panose="02020603050405020304" pitchFamily="18" charset="0"/>
                <a:cs typeface="Times New Roman" panose="02020603050405020304" pitchFamily="18" charset="0"/>
              </a:rPr>
              <a:t>основные финансовые понятия</a:t>
            </a:r>
          </a:p>
        </p:txBody>
      </p:sp>
      <p:sp>
        <p:nvSpPr>
          <p:cNvPr id="30" name="Скругленный прямоугольник 29"/>
          <p:cNvSpPr/>
          <p:nvPr/>
        </p:nvSpPr>
        <p:spPr>
          <a:xfrm>
            <a:off x="86233" y="5085185"/>
            <a:ext cx="3045607" cy="13681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pPr>
            <a:r>
              <a:rPr lang="ru-RU" sz="1200" dirty="0" smtClean="0">
                <a:solidFill>
                  <a:schemeClr val="tx1"/>
                </a:solidFill>
                <a:latin typeface="Times New Roman" panose="02020603050405020304" pitchFamily="18" charset="0"/>
                <a:cs typeface="Times New Roman" panose="02020603050405020304" pitchFamily="18" charset="0"/>
              </a:rPr>
              <a:t>Выпуск в </a:t>
            </a:r>
            <a:r>
              <a:rPr lang="ru-RU" sz="1200" dirty="0">
                <a:solidFill>
                  <a:schemeClr val="tx1"/>
                </a:solidFill>
                <a:latin typeface="Times New Roman" panose="02020603050405020304" pitchFamily="18" charset="0"/>
                <a:cs typeface="Times New Roman" panose="02020603050405020304" pitchFamily="18" charset="0"/>
              </a:rPr>
              <a:t>эфир </a:t>
            </a:r>
            <a:r>
              <a:rPr lang="ru-RU" sz="1200" dirty="0" smtClean="0">
                <a:solidFill>
                  <a:schemeClr val="tx1"/>
                </a:solidFill>
                <a:latin typeface="Times New Roman" panose="02020603050405020304" pitchFamily="18" charset="0"/>
                <a:cs typeface="Times New Roman" panose="02020603050405020304" pitchFamily="18" charset="0"/>
              </a:rPr>
              <a:t>телеканала «Россия </a:t>
            </a:r>
            <a:r>
              <a:rPr lang="ru-RU" sz="1200" dirty="0">
                <a:solidFill>
                  <a:schemeClr val="tx1"/>
                </a:solidFill>
                <a:latin typeface="Times New Roman" panose="02020603050405020304" pitchFamily="18" charset="0"/>
                <a:cs typeface="Times New Roman" panose="02020603050405020304" pitchFamily="18" charset="0"/>
              </a:rPr>
              <a:t>24</a:t>
            </a:r>
            <a:r>
              <a:rPr lang="ru-RU" sz="1200" dirty="0" smtClean="0">
                <a:solidFill>
                  <a:schemeClr val="tx1"/>
                </a:solidFill>
                <a:latin typeface="Times New Roman" panose="02020603050405020304" pitchFamily="18" charset="0"/>
                <a:cs typeface="Times New Roman" panose="02020603050405020304" pitchFamily="18" charset="0"/>
              </a:rPr>
              <a:t>» еженедельной информационной программы </a:t>
            </a:r>
            <a:r>
              <a:rPr lang="ru-RU" sz="1200" dirty="0">
                <a:solidFill>
                  <a:schemeClr val="tx1"/>
                </a:solidFill>
                <a:latin typeface="Times New Roman" panose="02020603050405020304" pitchFamily="18" charset="0"/>
                <a:cs typeface="Times New Roman" panose="02020603050405020304" pitchFamily="18" charset="0"/>
              </a:rPr>
              <a:t>«Личные </a:t>
            </a:r>
            <a:r>
              <a:rPr lang="ru-RU" sz="1200" dirty="0" smtClean="0">
                <a:solidFill>
                  <a:schemeClr val="tx1"/>
                </a:solidFill>
                <a:latin typeface="Times New Roman" panose="02020603050405020304" pitchFamily="18" charset="0"/>
                <a:cs typeface="Times New Roman" panose="02020603050405020304" pitchFamily="18" charset="0"/>
              </a:rPr>
              <a:t>деньги», в рамках которой транслировались </a:t>
            </a:r>
            <a:r>
              <a:rPr lang="ru-RU" sz="1200" dirty="0">
                <a:solidFill>
                  <a:schemeClr val="tx1"/>
                </a:solidFill>
                <a:latin typeface="Times New Roman" panose="02020603050405020304" pitchFamily="18" charset="0"/>
                <a:cs typeface="Times New Roman" panose="02020603050405020304" pitchFamily="18" charset="0"/>
              </a:rPr>
              <a:t>сюжеты на наиболее актуальные и проблемные </a:t>
            </a:r>
            <a:r>
              <a:rPr lang="ru-RU" sz="1200" dirty="0" smtClean="0">
                <a:solidFill>
                  <a:schemeClr val="tx1"/>
                </a:solidFill>
                <a:latin typeface="Times New Roman" panose="02020603050405020304" pitchFamily="18" charset="0"/>
                <a:cs typeface="Times New Roman" panose="02020603050405020304" pitchFamily="18" charset="0"/>
              </a:rPr>
              <a:t>темы </a:t>
            </a:r>
            <a:r>
              <a:rPr lang="ru-RU" sz="1200" dirty="0">
                <a:solidFill>
                  <a:schemeClr val="tx1"/>
                </a:solidFill>
                <a:latin typeface="Times New Roman" panose="02020603050405020304" pitchFamily="18" charset="0"/>
                <a:cs typeface="Times New Roman" panose="02020603050405020304" pitchFamily="18" charset="0"/>
              </a:rPr>
              <a:t>в финансовой </a:t>
            </a:r>
            <a:r>
              <a:rPr lang="ru-RU" sz="1200" dirty="0" smtClean="0">
                <a:solidFill>
                  <a:schemeClr val="tx1"/>
                </a:solidFill>
                <a:latin typeface="Times New Roman" panose="02020603050405020304" pitchFamily="18" charset="0"/>
                <a:cs typeface="Times New Roman" panose="02020603050405020304" pitchFamily="18" charset="0"/>
              </a:rPr>
              <a:t>сфере. </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1" name="Скругленный прямоугольник 30"/>
          <p:cNvSpPr/>
          <p:nvPr/>
        </p:nvSpPr>
        <p:spPr>
          <a:xfrm>
            <a:off x="3275856" y="5085185"/>
            <a:ext cx="2664296" cy="13681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pPr>
            <a:r>
              <a:rPr lang="ru-RU" sz="1200" dirty="0" smtClean="0">
                <a:solidFill>
                  <a:schemeClr val="tx1"/>
                </a:solidFill>
                <a:latin typeface="Times New Roman" panose="02020603050405020304" pitchFamily="18" charset="0"/>
                <a:cs typeface="Times New Roman" panose="02020603050405020304" pitchFamily="18" charset="0"/>
              </a:rPr>
              <a:t>Участие во «Всероссийской неделе сбережений» с организацией учебных площадок, </a:t>
            </a:r>
            <a:r>
              <a:rPr lang="ru-RU" sz="1200" dirty="0">
                <a:solidFill>
                  <a:schemeClr val="tx1"/>
                </a:solidFill>
                <a:latin typeface="Times New Roman" panose="02020603050405020304" pitchFamily="18" charset="0"/>
                <a:cs typeface="Times New Roman" panose="02020603050405020304" pitchFamily="18" charset="0"/>
              </a:rPr>
              <a:t>как в школах </a:t>
            </a:r>
            <a:r>
              <a:rPr lang="ru-RU" sz="1200" dirty="0" smtClean="0">
                <a:solidFill>
                  <a:schemeClr val="tx1"/>
                </a:solidFill>
                <a:latin typeface="Times New Roman" panose="02020603050405020304" pitchFamily="18" charset="0"/>
                <a:cs typeface="Times New Roman" panose="02020603050405020304" pitchFamily="18" charset="0"/>
              </a:rPr>
              <a:t/>
            </a:r>
            <a:br>
              <a:rPr lang="ru-RU" sz="1200" dirty="0" smtClean="0">
                <a:solidFill>
                  <a:schemeClr val="tx1"/>
                </a:solidFill>
                <a:latin typeface="Times New Roman" panose="02020603050405020304" pitchFamily="18" charset="0"/>
                <a:cs typeface="Times New Roman" panose="02020603050405020304" pitchFamily="18" charset="0"/>
              </a:rPr>
            </a:br>
            <a:r>
              <a:rPr lang="ru-RU" sz="1200" dirty="0" smtClean="0">
                <a:solidFill>
                  <a:schemeClr val="tx1"/>
                </a:solidFill>
                <a:latin typeface="Times New Roman" panose="02020603050405020304" pitchFamily="18" charset="0"/>
                <a:cs typeface="Times New Roman" panose="02020603050405020304" pitchFamily="18" charset="0"/>
              </a:rPr>
              <a:t>и </a:t>
            </a:r>
            <a:r>
              <a:rPr lang="ru-RU" sz="1200" dirty="0">
                <a:solidFill>
                  <a:schemeClr val="tx1"/>
                </a:solidFill>
                <a:latin typeface="Times New Roman" panose="02020603050405020304" pitchFamily="18" charset="0"/>
                <a:cs typeface="Times New Roman" panose="02020603050405020304" pitchFamily="18" charset="0"/>
              </a:rPr>
              <a:t>университетах – для учащихся, так и в наиболее доступных библиотеках города – для взрослого </a:t>
            </a:r>
            <a:r>
              <a:rPr lang="ru-RU" sz="1200" dirty="0" smtClean="0">
                <a:solidFill>
                  <a:schemeClr val="tx1"/>
                </a:solidFill>
                <a:latin typeface="Times New Roman" panose="02020603050405020304" pitchFamily="18" charset="0"/>
                <a:cs typeface="Times New Roman" panose="02020603050405020304" pitchFamily="18" charset="0"/>
              </a:rPr>
              <a:t>населения.</a:t>
            </a:r>
            <a:endParaRPr lang="ru-RU" sz="1200" dirty="0">
              <a:solidFill>
                <a:srgbClr val="FF0000"/>
              </a:solidFill>
              <a:latin typeface="Times New Roman" panose="02020603050405020304" pitchFamily="18" charset="0"/>
              <a:cs typeface="Times New Roman" panose="02020603050405020304" pitchFamily="18" charset="0"/>
            </a:endParaRPr>
          </a:p>
        </p:txBody>
      </p:sp>
      <p:sp>
        <p:nvSpPr>
          <p:cNvPr id="32" name="Скругленный прямоугольник 31"/>
          <p:cNvSpPr/>
          <p:nvPr/>
        </p:nvSpPr>
        <p:spPr>
          <a:xfrm>
            <a:off x="6012160" y="4653136"/>
            <a:ext cx="3012472" cy="19442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pPr>
            <a:r>
              <a:rPr lang="ru-RU" sz="1200" dirty="0">
                <a:solidFill>
                  <a:schemeClr val="tx1"/>
                </a:solidFill>
                <a:latin typeface="Times New Roman" panose="02020603050405020304" pitchFamily="18" charset="0"/>
                <a:cs typeface="Times New Roman" panose="02020603050405020304" pitchFamily="18" charset="0"/>
              </a:rPr>
              <a:t>Подготовка волонтеров и </a:t>
            </a:r>
            <a:r>
              <a:rPr lang="ru-RU" sz="1200" dirty="0" err="1">
                <a:solidFill>
                  <a:schemeClr val="tx1"/>
                </a:solidFill>
                <a:latin typeface="Times New Roman" panose="02020603050405020304" pitchFamily="18" charset="0"/>
                <a:cs typeface="Times New Roman" panose="02020603050405020304" pitchFamily="18" charset="0"/>
              </a:rPr>
              <a:t>тьютеров</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smtClean="0">
                <a:solidFill>
                  <a:schemeClr val="tx1"/>
                </a:solidFill>
                <a:latin typeface="Times New Roman" panose="02020603050405020304" pitchFamily="18" charset="0"/>
                <a:cs typeface="Times New Roman" panose="02020603050405020304" pitchFamily="18" charset="0"/>
              </a:rPr>
              <a:t/>
            </a:r>
            <a:br>
              <a:rPr lang="ru-RU" sz="1200" dirty="0" smtClean="0">
                <a:solidFill>
                  <a:schemeClr val="tx1"/>
                </a:solidFill>
                <a:latin typeface="Times New Roman" panose="02020603050405020304" pitchFamily="18" charset="0"/>
                <a:cs typeface="Times New Roman" panose="02020603050405020304" pitchFamily="18" charset="0"/>
              </a:rPr>
            </a:br>
            <a:r>
              <a:rPr lang="ru-RU" sz="1200" dirty="0" smtClean="0">
                <a:solidFill>
                  <a:schemeClr val="tx1"/>
                </a:solidFill>
                <a:latin typeface="Times New Roman" panose="02020603050405020304" pitchFamily="18" charset="0"/>
                <a:cs typeface="Times New Roman" panose="02020603050405020304" pitchFamily="18" charset="0"/>
              </a:rPr>
              <a:t>с последующим проведением ими </a:t>
            </a:r>
            <a:r>
              <a:rPr lang="ru-RU" sz="1200" dirty="0">
                <a:solidFill>
                  <a:schemeClr val="tx1"/>
                </a:solidFill>
                <a:latin typeface="Times New Roman" panose="02020603050405020304" pitchFamily="18" charset="0"/>
                <a:cs typeface="Times New Roman" panose="02020603050405020304" pitchFamily="18" charset="0"/>
              </a:rPr>
              <a:t>уроков </a:t>
            </a:r>
            <a:r>
              <a:rPr lang="ru-RU" sz="1200" dirty="0" smtClean="0">
                <a:solidFill>
                  <a:schemeClr val="tx1"/>
                </a:solidFill>
                <a:latin typeface="Times New Roman" panose="02020603050405020304" pitchFamily="18" charset="0"/>
                <a:cs typeface="Times New Roman" panose="02020603050405020304" pitchFamily="18" charset="0"/>
              </a:rPr>
              <a:t>по финансовой грамотности</a:t>
            </a:r>
            <a:br>
              <a:rPr lang="ru-RU" sz="1200" dirty="0" smtClean="0">
                <a:solidFill>
                  <a:schemeClr val="tx1"/>
                </a:solidFill>
                <a:latin typeface="Times New Roman" panose="02020603050405020304" pitchFamily="18" charset="0"/>
                <a:cs typeface="Times New Roman" panose="02020603050405020304" pitchFamily="18" charset="0"/>
              </a:rPr>
            </a:b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в </a:t>
            </a:r>
            <a:r>
              <a:rPr lang="ru-RU" sz="1200" dirty="0" smtClean="0">
                <a:solidFill>
                  <a:schemeClr val="tx1"/>
                </a:solidFill>
                <a:latin typeface="Times New Roman" panose="02020603050405020304" pitchFamily="18" charset="0"/>
                <a:cs typeface="Times New Roman" panose="02020603050405020304" pitchFamily="18" charset="0"/>
              </a:rPr>
              <a:t>образовательных организациях,</a:t>
            </a:r>
            <a:br>
              <a:rPr lang="ru-RU" sz="1200" dirty="0" smtClean="0">
                <a:solidFill>
                  <a:schemeClr val="tx1"/>
                </a:solidFill>
                <a:latin typeface="Times New Roman" panose="02020603050405020304" pitchFamily="18" charset="0"/>
                <a:cs typeface="Times New Roman" panose="02020603050405020304" pitchFamily="18" charset="0"/>
              </a:rPr>
            </a:b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в том </a:t>
            </a:r>
            <a:r>
              <a:rPr lang="ru-RU" sz="1200" dirty="0" smtClean="0">
                <a:solidFill>
                  <a:schemeClr val="tx1"/>
                </a:solidFill>
                <a:latin typeface="Times New Roman" panose="02020603050405020304" pitchFamily="18" charset="0"/>
                <a:cs typeface="Times New Roman" panose="02020603050405020304" pitchFamily="18" charset="0"/>
              </a:rPr>
              <a:t>числе в сельских </a:t>
            </a:r>
            <a:r>
              <a:rPr lang="ru-RU" sz="1200" dirty="0">
                <a:solidFill>
                  <a:schemeClr val="tx1"/>
                </a:solidFill>
                <a:latin typeface="Times New Roman" panose="02020603050405020304" pitchFamily="18" charset="0"/>
                <a:cs typeface="Times New Roman" panose="02020603050405020304" pitchFamily="18" charset="0"/>
              </a:rPr>
              <a:t>школах</a:t>
            </a:r>
            <a:r>
              <a:rPr lang="ru-RU" sz="1200" dirty="0" smtClean="0">
                <a:solidFill>
                  <a:schemeClr val="tx1"/>
                </a:solidFill>
                <a:latin typeface="Times New Roman" panose="02020603050405020304" pitchFamily="18" charset="0"/>
                <a:cs typeface="Times New Roman" panose="02020603050405020304" pitchFamily="18" charset="0"/>
              </a:rPr>
              <a:t>.</a:t>
            </a:r>
          </a:p>
          <a:p>
            <a:pPr algn="ctr">
              <a:lnSpc>
                <a:spcPct val="90000"/>
              </a:lnSpc>
            </a:pPr>
            <a:r>
              <a:rPr lang="ru-RU" sz="1200" dirty="0" smtClean="0">
                <a:solidFill>
                  <a:schemeClr val="tx1"/>
                </a:solidFill>
                <a:latin typeface="Times New Roman" panose="02020603050405020304" pitchFamily="18" charset="0"/>
                <a:cs typeface="Times New Roman" panose="02020603050405020304" pitchFamily="18" charset="0"/>
              </a:rPr>
              <a:t>Совместно с Финансовым университетом при Правительстве РФ  ведется подготовка (обучение) кадров по программе «Финансовый консультант» в городских  округах (городских поселениях).</a:t>
            </a:r>
            <a:endParaRPr lang="ru-RU" sz="1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3812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i.smirnov\Documents\Бюджет для граждан\Фото\Слушания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3036" y="620688"/>
            <a:ext cx="2220383" cy="16652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78</a:t>
            </a:fld>
            <a:endParaRPr lang="ru-RU" dirty="0"/>
          </a:p>
        </p:txBody>
      </p:sp>
      <p:sp>
        <p:nvSpPr>
          <p:cNvPr id="6" name="TextBox 5"/>
          <p:cNvSpPr txBox="1"/>
          <p:nvPr/>
        </p:nvSpPr>
        <p:spPr>
          <a:xfrm>
            <a:off x="611560" y="721171"/>
            <a:ext cx="5976664" cy="1492716"/>
          </a:xfrm>
          <a:prstGeom prst="round1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300" dirty="0" smtClean="0">
                <a:solidFill>
                  <a:prstClr val="black"/>
                </a:solidFill>
                <a:latin typeface="Times New Roman" panose="02020603050405020304" pitchFamily="18" charset="0"/>
                <a:cs typeface="Times New Roman" panose="02020603050405020304" pitchFamily="18" charset="0"/>
              </a:rPr>
              <a:t>Проведение публичных слушаний по проектам законов о республиканском бюджете и годовом отчете об исполнении республиканского бюджета Чувашской Республики, в которых может принять участие любой гражданин.</a:t>
            </a:r>
          </a:p>
          <a:p>
            <a:pPr algn="just"/>
            <a:r>
              <a:rPr lang="ru-RU" sz="1300" dirty="0" smtClean="0">
                <a:solidFill>
                  <a:prstClr val="black"/>
                </a:solidFill>
                <a:latin typeface="Times New Roman" panose="02020603050405020304" pitchFamily="18" charset="0"/>
                <a:cs typeface="Times New Roman" panose="02020603050405020304" pitchFamily="18" charset="0"/>
              </a:rPr>
              <a:t>Информация о проведении публичных слушаний размещается </a:t>
            </a:r>
            <a:r>
              <a:rPr lang="ru-RU" sz="1300" dirty="0">
                <a:solidFill>
                  <a:prstClr val="black"/>
                </a:solidFill>
                <a:latin typeface="Times New Roman" panose="02020603050405020304" pitchFamily="18" charset="0"/>
                <a:cs typeface="Times New Roman" panose="02020603050405020304" pitchFamily="18" charset="0"/>
              </a:rPr>
              <a:t>на сайте Министерства финансов Чувашской Республики </a:t>
            </a:r>
            <a:r>
              <a:rPr lang="ru-RU" sz="1300" dirty="0" smtClean="0">
                <a:solidFill>
                  <a:prstClr val="black"/>
                </a:solidFill>
                <a:latin typeface="Times New Roman" panose="02020603050405020304" pitchFamily="18" charset="0"/>
                <a:cs typeface="Times New Roman" panose="02020603050405020304" pitchFamily="18" charset="0"/>
              </a:rPr>
              <a:t>minfin.cap.ru.</a:t>
            </a:r>
          </a:p>
          <a:p>
            <a:pPr algn="just"/>
            <a:r>
              <a:rPr lang="ru-RU" sz="1300" i="1" dirty="0" smtClean="0">
                <a:solidFill>
                  <a:prstClr val="black"/>
                </a:solidFill>
                <a:latin typeface="Times New Roman" panose="02020603050405020304" pitchFamily="18" charset="0"/>
                <a:cs typeface="Times New Roman" panose="02020603050405020304" pitchFamily="18" charset="0"/>
              </a:rPr>
              <a:t>(Закон Чувашской Республики № 36 от 23.07.2001 «О регулировании бюджетных правоотношений в Чувашской Республике»)</a:t>
            </a:r>
            <a:endParaRPr lang="ru-RU" sz="1300" i="1"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11560" y="2344524"/>
            <a:ext cx="8215871" cy="292388"/>
          </a:xfrm>
          <a:prstGeom prst="round1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300" dirty="0" smtClean="0">
                <a:solidFill>
                  <a:prstClr val="black"/>
                </a:solidFill>
                <a:latin typeface="Times New Roman" panose="02020603050405020304" pitchFamily="18" charset="0"/>
                <a:cs typeface="Times New Roman" panose="02020603050405020304" pitchFamily="18" charset="0"/>
              </a:rPr>
              <a:t>Разделы «Форум», «Опрос для граждан» на сайте Министерства финансов Чувашской Республики </a:t>
            </a:r>
            <a:r>
              <a:rPr lang="en-US" sz="1300" u="sng" dirty="0" smtClean="0">
                <a:solidFill>
                  <a:srgbClr val="3333FF"/>
                </a:solidFill>
                <a:latin typeface="Times New Roman" panose="02020603050405020304" pitchFamily="18" charset="0"/>
                <a:cs typeface="Times New Roman" panose="02020603050405020304" pitchFamily="18" charset="0"/>
              </a:rPr>
              <a:t>minfin.cap.ru</a:t>
            </a:r>
            <a:r>
              <a:rPr lang="ru-RU" sz="1300" dirty="0" smtClean="0">
                <a:solidFill>
                  <a:prstClr val="black"/>
                </a:solidFill>
                <a:latin typeface="Times New Roman" panose="02020603050405020304" pitchFamily="18" charset="0"/>
                <a:cs typeface="Times New Roman" panose="02020603050405020304" pitchFamily="18" charset="0"/>
              </a:rPr>
              <a:t>. </a:t>
            </a:r>
            <a:endParaRPr lang="en-US" sz="1300"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11560" y="2690944"/>
            <a:ext cx="8208912" cy="468000"/>
          </a:xfrm>
          <a:prstGeom prst="round1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300" dirty="0" smtClean="0">
                <a:solidFill>
                  <a:prstClr val="black"/>
                </a:solidFill>
                <a:latin typeface="Times New Roman" panose="02020603050405020304" pitchFamily="18" charset="0"/>
                <a:cs typeface="Times New Roman" panose="02020603050405020304" pitchFamily="18" charset="0"/>
              </a:rPr>
              <a:t>Свои замечания и предложения можно направлять на </a:t>
            </a:r>
            <a:r>
              <a:rPr lang="ru-RU" sz="1300" dirty="0">
                <a:solidFill>
                  <a:prstClr val="black"/>
                </a:solidFill>
                <a:latin typeface="Times New Roman" panose="02020603050405020304" pitchFamily="18" charset="0"/>
                <a:cs typeface="Times New Roman" panose="02020603050405020304" pitchFamily="18" charset="0"/>
              </a:rPr>
              <a:t>электронную </a:t>
            </a:r>
            <a:r>
              <a:rPr lang="ru-RU" sz="1300" dirty="0" smtClean="0">
                <a:solidFill>
                  <a:prstClr val="black"/>
                </a:solidFill>
                <a:latin typeface="Times New Roman" panose="02020603050405020304" pitchFamily="18" charset="0"/>
                <a:cs typeface="Times New Roman" panose="02020603050405020304" pitchFamily="18" charset="0"/>
              </a:rPr>
              <a:t>почту Министерства </a:t>
            </a:r>
            <a:r>
              <a:rPr lang="ru-RU" sz="1300" dirty="0">
                <a:solidFill>
                  <a:prstClr val="black"/>
                </a:solidFill>
                <a:latin typeface="Times New Roman" panose="02020603050405020304" pitchFamily="18" charset="0"/>
                <a:cs typeface="Times New Roman" panose="02020603050405020304" pitchFamily="18" charset="0"/>
              </a:rPr>
              <a:t>финансов Чувашской Республики </a:t>
            </a:r>
            <a:r>
              <a:rPr lang="en-US" sz="1300" u="sng" dirty="0" smtClean="0">
                <a:solidFill>
                  <a:srgbClr val="3333FF"/>
                </a:solidFill>
                <a:latin typeface="Times New Roman" panose="02020603050405020304" pitchFamily="18" charset="0"/>
                <a:cs typeface="Times New Roman" panose="02020603050405020304" pitchFamily="18" charset="0"/>
              </a:rPr>
              <a:t>finance@cap.ru</a:t>
            </a:r>
            <a:r>
              <a:rPr lang="ru-RU" sz="1300" dirty="0" smtClean="0">
                <a:solidFill>
                  <a:prstClr val="black"/>
                </a:solidFill>
                <a:latin typeface="Times New Roman" panose="02020603050405020304" pitchFamily="18" charset="0"/>
                <a:cs typeface="Times New Roman" panose="02020603050405020304" pitchFamily="18" charset="0"/>
              </a:rPr>
              <a:t> или обращаться по телефону 56-52-00</a:t>
            </a:r>
            <a:endParaRPr lang="en-US" sz="1300" dirty="0">
              <a:solidFill>
                <a:prstClr val="black"/>
              </a:solidFill>
              <a:latin typeface="Times New Roman" panose="02020603050405020304" pitchFamily="18" charset="0"/>
              <a:cs typeface="Times New Roman" panose="02020603050405020304" pitchFamily="18" charset="0"/>
            </a:endParaRPr>
          </a:p>
        </p:txBody>
      </p:sp>
      <p:sp>
        <p:nvSpPr>
          <p:cNvPr id="4" name="Стрелка вправо с вырезом 3"/>
          <p:cNvSpPr/>
          <p:nvPr/>
        </p:nvSpPr>
        <p:spPr>
          <a:xfrm>
            <a:off x="179544" y="1333657"/>
            <a:ext cx="288000" cy="191682"/>
          </a:xfrm>
          <a:prstGeom prst="notched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solidFill>
                <a:prstClr val="white"/>
              </a:solidFill>
            </a:endParaRPr>
          </a:p>
        </p:txBody>
      </p:sp>
      <p:sp>
        <p:nvSpPr>
          <p:cNvPr id="11" name="Стрелка вправо с вырезом 10"/>
          <p:cNvSpPr/>
          <p:nvPr/>
        </p:nvSpPr>
        <p:spPr>
          <a:xfrm>
            <a:off x="179544" y="2852936"/>
            <a:ext cx="288000" cy="191682"/>
          </a:xfrm>
          <a:prstGeom prst="notched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solidFill>
                <a:prstClr val="white"/>
              </a:solidFill>
            </a:endParaRPr>
          </a:p>
        </p:txBody>
      </p:sp>
      <p:sp>
        <p:nvSpPr>
          <p:cNvPr id="12" name="Стрелка вправо с вырезом 11"/>
          <p:cNvSpPr/>
          <p:nvPr/>
        </p:nvSpPr>
        <p:spPr>
          <a:xfrm>
            <a:off x="179544" y="2420888"/>
            <a:ext cx="288000" cy="191682"/>
          </a:xfrm>
          <a:prstGeom prst="notched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solidFill>
                <a:prstClr val="white"/>
              </a:solidFill>
            </a:endParaRPr>
          </a:p>
        </p:txBody>
      </p:sp>
      <p:sp>
        <p:nvSpPr>
          <p:cNvPr id="13" name="Заголовок 1"/>
          <p:cNvSpPr txBox="1">
            <a:spLocks/>
          </p:cNvSpPr>
          <p:nvPr/>
        </p:nvSpPr>
        <p:spPr>
          <a:xfrm>
            <a:off x="259729" y="82913"/>
            <a:ext cx="6904559"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200" dirty="0">
                <a:solidFill>
                  <a:schemeClr val="tx1"/>
                </a:solidFill>
                <a:effectLst/>
                <a:latin typeface="Times New Roman" panose="02020603050405020304" pitchFamily="18" charset="0"/>
                <a:cs typeface="Times New Roman" panose="02020603050405020304" pitchFamily="18" charset="0"/>
              </a:rPr>
              <a:t>Участие граждан в обсуждении бюджетных вопросов</a:t>
            </a:r>
          </a:p>
        </p:txBody>
      </p:sp>
      <p:cxnSp>
        <p:nvCxnSpPr>
          <p:cNvPr id="17" name="Прямая соединительная линия 16"/>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5" name="TextBox 14"/>
          <p:cNvSpPr txBox="1"/>
          <p:nvPr/>
        </p:nvSpPr>
        <p:spPr>
          <a:xfrm>
            <a:off x="611560" y="3212976"/>
            <a:ext cx="8208912" cy="468000"/>
          </a:xfrm>
          <a:prstGeom prst="round1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300" dirty="0" smtClean="0">
                <a:solidFill>
                  <a:prstClr val="black"/>
                </a:solidFill>
                <a:latin typeface="Times New Roman" panose="02020603050405020304" pitchFamily="18" charset="0"/>
                <a:cs typeface="Times New Roman" panose="02020603050405020304" pitchFamily="18" charset="0"/>
              </a:rPr>
              <a:t>Использование принципов инициативного </a:t>
            </a:r>
            <a:r>
              <a:rPr lang="ru-RU" sz="1300" dirty="0">
                <a:solidFill>
                  <a:prstClr val="black"/>
                </a:solidFill>
                <a:latin typeface="Times New Roman" panose="02020603050405020304" pitchFamily="18" charset="0"/>
                <a:cs typeface="Times New Roman" panose="02020603050405020304" pitchFamily="18" charset="0"/>
              </a:rPr>
              <a:t>бюджетирования с целью вовлечения  населения муниципальных образований в бюджетный </a:t>
            </a:r>
            <a:r>
              <a:rPr lang="ru-RU" sz="1300" dirty="0" smtClean="0">
                <a:solidFill>
                  <a:prstClr val="black"/>
                </a:solidFill>
                <a:latin typeface="Times New Roman" panose="02020603050405020304" pitchFamily="18" charset="0"/>
                <a:cs typeface="Times New Roman" panose="02020603050405020304" pitchFamily="18" charset="0"/>
              </a:rPr>
              <a:t>процесс</a:t>
            </a:r>
          </a:p>
        </p:txBody>
      </p:sp>
      <p:sp>
        <p:nvSpPr>
          <p:cNvPr id="16" name="Стрелка вправо с вырезом 15"/>
          <p:cNvSpPr/>
          <p:nvPr/>
        </p:nvSpPr>
        <p:spPr>
          <a:xfrm>
            <a:off x="179544" y="3356992"/>
            <a:ext cx="288000" cy="191682"/>
          </a:xfrm>
          <a:prstGeom prst="notched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solidFill>
                <a:prstClr val="white"/>
              </a:solidFill>
            </a:endParaRPr>
          </a:p>
        </p:txBody>
      </p:sp>
      <p:graphicFrame>
        <p:nvGraphicFramePr>
          <p:cNvPr id="19" name="Диаграмма 18"/>
          <p:cNvGraphicFramePr/>
          <p:nvPr>
            <p:extLst>
              <p:ext uri="{D42A27DB-BD31-4B8C-83A1-F6EECF244321}">
                <p14:modId xmlns:p14="http://schemas.microsoft.com/office/powerpoint/2010/main" val="1214369086"/>
              </p:ext>
            </p:extLst>
          </p:nvPr>
        </p:nvGraphicFramePr>
        <p:xfrm>
          <a:off x="179544" y="4337720"/>
          <a:ext cx="8831231" cy="2520280"/>
        </p:xfrm>
        <a:graphic>
          <a:graphicData uri="http://schemas.openxmlformats.org/drawingml/2006/chart">
            <c:chart xmlns:c="http://schemas.openxmlformats.org/drawingml/2006/chart" xmlns:r="http://schemas.openxmlformats.org/officeDocument/2006/relationships" r:id="rId3"/>
          </a:graphicData>
        </a:graphic>
      </p:graphicFrame>
      <p:sp>
        <p:nvSpPr>
          <p:cNvPr id="20" name="Скругленный прямоугольник 19"/>
          <p:cNvSpPr/>
          <p:nvPr/>
        </p:nvSpPr>
        <p:spPr>
          <a:xfrm>
            <a:off x="597869" y="3789040"/>
            <a:ext cx="8222604" cy="576000"/>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fontAlgn="base">
              <a:spcBef>
                <a:spcPct val="0"/>
              </a:spcBef>
              <a:spcAft>
                <a:spcPct val="0"/>
              </a:spcAft>
            </a:pPr>
            <a:r>
              <a:rPr lang="ru-RU" sz="1150" b="1" dirty="0" smtClean="0">
                <a:solidFill>
                  <a:schemeClr val="tx1"/>
                </a:solidFill>
                <a:latin typeface="Times New Roman" panose="02020603050405020304" pitchFamily="18" charset="0"/>
                <a:cs typeface="Times New Roman" panose="02020603050405020304" pitchFamily="18" charset="0"/>
              </a:rPr>
              <a:t>Результаты опроса населения на сайте Минфина Чувашии:</a:t>
            </a:r>
          </a:p>
          <a:p>
            <a:r>
              <a:rPr lang="ru-RU" sz="1150" b="1" dirty="0" smtClean="0">
                <a:solidFill>
                  <a:schemeClr val="tx1"/>
                </a:solidFill>
                <a:latin typeface="Times New Roman" panose="02020603050405020304" pitchFamily="18" charset="0"/>
                <a:cs typeface="Times New Roman" panose="02020603050405020304" pitchFamily="18" charset="0"/>
              </a:rPr>
              <a:t>Какую </a:t>
            </a:r>
            <a:r>
              <a:rPr lang="ru-RU" sz="1150" b="1" dirty="0">
                <a:solidFill>
                  <a:schemeClr val="tx1"/>
                </a:solidFill>
                <a:latin typeface="Times New Roman" panose="02020603050405020304" pitchFamily="18" charset="0"/>
                <a:cs typeface="Times New Roman" panose="02020603050405020304" pitchFamily="18" charset="0"/>
              </a:rPr>
              <a:t>информацию о бюджете Вы считаете приоритетной для отражения в «Бюджете для граждан</a:t>
            </a:r>
            <a:r>
              <a:rPr lang="ru-RU" sz="1150" b="1" dirty="0" smtClean="0">
                <a:solidFill>
                  <a:schemeClr val="tx1"/>
                </a:solidFill>
                <a:latin typeface="Times New Roman" panose="02020603050405020304" pitchFamily="18" charset="0"/>
                <a:cs typeface="Times New Roman" panose="02020603050405020304" pitchFamily="18" charset="0"/>
              </a:rPr>
              <a:t>» по </a:t>
            </a:r>
            <a:r>
              <a:rPr lang="ru-RU" sz="1150" b="1" dirty="0">
                <a:solidFill>
                  <a:schemeClr val="tx1"/>
                </a:solidFill>
                <a:latin typeface="Times New Roman" panose="02020603050405020304" pitchFamily="18" charset="0"/>
                <a:cs typeface="Times New Roman" panose="02020603050405020304" pitchFamily="18" charset="0"/>
              </a:rPr>
              <a:t>итогам 2018 </a:t>
            </a:r>
            <a:r>
              <a:rPr lang="ru-RU" sz="1150" b="1" dirty="0" smtClean="0">
                <a:solidFill>
                  <a:schemeClr val="tx1"/>
                </a:solidFill>
                <a:latin typeface="Times New Roman" panose="02020603050405020304" pitchFamily="18" charset="0"/>
                <a:cs typeface="Times New Roman" panose="02020603050405020304" pitchFamily="18" charset="0"/>
              </a:rPr>
              <a:t>г.?</a:t>
            </a:r>
            <a:endParaRPr lang="ru-RU" sz="115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65518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1844588" y="5111536"/>
            <a:ext cx="470894" cy="1245659"/>
          </a:xfrm>
          <a:prstGeom prst="rect">
            <a:avLst/>
          </a:prstGeom>
          <a:solidFill>
            <a:srgbClr val="BEF397"/>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674368" y="2404353"/>
            <a:ext cx="570604" cy="74392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72081" y="44624"/>
            <a:ext cx="4572000" cy="498598"/>
          </a:xfrm>
          <a:prstGeom prst="rect">
            <a:avLst/>
          </a:prstGeom>
        </p:spPr>
        <p:txBody>
          <a:bodyPr wrap="square">
            <a:spAutoFit/>
          </a:bodyPr>
          <a:lstStyle/>
          <a:p>
            <a:pPr>
              <a:lnSpc>
                <a:spcPct val="120000"/>
              </a:lnSpc>
              <a:spcBef>
                <a:spcPct val="0"/>
              </a:spcBef>
            </a:pPr>
            <a:r>
              <a:rPr lang="ru-RU" sz="2200" b="1" dirty="0">
                <a:latin typeface="Times New Roman" panose="02020603050405020304" pitchFamily="18" charset="0"/>
                <a:ea typeface="+mj-ea"/>
                <a:cs typeface="Times New Roman" panose="02020603050405020304" pitchFamily="18" charset="0"/>
              </a:rPr>
              <a:t>Инициативное бюджетирование</a:t>
            </a:r>
          </a:p>
        </p:txBody>
      </p:sp>
      <p:sp>
        <p:nvSpPr>
          <p:cNvPr id="4" name="Прямоугольник 56"/>
          <p:cNvSpPr>
            <a:spLocks noChangeArrowheads="1"/>
          </p:cNvSpPr>
          <p:nvPr/>
        </p:nvSpPr>
        <p:spPr bwMode="auto">
          <a:xfrm>
            <a:off x="1567414" y="3152001"/>
            <a:ext cx="9166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200" b="1" dirty="0" smtClean="0">
                <a:latin typeface="Times New Roman" panose="02020603050405020304" pitchFamily="18" charset="0"/>
                <a:cs typeface="Times New Roman" panose="02020603050405020304" pitchFamily="18" charset="0"/>
              </a:rPr>
              <a:t>2018 год</a:t>
            </a:r>
            <a:endParaRPr lang="ru-RU" altLang="ru-RU" sz="12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50461" y="2599030"/>
            <a:ext cx="630727" cy="54924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ru-RU">
              <a:solidFill>
                <a:prstClr val="white"/>
              </a:solidFill>
              <a:latin typeface="Times New Roman" panose="02020603050405020304" pitchFamily="18" charset="0"/>
              <a:cs typeface="Times New Roman" panose="02020603050405020304" pitchFamily="18" charset="0"/>
            </a:endParaRPr>
          </a:p>
        </p:txBody>
      </p:sp>
      <p:sp>
        <p:nvSpPr>
          <p:cNvPr id="6" name="Прямоугольник 5"/>
          <p:cNvSpPr>
            <a:spLocks noChangeArrowheads="1"/>
          </p:cNvSpPr>
          <p:nvPr/>
        </p:nvSpPr>
        <p:spPr bwMode="auto">
          <a:xfrm>
            <a:off x="611560" y="3152001"/>
            <a:ext cx="8838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100" b="1" dirty="0" smtClean="0">
                <a:latin typeface="Times New Roman" panose="02020603050405020304" pitchFamily="18" charset="0"/>
                <a:cs typeface="Times New Roman" panose="02020603050405020304" pitchFamily="18" charset="0"/>
              </a:rPr>
              <a:t>2017 год</a:t>
            </a:r>
            <a:endParaRPr lang="ru-RU" altLang="ru-RU" sz="1100" b="1" dirty="0">
              <a:latin typeface="Times New Roman" panose="02020603050405020304" pitchFamily="18" charset="0"/>
              <a:cs typeface="Times New Roman" panose="02020603050405020304" pitchFamily="18" charset="0"/>
            </a:endParaRPr>
          </a:p>
        </p:txBody>
      </p:sp>
      <p:cxnSp>
        <p:nvCxnSpPr>
          <p:cNvPr id="7" name="Прямая соединительная линия 6"/>
          <p:cNvCxnSpPr/>
          <p:nvPr/>
        </p:nvCxnSpPr>
        <p:spPr>
          <a:xfrm flipH="1" flipV="1">
            <a:off x="468313" y="3152001"/>
            <a:ext cx="2601630" cy="395"/>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8" name="Нашивка 7"/>
          <p:cNvSpPr/>
          <p:nvPr/>
        </p:nvSpPr>
        <p:spPr>
          <a:xfrm rot="5400000" flipH="1">
            <a:off x="2635482" y="1395657"/>
            <a:ext cx="276999" cy="431801"/>
          </a:xfrm>
          <a:prstGeom prst="chevron">
            <a:avLst>
              <a:gd name="adj" fmla="val 47325"/>
            </a:avLst>
          </a:prstGeom>
          <a:solidFill>
            <a:srgbClr val="BEF397"/>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ru-RU" sz="1200">
              <a:solidFill>
                <a:srgbClr val="006D2A"/>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009999" y="1340768"/>
            <a:ext cx="1360305" cy="646331"/>
          </a:xfrm>
          <a:prstGeom prst="rect">
            <a:avLst/>
          </a:prstGeom>
          <a:noFill/>
        </p:spPr>
        <p:txBody>
          <a:bodyPr wrap="square" rtlCol="0">
            <a:spAutoFit/>
          </a:bodyPr>
          <a:lstStyle/>
          <a:p>
            <a:pPr algn="ctr"/>
            <a:r>
              <a:rPr lang="ru-RU" sz="1200" b="1" dirty="0" smtClean="0">
                <a:solidFill>
                  <a:srgbClr val="006D2A"/>
                </a:solidFill>
                <a:latin typeface="Times New Roman" panose="02020603050405020304" pitchFamily="18" charset="0"/>
                <a:cs typeface="Times New Roman" panose="02020603050405020304" pitchFamily="18" charset="0"/>
              </a:rPr>
              <a:t>Рост </a:t>
            </a:r>
          </a:p>
          <a:p>
            <a:pPr algn="ctr"/>
            <a:r>
              <a:rPr lang="ru-RU" sz="1200" b="1" dirty="0" smtClean="0">
                <a:solidFill>
                  <a:srgbClr val="006D2A"/>
                </a:solidFill>
                <a:latin typeface="Times New Roman" panose="02020603050405020304" pitchFamily="18" charset="0"/>
                <a:cs typeface="Times New Roman" panose="02020603050405020304" pitchFamily="18" charset="0"/>
              </a:rPr>
              <a:t>в 2,1 раза</a:t>
            </a:r>
          </a:p>
          <a:p>
            <a:pPr algn="ctr"/>
            <a:r>
              <a:rPr lang="ru-RU" sz="1200" b="1" dirty="0" smtClean="0">
                <a:solidFill>
                  <a:srgbClr val="006D2A"/>
                </a:solidFill>
                <a:latin typeface="Times New Roman" panose="02020603050405020304" pitchFamily="18" charset="0"/>
                <a:cs typeface="Times New Roman" panose="02020603050405020304" pitchFamily="18" charset="0"/>
              </a:rPr>
              <a:t>+90,7 </a:t>
            </a:r>
            <a:r>
              <a:rPr lang="ru-RU" sz="1200" b="1" dirty="0" err="1" smtClean="0">
                <a:solidFill>
                  <a:srgbClr val="006D2A"/>
                </a:solidFill>
                <a:latin typeface="Times New Roman" panose="02020603050405020304" pitchFamily="18" charset="0"/>
                <a:cs typeface="Times New Roman" panose="02020603050405020304" pitchFamily="18" charset="0"/>
              </a:rPr>
              <a:t>млн.руб</a:t>
            </a:r>
            <a:r>
              <a:rPr lang="ru-RU" sz="1200" b="1" dirty="0" smtClean="0">
                <a:solidFill>
                  <a:srgbClr val="006D2A"/>
                </a:solidFill>
                <a:latin typeface="Times New Roman" panose="02020603050405020304" pitchFamily="18" charset="0"/>
                <a:cs typeface="Times New Roman" panose="02020603050405020304" pitchFamily="18" charset="0"/>
              </a:rPr>
              <a:t>.</a:t>
            </a:r>
            <a:endParaRPr lang="ru-RU" sz="1200" b="1" dirty="0">
              <a:solidFill>
                <a:srgbClr val="006D2A"/>
              </a:solidFill>
              <a:latin typeface="Times New Roman" panose="02020603050405020304" pitchFamily="18" charset="0"/>
              <a:cs typeface="Times New Roman" panose="02020603050405020304" pitchFamily="18" charset="0"/>
            </a:endParaRPr>
          </a:p>
        </p:txBody>
      </p:sp>
      <p:sp>
        <p:nvSpPr>
          <p:cNvPr id="11" name="Прямоугольник 56"/>
          <p:cNvSpPr>
            <a:spLocks noChangeArrowheads="1"/>
          </p:cNvSpPr>
          <p:nvPr/>
        </p:nvSpPr>
        <p:spPr bwMode="auto">
          <a:xfrm>
            <a:off x="1621731" y="6392361"/>
            <a:ext cx="9166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200" b="1" dirty="0" smtClean="0">
                <a:latin typeface="Times New Roman" panose="02020603050405020304" pitchFamily="18" charset="0"/>
                <a:cs typeface="Times New Roman" panose="02020603050405020304" pitchFamily="18" charset="0"/>
              </a:rPr>
              <a:t>2018 год</a:t>
            </a:r>
            <a:endParaRPr lang="ru-RU" altLang="ru-RU" sz="1200" b="1"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827584" y="5363187"/>
            <a:ext cx="455413" cy="1013302"/>
          </a:xfrm>
          <a:prstGeom prst="rect">
            <a:avLst/>
          </a:prstGeom>
          <a:solidFill>
            <a:srgbClr val="BEF397"/>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latin typeface="Times New Roman" panose="02020603050405020304" pitchFamily="18" charset="0"/>
              <a:cs typeface="Times New Roman" panose="02020603050405020304" pitchFamily="18" charset="0"/>
            </a:endParaRPr>
          </a:p>
        </p:txBody>
      </p:sp>
      <p:sp>
        <p:nvSpPr>
          <p:cNvPr id="13" name="Прямоугольник 12"/>
          <p:cNvSpPr>
            <a:spLocks noChangeArrowheads="1"/>
          </p:cNvSpPr>
          <p:nvPr/>
        </p:nvSpPr>
        <p:spPr bwMode="auto">
          <a:xfrm>
            <a:off x="665877" y="6392361"/>
            <a:ext cx="8838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100" b="1" dirty="0" smtClean="0">
                <a:latin typeface="Times New Roman" panose="02020603050405020304" pitchFamily="18" charset="0"/>
                <a:cs typeface="Times New Roman" panose="02020603050405020304" pitchFamily="18" charset="0"/>
              </a:rPr>
              <a:t>2017 год</a:t>
            </a:r>
            <a:endParaRPr lang="ru-RU" altLang="ru-RU" sz="1100" b="1" dirty="0">
              <a:latin typeface="Times New Roman" panose="02020603050405020304" pitchFamily="18" charset="0"/>
              <a:cs typeface="Times New Roman" panose="02020603050405020304" pitchFamily="18" charset="0"/>
            </a:endParaRPr>
          </a:p>
        </p:txBody>
      </p:sp>
      <p:cxnSp>
        <p:nvCxnSpPr>
          <p:cNvPr id="14" name="Прямая соединительная линия 13"/>
          <p:cNvCxnSpPr/>
          <p:nvPr/>
        </p:nvCxnSpPr>
        <p:spPr>
          <a:xfrm flipH="1" flipV="1">
            <a:off x="676285" y="6381328"/>
            <a:ext cx="2601630" cy="395"/>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6" name="Скругленный прямоугольник 15"/>
          <p:cNvSpPr/>
          <p:nvPr/>
        </p:nvSpPr>
        <p:spPr>
          <a:xfrm>
            <a:off x="337431" y="853510"/>
            <a:ext cx="3149453" cy="306467"/>
          </a:xfrm>
          <a:prstGeom prst="roundRect">
            <a:avLst/>
          </a:prstGeom>
          <a:solidFill>
            <a:srgbClr val="BBF8E6"/>
          </a:solidFill>
          <a:ln>
            <a:solidFill>
              <a:srgbClr val="BBF8E6"/>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ru-RU" sz="1200" b="1" dirty="0" smtClean="0">
                <a:solidFill>
                  <a:sysClr val="windowText" lastClr="000000"/>
                </a:solidFill>
                <a:latin typeface="Times New Roman" panose="02020603050405020304" pitchFamily="18" charset="0"/>
                <a:cs typeface="Times New Roman" panose="02020603050405020304" pitchFamily="18" charset="0"/>
              </a:rPr>
              <a:t>Финансирование проектов</a:t>
            </a:r>
            <a:endParaRPr lang="ru-RU" sz="1200" dirty="0">
              <a:solidFill>
                <a:sysClr val="windowText" lastClr="000000"/>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396851" y="4520153"/>
            <a:ext cx="3149453" cy="306467"/>
          </a:xfrm>
          <a:prstGeom prst="roundRect">
            <a:avLst/>
          </a:prstGeom>
          <a:solidFill>
            <a:srgbClr val="BBF8E6"/>
          </a:solidFill>
          <a:ln>
            <a:solidFill>
              <a:srgbClr val="BBF8E6"/>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ru-RU" altLang="ru-RU" sz="1200" b="1" dirty="0" smtClean="0">
                <a:solidFill>
                  <a:sysClr val="windowText" lastClr="000000"/>
                </a:solidFill>
                <a:latin typeface="Times New Roman" panose="02020603050405020304" pitchFamily="18" charset="0"/>
                <a:cs typeface="Times New Roman" panose="02020603050405020304" pitchFamily="18" charset="0"/>
              </a:rPr>
              <a:t>Количество проектов</a:t>
            </a:r>
            <a:endParaRPr lang="ru-RU" sz="1200" dirty="0">
              <a:solidFill>
                <a:sysClr val="windowText" lastClr="000000"/>
              </a:solidFill>
              <a:latin typeface="Times New Roman" panose="02020603050405020304" pitchFamily="18" charset="0"/>
              <a:cs typeface="Times New Roman" panose="02020603050405020304" pitchFamily="18" charset="0"/>
            </a:endParaRPr>
          </a:p>
        </p:txBody>
      </p:sp>
      <p:sp>
        <p:nvSpPr>
          <p:cNvPr id="19" name="Прямоугольник 64"/>
          <p:cNvSpPr>
            <a:spLocks noChangeArrowheads="1"/>
          </p:cNvSpPr>
          <p:nvPr/>
        </p:nvSpPr>
        <p:spPr bwMode="auto">
          <a:xfrm>
            <a:off x="1838715" y="4810968"/>
            <a:ext cx="9330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600" b="1" i="1" dirty="0" smtClean="0">
                <a:latin typeface="Times New Roman" panose="02020603050405020304" pitchFamily="18" charset="0"/>
                <a:cs typeface="Times New Roman" panose="02020603050405020304" pitchFamily="18" charset="0"/>
              </a:rPr>
              <a:t>264</a:t>
            </a:r>
            <a:endParaRPr lang="ru-RU" altLang="ru-RU" sz="1600" b="1" i="1" dirty="0">
              <a:latin typeface="Times New Roman" panose="02020603050405020304" pitchFamily="18" charset="0"/>
              <a:cs typeface="Times New Roman" panose="02020603050405020304" pitchFamily="18" charset="0"/>
            </a:endParaRPr>
          </a:p>
        </p:txBody>
      </p:sp>
      <p:sp>
        <p:nvSpPr>
          <p:cNvPr id="20" name="Прямоугольник 64"/>
          <p:cNvSpPr>
            <a:spLocks noChangeArrowheads="1"/>
          </p:cNvSpPr>
          <p:nvPr/>
        </p:nvSpPr>
        <p:spPr bwMode="auto">
          <a:xfrm>
            <a:off x="755576" y="5085184"/>
            <a:ext cx="9330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600" b="1" i="1" dirty="0" smtClean="0">
                <a:latin typeface="Times New Roman" panose="02020603050405020304" pitchFamily="18" charset="0"/>
                <a:cs typeface="Times New Roman" panose="02020603050405020304" pitchFamily="18" charset="0"/>
              </a:rPr>
              <a:t>108</a:t>
            </a:r>
            <a:endParaRPr lang="ru-RU" altLang="ru-RU" sz="1600" b="1" i="1"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1686275" y="1580780"/>
            <a:ext cx="546790" cy="338554"/>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ru-RU" sz="1600" b="1" i="1" dirty="0">
              <a:solidFill>
                <a:schemeClr val="dk1"/>
              </a:solidFill>
              <a:latin typeface="Times New Roman" panose="02020603050405020304" pitchFamily="18" charset="0"/>
              <a:cs typeface="Times New Roman" panose="02020603050405020304" pitchFamily="18" charset="0"/>
            </a:endParaRPr>
          </a:p>
        </p:txBody>
      </p:sp>
      <p:sp>
        <p:nvSpPr>
          <p:cNvPr id="28" name="Номер слайда 2"/>
          <p:cNvSpPr txBox="1">
            <a:spLocks/>
          </p:cNvSpPr>
          <p:nvPr/>
        </p:nvSpPr>
        <p:spPr bwMode="auto">
          <a:xfrm>
            <a:off x="8201347" y="6492875"/>
            <a:ext cx="6191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fld id="{E9AAD051-7395-4038-A9F6-1048D26E37D3}" type="slidenum">
              <a:rPr lang="ru-RU" altLang="ru-RU" b="1" smtClean="0">
                <a:solidFill>
                  <a:srgbClr val="000000"/>
                </a:solidFill>
                <a:latin typeface="Arial" panose="020B0604020202020204" pitchFamily="34" charset="0"/>
                <a:cs typeface="Arial" panose="020B0604020202020204" pitchFamily="34" charset="0"/>
              </a:rPr>
              <a:pPr>
                <a:spcBef>
                  <a:spcPct val="0"/>
                </a:spcBef>
              </a:pPr>
              <a:t>79</a:t>
            </a:fld>
            <a:endParaRPr lang="ru-RU" altLang="ru-RU" b="1" dirty="0">
              <a:solidFill>
                <a:srgbClr val="000000"/>
              </a:solidFill>
              <a:latin typeface="Arial" panose="020B0604020202020204" pitchFamily="34" charset="0"/>
              <a:cs typeface="Arial" panose="020B0604020202020204" pitchFamily="34" charset="0"/>
            </a:endParaRPr>
          </a:p>
        </p:txBody>
      </p:sp>
      <p:sp>
        <p:nvSpPr>
          <p:cNvPr id="2" name="TextBox 1"/>
          <p:cNvSpPr txBox="1"/>
          <p:nvPr/>
        </p:nvSpPr>
        <p:spPr>
          <a:xfrm>
            <a:off x="683568" y="2749450"/>
            <a:ext cx="610271"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52,9</a:t>
            </a:r>
            <a:endParaRPr lang="ru-RU" sz="1600" b="1" i="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670917" y="2204864"/>
            <a:ext cx="600042" cy="338554"/>
          </a:xfrm>
          <a:prstGeom prst="rect">
            <a:avLst/>
          </a:prstGeom>
          <a:solidFill>
            <a:schemeClr val="accent6">
              <a:lumMod val="60000"/>
              <a:lumOff val="40000"/>
            </a:schemeClr>
          </a:solid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14,7</a:t>
            </a:r>
            <a:endParaRPr lang="ru-RU" sz="1600" b="1" i="1"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683568" y="1772816"/>
            <a:ext cx="587391" cy="338554"/>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16,5</a:t>
            </a:r>
            <a:endParaRPr lang="ru-RU" sz="1600" b="1" i="1"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1619672" y="2575937"/>
            <a:ext cx="802643"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100,0</a:t>
            </a:r>
            <a:endParaRPr lang="ru-RU" sz="1600" b="1" i="1"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1661748" y="1580780"/>
            <a:ext cx="765818"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 31,8</a:t>
            </a:r>
            <a:endParaRPr lang="ru-RU" sz="1600" b="1" i="1" dirty="0">
              <a:latin typeface="Times New Roman" panose="02020603050405020304" pitchFamily="18" charset="0"/>
              <a:cs typeface="Times New Roman" panose="02020603050405020304" pitchFamily="18" charset="0"/>
            </a:endParaRPr>
          </a:p>
        </p:txBody>
      </p:sp>
      <p:sp>
        <p:nvSpPr>
          <p:cNvPr id="39" name="Прямоугольник 38"/>
          <p:cNvSpPr/>
          <p:nvPr/>
        </p:nvSpPr>
        <p:spPr>
          <a:xfrm>
            <a:off x="396851" y="3501008"/>
            <a:ext cx="3013992" cy="890518"/>
          </a:xfrm>
          <a:prstGeom prst="rect">
            <a:avLst/>
          </a:prstGeom>
          <a:no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latin typeface="Times New Roman" panose="02020603050405020304" pitchFamily="18" charset="0"/>
              <a:cs typeface="Times New Roman" panose="02020603050405020304" pitchFamily="18" charset="0"/>
            </a:endParaRPr>
          </a:p>
        </p:txBody>
      </p:sp>
      <p:sp>
        <p:nvSpPr>
          <p:cNvPr id="42" name="Прямоугольник 41"/>
          <p:cNvSpPr/>
          <p:nvPr/>
        </p:nvSpPr>
        <p:spPr>
          <a:xfrm>
            <a:off x="1687138" y="1988840"/>
            <a:ext cx="557834" cy="338554"/>
          </a:xfrm>
          <a:prstGeom prst="rect">
            <a:avLst/>
          </a:prstGeom>
          <a:solidFill>
            <a:schemeClr val="accent6">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ru-RU" sz="1600" b="1" i="1" dirty="0">
              <a:solidFill>
                <a:schemeClr val="dk1"/>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1612883" y="1971880"/>
            <a:ext cx="765818"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 43,0</a:t>
            </a:r>
            <a:endParaRPr lang="ru-RU" sz="1600" b="1" i="1" dirty="0">
              <a:latin typeface="Times New Roman" panose="02020603050405020304" pitchFamily="18" charset="0"/>
              <a:cs typeface="Times New Roman" panose="02020603050405020304" pitchFamily="18" charset="0"/>
            </a:endParaRPr>
          </a:p>
        </p:txBody>
      </p:sp>
      <p:sp>
        <p:nvSpPr>
          <p:cNvPr id="44" name="Прямоугольник 43"/>
          <p:cNvSpPr/>
          <p:nvPr/>
        </p:nvSpPr>
        <p:spPr>
          <a:xfrm>
            <a:off x="513189" y="3592219"/>
            <a:ext cx="269136" cy="238322"/>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ru-RU">
              <a:solidFill>
                <a:prstClr val="white"/>
              </a:solidFill>
              <a:latin typeface="Times New Roman" panose="02020603050405020304" pitchFamily="18" charset="0"/>
              <a:cs typeface="Times New Roman" panose="02020603050405020304" pitchFamily="18" charset="0"/>
            </a:endParaRPr>
          </a:p>
        </p:txBody>
      </p:sp>
      <p:sp>
        <p:nvSpPr>
          <p:cNvPr id="45" name="Прямоугольник 44"/>
          <p:cNvSpPr/>
          <p:nvPr/>
        </p:nvSpPr>
        <p:spPr>
          <a:xfrm>
            <a:off x="513189" y="3853374"/>
            <a:ext cx="269136" cy="238778"/>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ru-RU">
              <a:solidFill>
                <a:prstClr val="white"/>
              </a:solidFill>
              <a:latin typeface="Times New Roman" panose="02020603050405020304" pitchFamily="18" charset="0"/>
              <a:cs typeface="Times New Roman" panose="02020603050405020304" pitchFamily="18" charset="0"/>
            </a:endParaRPr>
          </a:p>
        </p:txBody>
      </p:sp>
      <p:sp>
        <p:nvSpPr>
          <p:cNvPr id="46" name="Прямоугольник 45"/>
          <p:cNvSpPr/>
          <p:nvPr/>
        </p:nvSpPr>
        <p:spPr>
          <a:xfrm>
            <a:off x="513189" y="4102604"/>
            <a:ext cx="269136" cy="236078"/>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ru-RU">
              <a:solidFill>
                <a:prstClr val="white"/>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755576" y="3573016"/>
            <a:ext cx="2277507" cy="261610"/>
          </a:xfrm>
          <a:prstGeom prst="rect">
            <a:avLst/>
          </a:prstGeom>
          <a:noFill/>
        </p:spPr>
        <p:txBody>
          <a:bodyPr wrap="square" rtlCol="0">
            <a:spAutoFit/>
          </a:bodyPr>
          <a:lstStyle/>
          <a:p>
            <a:r>
              <a:rPr lang="ru-RU" sz="1100" b="1" i="1" dirty="0" smtClean="0">
                <a:latin typeface="Times New Roman" panose="02020603050405020304" pitchFamily="18" charset="0"/>
                <a:cs typeface="Times New Roman" panose="02020603050405020304" pitchFamily="18" charset="0"/>
              </a:rPr>
              <a:t>Республиканский бюджет </a:t>
            </a:r>
            <a:endParaRPr lang="ru-RU" sz="1100" b="1" i="1" dirty="0">
              <a:latin typeface="Times New Roman" panose="02020603050405020304" pitchFamily="18" charset="0"/>
              <a:cs typeface="Times New Roman" panose="02020603050405020304" pitchFamily="18" charset="0"/>
            </a:endParaRPr>
          </a:p>
        </p:txBody>
      </p:sp>
      <p:sp>
        <p:nvSpPr>
          <p:cNvPr id="50" name="TextBox 49"/>
          <p:cNvSpPr txBox="1"/>
          <p:nvPr/>
        </p:nvSpPr>
        <p:spPr>
          <a:xfrm>
            <a:off x="755576" y="3830541"/>
            <a:ext cx="2277507" cy="261610"/>
          </a:xfrm>
          <a:prstGeom prst="rect">
            <a:avLst/>
          </a:prstGeom>
          <a:noFill/>
        </p:spPr>
        <p:txBody>
          <a:bodyPr wrap="square" rtlCol="0">
            <a:spAutoFit/>
          </a:bodyPr>
          <a:lstStyle/>
          <a:p>
            <a:r>
              <a:rPr lang="ru-RU" sz="1100" b="1" i="1" dirty="0" smtClean="0">
                <a:latin typeface="Times New Roman" panose="02020603050405020304" pitchFamily="18" charset="0"/>
                <a:cs typeface="Times New Roman" panose="02020603050405020304" pitchFamily="18" charset="0"/>
              </a:rPr>
              <a:t>Местный бюджет</a:t>
            </a:r>
            <a:endParaRPr lang="ru-RU" sz="1100" b="1" i="1"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755576" y="4077072"/>
            <a:ext cx="2277507" cy="261610"/>
          </a:xfrm>
          <a:prstGeom prst="rect">
            <a:avLst/>
          </a:prstGeom>
          <a:noFill/>
        </p:spPr>
        <p:txBody>
          <a:bodyPr wrap="square" rtlCol="0">
            <a:spAutoFit/>
          </a:bodyPr>
          <a:lstStyle/>
          <a:p>
            <a:r>
              <a:rPr lang="ru-RU" sz="1100" b="1" i="1" dirty="0" smtClean="0">
                <a:latin typeface="Times New Roman" panose="02020603050405020304" pitchFamily="18" charset="0"/>
                <a:cs typeface="Times New Roman" panose="02020603050405020304" pitchFamily="18" charset="0"/>
              </a:rPr>
              <a:t>Внебюджетные источники</a:t>
            </a:r>
            <a:endParaRPr lang="ru-RU" sz="1100" b="1" i="1" dirty="0">
              <a:latin typeface="Times New Roman" panose="02020603050405020304" pitchFamily="18" charset="0"/>
              <a:cs typeface="Times New Roman" panose="02020603050405020304" pitchFamily="18" charset="0"/>
            </a:endParaRPr>
          </a:p>
        </p:txBody>
      </p:sp>
      <p:sp>
        <p:nvSpPr>
          <p:cNvPr id="52" name="Скругленный прямоугольник 51"/>
          <p:cNvSpPr/>
          <p:nvPr/>
        </p:nvSpPr>
        <p:spPr>
          <a:xfrm>
            <a:off x="4669152" y="836712"/>
            <a:ext cx="4223328" cy="548318"/>
          </a:xfrm>
          <a:prstGeom prst="roundRect">
            <a:avLst/>
          </a:prstGeom>
          <a:solidFill>
            <a:srgbClr val="BBF8E6"/>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1200" b="1" dirty="0" smtClean="0">
                <a:solidFill>
                  <a:sysClr val="windowText" lastClr="000000"/>
                </a:solidFill>
                <a:latin typeface="Times New Roman" panose="02020603050405020304" pitchFamily="18" charset="0"/>
                <a:cs typeface="Times New Roman" panose="02020603050405020304" pitchFamily="18" charset="0"/>
              </a:rPr>
              <a:t>Бюджетные средства, предусмотренные на </a:t>
            </a:r>
          </a:p>
          <a:p>
            <a:pPr algn="ctr">
              <a:defRPr/>
            </a:pPr>
            <a:r>
              <a:rPr lang="ru-RU" sz="1200" b="1" dirty="0" smtClean="0">
                <a:solidFill>
                  <a:sysClr val="windowText" lastClr="000000"/>
                </a:solidFill>
                <a:latin typeface="Times New Roman" panose="02020603050405020304" pitchFamily="18" charset="0"/>
                <a:cs typeface="Times New Roman" panose="02020603050405020304" pitchFamily="18" charset="0"/>
              </a:rPr>
              <a:t>1 жителя региона, рублей </a:t>
            </a:r>
            <a:endParaRPr lang="ru-RU" sz="1200" b="1" dirty="0">
              <a:solidFill>
                <a:sysClr val="windowText" lastClr="000000"/>
              </a:solidFill>
              <a:latin typeface="Times New Roman" panose="02020603050405020304" pitchFamily="18" charset="0"/>
              <a:cs typeface="Times New Roman" panose="02020603050405020304" pitchFamily="18" charset="0"/>
            </a:endParaRPr>
          </a:p>
        </p:txBody>
      </p:sp>
      <p:sp>
        <p:nvSpPr>
          <p:cNvPr id="54" name="Прямоугольник 15"/>
          <p:cNvSpPr>
            <a:spLocks noChangeArrowheads="1"/>
          </p:cNvSpPr>
          <p:nvPr/>
        </p:nvSpPr>
        <p:spPr bwMode="auto">
          <a:xfrm>
            <a:off x="344572" y="1180202"/>
            <a:ext cx="9188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100" b="1" i="1" dirty="0">
                <a:latin typeface="Times New Roman" panose="02020603050405020304" pitchFamily="18" charset="0"/>
                <a:cs typeface="Times New Roman" panose="02020603050405020304" pitchFamily="18" charset="0"/>
              </a:rPr>
              <a:t>млн.</a:t>
            </a:r>
            <a:r>
              <a:rPr lang="en-US" altLang="ru-RU" sz="1100" b="1" i="1"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рублей</a:t>
            </a:r>
          </a:p>
        </p:txBody>
      </p:sp>
      <p:sp>
        <p:nvSpPr>
          <p:cNvPr id="62" name="TextBox 61"/>
          <p:cNvSpPr txBox="1"/>
          <p:nvPr/>
        </p:nvSpPr>
        <p:spPr>
          <a:xfrm>
            <a:off x="729214" y="1468028"/>
            <a:ext cx="766192" cy="338554"/>
          </a:xfrm>
          <a:prstGeom prst="rect">
            <a:avLst/>
          </a:prstGeom>
          <a:noFill/>
        </p:spPr>
        <p:txBody>
          <a:bodyPr wrap="square" rtlCol="0">
            <a:spAutoFit/>
          </a:bodyPr>
          <a:lstStyle/>
          <a:p>
            <a:r>
              <a:rPr lang="ru-RU" sz="1600" b="1" i="1" dirty="0" smtClean="0">
                <a:latin typeface="Times New Roman" panose="02020603050405020304" pitchFamily="18" charset="0"/>
                <a:cs typeface="Times New Roman" panose="02020603050405020304" pitchFamily="18" charset="0"/>
              </a:rPr>
              <a:t>84,1</a:t>
            </a:r>
            <a:endParaRPr lang="ru-RU" sz="1600" b="1" i="1" dirty="0">
              <a:latin typeface="Times New Roman" panose="02020603050405020304" pitchFamily="18" charset="0"/>
              <a:cs typeface="Times New Roman" panose="02020603050405020304" pitchFamily="18" charset="0"/>
            </a:endParaRPr>
          </a:p>
        </p:txBody>
      </p:sp>
      <p:sp>
        <p:nvSpPr>
          <p:cNvPr id="63" name="TextBox 62"/>
          <p:cNvSpPr txBox="1"/>
          <p:nvPr/>
        </p:nvSpPr>
        <p:spPr>
          <a:xfrm>
            <a:off x="1639276" y="1215753"/>
            <a:ext cx="766192" cy="338554"/>
          </a:xfrm>
          <a:prstGeom prst="rect">
            <a:avLst/>
          </a:prstGeom>
          <a:noFill/>
        </p:spPr>
        <p:txBody>
          <a:bodyPr wrap="square" rtlCol="0">
            <a:spAutoFit/>
          </a:bodyPr>
          <a:lstStyle/>
          <a:p>
            <a:r>
              <a:rPr lang="ru-RU" sz="1600" b="1" i="1" dirty="0" smtClean="0">
                <a:latin typeface="Times New Roman" panose="02020603050405020304" pitchFamily="18" charset="0"/>
                <a:cs typeface="Times New Roman" panose="02020603050405020304" pitchFamily="18" charset="0"/>
              </a:rPr>
              <a:t>174,8</a:t>
            </a:r>
            <a:endParaRPr lang="ru-RU" sz="1600" b="1" i="1" dirty="0">
              <a:latin typeface="Times New Roman" panose="02020603050405020304" pitchFamily="18" charset="0"/>
              <a:cs typeface="Times New Roman" panose="02020603050405020304" pitchFamily="18" charset="0"/>
            </a:endParaRPr>
          </a:p>
        </p:txBody>
      </p:sp>
      <p:sp>
        <p:nvSpPr>
          <p:cNvPr id="65" name="TextBox 64"/>
          <p:cNvSpPr txBox="1"/>
          <p:nvPr/>
        </p:nvSpPr>
        <p:spPr>
          <a:xfrm>
            <a:off x="2868496" y="5321873"/>
            <a:ext cx="1199448" cy="738664"/>
          </a:xfrm>
          <a:prstGeom prst="rect">
            <a:avLst/>
          </a:prstGeom>
          <a:noFill/>
        </p:spPr>
        <p:txBody>
          <a:bodyPr wrap="square" rtlCol="0">
            <a:spAutoFit/>
          </a:bodyPr>
          <a:lstStyle>
            <a:defPPr>
              <a:defRPr lang="ru-RU"/>
            </a:defPPr>
            <a:lvl1pPr algn="ctr">
              <a:defRPr sz="1200" b="1">
                <a:solidFill>
                  <a:schemeClr val="accent2">
                    <a:lumMod val="75000"/>
                  </a:schemeClr>
                </a:solidFill>
                <a:latin typeface="Century Gothic" panose="020B0502020202020204" pitchFamily="34" charset="0"/>
              </a:defRPr>
            </a:lvl1pPr>
          </a:lstStyle>
          <a:p>
            <a:r>
              <a:rPr lang="ru-RU" sz="1400" dirty="0">
                <a:solidFill>
                  <a:srgbClr val="006D2A"/>
                </a:solidFill>
                <a:latin typeface="Times New Roman" panose="02020603050405020304" pitchFamily="18" charset="0"/>
                <a:cs typeface="Times New Roman" panose="02020603050405020304" pitchFamily="18" charset="0"/>
              </a:rPr>
              <a:t>Рост </a:t>
            </a:r>
          </a:p>
          <a:p>
            <a:r>
              <a:rPr lang="ru-RU" sz="1400" dirty="0">
                <a:solidFill>
                  <a:srgbClr val="006D2A"/>
                </a:solidFill>
                <a:latin typeface="Times New Roman" panose="02020603050405020304" pitchFamily="18" charset="0"/>
                <a:cs typeface="Times New Roman" panose="02020603050405020304" pitchFamily="18" charset="0"/>
              </a:rPr>
              <a:t>в </a:t>
            </a:r>
            <a:r>
              <a:rPr lang="ru-RU" sz="1400" dirty="0" smtClean="0">
                <a:solidFill>
                  <a:srgbClr val="006D2A"/>
                </a:solidFill>
                <a:latin typeface="Times New Roman" panose="02020603050405020304" pitchFamily="18" charset="0"/>
                <a:cs typeface="Times New Roman" panose="02020603050405020304" pitchFamily="18" charset="0"/>
              </a:rPr>
              <a:t>2,4 </a:t>
            </a:r>
            <a:r>
              <a:rPr lang="ru-RU" sz="1400" dirty="0">
                <a:solidFill>
                  <a:srgbClr val="006D2A"/>
                </a:solidFill>
                <a:latin typeface="Times New Roman" panose="02020603050405020304" pitchFamily="18" charset="0"/>
                <a:cs typeface="Times New Roman" panose="02020603050405020304" pitchFamily="18" charset="0"/>
              </a:rPr>
              <a:t>раза</a:t>
            </a:r>
          </a:p>
          <a:p>
            <a:r>
              <a:rPr lang="ru-RU" sz="1400" dirty="0" smtClean="0">
                <a:solidFill>
                  <a:srgbClr val="006D2A"/>
                </a:solidFill>
                <a:latin typeface="Times New Roman" panose="02020603050405020304" pitchFamily="18" charset="0"/>
                <a:cs typeface="Times New Roman" panose="02020603050405020304" pitchFamily="18" charset="0"/>
              </a:rPr>
              <a:t>+</a:t>
            </a:r>
            <a:r>
              <a:rPr lang="ru-RU" sz="1400" dirty="0">
                <a:solidFill>
                  <a:srgbClr val="006D2A"/>
                </a:solidFill>
                <a:latin typeface="Times New Roman" panose="02020603050405020304" pitchFamily="18" charset="0"/>
                <a:cs typeface="Times New Roman" panose="02020603050405020304" pitchFamily="18" charset="0"/>
              </a:rPr>
              <a:t>156 ед.</a:t>
            </a:r>
          </a:p>
        </p:txBody>
      </p:sp>
      <p:graphicFrame>
        <p:nvGraphicFramePr>
          <p:cNvPr id="49" name="Диаграмма 12"/>
          <p:cNvGraphicFramePr>
            <a:graphicFrameLocks/>
          </p:cNvGraphicFramePr>
          <p:nvPr>
            <p:extLst>
              <p:ext uri="{D42A27DB-BD31-4B8C-83A1-F6EECF244321}">
                <p14:modId xmlns:p14="http://schemas.microsoft.com/office/powerpoint/2010/main" val="3559490608"/>
              </p:ext>
            </p:extLst>
          </p:nvPr>
        </p:nvGraphicFramePr>
        <p:xfrm>
          <a:off x="4373239" y="1443188"/>
          <a:ext cx="4519241" cy="3314051"/>
        </p:xfrm>
        <a:graphic>
          <a:graphicData uri="http://schemas.openxmlformats.org/drawingml/2006/chart">
            <c:chart xmlns:c="http://schemas.openxmlformats.org/drawingml/2006/chart" xmlns:r="http://schemas.openxmlformats.org/officeDocument/2006/relationships" r:id="rId2"/>
          </a:graphicData>
        </a:graphic>
      </p:graphicFrame>
      <p:pic>
        <p:nvPicPr>
          <p:cNvPr id="48" name="Picture 2" descr="http://tse1.mm.bing.net/th?&amp;id=OIP.M9b1727f97c91a3a0780be6b750e67899o0&amp;w=300&amp;h=168&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810968"/>
            <a:ext cx="3445569" cy="17666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5" name="Скругленный прямоугольник 54"/>
          <p:cNvSpPr/>
          <p:nvPr/>
        </p:nvSpPr>
        <p:spPr>
          <a:xfrm>
            <a:off x="4932040" y="2194411"/>
            <a:ext cx="1584176" cy="311688"/>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61" name="TextBox 113"/>
          <p:cNvSpPr txBox="1">
            <a:spLocks noChangeArrowheads="1"/>
          </p:cNvSpPr>
          <p:nvPr/>
        </p:nvSpPr>
        <p:spPr bwMode="auto">
          <a:xfrm>
            <a:off x="7652916" y="2129421"/>
            <a:ext cx="1066006" cy="510778"/>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ru-RU" altLang="ru-RU" sz="1200" b="1" dirty="0">
                <a:solidFill>
                  <a:srgbClr val="C00000"/>
                </a:solidFill>
                <a:latin typeface="Times New Roman" panose="02020603050405020304" pitchFamily="18" charset="0"/>
                <a:cs typeface="Times New Roman" panose="02020603050405020304" pitchFamily="18" charset="0"/>
              </a:rPr>
              <a:t>4</a:t>
            </a:r>
            <a:r>
              <a:rPr lang="ru-RU" altLang="ru-RU" sz="1200" b="1" dirty="0" smtClean="0">
                <a:solidFill>
                  <a:srgbClr val="C00000"/>
                </a:solidFill>
                <a:latin typeface="Times New Roman" panose="02020603050405020304" pitchFamily="18" charset="0"/>
                <a:cs typeface="Times New Roman" panose="02020603050405020304" pitchFamily="18" charset="0"/>
              </a:rPr>
              <a:t> место </a:t>
            </a:r>
          </a:p>
          <a:p>
            <a:pPr algn="ctr" eaLnBrk="1" hangingPunct="1">
              <a:spcBef>
                <a:spcPct val="0"/>
              </a:spcBef>
              <a:buFontTx/>
              <a:buNone/>
              <a:defRPr/>
            </a:pPr>
            <a:r>
              <a:rPr lang="ru-RU" altLang="ru-RU" sz="1200" b="1" dirty="0" smtClean="0">
                <a:solidFill>
                  <a:srgbClr val="C00000"/>
                </a:solidFill>
                <a:latin typeface="Times New Roman" panose="02020603050405020304" pitchFamily="18" charset="0"/>
                <a:cs typeface="Times New Roman" panose="02020603050405020304" pitchFamily="18" charset="0"/>
              </a:rPr>
              <a:t>в ПФО</a:t>
            </a:r>
          </a:p>
        </p:txBody>
      </p:sp>
      <p:sp>
        <p:nvSpPr>
          <p:cNvPr id="53" name="Нашивка 52"/>
          <p:cNvSpPr/>
          <p:nvPr/>
        </p:nvSpPr>
        <p:spPr>
          <a:xfrm rot="5400000" flipH="1">
            <a:off x="2691995" y="5207837"/>
            <a:ext cx="276999" cy="431801"/>
          </a:xfrm>
          <a:prstGeom prst="chevron">
            <a:avLst>
              <a:gd name="adj" fmla="val 47325"/>
            </a:avLst>
          </a:prstGeom>
          <a:solidFill>
            <a:srgbClr val="BEF397"/>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ru-RU" sz="1200">
              <a:solidFill>
                <a:srgbClr val="006D2A"/>
              </a:solidFill>
              <a:latin typeface="Times New Roman" panose="02020603050405020304" pitchFamily="18" charset="0"/>
              <a:cs typeface="Times New Roman" panose="02020603050405020304" pitchFamily="18" charset="0"/>
            </a:endParaRPr>
          </a:p>
        </p:txBody>
      </p:sp>
      <p:cxnSp>
        <p:nvCxnSpPr>
          <p:cNvPr id="56" name="Прямая соединительная линия 55"/>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690856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67CCBFA-BFB9-4E9F-B6F6-694D72409F22}" type="slidenum">
              <a:rPr lang="ru-RU" smtClean="0"/>
              <a:pPr>
                <a:defRPr/>
              </a:pPr>
              <a:t>8</a:t>
            </a:fld>
            <a:endParaRPr lang="ru-RU" dirty="0"/>
          </a:p>
        </p:txBody>
      </p:sp>
      <p:sp>
        <p:nvSpPr>
          <p:cNvPr id="11" name="Номер слайда 2"/>
          <p:cNvSpPr txBox="1">
            <a:spLocks/>
          </p:cNvSpPr>
          <p:nvPr/>
        </p:nvSpPr>
        <p:spPr>
          <a:xfrm>
            <a:off x="8748464" y="6308725"/>
            <a:ext cx="395536" cy="412750"/>
          </a:xfrm>
          <a:prstGeom prst="rect">
            <a:avLst/>
          </a:prstGeom>
        </p:spPr>
        <p:txBody>
          <a:bodyPr vert="horz" lIns="91440" tIns="45720" rIns="91440" bIns="45720" rtlCol="0" anchor="ctr"/>
          <a:lstStyle>
            <a:defPPr>
              <a:defRPr lang="ru-RU"/>
            </a:defPPr>
            <a:lvl1pPr algn="r" rtl="0" fontAlgn="auto">
              <a:spcBef>
                <a:spcPts val="0"/>
              </a:spcBef>
              <a:spcAft>
                <a:spcPts val="0"/>
              </a:spcAft>
              <a:defRPr sz="1400" kern="1200" baseline="0">
                <a:solidFill>
                  <a:srgbClr val="A0320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ru-RU" sz="1600" b="1" dirty="0">
              <a:solidFill>
                <a:prstClr val="black"/>
              </a:solidFill>
            </a:endParaRPr>
          </a:p>
        </p:txBody>
      </p:sp>
      <p:graphicFrame>
        <p:nvGraphicFramePr>
          <p:cNvPr id="3" name="Схема 2"/>
          <p:cNvGraphicFramePr/>
          <p:nvPr>
            <p:extLst>
              <p:ext uri="{D42A27DB-BD31-4B8C-83A1-F6EECF244321}">
                <p14:modId xmlns:p14="http://schemas.microsoft.com/office/powerpoint/2010/main" val="2879602495"/>
              </p:ext>
            </p:extLst>
          </p:nvPr>
        </p:nvGraphicFramePr>
        <p:xfrm>
          <a:off x="509906" y="1772816"/>
          <a:ext cx="813690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Скругленный прямоугольник 21"/>
          <p:cNvSpPr/>
          <p:nvPr/>
        </p:nvSpPr>
        <p:spPr>
          <a:xfrm>
            <a:off x="1259632" y="836712"/>
            <a:ext cx="6840760" cy="578863"/>
          </a:xfrm>
          <a:prstGeom prst="round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700" b="1" dirty="0" smtClean="0">
                <a:solidFill>
                  <a:prstClr val="black"/>
                </a:solidFill>
                <a:latin typeface="Times New Roman" panose="02020603050405020304" pitchFamily="18" charset="0"/>
                <a:cs typeface="Times New Roman" panose="02020603050405020304" pitchFamily="18" charset="0"/>
              </a:rPr>
              <a:t>Составление проекта республиканского бюджета Чувашской Республики основывается на:</a:t>
            </a:r>
            <a:endParaRPr lang="ru-RU" sz="1700" b="1" dirty="0">
              <a:solidFill>
                <a:prstClr val="black"/>
              </a:solidFill>
              <a:latin typeface="Times New Roman" panose="02020603050405020304" pitchFamily="18" charset="0"/>
              <a:cs typeface="Times New Roman" panose="02020603050405020304" pitchFamily="18" charset="0"/>
            </a:endParaRPr>
          </a:p>
        </p:txBody>
      </p:sp>
      <p:sp>
        <p:nvSpPr>
          <p:cNvPr id="12" name="Заголовок 1"/>
          <p:cNvSpPr txBox="1">
            <a:spLocks/>
          </p:cNvSpPr>
          <p:nvPr/>
        </p:nvSpPr>
        <p:spPr>
          <a:xfrm>
            <a:off x="259730" y="69850"/>
            <a:ext cx="4572000"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400" dirty="0" smtClean="0">
                <a:solidFill>
                  <a:schemeClr val="tx1"/>
                </a:solidFill>
                <a:effectLst/>
                <a:latin typeface="Times New Roman" panose="02020603050405020304" pitchFamily="18" charset="0"/>
                <a:cs typeface="Times New Roman" panose="02020603050405020304" pitchFamily="18" charset="0"/>
              </a:rPr>
              <a:t>Основные термины и понятия</a:t>
            </a:r>
            <a:endParaRPr lang="ru-RU" sz="2400" dirty="0">
              <a:solidFill>
                <a:schemeClr val="tx1"/>
              </a:solidFill>
              <a:effectLst/>
              <a:latin typeface="Times New Roman" panose="02020603050405020304" pitchFamily="18" charset="0"/>
              <a:cs typeface="Times New Roman" panose="02020603050405020304" pitchFamily="18" charset="0"/>
            </a:endParaRPr>
          </a:p>
        </p:txBody>
      </p:sp>
      <p:cxnSp>
        <p:nvCxnSpPr>
          <p:cNvPr id="13" name="Прямая соединительная линия 1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5829931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smirnov\Pictures\untitle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90601"/>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12"/>
          </p:nvPr>
        </p:nvSpPr>
        <p:spPr/>
        <p:txBody>
          <a:bodyPr/>
          <a:lstStyle/>
          <a:p>
            <a:pPr>
              <a:defRPr/>
            </a:pPr>
            <a:r>
              <a:rPr lang="ru-RU" dirty="0" smtClean="0"/>
              <a:t>80</a:t>
            </a:r>
            <a:endParaRPr lang="ru-RU" dirty="0"/>
          </a:p>
        </p:txBody>
      </p:sp>
      <p:sp>
        <p:nvSpPr>
          <p:cNvPr id="3" name="TextBox 2"/>
          <p:cNvSpPr txBox="1"/>
          <p:nvPr/>
        </p:nvSpPr>
        <p:spPr>
          <a:xfrm>
            <a:off x="1067644" y="4971737"/>
            <a:ext cx="5616624" cy="1492716"/>
          </a:xfrm>
          <a:prstGeom prst="rect">
            <a:avLst/>
          </a:prstGeom>
          <a:noFill/>
        </p:spPr>
        <p:txBody>
          <a:bodyPr wrap="square" rtlCol="0">
            <a:spAutoFit/>
          </a:bodyPr>
          <a:lstStyle/>
          <a:p>
            <a:pPr algn="just"/>
            <a:r>
              <a:rPr lang="ru-RU" sz="1300" dirty="0" smtClean="0">
                <a:solidFill>
                  <a:prstClr val="black"/>
                </a:solidFill>
                <a:cs typeface="+mn-cs"/>
              </a:rPr>
              <a:t>Министерство финансов Чувашской Республики</a:t>
            </a:r>
          </a:p>
          <a:p>
            <a:pPr algn="just"/>
            <a:r>
              <a:rPr lang="ru-RU" sz="1300" dirty="0" smtClean="0">
                <a:solidFill>
                  <a:prstClr val="black"/>
                </a:solidFill>
                <a:cs typeface="+mn-cs"/>
              </a:rPr>
              <a:t>Адрес: 428000, г. Чебоксары, пл. Республики, д.2</a:t>
            </a:r>
          </a:p>
          <a:p>
            <a:pPr algn="just"/>
            <a:r>
              <a:rPr lang="ru-RU" sz="1300" dirty="0">
                <a:solidFill>
                  <a:prstClr val="black"/>
                </a:solidFill>
                <a:cs typeface="+mn-cs"/>
              </a:rPr>
              <a:t>Телефон: (8352) </a:t>
            </a:r>
            <a:r>
              <a:rPr lang="ru-RU" sz="1300" dirty="0" smtClean="0">
                <a:solidFill>
                  <a:prstClr val="black"/>
                </a:solidFill>
                <a:cs typeface="+mn-cs"/>
              </a:rPr>
              <a:t>56-52-00</a:t>
            </a:r>
            <a:r>
              <a:rPr lang="ru-RU" sz="1300" dirty="0">
                <a:solidFill>
                  <a:prstClr val="black"/>
                </a:solidFill>
                <a:cs typeface="+mn-cs"/>
              </a:rPr>
              <a:t>, </a:t>
            </a:r>
            <a:r>
              <a:rPr lang="ru-RU" sz="1300" dirty="0" smtClean="0">
                <a:solidFill>
                  <a:prstClr val="black"/>
                </a:solidFill>
                <a:cs typeface="+mn-cs"/>
              </a:rPr>
              <a:t>56-52-12</a:t>
            </a:r>
            <a:endParaRPr lang="ru-RU" sz="1300" dirty="0">
              <a:solidFill>
                <a:prstClr val="black"/>
              </a:solidFill>
              <a:cs typeface="+mn-cs"/>
            </a:endParaRPr>
          </a:p>
          <a:p>
            <a:pPr algn="just"/>
            <a:r>
              <a:rPr lang="ru-RU" sz="1300" dirty="0" smtClean="0">
                <a:solidFill>
                  <a:prstClr val="black"/>
                </a:solidFill>
                <a:cs typeface="+mn-cs"/>
              </a:rPr>
              <a:t>Факс</a:t>
            </a:r>
            <a:r>
              <a:rPr lang="ru-RU" sz="1300" dirty="0">
                <a:solidFill>
                  <a:prstClr val="black"/>
                </a:solidFill>
                <a:cs typeface="+mn-cs"/>
              </a:rPr>
              <a:t>: (8352) </a:t>
            </a:r>
            <a:r>
              <a:rPr lang="ru-RU" sz="1300" dirty="0" smtClean="0">
                <a:solidFill>
                  <a:prstClr val="black"/>
                </a:solidFill>
                <a:cs typeface="+mn-cs"/>
              </a:rPr>
              <a:t>56-52-19</a:t>
            </a:r>
          </a:p>
          <a:p>
            <a:pPr algn="just"/>
            <a:r>
              <a:rPr lang="en-US" sz="1300" dirty="0">
                <a:solidFill>
                  <a:srgbClr val="3333FF"/>
                </a:solidFill>
                <a:cs typeface="+mn-cs"/>
              </a:rPr>
              <a:t>http://minfin.cap.ru</a:t>
            </a:r>
            <a:r>
              <a:rPr lang="en-US" sz="1300" dirty="0" smtClean="0">
                <a:solidFill>
                  <a:srgbClr val="3333FF"/>
                </a:solidFill>
                <a:cs typeface="+mn-cs"/>
              </a:rPr>
              <a:t>/</a:t>
            </a:r>
            <a:endParaRPr lang="ru-RU" sz="1300" dirty="0" smtClean="0">
              <a:solidFill>
                <a:srgbClr val="3333FF"/>
              </a:solidFill>
              <a:cs typeface="+mn-cs"/>
            </a:endParaRPr>
          </a:p>
          <a:p>
            <a:pPr algn="just"/>
            <a:endParaRPr lang="ru-RU" sz="1300" dirty="0" smtClean="0">
              <a:solidFill>
                <a:prstClr val="black"/>
              </a:solidFill>
              <a:cs typeface="+mn-cs"/>
            </a:endParaRPr>
          </a:p>
          <a:p>
            <a:pPr algn="just"/>
            <a:r>
              <a:rPr lang="en-US" sz="1300" dirty="0" smtClean="0">
                <a:solidFill>
                  <a:prstClr val="black"/>
                </a:solidFill>
                <a:cs typeface="+mn-cs"/>
              </a:rPr>
              <a:t>E-Mail</a:t>
            </a:r>
            <a:r>
              <a:rPr lang="en-US" sz="1300" dirty="0">
                <a:solidFill>
                  <a:prstClr val="black"/>
                </a:solidFill>
                <a:cs typeface="+mn-cs"/>
              </a:rPr>
              <a:t>: </a:t>
            </a:r>
            <a:r>
              <a:rPr lang="en-US" sz="1300" u="sng" dirty="0" smtClean="0">
                <a:solidFill>
                  <a:prstClr val="black"/>
                </a:solidFill>
              </a:rPr>
              <a:t>finmail@cap.ru</a:t>
            </a:r>
            <a:endParaRPr lang="ru-RU" sz="1300" u="sng" dirty="0">
              <a:solidFill>
                <a:prstClr val="black"/>
              </a:solidFill>
            </a:endParaRPr>
          </a:p>
        </p:txBody>
      </p:sp>
      <p:sp>
        <p:nvSpPr>
          <p:cNvPr id="11" name="TextBox 10"/>
          <p:cNvSpPr txBox="1"/>
          <p:nvPr/>
        </p:nvSpPr>
        <p:spPr>
          <a:xfrm>
            <a:off x="1019756" y="1012487"/>
            <a:ext cx="7704856" cy="738664"/>
          </a:xfrm>
          <a:prstGeom prst="rect">
            <a:avLst/>
          </a:prstGeom>
          <a:noFill/>
        </p:spPr>
        <p:txBody>
          <a:bodyPr wrap="square" rtlCol="0">
            <a:spAutoFit/>
          </a:bodyPr>
          <a:lstStyle/>
          <a:p>
            <a:pPr algn="just"/>
            <a:r>
              <a:rPr lang="ru-RU" sz="1400" b="1" dirty="0" smtClean="0">
                <a:solidFill>
                  <a:prstClr val="black"/>
                </a:solidFill>
                <a:cs typeface="+mn-cs"/>
              </a:rPr>
              <a:t>Режим работы:</a:t>
            </a:r>
          </a:p>
          <a:p>
            <a:pPr algn="just"/>
            <a:r>
              <a:rPr lang="ru-RU" sz="1400" dirty="0" smtClean="0">
                <a:solidFill>
                  <a:prstClr val="black"/>
                </a:solidFill>
                <a:cs typeface="+mn-cs"/>
              </a:rPr>
              <a:t>Понедельник – пятница с 08.00 до 17.00, обеденный перерыв с 12.30 до 13.30</a:t>
            </a:r>
          </a:p>
          <a:p>
            <a:pPr algn="just"/>
            <a:r>
              <a:rPr lang="ru-RU" sz="1400" dirty="0" smtClean="0">
                <a:solidFill>
                  <a:prstClr val="black"/>
                </a:solidFill>
                <a:cs typeface="+mn-cs"/>
              </a:rPr>
              <a:t>Выходные дни – суббота, воскресенье</a:t>
            </a:r>
            <a:endParaRPr lang="ru-RU" sz="1400" dirty="0">
              <a:solidFill>
                <a:prstClr val="black"/>
              </a:solidFill>
              <a:cs typeface="+mn-cs"/>
            </a:endParaRPr>
          </a:p>
        </p:txBody>
      </p:sp>
      <p:sp>
        <p:nvSpPr>
          <p:cNvPr id="4" name="Нашивка 3"/>
          <p:cNvSpPr/>
          <p:nvPr/>
        </p:nvSpPr>
        <p:spPr>
          <a:xfrm>
            <a:off x="417171" y="1122123"/>
            <a:ext cx="464380" cy="391725"/>
          </a:xfrm>
          <a:prstGeom prst="chevron">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15" name="Нашивка 14"/>
          <p:cNvSpPr/>
          <p:nvPr/>
        </p:nvSpPr>
        <p:spPr>
          <a:xfrm>
            <a:off x="417171" y="5125507"/>
            <a:ext cx="464380" cy="391725"/>
          </a:xfrm>
          <a:prstGeom prst="chevron">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16" name="Нашивка 15"/>
          <p:cNvSpPr/>
          <p:nvPr/>
        </p:nvSpPr>
        <p:spPr>
          <a:xfrm>
            <a:off x="417171" y="2060848"/>
            <a:ext cx="464380" cy="391725"/>
          </a:xfrm>
          <a:prstGeom prst="chevron">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pic>
        <p:nvPicPr>
          <p:cNvPr id="1026" name="Picture 2" descr="C:\Users\i.smirnov\Pictures\facebook_butt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6315898"/>
            <a:ext cx="1410754" cy="35268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23354" y="6346048"/>
            <a:ext cx="4055101" cy="292388"/>
          </a:xfrm>
          <a:prstGeom prst="rect">
            <a:avLst/>
          </a:prstGeom>
        </p:spPr>
        <p:txBody>
          <a:bodyPr wrap="square">
            <a:spAutoFit/>
          </a:bodyPr>
          <a:lstStyle/>
          <a:p>
            <a:r>
              <a:rPr lang="en-US" sz="1300" dirty="0">
                <a:solidFill>
                  <a:srgbClr val="3333FF"/>
                </a:solidFill>
                <a:latin typeface="Arial" panose="020B0604020202020204" pitchFamily="34" charset="0"/>
                <a:cs typeface="Arial" panose="020B0604020202020204" pitchFamily="34" charset="0"/>
              </a:rPr>
              <a:t>https://</a:t>
            </a:r>
            <a:r>
              <a:rPr lang="en-US" sz="1300" dirty="0" smtClean="0">
                <a:solidFill>
                  <a:srgbClr val="3333FF"/>
                </a:solidFill>
                <a:latin typeface="Arial" panose="020B0604020202020204" pitchFamily="34" charset="0"/>
                <a:cs typeface="Arial" panose="020B0604020202020204" pitchFamily="34" charset="0"/>
              </a:rPr>
              <a:t>www.facebook.com/minfinchuvashii</a:t>
            </a:r>
            <a:endParaRPr lang="ru-RU" sz="1300" dirty="0" smtClean="0">
              <a:solidFill>
                <a:srgbClr val="3333FF"/>
              </a:solidFill>
              <a:latin typeface="Arial" panose="020B0604020202020204" pitchFamily="34" charset="0"/>
              <a:cs typeface="Arial" panose="020B0604020202020204" pitchFamily="34" charset="0"/>
            </a:endParaRPr>
          </a:p>
        </p:txBody>
      </p:sp>
      <p:sp>
        <p:nvSpPr>
          <p:cNvPr id="13" name="TextBox 12"/>
          <p:cNvSpPr txBox="1"/>
          <p:nvPr/>
        </p:nvSpPr>
        <p:spPr>
          <a:xfrm>
            <a:off x="1010856" y="1774344"/>
            <a:ext cx="7792084" cy="3166824"/>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ru-RU" sz="1300" b="1" dirty="0">
                <a:solidFill>
                  <a:prstClr val="black"/>
                </a:solidFill>
                <a:latin typeface="Arial" panose="020B0604020202020204" pitchFamily="34" charset="0"/>
                <a:cs typeface="Arial" panose="020B0604020202020204" pitchFamily="34" charset="0"/>
              </a:rPr>
              <a:t>График </a:t>
            </a:r>
            <a:r>
              <a:rPr lang="ru-RU" sz="1300" b="1" dirty="0" smtClean="0">
                <a:solidFill>
                  <a:prstClr val="black"/>
                </a:solidFill>
                <a:latin typeface="Arial" panose="020B0604020202020204" pitchFamily="34" charset="0"/>
                <a:cs typeface="Arial" panose="020B0604020202020204" pitchFamily="34" charset="0"/>
              </a:rPr>
              <a:t>приема граждан:</a:t>
            </a:r>
            <a:endParaRPr lang="ru-RU" sz="400" b="1" dirty="0">
              <a:solidFill>
                <a:prstClr val="black"/>
              </a:solidFill>
              <a:latin typeface="Arial" panose="020B0604020202020204" pitchFamily="34" charset="0"/>
              <a:cs typeface="Arial" panose="020B0604020202020204" pitchFamily="34" charset="0"/>
            </a:endParaRPr>
          </a:p>
          <a:p>
            <a:pPr algn="just"/>
            <a:r>
              <a:rPr lang="ru-RU" sz="400" dirty="0">
                <a:solidFill>
                  <a:prstClr val="black"/>
                </a:solidFill>
                <a:latin typeface="Arial" panose="020B0604020202020204" pitchFamily="34" charset="0"/>
                <a:cs typeface="Arial" panose="020B0604020202020204" pitchFamily="34" charset="0"/>
              </a:rPr>
              <a:t> </a:t>
            </a:r>
          </a:p>
          <a:p>
            <a:pPr algn="just"/>
            <a:r>
              <a:rPr lang="ru-RU" sz="1300" dirty="0" smtClean="0">
                <a:solidFill>
                  <a:prstClr val="black"/>
                </a:solidFill>
                <a:latin typeface="Arial" panose="020B0604020202020204" pitchFamily="34" charset="0"/>
                <a:cs typeface="Arial" panose="020B0604020202020204" pitchFamily="34" charset="0"/>
              </a:rPr>
              <a:t>1. С.А</a:t>
            </a:r>
            <a:r>
              <a:rPr lang="ru-RU" sz="1300" dirty="0">
                <a:solidFill>
                  <a:prstClr val="black"/>
                </a:solidFill>
                <a:latin typeface="Arial" panose="020B0604020202020204" pitchFamily="34" charset="0"/>
                <a:cs typeface="Arial" panose="020B0604020202020204" pitchFamily="34" charset="0"/>
              </a:rPr>
              <a:t>. Енилина </a:t>
            </a:r>
            <a:r>
              <a:rPr lang="ru-RU" sz="1300" dirty="0" smtClean="0">
                <a:solidFill>
                  <a:prstClr val="black"/>
                </a:solidFill>
                <a:latin typeface="Arial" panose="020B0604020202020204" pitchFamily="34" charset="0"/>
                <a:cs typeface="Arial" panose="020B0604020202020204" pitchFamily="34" charset="0"/>
              </a:rPr>
              <a:t>– заместитель Председателя Кабинета Министров Чувашской Республики -</a:t>
            </a:r>
          </a:p>
          <a:p>
            <a:pPr algn="just"/>
            <a:r>
              <a:rPr lang="ru-RU" sz="1300" dirty="0" smtClean="0">
                <a:solidFill>
                  <a:prstClr val="black"/>
                </a:solidFill>
                <a:latin typeface="Arial" panose="020B0604020202020204" pitchFamily="34" charset="0"/>
                <a:cs typeface="Arial" panose="020B0604020202020204" pitchFamily="34" charset="0"/>
              </a:rPr>
              <a:t> министр финансов</a:t>
            </a:r>
            <a:endParaRPr lang="ru-RU" sz="1300" dirty="0">
              <a:solidFill>
                <a:prstClr val="black"/>
              </a:solidFill>
              <a:latin typeface="Arial" panose="020B0604020202020204" pitchFamily="34" charset="0"/>
              <a:cs typeface="Arial" panose="020B0604020202020204" pitchFamily="34" charset="0"/>
            </a:endParaRPr>
          </a:p>
          <a:p>
            <a:pPr algn="just"/>
            <a:r>
              <a:rPr lang="ru-RU" sz="1300" i="1" dirty="0" smtClean="0">
                <a:solidFill>
                  <a:prstClr val="black"/>
                </a:solidFill>
                <a:latin typeface="Arial" panose="020B0604020202020204" pitchFamily="34" charset="0"/>
                <a:cs typeface="Arial" panose="020B0604020202020204" pitchFamily="34" charset="0"/>
              </a:rPr>
              <a:t> первая пятница </a:t>
            </a:r>
            <a:r>
              <a:rPr lang="ru-RU" sz="1300" i="1" dirty="0">
                <a:solidFill>
                  <a:prstClr val="black"/>
                </a:solidFill>
                <a:latin typeface="Arial" panose="020B0604020202020204" pitchFamily="34" charset="0"/>
                <a:cs typeface="Arial" panose="020B0604020202020204" pitchFamily="34" charset="0"/>
              </a:rPr>
              <a:t>месяца с 15.00 до 17.00 часов</a:t>
            </a:r>
          </a:p>
          <a:p>
            <a:pPr algn="just"/>
            <a:endParaRPr lang="ru-RU" sz="400" dirty="0" smtClean="0">
              <a:solidFill>
                <a:prstClr val="black"/>
              </a:solidFill>
              <a:latin typeface="Arial" panose="020B0604020202020204" pitchFamily="34" charset="0"/>
              <a:cs typeface="Arial" panose="020B0604020202020204" pitchFamily="34" charset="0"/>
            </a:endParaRPr>
          </a:p>
          <a:p>
            <a:pPr algn="just"/>
            <a:r>
              <a:rPr lang="ru-RU" sz="1300" dirty="0" smtClean="0">
                <a:solidFill>
                  <a:prstClr val="black"/>
                </a:solidFill>
                <a:latin typeface="Arial" panose="020B0604020202020204" pitchFamily="34" charset="0"/>
                <a:cs typeface="Arial" panose="020B0604020202020204" pitchFamily="34" charset="0"/>
              </a:rPr>
              <a:t> 2</a:t>
            </a:r>
            <a:r>
              <a:rPr lang="ru-RU" sz="1300" dirty="0">
                <a:solidFill>
                  <a:prstClr val="black"/>
                </a:solidFill>
                <a:latin typeface="Arial" panose="020B0604020202020204" pitchFamily="34" charset="0"/>
                <a:cs typeface="Arial" panose="020B0604020202020204" pitchFamily="34" charset="0"/>
              </a:rPr>
              <a:t>. </a:t>
            </a:r>
            <a:r>
              <a:rPr lang="ru-RU" sz="1300" dirty="0" smtClean="0">
                <a:solidFill>
                  <a:prstClr val="black"/>
                </a:solidFill>
                <a:latin typeface="Arial" panose="020B0604020202020204" pitchFamily="34" charset="0"/>
                <a:cs typeface="Arial" panose="020B0604020202020204" pitchFamily="34" charset="0"/>
              </a:rPr>
              <a:t>О.В. Метелева - заместитель </a:t>
            </a:r>
            <a:r>
              <a:rPr lang="ru-RU" sz="1300" dirty="0">
                <a:solidFill>
                  <a:prstClr val="black"/>
                </a:solidFill>
                <a:latin typeface="Arial" panose="020B0604020202020204" pitchFamily="34" charset="0"/>
                <a:cs typeface="Arial" panose="020B0604020202020204" pitchFamily="34" charset="0"/>
              </a:rPr>
              <a:t>министра финансов Чувашской Республики</a:t>
            </a:r>
          </a:p>
          <a:p>
            <a:pPr algn="just"/>
            <a:r>
              <a:rPr lang="ru-RU" sz="1300" i="1" dirty="0" smtClean="0">
                <a:solidFill>
                  <a:prstClr val="black"/>
                </a:solidFill>
                <a:latin typeface="Arial" panose="020B0604020202020204" pitchFamily="34" charset="0"/>
                <a:cs typeface="Arial" panose="020B0604020202020204" pitchFamily="34" charset="0"/>
              </a:rPr>
              <a:t> первый </a:t>
            </a:r>
            <a:r>
              <a:rPr lang="ru-RU" sz="1300" i="1" dirty="0">
                <a:solidFill>
                  <a:prstClr val="black"/>
                </a:solidFill>
                <a:latin typeface="Arial" panose="020B0604020202020204" pitchFamily="34" charset="0"/>
                <a:cs typeface="Arial" panose="020B0604020202020204" pitchFamily="34" charset="0"/>
              </a:rPr>
              <a:t>вторник месяца с 15.00 до 17.00 часов</a:t>
            </a:r>
            <a:endParaRPr lang="ru-RU" sz="400" i="1" dirty="0">
              <a:solidFill>
                <a:prstClr val="black"/>
              </a:solidFill>
              <a:latin typeface="Arial" panose="020B0604020202020204" pitchFamily="34" charset="0"/>
              <a:cs typeface="Arial" panose="020B0604020202020204" pitchFamily="34" charset="0"/>
            </a:endParaRPr>
          </a:p>
          <a:p>
            <a:pPr algn="just"/>
            <a:r>
              <a:rPr lang="ru-RU" sz="400" dirty="0">
                <a:solidFill>
                  <a:prstClr val="black"/>
                </a:solidFill>
                <a:latin typeface="Arial" panose="020B0604020202020204" pitchFamily="34" charset="0"/>
                <a:cs typeface="Arial" panose="020B0604020202020204" pitchFamily="34" charset="0"/>
              </a:rPr>
              <a:t> </a:t>
            </a:r>
            <a:r>
              <a:rPr lang="ru-RU" sz="400" dirty="0" smtClean="0">
                <a:solidFill>
                  <a:prstClr val="black"/>
                </a:solidFill>
                <a:latin typeface="Arial" panose="020B0604020202020204" pitchFamily="34" charset="0"/>
                <a:cs typeface="Arial" panose="020B0604020202020204" pitchFamily="34" charset="0"/>
              </a:rPr>
              <a:t> </a:t>
            </a:r>
            <a:endParaRPr lang="ru-RU" sz="400" dirty="0">
              <a:solidFill>
                <a:prstClr val="black"/>
              </a:solidFill>
              <a:latin typeface="Arial" panose="020B0604020202020204" pitchFamily="34" charset="0"/>
              <a:cs typeface="Arial" panose="020B0604020202020204" pitchFamily="34" charset="0"/>
            </a:endParaRPr>
          </a:p>
          <a:p>
            <a:pPr algn="just"/>
            <a:r>
              <a:rPr lang="ru-RU" sz="1300" dirty="0">
                <a:solidFill>
                  <a:prstClr val="black"/>
                </a:solidFill>
                <a:latin typeface="Arial" panose="020B0604020202020204" pitchFamily="34" charset="0"/>
                <a:cs typeface="Arial" panose="020B0604020202020204" pitchFamily="34" charset="0"/>
              </a:rPr>
              <a:t> 3. </a:t>
            </a:r>
            <a:r>
              <a:rPr lang="ru-RU" sz="1300" dirty="0" smtClean="0">
                <a:solidFill>
                  <a:prstClr val="black"/>
                </a:solidFill>
                <a:latin typeface="Arial" panose="020B0604020202020204" pitchFamily="34" charset="0"/>
                <a:cs typeface="Arial" panose="020B0604020202020204" pitchFamily="34" charset="0"/>
              </a:rPr>
              <a:t>С.А</a:t>
            </a:r>
            <a:r>
              <a:rPr lang="ru-RU" sz="1300" dirty="0">
                <a:solidFill>
                  <a:prstClr val="black"/>
                </a:solidFill>
                <a:latin typeface="Arial" panose="020B0604020202020204" pitchFamily="34" charset="0"/>
                <a:cs typeface="Arial" panose="020B0604020202020204" pitchFamily="34" charset="0"/>
              </a:rPr>
              <a:t>. Иванова - заместитель министра финансов Чувашской Республики</a:t>
            </a:r>
          </a:p>
          <a:p>
            <a:pPr algn="just"/>
            <a:r>
              <a:rPr lang="ru-RU" sz="1300" i="1" dirty="0">
                <a:solidFill>
                  <a:prstClr val="black"/>
                </a:solidFill>
                <a:latin typeface="Arial" panose="020B0604020202020204" pitchFamily="34" charset="0"/>
                <a:cs typeface="Arial" panose="020B0604020202020204" pitchFamily="34" charset="0"/>
              </a:rPr>
              <a:t> второй вторник месяца с 15.00 до 17.00 </a:t>
            </a:r>
            <a:r>
              <a:rPr lang="ru-RU" sz="1300" i="1" dirty="0" smtClean="0">
                <a:solidFill>
                  <a:prstClr val="black"/>
                </a:solidFill>
                <a:latin typeface="Arial" panose="020B0604020202020204" pitchFamily="34" charset="0"/>
                <a:cs typeface="Arial" panose="020B0604020202020204" pitchFamily="34" charset="0"/>
              </a:rPr>
              <a:t>часов</a:t>
            </a:r>
            <a:endParaRPr lang="en-US" sz="400" i="1" dirty="0" smtClean="0">
              <a:solidFill>
                <a:prstClr val="black"/>
              </a:solidFill>
              <a:latin typeface="Arial" panose="020B0604020202020204" pitchFamily="34" charset="0"/>
              <a:cs typeface="Arial" panose="020B0604020202020204" pitchFamily="34" charset="0"/>
            </a:endParaRPr>
          </a:p>
          <a:p>
            <a:pPr algn="just"/>
            <a:endParaRPr lang="en-US" sz="400" i="1" dirty="0" smtClean="0">
              <a:solidFill>
                <a:prstClr val="black"/>
              </a:solidFill>
              <a:latin typeface="Arial" panose="020B0604020202020204" pitchFamily="34" charset="0"/>
              <a:cs typeface="Arial" panose="020B0604020202020204" pitchFamily="34" charset="0"/>
            </a:endParaRPr>
          </a:p>
          <a:p>
            <a:pPr algn="just"/>
            <a:r>
              <a:rPr lang="en-US" sz="1300" dirty="0" smtClean="0">
                <a:solidFill>
                  <a:prstClr val="black"/>
                </a:solidFill>
                <a:latin typeface="Arial" panose="020B0604020202020204" pitchFamily="34" charset="0"/>
                <a:cs typeface="Arial" panose="020B0604020202020204" pitchFamily="34" charset="0"/>
              </a:rPr>
              <a:t> </a:t>
            </a:r>
            <a:r>
              <a:rPr lang="ru-RU" sz="1300" dirty="0">
                <a:solidFill>
                  <a:prstClr val="black"/>
                </a:solidFill>
                <a:latin typeface="Arial" panose="020B0604020202020204" pitchFamily="34" charset="0"/>
                <a:cs typeface="Arial" panose="020B0604020202020204" pitchFamily="34" charset="0"/>
              </a:rPr>
              <a:t>4. Г</a:t>
            </a:r>
            <a:r>
              <a:rPr lang="ru-RU" sz="1300" dirty="0" smtClean="0">
                <a:solidFill>
                  <a:prstClr val="black"/>
                </a:solidFill>
                <a:latin typeface="Arial" panose="020B0604020202020204" pitchFamily="34" charset="0"/>
                <a:cs typeface="Arial" panose="020B0604020202020204" pitchFamily="34" charset="0"/>
              </a:rPr>
              <a:t>.В</a:t>
            </a:r>
            <a:r>
              <a:rPr lang="ru-RU" sz="1300" dirty="0">
                <a:solidFill>
                  <a:prstClr val="black"/>
                </a:solidFill>
                <a:latin typeface="Arial" panose="020B0604020202020204" pitchFamily="34" charset="0"/>
                <a:cs typeface="Arial" panose="020B0604020202020204" pitchFamily="34" charset="0"/>
              </a:rPr>
              <a:t>. </a:t>
            </a:r>
            <a:r>
              <a:rPr lang="ru-RU" sz="1300" dirty="0" smtClean="0">
                <a:solidFill>
                  <a:prstClr val="black"/>
                </a:solidFill>
                <a:latin typeface="Arial" panose="020B0604020202020204" pitchFamily="34" charset="0"/>
                <a:cs typeface="Arial" panose="020B0604020202020204" pitchFamily="34" charset="0"/>
              </a:rPr>
              <a:t>Павлова  </a:t>
            </a:r>
            <a:r>
              <a:rPr lang="ru-RU" sz="1300" dirty="0">
                <a:solidFill>
                  <a:prstClr val="black"/>
                </a:solidFill>
                <a:latin typeface="Arial" panose="020B0604020202020204" pitchFamily="34" charset="0"/>
                <a:cs typeface="Arial" panose="020B0604020202020204" pitchFamily="34" charset="0"/>
              </a:rPr>
              <a:t>- заместитель министра финансов Чувашской Республики</a:t>
            </a:r>
          </a:p>
          <a:p>
            <a:pPr algn="just"/>
            <a:r>
              <a:rPr lang="ru-RU" sz="1300" i="1" dirty="0">
                <a:solidFill>
                  <a:prstClr val="black"/>
                </a:solidFill>
                <a:latin typeface="Arial" panose="020B0604020202020204" pitchFamily="34" charset="0"/>
                <a:cs typeface="Arial" panose="020B0604020202020204" pitchFamily="34" charset="0"/>
              </a:rPr>
              <a:t> третий вторник месяца с 15.00 до 17.00 </a:t>
            </a:r>
            <a:r>
              <a:rPr lang="ru-RU" sz="1300" i="1" dirty="0" smtClean="0">
                <a:solidFill>
                  <a:prstClr val="black"/>
                </a:solidFill>
                <a:latin typeface="Arial" panose="020B0604020202020204" pitchFamily="34" charset="0"/>
                <a:cs typeface="Arial" panose="020B0604020202020204" pitchFamily="34" charset="0"/>
              </a:rPr>
              <a:t>часов</a:t>
            </a:r>
            <a:endParaRPr lang="ru-RU" sz="400" i="1" dirty="0">
              <a:solidFill>
                <a:prstClr val="black"/>
              </a:solidFill>
              <a:latin typeface="Arial" panose="020B0604020202020204" pitchFamily="34" charset="0"/>
              <a:cs typeface="Arial" panose="020B0604020202020204" pitchFamily="34" charset="0"/>
            </a:endParaRPr>
          </a:p>
          <a:p>
            <a:pPr algn="just"/>
            <a:r>
              <a:rPr lang="ru-RU" sz="400" dirty="0">
                <a:solidFill>
                  <a:prstClr val="black"/>
                </a:solidFill>
                <a:latin typeface="Arial" panose="020B0604020202020204" pitchFamily="34" charset="0"/>
                <a:cs typeface="Arial" panose="020B0604020202020204" pitchFamily="34" charset="0"/>
              </a:rPr>
              <a:t>   </a:t>
            </a:r>
          </a:p>
          <a:p>
            <a:pPr algn="just"/>
            <a:r>
              <a:rPr lang="en-US" sz="1300" dirty="0" smtClean="0">
                <a:solidFill>
                  <a:prstClr val="black"/>
                </a:solidFill>
                <a:latin typeface="Arial" panose="020B0604020202020204" pitchFamily="34" charset="0"/>
                <a:cs typeface="Arial" panose="020B0604020202020204" pitchFamily="34" charset="0"/>
              </a:rPr>
              <a:t> 5</a:t>
            </a:r>
            <a:r>
              <a:rPr lang="ru-RU" sz="1300" dirty="0" smtClean="0">
                <a:solidFill>
                  <a:prstClr val="black"/>
                </a:solidFill>
                <a:latin typeface="Arial" panose="020B0604020202020204" pitchFamily="34" charset="0"/>
                <a:cs typeface="Arial" panose="020B0604020202020204" pitchFamily="34" charset="0"/>
              </a:rPr>
              <a:t>. И.В. Волкова  </a:t>
            </a:r>
            <a:r>
              <a:rPr lang="ru-RU" sz="1300" dirty="0">
                <a:solidFill>
                  <a:prstClr val="black"/>
                </a:solidFill>
                <a:latin typeface="Arial" panose="020B0604020202020204" pitchFamily="34" charset="0"/>
                <a:cs typeface="Arial" panose="020B0604020202020204" pitchFamily="34" charset="0"/>
              </a:rPr>
              <a:t>- заместитель министра финансов Чувашской Республики</a:t>
            </a:r>
          </a:p>
          <a:p>
            <a:pPr algn="just"/>
            <a:r>
              <a:rPr lang="ru-RU" sz="1300" i="1" dirty="0">
                <a:solidFill>
                  <a:prstClr val="black"/>
                </a:solidFill>
                <a:latin typeface="Arial" panose="020B0604020202020204" pitchFamily="34" charset="0"/>
                <a:cs typeface="Arial" panose="020B0604020202020204" pitchFamily="34" charset="0"/>
              </a:rPr>
              <a:t> </a:t>
            </a:r>
            <a:r>
              <a:rPr lang="ru-RU" sz="1300" i="1" dirty="0" smtClean="0">
                <a:solidFill>
                  <a:prstClr val="black"/>
                </a:solidFill>
                <a:latin typeface="Arial" panose="020B0604020202020204" pitchFamily="34" charset="0"/>
                <a:cs typeface="Arial" panose="020B0604020202020204" pitchFamily="34" charset="0"/>
              </a:rPr>
              <a:t>четвертый </a:t>
            </a:r>
            <a:r>
              <a:rPr lang="ru-RU" sz="1300" i="1" dirty="0">
                <a:solidFill>
                  <a:prstClr val="black"/>
                </a:solidFill>
                <a:latin typeface="Arial" panose="020B0604020202020204" pitchFamily="34" charset="0"/>
                <a:cs typeface="Arial" panose="020B0604020202020204" pitchFamily="34" charset="0"/>
              </a:rPr>
              <a:t>вторник месяца с 15.00 до 17.00 </a:t>
            </a:r>
            <a:r>
              <a:rPr lang="ru-RU" sz="1300" i="1" dirty="0" smtClean="0">
                <a:solidFill>
                  <a:prstClr val="black"/>
                </a:solidFill>
                <a:latin typeface="Arial" panose="020B0604020202020204" pitchFamily="34" charset="0"/>
                <a:cs typeface="Arial" panose="020B0604020202020204" pitchFamily="34" charset="0"/>
              </a:rPr>
              <a:t>часов</a:t>
            </a:r>
            <a:endParaRPr lang="ru-RU" sz="400" i="1" dirty="0">
              <a:solidFill>
                <a:prstClr val="black"/>
              </a:solidFill>
              <a:latin typeface="Arial" panose="020B0604020202020204" pitchFamily="34" charset="0"/>
              <a:cs typeface="Arial" panose="020B0604020202020204" pitchFamily="34" charset="0"/>
            </a:endParaRPr>
          </a:p>
          <a:p>
            <a:pPr algn="just"/>
            <a:r>
              <a:rPr lang="ru-RU" sz="400" dirty="0">
                <a:solidFill>
                  <a:prstClr val="black"/>
                </a:solidFill>
                <a:latin typeface="Arial" panose="020B0604020202020204" pitchFamily="34" charset="0"/>
                <a:cs typeface="Arial" panose="020B0604020202020204" pitchFamily="34" charset="0"/>
              </a:rPr>
              <a:t> </a:t>
            </a:r>
            <a:r>
              <a:rPr lang="ru-RU" sz="400" dirty="0" smtClean="0">
                <a:solidFill>
                  <a:prstClr val="black"/>
                </a:solidFill>
                <a:latin typeface="Arial" panose="020B0604020202020204" pitchFamily="34" charset="0"/>
                <a:cs typeface="Arial" panose="020B0604020202020204" pitchFamily="34" charset="0"/>
              </a:rPr>
              <a:t>  </a:t>
            </a:r>
            <a:endParaRPr lang="ru-RU" sz="400" dirty="0">
              <a:solidFill>
                <a:prstClr val="black"/>
              </a:solidFill>
              <a:latin typeface="Arial" panose="020B0604020202020204" pitchFamily="34" charset="0"/>
              <a:cs typeface="Arial" panose="020B0604020202020204" pitchFamily="34" charset="0"/>
            </a:endParaRPr>
          </a:p>
        </p:txBody>
      </p:sp>
      <p:sp>
        <p:nvSpPr>
          <p:cNvPr id="12" name="Прямоугольник 11"/>
          <p:cNvSpPr/>
          <p:nvPr/>
        </p:nvSpPr>
        <p:spPr>
          <a:xfrm>
            <a:off x="4818156" y="5797877"/>
            <a:ext cx="4055101" cy="292388"/>
          </a:xfrm>
          <a:prstGeom prst="rect">
            <a:avLst/>
          </a:prstGeom>
        </p:spPr>
        <p:txBody>
          <a:bodyPr wrap="square">
            <a:spAutoFit/>
          </a:bodyPr>
          <a:lstStyle/>
          <a:p>
            <a:r>
              <a:rPr lang="en-US" sz="1300" dirty="0">
                <a:solidFill>
                  <a:srgbClr val="3333FF"/>
                </a:solidFill>
                <a:latin typeface="Arial" panose="020B0604020202020204" pitchFamily="34" charset="0"/>
                <a:cs typeface="Arial" panose="020B0604020202020204" pitchFamily="34" charset="0"/>
              </a:rPr>
              <a:t>https://www.instagram.com/minfin_chuvashii/</a:t>
            </a:r>
            <a:endParaRPr lang="ru-RU" sz="1300" dirty="0" smtClean="0">
              <a:solidFill>
                <a:srgbClr val="3333FF"/>
              </a:solidFill>
              <a:latin typeface="Arial" panose="020B0604020202020204" pitchFamily="34" charset="0"/>
              <a:cs typeface="Arial" panose="020B0604020202020204" pitchFamily="34" charset="0"/>
            </a:endParaRPr>
          </a:p>
        </p:txBody>
      </p:sp>
      <p:pic>
        <p:nvPicPr>
          <p:cNvPr id="1027" name="Picture 3" descr="T:\Сектор финансирования\2000px-Instagram_logo_2016.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5733256"/>
            <a:ext cx="462180" cy="46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82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kredi_politi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08" y="3177344"/>
            <a:ext cx="2593130" cy="1944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pPr>
              <a:defRPr/>
            </a:pPr>
            <a:fld id="{5134FBE4-DC40-4A96-AB83-42E61AAB2036}" type="slidenum">
              <a:rPr lang="ru-RU" smtClean="0"/>
              <a:pPr>
                <a:defRPr/>
              </a:pPr>
              <a:t>9</a:t>
            </a:fld>
            <a:endParaRPr lang="ru-RU" dirty="0"/>
          </a:p>
        </p:txBody>
      </p:sp>
      <p:sp>
        <p:nvSpPr>
          <p:cNvPr id="5" name="Скругленный прямоугольник 4"/>
          <p:cNvSpPr/>
          <p:nvPr/>
        </p:nvSpPr>
        <p:spPr>
          <a:xfrm>
            <a:off x="179512" y="836712"/>
            <a:ext cx="6192688" cy="1872208"/>
          </a:xfrm>
          <a:prstGeom prst="round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just"/>
            <a:r>
              <a:rPr lang="ru-RU" sz="1500" dirty="0" smtClean="0">
                <a:solidFill>
                  <a:prstClr val="black"/>
                </a:solidFill>
                <a:latin typeface="Times New Roman" panose="02020603050405020304" pitchFamily="18" charset="0"/>
                <a:cs typeface="Times New Roman" panose="02020603050405020304" pitchFamily="18" charset="0"/>
              </a:rPr>
              <a:t>     Нестабильность геополитической ситуации, резкие изменения развития </a:t>
            </a:r>
            <a:r>
              <a:rPr lang="ru-RU" sz="1400" dirty="0" smtClean="0">
                <a:solidFill>
                  <a:prstClr val="black"/>
                </a:solidFill>
                <a:latin typeface="Times New Roman" panose="02020603050405020304" pitchFamily="18" charset="0"/>
                <a:cs typeface="Times New Roman" panose="02020603050405020304" pitchFamily="18" charset="0"/>
              </a:rPr>
              <a:t>экономики приводят </a:t>
            </a:r>
            <a:r>
              <a:rPr lang="ru-RU" sz="1400" dirty="0">
                <a:solidFill>
                  <a:prstClr val="black"/>
                </a:solidFill>
                <a:latin typeface="Times New Roman" panose="02020603050405020304" pitchFamily="18" charset="0"/>
                <a:cs typeface="Times New Roman" panose="02020603050405020304" pitchFamily="18" charset="0"/>
              </a:rPr>
              <a:t>к замедлению роста или снижению доходов бюджетов, а расходные обязательства сохраняются практически на прежнем </a:t>
            </a:r>
            <a:r>
              <a:rPr lang="ru-RU" sz="1400" dirty="0" smtClean="0">
                <a:solidFill>
                  <a:prstClr val="black"/>
                </a:solidFill>
                <a:latin typeface="Times New Roman" panose="02020603050405020304" pitchFamily="18" charset="0"/>
                <a:cs typeface="Times New Roman" panose="02020603050405020304" pitchFamily="18" charset="0"/>
              </a:rPr>
              <a:t>уровне. Дефицит </a:t>
            </a:r>
            <a:r>
              <a:rPr lang="ru-RU" sz="1400" dirty="0">
                <a:solidFill>
                  <a:prstClr val="black"/>
                </a:solidFill>
                <a:latin typeface="Times New Roman" panose="02020603050405020304" pitchFamily="18" charset="0"/>
                <a:cs typeface="Times New Roman" panose="02020603050405020304" pitchFamily="18" charset="0"/>
              </a:rPr>
              <a:t>становится угрозой выполнения социальных обязательств государства и для его преодоления применяются </a:t>
            </a:r>
            <a:r>
              <a:rPr lang="ru-RU" sz="1400" dirty="0" smtClean="0">
                <a:solidFill>
                  <a:prstClr val="black"/>
                </a:solidFill>
                <a:latin typeface="Times New Roman" panose="02020603050405020304" pitchFamily="18" charset="0"/>
                <a:cs typeface="Times New Roman" panose="02020603050405020304" pitchFamily="18" charset="0"/>
              </a:rPr>
              <a:t>методы </a:t>
            </a:r>
            <a:r>
              <a:rPr lang="ru-RU" sz="1400" dirty="0">
                <a:solidFill>
                  <a:prstClr val="black"/>
                </a:solidFill>
                <a:latin typeface="Times New Roman" panose="02020603050405020304" pitchFamily="18" charset="0"/>
                <a:cs typeface="Times New Roman" panose="02020603050405020304" pitchFamily="18" charset="0"/>
              </a:rPr>
              <a:t>мобилизации доходов и оптимизации использования бюджетных средств, направленные на обеспечение </a:t>
            </a:r>
            <a:r>
              <a:rPr lang="ru-RU" sz="1400" dirty="0" smtClean="0">
                <a:solidFill>
                  <a:prstClr val="black"/>
                </a:solidFill>
                <a:latin typeface="Times New Roman" panose="02020603050405020304" pitchFamily="18" charset="0"/>
                <a:cs typeface="Times New Roman" panose="02020603050405020304" pitchFamily="18" charset="0"/>
              </a:rPr>
              <a:t>баланса.</a:t>
            </a:r>
          </a:p>
        </p:txBody>
      </p:sp>
      <p:sp>
        <p:nvSpPr>
          <p:cNvPr id="6" name="Скругленный прямоугольник 5"/>
          <p:cNvSpPr/>
          <p:nvPr/>
        </p:nvSpPr>
        <p:spPr>
          <a:xfrm>
            <a:off x="2987824" y="2925317"/>
            <a:ext cx="5985048" cy="2448271"/>
          </a:xfrm>
          <a:prstGeom prst="round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just"/>
            <a:r>
              <a:rPr lang="ru-RU" sz="1500" b="1" dirty="0" smtClean="0">
                <a:solidFill>
                  <a:prstClr val="black"/>
                </a:solidFill>
                <a:latin typeface="Times New Roman" panose="02020603050405020304" pitchFamily="18" charset="0"/>
                <a:cs typeface="Times New Roman" panose="02020603050405020304" pitchFamily="18" charset="0"/>
              </a:rPr>
              <a:t>    </a:t>
            </a:r>
            <a:r>
              <a:rPr lang="ru-RU" sz="1400" dirty="0" smtClean="0">
                <a:solidFill>
                  <a:prstClr val="black"/>
                </a:solidFill>
                <a:latin typeface="Times New Roman" panose="02020603050405020304" pitchFamily="18" charset="0"/>
                <a:cs typeface="Times New Roman" panose="02020603050405020304" pitchFamily="18" charset="0"/>
              </a:rPr>
              <a:t>Когда </a:t>
            </a:r>
            <a:r>
              <a:rPr lang="ru-RU" sz="1400" dirty="0">
                <a:solidFill>
                  <a:prstClr val="black"/>
                </a:solidFill>
                <a:latin typeface="Times New Roman" panose="02020603050405020304" pitchFamily="18" charset="0"/>
                <a:cs typeface="Times New Roman" panose="02020603050405020304" pitchFamily="18" charset="0"/>
              </a:rPr>
              <a:t>возможности привлечения традиционных доходных источников (налоги, сборы, отчисления и др.) и сокращения расходов исчерпаны, на покрытие дефицита бюджета направляются заемные средства. </a:t>
            </a:r>
            <a:endParaRPr lang="ru-RU" sz="1400" dirty="0" smtClean="0">
              <a:solidFill>
                <a:prstClr val="black"/>
              </a:solidFill>
              <a:latin typeface="Times New Roman" panose="02020603050405020304" pitchFamily="18" charset="0"/>
              <a:cs typeface="Times New Roman" panose="02020603050405020304" pitchFamily="18" charset="0"/>
            </a:endParaRPr>
          </a:p>
          <a:p>
            <a:pPr algn="just"/>
            <a:r>
              <a:rPr lang="ru-RU" sz="1400" dirty="0">
                <a:solidFill>
                  <a:prstClr val="black"/>
                </a:solidFill>
                <a:latin typeface="Times New Roman" panose="02020603050405020304" pitchFamily="18" charset="0"/>
                <a:cs typeface="Times New Roman" panose="02020603050405020304" pitchFamily="18" charset="0"/>
              </a:rPr>
              <a:t> </a:t>
            </a:r>
            <a:r>
              <a:rPr lang="ru-RU" sz="1400" dirty="0" smtClean="0">
                <a:solidFill>
                  <a:prstClr val="black"/>
                </a:solidFill>
                <a:latin typeface="Times New Roman" panose="02020603050405020304" pitchFamily="18" charset="0"/>
                <a:cs typeface="Times New Roman" panose="02020603050405020304" pitchFamily="18" charset="0"/>
              </a:rPr>
              <a:t>   Формирование </a:t>
            </a:r>
            <a:r>
              <a:rPr lang="ru-RU" sz="1400" dirty="0">
                <a:solidFill>
                  <a:prstClr val="black"/>
                </a:solidFill>
                <a:latin typeface="Times New Roman" panose="02020603050405020304" pitchFamily="18" charset="0"/>
                <a:cs typeface="Times New Roman" panose="02020603050405020304" pitchFamily="18" charset="0"/>
              </a:rPr>
              <a:t>эффективного механизма заимствований, позволяющего привлекать дополнительные ресурсы при минимальных издержках, - суть долговой политики региона, нацеленной, прежде всего, на преодоление дефицитности бюджета и достижение его сбалансированности</a:t>
            </a:r>
            <a:r>
              <a:rPr lang="ru-RU" sz="1400" dirty="0" smtClean="0">
                <a:solidFill>
                  <a:prstClr val="black"/>
                </a:solidFill>
                <a:latin typeface="Times New Roman" panose="02020603050405020304" pitchFamily="18" charset="0"/>
                <a:cs typeface="Times New Roman" panose="02020603050405020304" pitchFamily="18" charset="0"/>
              </a:rPr>
              <a:t>.</a:t>
            </a:r>
          </a:p>
          <a:p>
            <a:pPr algn="just"/>
            <a:r>
              <a:rPr lang="ru-RU" sz="1400" dirty="0" smtClean="0">
                <a:solidFill>
                  <a:prstClr val="black"/>
                </a:solidFill>
                <a:latin typeface="Times New Roman" panose="02020603050405020304" pitchFamily="18" charset="0"/>
                <a:cs typeface="Times New Roman" panose="02020603050405020304" pitchFamily="18" charset="0"/>
              </a:rPr>
              <a:t>    Вытекающая из этого задача – обеспечение оптимального уровня долговой нагрузки Чувашской Республики</a:t>
            </a:r>
          </a:p>
        </p:txBody>
      </p:sp>
      <p:sp>
        <p:nvSpPr>
          <p:cNvPr id="7" name="Скругленный прямоугольник 6"/>
          <p:cNvSpPr/>
          <p:nvPr/>
        </p:nvSpPr>
        <p:spPr>
          <a:xfrm>
            <a:off x="179512" y="5661248"/>
            <a:ext cx="5616624" cy="936104"/>
          </a:xfrm>
          <a:prstGeom prst="round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just"/>
            <a:r>
              <a:rPr lang="ru-RU" sz="1500" b="1" dirty="0" smtClean="0">
                <a:solidFill>
                  <a:prstClr val="black"/>
                </a:solidFill>
                <a:latin typeface="Times New Roman" panose="02020603050405020304" pitchFamily="18" charset="0"/>
                <a:cs typeface="Times New Roman" panose="02020603050405020304" pitchFamily="18" charset="0"/>
              </a:rPr>
              <a:t>     </a:t>
            </a:r>
            <a:r>
              <a:rPr lang="ru-RU" sz="1500" dirty="0" smtClean="0">
                <a:solidFill>
                  <a:prstClr val="black"/>
                </a:solidFill>
                <a:latin typeface="Times New Roman" panose="02020603050405020304" pitchFamily="18" charset="0"/>
                <a:cs typeface="Times New Roman" panose="02020603050405020304" pitchFamily="18" charset="0"/>
              </a:rPr>
              <a:t>Проведение </a:t>
            </a:r>
            <a:r>
              <a:rPr lang="ru-RU" sz="1500" dirty="0">
                <a:solidFill>
                  <a:prstClr val="black"/>
                </a:solidFill>
                <a:latin typeface="Times New Roman" panose="02020603050405020304" pitchFamily="18" charset="0"/>
                <a:cs typeface="Times New Roman" panose="02020603050405020304" pitchFamily="18" charset="0"/>
              </a:rPr>
              <a:t>предсказуемой и ответственной бюджетной политики является важнейшей предпосылкой для обеспечения макроэкономической </a:t>
            </a:r>
            <a:r>
              <a:rPr lang="ru-RU" sz="1500" dirty="0" smtClean="0">
                <a:solidFill>
                  <a:prstClr val="black"/>
                </a:solidFill>
                <a:latin typeface="Times New Roman" panose="02020603050405020304" pitchFamily="18" charset="0"/>
                <a:cs typeface="Times New Roman" panose="02020603050405020304" pitchFamily="18" charset="0"/>
              </a:rPr>
              <a:t>стабильности</a:t>
            </a:r>
          </a:p>
        </p:txBody>
      </p:sp>
      <p:pic>
        <p:nvPicPr>
          <p:cNvPr id="1027" name="Picture 3" descr="E:\11e809349eb14856577a0116ad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7916" y="843136"/>
            <a:ext cx="2332230" cy="18657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nvSpPr>
        <p:spPr>
          <a:xfrm>
            <a:off x="259729" y="-13063"/>
            <a:ext cx="6976567"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000" dirty="0">
                <a:solidFill>
                  <a:schemeClr val="tx1"/>
                </a:solidFill>
                <a:effectLst/>
                <a:latin typeface="Times New Roman" panose="02020603050405020304" pitchFamily="18" charset="0"/>
                <a:cs typeface="Times New Roman" panose="02020603050405020304" pitchFamily="18" charset="0"/>
              </a:rPr>
              <a:t>Риски и проблемы в сфере бюджетной политики Чувашской Республики</a:t>
            </a: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0064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13170</TotalTime>
  <Words>13606</Words>
  <Application>Microsoft Office PowerPoint</Application>
  <PresentationFormat>Экран (4:3)</PresentationFormat>
  <Paragraphs>3671</Paragraphs>
  <Slides>80</Slides>
  <Notes>51</Notes>
  <HiddenSlides>0</HiddenSlides>
  <MMClips>0</MMClips>
  <ScaleCrop>false</ScaleCrop>
  <HeadingPairs>
    <vt:vector size="4" baseType="variant">
      <vt:variant>
        <vt:lpstr>Тема</vt:lpstr>
      </vt:variant>
      <vt:variant>
        <vt:i4>1</vt:i4>
      </vt:variant>
      <vt:variant>
        <vt:lpstr>Заголовки слайдов</vt:lpstr>
      </vt:variant>
      <vt:variant>
        <vt:i4>80</vt:i4>
      </vt:variant>
    </vt:vector>
  </HeadingPairs>
  <TitlesOfParts>
    <vt:vector size="81" baseType="lpstr">
      <vt:lpstr>Воздушный поток</vt:lpstr>
      <vt:lpstr>Бюджет для граждан</vt:lpstr>
      <vt:lpstr>Чувашская Республика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Реконструкция тренировочной площадки на стадионе автономного учреждения  Чувашской Республики "Центр спортивной подготовки сборных команд  Чувашской Республики имени А. Игнатьева", г. Чебоксары, ул. Чапаева, д. 17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dc:title>
  <dc:creator>ОМ</dc:creator>
  <cp:lastModifiedBy>Смирнов Игорь Николаевич</cp:lastModifiedBy>
  <cp:revision>2499</cp:revision>
  <cp:lastPrinted>2017-04-14T05:50:53Z</cp:lastPrinted>
  <dcterms:created xsi:type="dcterms:W3CDTF">2011-09-23T06:24:52Z</dcterms:created>
  <dcterms:modified xsi:type="dcterms:W3CDTF">2019-04-19T06:45:23Z</dcterms:modified>
</cp:coreProperties>
</file>