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drawings/drawing6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0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23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8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9.xml" ContentType="application/vnd.openxmlformats-officedocument.drawingml.chart+xml"/>
  <Override PartName="/ppt/drawings/drawing9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30.xml" ContentType="application/vnd.openxmlformats-officedocument.drawingml.chart+xml"/>
  <Override PartName="/ppt/notesSlides/notesSlide26.xml" ContentType="application/vnd.openxmlformats-officedocument.presentationml.notesSlide+xml"/>
  <Override PartName="/ppt/charts/chart3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2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3.xml" ContentType="application/vnd.openxmlformats-officedocument.drawingml.chart+xml"/>
  <Override PartName="/ppt/notesSlides/notesSlide31.xml" ContentType="application/vnd.openxmlformats-officedocument.presentationml.notesSlide+xml"/>
  <Override PartName="/ppt/charts/chart3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5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7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8.xml" ContentType="application/vnd.openxmlformats-officedocument.drawingml.chart+xml"/>
  <Override PartName="/ppt/notesSlides/notesSlide40.xml" ContentType="application/vnd.openxmlformats-officedocument.presentationml.notesSlide+xml"/>
  <Override PartName="/ppt/charts/chart39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40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41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42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43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44.xml" ContentType="application/vnd.openxmlformats-officedocument.drawingml.chart+xml"/>
  <Override PartName="/ppt/notesSlides/notesSlide51.xml" ContentType="application/vnd.openxmlformats-officedocument.presentationml.notesSlide+xml"/>
  <Override PartName="/ppt/charts/chart45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46.xml" ContentType="application/vnd.openxmlformats-officedocument.drawingml.chart+xml"/>
  <Override PartName="/ppt/notesSlides/notesSlide54.xml" ContentType="application/vnd.openxmlformats-officedocument.presentationml.notesSlide+xml"/>
  <Override PartName="/ppt/charts/chart47.xml" ContentType="application/vnd.openxmlformats-officedocument.drawingml.chart+xml"/>
  <Override PartName="/ppt/notesSlides/notesSlide55.xml" ContentType="application/vnd.openxmlformats-officedocument.presentationml.notesSlide+xml"/>
  <Override PartName="/ppt/charts/chart48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5"/>
  </p:notesMasterIdLst>
  <p:handoutMasterIdLst>
    <p:handoutMasterId r:id="rId96"/>
  </p:handoutMasterIdLst>
  <p:sldIdLst>
    <p:sldId id="611" r:id="rId2"/>
    <p:sldId id="436" r:id="rId3"/>
    <p:sldId id="437" r:id="rId4"/>
    <p:sldId id="438" r:id="rId5"/>
    <p:sldId id="649" r:id="rId6"/>
    <p:sldId id="442" r:id="rId7"/>
    <p:sldId id="397" r:id="rId8"/>
    <p:sldId id="396" r:id="rId9"/>
    <p:sldId id="680" r:id="rId10"/>
    <p:sldId id="757" r:id="rId11"/>
    <p:sldId id="758" r:id="rId12"/>
    <p:sldId id="759" r:id="rId13"/>
    <p:sldId id="761" r:id="rId14"/>
    <p:sldId id="762" r:id="rId15"/>
    <p:sldId id="763" r:id="rId16"/>
    <p:sldId id="782" r:id="rId17"/>
    <p:sldId id="783" r:id="rId18"/>
    <p:sldId id="787" r:id="rId19"/>
    <p:sldId id="788" r:id="rId20"/>
    <p:sldId id="790" r:id="rId21"/>
    <p:sldId id="791" r:id="rId22"/>
    <p:sldId id="792" r:id="rId23"/>
    <p:sldId id="793" r:id="rId24"/>
    <p:sldId id="794" r:id="rId25"/>
    <p:sldId id="764" r:id="rId26"/>
    <p:sldId id="765" r:id="rId27"/>
    <p:sldId id="766" r:id="rId28"/>
    <p:sldId id="767" r:id="rId29"/>
    <p:sldId id="768" r:id="rId30"/>
    <p:sldId id="769" r:id="rId31"/>
    <p:sldId id="770" r:id="rId32"/>
    <p:sldId id="771" r:id="rId33"/>
    <p:sldId id="796" r:id="rId34"/>
    <p:sldId id="797" r:id="rId35"/>
    <p:sldId id="798" r:id="rId36"/>
    <p:sldId id="837" r:id="rId37"/>
    <p:sldId id="838" r:id="rId38"/>
    <p:sldId id="799" r:id="rId39"/>
    <p:sldId id="784" r:id="rId40"/>
    <p:sldId id="785" r:id="rId41"/>
    <p:sldId id="786" r:id="rId42"/>
    <p:sldId id="779" r:id="rId43"/>
    <p:sldId id="780" r:id="rId44"/>
    <p:sldId id="795" r:id="rId45"/>
    <p:sldId id="778" r:id="rId46"/>
    <p:sldId id="772" r:id="rId47"/>
    <p:sldId id="773" r:id="rId48"/>
    <p:sldId id="800" r:id="rId49"/>
    <p:sldId id="801" r:id="rId50"/>
    <p:sldId id="802" r:id="rId51"/>
    <p:sldId id="803" r:id="rId52"/>
    <p:sldId id="804" r:id="rId53"/>
    <p:sldId id="805" r:id="rId54"/>
    <p:sldId id="806" r:id="rId55"/>
    <p:sldId id="807" r:id="rId56"/>
    <p:sldId id="814" r:id="rId57"/>
    <p:sldId id="815" r:id="rId58"/>
    <p:sldId id="808" r:id="rId59"/>
    <p:sldId id="809" r:id="rId60"/>
    <p:sldId id="810" r:id="rId61"/>
    <p:sldId id="811" r:id="rId62"/>
    <p:sldId id="812" r:id="rId63"/>
    <p:sldId id="813" r:id="rId64"/>
    <p:sldId id="774" r:id="rId65"/>
    <p:sldId id="775" r:id="rId66"/>
    <p:sldId id="776" r:id="rId67"/>
    <p:sldId id="777" r:id="rId68"/>
    <p:sldId id="823" r:id="rId69"/>
    <p:sldId id="824" r:id="rId70"/>
    <p:sldId id="818" r:id="rId71"/>
    <p:sldId id="819" r:id="rId72"/>
    <p:sldId id="816" r:id="rId73"/>
    <p:sldId id="817" r:id="rId74"/>
    <p:sldId id="821" r:id="rId75"/>
    <p:sldId id="822" r:id="rId76"/>
    <p:sldId id="829" r:id="rId77"/>
    <p:sldId id="830" r:id="rId78"/>
    <p:sldId id="839" r:id="rId79"/>
    <p:sldId id="840" r:id="rId80"/>
    <p:sldId id="827" r:id="rId81"/>
    <p:sldId id="828" r:id="rId82"/>
    <p:sldId id="825" r:id="rId83"/>
    <p:sldId id="826" r:id="rId84"/>
    <p:sldId id="831" r:id="rId85"/>
    <p:sldId id="832" r:id="rId86"/>
    <p:sldId id="833" r:id="rId87"/>
    <p:sldId id="834" r:id="rId88"/>
    <p:sldId id="835" r:id="rId89"/>
    <p:sldId id="836" r:id="rId90"/>
    <p:sldId id="760" r:id="rId91"/>
    <p:sldId id="679" r:id="rId92"/>
    <p:sldId id="444" r:id="rId93"/>
    <p:sldId id="445" r:id="rId94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436"/>
            <p14:sldId id="437"/>
            <p14:sldId id="438"/>
            <p14:sldId id="649"/>
            <p14:sldId id="442"/>
            <p14:sldId id="397"/>
            <p14:sldId id="396"/>
            <p14:sldId id="680"/>
            <p14:sldId id="757"/>
            <p14:sldId id="758"/>
            <p14:sldId id="759"/>
            <p14:sldId id="761"/>
            <p14:sldId id="762"/>
            <p14:sldId id="763"/>
            <p14:sldId id="782"/>
            <p14:sldId id="783"/>
            <p14:sldId id="787"/>
            <p14:sldId id="788"/>
            <p14:sldId id="790"/>
            <p14:sldId id="791"/>
            <p14:sldId id="792"/>
            <p14:sldId id="793"/>
            <p14:sldId id="794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96"/>
            <p14:sldId id="797"/>
            <p14:sldId id="798"/>
            <p14:sldId id="837"/>
            <p14:sldId id="838"/>
            <p14:sldId id="799"/>
            <p14:sldId id="784"/>
            <p14:sldId id="785"/>
            <p14:sldId id="786"/>
            <p14:sldId id="779"/>
            <p14:sldId id="780"/>
            <p14:sldId id="795"/>
            <p14:sldId id="778"/>
            <p14:sldId id="772"/>
            <p14:sldId id="773"/>
            <p14:sldId id="800"/>
            <p14:sldId id="801"/>
            <p14:sldId id="802"/>
            <p14:sldId id="803"/>
            <p14:sldId id="804"/>
            <p14:sldId id="805"/>
            <p14:sldId id="806"/>
            <p14:sldId id="807"/>
            <p14:sldId id="814"/>
            <p14:sldId id="815"/>
            <p14:sldId id="808"/>
            <p14:sldId id="809"/>
            <p14:sldId id="810"/>
            <p14:sldId id="811"/>
            <p14:sldId id="812"/>
            <p14:sldId id="813"/>
            <p14:sldId id="774"/>
            <p14:sldId id="775"/>
            <p14:sldId id="776"/>
            <p14:sldId id="777"/>
            <p14:sldId id="823"/>
            <p14:sldId id="824"/>
            <p14:sldId id="818"/>
            <p14:sldId id="819"/>
            <p14:sldId id="816"/>
            <p14:sldId id="817"/>
            <p14:sldId id="821"/>
            <p14:sldId id="822"/>
            <p14:sldId id="829"/>
            <p14:sldId id="830"/>
            <p14:sldId id="839"/>
            <p14:sldId id="840"/>
            <p14:sldId id="827"/>
            <p14:sldId id="828"/>
            <p14:sldId id="825"/>
            <p14:sldId id="826"/>
            <p14:sldId id="831"/>
            <p14:sldId id="832"/>
            <p14:sldId id="833"/>
            <p14:sldId id="834"/>
            <p14:sldId id="835"/>
            <p14:sldId id="836"/>
            <p14:sldId id="760"/>
            <p14:sldId id="679"/>
            <p14:sldId id="444"/>
            <p14:sldId id="445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6F7"/>
    <a:srgbClr val="BACCF0"/>
    <a:srgbClr val="8CADEA"/>
    <a:srgbClr val="E7E1F0"/>
    <a:srgbClr val="CFC0E2"/>
    <a:srgbClr val="B196D2"/>
    <a:srgbClr val="4E67C8"/>
    <a:srgbClr val="3F1260"/>
    <a:srgbClr val="006A96"/>
    <a:srgbClr val="293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>
        <p:scale>
          <a:sx n="75" d="100"/>
          <a:sy n="75" d="100"/>
        </p:scale>
        <p:origin x="-109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88172904015905"/>
          <c:y val="3.8602954383300532E-2"/>
          <c:w val="0.72981088528296556"/>
          <c:h val="0.89120985582888024"/>
        </c:manualLayout>
      </c:layout>
      <c:barChart>
        <c:barDir val="bar"/>
        <c:grouping val="clustered"/>
        <c:varyColors val="0"/>
        <c:ser>
          <c:idx val="1"/>
          <c:order val="0"/>
          <c:spPr>
            <a:gradFill>
              <a:gsLst>
                <a:gs pos="0">
                  <a:srgbClr val="006A96"/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Лист1!$B$5:$B$12</c:f>
              <c:numCache>
                <c:formatCode>#,##0</c:formatCode>
                <c:ptCount val="8"/>
                <c:pt idx="0">
                  <c:v>44026.3</c:v>
                </c:pt>
                <c:pt idx="1">
                  <c:v>43329.5</c:v>
                </c:pt>
                <c:pt idx="2">
                  <c:v>47415.199999999997</c:v>
                </c:pt>
                <c:pt idx="3">
                  <c:v>47721.9</c:v>
                </c:pt>
                <c:pt idx="4">
                  <c:v>43974.8</c:v>
                </c:pt>
                <c:pt idx="5">
                  <c:v>41357.9</c:v>
                </c:pt>
                <c:pt idx="6">
                  <c:v>37122.199999999997</c:v>
                </c:pt>
                <c:pt idx="7">
                  <c:v>36882.400000000001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497600"/>
        <c:axId val="133499136"/>
      </c:barChart>
      <c:catAx>
        <c:axId val="133497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3499136"/>
        <c:crosses val="autoZero"/>
        <c:auto val="1"/>
        <c:lblAlgn val="ctr"/>
        <c:lblOffset val="100"/>
        <c:noMultiLvlLbl val="0"/>
      </c:catAx>
      <c:valAx>
        <c:axId val="133499136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33497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Доля суммы возврата НДФЛ в общем объеме поступлений по субъектам ПФО, %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 (2)'!$B$4</c:f>
              <c:strCache>
                <c:ptCount val="1"/>
                <c:pt idx="0">
                  <c:v>2015г.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9566310203269533E-2"/>
                  <c:y val="2.30102935732974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855615156869425E-3"/>
                  <c:y val="1.38061761439784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903743437912953E-3"/>
                  <c:y val="1.15051467866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951871718956476E-3"/>
                  <c:y val="1.15051467866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954072653737496E-3"/>
                  <c:y val="4.19910423297944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951871718956476E-3"/>
                  <c:y val="9.2041174293190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1180748687582591E-2"/>
                  <c:y val="9.2041174293189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5903743437912953E-3"/>
                  <c:y val="9.2041174293189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6771123031373885E-2"/>
                  <c:y val="1.15051467866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7951871718956476E-3"/>
                  <c:y val="6.9030880719892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3975935859478237E-2"/>
                  <c:y val="4.60205871465945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5903743437912953E-3"/>
                  <c:y val="9.2041174293189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6771123031373885E-2"/>
                  <c:y val="4.60205871465949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3975935859478339E-2"/>
                  <c:y val="6.70163743407436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Саратовская область</c:v>
                </c:pt>
                <c:pt idx="2">
                  <c:v>Нижегородская область</c:v>
                </c:pt>
                <c:pt idx="3">
                  <c:v>Оренбургская область</c:v>
                </c:pt>
                <c:pt idx="4">
                  <c:v>Пермский край</c:v>
                </c:pt>
                <c:pt idx="5">
                  <c:v>Республика Марий Эл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Ульяновская область</c:v>
                </c:pt>
                <c:pt idx="12">
                  <c:v>Удмуртская Республика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(2)'!$B$5:$B$18</c:f>
              <c:numCache>
                <c:formatCode>#,##0.0_ ;\-#,##0.0\ </c:formatCode>
                <c:ptCount val="14"/>
                <c:pt idx="0">
                  <c:v>6.6322317274261993</c:v>
                </c:pt>
                <c:pt idx="1">
                  <c:v>8.3158778225236496</c:v>
                </c:pt>
                <c:pt idx="2">
                  <c:v>8.1315623363218048</c:v>
                </c:pt>
                <c:pt idx="3">
                  <c:v>8.366786660159363</c:v>
                </c:pt>
                <c:pt idx="4">
                  <c:v>9.158614353360969</c:v>
                </c:pt>
                <c:pt idx="5">
                  <c:v>8.0817235372338168</c:v>
                </c:pt>
                <c:pt idx="6">
                  <c:v>9.2039296845952112</c:v>
                </c:pt>
                <c:pt idx="7">
                  <c:v>9.1031687987240471</c:v>
                </c:pt>
                <c:pt idx="8">
                  <c:v>9.4914302110964304</c:v>
                </c:pt>
                <c:pt idx="9">
                  <c:v>9.6986773663117827</c:v>
                </c:pt>
                <c:pt idx="10">
                  <c:v>9.8149157741476465</c:v>
                </c:pt>
                <c:pt idx="11">
                  <c:v>10.422502114121215</c:v>
                </c:pt>
                <c:pt idx="12">
                  <c:v>10.124023596745726</c:v>
                </c:pt>
                <c:pt idx="13">
                  <c:v>11.244736633608747</c:v>
                </c:pt>
              </c:numCache>
            </c:numRef>
          </c:val>
        </c:ser>
        <c:ser>
          <c:idx val="1"/>
          <c:order val="1"/>
          <c:tx>
            <c:strRef>
              <c:f>'1 (2)'!$C$4</c:f>
              <c:strCache>
                <c:ptCount val="1"/>
                <c:pt idx="0">
                  <c:v>2016г.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"/>
                  <c:y val="1.04981738963815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5903743437913976E-3"/>
                  <c:y val="2.09963477927630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1180748687582591E-2"/>
                  <c:y val="-2.09963477927630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Саратовская область</c:v>
                </c:pt>
                <c:pt idx="2">
                  <c:v>Нижегородская область</c:v>
                </c:pt>
                <c:pt idx="3">
                  <c:v>Оренбургская область</c:v>
                </c:pt>
                <c:pt idx="4">
                  <c:v>Пермский край</c:v>
                </c:pt>
                <c:pt idx="5">
                  <c:v>Республика Марий Эл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Ульяновская область</c:v>
                </c:pt>
                <c:pt idx="12">
                  <c:v>Удмуртская Республика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(2)'!$C$5:$C$18</c:f>
              <c:numCache>
                <c:formatCode>#,##0.0_ ;\-#,##0.0\ </c:formatCode>
                <c:ptCount val="14"/>
                <c:pt idx="0">
                  <c:v>6.9448243157824479</c:v>
                </c:pt>
                <c:pt idx="1">
                  <c:v>8.4179755742104767</c:v>
                </c:pt>
                <c:pt idx="2">
                  <c:v>8.1300466079613081</c:v>
                </c:pt>
                <c:pt idx="3">
                  <c:v>8.6278808860408915</c:v>
                </c:pt>
                <c:pt idx="4">
                  <c:v>8.8052795268769</c:v>
                </c:pt>
                <c:pt idx="5">
                  <c:v>8.617760160280282</c:v>
                </c:pt>
                <c:pt idx="6">
                  <c:v>8.9648075569568011</c:v>
                </c:pt>
                <c:pt idx="7">
                  <c:v>9.2476087011747303</c:v>
                </c:pt>
                <c:pt idx="8">
                  <c:v>9.3854264992048666</c:v>
                </c:pt>
                <c:pt idx="9">
                  <c:v>9.7538734054076031</c:v>
                </c:pt>
                <c:pt idx="10">
                  <c:v>9.8971571918577723</c:v>
                </c:pt>
                <c:pt idx="11">
                  <c:v>10.683467993127136</c:v>
                </c:pt>
                <c:pt idx="12">
                  <c:v>10.352235936903101</c:v>
                </c:pt>
                <c:pt idx="13">
                  <c:v>11.427195775913198</c:v>
                </c:pt>
              </c:numCache>
            </c:numRef>
          </c:val>
        </c:ser>
        <c:ser>
          <c:idx val="2"/>
          <c:order val="2"/>
          <c:tx>
            <c:strRef>
              <c:f>'1 (2)'!$D$4</c:f>
              <c:strCache>
                <c:ptCount val="1"/>
                <c:pt idx="0">
                  <c:v>2017г.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11"/>
              <c:layout>
                <c:manualLayout>
                  <c:x val="5.5903743437912953E-3"/>
                  <c:y val="-2.09963477927630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2.7951871718956476E-3"/>
                  <c:y val="-1.4697443454934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Саратовская область</c:v>
                </c:pt>
                <c:pt idx="2">
                  <c:v>Нижегородская область</c:v>
                </c:pt>
                <c:pt idx="3">
                  <c:v>Оренбургская область</c:v>
                </c:pt>
                <c:pt idx="4">
                  <c:v>Пермский край</c:v>
                </c:pt>
                <c:pt idx="5">
                  <c:v>Республика Марий Эл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Ульяновская область</c:v>
                </c:pt>
                <c:pt idx="12">
                  <c:v>Удмуртская Республика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(2)'!$D$5:$D$18</c:f>
              <c:numCache>
                <c:formatCode>#,##0.0_ ;\-#,##0.0\ </c:formatCode>
                <c:ptCount val="14"/>
                <c:pt idx="0">
                  <c:v>7.6244548937995456</c:v>
                </c:pt>
                <c:pt idx="1">
                  <c:v>8.0501377559748413</c:v>
                </c:pt>
                <c:pt idx="2">
                  <c:v>8.0645160299988738</c:v>
                </c:pt>
                <c:pt idx="3">
                  <c:v>8.8712888385034976</c:v>
                </c:pt>
                <c:pt idx="4">
                  <c:v>8.9952036244577052</c:v>
                </c:pt>
                <c:pt idx="5">
                  <c:v>9.1458502832345925</c:v>
                </c:pt>
                <c:pt idx="6">
                  <c:v>9.1937837082975111</c:v>
                </c:pt>
                <c:pt idx="7">
                  <c:v>9.2910852646314304</c:v>
                </c:pt>
                <c:pt idx="8">
                  <c:v>9.3049261476325729</c:v>
                </c:pt>
                <c:pt idx="9">
                  <c:v>10.216283550339398</c:v>
                </c:pt>
                <c:pt idx="10">
                  <c:v>10.325528733614219</c:v>
                </c:pt>
                <c:pt idx="11">
                  <c:v>10.799494074215772</c:v>
                </c:pt>
                <c:pt idx="12">
                  <c:v>10.818876716704874</c:v>
                </c:pt>
                <c:pt idx="13">
                  <c:v>10.828264534325566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5054464"/>
        <c:axId val="135056000"/>
      </c:barChart>
      <c:catAx>
        <c:axId val="135054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5056000"/>
        <c:crosses val="autoZero"/>
        <c:auto val="1"/>
        <c:lblAlgn val="ctr"/>
        <c:lblOffset val="100"/>
        <c:noMultiLvlLbl val="0"/>
      </c:catAx>
      <c:valAx>
        <c:axId val="135056000"/>
        <c:scaling>
          <c:orientation val="minMax"/>
        </c:scaling>
        <c:delete val="0"/>
        <c:axPos val="b"/>
        <c:numFmt formatCode="#,##0.0_ ;\-#,##0.0\ " sourceLinked="1"/>
        <c:majorTickMark val="out"/>
        <c:minorTickMark val="none"/>
        <c:tickLblPos val="nextTo"/>
        <c:crossAx val="13505446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НДФЛ из консолидированного бюджета Чувашской Республики, млн. 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(3)'!$A$5</c:f>
              <c:strCache>
                <c:ptCount val="1"/>
                <c:pt idx="0">
                  <c:v>Общее поступление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6.0546943904925092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109388780985018E-2"/>
                  <c:y val="-5.0391226371672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(3)'!$B$4:$D$4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'1 (3)'!$B$5:$D$5</c:f>
              <c:numCache>
                <c:formatCode>#,##0_ ;\-#,##0\ </c:formatCode>
                <c:ptCount val="3"/>
                <c:pt idx="0">
                  <c:v>11964.430868739999</c:v>
                </c:pt>
                <c:pt idx="1">
                  <c:v>12603.72743006</c:v>
                </c:pt>
                <c:pt idx="2">
                  <c:v>13876.74170748</c:v>
                </c:pt>
              </c:numCache>
            </c:numRef>
          </c:val>
        </c:ser>
        <c:ser>
          <c:idx val="1"/>
          <c:order val="1"/>
          <c:tx>
            <c:strRef>
              <c:f>'1 (3)'!$A$6</c:f>
              <c:strCache>
                <c:ptCount val="1"/>
                <c:pt idx="0">
                  <c:v>Сумма возвратов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2.119119199292888E-2"/>
                  <c:y val="1.5117367911501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36735976231273E-2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218777561970037E-2"/>
                  <c:y val="-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 (3)'!$B$4:$D$4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'1 (3)'!$B$6:$D$6</c:f>
              <c:numCache>
                <c:formatCode>#,##0_ ;\-#,##0\ </c:formatCode>
                <c:ptCount val="3"/>
                <c:pt idx="0">
                  <c:v>1345.3687409000001</c:v>
                </c:pt>
                <c:pt idx="1">
                  <c:v>1440.2526085000002</c:v>
                </c:pt>
                <c:pt idx="2">
                  <c:v>1502.5509517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8650368"/>
        <c:axId val="138651904"/>
      </c:barChart>
      <c:catAx>
        <c:axId val="138650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651904"/>
        <c:crosses val="autoZero"/>
        <c:auto val="1"/>
        <c:lblAlgn val="ctr"/>
        <c:lblOffset val="100"/>
        <c:noMultiLvlLbl val="0"/>
      </c:catAx>
      <c:valAx>
        <c:axId val="138651904"/>
        <c:scaling>
          <c:orientation val="minMax"/>
        </c:scaling>
        <c:delete val="0"/>
        <c:axPos val="l"/>
        <c:majorGridlines/>
        <c:numFmt formatCode="#,##0_ ;\-#,##0\ 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6503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24.39</c:v>
                </c:pt>
                <c:pt idx="1">
                  <c:v>75.61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35273858460171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00146221735507E-3"/>
                  <c:y val="-0.39061258150803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881667212624442E-2"/>
                  <c:y val="-0.29281842615777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8386352133713536E-3"/>
                  <c:y val="-0.28660009998889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2017 год (факт)</c:v>
                </c:pt>
                <c:pt idx="1">
                  <c:v>2018 год (план)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17256.7088</c:v>
                </c:pt>
                <c:pt idx="1">
                  <c:v>20310</c:v>
                </c:pt>
                <c:pt idx="2">
                  <c:v>19430.010899999997</c:v>
                </c:pt>
                <c:pt idx="3">
                  <c:v>14098.491699999999</c:v>
                </c:pt>
                <c:pt idx="4">
                  <c:v>13367.891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41105408"/>
        <c:axId val="141127680"/>
        <c:axId val="0"/>
      </c:bar3DChart>
      <c:catAx>
        <c:axId val="1411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127680"/>
        <c:crosses val="autoZero"/>
        <c:auto val="1"/>
        <c:lblAlgn val="ctr"/>
        <c:lblOffset val="100"/>
        <c:noMultiLvlLbl val="0"/>
      </c:catAx>
      <c:valAx>
        <c:axId val="14112768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10540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9.3623318339305962E-3"/>
                </c:manualLayout>
              </c:layout>
              <c:spPr>
                <a:noFill/>
                <a:effectLst>
                  <a:softEdge rad="63500"/>
                </a:effectLst>
              </c:spPr>
              <c:txPr>
                <a:bodyPr/>
                <a:lstStyle/>
                <a:p>
                  <a: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9195.8842999999997</c:v>
                </c:pt>
                <c:pt idx="1">
                  <c:v>3655.2022098299999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10766.92</c:v>
                </c:pt>
                <c:pt idx="1">
                  <c:v>4475.0016999999998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697441025071289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11114.859199999999</c:v>
                </c:pt>
                <c:pt idx="1">
                  <c:v>4621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57618597933563E-2"/>
                  <c:y val="-2.4609668693142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7278.0075999999999</c:v>
                </c:pt>
                <c:pt idx="1">
                  <c:v>3654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80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69744102507118E-2"/>
                  <c:y val="-7.5195341232714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7268.9349000000002</c:v>
                </c:pt>
                <c:pt idx="1">
                  <c:v>2903.4558000000002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41186560"/>
        <c:axId val="141188096"/>
        <c:axId val="0"/>
      </c:bar3DChart>
      <c:catAx>
        <c:axId val="14118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1188096"/>
        <c:crosses val="autoZero"/>
        <c:auto val="1"/>
        <c:lblAlgn val="ctr"/>
        <c:lblOffset val="100"/>
        <c:noMultiLvlLbl val="0"/>
      </c:catAx>
      <c:valAx>
        <c:axId val="141188096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18656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1788.5544110200001</c:v>
                </c:pt>
                <c:pt idx="1">
                  <c:v>1296.2182711099999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76617170712932E-3"/>
                  <c:y val="6.50476820404967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2277.2759999999998</c:v>
                </c:pt>
                <c:pt idx="1">
                  <c:v>2239.2114999999999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2404.6227999999996</c:v>
                </c:pt>
                <c:pt idx="1">
                  <c:v>1288.6405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34114181255069E-2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2401.7874999999999</c:v>
                </c:pt>
                <c:pt idx="1">
                  <c:v>763.83819999999992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5120857816173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2431.6620999999996</c:v>
                </c:pt>
                <c:pt idx="1">
                  <c:v>763.83819999999992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41236096"/>
        <c:axId val="141237632"/>
        <c:axId val="0"/>
      </c:bar3DChart>
      <c:catAx>
        <c:axId val="14123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1237632"/>
        <c:crosses val="autoZero"/>
        <c:auto val="1"/>
        <c:lblAlgn val="ctr"/>
        <c:lblOffset val="100"/>
        <c:noMultiLvlLbl val="0"/>
      </c:catAx>
      <c:valAx>
        <c:axId val="141237632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2360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3.9134772062363439E-2"/>
          <c:y val="0.18049685300667076"/>
          <c:w val="0.4282542680442914"/>
          <c:h val="0.74479003138137634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5"/>
          <c:dPt>
            <c:idx val="3"/>
            <c:bubble3D val="0"/>
            <c:spPr>
              <a:solidFill>
                <a:srgbClr val="7030A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softEdge">
                <a:bevelT w="63500" h="25400"/>
              </a:sp3d>
            </c:spPr>
          </c:dPt>
          <c:dLbls>
            <c:dLbl>
              <c:idx val="0"/>
              <c:layout>
                <c:manualLayout>
                  <c:x val="-3.792927473583093E-2"/>
                  <c:y val="-0.250495516601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341667556124809E-2"/>
                  <c:y val="-0.2664335605222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855525313978721E-2"/>
                  <c:y val="0.13061773329533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88276941687124E-3"/>
                  <c:y val="0.133857107664365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Лист1!$B$1:$E$1</c:f>
              <c:strCache>
                <c:ptCount val="4"/>
                <c:pt idx="0">
                  <c:v>Расходные обязательства, возникшие в результате принятия нормативных правовых актов субъекта РФ,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РФ, предусматривающих предоставление из бюджета субъекта РФ межбюджетных трансфертов</c:v>
                </c:pt>
                <c:pt idx="2">
                  <c:v>Расходные обязательства, возникшие в результате принятия нормативных правовых актов субъекта РФ, предусматривающих реализацию субъектом РФ переданных полномочий за счет средств субвенций из федерального бюджета</c:v>
                </c:pt>
                <c:pt idx="3">
                  <c:v>Иные расходные обязательства</c:v>
                </c:pt>
              </c:strCache>
            </c:strRef>
          </c:cat>
          <c:val>
            <c:numRef>
              <c:f>Лист1!$B$2:$E$2</c:f>
              <c:numCache>
                <c:formatCode>#,##0.00</c:formatCode>
                <c:ptCount val="4"/>
                <c:pt idx="0">
                  <c:v>26815.7</c:v>
                </c:pt>
                <c:pt idx="1">
                  <c:v>17035.400000000001</c:v>
                </c:pt>
                <c:pt idx="2">
                  <c:v>2304.3000000000002</c:v>
                </c:pt>
                <c:pt idx="3">
                  <c:v>101.8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5"/>
        <c:holeSize val="39"/>
      </c:doughnutChart>
    </c:plotArea>
    <c:legend>
      <c:legendPos val="r"/>
      <c:layout>
        <c:manualLayout>
          <c:xMode val="edge"/>
          <c:yMode val="edge"/>
          <c:x val="0.54993461374662078"/>
          <c:y val="0.28351298325950902"/>
          <c:w val="0.44124680591045445"/>
          <c:h val="0.66792155944025544"/>
        </c:manualLayout>
      </c:layout>
      <c:overlay val="0"/>
      <c:txPr>
        <a:bodyPr/>
        <a:lstStyle/>
        <a:p>
          <a:pPr algn="just"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856529101477351"/>
          <c:y val="4.6517383713735476E-2"/>
          <c:w val="0.77917668553449726"/>
          <c:h val="0.9269012541641299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046,1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074,5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492,9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513,2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58023450729217E-3"/>
                  <c:y val="-3.219283661222866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781,2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7740703521875683E-3"/>
                  <c:y val="-6.4385673224457325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892,8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621,7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2018 год</c:v>
                </c:pt>
                <c:pt idx="1">
                  <c:v>2017 год</c:v>
                </c:pt>
                <c:pt idx="2">
                  <c:v>2016 год</c:v>
                </c:pt>
                <c:pt idx="3">
                  <c:v>2015 год</c:v>
                </c:pt>
                <c:pt idx="4">
                  <c:v>2014 год</c:v>
                </c:pt>
                <c:pt idx="5">
                  <c:v>2013 год</c:v>
                </c:pt>
                <c:pt idx="6">
                  <c:v>2012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6046.1</c:v>
                </c:pt>
                <c:pt idx="1">
                  <c:v>6074.5</c:v>
                </c:pt>
                <c:pt idx="2">
                  <c:v>5492.9</c:v>
                </c:pt>
                <c:pt idx="3">
                  <c:v>5513.2</c:v>
                </c:pt>
                <c:pt idx="4">
                  <c:v>6781.2</c:v>
                </c:pt>
                <c:pt idx="5">
                  <c:v>3892.8</c:v>
                </c:pt>
                <c:pt idx="6">
                  <c:v>2621.7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516672"/>
        <c:axId val="151518208"/>
        <c:axId val="0"/>
      </c:bar3DChart>
      <c:catAx>
        <c:axId val="151516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518208"/>
        <c:crosses val="autoZero"/>
        <c:auto val="1"/>
        <c:lblAlgn val="ctr"/>
        <c:lblOffset val="100"/>
        <c:noMultiLvlLbl val="0"/>
      </c:catAx>
      <c:valAx>
        <c:axId val="15151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516672"/>
        <c:crosses val="autoZero"/>
        <c:crossBetween val="between"/>
      </c:valAx>
      <c:spPr>
        <a:noFill/>
        <a:ln w="25378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3.3841070511516136E-2"/>
          <c:y val="0.10552128293174314"/>
          <c:w val="0.93231785897696773"/>
          <c:h val="0.668806663186300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gradFill>
              <a:gsLst>
                <a:gs pos="28000">
                  <a:schemeClr val="accent2">
                    <a:tint val="18000"/>
                    <a:satMod val="120000"/>
                    <a:lumMod val="88000"/>
                  </a:schemeClr>
                </a:gs>
                <a:gs pos="100000">
                  <a:schemeClr val="accent2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ru-RU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197,4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ru-RU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611,3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ru-RU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807,3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7197.4</c:v>
                </c:pt>
                <c:pt idx="1">
                  <c:v>5611.3</c:v>
                </c:pt>
                <c:pt idx="2">
                  <c:v>4807.3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063296"/>
        <c:axId val="160689536"/>
      </c:barChart>
      <c:catAx>
        <c:axId val="18506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689536"/>
        <c:crosses val="autoZero"/>
        <c:auto val="1"/>
        <c:lblAlgn val="ctr"/>
        <c:lblOffset val="100"/>
        <c:noMultiLvlLbl val="0"/>
      </c:catAx>
      <c:valAx>
        <c:axId val="160689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506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dirty="0"/>
              <a:t>на 01.01.2017  (за </a:t>
            </a:r>
            <a:r>
              <a:rPr lang="ru-RU" dirty="0" smtClean="0"/>
              <a:t>2016 </a:t>
            </a:r>
            <a:r>
              <a:rPr lang="ru-RU" dirty="0"/>
              <a:t>год)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2"/>
            <c:invertIfNegative val="0"/>
            <c:bubble3D val="0"/>
          </c:dPt>
          <c:dLbls>
            <c:dLbl>
              <c:idx val="0"/>
              <c:layout>
                <c:manualLayout>
                  <c:x val="-7.2093551316984557E-3"/>
                  <c:y val="-1.9420384951881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465940054495913E-4"/>
                  <c:y val="-2.5920308837722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6.13261883931175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0461869349664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1.0161125692621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4.2916656528873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4.29132772645805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8.58333130577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2.7777777777777779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4263548289433848E-2"/>
                  <c:y val="2.1457990338007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Лист1!$A$3:$A$16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Саратовская обл.</c:v>
                </c:pt>
                <c:pt idx="10">
                  <c:v>Чувашия</c:v>
                </c:pt>
                <c:pt idx="11">
                  <c:v>Мордовия</c:v>
                </c:pt>
                <c:pt idx="12">
                  <c:v>Марий Эл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58.725000000000001</c:v>
                </c:pt>
                <c:pt idx="1">
                  <c:v>56.975999999999999</c:v>
                </c:pt>
                <c:pt idx="2">
                  <c:v>50.408999999999999</c:v>
                </c:pt>
                <c:pt idx="3">
                  <c:v>43.822000000000003</c:v>
                </c:pt>
                <c:pt idx="4">
                  <c:v>43.064</c:v>
                </c:pt>
                <c:pt idx="5">
                  <c:v>43.052999999999997</c:v>
                </c:pt>
                <c:pt idx="6">
                  <c:v>40.121000000000002</c:v>
                </c:pt>
                <c:pt idx="7">
                  <c:v>38.44</c:v>
                </c:pt>
                <c:pt idx="8">
                  <c:v>37.436</c:v>
                </c:pt>
                <c:pt idx="9">
                  <c:v>36.566000000000003</c:v>
                </c:pt>
                <c:pt idx="10">
                  <c:v>36.134999999999998</c:v>
                </c:pt>
                <c:pt idx="11">
                  <c:v>35.676000000000002</c:v>
                </c:pt>
                <c:pt idx="12">
                  <c:v>34.972000000000001</c:v>
                </c:pt>
                <c:pt idx="13">
                  <c:v>33.651000000000003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5908736"/>
        <c:axId val="215910272"/>
        <c:axId val="0"/>
      </c:bar3DChart>
      <c:catAx>
        <c:axId val="21590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910272"/>
        <c:crosses val="autoZero"/>
        <c:auto val="1"/>
        <c:lblAlgn val="ctr"/>
        <c:lblOffset val="100"/>
        <c:noMultiLvlLbl val="0"/>
      </c:catAx>
      <c:valAx>
        <c:axId val="21591027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215908736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78333013968927"/>
          <c:y val="3.8602954383300532E-2"/>
          <c:w val="0.65859086810112799"/>
          <c:h val="0.8771724178713165"/>
        </c:manualLayout>
      </c:layout>
      <c:barChart>
        <c:barDir val="bar"/>
        <c:grouping val="clustered"/>
        <c:varyColors val="0"/>
        <c:ser>
          <c:idx val="1"/>
          <c:order val="0"/>
          <c:spPr>
            <a:gradFill>
              <a:gsLst>
                <a:gs pos="0">
                  <a:srgbClr val="3F1260"/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Lbls>
            <c:txPr>
              <a:bodyPr/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Лист1!$B$5:$B$12</c:f>
              <c:numCache>
                <c:formatCode>#,##0</c:formatCode>
                <c:ptCount val="8"/>
                <c:pt idx="0">
                  <c:v>43325.36</c:v>
                </c:pt>
                <c:pt idx="1">
                  <c:v>43228.1</c:v>
                </c:pt>
                <c:pt idx="2">
                  <c:v>46257.2</c:v>
                </c:pt>
                <c:pt idx="3">
                  <c:v>48962.175000000003</c:v>
                </c:pt>
                <c:pt idx="4">
                  <c:v>43867.19</c:v>
                </c:pt>
                <c:pt idx="5">
                  <c:v>39655</c:v>
                </c:pt>
                <c:pt idx="6">
                  <c:v>40008.300000000003</c:v>
                </c:pt>
                <c:pt idx="7">
                  <c:v>40196.1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166400"/>
        <c:axId val="134167936"/>
      </c:barChart>
      <c:catAx>
        <c:axId val="134166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167936"/>
        <c:crosses val="autoZero"/>
        <c:auto val="1"/>
        <c:lblAlgn val="ctr"/>
        <c:lblOffset val="100"/>
        <c:noMultiLvlLbl val="0"/>
      </c:catAx>
      <c:valAx>
        <c:axId val="134167936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34166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на </a:t>
            </a:r>
            <a:r>
              <a:rPr lang="ru-RU" dirty="0" smtClean="0"/>
              <a:t>01.01.2018  </a:t>
            </a:r>
            <a:r>
              <a:rPr lang="ru-RU" dirty="0"/>
              <a:t>(за </a:t>
            </a:r>
            <a:r>
              <a:rPr lang="ru-RU" dirty="0" smtClean="0"/>
              <a:t>2017 </a:t>
            </a:r>
            <a:r>
              <a:rPr lang="ru-RU" dirty="0"/>
              <a:t>год)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0"/>
                  <c:y val="-6.9821904614657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24024024024023E-3"/>
                  <c:y val="1.5183185450378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8087070498732929E-17"/>
                  <c:y val="7.3613517820582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7.2072072072072073E-3"/>
                  <c:y val="2.125043588492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9.6094204440662009E-3"/>
                  <c:y val="1.7379844681066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9.6096096096096092E-3"/>
                  <c:y val="1.7379510028532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6816816816816817E-2"/>
                  <c:y val="1.7000348707940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Нижегородская обл.</c:v>
                </c:pt>
                <c:pt idx="2">
                  <c:v>Самарская обл.</c:v>
                </c:pt>
                <c:pt idx="3">
                  <c:v>Башкортостан</c:v>
                </c:pt>
                <c:pt idx="4">
                  <c:v>Пермский край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Удмуртия</c:v>
                </c:pt>
                <c:pt idx="8">
                  <c:v>Пензенская обл.</c:v>
                </c:pt>
                <c:pt idx="9">
                  <c:v>Марий Эл</c:v>
                </c:pt>
                <c:pt idx="10">
                  <c:v>Чувашия</c:v>
                </c:pt>
                <c:pt idx="11">
                  <c:v>Саратовская обл.</c:v>
                </c:pt>
                <c:pt idx="12">
                  <c:v>Мордовия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57.4</c:v>
                </c:pt>
                <c:pt idx="1">
                  <c:v>55.1</c:v>
                </c:pt>
                <c:pt idx="2">
                  <c:v>51.1</c:v>
                </c:pt>
                <c:pt idx="3">
                  <c:v>47.4</c:v>
                </c:pt>
                <c:pt idx="4">
                  <c:v>47.1</c:v>
                </c:pt>
                <c:pt idx="5">
                  <c:v>45.9</c:v>
                </c:pt>
                <c:pt idx="6">
                  <c:v>42.8</c:v>
                </c:pt>
                <c:pt idx="7">
                  <c:v>40.1</c:v>
                </c:pt>
                <c:pt idx="8">
                  <c:v>38.4</c:v>
                </c:pt>
                <c:pt idx="9">
                  <c:v>37.6</c:v>
                </c:pt>
                <c:pt idx="10">
                  <c:v>37.5</c:v>
                </c:pt>
                <c:pt idx="11">
                  <c:v>37</c:v>
                </c:pt>
                <c:pt idx="12">
                  <c:v>33.799999999999997</c:v>
                </c:pt>
                <c:pt idx="13">
                  <c:v>33.700000000000003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436736"/>
        <c:axId val="216438272"/>
        <c:axId val="0"/>
      </c:bar3DChart>
      <c:catAx>
        <c:axId val="216436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6438272"/>
        <c:crosses val="autoZero"/>
        <c:auto val="1"/>
        <c:lblAlgn val="ctr"/>
        <c:lblOffset val="100"/>
        <c:noMultiLvlLbl val="0"/>
      </c:catAx>
      <c:valAx>
        <c:axId val="2164382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6436736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8171857914670136"/>
                  <c:y val="0.30533598118727545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15 572,4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85,7%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972849943874211"/>
                  <c:y val="-0.10010924712069029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2 592,7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14,3%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15572.4</c:v>
                </c:pt>
                <c:pt idx="1">
                  <c:v>2592.6999999999998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467296070340165"/>
                  <c:y val="-5.8146977319147211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1 128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43,5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0705180814857752E-3"/>
                  <c:y val="0.1377971543174365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620,4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23,9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1804831294945448"/>
                  <c:y val="-2.431032778484946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844,3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рублей-32,6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1128</c:v>
                </c:pt>
                <c:pt idx="1">
                  <c:v>620.4</c:v>
                </c:pt>
                <c:pt idx="2">
                  <c:v>844.3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0707831745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8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Ульяновская область</c:v>
                </c:pt>
                <c:pt idx="1">
                  <c:v>Самарская область</c:v>
                </c:pt>
                <c:pt idx="2">
                  <c:v>Саратовская область</c:v>
                </c:pt>
                <c:pt idx="3">
                  <c:v>Пермский край</c:v>
                </c:pt>
                <c:pt idx="4">
                  <c:v>Нижегородская область</c:v>
                </c:pt>
                <c:pt idx="5">
                  <c:v>Республика Башкортостан</c:v>
                </c:pt>
                <c:pt idx="6">
                  <c:v>Кировская область</c:v>
                </c:pt>
                <c:pt idx="7">
                  <c:v>Оренбургская область</c:v>
                </c:pt>
                <c:pt idx="8">
                  <c:v>Удмуртская Республика</c:v>
                </c:pt>
                <c:pt idx="9">
                  <c:v>Чувашская Республика</c:v>
                </c:pt>
                <c:pt idx="10">
                  <c:v>Пензенская область</c:v>
                </c:pt>
                <c:pt idx="11">
                  <c:v>Республика Марий Эл</c:v>
                </c:pt>
                <c:pt idx="12">
                  <c:v>Республика Мордовия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959</c:v>
                </c:pt>
                <c:pt idx="1">
                  <c:v>1079</c:v>
                </c:pt>
                <c:pt idx="2">
                  <c:v>1145</c:v>
                </c:pt>
                <c:pt idx="3">
                  <c:v>1152</c:v>
                </c:pt>
                <c:pt idx="4">
                  <c:v>1275</c:v>
                </c:pt>
                <c:pt idx="5">
                  <c:v>1515</c:v>
                </c:pt>
                <c:pt idx="6">
                  <c:v>1755</c:v>
                </c:pt>
                <c:pt idx="7">
                  <c:v>1799</c:v>
                </c:pt>
                <c:pt idx="8">
                  <c:v>1873</c:v>
                </c:pt>
                <c:pt idx="9">
                  <c:v>1971</c:v>
                </c:pt>
                <c:pt idx="10">
                  <c:v>2001</c:v>
                </c:pt>
                <c:pt idx="11">
                  <c:v>2558</c:v>
                </c:pt>
                <c:pt idx="12">
                  <c:v>3891</c:v>
                </c:pt>
                <c:pt idx="13">
                  <c:v>5450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910656"/>
        <c:axId val="169912192"/>
      </c:barChart>
      <c:catAx>
        <c:axId val="169910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912192"/>
        <c:crosses val="autoZero"/>
        <c:auto val="1"/>
        <c:lblAlgn val="ctr"/>
        <c:lblOffset val="100"/>
        <c:noMultiLvlLbl val="0"/>
      </c:catAx>
      <c:valAx>
        <c:axId val="16991219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69910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Жилищно-коммунальное хозяйство,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313572266734166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31713619236579088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27000">
                  <a:schemeClr val="bg1"/>
                </a:glow>
              </a:effectLst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9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Пермский край</c:v>
                </c:pt>
                <c:pt idx="1">
                  <c:v>Саратовская область</c:v>
                </c:pt>
                <c:pt idx="2">
                  <c:v>Удмуртская Республика</c:v>
                </c:pt>
                <c:pt idx="3">
                  <c:v>Оренбургская область</c:v>
                </c:pt>
                <c:pt idx="4">
                  <c:v>Ульяновская область</c:v>
                </c:pt>
                <c:pt idx="5">
                  <c:v>Пензенская область</c:v>
                </c:pt>
                <c:pt idx="6">
                  <c:v>Нижегородская область</c:v>
                </c:pt>
                <c:pt idx="7">
                  <c:v>Республика Башкортостан</c:v>
                </c:pt>
                <c:pt idx="8">
                  <c:v>Самарская область</c:v>
                </c:pt>
                <c:pt idx="9">
                  <c:v>Республика Мордовия</c:v>
                </c:pt>
                <c:pt idx="10">
                  <c:v>Кировская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 formatCode="0">
                  <c:v>294</c:v>
                </c:pt>
                <c:pt idx="1">
                  <c:v>343</c:v>
                </c:pt>
                <c:pt idx="2">
                  <c:v>356</c:v>
                </c:pt>
                <c:pt idx="3">
                  <c:v>365</c:v>
                </c:pt>
                <c:pt idx="4">
                  <c:v>533</c:v>
                </c:pt>
                <c:pt idx="5" formatCode="0">
                  <c:v>576</c:v>
                </c:pt>
                <c:pt idx="6">
                  <c:v>724</c:v>
                </c:pt>
                <c:pt idx="7">
                  <c:v>860</c:v>
                </c:pt>
                <c:pt idx="8">
                  <c:v>975</c:v>
                </c:pt>
                <c:pt idx="9">
                  <c:v>979</c:v>
                </c:pt>
                <c:pt idx="10">
                  <c:v>1231</c:v>
                </c:pt>
                <c:pt idx="11">
                  <c:v>1236</c:v>
                </c:pt>
                <c:pt idx="12">
                  <c:v>1633</c:v>
                </c:pt>
                <c:pt idx="13">
                  <c:v>2194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753984"/>
        <c:axId val="169776256"/>
      </c:barChart>
      <c:catAx>
        <c:axId val="1697539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776256"/>
        <c:crosses val="autoZero"/>
        <c:auto val="1"/>
        <c:lblAlgn val="ctr"/>
        <c:lblOffset val="100"/>
        <c:noMultiLvlLbl val="0"/>
      </c:catAx>
      <c:valAx>
        <c:axId val="16977625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69753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8585951270286086"/>
          <c:y val="3.40016783849413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2360564751013451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Пензенская область</c:v>
                </c:pt>
                <c:pt idx="1">
                  <c:v>Кировская область</c:v>
                </c:pt>
                <c:pt idx="2">
                  <c:v>Пермский край</c:v>
                </c:pt>
                <c:pt idx="3">
                  <c:v>Республика Марий Эл</c:v>
                </c:pt>
                <c:pt idx="4">
                  <c:v>Оренбургская область</c:v>
                </c:pt>
                <c:pt idx="5">
                  <c:v>Ульяновская область</c:v>
                </c:pt>
                <c:pt idx="6">
                  <c:v>Саратовская область</c:v>
                </c:pt>
                <c:pt idx="7">
                  <c:v>Чувашская Республика</c:v>
                </c:pt>
                <c:pt idx="8">
                  <c:v>Удмуртская Республика</c:v>
                </c:pt>
                <c:pt idx="9">
                  <c:v>Республика Мордовия</c:v>
                </c:pt>
                <c:pt idx="10">
                  <c:v>Самарская область</c:v>
                </c:pt>
                <c:pt idx="11">
                  <c:v>Республика Башкортостан</c:v>
                </c:pt>
                <c:pt idx="12">
                  <c:v>Республика Татарстан </c:v>
                </c:pt>
                <c:pt idx="13">
                  <c:v>Нижегородская область</c:v>
                </c:pt>
              </c:strCache>
            </c:strRef>
          </c:cat>
          <c:val>
            <c:numRef>
              <c:f>Лист1!$D$6:$D$19</c:f>
              <c:numCache>
                <c:formatCode>0</c:formatCode>
                <c:ptCount val="14"/>
                <c:pt idx="0">
                  <c:v>93</c:v>
                </c:pt>
                <c:pt idx="1">
                  <c:v>105.58449280164498</c:v>
                </c:pt>
                <c:pt idx="2">
                  <c:v>146.08367396794267</c:v>
                </c:pt>
                <c:pt idx="3">
                  <c:v>169.00979137821244</c:v>
                </c:pt>
                <c:pt idx="4">
                  <c:v>187.99642741792402</c:v>
                </c:pt>
                <c:pt idx="5">
                  <c:v>208.86159486051019</c:v>
                </c:pt>
                <c:pt idx="6">
                  <c:v>226.12049563176106</c:v>
                </c:pt>
                <c:pt idx="7">
                  <c:v>231.29659193616121</c:v>
                </c:pt>
                <c:pt idx="8">
                  <c:v>303.18190748312594</c:v>
                </c:pt>
                <c:pt idx="9">
                  <c:v>410</c:v>
                </c:pt>
                <c:pt idx="10">
                  <c:v>459</c:v>
                </c:pt>
                <c:pt idx="11">
                  <c:v>512</c:v>
                </c:pt>
                <c:pt idx="12">
                  <c:v>799</c:v>
                </c:pt>
                <c:pt idx="13">
                  <c:v>1356.9954611137127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531456"/>
        <c:axId val="170537344"/>
      </c:barChart>
      <c:catAx>
        <c:axId val="1705314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537344"/>
        <c:crosses val="autoZero"/>
        <c:auto val="1"/>
        <c:lblAlgn val="ctr"/>
        <c:lblOffset val="100"/>
        <c:noMultiLvlLbl val="0"/>
      </c:catAx>
      <c:valAx>
        <c:axId val="170537344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70531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35273858460171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982940167141916E-3"/>
                  <c:y val="-0.33804114357663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9193176066856048E-3"/>
                  <c:y val="-0.293948820501425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17 034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8386352133713536E-3"/>
                  <c:y val="-0.301297541013961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14 881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3985377286121647E-3"/>
                  <c:y val="-0.26186014747046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14 093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Лист1!$B$1:$G$1</c:f>
              <c:strCache>
                <c:ptCount val="6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 (план)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14164.8</c:v>
                </c:pt>
                <c:pt idx="1">
                  <c:v>16174</c:v>
                </c:pt>
                <c:pt idx="2">
                  <c:v>19290</c:v>
                </c:pt>
                <c:pt idx="3">
                  <c:v>17034</c:v>
                </c:pt>
                <c:pt idx="4">
                  <c:v>14880</c:v>
                </c:pt>
                <c:pt idx="5">
                  <c:v>14093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169515264"/>
        <c:axId val="169517056"/>
        <c:axId val="0"/>
      </c:bar3DChart>
      <c:catAx>
        <c:axId val="16951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517056"/>
        <c:crosses val="autoZero"/>
        <c:auto val="1"/>
        <c:lblAlgn val="ctr"/>
        <c:lblOffset val="100"/>
        <c:noMultiLvlLbl val="0"/>
      </c:catAx>
      <c:valAx>
        <c:axId val="169517056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16951526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80157294407762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603145888155253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565.9</c:v>
                </c:pt>
                <c:pt idx="1">
                  <c:v>4586.8</c:v>
                </c:pt>
                <c:pt idx="2">
                  <c:v>8656.7999999999993</c:v>
                </c:pt>
                <c:pt idx="3">
                  <c:v>355.3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8412583552621012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600.79999999999995</c:v>
                </c:pt>
                <c:pt idx="1">
                  <c:v>6321</c:v>
                </c:pt>
                <c:pt idx="2">
                  <c:v>9169</c:v>
                </c:pt>
                <c:pt idx="3">
                  <c:v>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 (план)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92062917763105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722202121708679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869.6</c:v>
                </c:pt>
                <c:pt idx="1">
                  <c:v>8169</c:v>
                </c:pt>
                <c:pt idx="2">
                  <c:v>10167</c:v>
                </c:pt>
                <c:pt idx="3">
                  <c:v>84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1761887532893152E-2"/>
                  <c:y val="-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603145888155253E-3"/>
                  <c:y val="-3.919317606685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627</c:v>
                </c:pt>
                <c:pt idx="1">
                  <c:v>6036</c:v>
                </c:pt>
                <c:pt idx="2">
                  <c:v>10302</c:v>
                </c:pt>
                <c:pt idx="3">
                  <c:v>69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6031458881552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761887532893152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8412583552621012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126</c:v>
                </c:pt>
                <c:pt idx="1">
                  <c:v>4168</c:v>
                </c:pt>
                <c:pt idx="2">
                  <c:v>10518</c:v>
                </c:pt>
                <c:pt idx="3">
                  <c:v>69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9603145888155253E-2"/>
                  <c:y val="-2.57173071304834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444404243417358E-2"/>
                  <c:y val="-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79</c:v>
                </c:pt>
                <c:pt idx="1">
                  <c:v>3426</c:v>
                </c:pt>
                <c:pt idx="2">
                  <c:v>10519</c:v>
                </c:pt>
                <c:pt idx="3">
                  <c:v>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69412864"/>
        <c:axId val="169418752"/>
        <c:axId val="0"/>
      </c:bar3DChart>
      <c:catAx>
        <c:axId val="169412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9418752"/>
        <c:crosses val="autoZero"/>
        <c:auto val="1"/>
        <c:lblAlgn val="ctr"/>
        <c:lblOffset val="100"/>
        <c:noMultiLvlLbl val="0"/>
      </c:catAx>
      <c:valAx>
        <c:axId val="169418752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4128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0493834019"/>
          <c:y val="8.1803440083194803E-2"/>
          <c:w val="0.89765069506165984"/>
          <c:h val="0.5100538465660856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 (план)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153.80000000000001</c:v>
                </c:pt>
                <c:pt idx="1">
                  <c:v>159.1</c:v>
                </c:pt>
                <c:pt idx="2" formatCode="#,##0.0">
                  <c:v>185.3</c:v>
                </c:pt>
                <c:pt idx="3">
                  <c:v>587.79999999999995</c:v>
                </c:pt>
                <c:pt idx="4" formatCode="#,##0.0">
                  <c:v>126.1</c:v>
                </c:pt>
                <c:pt idx="5">
                  <c:v>79.2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 (план)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412.1</c:v>
                </c:pt>
                <c:pt idx="1">
                  <c:v>441.6</c:v>
                </c:pt>
                <c:pt idx="2" formatCode="#,##0.0">
                  <c:v>402</c:v>
                </c:pt>
                <c:pt idx="3">
                  <c:v>39.6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 (план)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403.4</c:v>
                </c:pt>
                <c:pt idx="1">
                  <c:v>401.7</c:v>
                </c:pt>
                <c:pt idx="2" formatCode="#,##0.0">
                  <c:v>430.3</c:v>
                </c:pt>
                <c:pt idx="3">
                  <c:v>430.3</c:v>
                </c:pt>
                <c:pt idx="4" formatCode="#,##0.0">
                  <c:v>393.1</c:v>
                </c:pt>
                <c:pt idx="5">
                  <c:v>393.1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722048"/>
        <c:axId val="170723584"/>
        <c:axId val="0"/>
      </c:bar3DChart>
      <c:catAx>
        <c:axId val="17072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723584"/>
        <c:crosses val="autoZero"/>
        <c:auto val="1"/>
        <c:lblAlgn val="ctr"/>
        <c:lblOffset val="100"/>
        <c:noMultiLvlLbl val="0"/>
      </c:catAx>
      <c:valAx>
        <c:axId val="170723584"/>
        <c:scaling>
          <c:orientation val="minMax"/>
          <c:max val="13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722048"/>
        <c:crosses val="autoZero"/>
        <c:crossBetween val="between"/>
        <c:minorUnit val="200"/>
      </c:valAx>
    </c:plotArea>
    <c:legend>
      <c:legendPos val="b"/>
      <c:layout>
        <c:manualLayout>
          <c:xMode val="edge"/>
          <c:yMode val="edge"/>
          <c:x val="6.9978046420768061E-2"/>
          <c:y val="0.75940787308818647"/>
          <c:w val="0.84501013197607677"/>
          <c:h val="0.16850287246796511"/>
        </c:manualLayout>
      </c:layout>
      <c:overlay val="0"/>
      <c:txPr>
        <a:bodyPr/>
        <a:lstStyle/>
        <a:p>
          <a:pPr>
            <a:defRPr sz="1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52494825359399E-2"/>
          <c:y val="9.3258645042303009E-2"/>
          <c:w val="0.23610980053007533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3.975844157309074E-2"/>
                  <c:y val="-5.986672146050297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9858945219308877E-2"/>
                  <c:y val="-2.737859497484296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331002160095207E-2"/>
                  <c:y val="1.752850556463033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527153468278181E-2"/>
                  <c:y val="4.66668787637426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0270632293141275E-2"/>
                  <c:y val="6.625222396020506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8418844151669138E-2"/>
                  <c:y val="0.1008288163872476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492030771486744E-2"/>
                  <c:y val="5.386054642356325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8.2867850547380315E-2"/>
                  <c:y val="1.105289480578246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6502887845023108E-2"/>
                  <c:y val="-3.994101629791929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4333613450117594E-2"/>
                  <c:y val="-6.172363763553426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5.2000355004860291E-2"/>
                  <c:y val="-8.880143212111107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7.8410609846198964E-3"/>
                  <c:y val="-0.1010780618267996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5135300231417137E-2"/>
                  <c:y val="-0.1074148388069891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6865054773443158E-2"/>
                  <c:y val="-0.15510748846920225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-0.1231199441123468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4.0756948268443872E-2"/>
                  <c:y val="-0.14870958266847667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 и туризма</c:v>
                </c:pt>
                <c:pt idx="4">
                  <c:v>Развитие физической культуры и спорта</c:v>
                </c:pt>
                <c:pt idx="5">
                  <c:v>Содействие занятости населения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Другие</c:v>
                </c:pt>
              </c:strCache>
            </c:strRef>
          </c:cat>
          <c:val>
            <c:numRef>
              <c:f>Лист1!$B$2:$B$13</c:f>
              <c:numCache>
                <c:formatCode>0.0%</c:formatCode>
                <c:ptCount val="12"/>
                <c:pt idx="0">
                  <c:v>2.4223256055273559E-2</c:v>
                </c:pt>
                <c:pt idx="1">
                  <c:v>0.17782961355205243</c:v>
                </c:pt>
                <c:pt idx="2">
                  <c:v>0.14571137033802306</c:v>
                </c:pt>
                <c:pt idx="3">
                  <c:v>4.3312176266613635E-2</c:v>
                </c:pt>
                <c:pt idx="4">
                  <c:v>1.7022214920055689E-2</c:v>
                </c:pt>
                <c:pt idx="5">
                  <c:v>1.1634945478757904E-2</c:v>
                </c:pt>
                <c:pt idx="6">
                  <c:v>0.28653917660385847</c:v>
                </c:pt>
                <c:pt idx="7">
                  <c:v>5.8933528185882413E-2</c:v>
                </c:pt>
                <c:pt idx="8">
                  <c:v>8.5461290350475172E-2</c:v>
                </c:pt>
                <c:pt idx="9">
                  <c:v>0.10108264226974396</c:v>
                </c:pt>
                <c:pt idx="10">
                  <c:v>1.363463417586884E-2</c:v>
                </c:pt>
                <c:pt idx="11">
                  <c:v>3.4615151803394931E-2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1876350725532568"/>
          <c:y val="1.6578586767062628E-2"/>
          <c:w val="0.57487668832102812"/>
          <c:h val="0.5411237091335841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503465054087872E-2"/>
          <c:y val="3.8602954383300532E-2"/>
          <c:w val="0.86931731377457977"/>
          <c:h val="0.92279409123339895"/>
        </c:manualLayout>
      </c:layout>
      <c:barChart>
        <c:barDir val="bar"/>
        <c:grouping val="clustered"/>
        <c:varyColors val="0"/>
        <c:ser>
          <c:idx val="1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6"/>
              </a:solidFill>
            </c:spPr>
          </c:dPt>
          <c:dLbls>
            <c:txPr>
              <a:bodyPr/>
              <a:lstStyle/>
              <a:p>
                <a:pPr>
                  <a:defRPr sz="11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Лист1!$B$5:$B$12</c:f>
              <c:numCache>
                <c:formatCode>0</c:formatCode>
                <c:ptCount val="8"/>
                <c:pt idx="0" formatCode="General">
                  <c:v>701</c:v>
                </c:pt>
                <c:pt idx="1">
                  <c:v>101.4</c:v>
                </c:pt>
                <c:pt idx="2" formatCode="#,##0">
                  <c:v>1158</c:v>
                </c:pt>
                <c:pt idx="3" formatCode="#,##0">
                  <c:v>-1240.3</c:v>
                </c:pt>
                <c:pt idx="4" formatCode="#,##0">
                  <c:v>107.6</c:v>
                </c:pt>
                <c:pt idx="5" formatCode="#,##0">
                  <c:v>1703</c:v>
                </c:pt>
                <c:pt idx="6" formatCode="#,##0">
                  <c:v>-2886.1</c:v>
                </c:pt>
                <c:pt idx="7" formatCode="#,##0">
                  <c:v>-3313.7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407872"/>
        <c:axId val="135413760"/>
      </c:barChart>
      <c:catAx>
        <c:axId val="135407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413760"/>
        <c:crosses val="autoZero"/>
        <c:auto val="1"/>
        <c:lblAlgn val="ctr"/>
        <c:lblOffset val="100"/>
        <c:noMultiLvlLbl val="0"/>
      </c:catAx>
      <c:valAx>
        <c:axId val="13541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407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54722124040339E-2"/>
                  <c:y val="-0.230283248770655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614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647668043499187E-2"/>
                  <c:y val="-0.41631661482858684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3 352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899528702463389E-2"/>
                  <c:y val="-0.3410279578113325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63942566413E-2"/>
                  <c:y val="-0.195675357508992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324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828963402610961E-2"/>
                  <c:y val="-0.183741920209900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278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0</c:formatCode>
                <c:ptCount val="5"/>
                <c:pt idx="0">
                  <c:v>1614</c:v>
                </c:pt>
                <c:pt idx="1">
                  <c:v>3352</c:v>
                </c:pt>
                <c:pt idx="2">
                  <c:v>2355</c:v>
                </c:pt>
                <c:pt idx="3">
                  <c:v>1324</c:v>
                </c:pt>
                <c:pt idx="4">
                  <c:v>1278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1119360"/>
        <c:axId val="171120896"/>
        <c:axId val="0"/>
      </c:bar3DChart>
      <c:catAx>
        <c:axId val="17111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1120896"/>
        <c:crosses val="autoZero"/>
        <c:auto val="1"/>
        <c:lblAlgn val="ctr"/>
        <c:lblOffset val="100"/>
        <c:noMultiLvlLbl val="0"/>
      </c:catAx>
      <c:valAx>
        <c:axId val="17112089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1119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3323608185964947E-2"/>
                  <c:y val="-0.41064021986974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613141675525833E-2"/>
                  <c:y val="-0.3993818808492178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638</a:t>
                    </a:r>
                    <a:endParaRPr lang="en-US" sz="1300" b="1" i="0" u="none" strike="noStrike" kern="1200" baseline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124802761954611E-2"/>
                  <c:y val="-0.38527465202279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537396524782859E-2"/>
                  <c:y val="-0.38208056247718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5344789805723515E-2"/>
                  <c:y val="-0.37284382423117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590.79999999999995</c:v>
                </c:pt>
                <c:pt idx="1">
                  <c:v>638.15390000000002</c:v>
                </c:pt>
                <c:pt idx="2">
                  <c:v>630.70000000000005</c:v>
                </c:pt>
                <c:pt idx="3">
                  <c:v>607.6</c:v>
                </c:pt>
                <c:pt idx="4">
                  <c:v>607.6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7877504"/>
        <c:axId val="217887488"/>
        <c:axId val="0"/>
      </c:bar3DChart>
      <c:catAx>
        <c:axId val="21787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887488"/>
        <c:crosses val="autoZero"/>
        <c:auto val="1"/>
        <c:lblAlgn val="ctr"/>
        <c:lblOffset val="100"/>
        <c:noMultiLvlLbl val="0"/>
      </c:catAx>
      <c:valAx>
        <c:axId val="217887488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7877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690958172914035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536592296800801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361290441211881E-2"/>
                  <c:y val="-0.38839184045287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92142349913621E-2"/>
                  <c:y val="-0.34707355955363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591536864557888E-2"/>
                  <c:y val="-0.34707355955363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11825</c:v>
                </c:pt>
                <c:pt idx="1">
                  <c:v>13971</c:v>
                </c:pt>
                <c:pt idx="2">
                  <c:v>13254</c:v>
                </c:pt>
                <c:pt idx="3">
                  <c:v>12579</c:v>
                </c:pt>
                <c:pt idx="4">
                  <c:v>11899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9519360"/>
        <c:axId val="170739584"/>
        <c:axId val="0"/>
      </c:bar3DChart>
      <c:catAx>
        <c:axId val="16951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739584"/>
        <c:crosses val="autoZero"/>
        <c:auto val="1"/>
        <c:lblAlgn val="ctr"/>
        <c:lblOffset val="100"/>
        <c:noMultiLvlLbl val="0"/>
      </c:catAx>
      <c:valAx>
        <c:axId val="17073958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519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1028895384618724E-2"/>
                  <c:y val="-0.35631876891043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119992975960682E-2"/>
                  <c:y val="-0.37804421180674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86284946413058E-2"/>
                  <c:y val="-0.35472419944585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780305636993284E-2"/>
                  <c:y val="-0.3465308911084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868828348107821E-2"/>
                  <c:y val="-0.3414933142466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8799.9</c:v>
                </c:pt>
                <c:pt idx="1">
                  <c:v>9704.7000000000007</c:v>
                </c:pt>
                <c:pt idx="2">
                  <c:v>8225.9</c:v>
                </c:pt>
                <c:pt idx="3">
                  <c:v>7684.8</c:v>
                </c:pt>
                <c:pt idx="4">
                  <c:v>7894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5129600"/>
        <c:axId val="185232768"/>
        <c:axId val="0"/>
      </c:bar3DChart>
      <c:catAx>
        <c:axId val="18512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5232768"/>
        <c:crosses val="autoZero"/>
        <c:auto val="1"/>
        <c:lblAlgn val="ctr"/>
        <c:lblOffset val="100"/>
        <c:noMultiLvlLbl val="0"/>
      </c:catAx>
      <c:valAx>
        <c:axId val="185232768"/>
        <c:scaling>
          <c:orientation val="minMax"/>
          <c:max val="1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5129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6.6823734925375569E-3"/>
                  <c:y val="-0.3593030481828245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5 519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442888613843707E-2"/>
                  <c:y val="-0.38327337380023058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6 557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164929640528912E-2"/>
                  <c:y val="-0.4091886000585613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6 740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6 793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133679610307961E-2"/>
                  <c:y val="-0.4092305690210495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6 813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5519</c:v>
                </c:pt>
                <c:pt idx="1">
                  <c:v>6557</c:v>
                </c:pt>
                <c:pt idx="2">
                  <c:v>6740</c:v>
                </c:pt>
                <c:pt idx="3">
                  <c:v>6793</c:v>
                </c:pt>
                <c:pt idx="4">
                  <c:v>6813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01198976"/>
        <c:axId val="201240960"/>
        <c:axId val="0"/>
      </c:bar3DChart>
      <c:catAx>
        <c:axId val="201198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240960"/>
        <c:crosses val="autoZero"/>
        <c:auto val="1"/>
        <c:lblAlgn val="ctr"/>
        <c:lblOffset val="100"/>
        <c:noMultiLvlLbl val="0"/>
      </c:catAx>
      <c:valAx>
        <c:axId val="201240960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198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056976928058141E-2"/>
                  <c:y val="-0.3811097694425518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5194716361715771E-3"/>
                  <c:y val="-0.199560700497636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8204185477832858E-3"/>
                  <c:y val="-0.220627895019796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431038230548071E-2"/>
                  <c:y val="-0.130143577437169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1263782260001267E-3"/>
                  <c:y val="-0.1259204010888340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26.3</c:v>
                </c:pt>
                <c:pt idx="1">
                  <c:v>9.6999999999999993</c:v>
                </c:pt>
                <c:pt idx="2">
                  <c:v>10.7</c:v>
                </c:pt>
                <c:pt idx="3">
                  <c:v>3.4</c:v>
                </c:pt>
                <c:pt idx="4">
                  <c:v>3.4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9592320"/>
        <c:axId val="209597184"/>
        <c:axId val="0"/>
      </c:bar3DChart>
      <c:catAx>
        <c:axId val="20959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9597184"/>
        <c:crosses val="autoZero"/>
        <c:auto val="1"/>
        <c:lblAlgn val="ctr"/>
        <c:lblOffset val="100"/>
        <c:noMultiLvlLbl val="0"/>
      </c:catAx>
      <c:valAx>
        <c:axId val="2095971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9592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950710377383856E-2"/>
                  <c:y val="-0.3177870544202862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06938534823006E-2"/>
                  <c:y val="-0.341105592900347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204185477832858E-3"/>
                  <c:y val="-0.377072249780687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74983788257093E-2"/>
                  <c:y val="-0.383434437526231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701539876330491E-2"/>
                  <c:y val="-0.401560454715166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412</c:v>
                </c:pt>
                <c:pt idx="1">
                  <c:v>435</c:v>
                </c:pt>
                <c:pt idx="2">
                  <c:v>538</c:v>
                </c:pt>
                <c:pt idx="3">
                  <c:v>542</c:v>
                </c:pt>
                <c:pt idx="4">
                  <c:v>545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6572928"/>
        <c:axId val="206614912"/>
        <c:axId val="0"/>
      </c:bar3DChart>
      <c:catAx>
        <c:axId val="206572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614912"/>
        <c:crosses val="autoZero"/>
        <c:auto val="1"/>
        <c:lblAlgn val="ctr"/>
        <c:lblOffset val="100"/>
        <c:noMultiLvlLbl val="0"/>
      </c:catAx>
      <c:valAx>
        <c:axId val="20661491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572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0452599554271722E-3"/>
                  <c:y val="-0.34392328464066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255222389483E-2"/>
                  <c:y val="-0.39064677749943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129835315603662E-3"/>
                  <c:y val="-0.39679311578878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997432315752838E-3"/>
                  <c:y val="-0.29694862868855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2889187246564435E-3"/>
                  <c:y val="-0.30843868952727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1432.3</c:v>
                </c:pt>
                <c:pt idx="1">
                  <c:v>1824.48</c:v>
                </c:pt>
                <c:pt idx="2">
                  <c:v>2003</c:v>
                </c:pt>
                <c:pt idx="3">
                  <c:v>1781</c:v>
                </c:pt>
                <c:pt idx="4">
                  <c:v>1786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485504"/>
        <c:axId val="220494464"/>
        <c:axId val="0"/>
      </c:bar3DChart>
      <c:catAx>
        <c:axId val="22048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494464"/>
        <c:crosses val="autoZero"/>
        <c:auto val="1"/>
        <c:lblAlgn val="ctr"/>
        <c:lblOffset val="100"/>
        <c:noMultiLvlLbl val="0"/>
      </c:catAx>
      <c:valAx>
        <c:axId val="2204944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48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3807058899E-2"/>
                  <c:y val="-0.351445515671113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890412531866676E-2"/>
                  <c:y val="-0.26770896980363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691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02988753471346E-2"/>
                  <c:y val="-0.28247131734143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890412531866676E-2"/>
                  <c:y val="-0.18036769208526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319266200470429E-2"/>
                  <c:y val="-0.19245109296238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1003</c:v>
                </c:pt>
                <c:pt idx="1">
                  <c:v>691</c:v>
                </c:pt>
                <c:pt idx="2">
                  <c:v>744</c:v>
                </c:pt>
                <c:pt idx="3">
                  <c:v>405</c:v>
                </c:pt>
                <c:pt idx="4">
                  <c:v>416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5399040"/>
        <c:axId val="127509248"/>
        <c:axId val="0"/>
      </c:bar3DChart>
      <c:catAx>
        <c:axId val="85399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7509248"/>
        <c:crosses val="autoZero"/>
        <c:auto val="1"/>
        <c:lblAlgn val="ctr"/>
        <c:lblOffset val="100"/>
        <c:noMultiLvlLbl val="0"/>
      </c:catAx>
      <c:valAx>
        <c:axId val="1275092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5399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4.859490572333168E-3"/>
                  <c:y val="-0.29539163852590816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9437962289332793E-2"/>
                  <c:y val="-0.367739376470899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197791725040076E-2"/>
                  <c:y val="-0.2377667891865210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37962289332793E-2"/>
                  <c:y val="-0.240436487999224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5917283052443726E-2"/>
                  <c:y val="-0.238096799499343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248.5</c:v>
                </c:pt>
                <c:pt idx="1">
                  <c:v>344.5</c:v>
                </c:pt>
                <c:pt idx="2">
                  <c:v>179.3</c:v>
                </c:pt>
                <c:pt idx="3">
                  <c:v>179.1</c:v>
                </c:pt>
                <c:pt idx="4">
                  <c:v>179.1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20857088"/>
        <c:axId val="220861952"/>
        <c:axId val="0"/>
      </c:bar3DChart>
      <c:catAx>
        <c:axId val="220857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861952"/>
        <c:crosses val="autoZero"/>
        <c:auto val="1"/>
        <c:lblAlgn val="ctr"/>
        <c:lblOffset val="100"/>
        <c:noMultiLvlLbl val="0"/>
      </c:catAx>
      <c:valAx>
        <c:axId val="220861952"/>
        <c:scaling>
          <c:orientation val="minMax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857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67180885764878E-2"/>
          <c:y val="4.8500415502001966E-2"/>
          <c:w val="0.68069081398130937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Лист1!$B$2:$B$15</c:f>
              <c:numCache>
                <c:formatCode>#,##0</c:formatCode>
                <c:ptCount val="14"/>
                <c:pt idx="0">
                  <c:v>1275</c:v>
                </c:pt>
                <c:pt idx="1">
                  <c:v>354.83800000000002</c:v>
                </c:pt>
                <c:pt idx="2">
                  <c:v>825</c:v>
                </c:pt>
                <c:pt idx="3">
                  <c:v>187.66800000000001</c:v>
                </c:pt>
                <c:pt idx="4">
                  <c:v>375</c:v>
                </c:pt>
                <c:pt idx="5">
                  <c:v>113</c:v>
                </c:pt>
                <c:pt idx="7">
                  <c:v>500.5</c:v>
                </c:pt>
                <c:pt idx="8">
                  <c:v>3000</c:v>
                </c:pt>
                <c:pt idx="9">
                  <c:v>500.5</c:v>
                </c:pt>
                <c:pt idx="10">
                  <c:v>3000</c:v>
                </c:pt>
                <c:pt idx="11">
                  <c:v>500.5</c:v>
                </c:pt>
                <c:pt idx="12">
                  <c:v>3000</c:v>
                </c:pt>
                <c:pt idx="13">
                  <c:v>500.5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 formatCode="#,##0">
                  <c:v>8827.9383999999991</c:v>
                </c:pt>
                <c:pt idx="2" formatCode="#,##0">
                  <c:v>8961.5794999999998</c:v>
                </c:pt>
                <c:pt idx="4" formatCode="#,##0">
                  <c:v>7645.8029999999999</c:v>
                </c:pt>
                <c:pt idx="6" formatCode="#,##0">
                  <c:v>7309</c:v>
                </c:pt>
                <c:pt idx="8" formatCode="#,##0">
                  <c:v>6973.4870000000001</c:v>
                </c:pt>
                <c:pt idx="10" formatCode="#,##0">
                  <c:v>6301.1707999999999</c:v>
                </c:pt>
                <c:pt idx="12" formatCode="#,##0">
                  <c:v>4956.5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 formatCode="#,##0">
                  <c:v>29.153099999999998</c:v>
                </c:pt>
                <c:pt idx="2" formatCode="#,##0">
                  <c:v>12.4</c:v>
                </c:pt>
                <c:pt idx="4" formatCode="#,##0">
                  <c:v>100</c:v>
                </c:pt>
                <c:pt idx="6" formatCode="#,##0">
                  <c:v>100</c:v>
                </c:pt>
                <c:pt idx="8" formatCode="#,##0">
                  <c:v>76.900000000000006</c:v>
                </c:pt>
                <c:pt idx="10" formatCode="#,##0">
                  <c:v>51.7</c:v>
                </c:pt>
                <c:pt idx="12" formatCode="#,##0">
                  <c:v>26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Лист1!$E$2:$E$15</c:f>
              <c:numCache>
                <c:formatCode>General</c:formatCode>
                <c:ptCount val="14"/>
                <c:pt idx="0" formatCode="#,##0">
                  <c:v>3700</c:v>
                </c:pt>
                <c:pt idx="2" formatCode="#,##0">
                  <c:v>4085</c:v>
                </c:pt>
                <c:pt idx="4" formatCode="#,##0">
                  <c:v>6000</c:v>
                </c:pt>
                <c:pt idx="6" formatCode="#,##0">
                  <c:v>6588.7690000000002</c:v>
                </c:pt>
                <c:pt idx="8" formatCode="#,##0">
                  <c:v>2822.7959999999998</c:v>
                </c:pt>
                <c:pt idx="10" formatCode="#,##0">
                  <c:v>3445.7075</c:v>
                </c:pt>
                <c:pt idx="12" formatCode="#,##0">
                  <c:v>4159.4071999999996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Лист1!$F$2:$F$15</c:f>
              <c:numCache>
                <c:formatCode>General</c:formatCode>
                <c:ptCount val="14"/>
                <c:pt idx="0" formatCode="#,##0">
                  <c:v>458.33300000000003</c:v>
                </c:pt>
                <c:pt idx="2" formatCode="#,##0">
                  <c:v>374.99900000000002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5350912"/>
        <c:axId val="135393664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0,9%**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0,5%**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0,3%**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1,1%**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1,1%**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4.0621617737451994E-2"/>
                  <c:y val="-1.9674985874324483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1,2%**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9273482973387709E-2"/>
                  <c:y val="-2.0614434682284574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1,2%**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Лист1!$H$2:$H$15</c:f>
              <c:numCache>
                <c:formatCode>#,##0</c:formatCode>
                <c:ptCount val="14"/>
                <c:pt idx="0">
                  <c:v>17500</c:v>
                </c:pt>
                <c:pt idx="1">
                  <c:v>17500</c:v>
                </c:pt>
                <c:pt idx="2">
                  <c:v>17000</c:v>
                </c:pt>
                <c:pt idx="3">
                  <c:v>17000</c:v>
                </c:pt>
                <c:pt idx="4">
                  <c:v>16500</c:v>
                </c:pt>
                <c:pt idx="5">
                  <c:v>16500</c:v>
                </c:pt>
                <c:pt idx="6">
                  <c:v>18000</c:v>
                </c:pt>
                <c:pt idx="7">
                  <c:v>18000</c:v>
                </c:pt>
                <c:pt idx="8">
                  <c:v>18000</c:v>
                </c:pt>
                <c:pt idx="9">
                  <c:v>18000</c:v>
                </c:pt>
                <c:pt idx="10">
                  <c:v>18500</c:v>
                </c:pt>
                <c:pt idx="11">
                  <c:v>18500</c:v>
                </c:pt>
                <c:pt idx="12">
                  <c:v>18500</c:v>
                </c:pt>
                <c:pt idx="13">
                  <c:v>18500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50912"/>
        <c:axId val="135393664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65,1%*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55,6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52,9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50,9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46,0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43,8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39,6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01.01.2016</c:v>
                </c:pt>
                <c:pt idx="1">
                  <c:v>Расходы на обслуживание 2015 год</c:v>
                </c:pt>
                <c:pt idx="2">
                  <c:v>Госдолг на 01.01.2017</c:v>
                </c:pt>
                <c:pt idx="3">
                  <c:v>Расходы на обслуживание 2016 год</c:v>
                </c:pt>
                <c:pt idx="4">
                  <c:v>Госдолг на 01.01.2018</c:v>
                </c:pt>
                <c:pt idx="5">
                  <c:v>Расходы на обслуживание 2017 год</c:v>
                </c:pt>
                <c:pt idx="6">
                  <c:v>Госдолг на 01.01.2019</c:v>
                </c:pt>
                <c:pt idx="7">
                  <c:v>Расходы на обслуживание 2018 год</c:v>
                </c:pt>
                <c:pt idx="8">
                  <c:v>Госдолг на 01.01.2020</c:v>
                </c:pt>
                <c:pt idx="9">
                  <c:v>Расходы на обслуживание 2019 год</c:v>
                </c:pt>
                <c:pt idx="10">
                  <c:v>Госдолг на 01.01.2021</c:v>
                </c:pt>
                <c:pt idx="11">
                  <c:v>Расходы на обслуживание 2020 год</c:v>
                </c:pt>
                <c:pt idx="12">
                  <c:v>Госдолг на 01.01.2022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Лист1!$G$2:$G$15</c:f>
              <c:numCache>
                <c:formatCode>0.0%</c:formatCode>
                <c:ptCount val="14"/>
                <c:pt idx="0">
                  <c:v>0.65100000000000002</c:v>
                </c:pt>
                <c:pt idx="1">
                  <c:v>0.65100000000000002</c:v>
                </c:pt>
                <c:pt idx="2">
                  <c:v>0.55600000000000005</c:v>
                </c:pt>
                <c:pt idx="3">
                  <c:v>0.55600000000000005</c:v>
                </c:pt>
                <c:pt idx="4">
                  <c:v>0.52900000000000003</c:v>
                </c:pt>
                <c:pt idx="5">
                  <c:v>0.52900000000000003</c:v>
                </c:pt>
                <c:pt idx="6">
                  <c:v>0.50900000000000001</c:v>
                </c:pt>
                <c:pt idx="7">
                  <c:v>0.50900000000000001</c:v>
                </c:pt>
                <c:pt idx="8">
                  <c:v>0.46</c:v>
                </c:pt>
                <c:pt idx="9">
                  <c:v>0.46</c:v>
                </c:pt>
                <c:pt idx="10">
                  <c:v>0.438</c:v>
                </c:pt>
                <c:pt idx="11">
                  <c:v>0.438</c:v>
                </c:pt>
                <c:pt idx="12">
                  <c:v>0.39600000000000002</c:v>
                </c:pt>
                <c:pt idx="13">
                  <c:v>0.39600000000000002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62912"/>
        <c:axId val="135395584"/>
      </c:lineChart>
      <c:catAx>
        <c:axId val="13535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393664"/>
        <c:crosses val="autoZero"/>
        <c:auto val="1"/>
        <c:lblAlgn val="ctr"/>
        <c:lblOffset val="100"/>
        <c:noMultiLvlLbl val="0"/>
      </c:catAx>
      <c:valAx>
        <c:axId val="135393664"/>
        <c:scaling>
          <c:orientation val="minMax"/>
          <c:max val="2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35350912"/>
        <c:crosses val="autoZero"/>
        <c:crossBetween val="between"/>
      </c:valAx>
      <c:valAx>
        <c:axId val="135395584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35462912"/>
        <c:crosses val="max"/>
        <c:crossBetween val="between"/>
      </c:valAx>
      <c:catAx>
        <c:axId val="13546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39558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1085008237007467E-2"/>
                  <c:y val="-0.42522530494397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61560457451302E-2"/>
                  <c:y val="-0.43555304522940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014529114736611E-2"/>
                  <c:y val="-0.4174525815792042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922029193846598E-2"/>
                  <c:y val="-0.21431206689006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419264864767228E-2"/>
                  <c:y val="-0.2216702996388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'Лист1 (2)'!$C$8:$C$10</c:f>
              <c:numCache>
                <c:formatCode>#\ ##0.0</c:formatCode>
                <c:ptCount val="3"/>
                <c:pt idx="0">
                  <c:v>20.7</c:v>
                </c:pt>
                <c:pt idx="1">
                  <c:v>20</c:v>
                </c:pt>
                <c:pt idx="2">
                  <c:v>19.8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732416"/>
        <c:axId val="220753920"/>
        <c:axId val="0"/>
      </c:bar3DChart>
      <c:catAx>
        <c:axId val="220732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753920"/>
        <c:crosses val="autoZero"/>
        <c:auto val="1"/>
        <c:lblAlgn val="ctr"/>
        <c:lblOffset val="100"/>
        <c:noMultiLvlLbl val="0"/>
      </c:catAx>
      <c:valAx>
        <c:axId val="220753920"/>
        <c:scaling>
          <c:orientation val="minMax"/>
          <c:max val="21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732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653484682045647E-2"/>
                  <c:y val="-0.393505221719751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748800918579996E-2"/>
                  <c:y val="-0.398909782997690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96779093263793E-2"/>
                  <c:y val="-0.330684191690796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922029193846598E-2"/>
                  <c:y val="-0.21431206689006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419264864767228E-2"/>
                  <c:y val="-0.2216702996388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'Лист1 (2)'!$C$8:$C$10</c:f>
              <c:numCache>
                <c:formatCode>#,##0</c:formatCode>
                <c:ptCount val="3"/>
                <c:pt idx="0">
                  <c:v>266.5</c:v>
                </c:pt>
                <c:pt idx="1">
                  <c:v>256.8</c:v>
                </c:pt>
                <c:pt idx="2">
                  <c:v>196.5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260416"/>
        <c:axId val="221289856"/>
        <c:axId val="0"/>
      </c:bar3DChart>
      <c:catAx>
        <c:axId val="221260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289856"/>
        <c:crosses val="autoZero"/>
        <c:auto val="1"/>
        <c:lblAlgn val="ctr"/>
        <c:lblOffset val="100"/>
        <c:noMultiLvlLbl val="0"/>
      </c:catAx>
      <c:valAx>
        <c:axId val="2212898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260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38623389022E-2"/>
                  <c:y val="-0.249492250455835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64939894069623E-2"/>
                  <c:y val="-0.388618639901075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197646741310223E-2"/>
                  <c:y val="-0.2561968219433544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651691100124072E-2"/>
                  <c:y val="-0.225725150750705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800565261883431E-2"/>
                  <c:y val="-0.2386047739174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367</c:v>
                </c:pt>
                <c:pt idx="1">
                  <c:v>661.7</c:v>
                </c:pt>
                <c:pt idx="2">
                  <c:v>336.8</c:v>
                </c:pt>
                <c:pt idx="3">
                  <c:v>261.39999999999998</c:v>
                </c:pt>
                <c:pt idx="4">
                  <c:v>271.5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2430720"/>
        <c:axId val="222439680"/>
        <c:axId val="0"/>
      </c:bar3DChart>
      <c:catAx>
        <c:axId val="22243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439680"/>
        <c:crosses val="autoZero"/>
        <c:auto val="1"/>
        <c:lblAlgn val="ctr"/>
        <c:lblOffset val="100"/>
        <c:noMultiLvlLbl val="0"/>
      </c:catAx>
      <c:valAx>
        <c:axId val="2224396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430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775443029870503E-2"/>
                  <c:y val="-0.402993954276509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3 345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64939894069623E-2"/>
                  <c:y val="-0.371604341191617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3 152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25362153734331E-2"/>
                  <c:y val="-0.349682336797864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2 726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707680314240036E-2"/>
                  <c:y val="-0.310941628064619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2 390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789840676836284E-2"/>
                  <c:y val="-0.311091705167990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2 422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3345</c:v>
                </c:pt>
                <c:pt idx="1">
                  <c:v>3152</c:v>
                </c:pt>
                <c:pt idx="2">
                  <c:v>2726</c:v>
                </c:pt>
                <c:pt idx="3">
                  <c:v>2390</c:v>
                </c:pt>
                <c:pt idx="4">
                  <c:v>2422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3350144"/>
        <c:axId val="223674752"/>
        <c:axId val="0"/>
      </c:bar3DChart>
      <c:catAx>
        <c:axId val="22335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674752"/>
        <c:crosses val="autoZero"/>
        <c:auto val="1"/>
        <c:lblAlgn val="ctr"/>
        <c:lblOffset val="100"/>
        <c:noMultiLvlLbl val="0"/>
      </c:catAx>
      <c:valAx>
        <c:axId val="2236747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350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3025018348456E-2"/>
                  <c:y val="-0.2811485407564727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4 242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96963727290479E-2"/>
                  <c:y val="-0.26632589927617761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3 830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738641031091852E-3"/>
                  <c:y val="-0.2689805902866815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3 953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483457532101381E-2"/>
                  <c:y val="-0.27532984157758977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4 098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971386989381576E-2"/>
                  <c:y val="-0.2760064644348300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4 090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4241.66</c:v>
                </c:pt>
                <c:pt idx="1">
                  <c:v>3830.0405999999998</c:v>
                </c:pt>
                <c:pt idx="2">
                  <c:v>3953.1617000000001</c:v>
                </c:pt>
                <c:pt idx="3">
                  <c:v>4097.6709000000001</c:v>
                </c:pt>
                <c:pt idx="4">
                  <c:v>4089.7689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60161792"/>
        <c:axId val="160175232"/>
        <c:axId val="0"/>
      </c:bar3DChart>
      <c:catAx>
        <c:axId val="160161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175232"/>
        <c:crosses val="autoZero"/>
        <c:auto val="1"/>
        <c:lblAlgn val="ctr"/>
        <c:lblOffset val="100"/>
        <c:noMultiLvlLbl val="0"/>
      </c:catAx>
      <c:valAx>
        <c:axId val="160175232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161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331620288724E-2"/>
                  <c:y val="-0.4281620804043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742689481729871E-2"/>
                  <c:y val="-0.41419680733202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718289653152947E-2"/>
                  <c:y val="-0.41568684750530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09534570067151E-2"/>
                  <c:y val="-9.41474176383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6661694254E-2"/>
                  <c:y val="-0.12816954675121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2018 план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'Лист1 (2)'!$C$8:$C$11</c:f>
              <c:numCache>
                <c:formatCode>#,##0</c:formatCode>
                <c:ptCount val="4"/>
                <c:pt idx="0">
                  <c:v>276.964</c:v>
                </c:pt>
                <c:pt idx="1">
                  <c:v>304</c:v>
                </c:pt>
                <c:pt idx="2">
                  <c:v>304</c:v>
                </c:pt>
                <c:pt idx="3">
                  <c:v>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1675520"/>
        <c:axId val="161680384"/>
        <c:axId val="0"/>
      </c:bar3DChart>
      <c:catAx>
        <c:axId val="16167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680384"/>
        <c:crosses val="autoZero"/>
        <c:auto val="1"/>
        <c:lblAlgn val="ctr"/>
        <c:lblOffset val="100"/>
        <c:noMultiLvlLbl val="0"/>
      </c:catAx>
      <c:valAx>
        <c:axId val="16168038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1675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653484682045647E-2"/>
                  <c:y val="-0.3935052217197514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36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266550940052657E-2"/>
                  <c:y val="-0.31214139310928196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626216598632076E-2"/>
                  <c:y val="-0.30589322315125095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25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922029193846598E-2"/>
                  <c:y val="-0.21431206689006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419264864767228E-2"/>
                  <c:y val="-0.2216702996388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'Лист1 (2)'!$C$8:$C$10</c:f>
              <c:numCache>
                <c:formatCode>#,##0</c:formatCode>
                <c:ptCount val="3"/>
                <c:pt idx="0">
                  <c:v>35.5</c:v>
                </c:pt>
                <c:pt idx="1">
                  <c:v>24.7</c:v>
                </c:pt>
                <c:pt idx="2">
                  <c:v>24.7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17568"/>
        <c:axId val="133270912"/>
        <c:axId val="0"/>
      </c:bar3DChart>
      <c:catAx>
        <c:axId val="271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3270912"/>
        <c:crosses val="autoZero"/>
        <c:auto val="1"/>
        <c:lblAlgn val="ctr"/>
        <c:lblOffset val="100"/>
        <c:noMultiLvlLbl val="0"/>
      </c:catAx>
      <c:valAx>
        <c:axId val="13327091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17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729882062750405E-2"/>
                  <c:y val="-0.39961368139472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17385462489001E-2"/>
                  <c:y val="-0.10424276094167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49012665074784E-2"/>
                  <c:y val="-9.349777296797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323508703076617E-2"/>
                  <c:y val="-9.4147738767698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510636415814E-2"/>
                  <c:y val="-9.1465024197096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1469</c:v>
                </c:pt>
                <c:pt idx="1">
                  <c:v>57.583599999999997</c:v>
                </c:pt>
                <c:pt idx="2">
                  <c:v>11.5908</c:v>
                </c:pt>
                <c:pt idx="3">
                  <c:v>11.7836</c:v>
                </c:pt>
                <c:pt idx="4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2349824"/>
        <c:axId val="162358784"/>
        <c:axId val="0"/>
      </c:bar3DChart>
      <c:catAx>
        <c:axId val="16234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2358784"/>
        <c:crosses val="autoZero"/>
        <c:auto val="1"/>
        <c:lblAlgn val="ctr"/>
        <c:lblOffset val="100"/>
        <c:noMultiLvlLbl val="0"/>
      </c:catAx>
      <c:valAx>
        <c:axId val="1623587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2349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6168617883617E-2"/>
                  <c:y val="-0.21200991647425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3897267510380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26170946227955E-2"/>
                  <c:y val="-0.150594570987247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63901969586129E-2"/>
                  <c:y val="-0.143087530226299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114601820073887E-2"/>
                  <c:y val="-0.144482837242012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2017 факт</c:v>
                </c:pt>
                <c:pt idx="1">
                  <c:v>2018 план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502.97</c:v>
                </c:pt>
                <c:pt idx="1">
                  <c:v>1094.4928</c:v>
                </c:pt>
                <c:pt idx="2">
                  <c:v>290.39999999999998</c:v>
                </c:pt>
                <c:pt idx="3">
                  <c:v>296.7</c:v>
                </c:pt>
                <c:pt idx="4">
                  <c:v>277.2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601664"/>
        <c:axId val="167603200"/>
        <c:axId val="0"/>
      </c:bar3DChart>
      <c:catAx>
        <c:axId val="167601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603200"/>
        <c:crosses val="autoZero"/>
        <c:auto val="1"/>
        <c:lblAlgn val="ctr"/>
        <c:lblOffset val="100"/>
        <c:noMultiLvlLbl val="0"/>
      </c:catAx>
      <c:valAx>
        <c:axId val="1676032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601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3144192"/>
        <c:axId val="223805440"/>
        <c:axId val="0"/>
      </c:bar3DChart>
      <c:catAx>
        <c:axId val="223144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23805440"/>
        <c:crosses val="autoZero"/>
        <c:auto val="1"/>
        <c:lblAlgn val="ctr"/>
        <c:lblOffset val="100"/>
        <c:noMultiLvlLbl val="0"/>
      </c:catAx>
      <c:valAx>
        <c:axId val="2238054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3144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6.9601010522840817E-2"/>
          <c:w val="0.95416666666666672"/>
          <c:h val="0.648985101721283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21954.456800580003</c:v>
                </c:pt>
                <c:pt idx="1">
                  <c:v>25668.1</c:v>
                </c:pt>
                <c:pt idx="2">
                  <c:v>26718.102206029998</c:v>
                </c:pt>
                <c:pt idx="3">
                  <c:v>29150</c:v>
                </c:pt>
                <c:pt idx="4">
                  <c:v>27985.180700000004</c:v>
                </c:pt>
                <c:pt idx="5">
                  <c:v>29231.003799999995</c:v>
                </c:pt>
                <c:pt idx="6">
                  <c:v>30658.403200000001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15167.71295556</c:v>
                </c:pt>
                <c:pt idx="1">
                  <c:v>15689.9</c:v>
                </c:pt>
                <c:pt idx="2">
                  <c:v>17256.708811150002</c:v>
                </c:pt>
                <c:pt idx="3">
                  <c:v>20310</c:v>
                </c:pt>
                <c:pt idx="4">
                  <c:v>19430.010899999997</c:v>
                </c:pt>
                <c:pt idx="5">
                  <c:v>14098.491699999999</c:v>
                </c:pt>
                <c:pt idx="6">
                  <c:v>13367.891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36349952"/>
        <c:axId val="136376320"/>
      </c:barChart>
      <c:catAx>
        <c:axId val="13634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376320"/>
        <c:crosses val="autoZero"/>
        <c:auto val="1"/>
        <c:lblAlgn val="ctr"/>
        <c:lblOffset val="100"/>
        <c:noMultiLvlLbl val="0"/>
      </c:catAx>
      <c:valAx>
        <c:axId val="136376320"/>
        <c:scaling>
          <c:orientation val="minMax"/>
          <c:max val="5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36349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9643137809"/>
          <c:y val="5.092494387871295E-2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'Лист1 (2)'!$B$6:$B$7</c:f>
              <c:strCache>
                <c:ptCount val="1"/>
                <c:pt idx="0">
                  <c:v>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6070707354991231E-2"/>
                  <c:y val="-0.39252366854279858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512608183848831E-2"/>
                  <c:y val="-0.2809643101148452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791786870943147E-2"/>
                  <c:y val="-0.2809643101148452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675072122565886E-2"/>
                  <c:y val="-0.1322188242183687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8E-2"/>
                  <c:y val="-0.1280866707876500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'Лист1 (2)'!$C$8:$C$10</c:f>
              <c:numCache>
                <c:formatCode>#,##0</c:formatCode>
                <c:ptCount val="3"/>
                <c:pt idx="0">
                  <c:v>1120.5035</c:v>
                </c:pt>
                <c:pt idx="1">
                  <c:v>523.75340000000006</c:v>
                </c:pt>
                <c:pt idx="2">
                  <c:v>523.80840000000001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3772672"/>
        <c:axId val="223774208"/>
        <c:axId val="0"/>
      </c:bar3DChart>
      <c:catAx>
        <c:axId val="223772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774208"/>
        <c:crosses val="autoZero"/>
        <c:auto val="1"/>
        <c:lblAlgn val="ctr"/>
        <c:lblOffset val="100"/>
        <c:noMultiLvlLbl val="0"/>
      </c:catAx>
      <c:valAx>
        <c:axId val="22377420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772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311168"/>
        <c:axId val="224312704"/>
        <c:axId val="0"/>
      </c:bar3DChart>
      <c:catAx>
        <c:axId val="224311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24312704"/>
        <c:crosses val="autoZero"/>
        <c:auto val="1"/>
        <c:lblAlgn val="ctr"/>
        <c:lblOffset val="100"/>
        <c:noMultiLvlLbl val="0"/>
      </c:catAx>
      <c:valAx>
        <c:axId val="224312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4311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6357255931"/>
          <c:y val="0.1087705371376517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'Лист1 (2)'!$B$6:$B$7</c:f>
              <c:strCache>
                <c:ptCount val="1"/>
                <c:pt idx="0">
                  <c:v>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9512349980802603E-2"/>
                  <c:y val="-0.39598859199384195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51260818384889E-2"/>
                  <c:y val="-0.2585746440539529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791786870943147E-2"/>
                  <c:y val="-0.1818004359566646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675072122565886E-2"/>
                  <c:y val="-0.1322188242183687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8E-2"/>
                  <c:y val="-0.1280866707876500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'Лист1 (2)'!$C$8:$C$10</c:f>
              <c:numCache>
                <c:formatCode>#,##0</c:formatCode>
                <c:ptCount val="3"/>
                <c:pt idx="0">
                  <c:v>141.06610000000001</c:v>
                </c:pt>
                <c:pt idx="1">
                  <c:v>78.190100000000001</c:v>
                </c:pt>
                <c:pt idx="2">
                  <c:v>44.213799999999999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624000"/>
        <c:axId val="224629888"/>
        <c:axId val="0"/>
      </c:bar3DChart>
      <c:catAx>
        <c:axId val="224624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629888"/>
        <c:crosses val="autoZero"/>
        <c:auto val="1"/>
        <c:lblAlgn val="ctr"/>
        <c:lblOffset val="100"/>
        <c:noMultiLvlLbl val="0"/>
      </c:catAx>
      <c:valAx>
        <c:axId val="22462988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624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456064"/>
        <c:axId val="225318016"/>
        <c:axId val="0"/>
      </c:bar3DChart>
      <c:catAx>
        <c:axId val="224456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25318016"/>
        <c:crosses val="autoZero"/>
        <c:auto val="1"/>
        <c:lblAlgn val="ctr"/>
        <c:lblOffset val="100"/>
        <c:noMultiLvlLbl val="0"/>
      </c:catAx>
      <c:valAx>
        <c:axId val="2253180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4456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6357255931"/>
          <c:y val="0.1087705371376517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'Лист1 (2)'!$B$6:$B$7</c:f>
              <c:strCache>
                <c:ptCount val="1"/>
                <c:pt idx="0">
                  <c:v>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116456545331031E-2"/>
                  <c:y val="-0.41731463708234373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54250809660202E-2"/>
                  <c:y val="-0.1818004359566646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791786870943147E-2"/>
                  <c:y val="-0.1818004359566646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675072122565886E-2"/>
                  <c:y val="-0.1322188242183687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8E-2"/>
                  <c:y val="-0.1280866707876500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'Лист1 (2)'!$C$8:$C$10</c:f>
              <c:numCache>
                <c:formatCode>#,##0</c:formatCode>
                <c:ptCount val="3"/>
                <c:pt idx="0">
                  <c:v>3.9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363072"/>
        <c:axId val="225364608"/>
        <c:axId val="0"/>
      </c:bar3DChart>
      <c:catAx>
        <c:axId val="225363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364608"/>
        <c:crosses val="autoZero"/>
        <c:auto val="1"/>
        <c:lblAlgn val="ctr"/>
        <c:lblOffset val="100"/>
        <c:noMultiLvlLbl val="0"/>
      </c:catAx>
      <c:valAx>
        <c:axId val="22536460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363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28782747973612"/>
          <c:y val="1.2425482963215058E-2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967.02730000000008</c:v>
                </c:pt>
                <c:pt idx="1">
                  <c:v>132.3389</c:v>
                </c:pt>
                <c:pt idx="2">
                  <c:v>930.46289999999999</c:v>
                </c:pt>
                <c:pt idx="3">
                  <c:v>2224.4560000000001</c:v>
                </c:pt>
                <c:pt idx="4">
                  <c:v>2572.5488999999998</c:v>
                </c:pt>
                <c:pt idx="5">
                  <c:v>4311.0154000000002</c:v>
                </c:pt>
                <c:pt idx="6">
                  <c:v>10500.006800000001</c:v>
                </c:pt>
                <c:pt idx="7">
                  <c:v>9012.8850000000002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909.72760000000005</c:v>
                </c:pt>
                <c:pt idx="1">
                  <c:v>132.3389</c:v>
                </c:pt>
                <c:pt idx="2">
                  <c:v>892.95869999999991</c:v>
                </c:pt>
                <c:pt idx="3">
                  <c:v>2116.136</c:v>
                </c:pt>
                <c:pt idx="4">
                  <c:v>2452.3822</c:v>
                </c:pt>
                <c:pt idx="5">
                  <c:v>4127.7412000000004</c:v>
                </c:pt>
                <c:pt idx="6">
                  <c:v>10000.0065</c:v>
                </c:pt>
                <c:pt idx="7">
                  <c:v>8591.8827000000001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854.06589999999994</c:v>
                </c:pt>
                <c:pt idx="1">
                  <c:v>132.3389</c:v>
                </c:pt>
                <c:pt idx="2">
                  <c:v>857.25360000000001</c:v>
                </c:pt>
                <c:pt idx="3">
                  <c:v>2098.12</c:v>
                </c:pt>
                <c:pt idx="4">
                  <c:v>2353.5337999999997</c:v>
                </c:pt>
                <c:pt idx="5">
                  <c:v>3894.3107999999997</c:v>
                </c:pt>
                <c:pt idx="6">
                  <c:v>9541.9909000000007</c:v>
                </c:pt>
                <c:pt idx="7">
                  <c:v>8245.5687999999991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980</c:v>
                </c:pt>
                <c:pt idx="1">
                  <c:v>133</c:v>
                </c:pt>
                <c:pt idx="2">
                  <c:v>820.84799999999996</c:v>
                </c:pt>
                <c:pt idx="3">
                  <c:v>2868</c:v>
                </c:pt>
                <c:pt idx="4">
                  <c:v>2311</c:v>
                </c:pt>
                <c:pt idx="5">
                  <c:v>3890</c:v>
                </c:pt>
                <c:pt idx="6">
                  <c:v>9257</c:v>
                </c:pt>
                <c:pt idx="7">
                  <c:v>8884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992.15609085000006</c:v>
                </c:pt>
                <c:pt idx="1">
                  <c:v>124.41346883</c:v>
                </c:pt>
                <c:pt idx="2">
                  <c:v>784.93354533000002</c:v>
                </c:pt>
                <c:pt idx="3">
                  <c:v>2744.2052623899999</c:v>
                </c:pt>
                <c:pt idx="4">
                  <c:v>1998.3925266199999</c:v>
                </c:pt>
                <c:pt idx="5">
                  <c:v>3765.0786370900005</c:v>
                </c:pt>
                <c:pt idx="6">
                  <c:v>8724.4571623500015</c:v>
                </c:pt>
                <c:pt idx="7">
                  <c:v>7580.3820781699997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6276992"/>
        <c:axId val="136286976"/>
      </c:barChart>
      <c:catAx>
        <c:axId val="1362769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6286976"/>
        <c:crosses val="autoZero"/>
        <c:auto val="1"/>
        <c:lblAlgn val="ctr"/>
        <c:lblOffset val="100"/>
        <c:noMultiLvlLbl val="0"/>
      </c:catAx>
      <c:valAx>
        <c:axId val="136286976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1362769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1"/>
              <c:layout>
                <c:manualLayout>
                  <c:x val="-1.8882554037592144E-2"/>
                  <c:y val="1.507611658230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941020794325597E-3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610.13173366000001</c:v>
                </c:pt>
                <c:pt idx="1">
                  <c:v>603</c:v>
                </c:pt>
                <c:pt idx="2">
                  <c:v>551.16269999999997</c:v>
                </c:pt>
                <c:pt idx="3">
                  <c:v>641.58169999999996</c:v>
                </c:pt>
                <c:pt idx="4">
                  <c:v>761.2115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04158865119E-2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882554037592144E-2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735255198581398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735255198581398E-2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029357278013958E-2"/>
                  <c:y val="3.015223316460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1283.8935871799999</c:v>
                </c:pt>
                <c:pt idx="1">
                  <c:v>1279</c:v>
                </c:pt>
                <c:pt idx="2">
                  <c:v>1340</c:v>
                </c:pt>
                <c:pt idx="3">
                  <c:v>1398.7788999999998</c:v>
                </c:pt>
                <c:pt idx="4">
                  <c:v>1463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0"/>
                  <c:y val="3.015223316460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4411531191488391E-3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1470510397162222E-3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1871.0533162499999</c:v>
                </c:pt>
                <c:pt idx="1">
                  <c:v>2012</c:v>
                </c:pt>
                <c:pt idx="2">
                  <c:v>2002.6481000000001</c:v>
                </c:pt>
                <c:pt idx="3">
                  <c:v>2087.3806</c:v>
                </c:pt>
                <c:pt idx="4">
                  <c:v>2087.3806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6155136"/>
        <c:axId val="136156672"/>
      </c:barChart>
      <c:catAx>
        <c:axId val="13615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156672"/>
        <c:crosses val="autoZero"/>
        <c:auto val="1"/>
        <c:lblAlgn val="ctr"/>
        <c:lblOffset val="100"/>
        <c:noMultiLvlLbl val="0"/>
      </c:catAx>
      <c:valAx>
        <c:axId val="1361566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15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50807280541506"/>
          <c:y val="0.13250114245857084"/>
          <c:w val="0.26246256991657091"/>
          <c:h val="0.41426690237390867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50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FFC000"/>
                  </a:gs>
                  <a:gs pos="50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92D050"/>
                  </a:gs>
                  <a:gs pos="50000">
                    <a:srgbClr val="00B050"/>
                  </a:gs>
                  <a:gs pos="100000">
                    <a:srgbClr val="00B050"/>
                  </a:gs>
                </a:gsLst>
                <a:lin ang="5400000" scaled="1"/>
                <a:tileRect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Мордовия</c:v>
                </c:pt>
                <c:pt idx="1">
                  <c:v>Удмуртская Республика</c:v>
                </c:pt>
                <c:pt idx="2">
                  <c:v>Оренбургская область</c:v>
                </c:pt>
                <c:pt idx="3">
                  <c:v>Республика Башкортостан</c:v>
                </c:pt>
                <c:pt idx="4">
                  <c:v>Кировская область</c:v>
                </c:pt>
                <c:pt idx="5">
                  <c:v>Чувашская Республика</c:v>
                </c:pt>
                <c:pt idx="6">
                  <c:v>Ульяновская область</c:v>
                </c:pt>
                <c:pt idx="7">
                  <c:v>Самарская область</c:v>
                </c:pt>
                <c:pt idx="8">
                  <c:v>Пензенская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Пермский край</c:v>
                </c:pt>
                <c:pt idx="12">
                  <c:v>Республика Татарстан </c:v>
                </c:pt>
                <c:pt idx="13">
                  <c:v>Республика Марий Эл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97.404553115129872</c:v>
                </c:pt>
                <c:pt idx="1">
                  <c:v>102.14277816323249</c:v>
                </c:pt>
                <c:pt idx="2">
                  <c:v>102.17631599315278</c:v>
                </c:pt>
                <c:pt idx="3">
                  <c:v>103.13133651334773</c:v>
                </c:pt>
                <c:pt idx="4">
                  <c:v>103.39603766488558</c:v>
                </c:pt>
                <c:pt idx="5">
                  <c:v>104.10870329878715</c:v>
                </c:pt>
                <c:pt idx="6">
                  <c:v>104.14751803052917</c:v>
                </c:pt>
                <c:pt idx="7">
                  <c:v>104.73027426618803</c:v>
                </c:pt>
                <c:pt idx="8">
                  <c:v>105.2603779746067</c:v>
                </c:pt>
                <c:pt idx="9">
                  <c:v>105.51599766384705</c:v>
                </c:pt>
                <c:pt idx="10">
                  <c:v>107.28802638263815</c:v>
                </c:pt>
                <c:pt idx="11">
                  <c:v>107.54510287506271</c:v>
                </c:pt>
                <c:pt idx="12">
                  <c:v>110.3067219338327</c:v>
                </c:pt>
                <c:pt idx="13">
                  <c:v>118.99312191731657</c:v>
                </c:pt>
                <c:pt idx="14">
                  <c:v>105.78922608100353</c:v>
                </c:pt>
                <c:pt idx="15">
                  <c:v>108.26543294601498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232960"/>
        <c:axId val="136234496"/>
      </c:barChart>
      <c:catAx>
        <c:axId val="136232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36234496"/>
        <c:crosses val="autoZero"/>
        <c:auto val="1"/>
        <c:lblAlgn val="ctr"/>
        <c:lblOffset val="100"/>
        <c:noMultiLvlLbl val="0"/>
      </c:catAx>
      <c:valAx>
        <c:axId val="13623449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6232960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3712456357308203"/>
          <c:w val="0.86740056898377582"/>
          <c:h val="0.56659938513207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28704.565500000001</c:v>
                </c:pt>
                <c:pt idx="1">
                  <c:v>29206.746410299998</c:v>
                </c:pt>
                <c:pt idx="2">
                  <c:v>33128.3753</c:v>
                </c:pt>
                <c:pt idx="3">
                  <c:v>34500.188978819999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94560"/>
        <c:axId val="134828416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Лист1!$C$2:$C$5</c:f>
              <c:numCache>
                <c:formatCode>0.00</c:formatCode>
                <c:ptCount val="4"/>
                <c:pt idx="0">
                  <c:v>23.167063388882301</c:v>
                </c:pt>
                <c:pt idx="1">
                  <c:v>23.6042723645694</c:v>
                </c:pt>
                <c:pt idx="2">
                  <c:v>26.795999999999999</c:v>
                </c:pt>
                <c:pt idx="3">
                  <c:v>28.038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34831488"/>
        <c:axId val="134829952"/>
      </c:lineChart>
      <c:catAx>
        <c:axId val="13499456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828416"/>
        <c:crosses val="autoZero"/>
        <c:auto val="1"/>
        <c:lblAlgn val="ctr"/>
        <c:lblOffset val="100"/>
        <c:noMultiLvlLbl val="1"/>
      </c:catAx>
      <c:valAx>
        <c:axId val="13482841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34994560"/>
        <c:crosses val="autoZero"/>
        <c:crossBetween val="between"/>
      </c:valAx>
      <c:valAx>
        <c:axId val="134829952"/>
        <c:scaling>
          <c:orientation val="minMax"/>
          <c:max val="40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34831488"/>
        <c:crosses val="max"/>
        <c:crossBetween val="between"/>
      </c:valAx>
      <c:catAx>
        <c:axId val="134831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829952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B46C40C-C356-4CE9-A6DC-12337F21671B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0.06512</cdr:x>
      <cdr:y>0.2126</cdr:y>
    </cdr:from>
    <cdr:to>
      <cdr:x>0.14467</cdr:x>
      <cdr:y>0.25605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0393" y="1221339"/>
          <a:ext cx="721248" cy="249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14 290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0.15248</cdr:x>
      <cdr:y>0.2126</cdr:y>
    </cdr:from>
    <cdr:to>
      <cdr:x>0.2326</cdr:x>
      <cdr:y>0.26335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382481" y="1221339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14 259</a:t>
          </a:r>
        </a:p>
      </cdr:txBody>
    </cdr:sp>
  </cdr:relSizeAnchor>
  <cdr:relSizeAnchor xmlns:cdr="http://schemas.openxmlformats.org/drawingml/2006/chartDrawing">
    <cdr:from>
      <cdr:x>0.24779</cdr:x>
      <cdr:y>0.22513</cdr:y>
    </cdr:from>
    <cdr:to>
      <cdr:x>0.33788</cdr:x>
      <cdr:y>0.26995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246577" y="1293347"/>
          <a:ext cx="816810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14 121</a:t>
          </a:r>
        </a:p>
      </cdr:txBody>
    </cdr:sp>
  </cdr:relSizeAnchor>
  <cdr:relSizeAnchor xmlns:cdr="http://schemas.openxmlformats.org/drawingml/2006/chartDrawing">
    <cdr:from>
      <cdr:x>0.35103</cdr:x>
      <cdr:y>0.22513</cdr:y>
    </cdr:from>
    <cdr:to>
      <cdr:x>0.43374</cdr:x>
      <cdr:y>0.26901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182681" y="1293347"/>
          <a:ext cx="749899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13 998</a:t>
          </a:r>
        </a:p>
      </cdr:txBody>
    </cdr:sp>
  </cdr:relSizeAnchor>
  <cdr:relSizeAnchor xmlns:cdr="http://schemas.openxmlformats.org/drawingml/2006/chartDrawing">
    <cdr:from>
      <cdr:x>0.44325</cdr:x>
      <cdr:y>0.23767</cdr:y>
    </cdr:from>
    <cdr:to>
      <cdr:x>0.51473</cdr:x>
      <cdr:y>0.28155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018790" y="1365355"/>
          <a:ext cx="648081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12 873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0.54959</cdr:x>
      <cdr:y>0.2502</cdr:y>
    </cdr:from>
    <cdr:to>
      <cdr:x>0.62107</cdr:x>
      <cdr:y>0.2878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982881" y="1437363"/>
          <a:ext cx="648080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12 799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0.64295</cdr:x>
      <cdr:y>0.2502</cdr:y>
    </cdr:from>
    <cdr:to>
      <cdr:x>0.71879</cdr:x>
      <cdr:y>0.30034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829406" y="1437363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12 142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0.31405</cdr:x>
      <cdr:y>0.10233</cdr:y>
    </cdr:from>
    <cdr:to>
      <cdr:x>0.462</cdr:x>
      <cdr:y>0.21192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2736304" y="287368"/>
          <a:ext cx="128908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0.5754</cdr:x>
      <cdr:y>0.06035</cdr:y>
    </cdr:from>
    <cdr:to>
      <cdr:x>0.7495</cdr:x>
      <cdr:y>0.16995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3477" y="169494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0.86324</cdr:x>
      <cdr:y>0.10233</cdr:y>
    </cdr:from>
    <cdr:to>
      <cdr:x>0.99601</cdr:x>
      <cdr:y>0.21192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21405" y="287368"/>
          <a:ext cx="115682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026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0.72862</cdr:x>
      <cdr:y>0.10233</cdr:y>
    </cdr:from>
    <cdr:to>
      <cdr:x>0.85926</cdr:x>
      <cdr:y>0.21192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48402" y="287368"/>
          <a:ext cx="113826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329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0.19008</cdr:x>
      <cdr:y>0.12797</cdr:y>
    </cdr:from>
    <cdr:to>
      <cdr:x>0.30578</cdr:x>
      <cdr:y>0.23757</cdr:y>
    </cdr:to>
    <cdr:sp macro="" textlink="">
      <cdr:nvSpPr>
        <cdr:cNvPr id="13" name="TextBox 2"/>
        <cdr:cNvSpPr txBox="1"/>
      </cdr:nvSpPr>
      <cdr:spPr>
        <a:xfrm xmlns:a="http://schemas.openxmlformats.org/drawingml/2006/main">
          <a:off x="1656161" y="359380"/>
          <a:ext cx="100809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0.05785</cdr:x>
      <cdr:y>0.15361</cdr:y>
    </cdr:from>
    <cdr:to>
      <cdr:x>0.17356</cdr:x>
      <cdr:y>0.26321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504056" y="431384"/>
          <a:ext cx="1008178" cy="3077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0.34711</cdr:x>
      <cdr:y>0.561</cdr:y>
    </cdr:from>
    <cdr:to>
      <cdr:x>0.43067</cdr:x>
      <cdr:y>0.66512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3024358" y="157546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0.21488</cdr:x>
      <cdr:y>0.59052</cdr:y>
    </cdr:from>
    <cdr:to>
      <cdr:x>0.29844</cdr:x>
      <cdr:y>0.69464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1872243" y="1658364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(62,1%)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0.07438</cdr:x>
      <cdr:y>0.59052</cdr:y>
    </cdr:from>
    <cdr:to>
      <cdr:x>0.15794</cdr:x>
      <cdr:y>0.69463</cdr:y>
    </cdr:to>
    <cdr:sp macro="" textlink="">
      <cdr:nvSpPr>
        <cdr:cNvPr id="20" name="TextBox 2"/>
        <cdr:cNvSpPr txBox="1"/>
      </cdr:nvSpPr>
      <cdr:spPr>
        <a:xfrm xmlns:a="http://schemas.openxmlformats.org/drawingml/2006/main">
          <a:off x="648072" y="1658361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(59,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0.43771</cdr:x>
      <cdr:y>0.04803</cdr:y>
    </cdr:from>
    <cdr:to>
      <cdr:x>0.61181</cdr:x>
      <cdr:y>0.15762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3813779" y="134881"/>
          <a:ext cx="1516928" cy="3077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460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48" y="1541662"/>
          <a:ext cx="748683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21,9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78,1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0.14493</cdr:x>
      <cdr:y>0.51477</cdr:y>
    </cdr:from>
    <cdr:to>
      <cdr:x>0.36993</cdr:x>
      <cdr:y>0.63806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03509" y="2557676"/>
          <a:ext cx="2023704" cy="612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46 257,2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0.37686</cdr:x>
      <cdr:y>0.07999</cdr:y>
    </cdr:from>
    <cdr:to>
      <cdr:x>0.5132</cdr:x>
      <cdr:y>0.12479</cdr:y>
    </cdr:to>
    <cdr:sp macro="" textlink="">
      <cdr:nvSpPr>
        <cdr:cNvPr id="3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89573" y="397436"/>
          <a:ext cx="1226304" cy="2225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lIns="0" tIns="0" rIns="0" bIns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r" eaLnBrk="1" hangingPunct="1">
            <a:spcBef>
              <a:spcPct val="0"/>
            </a:spcBef>
            <a:buFontTx/>
            <a:buNone/>
          </a:pPr>
          <a:r>
            <a:rPr lang="ru-RU" altLang="ru-RU" sz="1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</a:t>
          </a:r>
          <a:r>
            <a: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altLang="ru-RU" sz="1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altLang="ru-RU" sz="12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18 165,1 млн. рублей</a:t>
          </a:r>
        </a:p>
      </cdr:txBody>
    </cdr:sp>
  </cdr:relSizeAnchor>
  <cdr:relSizeAnchor xmlns:cdr="http://schemas.openxmlformats.org/drawingml/2006/chartDrawing">
    <cdr:from>
      <cdr:x>0.55951</cdr:x>
      <cdr:y>0.49717</cdr:y>
    </cdr:from>
    <cdr:to>
      <cdr:x>0.87523</cdr:x>
      <cdr:y>0.61384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80432" y="2147995"/>
          <a:ext cx="1456088" cy="504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0.11279</cdr:x>
      <cdr:y>0.3586</cdr:y>
    </cdr:from>
    <cdr:to>
      <cdr:x>0.44883</cdr:x>
      <cdr:y>0.45385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20173" y="1549328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0.69406</cdr:x>
      <cdr:y>0.29901</cdr:y>
    </cdr:from>
    <cdr:to>
      <cdr:x>0.79822</cdr:x>
      <cdr:y>0.36067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4797864" y="1791011"/>
          <a:ext cx="720034" cy="369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519,2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0.57103</cdr:x>
      <cdr:y>0.11741</cdr:y>
    </cdr:from>
    <cdr:to>
      <cdr:x>0.69792</cdr:x>
      <cdr:y>0.17907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947375" y="703260"/>
          <a:ext cx="877161" cy="369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1 057,7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0.15205</cdr:x>
      <cdr:y>0.13443</cdr:y>
    </cdr:from>
    <cdr:to>
      <cdr:x>0.2539</cdr:x>
      <cdr:y>0.19609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51104" y="805221"/>
          <a:ext cx="70403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969,3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0.09782</cdr:x>
      <cdr:y>0.21809</cdr:y>
    </cdr:from>
    <cdr:to>
      <cdr:x>0.31297</cdr:x>
      <cdr:y>0.35661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54216" y="1158478"/>
          <a:ext cx="1878764" cy="735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46 257,2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19.10.2018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22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73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45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latin typeface="Calibri" pitchFamily="34" charset="0"/>
              </a:rPr>
              <a:pPr/>
              <a:t>46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latin typeface="Calibri" pitchFamily="34" charset="0"/>
              </a:rPr>
              <a:pPr/>
              <a:t>47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33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404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chart" Target="../charts/chart12.xm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7.jpeg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3.xls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38.png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chart" Target="../charts/char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chart" Target="../charts/char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49.jpe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6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0.xml"/><Relationship Id="rId4" Type="http://schemas.openxmlformats.org/officeDocument/2006/relationships/image" Target="../media/image10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chart" Target="../charts/chart5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chart" Target="../charts/chart5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«О республиканском бюджете Чувашской Республики на 2019 год и на плановый период 2020 и 2021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1988841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2018 - 2021 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2018 - 2021 годы (административные мероприятия)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14117" y="131713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2018 - 2021 годы</a:t>
            </a:r>
          </a:p>
        </p:txBody>
      </p:sp>
    </p:spTree>
    <p:extLst>
      <p:ext uri="{BB962C8B-B14F-4D97-AF65-F5344CB8AC3E}">
        <p14:creationId xmlns:p14="http://schemas.microsoft.com/office/powerpoint/2010/main" val="18884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7986" y="929368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64502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государственного долга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2016 года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 млн. руб.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1,0 %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227687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4,1% 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772" y="5237820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37430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24" y="1810752"/>
            <a:ext cx="1547664" cy="1206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6" y="5616795"/>
            <a:ext cx="2684665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9396" y="846233"/>
            <a:ext cx="7416824" cy="8436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доходов консолидированного и республиканского бюджетов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 ниже темпов инфляции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9396" y="3119155"/>
            <a:ext cx="7416824" cy="884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экономики, в том числе за счет роста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в основной капитал и повышение инвестиционной привлекательности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129078" y="935190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9078" y="3289903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29078" y="4259535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29078" y="4988214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1844" y="1762598"/>
            <a:ext cx="5138388" cy="87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 качества администрирования доходов бюджетной системы Чувашской Республики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99396" y="4969037"/>
            <a:ext cx="7409781" cy="5304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формирования и исполнения бюджетов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99396" y="4143067"/>
            <a:ext cx="7409781" cy="6736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отношений и укрепление финансовой самостоятельности местных бюджетов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b="1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5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331747" y="4770928"/>
            <a:ext cx="2614358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82629" y="4012765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8283" y="2060848"/>
            <a:ext cx="714375" cy="1018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3521" y="2190867"/>
            <a:ext cx="715962" cy="16573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761" y="120805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82629" y="1513585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31746" y="1599332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55 489,5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19196" y="1816096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54 331,5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8283" y="3068960"/>
            <a:ext cx="714375" cy="835223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68411" y="3904183"/>
            <a:ext cx="2001210" cy="10858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55561" y="4238719"/>
            <a:ext cx="1103312" cy="287338"/>
          </a:xfrm>
          <a:prstGeom prst="homePlat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723" y="4238719"/>
            <a:ext cx="1066800" cy="287338"/>
          </a:xfrm>
          <a:prstGeom prst="chevr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+ 1 158,0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25356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310381"/>
            <a:ext cx="715963" cy="1147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439764"/>
            <a:ext cx="714375" cy="16507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78681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358345" y="1941687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51 525,6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72000" y="2103388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51 424,2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09170" y="3457907"/>
            <a:ext cx="715963" cy="696803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586215" y="4135214"/>
            <a:ext cx="1981200" cy="118347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509158" y="4574835"/>
            <a:ext cx="1101725" cy="288925"/>
          </a:xfrm>
          <a:prstGeom prst="homePlat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35" name="Нашивка 34"/>
          <p:cNvSpPr/>
          <p:nvPr/>
        </p:nvSpPr>
        <p:spPr>
          <a:xfrm>
            <a:off x="4664858" y="4574835"/>
            <a:ext cx="1093787" cy="288925"/>
          </a:xfrm>
          <a:prstGeom prst="chevr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+ 101,4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73408" y="2608038"/>
            <a:ext cx="715963" cy="12401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831177"/>
            <a:ext cx="715963" cy="1694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90765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02545" y="2076249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213058" y="2212751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52 366,9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60833" y="2460140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51 666,0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473408" y="3848204"/>
            <a:ext cx="715963" cy="734684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25002" y="4574835"/>
            <a:ext cx="1922462" cy="104457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ятиугольник 44"/>
          <p:cNvSpPr/>
          <p:nvPr/>
        </p:nvSpPr>
        <p:spPr>
          <a:xfrm>
            <a:off x="6344821" y="5063901"/>
            <a:ext cx="1103312" cy="287338"/>
          </a:xfrm>
          <a:prstGeom prst="homePlat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46" name="Нашивка 45"/>
          <p:cNvSpPr/>
          <p:nvPr/>
        </p:nvSpPr>
        <p:spPr>
          <a:xfrm>
            <a:off x="7486233" y="5063901"/>
            <a:ext cx="1112838" cy="287338"/>
          </a:xfrm>
          <a:prstGeom prst="chevr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+ 700,9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795660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9489" y="4831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76273" y="5127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170" name="Прямоугольник 67"/>
          <p:cNvSpPr>
            <a:spLocks noChangeArrowheads="1"/>
          </p:cNvSpPr>
          <p:nvPr/>
        </p:nvSpPr>
        <p:spPr bwMode="auto">
          <a:xfrm>
            <a:off x="692046" y="4773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1" name="Прямоугольник 68"/>
          <p:cNvSpPr>
            <a:spLocks noChangeArrowheads="1"/>
          </p:cNvSpPr>
          <p:nvPr/>
        </p:nvSpPr>
        <p:spPr bwMode="auto">
          <a:xfrm>
            <a:off x="679029" y="5050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30811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консолидированного бюджета Чувашской Республики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годов </a:t>
            </a:r>
            <a:endParaRPr lang="ru-RU" sz="16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5" y="5417119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228492" y="5654790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2019-2021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52"/>
          <p:cNvSpPr>
            <a:spLocks noChangeArrowheads="1"/>
          </p:cNvSpPr>
          <p:nvPr/>
        </p:nvSpPr>
        <p:spPr bwMode="auto">
          <a:xfrm>
            <a:off x="466683" y="2420888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36 059,5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(65,0%)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3"/>
          <p:cNvSpPr>
            <a:spLocks noChangeArrowheads="1"/>
          </p:cNvSpPr>
          <p:nvPr/>
        </p:nvSpPr>
        <p:spPr bwMode="auto">
          <a:xfrm>
            <a:off x="587647" y="3270756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19 430,0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(35,0%)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2"/>
          <p:cNvSpPr>
            <a:spLocks noChangeArrowheads="1"/>
          </p:cNvSpPr>
          <p:nvPr/>
        </p:nvSpPr>
        <p:spPr bwMode="auto">
          <a:xfrm>
            <a:off x="3493116" y="2608039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37 427,1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(72,6%)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3"/>
          <p:cNvSpPr>
            <a:spLocks noChangeArrowheads="1"/>
          </p:cNvSpPr>
          <p:nvPr/>
        </p:nvSpPr>
        <p:spPr bwMode="auto">
          <a:xfrm>
            <a:off x="3614080" y="3457907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14 098,5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(27,4%)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2"/>
          <p:cNvSpPr>
            <a:spLocks noChangeArrowheads="1"/>
          </p:cNvSpPr>
          <p:nvPr/>
        </p:nvSpPr>
        <p:spPr bwMode="auto">
          <a:xfrm>
            <a:off x="6375776" y="2948826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38 999,0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(74,5%)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53"/>
          <p:cNvSpPr>
            <a:spLocks noChangeArrowheads="1"/>
          </p:cNvSpPr>
          <p:nvPr/>
        </p:nvSpPr>
        <p:spPr bwMode="auto">
          <a:xfrm>
            <a:off x="6498165" y="3913802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13 367,9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(25,5%)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0873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3952055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621" y="1869606"/>
            <a:ext cx="714375" cy="10533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2008200"/>
            <a:ext cx="715962" cy="1736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9802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319341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1020" y="1536581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47 415,2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46130" y="1657895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46 257,2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2621" y="2923006"/>
            <a:ext cx="714375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57767" y="3818356"/>
            <a:ext cx="1753993" cy="9919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98894" y="4202087"/>
            <a:ext cx="1103312" cy="28733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18" name="Нашивка 17"/>
          <p:cNvSpPr/>
          <p:nvPr/>
        </p:nvSpPr>
        <p:spPr>
          <a:xfrm>
            <a:off x="1621702" y="4213894"/>
            <a:ext cx="1066800" cy="287338"/>
          </a:xfrm>
          <a:prstGeom prst="chevron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+ 1 158,0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25560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112528"/>
            <a:ext cx="715963" cy="1251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2285888"/>
            <a:ext cx="714375" cy="17922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76600" y="134588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96267" y="1545375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473479" y="1717241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43 329,5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726017" y="1861950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43 228,1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364073"/>
            <a:ext cx="715963" cy="80903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698904" y="4125382"/>
            <a:ext cx="2006600" cy="238163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619025" y="4612840"/>
            <a:ext cx="1101725" cy="288925"/>
          </a:xfrm>
          <a:prstGeom prst="homePlate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35" name="Нашивка 34"/>
          <p:cNvSpPr/>
          <p:nvPr/>
        </p:nvSpPr>
        <p:spPr>
          <a:xfrm>
            <a:off x="4774725" y="4612840"/>
            <a:ext cx="1093787" cy="288925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+101,4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297358" y="4890919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9289" y="2774031"/>
            <a:ext cx="715963" cy="1214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910308"/>
            <a:ext cx="715963" cy="1740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21554" y="207781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48423" y="2139514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278939" y="2378744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44 026,3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506711" y="2519238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43 325,4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539289" y="3998824"/>
            <a:ext cx="715963" cy="750057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59927" y="4745942"/>
            <a:ext cx="1893569" cy="14446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ятиугольник 44"/>
          <p:cNvSpPr/>
          <p:nvPr/>
        </p:nvSpPr>
        <p:spPr>
          <a:xfrm>
            <a:off x="6410702" y="5229894"/>
            <a:ext cx="1103312" cy="28733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46" name="Нашивка 45"/>
          <p:cNvSpPr/>
          <p:nvPr/>
        </p:nvSpPr>
        <p:spPr>
          <a:xfrm>
            <a:off x="7552114" y="5229894"/>
            <a:ext cx="1112838" cy="287338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+700,9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836712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1071128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618332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27 985,2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(59,0%)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611984" y="3050006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19 430,0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(41,0%)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463366"/>
            <a:ext cx="91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29 231,0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(67,5%)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1441" y="3388878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14 098,5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(32,5%)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28164" y="3088357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30 658,4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(69,6%)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48333" y="4081756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13 367,9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(30,4%)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и на плановый период 2020 и 2021 годов</a:t>
            </a:r>
            <a:endParaRPr lang="ru-RU" sz="14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224952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285926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581097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227121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504371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24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5656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054676"/>
              </p:ext>
            </p:extLst>
          </p:nvPr>
        </p:nvGraphicFramePr>
        <p:xfrm>
          <a:off x="259885" y="1412776"/>
          <a:ext cx="2632582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748025"/>
              </p:ext>
            </p:extLst>
          </p:nvPr>
        </p:nvGraphicFramePr>
        <p:xfrm>
          <a:off x="2987825" y="1466290"/>
          <a:ext cx="2912034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840992"/>
              </p:ext>
            </p:extLst>
          </p:nvPr>
        </p:nvGraphicFramePr>
        <p:xfrm>
          <a:off x="5888082" y="1484784"/>
          <a:ext cx="3076406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2014-2021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477" y="1628799"/>
            <a:ext cx="518091" cy="309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  <a:p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  <a:p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3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3568" y="1628799"/>
            <a:ext cx="18002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91880" y="1666398"/>
            <a:ext cx="18002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846225" y="1673164"/>
            <a:ext cx="18002" cy="3168353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2018-2020 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72192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800632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26623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68766965"/>
              </p:ext>
            </p:extLst>
          </p:nvPr>
        </p:nvGraphicFramePr>
        <p:xfrm>
          <a:off x="93175" y="839509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6968990" y="926500"/>
            <a:ext cx="2118787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3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2019 год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44" y="4505921"/>
            <a:ext cx="4015915" cy="2017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9579"/>
              </p:ext>
            </p:extLst>
          </p:nvPr>
        </p:nvGraphicFramePr>
        <p:xfrm>
          <a:off x="174858" y="901768"/>
          <a:ext cx="4752528" cy="3428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231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4919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Ценные бумаги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3 000 000,0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77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- 3 765 973,8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73588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- 336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158,2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77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- 55 850,0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2313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 </a:t>
                      </a:r>
                      <a:r>
                        <a:rPr lang="ru-RU" sz="1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157 982,0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999394" y="144010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от привлечения и погашения государственных ценных бумаг Чувашской Республики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9394" y="1988840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394" y="2548964"/>
            <a:ext cx="3744416" cy="6640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9395" y="3312314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</p:spTree>
    <p:extLst>
      <p:ext uri="{BB962C8B-B14F-4D97-AF65-F5344CB8AC3E}">
        <p14:creationId xmlns:p14="http://schemas.microsoft.com/office/powerpoint/2010/main" val="11586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31661884"/>
              </p:ext>
            </p:extLst>
          </p:nvPr>
        </p:nvGraphicFramePr>
        <p:xfrm>
          <a:off x="179512" y="693360"/>
          <a:ext cx="8712968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7713" y="2150938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(58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57301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2015-2021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215714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(59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9036" y="2163350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(67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5286" y="2163350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(69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7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74122"/>
              </p:ext>
            </p:extLst>
          </p:nvPr>
        </p:nvGraphicFramePr>
        <p:xfrm>
          <a:off x="33784" y="764704"/>
          <a:ext cx="56360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439652"/>
              </p:ext>
            </p:extLst>
          </p:nvPr>
        </p:nvGraphicFramePr>
        <p:xfrm>
          <a:off x="5075552" y="1059000"/>
          <a:ext cx="4035524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91486" y="2322588"/>
            <a:ext cx="1785348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2017-2021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3879482"/>
            <a:ext cx="5892792" cy="173664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налогов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 позитивными тенденциями в экономике Чувашской Республики.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налога на имущество организаций связано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изменениями, внесенными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статью 374 Налогового кодекса Федеральным законом от 3 августа 2018 г. 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302-ФЗ - 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из объектов обложения налогом на имущество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будет исключено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движимое имущество.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по алкоголю в 2019 году обусловлено изменением механизма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доходов от акцизов на крепкую алкогольную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продукцию.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627244" y="5055760"/>
            <a:ext cx="2545276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- 1,24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86591"/>
              </p:ext>
            </p:extLst>
          </p:nvPr>
        </p:nvGraphicFramePr>
        <p:xfrm>
          <a:off x="107443" y="2719536"/>
          <a:ext cx="640877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2019-2021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1 236,2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1 233,4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228,9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1 222,9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226,3)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1 215,8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(1 225,3)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1 209,3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(1 224,2)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млн.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261 574,3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277 400,0 (оценка)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293 406,5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308 804,5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(312 169,9)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325 339,7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(334 401,3)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343 428,6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(361 340,7)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22 907,6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24 529,8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27 165,0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28 725,0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(29 454,0)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30 390,0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(32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050,0)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32 213,4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(34 902,5)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8 383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8 567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8 738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8 738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(8 913)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8 913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9 091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605,0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(650,0)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(690,0)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     (773)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целевого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692696"/>
            <a:ext cx="5112568" cy="1736646"/>
          </a:xfrm>
          <a:prstGeom prst="wedgeRoundRectCallout">
            <a:avLst>
              <a:gd name="adj1" fmla="val -44197"/>
              <a:gd name="adj2" fmla="val 6556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до 2030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разработан по 3 вариантам развития:</a:t>
            </a:r>
          </a:p>
          <a:p>
            <a:pPr algn="just"/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</a:p>
          <a:p>
            <a:pPr algn="just"/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третий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(целевой) характеризуется более быстрыми восстановительными процессами в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экономике.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91101" y="4221088"/>
            <a:ext cx="1764000" cy="3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327214"/>
              </p:ext>
            </p:extLst>
          </p:nvPr>
        </p:nvGraphicFramePr>
        <p:xfrm>
          <a:off x="4333622" y="1412776"/>
          <a:ext cx="4392048" cy="4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294551"/>
              </p:ext>
            </p:extLst>
          </p:nvPr>
        </p:nvGraphicFramePr>
        <p:xfrm>
          <a:off x="33469" y="858056"/>
          <a:ext cx="4851329" cy="45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собственных доходов по субъектам ПФО (2017 г. к 2016 г., 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686" y="5445224"/>
            <a:ext cx="4896544" cy="766167"/>
          </a:xfrm>
          <a:prstGeom prst="wedgeRoundRectCallout">
            <a:avLst>
              <a:gd name="adj1" fmla="val 49966"/>
              <a:gd name="adj2" fmla="val -14039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2017 года темп роста собственных доходов в Чувашской Республике составил 104,1% после значительного темпа роста по итогам 2016 года (113,4%).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89100"/>
              </p:ext>
            </p:extLst>
          </p:nvPr>
        </p:nvGraphicFramePr>
        <p:xfrm>
          <a:off x="28476" y="620688"/>
          <a:ext cx="4543524" cy="604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964346"/>
              </p:ext>
            </p:extLst>
          </p:nvPr>
        </p:nvGraphicFramePr>
        <p:xfrm>
          <a:off x="4901548" y="836712"/>
          <a:ext cx="419509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1128" y="3645024"/>
            <a:ext cx="4169128" cy="231552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(НДФЛ) является одним из основных источников доходов бюджета.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объем возврата НДФЛ из бюджета республики в связи с предоставлением имущественных и социальных налоговых вычетов ежегодно растет.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субъектов Приволжского федерального округа Чувашская Республика ежегодно занимает лидирующее положение по доле возврата НДФЛ к объему его поступлений.</a:t>
            </a:r>
          </a:p>
        </p:txBody>
      </p:sp>
    </p:spTree>
    <p:extLst>
      <p:ext uri="{BB962C8B-B14F-4D97-AF65-F5344CB8AC3E}">
        <p14:creationId xmlns:p14="http://schemas.microsoft.com/office/powerpoint/2010/main" val="24032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53641"/>
              </p:ext>
            </p:extLst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68388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2" y="2643981"/>
            <a:ext cx="13366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7" y="2669794"/>
            <a:ext cx="815975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2" y="1997075"/>
            <a:ext cx="15843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177925"/>
            <a:ext cx="9890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733800" y="1219200"/>
            <a:ext cx="5046663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500563" y="2924175"/>
            <a:ext cx="4279900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№ 8613 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5159375" y="4437063"/>
            <a:ext cx="3621089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ЗАО Фирма «Август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351464" y="4869160"/>
            <a:ext cx="342900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«Чебоксарский электроаппаратный завод»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4676775" y="3322638"/>
            <a:ext cx="4103689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«Чебоксарское производственное объединение имени В.И. Чапаева»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4284663" y="2492375"/>
            <a:ext cx="4495800" cy="279400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«ЭКРА»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919663" y="3946525"/>
            <a:ext cx="3860800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«Комбинат автомобильных фургонов»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067175" y="2924175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473450" y="1624013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244975" y="341788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478338" y="393858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4919663" y="4999038"/>
            <a:ext cx="431800" cy="30162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4727575" y="4437063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302000" y="120808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19700" y="558958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105275" y="2108200"/>
            <a:ext cx="4675188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«НПК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«ЭЛАРА» имени Г.А. Ильенко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3905250" y="1641475"/>
            <a:ext cx="4875213" cy="27463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Акконд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5651500" y="5600700"/>
            <a:ext cx="3070225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6318 ВТБ 24 (ПАО)</a:t>
            </a:r>
          </a:p>
        </p:txBody>
      </p:sp>
      <p:sp>
        <p:nvSpPr>
          <p:cNvPr id="59" name="TextBox 1"/>
          <p:cNvSpPr txBox="1"/>
          <p:nvPr/>
        </p:nvSpPr>
        <p:spPr>
          <a:xfrm>
            <a:off x="3673475" y="2095500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851275" y="2492375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81487" y="4378452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675,1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957,7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632,8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84934"/>
            <a:ext cx="1234692" cy="6519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43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41726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536,3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711,4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0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91718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+217,4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-138,8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+ 22,7%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-20,6%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+78,6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+ 4,8%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2017 году 8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/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2017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051,0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6346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74554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51281761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51576198"/>
              </p:ext>
            </p:extLst>
          </p:nvPr>
        </p:nvGraphicFramePr>
        <p:xfrm>
          <a:off x="4644008" y="2638636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2017-2021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5559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graphicFrame>
        <p:nvGraphicFramePr>
          <p:cNvPr id="61454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035676"/>
              </p:ext>
            </p:extLst>
          </p:nvPr>
        </p:nvGraphicFramePr>
        <p:xfrm>
          <a:off x="2379713" y="1096805"/>
          <a:ext cx="3962054" cy="359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" name="Диаграмма" r:id="rId4" imgW="3286029" imgH="3036071" progId="Excel.Chart.8">
                  <p:embed/>
                </p:oleObj>
              </mc:Choice>
              <mc:Fallback>
                <p:oleObj name="Диаграмма" r:id="rId4" imgW="3286029" imgH="303607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713" y="1096805"/>
                        <a:ext cx="3962054" cy="3595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Овал 28"/>
          <p:cNvSpPr/>
          <p:nvPr/>
        </p:nvSpPr>
        <p:spPr>
          <a:xfrm>
            <a:off x="4319587" y="2237621"/>
            <a:ext cx="950912" cy="863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Прямоугольник 4"/>
          <p:cNvSpPr>
            <a:spLocks noChangeArrowheads="1"/>
          </p:cNvSpPr>
          <p:nvPr/>
        </p:nvSpPr>
        <p:spPr bwMode="auto">
          <a:xfrm>
            <a:off x="4360740" y="249030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43 228,1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67262" y="3215707"/>
            <a:ext cx="503237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212745">
                    <a:lumMod val="75000"/>
                  </a:srgbClr>
                </a:solidFill>
                <a:latin typeface="Century Gothic" panose="020B0502020202020204" pitchFamily="34" charset="0"/>
              </a:rPr>
              <a:t>7,0%</a:t>
            </a:r>
            <a:endParaRPr lang="ru-RU" sz="1100" dirty="0">
              <a:solidFill>
                <a:srgbClr val="212745">
                  <a:lumMod val="75000"/>
                </a:srgbClr>
              </a:solidFill>
              <a:latin typeface="Arial" charset="0"/>
            </a:endParaRPr>
          </a:p>
        </p:txBody>
      </p:sp>
      <p:graphicFrame>
        <p:nvGraphicFramePr>
          <p:cNvPr id="61459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607940"/>
              </p:ext>
            </p:extLst>
          </p:nvPr>
        </p:nvGraphicFramePr>
        <p:xfrm>
          <a:off x="5273993" y="1086147"/>
          <a:ext cx="3831464" cy="343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0" name="Диаграмма" r:id="rId6" imgW="3292125" imgH="3036071" progId="Excel.Chart.8">
                  <p:embed/>
                </p:oleObj>
              </mc:Choice>
              <mc:Fallback>
                <p:oleObj name="Диаграмма" r:id="rId6" imgW="3292125" imgH="303607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993" y="1086147"/>
                        <a:ext cx="3831464" cy="343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Овал 34"/>
          <p:cNvSpPr/>
          <p:nvPr/>
        </p:nvSpPr>
        <p:spPr>
          <a:xfrm>
            <a:off x="7084182" y="2224127"/>
            <a:ext cx="952500" cy="8905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461" name="Прямоугольник 4"/>
          <p:cNvSpPr>
            <a:spLocks noChangeArrowheads="1"/>
          </p:cNvSpPr>
          <p:nvPr/>
        </p:nvSpPr>
        <p:spPr bwMode="auto">
          <a:xfrm>
            <a:off x="7153910" y="249030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43 325,4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524328" y="3215707"/>
            <a:ext cx="503237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212745">
                    <a:lumMod val="75000"/>
                  </a:srgbClr>
                </a:solidFill>
                <a:latin typeface="Century Gothic" panose="020B0502020202020204" pitchFamily="34" charset="0"/>
              </a:rPr>
              <a:t>9,1%</a:t>
            </a:r>
            <a:endParaRPr lang="ru-RU" sz="1100" dirty="0">
              <a:solidFill>
                <a:srgbClr val="212745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2019-2021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64412" y="69850"/>
            <a:ext cx="12410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13848" y="5395943"/>
            <a:ext cx="4073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(0,0; 7,0; 9,1%)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распределенные расходы в плановом периоде (зарезервированные средства на случай сокращения доходов бюджета)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7849" y="5475162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75304" y="4109244"/>
            <a:ext cx="4073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(1,1; 1,2; 1,1%)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(2,5; 1,5; 1,4%)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(1,2; 1,2; 1,2%)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2156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709408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085183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(8,4; 2,5; 2,3%)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(17,1; 17,4; 18,0%)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 (1,4; 1,2;0,5%)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(29,1; 29,5; 28,1%)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 (2,8; 2,4; 1,7%)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(5,6; 4,7; 4,7%)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(29,2; 30,5; 30,9%)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(1,6; 0,9; 1,0%)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41394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610768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</a:endParaRPr>
          </a:p>
        </p:txBody>
      </p:sp>
      <p:graphicFrame>
        <p:nvGraphicFramePr>
          <p:cNvPr id="51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141544"/>
              </p:ext>
            </p:extLst>
          </p:nvPr>
        </p:nvGraphicFramePr>
        <p:xfrm>
          <a:off x="-396552" y="1120091"/>
          <a:ext cx="4417995" cy="410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" name="Диаграмма" r:id="rId8" imgW="3389670" imgH="3304318" progId="Excel.Chart.8">
                  <p:embed/>
                </p:oleObj>
              </mc:Choice>
              <mc:Fallback>
                <p:oleObj name="Диаграмма" r:id="rId8" imgW="3389670" imgH="330431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552" y="1120091"/>
                        <a:ext cx="4417995" cy="4100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Овал 51"/>
          <p:cNvSpPr/>
          <p:nvPr/>
        </p:nvSpPr>
        <p:spPr>
          <a:xfrm>
            <a:off x="1325526" y="2237621"/>
            <a:ext cx="950912" cy="863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394460" y="249030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46 257,2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00982" y="836713"/>
            <a:ext cx="1800000" cy="4368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780707" y="831951"/>
            <a:ext cx="1800000" cy="4368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660432" y="831951"/>
            <a:ext cx="1800000" cy="4368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62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Чувашской Республики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674002"/>
              </p:ext>
            </p:extLst>
          </p:nvPr>
        </p:nvGraphicFramePr>
        <p:xfrm>
          <a:off x="28131" y="1591404"/>
          <a:ext cx="899424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955500" y="836712"/>
            <a:ext cx="4066871" cy="15624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 - используемый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составлении проекта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нормативных правовых актов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обусловливающих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бюджетных средств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8145" y="848752"/>
            <a:ext cx="4535863" cy="924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Кабинета Министров Чувашской Республики от 27.04.2016 № 138 утвержден Порядок ведения реестра расходных обязательств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520259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73947" y="646917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93955" y="646917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47634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 2019,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2021/ 2020,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72188"/>
              </p:ext>
            </p:extLst>
          </p:nvPr>
        </p:nvGraphicFramePr>
        <p:xfrm>
          <a:off x="259728" y="980728"/>
          <a:ext cx="8712479" cy="5592326"/>
        </p:xfrm>
        <a:graphic>
          <a:graphicData uri="http://schemas.openxmlformats.org/drawingml/2006/table">
            <a:tbl>
              <a:tblPr/>
              <a:tblGrid>
                <a:gridCol w="432047"/>
                <a:gridCol w="4824537"/>
                <a:gridCol w="792088"/>
                <a:gridCol w="720080"/>
                <a:gridCol w="720080"/>
                <a:gridCol w="648072"/>
                <a:gridCol w="575575"/>
              </a:tblGrid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5 607 617,1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2 677 386,1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2 599 771,4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47,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97,1%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4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110 953,0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103 834,2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103 490,5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1 031 510,9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972 365,2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960 148,8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98,7%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Судебная система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115 473,0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118 117,5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118 136,0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0106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286 734,0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280 896,7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278 966,9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99,3%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0107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22 074,3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22 475,7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22 427,6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101,8%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Резервные фонды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2 901 674,2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85 250,6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84 874,7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2,9%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0113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1 138 972,7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1 094 221,3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1 031 501,9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0200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НАЦИОНАЛЬНАЯ ОБОРОНА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32 920,3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32 920,3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32 920,3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0203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32 920,3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32 920,3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32 920,3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0300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435 829,8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410 565,4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408 708,1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0304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Органы юстиции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120 121,6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106 861,2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106 861,2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0309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146 703,0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140 864,5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139 859,7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0310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Обеспечение пожарной безопасности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123 766,9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120 718,6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120 493,0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97,5%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99,8%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0314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45 238,3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42 121,1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41 494,2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98,5%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НАЦИОНАЛЬНАЯ ЭКОНОМИКА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9 416 558,6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8 927 818,1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9 160 551,4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94,8%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102,6%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Общеэкономические вопросы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259 011,0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257 138,0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259 507,1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100,9%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2 231 654,4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2 049 480,9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1 948 647,3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91,8%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Водное хозяйство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44 879,6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39 085,4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44 990,6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115,1%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Лесное хозяйство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192 334,5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170 562,3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170 395,9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99,9%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Транспорт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276 518,0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221 705,6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220 609,2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99,5%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5 475 846,8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5 268 456,9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5 309 570,2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96,2%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0412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936 314,3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921 389,0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1 206 831,0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98,4%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0500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1 974 057,0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1 767 211,9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1 448 548,7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89,5%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2,0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0501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Жилищное хозяйство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335 861,4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274 170,9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271 887,7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81,6%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0502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Коммунальное хозяйство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430 105,7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343 019,9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305 760,4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0503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Благоустройство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1 030 890,9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978 872,2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701 366,2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5,0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0505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177 198,9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171 148,9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169 534,3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0600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ОХРАНА ОКРУЖАЮЩЕЙ СРЕДЫ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137 396,1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90 661,2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83 483,6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6,0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92,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3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0603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48 482,7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34 144,0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33 895,9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70,4%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0605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88 913,4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56 517,2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49 587,7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87,7%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1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7066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76057" y="642668"/>
            <a:ext cx="648000" cy="194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68057" y="642668"/>
            <a:ext cx="648000" cy="194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60057" y="643385"/>
            <a:ext cx="648000" cy="193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942" y="612000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201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488" y="61200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80000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530163"/>
              </p:ext>
            </p:extLst>
          </p:nvPr>
        </p:nvGraphicFramePr>
        <p:xfrm>
          <a:off x="201932" y="930265"/>
          <a:ext cx="8740135" cy="5595079"/>
        </p:xfrm>
        <a:graphic>
          <a:graphicData uri="http://schemas.openxmlformats.org/drawingml/2006/table">
            <a:tbl>
              <a:tblPr/>
              <a:tblGrid>
                <a:gridCol w="351832"/>
                <a:gridCol w="4896544"/>
                <a:gridCol w="720080"/>
                <a:gridCol w="864096"/>
                <a:gridCol w="720080"/>
                <a:gridCol w="648072"/>
                <a:gridCol w="539431"/>
              </a:tblGrid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16 422 474,8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15 503 901,2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14 909 379,2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94,4%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</a:t>
                      </a:r>
                      <a:r>
                        <a:rPr lang="en-US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5 015 461,0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4 397 082,8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4 387 919,4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87,7</a:t>
                      </a:r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Общее 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8 428 435,5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8 211 470,3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7 651 955,7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995 822,3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932 918,6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920 152,4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98,6%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1 229 158,7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1 235 948,0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1 233 478,0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99,8%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73 268,2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74 205,1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74 202,5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Высшее 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65 045,3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57 485,1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57 485,1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88,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Молодежная политика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189 715,9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184 832,5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177 988,4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96,3%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39 409,4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40 755,0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40 755,0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0709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386 158,6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369 203,8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365 442,7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95,6%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9,0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2 269 698,1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1 966 709,0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1 648 570,5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86,7%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83,8%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0801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Культура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2 102 360,1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1 787 079,3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1 501 030,7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4,0</a:t>
                      </a:r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0802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167 338,0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179 629,7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147 539,8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107,4%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82,1%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ЗДРАВООХРАНЕНИЕ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2 592 766,7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2 050 192,2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2 050 621,2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79,07%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1 127 984,1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1 017 018,6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1 017 018,6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90,2%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Амбулаторная помощь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620 436,4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305 801,5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306 230,5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49,3%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100,1%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21 981,9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22 725,0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22 725,0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19 954,3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22 214,3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22 214,3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111,3%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103 869,3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101 874,3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101 874,3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98,1%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67 987,4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68 935,5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68 935,5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0909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630 553,3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511 623,0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511 623,0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81,1%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СОЦИАЛЬНАЯ ПОЛИТИКА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13 565 028,8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13 263 465,6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13 441 908,4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97,8%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101,4%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66 844,6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68 135,7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68 112,6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101,9%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99,9%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995 658,0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991 866,3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983 392,8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99,6%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99,2%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10 839 007,6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10 515 208,3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10 701 874,5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101,8</a:t>
                      </a:r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Охрана семьи и детства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1 610 352,5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1 633 162,1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1 634 142,3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100,1%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53 166,1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55 093,1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54 386,2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103,6%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98,7%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1 064 278,5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700 556,2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707 245,0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65,8%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101,0%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Физическая культура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61 202,6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56 985,3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56 137,2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93,1%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98,5%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Массовый спорт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371 247,5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61 842,9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56 136,5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16,7%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90,8%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582 966,3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538 780,3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552 245,1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102,5%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48 862,1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42 947,7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42 726,2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87,9%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99,5%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152 031,5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148 492,6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148 320,4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97,7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99,9%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69 450,5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67 608,8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67 522,6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99,9%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78 581,0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78 883,8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78 797,9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99,9%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100,0%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04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660 836,1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649 787,9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647 565,9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98,3%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99,7%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10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660 836,1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649 787,9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647 565,9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98,3%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99,7%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Условно-утвержденные (нераспределенные)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3 234 541,4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4 378 376,9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135,4%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4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Расходы бюджета – ИТОГО, тыс. рублей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54 331 493,4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51 424 208,9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51 665 971,0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94,7%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100,5%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44" y="5288359"/>
            <a:ext cx="1763688" cy="12148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91" y="5284057"/>
            <a:ext cx="1620162" cy="1266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82" y="5288359"/>
            <a:ext cx="1653927" cy="12884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49960"/>
            <a:ext cx="1656184" cy="13003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7 мая 2012 года №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596-606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авая фигурная скобка 19"/>
          <p:cNvSpPr/>
          <p:nvPr/>
        </p:nvSpPr>
        <p:spPr>
          <a:xfrm>
            <a:off x="5444657" y="1134527"/>
            <a:ext cx="1512888" cy="3590617"/>
          </a:xfrm>
          <a:prstGeom prst="rightBrac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228835"/>
              </p:ext>
            </p:extLst>
          </p:nvPr>
        </p:nvGraphicFramePr>
        <p:xfrm>
          <a:off x="179512" y="924183"/>
          <a:ext cx="5624388" cy="394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6516216" y="1988840"/>
            <a:ext cx="2448273" cy="16561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«майских» Указов Президента РФ выделено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36 422,5 млн. рублей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364088" y="4221088"/>
            <a:ext cx="720725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(план)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4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9729" y="20137"/>
            <a:ext cx="76134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Российской Федерации от 7 мая 2012 года №596-606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2012-2018 годы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95292"/>
              </p:ext>
            </p:extLst>
          </p:nvPr>
        </p:nvGraphicFramePr>
        <p:xfrm>
          <a:off x="179512" y="1412776"/>
          <a:ext cx="8790085" cy="5184576"/>
        </p:xfrm>
        <a:graphic>
          <a:graphicData uri="http://schemas.openxmlformats.org/drawingml/2006/table">
            <a:tbl>
              <a:tblPr/>
              <a:tblGrid>
                <a:gridCol w="288032"/>
                <a:gridCol w="3744416"/>
                <a:gridCol w="648072"/>
                <a:gridCol w="648072"/>
                <a:gridCol w="576064"/>
                <a:gridCol w="576064"/>
                <a:gridCol w="576064"/>
                <a:gridCol w="576064"/>
                <a:gridCol w="504056"/>
                <a:gridCol w="653181"/>
              </a:tblGrid>
              <a:tr h="14610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2 621 734,1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3 892 840,0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6 781 247,7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5 513 166,9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5 492 874,7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6 074 522,7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6 046 117,5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36 422 503,6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№ 596 «О долгосрочной государственной экономической политике»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7 021,3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6 364,0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6 182,0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4 426,4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4 150,2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5 849,7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40 493,6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8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1.1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субсидирование части затрат по проектам, победившим в отборе инновационных проектов с целью получения гос. поддержки за счет средств республиканского бюджета ЧР на уплату процентов по кредитам, привлеченным на реализацию перспективных и приоритетных инновационных проектов, лизинговых платежей по договорам лизинга</a:t>
                      </a:r>
                    </a:p>
                  </a:txBody>
                  <a:tcPr marL="4366" marR="4366" marT="4366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7 021,3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6 364,0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6 182,0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4 426,4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4 150,2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5 849,7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40 493,6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№ 597 «О мероприятиях по реализации государственной социальной политики»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445 469,8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1 919 310,0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3 134 990,0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2 704 611,1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2 689 872,9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3 343 430,2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4 827 130,3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19 064 814,3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81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заработной платы работников бюджетной сферы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413 800,0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1 880 100,0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3 089 162,7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2 664 467,9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2 664 467,9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3 315 165,2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4 790 485,3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18 817 649,0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3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комплекс мер, направленных на повышение эффективности реализации мероприятий по содействию трудоустройству инвалидов, на создание условий для повышения уровня занятости инвалидов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6 830,0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10 722,3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7 705,2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28 757,5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меры, направленные на увеличение поддержки социально ориентированных некоммерческих организаций 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10 910,0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15 020,0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17 145,0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10 612,0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58 717,0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 2018 году в два раза количества выставочных проектов, осуществляемых в субъектах РФ (на проведение выставок)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14 993,8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15 100,0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18 650,0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21 700,0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24 800,0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28 400,0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139 143,8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 2015 году до 4 тыс. количества гос. стипендий для выдающихся деятелей культуры и искусства и молодых талантливых авторов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456,0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525,0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3 141,0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7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2.6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 2018 году в целях выявления и поддержки юных талантов числа детей, привлекаемых к участию в творческих мероприятиях, до 8 процентов от общего числа детей (на проведение конкурсов, фестивалей для юных талантов)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1 906,0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2 720,0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2 925,0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17 406,0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598 «О совершенствовании государственной политики в сфере здравоохранения»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230 771,3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122 037,5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551 229,1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258 258,2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</a:t>
                      </a:r>
                      <a:r>
                        <a:rPr lang="ru-RU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165,8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1 290 821,9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формированию здорового образа жизни граждан Российской Федерации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квалификации медицинских кадров, проведение оценки уровня их квалификации, поэтапное устранение дефицита медицинских кадров, а также дифференцированные меры социальной поддержки медицинских работников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9 770,0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2 025,3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2 025,3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38 620,6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модернизация наркологической службы, меры по противодействию злоупотреблению наркотиками и их незаконному обороту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9 640,0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2 752,2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16 373,0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смертности от болезней системы кровообращения, новообразований и туберкулеза 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29 999,7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103 239,5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534 987,8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45 855,5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69 623,1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783 705,6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смертности от дорожно-транспортных происшествий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157 468,3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157 468,3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5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младенческой смертности, охрана здоровья ребенка и материнства (на закупку медицинского оборудования и текущий ремонт бюджетных учреждений)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34 151,1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13 293,3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204 060,0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278 704,4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367399"/>
              </p:ext>
            </p:extLst>
          </p:nvPr>
        </p:nvGraphicFramePr>
        <p:xfrm>
          <a:off x="159829" y="908720"/>
          <a:ext cx="8824341" cy="4252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89213"/>
                <a:gridCol w="3744000"/>
                <a:gridCol w="649252"/>
                <a:gridCol w="650728"/>
                <a:gridCol w="578425"/>
                <a:gridCol w="578425"/>
                <a:gridCol w="567506"/>
                <a:gridCol w="576064"/>
                <a:gridCol w="540000"/>
                <a:gridCol w="650728"/>
              </a:tblGrid>
              <a:tr h="2151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Указа Президента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 2012-2018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</a:tr>
              <a:tr h="210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86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28258"/>
              </p:ext>
            </p:extLst>
          </p:nvPr>
        </p:nvGraphicFramePr>
        <p:xfrm>
          <a:off x="159829" y="836712"/>
          <a:ext cx="8806826" cy="4252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88639"/>
                <a:gridCol w="3736569"/>
                <a:gridCol w="647963"/>
                <a:gridCol w="649436"/>
                <a:gridCol w="577277"/>
                <a:gridCol w="577277"/>
                <a:gridCol w="566380"/>
                <a:gridCol w="574921"/>
                <a:gridCol w="538928"/>
                <a:gridCol w="649436"/>
              </a:tblGrid>
              <a:tr h="2151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Указа Президента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 2012-2018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</a:tr>
              <a:tr h="210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9729" y="20137"/>
            <a:ext cx="76134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Российской Федерации от 7 мая 2012 года №596-606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2012-2018 годы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525344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72373"/>
              </p:ext>
            </p:extLst>
          </p:nvPr>
        </p:nvGraphicFramePr>
        <p:xfrm>
          <a:off x="179512" y="1340768"/>
          <a:ext cx="8784975" cy="5325951"/>
        </p:xfrm>
        <a:graphic>
          <a:graphicData uri="http://schemas.openxmlformats.org/drawingml/2006/table">
            <a:tbl>
              <a:tblPr/>
              <a:tblGrid>
                <a:gridCol w="288032"/>
                <a:gridCol w="3744416"/>
                <a:gridCol w="648072"/>
                <a:gridCol w="648072"/>
                <a:gridCol w="576064"/>
                <a:gridCol w="576064"/>
                <a:gridCol w="576064"/>
                <a:gridCol w="576064"/>
                <a:gridCol w="504056"/>
                <a:gridCol w="648071"/>
              </a:tblGrid>
              <a:tr h="149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599 «О мерах по реализации государственной политики в области образования и науки»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726 150,0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929 100,0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1 074 138,8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615 538,0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114 113,7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103 015,8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103 511,7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3 665 568,0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реконструкция учреждений дошкольного образования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691 190,0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955 463,8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476 286,9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3 000 640,7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условий для развития негосударственного сектора дошкольного образования на территории Чувашской Республики 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1 450,0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17 121,2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20 988,4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21 838,2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16 839,5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22 173,2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103 710,5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доли образовательных учреждений среднего профессионального образования, здания которых приспособлены для обучения лиц с ограниченными возможностями здоровья, с 3 до 25 процентов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10 242,2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8 388,3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8 387,2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поддержке педагогических работников, работающих с детьми из социально неблагополучных семей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многофункциональных центров прикладных квалификаций, осуществляющих обучение на базе среднего (полного) общего образования, в том числе путем преобразования существующих учреждений начального и среднего профессионального образования в такие центры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38 287,5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50 897,5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5 076,2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8 171,0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6 199,6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108 631,8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разработка и реализация мер, направленных на повышение эффективности единого государственного экзамена (оплата труда привлеченных специалистов, оглушители сотовой связи, видеонаблюдение, транспортные расходы, канцтовары)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21 251,2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29 066,6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57 574,2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40 389,6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44 248,4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218 330,0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разработка комплекса мер, направленных на выявление и поддержку одаренных детей и молодежи (стипендии, проведение олимпиад)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26 810,0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28 900,0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31 672,9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29 810,3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29 525,1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30 790,5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206 637,3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1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1 386 933,0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923 500,0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1 969 760,0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1 377 991,5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1 344 016,9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1 636 632,2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234 868,0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8 873 701,6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рынка арендного жилья (строительство жилья для </a:t>
                      </a:r>
                      <a:r>
                        <a:rPr lang="ru-RU" sz="7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предоставления 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наем и др.)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485 000,0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225 100,0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256 327,0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157 194,8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1 123 621,8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жилищных условий семей, имеющих трех и более детей, включая создание необходимой инфраструктуры на земельных участках, предоставляемых указанной категории граждан на бесплатной основе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80 600,0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45 800,0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114 939,4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81 952,8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84 103,2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80 290,3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95 979,6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583 665,3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436 300,0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420 700,0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1 307 861,8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1 046 527,7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1 132 995,8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1 424 533,8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5 768 919,1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капитального ремонта многоквартирных домов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383 433,0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226 200,0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288 332,7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91 135,5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122 829,3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119 336,7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128 473,2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1 359 740,4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модернизация систем коммунальной инфраструктуры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2 299,1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1 180,7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4 088,6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12 471,4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10 415,2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37 755,0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1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601 «Об основных направлениях совершенствования системы государственного управления»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14 730,0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98 003,0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159 958,5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138 083,2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150 198,2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223 203,7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813 176,6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получения гражданами государственных и муниципальных услуг по принципу "одного окна" по месту пребывания, в том числе в многофункциональных центрах предоставления государственных услуг (строительство и содержание МФЦ)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14 730,0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98 003,0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159 958,5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138 083,2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150 198,2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196 343,7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786 316,6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получения гражданами государственных и муниципальных услуг в электронной форме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26 860,0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26 860,0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606 «О мерах по реализации демографической политики Российской Федерации»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6 070,0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81 430,0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267 220,6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526 848,3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651 132,5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578 837,9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562 388,3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2 673 927,6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денежные выплаты нуждающимся семьям, назначаемые в случае рождения третьего ребенка или последующих детей, до достижения ребенком возраста трех лет</a:t>
                      </a:r>
                    </a:p>
                  </a:txBody>
                  <a:tcPr marL="3496" marR="3496" marT="3496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74 940,0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260 339,0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521 523,7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647 258,0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574 908,5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558 009,5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562 388,3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условий для совмещения женщинами обязанностей по воспитанию детей с трудовой занятостью, а также на организацию профессионального обучения женщин в отпуске по уходу за ребенком до достижения им возраста 3 лет</a:t>
                      </a:r>
                    </a:p>
                  </a:txBody>
                  <a:tcPr marL="3496" marR="3496" marT="3496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6 070,0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6 490,0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6 881,6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5 324,6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3 874,5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3 929,4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558 009,5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108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29672" y="71761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98583867"/>
              </p:ext>
            </p:extLst>
          </p:nvPr>
        </p:nvGraphicFramePr>
        <p:xfrm>
          <a:off x="323528" y="828901"/>
          <a:ext cx="3312368" cy="178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авая фигурная скобка 10"/>
          <p:cNvSpPr/>
          <p:nvPr/>
        </p:nvSpPr>
        <p:spPr>
          <a:xfrm>
            <a:off x="3851920" y="940184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6422" y="2696150"/>
            <a:ext cx="3973168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2693283"/>
            <a:ext cx="1147616" cy="261723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32852" y="2689385"/>
            <a:ext cx="1030360" cy="26562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86948" y="2689385"/>
            <a:ext cx="997460" cy="26562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6421" y="3161358"/>
            <a:ext cx="397316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44008" y="3161358"/>
            <a:ext cx="1147616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66 106,9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28119" y="3161358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14 600,2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82216" y="3161358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16 465,1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6421" y="3480396"/>
            <a:ext cx="397316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экономика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44008" y="3480396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89 452,0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28119" y="3476729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32 399,0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82216" y="3476729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91 987,1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76421" y="3797373"/>
            <a:ext cx="397316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44008" y="3797373"/>
            <a:ext cx="1147616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859 265,4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28119" y="3793706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82 030,4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082216" y="3793706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557 714,5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828322" y="241618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88532" y="24286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76421" y="4106899"/>
            <a:ext cx="397316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Жилье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городская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44008" y="4106899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1 215 665,3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428119" y="4103232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350 472,5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082216" y="4103232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617 474,1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76421" y="4417881"/>
            <a:ext cx="398229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644008" y="4417881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52 785,5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428119" y="4414214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21 459,8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082216" y="4414214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17 123,9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6421" y="4720037"/>
            <a:ext cx="3982299" cy="39258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644008" y="4717347"/>
            <a:ext cx="1147617" cy="397961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152 906,1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428119" y="4719237"/>
            <a:ext cx="1026326" cy="394181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139 684,7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082216" y="4721927"/>
            <a:ext cx="993555" cy="3888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157 384,7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76421" y="5175852"/>
            <a:ext cx="398229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и поддержка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44008" y="5175852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26 896,2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428119" y="5172185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25 388,1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82216" y="5172185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23 006,7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76421" y="5480686"/>
            <a:ext cx="398229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44008" y="5480686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245 938,1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428119" y="5477019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136 582,0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082216" y="5477019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136 153,0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76421" y="5812598"/>
            <a:ext cx="398229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644008" y="5812598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1 935 724,3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428119" y="5805264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1 145 178,0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082216" y="5805264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1 127 064,2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76421" y="6132061"/>
            <a:ext cx="398229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644008" y="6132061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2 550 352,2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428119" y="6128394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2 857 149,9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082216" y="6128394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2 864 561,9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76421" y="6455050"/>
            <a:ext cx="3982299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кооперация и экспорт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644008" y="6455050"/>
            <a:ext cx="1147617" cy="2425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2 356,7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7428119" y="6451383"/>
            <a:ext cx="1026326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2 356,7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6082216" y="6451383"/>
            <a:ext cx="993555" cy="249834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2 356,7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0184"/>
            <a:ext cx="4473508" cy="13759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предусмотрено</a:t>
            </a:r>
          </a:p>
          <a:p>
            <a:pPr algn="ctr" eaLnBrk="1" hangingPunct="1"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17 616,0 млн. 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2800"/>
            <a:ext cx="1025506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11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17729"/>
              </p:ext>
            </p:extLst>
          </p:nvPr>
        </p:nvGraphicFramePr>
        <p:xfrm>
          <a:off x="220350" y="692696"/>
          <a:ext cx="8744138" cy="5731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528"/>
                <a:gridCol w="636661"/>
                <a:gridCol w="636661"/>
                <a:gridCol w="636661"/>
                <a:gridCol w="636661"/>
                <a:gridCol w="636661"/>
                <a:gridCol w="636661"/>
                <a:gridCol w="636661"/>
                <a:gridCol w="636661"/>
                <a:gridCol w="636661"/>
                <a:gridCol w="636661"/>
              </a:tblGrid>
              <a:tr h="1794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работников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2017 (факт)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 </a:t>
                      </a:r>
                      <a:r>
                        <a:rPr lang="ru-RU" sz="10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(оценка)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2019(план)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2020(план)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2021(план)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433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</a:rPr>
                        <a:t>ОБРАЗОВАНИЕ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Педагогические работники дошкольных образовательных учреждений*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 </a:t>
                      </a:r>
                      <a:r>
                        <a:rPr lang="ru-RU" sz="900" u="none" strike="noStrike" dirty="0" smtClean="0">
                          <a:effectLst/>
                        </a:rPr>
                        <a:t>219,9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99,8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22 </a:t>
                      </a:r>
                      <a:r>
                        <a:rPr lang="ru-RU" sz="900" u="none" strike="noStrike" dirty="0" smtClean="0">
                          <a:effectLst/>
                        </a:rPr>
                        <a:t>381,2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</a:rPr>
                        <a:t>922,0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716,2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722,1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4559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22 </a:t>
                      </a:r>
                      <a:r>
                        <a:rPr lang="ru-RU" sz="900" u="none" strike="noStrike" dirty="0" smtClean="0">
                          <a:effectLst/>
                        </a:rPr>
                        <a:t>303,9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101,4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</a:rPr>
                        <a:t>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Педагогические работники учреждений дополнительного образования детей**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21 </a:t>
                      </a:r>
                      <a:r>
                        <a:rPr lang="ru-RU" sz="900" u="none" strike="noStrike" dirty="0" smtClean="0">
                          <a:effectLst/>
                        </a:rPr>
                        <a:t>447,6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95,2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424,6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26 </a:t>
                      </a:r>
                      <a:r>
                        <a:rPr lang="ru-RU" sz="900" u="none" strike="noStrike" dirty="0" smtClean="0">
                          <a:effectLst/>
                        </a:rPr>
                        <a:t>106,1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</a:rPr>
                        <a:t>064,1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30 </a:t>
                      </a:r>
                      <a:r>
                        <a:rPr lang="ru-RU" sz="900" u="none" strike="noStrike" dirty="0" smtClean="0">
                          <a:effectLst/>
                        </a:rPr>
                        <a:t>253,1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7575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22 </a:t>
                      </a:r>
                      <a:r>
                        <a:rPr lang="ru-RU" sz="900" u="none" strike="noStrike" dirty="0" smtClean="0">
                          <a:effectLst/>
                        </a:rPr>
                        <a:t>163,5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</a:rPr>
                        <a:t>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4559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Преподаватели образовательных учреждений высшего профессионального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30 </a:t>
                      </a:r>
                      <a:r>
                        <a:rPr lang="ru-RU" sz="900" u="none" strike="noStrike" dirty="0" smtClean="0">
                          <a:effectLst/>
                        </a:rPr>
                        <a:t>873,9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140,4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48 </a:t>
                      </a:r>
                      <a:r>
                        <a:rPr lang="ru-RU" sz="900" u="none" strike="noStrike" dirty="0" smtClean="0">
                          <a:effectLst/>
                        </a:rPr>
                        <a:t>080,0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51 </a:t>
                      </a:r>
                      <a:r>
                        <a:rPr lang="ru-RU" sz="900" u="none" strike="noStrike" dirty="0" smtClean="0">
                          <a:effectLst/>
                        </a:rPr>
                        <a:t>390,0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55 </a:t>
                      </a:r>
                      <a:r>
                        <a:rPr lang="ru-RU" sz="900" u="none" strike="noStrike" dirty="0" smtClean="0">
                          <a:effectLst/>
                        </a:rPr>
                        <a:t>244,2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59 </a:t>
                      </a:r>
                      <a:r>
                        <a:rPr lang="ru-RU" sz="900" u="none" strike="noStrike" dirty="0" smtClean="0">
                          <a:effectLst/>
                        </a:rPr>
                        <a:t>553,4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54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Научные сотрудники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30 </a:t>
                      </a:r>
                      <a:r>
                        <a:rPr lang="ru-RU" sz="900" u="none" strike="noStrike" dirty="0" smtClean="0">
                          <a:effectLst/>
                        </a:rPr>
                        <a:t>906,2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140,6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48 </a:t>
                      </a:r>
                      <a:r>
                        <a:rPr lang="ru-RU" sz="900" u="none" strike="noStrike" dirty="0" smtClean="0">
                          <a:effectLst/>
                        </a:rPr>
                        <a:t>080,0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51 </a:t>
                      </a:r>
                      <a:r>
                        <a:rPr lang="ru-RU" sz="900" u="none" strike="noStrike" dirty="0" smtClean="0">
                          <a:effectLst/>
                        </a:rPr>
                        <a:t>390,0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55 </a:t>
                      </a:r>
                      <a:r>
                        <a:rPr lang="ru-RU" sz="900" u="none" strike="noStrike" dirty="0" smtClean="0">
                          <a:effectLst/>
                        </a:rPr>
                        <a:t>244,2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59 </a:t>
                      </a:r>
                      <a:r>
                        <a:rPr lang="ru-RU" sz="900" u="none" strike="noStrike" dirty="0" smtClean="0">
                          <a:effectLst/>
                        </a:rPr>
                        <a:t>553,4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7575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Педагогические работники образовательных организаций, оказывающих соц. услуги детям-сиротам и детям, оставшимся без попечения родителей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22 </a:t>
                      </a:r>
                      <a:r>
                        <a:rPr lang="ru-RU" sz="900" u="none" strike="noStrike" dirty="0" smtClean="0">
                          <a:effectLst/>
                        </a:rPr>
                        <a:t>266,6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effectLst/>
                        </a:rPr>
                        <a:t>29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2082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ЗДРАВООХРАНЕНИЕ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</a:tr>
              <a:tr h="4559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Врачи и работники медицинских организаций, имеющие высшее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36 </a:t>
                      </a:r>
                      <a:r>
                        <a:rPr lang="ru-RU" sz="900" u="none" strike="noStrike" dirty="0" smtClean="0">
                          <a:effectLst/>
                        </a:rPr>
                        <a:t>397,6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165,5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48 </a:t>
                      </a:r>
                      <a:r>
                        <a:rPr lang="ru-RU" sz="900" u="none" strike="noStrike" dirty="0" smtClean="0">
                          <a:effectLst/>
                        </a:rPr>
                        <a:t>080,0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51 </a:t>
                      </a:r>
                      <a:r>
                        <a:rPr lang="ru-RU" sz="900" u="none" strike="noStrike" dirty="0" smtClean="0">
                          <a:effectLst/>
                        </a:rPr>
                        <a:t>390,0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55 </a:t>
                      </a:r>
                      <a:r>
                        <a:rPr lang="ru-RU" sz="900" u="none" strike="noStrike" dirty="0" smtClean="0">
                          <a:effectLst/>
                        </a:rPr>
                        <a:t>244,2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59 </a:t>
                      </a:r>
                      <a:r>
                        <a:rPr lang="ru-RU" sz="900" u="none" strike="noStrike" dirty="0" smtClean="0">
                          <a:effectLst/>
                        </a:rPr>
                        <a:t>553,4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Средний медицинский (фармацевтический) персонал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</a:rPr>
                        <a:t>971,2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90,8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</a:rPr>
                        <a:t>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</a:rPr>
                        <a:t>Младший медицинский (фармацевтический) персонал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</a:rPr>
                        <a:t>031,7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68,4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</a:rPr>
                        <a:t>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54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>
                          <a:effectLst/>
                        </a:rPr>
                        <a:t>СОЦИАЛЬНЫЕ РАБОТНИКИ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17 </a:t>
                      </a:r>
                      <a:r>
                        <a:rPr lang="ru-RU" sz="900" u="none" strike="noStrike" dirty="0" smtClean="0">
                          <a:effectLst/>
                        </a:rPr>
                        <a:t>847,5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81,2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</a:rPr>
                        <a:t>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707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</a:rPr>
                        <a:t>РАБОТНИКИ УЧРЕЖДЕНИЙ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 </a:t>
                      </a:r>
                      <a:r>
                        <a:rPr lang="ru-RU" sz="900" u="none" strike="noStrike" dirty="0" smtClean="0">
                          <a:effectLst/>
                        </a:rPr>
                        <a:t>263,4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92,2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</a:rPr>
                        <a:t>040,0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</a:rPr>
                        <a:t>695,0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</a:rPr>
                        <a:t>622,1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</a:rPr>
                        <a:t>776,7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729" y="6453336"/>
            <a:ext cx="31518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2022" y="6453336"/>
            <a:ext cx="22573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- к средней з/п учителей в субъекте РФ</a:t>
            </a:r>
          </a:p>
        </p:txBody>
      </p:sp>
    </p:spTree>
    <p:extLst>
      <p:ext uri="{BB962C8B-B14F-4D97-AF65-F5344CB8AC3E}">
        <p14:creationId xmlns:p14="http://schemas.microsoft.com/office/powerpoint/2010/main" val="7608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628333"/>
              </p:ext>
            </p:extLst>
          </p:nvPr>
        </p:nvGraphicFramePr>
        <p:xfrm>
          <a:off x="261970" y="692696"/>
          <a:ext cx="5284800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751729"/>
              </p:ext>
            </p:extLst>
          </p:nvPr>
        </p:nvGraphicFramePr>
        <p:xfrm>
          <a:off x="3782781" y="3573016"/>
          <a:ext cx="5286375" cy="298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987872"/>
            <a:ext cx="2808312" cy="2369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аналогии с Указом Президента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от 12.12.2017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Кабинетом Министров Чувашской Республики принято решение об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увеличении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государственных гражданских служащих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на 4%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9729" y="20136"/>
            <a:ext cx="72645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государственных гражданских служащих в Приволжском федеральном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17466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312939187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4283968" y="2564904"/>
            <a:ext cx="2160240" cy="50405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47864" y="4625970"/>
            <a:ext cx="2880320" cy="31519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2019 год запланированы в сумме 18 165,1 млн. рублей, из них основная часть за счет средств  обязательного медицинского страхования – 15 572,4 млн. рублей, за счет средств республиканского бюджета Чувашской Республики – 2 592,7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0341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759" y="3295431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759" y="2837805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2019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93657" y="1484784"/>
            <a:ext cx="468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493657" y="328989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93657" y="2826735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08496" y="1494780"/>
            <a:ext cx="828000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1 692 210,6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36296" y="328989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0" y="1484784"/>
            <a:ext cx="230400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36296" y="2826735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851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7760" y="4050000"/>
            <a:ext cx="8928735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07759" y="5085248"/>
            <a:ext cx="2304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Социальная поддержка </a:t>
            </a:r>
            <a:r>
              <a:rPr lang="ru-RU" sz="900" dirty="0">
                <a:solidFill>
                  <a:schemeClr val="tx1"/>
                </a:solidFill>
              </a:rPr>
              <a:t>граждан, подвергшихся воздействию радиации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93657" y="5085248"/>
            <a:ext cx="468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РФ от 15.05.1991 № </a:t>
            </a:r>
            <a:r>
              <a:rPr lang="ru-RU" sz="700" dirty="0">
                <a:solidFill>
                  <a:schemeClr val="tx1"/>
                </a:solidFill>
              </a:rPr>
              <a:t>1244-1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граждан, подвергшихся воздействию радиации вследствие катастрофы на Чернобыльской </a:t>
            </a:r>
            <a:r>
              <a:rPr lang="ru-RU" sz="700" dirty="0" smtClean="0">
                <a:solidFill>
                  <a:schemeClr val="tx1"/>
                </a:solidFill>
              </a:rPr>
              <a:t>АЭС»,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26.11.1998 № </a:t>
            </a:r>
            <a:r>
              <a:rPr lang="ru-RU" sz="700" dirty="0">
                <a:solidFill>
                  <a:schemeClr val="tx1"/>
                </a:solidFill>
              </a:rPr>
              <a:t>175-ФЗ </a:t>
            </a:r>
            <a:r>
              <a:rPr lang="ru-RU" sz="700" dirty="0" smtClean="0">
                <a:solidFill>
                  <a:schemeClr val="tx1"/>
                </a:solidFill>
              </a:rPr>
              <a:t>«О соц. </a:t>
            </a:r>
            <a:r>
              <a:rPr lang="ru-RU" sz="700" dirty="0">
                <a:solidFill>
                  <a:schemeClr val="tx1"/>
                </a:solidFill>
              </a:rPr>
              <a:t>защите граждан </a:t>
            </a:r>
            <a:r>
              <a:rPr lang="ru-RU" sz="700" dirty="0" smtClean="0">
                <a:solidFill>
                  <a:schemeClr val="tx1"/>
                </a:solidFill>
              </a:rPr>
              <a:t>РФ, </a:t>
            </a:r>
            <a:r>
              <a:rPr lang="ru-RU" sz="700" dirty="0">
                <a:solidFill>
                  <a:schemeClr val="tx1"/>
                </a:solidFill>
              </a:rPr>
              <a:t>подвергшихся воздействию радиации вследствие аварии </a:t>
            </a:r>
            <a:r>
              <a:rPr lang="ru-RU" sz="700" dirty="0" smtClean="0">
                <a:solidFill>
                  <a:schemeClr val="tx1"/>
                </a:solidFill>
              </a:rPr>
              <a:t>на ПО «Маяк» </a:t>
            </a:r>
            <a:r>
              <a:rPr lang="ru-RU" sz="700" dirty="0">
                <a:solidFill>
                  <a:schemeClr val="tx1"/>
                </a:solidFill>
              </a:rPr>
              <a:t>и сбросов радиоактивных отходов в </a:t>
            </a:r>
            <a:r>
              <a:rPr lang="ru-RU" sz="700" dirty="0" smtClean="0">
                <a:solidFill>
                  <a:schemeClr val="tx1"/>
                </a:solidFill>
              </a:rPr>
              <a:t>реку «</a:t>
            </a:r>
            <a:r>
              <a:rPr lang="ru-RU" sz="700" dirty="0" err="1" smtClean="0">
                <a:solidFill>
                  <a:schemeClr val="tx1"/>
                </a:solidFill>
              </a:rPr>
              <a:t>Теча</a:t>
            </a:r>
            <a:r>
              <a:rPr lang="ru-RU" sz="700" dirty="0" smtClean="0">
                <a:solidFill>
                  <a:schemeClr val="tx1"/>
                </a:solidFill>
              </a:rPr>
              <a:t>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10.01.2002 № 2-ФЗ «О соц. гарантиях </a:t>
            </a:r>
            <a:r>
              <a:rPr lang="ru-RU" sz="700" dirty="0">
                <a:solidFill>
                  <a:schemeClr val="tx1"/>
                </a:solidFill>
              </a:rPr>
              <a:t>гражданам, подвергшимся радиационному воздействию вследствие ядерных испытаний на Семипалатинском </a:t>
            </a:r>
            <a:r>
              <a:rPr lang="ru-RU" sz="700" dirty="0" smtClean="0">
                <a:solidFill>
                  <a:schemeClr val="tx1"/>
                </a:solidFill>
              </a:rPr>
              <a:t>полигоне»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7760" y="5697288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7760" y="6057344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760" y="4293144"/>
            <a:ext cx="2304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93657" y="4293144"/>
            <a:ext cx="468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93657" y="5697288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93657" y="6057344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236296" y="5085248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1 102 чел.</a:t>
            </a: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36296" y="6057344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95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36296" y="5697288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36296" y="4293144"/>
            <a:ext cx="90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94 000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760" y="3645056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93657" y="3645056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36296" y="3645056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6 660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36296" y="1484784"/>
            <a:ext cx="90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122 637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08496" y="3645056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8 907,1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08496" y="3292394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16 853,5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08496" y="2831732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27 203,3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08496" y="4293144"/>
            <a:ext cx="828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556 820,2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8208496" y="5085248"/>
            <a:ext cx="828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28 889,8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08496" y="5697288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868,0  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08496" y="6057344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10 457,0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759" y="4788000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93656" y="4788000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36295" y="4788000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08495" y="4788000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41 893,2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7504" y="2380179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Великой Отечественной войны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493402" y="2363574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ветеранах», Указ Президента Российской Федерации от 07.05.2008 № 714 «Об обеспечении жильем ветеранов Великой Отечественной войны 1941 - 1945 годов»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7236041" y="2363574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8208241" y="2371070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34 687,8 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07504" y="1988840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боевых действий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493401" y="1988840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236040" y="1988840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08240" y="1988840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56 575,3  </a:t>
            </a:r>
          </a:p>
        </p:txBody>
      </p:sp>
    </p:spTree>
    <p:extLst>
      <p:ext uri="{BB962C8B-B14F-4D97-AF65-F5344CB8AC3E}">
        <p14:creationId xmlns:p14="http://schemas.microsoft.com/office/powerpoint/2010/main" val="24313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21200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483319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83319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19323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19323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6296" y="483319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3 664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36296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1 235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4529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4529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36296" y="44529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21 441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58924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623731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23731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</a:t>
            </a:r>
            <a:r>
              <a:rPr lang="ru-RU" sz="700" dirty="0" smtClean="0"/>
              <a:t>202, от </a:t>
            </a:r>
            <a:r>
              <a:rPr lang="ru-RU" sz="700" dirty="0"/>
              <a:t>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</a:t>
            </a:r>
            <a:r>
              <a:rPr lang="ru-RU" sz="700" dirty="0" smtClean="0"/>
              <a:t>)…»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36296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3 963 </a:t>
            </a:r>
            <a:r>
              <a:rPr lang="ru-RU" sz="1000" dirty="0">
                <a:solidFill>
                  <a:schemeClr val="tx1"/>
                </a:solidFill>
              </a:rPr>
              <a:t>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828623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828623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36296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365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208496" y="2060848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104 832,4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7504" y="2060848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приемной семье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504" y="170084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800" dirty="0" smtClean="0">
              <a:solidFill>
                <a:schemeClr val="tx1"/>
              </a:solidFill>
            </a:endParaRPr>
          </a:p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в связи с рождением (усыновлением) первого ребенка </a:t>
            </a:r>
          </a:p>
          <a:p>
            <a:pPr algn="just"/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77655" y="170084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800" dirty="0" smtClean="0"/>
              <a:t>28.12.2017 № 418-ФЗ «О </a:t>
            </a:r>
            <a:r>
              <a:rPr lang="ru-RU" sz="800" dirty="0" err="1" smtClean="0"/>
              <a:t>ежемес</a:t>
            </a:r>
            <a:r>
              <a:rPr lang="ru-RU" sz="800" dirty="0" smtClean="0"/>
              <a:t>. </a:t>
            </a:r>
            <a:r>
              <a:rPr lang="ru-RU" sz="800" dirty="0"/>
              <a:t>выплатах семьям, имеющим </a:t>
            </a:r>
            <a:r>
              <a:rPr lang="ru-RU" sz="800" dirty="0" smtClean="0"/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420888"/>
            <a:ext cx="2304000" cy="576000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</a:t>
            </a:r>
            <a:r>
              <a:rPr lang="ru-RU" sz="800" dirty="0" smtClean="0">
                <a:solidFill>
                  <a:schemeClr val="tx1"/>
                </a:solidFill>
              </a:rPr>
              <a:t>при рождении </a:t>
            </a:r>
            <a:r>
              <a:rPr lang="ru-RU" sz="800" dirty="0">
                <a:solidFill>
                  <a:schemeClr val="tx1"/>
                </a:solidFill>
              </a:rPr>
              <a:t>(</a:t>
            </a:r>
            <a:r>
              <a:rPr lang="ru-RU" sz="800" dirty="0" smtClean="0">
                <a:solidFill>
                  <a:schemeClr val="tx1"/>
                </a:solidFill>
              </a:rPr>
              <a:t>усыновлении) </a:t>
            </a:r>
            <a:r>
              <a:rPr lang="ru-RU" sz="800" dirty="0">
                <a:solidFill>
                  <a:schemeClr val="tx1"/>
                </a:solidFill>
              </a:rPr>
              <a:t>третьего </a:t>
            </a:r>
            <a:r>
              <a:rPr lang="ru-RU" sz="800" dirty="0" smtClean="0">
                <a:solidFill>
                  <a:schemeClr val="tx1"/>
                </a:solidFill>
              </a:rPr>
              <a:t>или </a:t>
            </a:r>
            <a:r>
              <a:rPr lang="ru-RU" sz="800" dirty="0">
                <a:solidFill>
                  <a:schemeClr val="tx1"/>
                </a:solidFill>
              </a:rPr>
              <a:t>последующих детей до достижения ребенком возраста </a:t>
            </a:r>
            <a:r>
              <a:rPr lang="ru-RU" sz="800" dirty="0" smtClean="0">
                <a:solidFill>
                  <a:schemeClr val="tx1"/>
                </a:solidFill>
              </a:rPr>
              <a:t>3 </a:t>
            </a:r>
            <a:r>
              <a:rPr lang="ru-RU" sz="800" dirty="0">
                <a:solidFill>
                  <a:schemeClr val="tx1"/>
                </a:solidFill>
              </a:rPr>
              <a:t>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5" y="2420888"/>
            <a:ext cx="468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27.06.2012 № </a:t>
            </a:r>
            <a:r>
              <a:rPr lang="ru-RU" sz="700" dirty="0">
                <a:solidFill>
                  <a:schemeClr val="tx1"/>
                </a:solidFill>
              </a:rPr>
              <a:t>77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04.12.2012 № </a:t>
            </a:r>
            <a:r>
              <a:rPr lang="ru-RU" sz="700" dirty="0">
                <a:solidFill>
                  <a:schemeClr val="tx1"/>
                </a:solidFill>
              </a:rPr>
              <a:t> 82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(усыновления)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5" y="2060848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24.11.2004 № 46 «О государственных пособиях гражданам, имеющим детей», от 24.11.2004 № 48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детей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208496" y="2420888"/>
            <a:ext cx="828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793 568,2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06896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5" y="306896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208496" y="3068960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146 800,0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208496" y="1700840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296 083,1</a:t>
            </a:r>
            <a:endParaRPr lang="ru-RU" sz="1000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236296" y="170084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2 763 чел.</a:t>
            </a:r>
          </a:p>
          <a:p>
            <a:endParaRPr lang="ru-RU" sz="1000" i="1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36296" y="2060848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1 259 сем.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36296" y="2420888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7 348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6296" y="306896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1 468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208496" y="4452916"/>
            <a:ext cx="828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300 393,9 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208496" y="4824830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292 943,4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08496" y="519323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5 875,3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208496" y="5828623"/>
            <a:ext cx="828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354 721,6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208496" y="6237312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62 306,5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2019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19.05.1995 № </a:t>
            </a:r>
            <a:r>
              <a:rPr lang="ru-RU" sz="700" dirty="0">
                <a:solidFill>
                  <a:schemeClr val="tx1"/>
                </a:solidFill>
              </a:rPr>
              <a:t>81-ФЗ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46 </a:t>
            </a:r>
            <a:r>
              <a:rPr lang="ru-RU" sz="700" dirty="0" smtClean="0">
                <a:solidFill>
                  <a:schemeClr val="tx1"/>
                </a:solidFill>
              </a:rPr>
              <a:t>«О гос. </a:t>
            </a:r>
            <a:r>
              <a:rPr lang="ru-RU" sz="700" dirty="0">
                <a:solidFill>
                  <a:schemeClr val="tx1"/>
                </a:solidFill>
              </a:rPr>
              <a:t>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36296" y="134079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89 094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208496" y="1340799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475 135,7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7504" y="343565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77655" y="343565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36296" y="342900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08496" y="3435660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104 966,0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789079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7655" y="3789079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36296" y="378242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38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208496" y="3789080"/>
            <a:ext cx="828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100 000,0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38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3" descr="E:\24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8122"/>
            <a:ext cx="2512072" cy="175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.08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23253"/>
            <a:ext cx="1800200" cy="165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1437379820-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83532"/>
            <a:ext cx="2390808" cy="1447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185870"/>
              </p:ext>
            </p:extLst>
          </p:nvPr>
        </p:nvGraphicFramePr>
        <p:xfrm>
          <a:off x="-108520" y="761876"/>
          <a:ext cx="323260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819901"/>
              </p:ext>
            </p:extLst>
          </p:nvPr>
        </p:nvGraphicFramePr>
        <p:xfrm>
          <a:off x="2555776" y="775221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461228"/>
              </p:ext>
            </p:extLst>
          </p:nvPr>
        </p:nvGraphicFramePr>
        <p:xfrm>
          <a:off x="5796136" y="761876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фактических расходов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секторах экономики в сравнении с другими регионами ПФО в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78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546253"/>
              </p:ext>
            </p:extLst>
          </p:nvPr>
        </p:nvGraphicFramePr>
        <p:xfrm>
          <a:off x="106187" y="2996952"/>
          <a:ext cx="5338861" cy="36871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40638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57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6773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5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(план)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130,0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2014-2019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 descr="H:\MEDICIN\Отдел материал  ресурс обеспеч\!САЛМИН\2016\Праздники\ЦГБ\Картинки\отправить в минздрав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202" y="1297607"/>
            <a:ext cx="3552321" cy="213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663528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здания многопрофильной поликлиники БУ "Центральная городская больница" Минздрава Чувашии, г. Чебоксары, пр. Ленина, д. 12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ru-RU" sz="14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187" y="1412776"/>
            <a:ext cx="5331882" cy="13791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2019 год 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16 330,0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м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Этажность – 4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этажей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Пропускная способность – 500 посещений в смену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проекта – 769,2 млн. рублей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3601" y="3544267"/>
            <a:ext cx="333827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многопрофильной поликлиники позволит повысить доступность и значительно улучшить условия оказания первичной медико-санитарной помощи жителям центральной части города Чебоксары, увеличить поликлиническую мощность         БУ «Центральная городская больница» Минздрава Чувашии на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посещений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смену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проекта позволит сохранить рабочие места в количестве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420 единиц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5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58299"/>
              </p:ext>
            </p:extLst>
          </p:nvPr>
        </p:nvGraphicFramePr>
        <p:xfrm>
          <a:off x="126782" y="2564904"/>
          <a:ext cx="5297884" cy="33022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60842"/>
                <a:gridCol w="916072"/>
                <a:gridCol w="1106990"/>
                <a:gridCol w="1425294"/>
                <a:gridCol w="788686"/>
              </a:tblGrid>
              <a:tr h="399158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993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87203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Предыдущие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510,04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191,95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748,32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701,99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663528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500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общеобразовательной школы в микрорайоне Волжский-3 г</a:t>
            </a: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Чувашской Республики</a:t>
            </a:r>
            <a:endParaRPr lang="ru-RU" sz="15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ru-RU" sz="14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7476" y="3244838"/>
            <a:ext cx="359916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Чебоксарах началось строительство нового здания средней общеобразовательной школы на 1100 ученических мест в микрорайоне Волжский-3 г. Чебоксары Чувашской Республики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сформировано из четырехэтажного и трехэтажного учебных корпусов. Физкультурно-спортивный блок с двумя спортзалами и плавательным бассейном представляет собой отдельно стоящее здание с двумя теплыми переходами к блокам младших и старших классов и естественным освещением.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82148"/>
            <a:ext cx="3240360" cy="196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6731" y="1282148"/>
            <a:ext cx="5320745" cy="1123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2019 год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24 629,9 кв. м</a:t>
            </a:r>
          </a:p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1 100 учащихся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проекта  – 748,3 млн. рублей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928020"/>
              </p:ext>
            </p:extLst>
          </p:nvPr>
        </p:nvGraphicFramePr>
        <p:xfrm>
          <a:off x="106187" y="2132858"/>
          <a:ext cx="5331881" cy="43204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9469"/>
                <a:gridCol w="720080"/>
                <a:gridCol w="864096"/>
                <a:gridCol w="1512168"/>
                <a:gridCol w="866068"/>
              </a:tblGrid>
              <a:tr h="596138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37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33155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местных бюджетов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8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532,0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60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532,0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60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851,0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81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(план)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359,7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338,1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18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2019-2022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2 274,7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2 138,1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548680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Туристский кластер «Чувашия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сердце Волги»</a:t>
            </a: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14" y="1196752"/>
            <a:ext cx="5331882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– 2019 - 2025 годы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 инвестиционного проекта – 32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3601" y="3429000"/>
            <a:ext cx="33382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«Туристский кластер «Чувашия – сердце Волги» включает в себя два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субкластера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«Чебоксары – центр речного круизного туризма» и «Чувашия – центр оздоровительного туризма».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Ядром </a:t>
            </a: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субкластера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«Чебоксары – центр речного круизного туризма» станут Речной порт, территория Чебоксарского залива и Московская набережная.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«Чувашия – центр оздоровительного туризма» включает в себя развитие инфраструктуры лечебно-оздоровительного и реабилитационного отдыха. </a:t>
            </a:r>
          </a:p>
        </p:txBody>
      </p:sp>
      <p:pic>
        <p:nvPicPr>
          <p:cNvPr id="1026" name="Picture 2" descr="T:\Госдолг\Ольга\chuvashiya_-_serdce_volgi_prezentaciya_poslednyaya_(8)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96" y="1196752"/>
            <a:ext cx="355397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9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192845"/>
              </p:ext>
            </p:extLst>
          </p:nvPr>
        </p:nvGraphicFramePr>
        <p:xfrm>
          <a:off x="4363596" y="751571"/>
          <a:ext cx="4536504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18748503"/>
              </p:ext>
            </p:extLst>
          </p:nvPr>
        </p:nvGraphicFramePr>
        <p:xfrm>
          <a:off x="-108520" y="2780928"/>
          <a:ext cx="647855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53385" y="856409"/>
            <a:ext cx="3194479" cy="1572098"/>
          </a:xfrm>
          <a:prstGeom prst="wedgeRoundRectCallout">
            <a:avLst>
              <a:gd name="adj1" fmla="val 80183"/>
              <a:gd name="adj2" fmla="val -16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6588224" y="2924944"/>
            <a:ext cx="2304256" cy="355070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муниципальных районов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45952395"/>
              </p:ext>
            </p:extLst>
          </p:nvPr>
        </p:nvGraphicFramePr>
        <p:xfrm>
          <a:off x="-252536" y="751571"/>
          <a:ext cx="6912768" cy="5989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73049" y="15567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1 002,4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2993" y="148478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1 017,6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45" y="1238337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0645" y="4077072"/>
            <a:ext cx="2497876" cy="15323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предусмотрена на 2019 год в сумме 1 057,7 млн.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(рост к уровню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40,1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или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3,9%).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районам и городским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5580112" y="272724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472,3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256" y="1219267"/>
            <a:ext cx="2105256" cy="4259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рассчитывается 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методиками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установленными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от 23 июля 2001 г. № 36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районов (городских округов) – приложение № 1 к закону;</a:t>
            </a:r>
          </a:p>
          <a:p>
            <a:pPr marL="171450" indent="-171450" algn="just">
              <a:buFontTx/>
              <a:buChar char="-"/>
            </a:pPr>
            <a:endParaRPr lang="ru-RU" sz="105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– статья 17.3 указанного закона.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75056"/>
              </p:ext>
            </p:extLst>
          </p:nvPr>
        </p:nvGraphicFramePr>
        <p:xfrm>
          <a:off x="259730" y="751570"/>
          <a:ext cx="6400503" cy="5600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7934"/>
                <a:gridCol w="936104"/>
                <a:gridCol w="1224136"/>
                <a:gridCol w="1152128"/>
                <a:gridCol w="1800201"/>
              </a:tblGrid>
              <a:tr h="1571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образований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68152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ET" pitchFamily="2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помощь - всего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муниципальных районов (городских округов)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поддержку мер по обеспечению сбалансированности муниципальных районов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Алатырский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54 502,7                                     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13 099,4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Аликовский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54 008,1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37 563,3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13 881,5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Батыревский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67 499,6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29 799,3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7 415,3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30 285,0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Вурнарский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27 128,2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27 128,2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Ибресинский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53 764,4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28 813,4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20 693,0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Канашский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108 910,7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77 241,8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31 668,9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20 396,9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16 406,0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45 957,4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23 835,7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22 121,7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11 884,7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11 884,7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Красночетайский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47 241,0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34 794,0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12 447,0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Марпосадский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53 292,9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33 669,8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19 623,1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Моргаушский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40 459,7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1 931,2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10 103,5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28 425,0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Порецкий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30 471,1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19 665,4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10 805,7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Урмарский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56 318,2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33 978,5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2 214,8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20 124,9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Цивильский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30 344,3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30 344,3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54 557,2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1 853,3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52 703,9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Шемуршинский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44 236,9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33 233,9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11 003,0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Шумерлинский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54 446,4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46 446,6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Ядринский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29 026,3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6 783,8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21 897,5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Яльчикский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37 622,7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22 753,9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14 868,8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Янтиковский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47 374,6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34 466,0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Алатырь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6 799,8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5 099,0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Канаш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3 450,9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3 450,9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Новочебоксарск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71 150,7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71 150,7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Чебоксары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Шумерля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6 851,2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3 289,6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3 561,6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1 057 696,6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587 772,5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39 604,1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430 320,0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1" marR="4501" marT="450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1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68258563"/>
              </p:ext>
            </p:extLst>
          </p:nvPr>
        </p:nvGraphicFramePr>
        <p:xfrm>
          <a:off x="261400" y="1340768"/>
          <a:ext cx="8732344" cy="544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748713" y="6308725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22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90271" y="1825287"/>
            <a:ext cx="232289" cy="4879878"/>
          </a:xfrm>
          <a:prstGeom prst="leftBrac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12302"/>
              </p:ext>
            </p:extLst>
          </p:nvPr>
        </p:nvGraphicFramePr>
        <p:xfrm>
          <a:off x="4066478" y="4437112"/>
          <a:ext cx="4879878" cy="211846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21946"/>
                <a:gridCol w="557932"/>
              </a:tblGrid>
              <a:tr h="22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</a:t>
                      </a:r>
                      <a:r>
                        <a:rPr lang="ru-RU" sz="9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934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потенциала природно-сырьевых ресурсов и обеспечение экологической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городской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Чувашской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жизнедеятельности населения и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развитие сферы жилищно-коммунального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и имущественных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общественного порядка и противодействие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преступности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промышленности и инновационная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Доступная среда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6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строительного комплекса и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1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038" y="764704"/>
            <a:ext cx="6623050" cy="1484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бюджетного потенциала, устойчивости и сбалансированности системы общественных финансов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долговой нагрузки на республиканский бюджет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государственного сектора экономики Чувашской Республики.</a:t>
            </a: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233648" y="2492896"/>
            <a:ext cx="3618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846731"/>
            <a:ext cx="2148680" cy="141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ru-RU" sz="1400" dirty="0" smtClean="0"/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4153151" y="2459037"/>
            <a:ext cx="4846391" cy="6365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подпрограмм,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4127379" y="3777038"/>
            <a:ext cx="2628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консолидированного бюджета Чувашской Республики</a:t>
            </a:r>
            <a:endParaRPr lang="ru-RU" sz="1200" dirty="0"/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4127379" y="5017917"/>
            <a:ext cx="2628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4138621" y="5877272"/>
            <a:ext cx="2628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"/>
          <p:cNvSpPr/>
          <p:nvPr/>
        </p:nvSpPr>
        <p:spPr bwMode="auto">
          <a:xfrm>
            <a:off x="6840328" y="3777038"/>
            <a:ext cx="684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2 183,4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6829086" y="5013176"/>
            <a:ext cx="684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6840328" y="5914772"/>
            <a:ext cx="684000" cy="504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8340749" y="3777038"/>
            <a:ext cx="684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1 102,0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8329507" y="5022732"/>
            <a:ext cx="684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8340749" y="5914772"/>
            <a:ext cx="684000" cy="504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40000" y="3233388"/>
            <a:ext cx="2628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40328" y="3233213"/>
            <a:ext cx="684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40749" y="3227656"/>
            <a:ext cx="684188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7596336" y="3777038"/>
            <a:ext cx="684000" cy="1092121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1 148,0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 bwMode="auto">
          <a:xfrm>
            <a:off x="7585094" y="5022732"/>
            <a:ext cx="684000" cy="72008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7596336" y="5914772"/>
            <a:ext cx="684000" cy="504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596336" y="3227656"/>
            <a:ext cx="684000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144252"/>
              </p:ext>
            </p:extLst>
          </p:nvPr>
        </p:nvGraphicFramePr>
        <p:xfrm>
          <a:off x="0" y="3027527"/>
          <a:ext cx="4082559" cy="368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67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252157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48551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104,1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52,4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103,2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98,8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400" dirty="0" smtClean="0"/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 bwMode="auto">
          <a:xfrm>
            <a:off x="8163380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104,6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1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60" y="836712"/>
            <a:ext cx="6368436" cy="1512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5975" y="2492896"/>
            <a:ext cx="4592542" cy="4248472"/>
            <a:chOff x="4355975" y="2492896"/>
            <a:chExt cx="4592542" cy="42484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2492896"/>
              <a:ext cx="4568236" cy="4248472"/>
            </a:xfrm>
            <a:prstGeom prst="rect">
              <a:avLst/>
            </a:prstGeom>
            <a:ln>
              <a:noFill/>
            </a:ln>
          </p:spPr>
        </p:sp>
        <p:sp>
          <p:nvSpPr>
            <p:cNvPr id="6" name="Полилиния 5"/>
            <p:cNvSpPr/>
            <p:nvPr/>
          </p:nvSpPr>
          <p:spPr>
            <a:xfrm>
              <a:off x="4358404" y="2494296"/>
              <a:ext cx="4590113" cy="551556"/>
            </a:xfrm>
            <a:custGeom>
              <a:avLst/>
              <a:gdLst>
                <a:gd name="connsiteX0" fmla="*/ 0 w 4563379"/>
                <a:gd name="connsiteY0" fmla="*/ 55156 h 551556"/>
                <a:gd name="connsiteX1" fmla="*/ 55156 w 4563379"/>
                <a:gd name="connsiteY1" fmla="*/ 0 h 551556"/>
                <a:gd name="connsiteX2" fmla="*/ 4508223 w 4563379"/>
                <a:gd name="connsiteY2" fmla="*/ 0 h 551556"/>
                <a:gd name="connsiteX3" fmla="*/ 4563379 w 4563379"/>
                <a:gd name="connsiteY3" fmla="*/ 55156 h 551556"/>
                <a:gd name="connsiteX4" fmla="*/ 4563379 w 4563379"/>
                <a:gd name="connsiteY4" fmla="*/ 496400 h 551556"/>
                <a:gd name="connsiteX5" fmla="*/ 4508223 w 4563379"/>
                <a:gd name="connsiteY5" fmla="*/ 551556 h 551556"/>
                <a:gd name="connsiteX6" fmla="*/ 55156 w 4563379"/>
                <a:gd name="connsiteY6" fmla="*/ 551556 h 551556"/>
                <a:gd name="connsiteX7" fmla="*/ 0 w 4563379"/>
                <a:gd name="connsiteY7" fmla="*/ 496400 h 551556"/>
                <a:gd name="connsiteX8" fmla="*/ 0 w 4563379"/>
                <a:gd name="connsiteY8" fmla="*/ 55156 h 5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379" h="551556">
                  <a:moveTo>
                    <a:pt x="0" y="55156"/>
                  </a:moveTo>
                  <a:cubicBezTo>
                    <a:pt x="0" y="24694"/>
                    <a:pt x="24694" y="0"/>
                    <a:pt x="55156" y="0"/>
                  </a:cubicBezTo>
                  <a:lnTo>
                    <a:pt x="4508223" y="0"/>
                  </a:lnTo>
                  <a:cubicBezTo>
                    <a:pt x="4538685" y="0"/>
                    <a:pt x="4563379" y="24694"/>
                    <a:pt x="4563379" y="55156"/>
                  </a:cubicBezTo>
                  <a:lnTo>
                    <a:pt x="4563379" y="496400"/>
                  </a:lnTo>
                  <a:cubicBezTo>
                    <a:pt x="4563379" y="526862"/>
                    <a:pt x="4538685" y="551556"/>
                    <a:pt x="4508223" y="551556"/>
                  </a:cubicBezTo>
                  <a:lnTo>
                    <a:pt x="55156" y="551556"/>
                  </a:lnTo>
                  <a:cubicBezTo>
                    <a:pt x="24694" y="551556"/>
                    <a:pt x="0" y="526862"/>
                    <a:pt x="0" y="496400"/>
                  </a:cubicBezTo>
                  <a:lnTo>
                    <a:pt x="0" y="5515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305" tIns="73305" rIns="73305" bIns="733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подпрограмм, млн.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355976" y="3116680"/>
              <a:ext cx="2376274" cy="341891"/>
            </a:xfrm>
            <a:custGeom>
              <a:avLst/>
              <a:gdLst>
                <a:gd name="connsiteX0" fmla="*/ 0 w 2291211"/>
                <a:gd name="connsiteY0" fmla="*/ 34189 h 341891"/>
                <a:gd name="connsiteX1" fmla="*/ 34189 w 2291211"/>
                <a:gd name="connsiteY1" fmla="*/ 0 h 341891"/>
                <a:gd name="connsiteX2" fmla="*/ 2257022 w 2291211"/>
                <a:gd name="connsiteY2" fmla="*/ 0 h 341891"/>
                <a:gd name="connsiteX3" fmla="*/ 2291211 w 2291211"/>
                <a:gd name="connsiteY3" fmla="*/ 34189 h 341891"/>
                <a:gd name="connsiteX4" fmla="*/ 2291211 w 2291211"/>
                <a:gd name="connsiteY4" fmla="*/ 307702 h 341891"/>
                <a:gd name="connsiteX5" fmla="*/ 2257022 w 2291211"/>
                <a:gd name="connsiteY5" fmla="*/ 341891 h 341891"/>
                <a:gd name="connsiteX6" fmla="*/ 34189 w 2291211"/>
                <a:gd name="connsiteY6" fmla="*/ 341891 h 341891"/>
                <a:gd name="connsiteX7" fmla="*/ 0 w 2291211"/>
                <a:gd name="connsiteY7" fmla="*/ 307702 h 341891"/>
                <a:gd name="connsiteX8" fmla="*/ 0 w 2291211"/>
                <a:gd name="connsiteY8" fmla="*/ 34189 h 34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11" h="341891">
                  <a:moveTo>
                    <a:pt x="0" y="34189"/>
                  </a:moveTo>
                  <a:cubicBezTo>
                    <a:pt x="0" y="15307"/>
                    <a:pt x="15307" y="0"/>
                    <a:pt x="34189" y="0"/>
                  </a:cubicBezTo>
                  <a:lnTo>
                    <a:pt x="2257022" y="0"/>
                  </a:lnTo>
                  <a:cubicBezTo>
                    <a:pt x="2275904" y="0"/>
                    <a:pt x="2291211" y="15307"/>
                    <a:pt x="2291211" y="34189"/>
                  </a:cubicBezTo>
                  <a:lnTo>
                    <a:pt x="2291211" y="307702"/>
                  </a:lnTo>
                  <a:cubicBezTo>
                    <a:pt x="2291211" y="326584"/>
                    <a:pt x="2275904" y="341891"/>
                    <a:pt x="2257022" y="341891"/>
                  </a:cubicBezTo>
                  <a:lnTo>
                    <a:pt x="34189" y="341891"/>
                  </a:lnTo>
                  <a:cubicBezTo>
                    <a:pt x="15307" y="341891"/>
                    <a:pt x="0" y="326584"/>
                    <a:pt x="0" y="307702"/>
                  </a:cubicBezTo>
                  <a:lnTo>
                    <a:pt x="0" y="341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74" tIns="70974" rIns="70974" bIns="7097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Подпрограмма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55976" y="3498526"/>
              <a:ext cx="2376264" cy="488061"/>
            </a:xfrm>
            <a:custGeom>
              <a:avLst/>
              <a:gdLst>
                <a:gd name="connsiteX0" fmla="*/ 0 w 2291201"/>
                <a:gd name="connsiteY0" fmla="*/ 48806 h 488061"/>
                <a:gd name="connsiteX1" fmla="*/ 48806 w 2291201"/>
                <a:gd name="connsiteY1" fmla="*/ 0 h 488061"/>
                <a:gd name="connsiteX2" fmla="*/ 2242395 w 2291201"/>
                <a:gd name="connsiteY2" fmla="*/ 0 h 488061"/>
                <a:gd name="connsiteX3" fmla="*/ 2291201 w 2291201"/>
                <a:gd name="connsiteY3" fmla="*/ 48806 h 488061"/>
                <a:gd name="connsiteX4" fmla="*/ 2291201 w 2291201"/>
                <a:gd name="connsiteY4" fmla="*/ 439255 h 488061"/>
                <a:gd name="connsiteX5" fmla="*/ 2242395 w 2291201"/>
                <a:gd name="connsiteY5" fmla="*/ 488061 h 488061"/>
                <a:gd name="connsiteX6" fmla="*/ 48806 w 2291201"/>
                <a:gd name="connsiteY6" fmla="*/ 488061 h 488061"/>
                <a:gd name="connsiteX7" fmla="*/ 0 w 2291201"/>
                <a:gd name="connsiteY7" fmla="*/ 439255 h 488061"/>
                <a:gd name="connsiteX8" fmla="*/ 0 w 2291201"/>
                <a:gd name="connsiteY8" fmla="*/ 48806 h 48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01" h="488061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2242395" y="0"/>
                  </a:lnTo>
                  <a:cubicBezTo>
                    <a:pt x="2269350" y="0"/>
                    <a:pt x="2291201" y="21851"/>
                    <a:pt x="2291201" y="48806"/>
                  </a:cubicBezTo>
                  <a:lnTo>
                    <a:pt x="2291201" y="439255"/>
                  </a:lnTo>
                  <a:cubicBezTo>
                    <a:pt x="2291201" y="466210"/>
                    <a:pt x="2269350" y="488061"/>
                    <a:pt x="2242395" y="488061"/>
                  </a:cubicBezTo>
                  <a:lnTo>
                    <a:pt x="48806" y="488061"/>
                  </a:lnTo>
                  <a:cubicBezTo>
                    <a:pt x="21851" y="488061"/>
                    <a:pt x="0" y="466210"/>
                    <a:pt x="0" y="439255"/>
                  </a:cubicBezTo>
                  <a:lnTo>
                    <a:pt x="0" y="4880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5" tIns="60015" rIns="60015" bIns="6001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коррупции в Чувашской Республике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55975" y="4001341"/>
              <a:ext cx="2376261" cy="787715"/>
            </a:xfrm>
            <a:custGeom>
              <a:avLst/>
              <a:gdLst>
                <a:gd name="connsiteX0" fmla="*/ 0 w 2291198"/>
                <a:gd name="connsiteY0" fmla="*/ 78772 h 787715"/>
                <a:gd name="connsiteX1" fmla="*/ 78772 w 2291198"/>
                <a:gd name="connsiteY1" fmla="*/ 0 h 787715"/>
                <a:gd name="connsiteX2" fmla="*/ 2212427 w 2291198"/>
                <a:gd name="connsiteY2" fmla="*/ 0 h 787715"/>
                <a:gd name="connsiteX3" fmla="*/ 2291199 w 2291198"/>
                <a:gd name="connsiteY3" fmla="*/ 78772 h 787715"/>
                <a:gd name="connsiteX4" fmla="*/ 2291198 w 2291198"/>
                <a:gd name="connsiteY4" fmla="*/ 708944 h 787715"/>
                <a:gd name="connsiteX5" fmla="*/ 2212426 w 2291198"/>
                <a:gd name="connsiteY5" fmla="*/ 787716 h 787715"/>
                <a:gd name="connsiteX6" fmla="*/ 78772 w 2291198"/>
                <a:gd name="connsiteY6" fmla="*/ 787715 h 787715"/>
                <a:gd name="connsiteX7" fmla="*/ 0 w 2291198"/>
                <a:gd name="connsiteY7" fmla="*/ 708943 h 787715"/>
                <a:gd name="connsiteX8" fmla="*/ 0 w 2291198"/>
                <a:gd name="connsiteY8" fmla="*/ 78772 h 78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8" h="787715">
                  <a:moveTo>
                    <a:pt x="0" y="78772"/>
                  </a:moveTo>
                  <a:cubicBezTo>
                    <a:pt x="0" y="35267"/>
                    <a:pt x="35267" y="0"/>
                    <a:pt x="78772" y="0"/>
                  </a:cubicBezTo>
                  <a:lnTo>
                    <a:pt x="2212427" y="0"/>
                  </a:lnTo>
                  <a:cubicBezTo>
                    <a:pt x="2255932" y="0"/>
                    <a:pt x="2291199" y="35267"/>
                    <a:pt x="2291199" y="78772"/>
                  </a:cubicBezTo>
                  <a:cubicBezTo>
                    <a:pt x="2291199" y="288829"/>
                    <a:pt x="2291198" y="498887"/>
                    <a:pt x="2291198" y="708944"/>
                  </a:cubicBezTo>
                  <a:cubicBezTo>
                    <a:pt x="2291198" y="752449"/>
                    <a:pt x="2255931" y="787716"/>
                    <a:pt x="2212426" y="787716"/>
                  </a:cubicBezTo>
                  <a:lnTo>
                    <a:pt x="78772" y="787715"/>
                  </a:lnTo>
                  <a:cubicBezTo>
                    <a:pt x="35267" y="787715"/>
                    <a:pt x="0" y="752448"/>
                    <a:pt x="0" y="708943"/>
                  </a:cubicBezTo>
                  <a:lnTo>
                    <a:pt x="0" y="787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791" tIns="68791" rIns="68791" bIns="6879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кадровой политики и развитие кадрового потенциала государственной гражданской службы ЧР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55976" y="4855185"/>
              <a:ext cx="2376252" cy="471197"/>
            </a:xfrm>
            <a:custGeom>
              <a:avLst/>
              <a:gdLst>
                <a:gd name="connsiteX0" fmla="*/ 0 w 2291189"/>
                <a:gd name="connsiteY0" fmla="*/ 47120 h 471197"/>
                <a:gd name="connsiteX1" fmla="*/ 47120 w 2291189"/>
                <a:gd name="connsiteY1" fmla="*/ 0 h 471197"/>
                <a:gd name="connsiteX2" fmla="*/ 2244069 w 2291189"/>
                <a:gd name="connsiteY2" fmla="*/ 0 h 471197"/>
                <a:gd name="connsiteX3" fmla="*/ 2291189 w 2291189"/>
                <a:gd name="connsiteY3" fmla="*/ 47120 h 471197"/>
                <a:gd name="connsiteX4" fmla="*/ 2291189 w 2291189"/>
                <a:gd name="connsiteY4" fmla="*/ 424077 h 471197"/>
                <a:gd name="connsiteX5" fmla="*/ 2244069 w 2291189"/>
                <a:gd name="connsiteY5" fmla="*/ 471197 h 471197"/>
                <a:gd name="connsiteX6" fmla="*/ 47120 w 2291189"/>
                <a:gd name="connsiteY6" fmla="*/ 471197 h 471197"/>
                <a:gd name="connsiteX7" fmla="*/ 0 w 2291189"/>
                <a:gd name="connsiteY7" fmla="*/ 424077 h 471197"/>
                <a:gd name="connsiteX8" fmla="*/ 0 w 2291189"/>
                <a:gd name="connsiteY8" fmla="*/ 47120 h 47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89" h="471197">
                  <a:moveTo>
                    <a:pt x="0" y="47120"/>
                  </a:moveTo>
                  <a:cubicBezTo>
                    <a:pt x="0" y="21096"/>
                    <a:pt x="21096" y="0"/>
                    <a:pt x="47120" y="0"/>
                  </a:cubicBezTo>
                  <a:lnTo>
                    <a:pt x="2244069" y="0"/>
                  </a:lnTo>
                  <a:cubicBezTo>
                    <a:pt x="2270093" y="0"/>
                    <a:pt x="2291189" y="21096"/>
                    <a:pt x="2291189" y="47120"/>
                  </a:cubicBezTo>
                  <a:lnTo>
                    <a:pt x="2291189" y="424077"/>
                  </a:lnTo>
                  <a:cubicBezTo>
                    <a:pt x="2291189" y="450101"/>
                    <a:pt x="2270093" y="471197"/>
                    <a:pt x="2244069" y="471197"/>
                  </a:cubicBezTo>
                  <a:lnTo>
                    <a:pt x="47120" y="471197"/>
                  </a:lnTo>
                  <a:cubicBezTo>
                    <a:pt x="21096" y="471197"/>
                    <a:pt x="0" y="450101"/>
                    <a:pt x="0" y="424077"/>
                  </a:cubicBezTo>
                  <a:lnTo>
                    <a:pt x="0" y="471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521" tIns="59521" rIns="59521" bIns="595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Чувашской Республике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55976" y="5395646"/>
              <a:ext cx="2376254" cy="638716"/>
            </a:xfrm>
            <a:custGeom>
              <a:avLst/>
              <a:gdLst>
                <a:gd name="connsiteX0" fmla="*/ 0 w 2291191"/>
                <a:gd name="connsiteY0" fmla="*/ 63872 h 638716"/>
                <a:gd name="connsiteX1" fmla="*/ 63872 w 2291191"/>
                <a:gd name="connsiteY1" fmla="*/ 0 h 638716"/>
                <a:gd name="connsiteX2" fmla="*/ 2227319 w 2291191"/>
                <a:gd name="connsiteY2" fmla="*/ 0 h 638716"/>
                <a:gd name="connsiteX3" fmla="*/ 2291191 w 2291191"/>
                <a:gd name="connsiteY3" fmla="*/ 63872 h 638716"/>
                <a:gd name="connsiteX4" fmla="*/ 2291191 w 2291191"/>
                <a:gd name="connsiteY4" fmla="*/ 574844 h 638716"/>
                <a:gd name="connsiteX5" fmla="*/ 2227319 w 2291191"/>
                <a:gd name="connsiteY5" fmla="*/ 638716 h 638716"/>
                <a:gd name="connsiteX6" fmla="*/ 63872 w 2291191"/>
                <a:gd name="connsiteY6" fmla="*/ 638716 h 638716"/>
                <a:gd name="connsiteX7" fmla="*/ 0 w 2291191"/>
                <a:gd name="connsiteY7" fmla="*/ 574844 h 638716"/>
                <a:gd name="connsiteX8" fmla="*/ 0 w 2291191"/>
                <a:gd name="connsiteY8" fmla="*/ 63872 h 63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1" h="638716">
                  <a:moveTo>
                    <a:pt x="0" y="63872"/>
                  </a:moveTo>
                  <a:cubicBezTo>
                    <a:pt x="0" y="28596"/>
                    <a:pt x="28596" y="0"/>
                    <a:pt x="63872" y="0"/>
                  </a:cubicBezTo>
                  <a:lnTo>
                    <a:pt x="2227319" y="0"/>
                  </a:lnTo>
                  <a:cubicBezTo>
                    <a:pt x="2262595" y="0"/>
                    <a:pt x="2291191" y="28596"/>
                    <a:pt x="2291191" y="63872"/>
                  </a:cubicBezTo>
                  <a:lnTo>
                    <a:pt x="2291191" y="574844"/>
                  </a:lnTo>
                  <a:cubicBezTo>
                    <a:pt x="2291191" y="610120"/>
                    <a:pt x="2262595" y="638716"/>
                    <a:pt x="2227319" y="638716"/>
                  </a:cubicBezTo>
                  <a:lnTo>
                    <a:pt x="63872" y="638716"/>
                  </a:lnTo>
                  <a:cubicBezTo>
                    <a:pt x="28596" y="638716"/>
                    <a:pt x="0" y="610120"/>
                    <a:pt x="0" y="574844"/>
                  </a:cubicBezTo>
                  <a:lnTo>
                    <a:pt x="0" y="638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427" tIns="64427" rIns="64427" bIns="6442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государственного управления в сфере юстиции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55976" y="6128897"/>
              <a:ext cx="2378699" cy="468000"/>
            </a:xfrm>
            <a:custGeom>
              <a:avLst/>
              <a:gdLst>
                <a:gd name="connsiteX0" fmla="*/ 0 w 2293549"/>
                <a:gd name="connsiteY0" fmla="*/ 59479 h 594791"/>
                <a:gd name="connsiteX1" fmla="*/ 59479 w 2293549"/>
                <a:gd name="connsiteY1" fmla="*/ 0 h 594791"/>
                <a:gd name="connsiteX2" fmla="*/ 2234070 w 2293549"/>
                <a:gd name="connsiteY2" fmla="*/ 0 h 594791"/>
                <a:gd name="connsiteX3" fmla="*/ 2293549 w 2293549"/>
                <a:gd name="connsiteY3" fmla="*/ 59479 h 594791"/>
                <a:gd name="connsiteX4" fmla="*/ 2293549 w 2293549"/>
                <a:gd name="connsiteY4" fmla="*/ 535312 h 594791"/>
                <a:gd name="connsiteX5" fmla="*/ 2234070 w 2293549"/>
                <a:gd name="connsiteY5" fmla="*/ 594791 h 594791"/>
                <a:gd name="connsiteX6" fmla="*/ 59479 w 2293549"/>
                <a:gd name="connsiteY6" fmla="*/ 594791 h 594791"/>
                <a:gd name="connsiteX7" fmla="*/ 0 w 2293549"/>
                <a:gd name="connsiteY7" fmla="*/ 535312 h 594791"/>
                <a:gd name="connsiteX8" fmla="*/ 0 w 2293549"/>
                <a:gd name="connsiteY8" fmla="*/ 59479 h 5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549" h="594791">
                  <a:moveTo>
                    <a:pt x="0" y="59479"/>
                  </a:moveTo>
                  <a:cubicBezTo>
                    <a:pt x="0" y="26630"/>
                    <a:pt x="26630" y="0"/>
                    <a:pt x="59479" y="0"/>
                  </a:cubicBezTo>
                  <a:lnTo>
                    <a:pt x="2234070" y="0"/>
                  </a:lnTo>
                  <a:cubicBezTo>
                    <a:pt x="2266919" y="0"/>
                    <a:pt x="2293549" y="26630"/>
                    <a:pt x="2293549" y="59479"/>
                  </a:cubicBezTo>
                  <a:lnTo>
                    <a:pt x="2293549" y="535312"/>
                  </a:lnTo>
                  <a:cubicBezTo>
                    <a:pt x="2293549" y="568161"/>
                    <a:pt x="2266919" y="594791"/>
                    <a:pt x="2234070" y="594791"/>
                  </a:cubicBezTo>
                  <a:lnTo>
                    <a:pt x="59479" y="594791"/>
                  </a:lnTo>
                  <a:cubicBezTo>
                    <a:pt x="26630" y="594791"/>
                    <a:pt x="0" y="568161"/>
                    <a:pt x="0" y="535312"/>
                  </a:cubicBezTo>
                  <a:lnTo>
                    <a:pt x="0" y="5947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41" tIns="63141" rIns="63141" bIns="6314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56656" y="3126318"/>
              <a:ext cx="612000" cy="308410"/>
            </a:xfrm>
            <a:custGeom>
              <a:avLst/>
              <a:gdLst>
                <a:gd name="connsiteX0" fmla="*/ 0 w 829017"/>
                <a:gd name="connsiteY0" fmla="*/ 30841 h 308410"/>
                <a:gd name="connsiteX1" fmla="*/ 30841 w 829017"/>
                <a:gd name="connsiteY1" fmla="*/ 0 h 308410"/>
                <a:gd name="connsiteX2" fmla="*/ 798176 w 829017"/>
                <a:gd name="connsiteY2" fmla="*/ 0 h 308410"/>
                <a:gd name="connsiteX3" fmla="*/ 829017 w 829017"/>
                <a:gd name="connsiteY3" fmla="*/ 30841 h 308410"/>
                <a:gd name="connsiteX4" fmla="*/ 829017 w 829017"/>
                <a:gd name="connsiteY4" fmla="*/ 277569 h 308410"/>
                <a:gd name="connsiteX5" fmla="*/ 798176 w 829017"/>
                <a:gd name="connsiteY5" fmla="*/ 308410 h 308410"/>
                <a:gd name="connsiteX6" fmla="*/ 30841 w 829017"/>
                <a:gd name="connsiteY6" fmla="*/ 308410 h 308410"/>
                <a:gd name="connsiteX7" fmla="*/ 0 w 829017"/>
                <a:gd name="connsiteY7" fmla="*/ 277569 h 308410"/>
                <a:gd name="connsiteX8" fmla="*/ 0 w 829017"/>
                <a:gd name="connsiteY8" fmla="*/ 30841 h 3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7" h="308410">
                  <a:moveTo>
                    <a:pt x="0" y="30841"/>
                  </a:moveTo>
                  <a:cubicBezTo>
                    <a:pt x="0" y="13808"/>
                    <a:pt x="13808" y="0"/>
                    <a:pt x="30841" y="0"/>
                  </a:cubicBezTo>
                  <a:lnTo>
                    <a:pt x="798176" y="0"/>
                  </a:lnTo>
                  <a:cubicBezTo>
                    <a:pt x="815209" y="0"/>
                    <a:pt x="829017" y="13808"/>
                    <a:pt x="829017" y="30841"/>
                  </a:cubicBezTo>
                  <a:lnTo>
                    <a:pt x="829017" y="277569"/>
                  </a:lnTo>
                  <a:cubicBezTo>
                    <a:pt x="829017" y="294602"/>
                    <a:pt x="815209" y="308410"/>
                    <a:pt x="798176" y="308410"/>
                  </a:cubicBezTo>
                  <a:lnTo>
                    <a:pt x="30841" y="308410"/>
                  </a:lnTo>
                  <a:cubicBezTo>
                    <a:pt x="13808" y="308410"/>
                    <a:pt x="0" y="294602"/>
                    <a:pt x="0" y="277569"/>
                  </a:cubicBezTo>
                  <a:lnTo>
                    <a:pt x="0" y="30841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856656" y="3488258"/>
              <a:ext cx="612000" cy="482721"/>
            </a:xfrm>
            <a:custGeom>
              <a:avLst/>
              <a:gdLst>
                <a:gd name="connsiteX0" fmla="*/ 0 w 829014"/>
                <a:gd name="connsiteY0" fmla="*/ 48272 h 482721"/>
                <a:gd name="connsiteX1" fmla="*/ 48272 w 829014"/>
                <a:gd name="connsiteY1" fmla="*/ 0 h 482721"/>
                <a:gd name="connsiteX2" fmla="*/ 780742 w 829014"/>
                <a:gd name="connsiteY2" fmla="*/ 0 h 482721"/>
                <a:gd name="connsiteX3" fmla="*/ 829014 w 829014"/>
                <a:gd name="connsiteY3" fmla="*/ 48272 h 482721"/>
                <a:gd name="connsiteX4" fmla="*/ 829014 w 829014"/>
                <a:gd name="connsiteY4" fmla="*/ 434449 h 482721"/>
                <a:gd name="connsiteX5" fmla="*/ 780742 w 829014"/>
                <a:gd name="connsiteY5" fmla="*/ 482721 h 482721"/>
                <a:gd name="connsiteX6" fmla="*/ 48272 w 829014"/>
                <a:gd name="connsiteY6" fmla="*/ 482721 h 482721"/>
                <a:gd name="connsiteX7" fmla="*/ 0 w 829014"/>
                <a:gd name="connsiteY7" fmla="*/ 434449 h 482721"/>
                <a:gd name="connsiteX8" fmla="*/ 0 w 829014"/>
                <a:gd name="connsiteY8" fmla="*/ 48272 h 48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4" h="482721">
                  <a:moveTo>
                    <a:pt x="0" y="48272"/>
                  </a:moveTo>
                  <a:cubicBezTo>
                    <a:pt x="0" y="21612"/>
                    <a:pt x="21612" y="0"/>
                    <a:pt x="48272" y="0"/>
                  </a:cubicBezTo>
                  <a:lnTo>
                    <a:pt x="780742" y="0"/>
                  </a:lnTo>
                  <a:cubicBezTo>
                    <a:pt x="807402" y="0"/>
                    <a:pt x="829014" y="21612"/>
                    <a:pt x="829014" y="48272"/>
                  </a:cubicBezTo>
                  <a:lnTo>
                    <a:pt x="829014" y="434449"/>
                  </a:lnTo>
                  <a:cubicBezTo>
                    <a:pt x="829014" y="461109"/>
                    <a:pt x="807402" y="482721"/>
                    <a:pt x="780742" y="482721"/>
                  </a:cubicBezTo>
                  <a:lnTo>
                    <a:pt x="48272" y="482721"/>
                  </a:lnTo>
                  <a:cubicBezTo>
                    <a:pt x="21612" y="482721"/>
                    <a:pt x="0" y="461109"/>
                    <a:pt x="0" y="434449"/>
                  </a:cubicBezTo>
                  <a:lnTo>
                    <a:pt x="0" y="482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78" tIns="67478" rIns="67478" bIns="67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56656" y="4005065"/>
              <a:ext cx="612000" cy="790637"/>
            </a:xfrm>
            <a:custGeom>
              <a:avLst/>
              <a:gdLst>
                <a:gd name="connsiteX0" fmla="*/ 0 w 829019"/>
                <a:gd name="connsiteY0" fmla="*/ 79064 h 790637"/>
                <a:gd name="connsiteX1" fmla="*/ 79064 w 829019"/>
                <a:gd name="connsiteY1" fmla="*/ 0 h 790637"/>
                <a:gd name="connsiteX2" fmla="*/ 749955 w 829019"/>
                <a:gd name="connsiteY2" fmla="*/ 0 h 790637"/>
                <a:gd name="connsiteX3" fmla="*/ 829019 w 829019"/>
                <a:gd name="connsiteY3" fmla="*/ 79064 h 790637"/>
                <a:gd name="connsiteX4" fmla="*/ 829019 w 829019"/>
                <a:gd name="connsiteY4" fmla="*/ 711573 h 790637"/>
                <a:gd name="connsiteX5" fmla="*/ 749955 w 829019"/>
                <a:gd name="connsiteY5" fmla="*/ 790637 h 790637"/>
                <a:gd name="connsiteX6" fmla="*/ 79064 w 829019"/>
                <a:gd name="connsiteY6" fmla="*/ 790637 h 790637"/>
                <a:gd name="connsiteX7" fmla="*/ 0 w 829019"/>
                <a:gd name="connsiteY7" fmla="*/ 711573 h 790637"/>
                <a:gd name="connsiteX8" fmla="*/ 0 w 829019"/>
                <a:gd name="connsiteY8" fmla="*/ 79064 h 7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0637">
                  <a:moveTo>
                    <a:pt x="0" y="79064"/>
                  </a:moveTo>
                  <a:cubicBezTo>
                    <a:pt x="0" y="35398"/>
                    <a:pt x="35398" y="0"/>
                    <a:pt x="79064" y="0"/>
                  </a:cubicBezTo>
                  <a:lnTo>
                    <a:pt x="749955" y="0"/>
                  </a:lnTo>
                  <a:cubicBezTo>
                    <a:pt x="793621" y="0"/>
                    <a:pt x="829019" y="35398"/>
                    <a:pt x="829019" y="79064"/>
                  </a:cubicBezTo>
                  <a:lnTo>
                    <a:pt x="829019" y="711573"/>
                  </a:lnTo>
                  <a:cubicBezTo>
                    <a:pt x="829019" y="755239"/>
                    <a:pt x="793621" y="790637"/>
                    <a:pt x="749955" y="790637"/>
                  </a:cubicBezTo>
                  <a:lnTo>
                    <a:pt x="79064" y="790637"/>
                  </a:lnTo>
                  <a:cubicBezTo>
                    <a:pt x="35398" y="790637"/>
                    <a:pt x="0" y="755239"/>
                    <a:pt x="0" y="711573"/>
                  </a:cubicBezTo>
                  <a:lnTo>
                    <a:pt x="0" y="7906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97" tIns="76497" rIns="76497" bIns="7649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856656" y="4869160"/>
              <a:ext cx="612000" cy="459199"/>
            </a:xfrm>
            <a:custGeom>
              <a:avLst/>
              <a:gdLst>
                <a:gd name="connsiteX0" fmla="*/ 0 w 829023"/>
                <a:gd name="connsiteY0" fmla="*/ 45920 h 459199"/>
                <a:gd name="connsiteX1" fmla="*/ 45920 w 829023"/>
                <a:gd name="connsiteY1" fmla="*/ 0 h 459199"/>
                <a:gd name="connsiteX2" fmla="*/ 783103 w 829023"/>
                <a:gd name="connsiteY2" fmla="*/ 0 h 459199"/>
                <a:gd name="connsiteX3" fmla="*/ 829023 w 829023"/>
                <a:gd name="connsiteY3" fmla="*/ 45920 h 459199"/>
                <a:gd name="connsiteX4" fmla="*/ 829023 w 829023"/>
                <a:gd name="connsiteY4" fmla="*/ 413279 h 459199"/>
                <a:gd name="connsiteX5" fmla="*/ 783103 w 829023"/>
                <a:gd name="connsiteY5" fmla="*/ 459199 h 459199"/>
                <a:gd name="connsiteX6" fmla="*/ 45920 w 829023"/>
                <a:gd name="connsiteY6" fmla="*/ 459199 h 459199"/>
                <a:gd name="connsiteX7" fmla="*/ 0 w 829023"/>
                <a:gd name="connsiteY7" fmla="*/ 413279 h 459199"/>
                <a:gd name="connsiteX8" fmla="*/ 0 w 829023"/>
                <a:gd name="connsiteY8" fmla="*/ 45920 h 4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59199">
                  <a:moveTo>
                    <a:pt x="0" y="45920"/>
                  </a:moveTo>
                  <a:cubicBezTo>
                    <a:pt x="0" y="20559"/>
                    <a:pt x="20559" y="0"/>
                    <a:pt x="45920" y="0"/>
                  </a:cubicBezTo>
                  <a:lnTo>
                    <a:pt x="783103" y="0"/>
                  </a:lnTo>
                  <a:cubicBezTo>
                    <a:pt x="808464" y="0"/>
                    <a:pt x="829023" y="20559"/>
                    <a:pt x="829023" y="45920"/>
                  </a:cubicBezTo>
                  <a:lnTo>
                    <a:pt x="829023" y="413279"/>
                  </a:lnTo>
                  <a:cubicBezTo>
                    <a:pt x="829023" y="438640"/>
                    <a:pt x="808464" y="459199"/>
                    <a:pt x="783103" y="459199"/>
                  </a:cubicBezTo>
                  <a:lnTo>
                    <a:pt x="45920" y="459199"/>
                  </a:lnTo>
                  <a:cubicBezTo>
                    <a:pt x="20559" y="459199"/>
                    <a:pt x="0" y="438640"/>
                    <a:pt x="0" y="413279"/>
                  </a:cubicBezTo>
                  <a:lnTo>
                    <a:pt x="0" y="459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9" tIns="66789" rIns="66789" bIns="6678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56656" y="5408896"/>
              <a:ext cx="612000" cy="643892"/>
            </a:xfrm>
            <a:custGeom>
              <a:avLst/>
              <a:gdLst>
                <a:gd name="connsiteX0" fmla="*/ 0 w 833504"/>
                <a:gd name="connsiteY0" fmla="*/ 64389 h 643892"/>
                <a:gd name="connsiteX1" fmla="*/ 64389 w 833504"/>
                <a:gd name="connsiteY1" fmla="*/ 0 h 643892"/>
                <a:gd name="connsiteX2" fmla="*/ 769115 w 833504"/>
                <a:gd name="connsiteY2" fmla="*/ 0 h 643892"/>
                <a:gd name="connsiteX3" fmla="*/ 833504 w 833504"/>
                <a:gd name="connsiteY3" fmla="*/ 64389 h 643892"/>
                <a:gd name="connsiteX4" fmla="*/ 833504 w 833504"/>
                <a:gd name="connsiteY4" fmla="*/ 579503 h 643892"/>
                <a:gd name="connsiteX5" fmla="*/ 769115 w 833504"/>
                <a:gd name="connsiteY5" fmla="*/ 643892 h 643892"/>
                <a:gd name="connsiteX6" fmla="*/ 64389 w 833504"/>
                <a:gd name="connsiteY6" fmla="*/ 643892 h 643892"/>
                <a:gd name="connsiteX7" fmla="*/ 0 w 833504"/>
                <a:gd name="connsiteY7" fmla="*/ 579503 h 643892"/>
                <a:gd name="connsiteX8" fmla="*/ 0 w 833504"/>
                <a:gd name="connsiteY8" fmla="*/ 64389 h 6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3892">
                  <a:moveTo>
                    <a:pt x="0" y="64389"/>
                  </a:moveTo>
                  <a:cubicBezTo>
                    <a:pt x="0" y="28828"/>
                    <a:pt x="28828" y="0"/>
                    <a:pt x="64389" y="0"/>
                  </a:cubicBezTo>
                  <a:lnTo>
                    <a:pt x="769115" y="0"/>
                  </a:lnTo>
                  <a:cubicBezTo>
                    <a:pt x="804676" y="0"/>
                    <a:pt x="833504" y="28828"/>
                    <a:pt x="833504" y="64389"/>
                  </a:cubicBezTo>
                  <a:lnTo>
                    <a:pt x="833504" y="579503"/>
                  </a:lnTo>
                  <a:cubicBezTo>
                    <a:pt x="833504" y="615064"/>
                    <a:pt x="804676" y="643892"/>
                    <a:pt x="769115" y="643892"/>
                  </a:cubicBezTo>
                  <a:lnTo>
                    <a:pt x="64389" y="643892"/>
                  </a:lnTo>
                  <a:cubicBezTo>
                    <a:pt x="28828" y="643892"/>
                    <a:pt x="0" y="615064"/>
                    <a:pt x="0" y="579503"/>
                  </a:cubicBezTo>
                  <a:lnTo>
                    <a:pt x="0" y="643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99" tIns="72199" rIns="72199" bIns="7219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192,1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56656" y="6128897"/>
              <a:ext cx="612000" cy="468000"/>
            </a:xfrm>
            <a:custGeom>
              <a:avLst/>
              <a:gdLst>
                <a:gd name="connsiteX0" fmla="*/ 0 w 833504"/>
                <a:gd name="connsiteY0" fmla="*/ 48965 h 489645"/>
                <a:gd name="connsiteX1" fmla="*/ 48965 w 833504"/>
                <a:gd name="connsiteY1" fmla="*/ 0 h 489645"/>
                <a:gd name="connsiteX2" fmla="*/ 784540 w 833504"/>
                <a:gd name="connsiteY2" fmla="*/ 0 h 489645"/>
                <a:gd name="connsiteX3" fmla="*/ 833505 w 833504"/>
                <a:gd name="connsiteY3" fmla="*/ 48965 h 489645"/>
                <a:gd name="connsiteX4" fmla="*/ 833504 w 833504"/>
                <a:gd name="connsiteY4" fmla="*/ 440681 h 489645"/>
                <a:gd name="connsiteX5" fmla="*/ 784539 w 833504"/>
                <a:gd name="connsiteY5" fmla="*/ 489646 h 489645"/>
                <a:gd name="connsiteX6" fmla="*/ 48965 w 833504"/>
                <a:gd name="connsiteY6" fmla="*/ 489645 h 489645"/>
                <a:gd name="connsiteX7" fmla="*/ 0 w 833504"/>
                <a:gd name="connsiteY7" fmla="*/ 440680 h 489645"/>
                <a:gd name="connsiteX8" fmla="*/ 0 w 833504"/>
                <a:gd name="connsiteY8" fmla="*/ 48965 h 48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489645">
                  <a:moveTo>
                    <a:pt x="0" y="48965"/>
                  </a:moveTo>
                  <a:cubicBezTo>
                    <a:pt x="0" y="21922"/>
                    <a:pt x="21922" y="0"/>
                    <a:pt x="48965" y="0"/>
                  </a:cubicBezTo>
                  <a:lnTo>
                    <a:pt x="784540" y="0"/>
                  </a:lnTo>
                  <a:cubicBezTo>
                    <a:pt x="811583" y="0"/>
                    <a:pt x="833505" y="21922"/>
                    <a:pt x="833505" y="48965"/>
                  </a:cubicBezTo>
                  <a:cubicBezTo>
                    <a:pt x="833505" y="179537"/>
                    <a:pt x="833504" y="310109"/>
                    <a:pt x="833504" y="440681"/>
                  </a:cubicBezTo>
                  <a:cubicBezTo>
                    <a:pt x="833504" y="467724"/>
                    <a:pt x="811582" y="489646"/>
                    <a:pt x="784539" y="489646"/>
                  </a:cubicBezTo>
                  <a:lnTo>
                    <a:pt x="48965" y="489645"/>
                  </a:lnTo>
                  <a:cubicBezTo>
                    <a:pt x="21922" y="489645"/>
                    <a:pt x="0" y="467723"/>
                    <a:pt x="0" y="440680"/>
                  </a:cubicBezTo>
                  <a:lnTo>
                    <a:pt x="0" y="4896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1" tIns="67681" rIns="67681" bIns="6768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436,7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312212" y="3116680"/>
              <a:ext cx="612000" cy="308287"/>
            </a:xfrm>
            <a:custGeom>
              <a:avLst/>
              <a:gdLst>
                <a:gd name="connsiteX0" fmla="*/ 0 w 864641"/>
                <a:gd name="connsiteY0" fmla="*/ 30829 h 308287"/>
                <a:gd name="connsiteX1" fmla="*/ 30829 w 864641"/>
                <a:gd name="connsiteY1" fmla="*/ 0 h 308287"/>
                <a:gd name="connsiteX2" fmla="*/ 833812 w 864641"/>
                <a:gd name="connsiteY2" fmla="*/ 0 h 308287"/>
                <a:gd name="connsiteX3" fmla="*/ 864641 w 864641"/>
                <a:gd name="connsiteY3" fmla="*/ 30829 h 308287"/>
                <a:gd name="connsiteX4" fmla="*/ 864641 w 864641"/>
                <a:gd name="connsiteY4" fmla="*/ 277458 h 308287"/>
                <a:gd name="connsiteX5" fmla="*/ 833812 w 864641"/>
                <a:gd name="connsiteY5" fmla="*/ 308287 h 308287"/>
                <a:gd name="connsiteX6" fmla="*/ 30829 w 864641"/>
                <a:gd name="connsiteY6" fmla="*/ 308287 h 308287"/>
                <a:gd name="connsiteX7" fmla="*/ 0 w 864641"/>
                <a:gd name="connsiteY7" fmla="*/ 277458 h 308287"/>
                <a:gd name="connsiteX8" fmla="*/ 0 w 864641"/>
                <a:gd name="connsiteY8" fmla="*/ 30829 h 30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41" h="308287">
                  <a:moveTo>
                    <a:pt x="0" y="30829"/>
                  </a:moveTo>
                  <a:cubicBezTo>
                    <a:pt x="0" y="13803"/>
                    <a:pt x="13803" y="0"/>
                    <a:pt x="30829" y="0"/>
                  </a:cubicBezTo>
                  <a:lnTo>
                    <a:pt x="833812" y="0"/>
                  </a:lnTo>
                  <a:cubicBezTo>
                    <a:pt x="850838" y="0"/>
                    <a:pt x="864641" y="13803"/>
                    <a:pt x="864641" y="30829"/>
                  </a:cubicBezTo>
                  <a:lnTo>
                    <a:pt x="864641" y="277458"/>
                  </a:lnTo>
                  <a:cubicBezTo>
                    <a:pt x="864641" y="294484"/>
                    <a:pt x="850838" y="308287"/>
                    <a:pt x="833812" y="308287"/>
                  </a:cubicBezTo>
                  <a:lnTo>
                    <a:pt x="30829" y="308287"/>
                  </a:lnTo>
                  <a:cubicBezTo>
                    <a:pt x="13803" y="308287"/>
                    <a:pt x="0" y="294484"/>
                    <a:pt x="0" y="277458"/>
                  </a:cubicBezTo>
                  <a:lnTo>
                    <a:pt x="0" y="308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89" tIns="69989" rIns="69989" bIns="6998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312212" y="3477927"/>
              <a:ext cx="612000" cy="425245"/>
            </a:xfrm>
            <a:custGeom>
              <a:avLst/>
              <a:gdLst>
                <a:gd name="connsiteX0" fmla="*/ 0 w 786058"/>
                <a:gd name="connsiteY0" fmla="*/ 42525 h 425245"/>
                <a:gd name="connsiteX1" fmla="*/ 42525 w 786058"/>
                <a:gd name="connsiteY1" fmla="*/ 0 h 425245"/>
                <a:gd name="connsiteX2" fmla="*/ 743534 w 786058"/>
                <a:gd name="connsiteY2" fmla="*/ 0 h 425245"/>
                <a:gd name="connsiteX3" fmla="*/ 786059 w 786058"/>
                <a:gd name="connsiteY3" fmla="*/ 42525 h 425245"/>
                <a:gd name="connsiteX4" fmla="*/ 786058 w 786058"/>
                <a:gd name="connsiteY4" fmla="*/ 382721 h 425245"/>
                <a:gd name="connsiteX5" fmla="*/ 743533 w 786058"/>
                <a:gd name="connsiteY5" fmla="*/ 425246 h 425245"/>
                <a:gd name="connsiteX6" fmla="*/ 42525 w 786058"/>
                <a:gd name="connsiteY6" fmla="*/ 425245 h 425245"/>
                <a:gd name="connsiteX7" fmla="*/ 0 w 786058"/>
                <a:gd name="connsiteY7" fmla="*/ 382720 h 425245"/>
                <a:gd name="connsiteX8" fmla="*/ 0 w 786058"/>
                <a:gd name="connsiteY8" fmla="*/ 42525 h 4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8" h="425245">
                  <a:moveTo>
                    <a:pt x="0" y="42525"/>
                  </a:moveTo>
                  <a:cubicBezTo>
                    <a:pt x="0" y="19039"/>
                    <a:pt x="19039" y="0"/>
                    <a:pt x="42525" y="0"/>
                  </a:cubicBezTo>
                  <a:lnTo>
                    <a:pt x="743534" y="0"/>
                  </a:lnTo>
                  <a:cubicBezTo>
                    <a:pt x="767020" y="0"/>
                    <a:pt x="786059" y="19039"/>
                    <a:pt x="786059" y="42525"/>
                  </a:cubicBezTo>
                  <a:cubicBezTo>
                    <a:pt x="786059" y="155924"/>
                    <a:pt x="786058" y="269322"/>
                    <a:pt x="786058" y="382721"/>
                  </a:cubicBezTo>
                  <a:cubicBezTo>
                    <a:pt x="786058" y="406207"/>
                    <a:pt x="767019" y="425246"/>
                    <a:pt x="743533" y="425246"/>
                  </a:cubicBezTo>
                  <a:lnTo>
                    <a:pt x="42525" y="425245"/>
                  </a:lnTo>
                  <a:cubicBezTo>
                    <a:pt x="19039" y="425245"/>
                    <a:pt x="0" y="406206"/>
                    <a:pt x="0" y="382720"/>
                  </a:cubicBezTo>
                  <a:lnTo>
                    <a:pt x="0" y="425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95" tIns="65795" rIns="65795" bIns="6579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8312212" y="3998431"/>
              <a:ext cx="612000" cy="792726"/>
            </a:xfrm>
            <a:custGeom>
              <a:avLst/>
              <a:gdLst>
                <a:gd name="connsiteX0" fmla="*/ 0 w 829019"/>
                <a:gd name="connsiteY0" fmla="*/ 79273 h 792726"/>
                <a:gd name="connsiteX1" fmla="*/ 79273 w 829019"/>
                <a:gd name="connsiteY1" fmla="*/ 0 h 792726"/>
                <a:gd name="connsiteX2" fmla="*/ 749746 w 829019"/>
                <a:gd name="connsiteY2" fmla="*/ 0 h 792726"/>
                <a:gd name="connsiteX3" fmla="*/ 829019 w 829019"/>
                <a:gd name="connsiteY3" fmla="*/ 79273 h 792726"/>
                <a:gd name="connsiteX4" fmla="*/ 829019 w 829019"/>
                <a:gd name="connsiteY4" fmla="*/ 713453 h 792726"/>
                <a:gd name="connsiteX5" fmla="*/ 749746 w 829019"/>
                <a:gd name="connsiteY5" fmla="*/ 792726 h 792726"/>
                <a:gd name="connsiteX6" fmla="*/ 79273 w 829019"/>
                <a:gd name="connsiteY6" fmla="*/ 792726 h 792726"/>
                <a:gd name="connsiteX7" fmla="*/ 0 w 829019"/>
                <a:gd name="connsiteY7" fmla="*/ 713453 h 792726"/>
                <a:gd name="connsiteX8" fmla="*/ 0 w 829019"/>
                <a:gd name="connsiteY8" fmla="*/ 79273 h 79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2726">
                  <a:moveTo>
                    <a:pt x="0" y="79273"/>
                  </a:moveTo>
                  <a:cubicBezTo>
                    <a:pt x="0" y="35492"/>
                    <a:pt x="35492" y="0"/>
                    <a:pt x="79273" y="0"/>
                  </a:cubicBezTo>
                  <a:lnTo>
                    <a:pt x="749746" y="0"/>
                  </a:lnTo>
                  <a:cubicBezTo>
                    <a:pt x="793527" y="0"/>
                    <a:pt x="829019" y="35492"/>
                    <a:pt x="829019" y="79273"/>
                  </a:cubicBezTo>
                  <a:lnTo>
                    <a:pt x="829019" y="713453"/>
                  </a:lnTo>
                  <a:cubicBezTo>
                    <a:pt x="829019" y="757234"/>
                    <a:pt x="793527" y="792726"/>
                    <a:pt x="749746" y="792726"/>
                  </a:cubicBezTo>
                  <a:lnTo>
                    <a:pt x="79273" y="792726"/>
                  </a:lnTo>
                  <a:cubicBezTo>
                    <a:pt x="35492" y="792726"/>
                    <a:pt x="0" y="757234"/>
                    <a:pt x="0" y="713453"/>
                  </a:cubicBezTo>
                  <a:lnTo>
                    <a:pt x="0" y="79273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8" tIns="76558" rIns="76558" bIns="7655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8312212" y="4858768"/>
              <a:ext cx="612000" cy="460290"/>
            </a:xfrm>
            <a:custGeom>
              <a:avLst/>
              <a:gdLst>
                <a:gd name="connsiteX0" fmla="*/ 0 w 829023"/>
                <a:gd name="connsiteY0" fmla="*/ 46029 h 460290"/>
                <a:gd name="connsiteX1" fmla="*/ 46029 w 829023"/>
                <a:gd name="connsiteY1" fmla="*/ 0 h 460290"/>
                <a:gd name="connsiteX2" fmla="*/ 782994 w 829023"/>
                <a:gd name="connsiteY2" fmla="*/ 0 h 460290"/>
                <a:gd name="connsiteX3" fmla="*/ 829023 w 829023"/>
                <a:gd name="connsiteY3" fmla="*/ 46029 h 460290"/>
                <a:gd name="connsiteX4" fmla="*/ 829023 w 829023"/>
                <a:gd name="connsiteY4" fmla="*/ 414261 h 460290"/>
                <a:gd name="connsiteX5" fmla="*/ 782994 w 829023"/>
                <a:gd name="connsiteY5" fmla="*/ 460290 h 460290"/>
                <a:gd name="connsiteX6" fmla="*/ 46029 w 829023"/>
                <a:gd name="connsiteY6" fmla="*/ 460290 h 460290"/>
                <a:gd name="connsiteX7" fmla="*/ 0 w 829023"/>
                <a:gd name="connsiteY7" fmla="*/ 414261 h 460290"/>
                <a:gd name="connsiteX8" fmla="*/ 0 w 829023"/>
                <a:gd name="connsiteY8" fmla="*/ 46029 h 46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60290">
                  <a:moveTo>
                    <a:pt x="0" y="46029"/>
                  </a:moveTo>
                  <a:cubicBezTo>
                    <a:pt x="0" y="20608"/>
                    <a:pt x="20608" y="0"/>
                    <a:pt x="46029" y="0"/>
                  </a:cubicBezTo>
                  <a:lnTo>
                    <a:pt x="782994" y="0"/>
                  </a:lnTo>
                  <a:cubicBezTo>
                    <a:pt x="808415" y="0"/>
                    <a:pt x="829023" y="20608"/>
                    <a:pt x="829023" y="46029"/>
                  </a:cubicBezTo>
                  <a:lnTo>
                    <a:pt x="829023" y="414261"/>
                  </a:lnTo>
                  <a:cubicBezTo>
                    <a:pt x="829023" y="439682"/>
                    <a:pt x="808415" y="460290"/>
                    <a:pt x="782994" y="460290"/>
                  </a:cubicBezTo>
                  <a:lnTo>
                    <a:pt x="46029" y="460290"/>
                  </a:lnTo>
                  <a:cubicBezTo>
                    <a:pt x="20608" y="460290"/>
                    <a:pt x="0" y="439682"/>
                    <a:pt x="0" y="414261"/>
                  </a:cubicBezTo>
                  <a:lnTo>
                    <a:pt x="0" y="460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1" tIns="66821" rIns="66821" bIns="6682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312212" y="5398503"/>
              <a:ext cx="612000" cy="640939"/>
            </a:xfrm>
            <a:custGeom>
              <a:avLst/>
              <a:gdLst>
                <a:gd name="connsiteX0" fmla="*/ 0 w 833504"/>
                <a:gd name="connsiteY0" fmla="*/ 64094 h 640939"/>
                <a:gd name="connsiteX1" fmla="*/ 64094 w 833504"/>
                <a:gd name="connsiteY1" fmla="*/ 0 h 640939"/>
                <a:gd name="connsiteX2" fmla="*/ 769410 w 833504"/>
                <a:gd name="connsiteY2" fmla="*/ 0 h 640939"/>
                <a:gd name="connsiteX3" fmla="*/ 833504 w 833504"/>
                <a:gd name="connsiteY3" fmla="*/ 64094 h 640939"/>
                <a:gd name="connsiteX4" fmla="*/ 833504 w 833504"/>
                <a:gd name="connsiteY4" fmla="*/ 576845 h 640939"/>
                <a:gd name="connsiteX5" fmla="*/ 769410 w 833504"/>
                <a:gd name="connsiteY5" fmla="*/ 640939 h 640939"/>
                <a:gd name="connsiteX6" fmla="*/ 64094 w 833504"/>
                <a:gd name="connsiteY6" fmla="*/ 640939 h 640939"/>
                <a:gd name="connsiteX7" fmla="*/ 0 w 833504"/>
                <a:gd name="connsiteY7" fmla="*/ 576845 h 640939"/>
                <a:gd name="connsiteX8" fmla="*/ 0 w 833504"/>
                <a:gd name="connsiteY8" fmla="*/ 64094 h 6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0939">
                  <a:moveTo>
                    <a:pt x="0" y="64094"/>
                  </a:moveTo>
                  <a:cubicBezTo>
                    <a:pt x="0" y="28696"/>
                    <a:pt x="28696" y="0"/>
                    <a:pt x="64094" y="0"/>
                  </a:cubicBezTo>
                  <a:lnTo>
                    <a:pt x="769410" y="0"/>
                  </a:lnTo>
                  <a:cubicBezTo>
                    <a:pt x="804808" y="0"/>
                    <a:pt x="833504" y="28696"/>
                    <a:pt x="833504" y="64094"/>
                  </a:cubicBezTo>
                  <a:lnTo>
                    <a:pt x="833504" y="576845"/>
                  </a:lnTo>
                  <a:cubicBezTo>
                    <a:pt x="833504" y="612243"/>
                    <a:pt x="804808" y="640939"/>
                    <a:pt x="769410" y="640939"/>
                  </a:cubicBezTo>
                  <a:lnTo>
                    <a:pt x="64094" y="640939"/>
                  </a:lnTo>
                  <a:cubicBezTo>
                    <a:pt x="28696" y="640939"/>
                    <a:pt x="0" y="612243"/>
                    <a:pt x="0" y="576845"/>
                  </a:cubicBezTo>
                  <a:lnTo>
                    <a:pt x="0" y="6409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12" tIns="72112" rIns="72112" bIns="7211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180,0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312212" y="6128896"/>
              <a:ext cx="612000" cy="449017"/>
            </a:xfrm>
            <a:custGeom>
              <a:avLst/>
              <a:gdLst>
                <a:gd name="connsiteX0" fmla="*/ 0 w 832010"/>
                <a:gd name="connsiteY0" fmla="*/ 49600 h 496004"/>
                <a:gd name="connsiteX1" fmla="*/ 49600 w 832010"/>
                <a:gd name="connsiteY1" fmla="*/ 0 h 496004"/>
                <a:gd name="connsiteX2" fmla="*/ 782410 w 832010"/>
                <a:gd name="connsiteY2" fmla="*/ 0 h 496004"/>
                <a:gd name="connsiteX3" fmla="*/ 832010 w 832010"/>
                <a:gd name="connsiteY3" fmla="*/ 49600 h 496004"/>
                <a:gd name="connsiteX4" fmla="*/ 832010 w 832010"/>
                <a:gd name="connsiteY4" fmla="*/ 446404 h 496004"/>
                <a:gd name="connsiteX5" fmla="*/ 782410 w 832010"/>
                <a:gd name="connsiteY5" fmla="*/ 496004 h 496004"/>
                <a:gd name="connsiteX6" fmla="*/ 49600 w 832010"/>
                <a:gd name="connsiteY6" fmla="*/ 496004 h 496004"/>
                <a:gd name="connsiteX7" fmla="*/ 0 w 832010"/>
                <a:gd name="connsiteY7" fmla="*/ 446404 h 496004"/>
                <a:gd name="connsiteX8" fmla="*/ 0 w 832010"/>
                <a:gd name="connsiteY8" fmla="*/ 49600 h 49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010" h="496004">
                  <a:moveTo>
                    <a:pt x="0" y="49600"/>
                  </a:moveTo>
                  <a:cubicBezTo>
                    <a:pt x="0" y="22207"/>
                    <a:pt x="22207" y="0"/>
                    <a:pt x="49600" y="0"/>
                  </a:cubicBezTo>
                  <a:lnTo>
                    <a:pt x="782410" y="0"/>
                  </a:lnTo>
                  <a:cubicBezTo>
                    <a:pt x="809803" y="0"/>
                    <a:pt x="832010" y="22207"/>
                    <a:pt x="832010" y="49600"/>
                  </a:cubicBezTo>
                  <a:lnTo>
                    <a:pt x="832010" y="446404"/>
                  </a:lnTo>
                  <a:cubicBezTo>
                    <a:pt x="832010" y="473797"/>
                    <a:pt x="809803" y="496004"/>
                    <a:pt x="782410" y="496004"/>
                  </a:cubicBezTo>
                  <a:lnTo>
                    <a:pt x="49600" y="496004"/>
                  </a:lnTo>
                  <a:cubicBezTo>
                    <a:pt x="22207" y="496004"/>
                    <a:pt x="0" y="473797"/>
                    <a:pt x="0" y="446404"/>
                  </a:cubicBezTo>
                  <a:lnTo>
                    <a:pt x="0" y="496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67" tIns="67867" rIns="67867" bIns="6786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425,7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7859804"/>
              </p:ext>
            </p:extLst>
          </p:nvPr>
        </p:nvGraphicFramePr>
        <p:xfrm>
          <a:off x="0" y="3212976"/>
          <a:ext cx="41802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36" y="864209"/>
            <a:ext cx="2592000" cy="14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67228" y="3126318"/>
            <a:ext cx="612000" cy="30841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67228" y="3488258"/>
            <a:ext cx="612000" cy="48272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67228" y="4005065"/>
            <a:ext cx="612000" cy="790637"/>
          </a:xfrm>
          <a:custGeom>
            <a:avLst/>
            <a:gdLst>
              <a:gd name="connsiteX0" fmla="*/ 0 w 829019"/>
              <a:gd name="connsiteY0" fmla="*/ 79064 h 790637"/>
              <a:gd name="connsiteX1" fmla="*/ 79064 w 829019"/>
              <a:gd name="connsiteY1" fmla="*/ 0 h 790637"/>
              <a:gd name="connsiteX2" fmla="*/ 749955 w 829019"/>
              <a:gd name="connsiteY2" fmla="*/ 0 h 790637"/>
              <a:gd name="connsiteX3" fmla="*/ 829019 w 829019"/>
              <a:gd name="connsiteY3" fmla="*/ 79064 h 790637"/>
              <a:gd name="connsiteX4" fmla="*/ 829019 w 829019"/>
              <a:gd name="connsiteY4" fmla="*/ 711573 h 790637"/>
              <a:gd name="connsiteX5" fmla="*/ 749955 w 829019"/>
              <a:gd name="connsiteY5" fmla="*/ 790637 h 790637"/>
              <a:gd name="connsiteX6" fmla="*/ 79064 w 829019"/>
              <a:gd name="connsiteY6" fmla="*/ 790637 h 790637"/>
              <a:gd name="connsiteX7" fmla="*/ 0 w 829019"/>
              <a:gd name="connsiteY7" fmla="*/ 711573 h 790637"/>
              <a:gd name="connsiteX8" fmla="*/ 0 w 829019"/>
              <a:gd name="connsiteY8" fmla="*/ 79064 h 7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9" h="790637">
                <a:moveTo>
                  <a:pt x="0" y="79064"/>
                </a:moveTo>
                <a:cubicBezTo>
                  <a:pt x="0" y="35398"/>
                  <a:pt x="35398" y="0"/>
                  <a:pt x="79064" y="0"/>
                </a:cubicBezTo>
                <a:lnTo>
                  <a:pt x="749955" y="0"/>
                </a:lnTo>
                <a:cubicBezTo>
                  <a:pt x="793621" y="0"/>
                  <a:pt x="829019" y="35398"/>
                  <a:pt x="829019" y="79064"/>
                </a:cubicBezTo>
                <a:lnTo>
                  <a:pt x="829019" y="711573"/>
                </a:lnTo>
                <a:cubicBezTo>
                  <a:pt x="829019" y="755239"/>
                  <a:pt x="793621" y="790637"/>
                  <a:pt x="749955" y="790637"/>
                </a:cubicBezTo>
                <a:lnTo>
                  <a:pt x="79064" y="790637"/>
                </a:lnTo>
                <a:cubicBezTo>
                  <a:pt x="35398" y="790637"/>
                  <a:pt x="0" y="755239"/>
                  <a:pt x="0" y="711573"/>
                </a:cubicBezTo>
                <a:lnTo>
                  <a:pt x="0" y="7906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497" tIns="76497" rIns="76497" bIns="7649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67228" y="4869160"/>
            <a:ext cx="612000" cy="459199"/>
          </a:xfrm>
          <a:custGeom>
            <a:avLst/>
            <a:gdLst>
              <a:gd name="connsiteX0" fmla="*/ 0 w 829023"/>
              <a:gd name="connsiteY0" fmla="*/ 45920 h 459199"/>
              <a:gd name="connsiteX1" fmla="*/ 45920 w 829023"/>
              <a:gd name="connsiteY1" fmla="*/ 0 h 459199"/>
              <a:gd name="connsiteX2" fmla="*/ 783103 w 829023"/>
              <a:gd name="connsiteY2" fmla="*/ 0 h 459199"/>
              <a:gd name="connsiteX3" fmla="*/ 829023 w 829023"/>
              <a:gd name="connsiteY3" fmla="*/ 45920 h 459199"/>
              <a:gd name="connsiteX4" fmla="*/ 829023 w 829023"/>
              <a:gd name="connsiteY4" fmla="*/ 413279 h 459199"/>
              <a:gd name="connsiteX5" fmla="*/ 783103 w 829023"/>
              <a:gd name="connsiteY5" fmla="*/ 459199 h 459199"/>
              <a:gd name="connsiteX6" fmla="*/ 45920 w 829023"/>
              <a:gd name="connsiteY6" fmla="*/ 459199 h 459199"/>
              <a:gd name="connsiteX7" fmla="*/ 0 w 829023"/>
              <a:gd name="connsiteY7" fmla="*/ 413279 h 459199"/>
              <a:gd name="connsiteX8" fmla="*/ 0 w 829023"/>
              <a:gd name="connsiteY8" fmla="*/ 45920 h 4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23" h="459199">
                <a:moveTo>
                  <a:pt x="0" y="45920"/>
                </a:moveTo>
                <a:cubicBezTo>
                  <a:pt x="0" y="20559"/>
                  <a:pt x="20559" y="0"/>
                  <a:pt x="45920" y="0"/>
                </a:cubicBezTo>
                <a:lnTo>
                  <a:pt x="783103" y="0"/>
                </a:lnTo>
                <a:cubicBezTo>
                  <a:pt x="808464" y="0"/>
                  <a:pt x="829023" y="20559"/>
                  <a:pt x="829023" y="45920"/>
                </a:cubicBezTo>
                <a:lnTo>
                  <a:pt x="829023" y="413279"/>
                </a:lnTo>
                <a:cubicBezTo>
                  <a:pt x="829023" y="438640"/>
                  <a:pt x="808464" y="459199"/>
                  <a:pt x="783103" y="459199"/>
                </a:cubicBezTo>
                <a:lnTo>
                  <a:pt x="45920" y="459199"/>
                </a:lnTo>
                <a:cubicBezTo>
                  <a:pt x="20559" y="459199"/>
                  <a:pt x="0" y="438640"/>
                  <a:pt x="0" y="413279"/>
                </a:cubicBezTo>
                <a:lnTo>
                  <a:pt x="0" y="4592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789" tIns="66789" rIns="66789" bIns="6678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7228" y="5408896"/>
            <a:ext cx="612000" cy="643892"/>
          </a:xfrm>
          <a:custGeom>
            <a:avLst/>
            <a:gdLst>
              <a:gd name="connsiteX0" fmla="*/ 0 w 833504"/>
              <a:gd name="connsiteY0" fmla="*/ 64389 h 643892"/>
              <a:gd name="connsiteX1" fmla="*/ 64389 w 833504"/>
              <a:gd name="connsiteY1" fmla="*/ 0 h 643892"/>
              <a:gd name="connsiteX2" fmla="*/ 769115 w 833504"/>
              <a:gd name="connsiteY2" fmla="*/ 0 h 643892"/>
              <a:gd name="connsiteX3" fmla="*/ 833504 w 833504"/>
              <a:gd name="connsiteY3" fmla="*/ 64389 h 643892"/>
              <a:gd name="connsiteX4" fmla="*/ 833504 w 833504"/>
              <a:gd name="connsiteY4" fmla="*/ 579503 h 643892"/>
              <a:gd name="connsiteX5" fmla="*/ 769115 w 833504"/>
              <a:gd name="connsiteY5" fmla="*/ 643892 h 643892"/>
              <a:gd name="connsiteX6" fmla="*/ 64389 w 833504"/>
              <a:gd name="connsiteY6" fmla="*/ 643892 h 643892"/>
              <a:gd name="connsiteX7" fmla="*/ 0 w 833504"/>
              <a:gd name="connsiteY7" fmla="*/ 579503 h 643892"/>
              <a:gd name="connsiteX8" fmla="*/ 0 w 833504"/>
              <a:gd name="connsiteY8" fmla="*/ 64389 h 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643892">
                <a:moveTo>
                  <a:pt x="0" y="64389"/>
                </a:moveTo>
                <a:cubicBezTo>
                  <a:pt x="0" y="28828"/>
                  <a:pt x="28828" y="0"/>
                  <a:pt x="64389" y="0"/>
                </a:cubicBezTo>
                <a:lnTo>
                  <a:pt x="769115" y="0"/>
                </a:lnTo>
                <a:cubicBezTo>
                  <a:pt x="804676" y="0"/>
                  <a:pt x="833504" y="28828"/>
                  <a:pt x="833504" y="64389"/>
                </a:cubicBezTo>
                <a:lnTo>
                  <a:pt x="833504" y="579503"/>
                </a:lnTo>
                <a:cubicBezTo>
                  <a:pt x="833504" y="615064"/>
                  <a:pt x="804676" y="643892"/>
                  <a:pt x="769115" y="643892"/>
                </a:cubicBezTo>
                <a:lnTo>
                  <a:pt x="64389" y="643892"/>
                </a:lnTo>
                <a:cubicBezTo>
                  <a:pt x="28828" y="643892"/>
                  <a:pt x="0" y="615064"/>
                  <a:pt x="0" y="579503"/>
                </a:cubicBezTo>
                <a:lnTo>
                  <a:pt x="0" y="643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99" tIns="72199" rIns="72199" bIns="7219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67228" y="6128897"/>
            <a:ext cx="612000" cy="468000"/>
          </a:xfrm>
          <a:custGeom>
            <a:avLst/>
            <a:gdLst>
              <a:gd name="connsiteX0" fmla="*/ 0 w 833504"/>
              <a:gd name="connsiteY0" fmla="*/ 48965 h 489645"/>
              <a:gd name="connsiteX1" fmla="*/ 48965 w 833504"/>
              <a:gd name="connsiteY1" fmla="*/ 0 h 489645"/>
              <a:gd name="connsiteX2" fmla="*/ 784540 w 833504"/>
              <a:gd name="connsiteY2" fmla="*/ 0 h 489645"/>
              <a:gd name="connsiteX3" fmla="*/ 833505 w 833504"/>
              <a:gd name="connsiteY3" fmla="*/ 48965 h 489645"/>
              <a:gd name="connsiteX4" fmla="*/ 833504 w 833504"/>
              <a:gd name="connsiteY4" fmla="*/ 440681 h 489645"/>
              <a:gd name="connsiteX5" fmla="*/ 784539 w 833504"/>
              <a:gd name="connsiteY5" fmla="*/ 489646 h 489645"/>
              <a:gd name="connsiteX6" fmla="*/ 48965 w 833504"/>
              <a:gd name="connsiteY6" fmla="*/ 489645 h 489645"/>
              <a:gd name="connsiteX7" fmla="*/ 0 w 833504"/>
              <a:gd name="connsiteY7" fmla="*/ 440680 h 489645"/>
              <a:gd name="connsiteX8" fmla="*/ 0 w 833504"/>
              <a:gd name="connsiteY8" fmla="*/ 48965 h 48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489645">
                <a:moveTo>
                  <a:pt x="0" y="48965"/>
                </a:moveTo>
                <a:cubicBezTo>
                  <a:pt x="0" y="21922"/>
                  <a:pt x="21922" y="0"/>
                  <a:pt x="48965" y="0"/>
                </a:cubicBezTo>
                <a:lnTo>
                  <a:pt x="784540" y="0"/>
                </a:lnTo>
                <a:cubicBezTo>
                  <a:pt x="811583" y="0"/>
                  <a:pt x="833505" y="21922"/>
                  <a:pt x="833505" y="48965"/>
                </a:cubicBezTo>
                <a:cubicBezTo>
                  <a:pt x="833505" y="179537"/>
                  <a:pt x="833504" y="310109"/>
                  <a:pt x="833504" y="440681"/>
                </a:cubicBezTo>
                <a:cubicBezTo>
                  <a:pt x="833504" y="467724"/>
                  <a:pt x="811582" y="489646"/>
                  <a:pt x="784539" y="489646"/>
                </a:cubicBezTo>
                <a:lnTo>
                  <a:pt x="48965" y="489645"/>
                </a:lnTo>
                <a:cubicBezTo>
                  <a:pt x="21922" y="489645"/>
                  <a:pt x="0" y="467723"/>
                  <a:pt x="0" y="440680"/>
                </a:cubicBezTo>
                <a:lnTo>
                  <a:pt x="0" y="4896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1" tIns="67681" rIns="67681" bIns="6768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5102" y="2720198"/>
            <a:ext cx="4884367" cy="5647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4463" y="3356992"/>
            <a:ext cx="4889301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6811" y="4149152"/>
            <a:ext cx="4892468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810" y="4903804"/>
            <a:ext cx="4877238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810" y="5661312"/>
            <a:ext cx="485476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информации органами записи актов гражданского состояния гражданам и юридическим лицам, дней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1917" y="1643516"/>
            <a:ext cx="248983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947818"/>
            <a:ext cx="3903032" cy="713891"/>
          </a:xfrm>
          <a:custGeom>
            <a:avLst/>
            <a:gdLst>
              <a:gd name="connsiteX0" fmla="*/ 0 w 3903032"/>
              <a:gd name="connsiteY0" fmla="*/ 71389 h 713891"/>
              <a:gd name="connsiteX1" fmla="*/ 71389 w 3903032"/>
              <a:gd name="connsiteY1" fmla="*/ 0 h 713891"/>
              <a:gd name="connsiteX2" fmla="*/ 3831643 w 3903032"/>
              <a:gd name="connsiteY2" fmla="*/ 0 h 713891"/>
              <a:gd name="connsiteX3" fmla="*/ 3903032 w 3903032"/>
              <a:gd name="connsiteY3" fmla="*/ 71389 h 713891"/>
              <a:gd name="connsiteX4" fmla="*/ 3903032 w 3903032"/>
              <a:gd name="connsiteY4" fmla="*/ 642502 h 713891"/>
              <a:gd name="connsiteX5" fmla="*/ 3831643 w 3903032"/>
              <a:gd name="connsiteY5" fmla="*/ 713891 h 713891"/>
              <a:gd name="connsiteX6" fmla="*/ 71389 w 3903032"/>
              <a:gd name="connsiteY6" fmla="*/ 713891 h 713891"/>
              <a:gd name="connsiteX7" fmla="*/ 0 w 3903032"/>
              <a:gd name="connsiteY7" fmla="*/ 642502 h 713891"/>
              <a:gd name="connsiteX8" fmla="*/ 0 w 390303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3831643" y="0"/>
                </a:lnTo>
                <a:cubicBezTo>
                  <a:pt x="3871070" y="0"/>
                  <a:pt x="3903032" y="31962"/>
                  <a:pt x="3903032" y="71389"/>
                </a:cubicBezTo>
                <a:lnTo>
                  <a:pt x="3903032" y="642502"/>
                </a:lnTo>
                <a:cubicBezTo>
                  <a:pt x="3903032" y="681929"/>
                  <a:pt x="3871070" y="713891"/>
                  <a:pt x="383164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183 940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144 000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510580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0580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144 500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510580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0347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347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0347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0347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144 500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03" y="1281282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287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572000" y="2569724"/>
            <a:ext cx="4401582" cy="468000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2000" y="3077281"/>
            <a:ext cx="2184943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2000" y="350100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развития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9565" y="3896805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9565" y="428740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профессионального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79565" y="4679648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в общеобразовательных организациях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572000" y="6165850"/>
            <a:ext cx="2184943" cy="31598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76256" y="3077281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76256" y="3501008"/>
            <a:ext cx="630000" cy="324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12 330,9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76256" y="3897088"/>
            <a:ext cx="630000" cy="324000"/>
          </a:xfrm>
          <a:custGeom>
            <a:avLst/>
            <a:gdLst>
              <a:gd name="connsiteX0" fmla="*/ 0 w 557338"/>
              <a:gd name="connsiteY0" fmla="*/ 55534 h 555336"/>
              <a:gd name="connsiteX1" fmla="*/ 55534 w 557338"/>
              <a:gd name="connsiteY1" fmla="*/ 0 h 555336"/>
              <a:gd name="connsiteX2" fmla="*/ 501804 w 557338"/>
              <a:gd name="connsiteY2" fmla="*/ 0 h 555336"/>
              <a:gd name="connsiteX3" fmla="*/ 557338 w 557338"/>
              <a:gd name="connsiteY3" fmla="*/ 55534 h 555336"/>
              <a:gd name="connsiteX4" fmla="*/ 557338 w 557338"/>
              <a:gd name="connsiteY4" fmla="*/ 499802 h 555336"/>
              <a:gd name="connsiteX5" fmla="*/ 501804 w 557338"/>
              <a:gd name="connsiteY5" fmla="*/ 555336 h 555336"/>
              <a:gd name="connsiteX6" fmla="*/ 55534 w 557338"/>
              <a:gd name="connsiteY6" fmla="*/ 555336 h 555336"/>
              <a:gd name="connsiteX7" fmla="*/ 0 w 557338"/>
              <a:gd name="connsiteY7" fmla="*/ 499802 h 555336"/>
              <a:gd name="connsiteX8" fmla="*/ 0 w 55733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33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1804" y="0"/>
                </a:lnTo>
                <a:cubicBezTo>
                  <a:pt x="532475" y="0"/>
                  <a:pt x="557338" y="24863"/>
                  <a:pt x="557338" y="55534"/>
                </a:cubicBezTo>
                <a:lnTo>
                  <a:pt x="557338" y="499802"/>
                </a:lnTo>
                <a:cubicBezTo>
                  <a:pt x="557338" y="530473"/>
                  <a:pt x="532475" y="555336"/>
                  <a:pt x="50180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76256" y="4287409"/>
            <a:ext cx="630000" cy="324000"/>
          </a:xfrm>
          <a:custGeom>
            <a:avLst/>
            <a:gdLst>
              <a:gd name="connsiteX0" fmla="*/ 0 w 552998"/>
              <a:gd name="connsiteY0" fmla="*/ 55300 h 555336"/>
              <a:gd name="connsiteX1" fmla="*/ 55300 w 552998"/>
              <a:gd name="connsiteY1" fmla="*/ 0 h 555336"/>
              <a:gd name="connsiteX2" fmla="*/ 497698 w 552998"/>
              <a:gd name="connsiteY2" fmla="*/ 0 h 555336"/>
              <a:gd name="connsiteX3" fmla="*/ 552998 w 552998"/>
              <a:gd name="connsiteY3" fmla="*/ 55300 h 555336"/>
              <a:gd name="connsiteX4" fmla="*/ 552998 w 552998"/>
              <a:gd name="connsiteY4" fmla="*/ 500036 h 555336"/>
              <a:gd name="connsiteX5" fmla="*/ 497698 w 552998"/>
              <a:gd name="connsiteY5" fmla="*/ 555336 h 555336"/>
              <a:gd name="connsiteX6" fmla="*/ 55300 w 552998"/>
              <a:gd name="connsiteY6" fmla="*/ 555336 h 555336"/>
              <a:gd name="connsiteX7" fmla="*/ 0 w 552998"/>
              <a:gd name="connsiteY7" fmla="*/ 500036 h 555336"/>
              <a:gd name="connsiteX8" fmla="*/ 0 w 552998"/>
              <a:gd name="connsiteY8" fmla="*/ 55300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998" h="555336">
                <a:moveTo>
                  <a:pt x="0" y="55300"/>
                </a:moveTo>
                <a:cubicBezTo>
                  <a:pt x="0" y="24759"/>
                  <a:pt x="24759" y="0"/>
                  <a:pt x="55300" y="0"/>
                </a:cubicBezTo>
                <a:lnTo>
                  <a:pt x="497698" y="0"/>
                </a:lnTo>
                <a:cubicBezTo>
                  <a:pt x="528239" y="0"/>
                  <a:pt x="552998" y="24759"/>
                  <a:pt x="552998" y="55300"/>
                </a:cubicBezTo>
                <a:lnTo>
                  <a:pt x="552998" y="500036"/>
                </a:lnTo>
                <a:cubicBezTo>
                  <a:pt x="552998" y="530577"/>
                  <a:pt x="528239" y="555336"/>
                  <a:pt x="497698" y="555336"/>
                </a:cubicBezTo>
                <a:lnTo>
                  <a:pt x="55300" y="555336"/>
                </a:lnTo>
                <a:cubicBezTo>
                  <a:pt x="24759" y="555336"/>
                  <a:pt x="0" y="530577"/>
                  <a:pt x="0" y="500036"/>
                </a:cubicBezTo>
                <a:lnTo>
                  <a:pt x="0" y="553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76256" y="470662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805,0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76256" y="6165306"/>
            <a:ext cx="630000" cy="317069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72,8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04033" y="3077281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04033" y="3501009"/>
            <a:ext cx="630000" cy="324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11 779,9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604033" y="3897088"/>
            <a:ext cx="630000" cy="324000"/>
          </a:xfrm>
          <a:custGeom>
            <a:avLst/>
            <a:gdLst>
              <a:gd name="connsiteX0" fmla="*/ 0 w 549666"/>
              <a:gd name="connsiteY0" fmla="*/ 54967 h 555336"/>
              <a:gd name="connsiteX1" fmla="*/ 54967 w 549666"/>
              <a:gd name="connsiteY1" fmla="*/ 0 h 555336"/>
              <a:gd name="connsiteX2" fmla="*/ 494699 w 549666"/>
              <a:gd name="connsiteY2" fmla="*/ 0 h 555336"/>
              <a:gd name="connsiteX3" fmla="*/ 549666 w 549666"/>
              <a:gd name="connsiteY3" fmla="*/ 54967 h 555336"/>
              <a:gd name="connsiteX4" fmla="*/ 549666 w 549666"/>
              <a:gd name="connsiteY4" fmla="*/ 500369 h 555336"/>
              <a:gd name="connsiteX5" fmla="*/ 494699 w 549666"/>
              <a:gd name="connsiteY5" fmla="*/ 555336 h 555336"/>
              <a:gd name="connsiteX6" fmla="*/ 54967 w 549666"/>
              <a:gd name="connsiteY6" fmla="*/ 555336 h 555336"/>
              <a:gd name="connsiteX7" fmla="*/ 0 w 549666"/>
              <a:gd name="connsiteY7" fmla="*/ 500369 h 555336"/>
              <a:gd name="connsiteX8" fmla="*/ 0 w 549666"/>
              <a:gd name="connsiteY8" fmla="*/ 54967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666" h="555336">
                <a:moveTo>
                  <a:pt x="0" y="54967"/>
                </a:moveTo>
                <a:cubicBezTo>
                  <a:pt x="0" y="24610"/>
                  <a:pt x="24610" y="0"/>
                  <a:pt x="54967" y="0"/>
                </a:cubicBezTo>
                <a:lnTo>
                  <a:pt x="494699" y="0"/>
                </a:lnTo>
                <a:cubicBezTo>
                  <a:pt x="525056" y="0"/>
                  <a:pt x="549666" y="24610"/>
                  <a:pt x="549666" y="54967"/>
                </a:cubicBezTo>
                <a:lnTo>
                  <a:pt x="549666" y="500369"/>
                </a:lnTo>
                <a:cubicBezTo>
                  <a:pt x="549666" y="530726"/>
                  <a:pt x="525056" y="555336"/>
                  <a:pt x="494699" y="555336"/>
                </a:cubicBezTo>
                <a:lnTo>
                  <a:pt x="54967" y="555336"/>
                </a:lnTo>
                <a:cubicBezTo>
                  <a:pt x="24610" y="555336"/>
                  <a:pt x="0" y="530726"/>
                  <a:pt x="0" y="500369"/>
                </a:cubicBezTo>
                <a:lnTo>
                  <a:pt x="0" y="549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629" tIns="65629" rIns="65629" bIns="65629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604033" y="4287409"/>
            <a:ext cx="630000" cy="324000"/>
          </a:xfrm>
          <a:custGeom>
            <a:avLst/>
            <a:gdLst>
              <a:gd name="connsiteX0" fmla="*/ 0 w 536927"/>
              <a:gd name="connsiteY0" fmla="*/ 53693 h 555336"/>
              <a:gd name="connsiteX1" fmla="*/ 53693 w 536927"/>
              <a:gd name="connsiteY1" fmla="*/ 0 h 555336"/>
              <a:gd name="connsiteX2" fmla="*/ 483234 w 536927"/>
              <a:gd name="connsiteY2" fmla="*/ 0 h 555336"/>
              <a:gd name="connsiteX3" fmla="*/ 536927 w 536927"/>
              <a:gd name="connsiteY3" fmla="*/ 53693 h 555336"/>
              <a:gd name="connsiteX4" fmla="*/ 536927 w 536927"/>
              <a:gd name="connsiteY4" fmla="*/ 501643 h 555336"/>
              <a:gd name="connsiteX5" fmla="*/ 483234 w 536927"/>
              <a:gd name="connsiteY5" fmla="*/ 555336 h 555336"/>
              <a:gd name="connsiteX6" fmla="*/ 53693 w 536927"/>
              <a:gd name="connsiteY6" fmla="*/ 555336 h 555336"/>
              <a:gd name="connsiteX7" fmla="*/ 0 w 536927"/>
              <a:gd name="connsiteY7" fmla="*/ 501643 h 555336"/>
              <a:gd name="connsiteX8" fmla="*/ 0 w 536927"/>
              <a:gd name="connsiteY8" fmla="*/ 5369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927" h="555336">
                <a:moveTo>
                  <a:pt x="0" y="53693"/>
                </a:moveTo>
                <a:cubicBezTo>
                  <a:pt x="0" y="24039"/>
                  <a:pt x="24039" y="0"/>
                  <a:pt x="53693" y="0"/>
                </a:cubicBezTo>
                <a:lnTo>
                  <a:pt x="483234" y="0"/>
                </a:lnTo>
                <a:cubicBezTo>
                  <a:pt x="512888" y="0"/>
                  <a:pt x="536927" y="24039"/>
                  <a:pt x="536927" y="53693"/>
                </a:cubicBezTo>
                <a:lnTo>
                  <a:pt x="536927" y="501643"/>
                </a:lnTo>
                <a:cubicBezTo>
                  <a:pt x="536927" y="531297"/>
                  <a:pt x="512888" y="555336"/>
                  <a:pt x="483234" y="555336"/>
                </a:cubicBezTo>
                <a:lnTo>
                  <a:pt x="53693" y="555336"/>
                </a:lnTo>
                <a:cubicBezTo>
                  <a:pt x="24039" y="555336"/>
                  <a:pt x="0" y="531297"/>
                  <a:pt x="0" y="501643"/>
                </a:cubicBezTo>
                <a:lnTo>
                  <a:pt x="0" y="5369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256" tIns="65256" rIns="65256" bIns="652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04033" y="4706624"/>
            <a:ext cx="630000" cy="431084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04033" y="6165305"/>
            <a:ext cx="630000" cy="31707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35786" y="3077281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35786" y="3501008"/>
            <a:ext cx="630000" cy="324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11 777,4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35786" y="3896615"/>
            <a:ext cx="630000" cy="324000"/>
          </a:xfrm>
          <a:custGeom>
            <a:avLst/>
            <a:gdLst>
              <a:gd name="connsiteX0" fmla="*/ 0 w 557781"/>
              <a:gd name="connsiteY0" fmla="*/ 55534 h 555336"/>
              <a:gd name="connsiteX1" fmla="*/ 55534 w 557781"/>
              <a:gd name="connsiteY1" fmla="*/ 0 h 555336"/>
              <a:gd name="connsiteX2" fmla="*/ 502247 w 557781"/>
              <a:gd name="connsiteY2" fmla="*/ 0 h 555336"/>
              <a:gd name="connsiteX3" fmla="*/ 557781 w 557781"/>
              <a:gd name="connsiteY3" fmla="*/ 55534 h 555336"/>
              <a:gd name="connsiteX4" fmla="*/ 557781 w 557781"/>
              <a:gd name="connsiteY4" fmla="*/ 499802 h 555336"/>
              <a:gd name="connsiteX5" fmla="*/ 502247 w 557781"/>
              <a:gd name="connsiteY5" fmla="*/ 555336 h 555336"/>
              <a:gd name="connsiteX6" fmla="*/ 55534 w 557781"/>
              <a:gd name="connsiteY6" fmla="*/ 555336 h 555336"/>
              <a:gd name="connsiteX7" fmla="*/ 0 w 557781"/>
              <a:gd name="connsiteY7" fmla="*/ 499802 h 555336"/>
              <a:gd name="connsiteX8" fmla="*/ 0 w 55778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78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2247" y="0"/>
                </a:lnTo>
                <a:cubicBezTo>
                  <a:pt x="532918" y="0"/>
                  <a:pt x="557781" y="24863"/>
                  <a:pt x="557781" y="55534"/>
                </a:cubicBezTo>
                <a:lnTo>
                  <a:pt x="557781" y="499802"/>
                </a:lnTo>
                <a:cubicBezTo>
                  <a:pt x="557781" y="530473"/>
                  <a:pt x="532918" y="555336"/>
                  <a:pt x="50224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35786" y="4288505"/>
            <a:ext cx="630000" cy="324000"/>
          </a:xfrm>
          <a:custGeom>
            <a:avLst/>
            <a:gdLst>
              <a:gd name="connsiteX0" fmla="*/ 0 w 553439"/>
              <a:gd name="connsiteY0" fmla="*/ 55344 h 555336"/>
              <a:gd name="connsiteX1" fmla="*/ 55344 w 553439"/>
              <a:gd name="connsiteY1" fmla="*/ 0 h 555336"/>
              <a:gd name="connsiteX2" fmla="*/ 498095 w 553439"/>
              <a:gd name="connsiteY2" fmla="*/ 0 h 555336"/>
              <a:gd name="connsiteX3" fmla="*/ 553439 w 553439"/>
              <a:gd name="connsiteY3" fmla="*/ 55344 h 555336"/>
              <a:gd name="connsiteX4" fmla="*/ 553439 w 553439"/>
              <a:gd name="connsiteY4" fmla="*/ 499992 h 555336"/>
              <a:gd name="connsiteX5" fmla="*/ 498095 w 553439"/>
              <a:gd name="connsiteY5" fmla="*/ 555336 h 555336"/>
              <a:gd name="connsiteX6" fmla="*/ 55344 w 553439"/>
              <a:gd name="connsiteY6" fmla="*/ 555336 h 555336"/>
              <a:gd name="connsiteX7" fmla="*/ 0 w 553439"/>
              <a:gd name="connsiteY7" fmla="*/ 499992 h 555336"/>
              <a:gd name="connsiteX8" fmla="*/ 0 w 553439"/>
              <a:gd name="connsiteY8" fmla="*/ 5534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439" h="555336">
                <a:moveTo>
                  <a:pt x="0" y="55344"/>
                </a:moveTo>
                <a:cubicBezTo>
                  <a:pt x="0" y="24778"/>
                  <a:pt x="24778" y="0"/>
                  <a:pt x="55344" y="0"/>
                </a:cubicBezTo>
                <a:lnTo>
                  <a:pt x="498095" y="0"/>
                </a:lnTo>
                <a:cubicBezTo>
                  <a:pt x="528661" y="0"/>
                  <a:pt x="553439" y="24778"/>
                  <a:pt x="553439" y="55344"/>
                </a:cubicBezTo>
                <a:lnTo>
                  <a:pt x="553439" y="499992"/>
                </a:lnTo>
                <a:cubicBezTo>
                  <a:pt x="553439" y="530558"/>
                  <a:pt x="528661" y="555336"/>
                  <a:pt x="498095" y="555336"/>
                </a:cubicBezTo>
                <a:lnTo>
                  <a:pt x="55344" y="555336"/>
                </a:lnTo>
                <a:cubicBezTo>
                  <a:pt x="24778" y="555336"/>
                  <a:pt x="0" y="530558"/>
                  <a:pt x="0" y="499992"/>
                </a:cubicBezTo>
                <a:lnTo>
                  <a:pt x="0" y="55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550" tIns="69550" rIns="69550" bIns="6955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35786" y="4706624"/>
            <a:ext cx="630000" cy="431084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35786" y="6165304"/>
            <a:ext cx="630000" cy="317072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818208"/>
            <a:ext cx="6152412" cy="16222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057605"/>
              </p:ext>
            </p:extLst>
          </p:nvPr>
        </p:nvGraphicFramePr>
        <p:xfrm>
          <a:off x="147780" y="3356992"/>
          <a:ext cx="456823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9087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87848" y="5229200"/>
            <a:ext cx="2184943" cy="360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воспитания в 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7848" y="5652000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и допризывная подготовка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76256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04033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5786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35786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04033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76256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5389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459286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2730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2730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2730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2730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2" y="2187077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2808000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352936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2" y="3976006"/>
            <a:ext cx="4939975" cy="6402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выпускников, трудоустроившихся в течение календарного года, следующего за годом выпуска, в общей численности выпускников образовательной организации,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4646720"/>
            <a:ext cx="4939975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и молодежи, охваченных дополнительными общеобразовательными программами, в общей численности детей и молодежи 5-18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02" y="5220756"/>
            <a:ext cx="4939975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794794"/>
            <a:ext cx="4939975" cy="658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2730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460432" y="3561695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113,3</a:t>
            </a:r>
          </a:p>
        </p:txBody>
      </p:sp>
      <p:sp>
        <p:nvSpPr>
          <p:cNvPr id="71" name="Полилиния 70"/>
          <p:cNvSpPr/>
          <p:nvPr/>
        </p:nvSpPr>
        <p:spPr>
          <a:xfrm>
            <a:off x="7873540" y="3567489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996" y="764704"/>
            <a:ext cx="4331996" cy="17313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77531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398624"/>
              </p:ext>
            </p:extLst>
          </p:nvPr>
        </p:nvGraphicFramePr>
        <p:xfrm>
          <a:off x="37563" y="3182312"/>
          <a:ext cx="4538699" cy="3048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1" y="1988880"/>
            <a:ext cx="2664296" cy="360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39963" y="2452806"/>
            <a:ext cx="2664000" cy="61615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медицинской помощи, включая профилактику заболеваний и формирование здорового образа жизни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39963" y="3133707"/>
            <a:ext cx="2664000" cy="39417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матери и ребенка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539963" y="4142652"/>
            <a:ext cx="2664000" cy="41807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кадровых ресурсов в здравоохранении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39963" y="4625470"/>
            <a:ext cx="2664000" cy="42757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лекарственного обеспечения, в том числе в амбулаторных условиях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39963" y="5117794"/>
            <a:ext cx="2664000" cy="3950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и управление развитием отрасли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539963" y="5577564"/>
            <a:ext cx="2664000" cy="375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873540" y="2460190"/>
            <a:ext cx="532800" cy="57613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1 523,7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873540" y="3106097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873540" y="461039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873540" y="510774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873540" y="557254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284,2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4539963" y="6017508"/>
            <a:ext cx="2664000" cy="382586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73540" y="601750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3" y="573753"/>
            <a:ext cx="1972964" cy="102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8460432" y="2460190"/>
            <a:ext cx="532800" cy="57613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523,7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46204" y="1988880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37073" y="1988880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581775" y="1628800"/>
            <a:ext cx="4358797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460432" y="3103200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60432" y="4598803"/>
            <a:ext cx="532800" cy="447858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60432" y="5113539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60432" y="557544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493,4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60432" y="601750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212,4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79560" y="2460190"/>
            <a:ext cx="532800" cy="57613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1 950,4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79560" y="3106097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279560" y="461039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279560" y="510774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279560" y="557254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5 088,7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79560" y="601750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80931" y="1988880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539963" y="3592624"/>
            <a:ext cx="2664000" cy="48528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медицинской реабилитации и санаторно-курортного лечения, в том числе детей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7279560" y="3567489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279560" y="4122545"/>
            <a:ext cx="532800" cy="41807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873540" y="4122545"/>
            <a:ext cx="532800" cy="41807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460432" y="4113854"/>
            <a:ext cx="532800" cy="41807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53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43453" y="282398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82309" y="41234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72,7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162691" y="346261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89926" y="477055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97481" y="541765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21853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30569" y="282670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75204" y="41189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71,2 (оценка)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58624" y="346261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82821" y="475680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000893" y="54204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714273" y="219588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21729" y="283957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37717" y="347844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56800" y="41112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66697" y="474815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79128" y="54065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7510580" y="219595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40871" y="283957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46537" y="346950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46537" y="411317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60994" y="475680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63291" y="54065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3067" y="220132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32031" y="283009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0084" y="346742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49466" y="41112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52499" y="475680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66703" y="539569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630" y="2169355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630" y="2823985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0866" y="412346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1249" y="3462611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болезней системы кровообращения (случаев на 100 тыс. населения)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8498" y="4770556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ДТП (случаев на 100 тыс. населения)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455" y="5450873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058830"/>
              </p:ext>
            </p:extLst>
          </p:nvPr>
        </p:nvGraphicFramePr>
        <p:xfrm>
          <a:off x="157256" y="2663738"/>
          <a:ext cx="3920164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360" y="209177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207509" y="2245658"/>
            <a:ext cx="4732657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07509" y="2663270"/>
            <a:ext cx="2518794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207509" y="3031620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обеспечение граждан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07509" y="3540211"/>
            <a:ext cx="2518794" cy="536861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07509" y="4460181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социальной поддержки семьи и детей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07509" y="4972665"/>
            <a:ext cx="2518794" cy="616093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добровольному переселению соотечественников, проживающих за рубежом</a:t>
            </a:r>
            <a:endParaRPr lang="ru-RU" sz="11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232234" y="5631853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49228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49228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3 819,3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49228" y="3527514"/>
            <a:ext cx="648000" cy="545923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49228" y="4452820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2 863,0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49228" y="4962177"/>
            <a:ext cx="648000" cy="627684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59508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87596" y="2663270"/>
            <a:ext cx="648000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87596" y="3022050"/>
            <a:ext cx="648000" cy="469388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3 815,7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87596" y="3528954"/>
            <a:ext cx="648000" cy="543108"/>
          </a:xfrm>
          <a:custGeom>
            <a:avLst/>
            <a:gdLst>
              <a:gd name="connsiteX0" fmla="*/ 0 w 883575"/>
              <a:gd name="connsiteY0" fmla="*/ 46939 h 469388"/>
              <a:gd name="connsiteX1" fmla="*/ 46939 w 883575"/>
              <a:gd name="connsiteY1" fmla="*/ 0 h 469388"/>
              <a:gd name="connsiteX2" fmla="*/ 836636 w 883575"/>
              <a:gd name="connsiteY2" fmla="*/ 0 h 469388"/>
              <a:gd name="connsiteX3" fmla="*/ 883575 w 883575"/>
              <a:gd name="connsiteY3" fmla="*/ 46939 h 469388"/>
              <a:gd name="connsiteX4" fmla="*/ 883575 w 883575"/>
              <a:gd name="connsiteY4" fmla="*/ 422449 h 469388"/>
              <a:gd name="connsiteX5" fmla="*/ 836636 w 883575"/>
              <a:gd name="connsiteY5" fmla="*/ 469388 h 469388"/>
              <a:gd name="connsiteX6" fmla="*/ 46939 w 883575"/>
              <a:gd name="connsiteY6" fmla="*/ 469388 h 469388"/>
              <a:gd name="connsiteX7" fmla="*/ 0 w 883575"/>
              <a:gd name="connsiteY7" fmla="*/ 422449 h 469388"/>
              <a:gd name="connsiteX8" fmla="*/ 0 w 88357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7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36636" y="0"/>
                </a:lnTo>
                <a:cubicBezTo>
                  <a:pt x="862560" y="0"/>
                  <a:pt x="883575" y="21015"/>
                  <a:pt x="883575" y="46939"/>
                </a:cubicBezTo>
                <a:lnTo>
                  <a:pt x="883575" y="422449"/>
                </a:lnTo>
                <a:cubicBezTo>
                  <a:pt x="883575" y="448373"/>
                  <a:pt x="862560" y="469388"/>
                  <a:pt x="83663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87596" y="4453540"/>
            <a:ext cx="648000" cy="469388"/>
          </a:xfrm>
          <a:custGeom>
            <a:avLst/>
            <a:gdLst>
              <a:gd name="connsiteX0" fmla="*/ 0 w 843094"/>
              <a:gd name="connsiteY0" fmla="*/ 46939 h 469388"/>
              <a:gd name="connsiteX1" fmla="*/ 46939 w 843094"/>
              <a:gd name="connsiteY1" fmla="*/ 0 h 469388"/>
              <a:gd name="connsiteX2" fmla="*/ 796155 w 843094"/>
              <a:gd name="connsiteY2" fmla="*/ 0 h 469388"/>
              <a:gd name="connsiteX3" fmla="*/ 843094 w 843094"/>
              <a:gd name="connsiteY3" fmla="*/ 46939 h 469388"/>
              <a:gd name="connsiteX4" fmla="*/ 843094 w 843094"/>
              <a:gd name="connsiteY4" fmla="*/ 422449 h 469388"/>
              <a:gd name="connsiteX5" fmla="*/ 796155 w 843094"/>
              <a:gd name="connsiteY5" fmla="*/ 469388 h 469388"/>
              <a:gd name="connsiteX6" fmla="*/ 46939 w 843094"/>
              <a:gd name="connsiteY6" fmla="*/ 469388 h 469388"/>
              <a:gd name="connsiteX7" fmla="*/ 0 w 843094"/>
              <a:gd name="connsiteY7" fmla="*/ 422449 h 469388"/>
              <a:gd name="connsiteX8" fmla="*/ 0 w 8430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0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96155" y="0"/>
                </a:lnTo>
                <a:cubicBezTo>
                  <a:pt x="822079" y="0"/>
                  <a:pt x="843094" y="21015"/>
                  <a:pt x="843094" y="46939"/>
                </a:cubicBezTo>
                <a:lnTo>
                  <a:pt x="843094" y="422449"/>
                </a:lnTo>
                <a:cubicBezTo>
                  <a:pt x="843094" y="448373"/>
                  <a:pt x="822079" y="469388"/>
                  <a:pt x="7961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2 887,4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287596" y="4964337"/>
            <a:ext cx="648000" cy="624084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294269" y="5629831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31028" y="4129085"/>
            <a:ext cx="2520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49228" y="4124851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304311" y="4124131"/>
            <a:ext cx="648000" cy="288000"/>
            <a:chOff x="4211057" y="3401962"/>
            <a:chExt cx="506898" cy="446409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11057" y="3401962"/>
              <a:ext cx="506898" cy="44640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224132" y="3415037"/>
              <a:ext cx="480748" cy="420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18633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818633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3 805,6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818633" y="3531155"/>
            <a:ext cx="648000" cy="542762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18633" y="4455653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2 820,1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18633" y="4966628"/>
            <a:ext cx="648000" cy="62364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49879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808354" y="4126066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7,9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8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432166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96952"/>
            <a:ext cx="4932000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744000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в возрасте от 5 до 18 лет, получающих дополнительное образование, в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численности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данного возраста,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общеобразовательных организаций, в которых создана универсальная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для инклюзивного образования детей-инвалидов, в общем количестве общеобразовательных организаций 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детей-инвалидов, получивших социальные услуги в организациях социального обслуживания для детей-инвалидов, в общей численности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7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1988840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432740"/>
              </p:ext>
            </p:extLst>
          </p:nvPr>
        </p:nvGraphicFramePr>
        <p:xfrm>
          <a:off x="126233" y="2396793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565218" y="2348880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2956603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68789" y="3431948"/>
            <a:ext cx="2218104" cy="13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68583" y="4867579"/>
            <a:ext cx="2218516" cy="90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комплексной реабилитации и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инвалидов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10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3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5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2167724" y="5979758"/>
            <a:ext cx="5634829" cy="6509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Госпрограмма действуе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с 2019 года.</a:t>
            </a: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 гг. расходы осуществлялись в рамках подпрограммы «Доступная среда» государственной программы Чувашской Республики «Социальная поддержка граждан» </a:t>
            </a:r>
          </a:p>
        </p:txBody>
      </p:sp>
    </p:spTree>
    <p:extLst>
      <p:ext uri="{BB962C8B-B14F-4D97-AF65-F5344CB8AC3E}">
        <p14:creationId xmlns:p14="http://schemas.microsoft.com/office/powerpoint/2010/main" val="8565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5220072" y="1857034"/>
            <a:ext cx="115212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220072" y="2492895"/>
            <a:ext cx="115212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227228" y="3356993"/>
            <a:ext cx="115212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227228" y="4221089"/>
            <a:ext cx="1144972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588224" y="1844824"/>
            <a:ext cx="1080120" cy="576065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578090" y="2492895"/>
            <a:ext cx="106898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606728" y="3356993"/>
            <a:ext cx="1040342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227228" y="5099329"/>
            <a:ext cx="11449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876306" y="1844824"/>
            <a:ext cx="1122961" cy="576065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876306" y="3356992"/>
            <a:ext cx="111189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876305" y="2492895"/>
            <a:ext cx="112296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588224" y="4222329"/>
            <a:ext cx="1058846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492897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объектов, доступных для инвалидов и других маломобильных групп населения, в общем количестве приоритетных объектов в Чувашской Республике, %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3356993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5 до 18 лет, получающих дополнительное образование, в общей численности детей-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данного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4221089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1,5 до 7 лет, охваченных дошкольным образованием, в общей численности детей-инвалидов данного возраста,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40" y="5085184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7876305" y="4221088"/>
            <a:ext cx="111190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578091" y="5099329"/>
            <a:ext cx="106898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873228" y="5099330"/>
            <a:ext cx="1126039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779196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917949"/>
              </p:ext>
            </p:extLst>
          </p:nvPr>
        </p:nvGraphicFramePr>
        <p:xfrm>
          <a:off x="183207" y="2821119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133099153"/>
              </p:ext>
            </p:extLst>
          </p:nvPr>
        </p:nvGraphicFramePr>
        <p:xfrm>
          <a:off x="191852" y="1775114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540731" y="2547887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3202226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56107" y="3645023"/>
            <a:ext cx="2218104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населения и социальная поддержка безработных граждан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55582" y="4268677"/>
            <a:ext cx="2218516" cy="43204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производительности труда и поддержка занятости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72001" y="6021289"/>
            <a:ext cx="2205622" cy="4320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49228" y="3205833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645023"/>
            <a:ext cx="648000" cy="57606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297153" y="4281611"/>
            <a:ext cx="648000" cy="40514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97153" y="6021290"/>
            <a:ext cx="648000" cy="43204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49228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49228" y="4279384"/>
            <a:ext cx="648000" cy="40153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63788" y="6021289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582222" y="5202096"/>
            <a:ext cx="2205622" cy="7716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7153" y="5189164"/>
            <a:ext cx="648000" cy="77160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5191388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30233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30233" y="4275403"/>
            <a:ext cx="648000" cy="40514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847535" y="6021289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27612" y="5195369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82222" y="4748315"/>
            <a:ext cx="2191876" cy="4061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труд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47535" y="4734862"/>
            <a:ext cx="648000" cy="40619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63788" y="4739219"/>
            <a:ext cx="648000" cy="3938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97153" y="4747280"/>
            <a:ext cx="648000" cy="38136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работников, занятых во вредных и (или) опасных  условиях труда, в общей численности работников,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5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825506"/>
            <a:ext cx="2796448" cy="176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772096"/>
            <a:ext cx="6152413" cy="1950696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920465"/>
              </p:ext>
            </p:extLst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580320" y="2792228"/>
            <a:ext cx="4435241" cy="591406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80320" y="3426443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80320" y="3842458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4303986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единства российской нации и этно-культурное развитие народов Чувашской Республики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80320" y="5518886"/>
            <a:ext cx="2448000" cy="406901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0320" y="5967718"/>
            <a:ext cx="2448000" cy="484223"/>
          </a:xfrm>
          <a:custGeom>
            <a:avLst/>
            <a:gdLst>
              <a:gd name="connsiteX0" fmla="*/ 0 w 2358478"/>
              <a:gd name="connsiteY0" fmla="*/ 70616 h 706156"/>
              <a:gd name="connsiteX1" fmla="*/ 70616 w 2358478"/>
              <a:gd name="connsiteY1" fmla="*/ 0 h 706156"/>
              <a:gd name="connsiteX2" fmla="*/ 2287862 w 2358478"/>
              <a:gd name="connsiteY2" fmla="*/ 0 h 706156"/>
              <a:gd name="connsiteX3" fmla="*/ 2358478 w 2358478"/>
              <a:gd name="connsiteY3" fmla="*/ 70616 h 706156"/>
              <a:gd name="connsiteX4" fmla="*/ 2358478 w 2358478"/>
              <a:gd name="connsiteY4" fmla="*/ 635540 h 706156"/>
              <a:gd name="connsiteX5" fmla="*/ 2287862 w 2358478"/>
              <a:gd name="connsiteY5" fmla="*/ 706156 h 706156"/>
              <a:gd name="connsiteX6" fmla="*/ 70616 w 2358478"/>
              <a:gd name="connsiteY6" fmla="*/ 706156 h 706156"/>
              <a:gd name="connsiteX7" fmla="*/ 0 w 2358478"/>
              <a:gd name="connsiteY7" fmla="*/ 635540 h 706156"/>
              <a:gd name="connsiteX8" fmla="*/ 0 w 2358478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287862" y="0"/>
                </a:lnTo>
                <a:cubicBezTo>
                  <a:pt x="2326862" y="0"/>
                  <a:pt x="2358478" y="31616"/>
                  <a:pt x="2358478" y="70616"/>
                </a:cubicBezTo>
                <a:lnTo>
                  <a:pt x="2358478" y="635540"/>
                </a:lnTo>
                <a:cubicBezTo>
                  <a:pt x="2358478" y="674540"/>
                  <a:pt x="2326862" y="706156"/>
                  <a:pt x="2287862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88219" y="3428420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95335" y="3842582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1 376,6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84625" y="4304110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88219" y="5519010"/>
            <a:ext cx="612000" cy="406901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569,2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88219" y="5967718"/>
            <a:ext cx="612000" cy="484348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03562" y="3424382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10678" y="3842458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909,5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99968" y="4303986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403562" y="5518886"/>
            <a:ext cx="612000" cy="406901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825,9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3562" y="5967718"/>
            <a:ext cx="612000" cy="484224"/>
          </a:xfrm>
          <a:custGeom>
            <a:avLst/>
            <a:gdLst>
              <a:gd name="connsiteX0" fmla="*/ 0 w 596577"/>
              <a:gd name="connsiteY0" fmla="*/ 59658 h 706156"/>
              <a:gd name="connsiteX1" fmla="*/ 59658 w 596577"/>
              <a:gd name="connsiteY1" fmla="*/ 0 h 706156"/>
              <a:gd name="connsiteX2" fmla="*/ 536919 w 596577"/>
              <a:gd name="connsiteY2" fmla="*/ 0 h 706156"/>
              <a:gd name="connsiteX3" fmla="*/ 596577 w 596577"/>
              <a:gd name="connsiteY3" fmla="*/ 59658 h 706156"/>
              <a:gd name="connsiteX4" fmla="*/ 596577 w 596577"/>
              <a:gd name="connsiteY4" fmla="*/ 646498 h 706156"/>
              <a:gd name="connsiteX5" fmla="*/ 536919 w 596577"/>
              <a:gd name="connsiteY5" fmla="*/ 706156 h 706156"/>
              <a:gd name="connsiteX6" fmla="*/ 59658 w 596577"/>
              <a:gd name="connsiteY6" fmla="*/ 706156 h 706156"/>
              <a:gd name="connsiteX7" fmla="*/ 0 w 596577"/>
              <a:gd name="connsiteY7" fmla="*/ 646498 h 706156"/>
              <a:gd name="connsiteX8" fmla="*/ 0 w 596577"/>
              <a:gd name="connsiteY8" fmla="*/ 59658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77" h="706156">
                <a:moveTo>
                  <a:pt x="0" y="59658"/>
                </a:moveTo>
                <a:cubicBezTo>
                  <a:pt x="0" y="26710"/>
                  <a:pt x="26710" y="0"/>
                  <a:pt x="59658" y="0"/>
                </a:cubicBezTo>
                <a:lnTo>
                  <a:pt x="536919" y="0"/>
                </a:lnTo>
                <a:cubicBezTo>
                  <a:pt x="569867" y="0"/>
                  <a:pt x="596577" y="26710"/>
                  <a:pt x="596577" y="59658"/>
                </a:cubicBezTo>
                <a:lnTo>
                  <a:pt x="596577" y="646498"/>
                </a:lnTo>
                <a:cubicBezTo>
                  <a:pt x="596577" y="679446"/>
                  <a:pt x="569867" y="706156"/>
                  <a:pt x="536919" y="706156"/>
                </a:cubicBezTo>
                <a:lnTo>
                  <a:pt x="59658" y="706156"/>
                </a:lnTo>
                <a:cubicBezTo>
                  <a:pt x="26710" y="706156"/>
                  <a:pt x="0" y="679446"/>
                  <a:pt x="0" y="646498"/>
                </a:cubicBezTo>
                <a:lnTo>
                  <a:pt x="0" y="5965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813" tIns="70813" rIns="70813" bIns="7081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40000" y="3428420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47116" y="3842582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1 206,5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36406" y="4304110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40000" y="5519010"/>
            <a:ext cx="612000" cy="406901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516,3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40000" y="5967718"/>
            <a:ext cx="612000" cy="484348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580320" y="4932935"/>
            <a:ext cx="2448000" cy="557539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чтения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088219" y="4933059"/>
            <a:ext cx="612000" cy="557539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03562" y="4932935"/>
            <a:ext cx="612000" cy="557539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40000" y="4933059"/>
            <a:ext cx="612000" cy="557539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посещений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культуры,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5973" y="5383483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обращений 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92" y="1052736"/>
            <a:ext cx="3178447" cy="223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9206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19206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9360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9735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84961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84961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86503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90250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7785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7785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7939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314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0751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70751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72293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76040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6364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6364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6518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893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7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64704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спортом, путем развития инфраструктуры спорта, популяризации массового и профессионального спорта (включая спорт высших достижений) и приобщения различных слоев общества к регулярным занятиям физической культурой 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подготовки спортсменов в спорте высших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357" y="2817708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662026"/>
              </p:ext>
            </p:extLst>
          </p:nvPr>
        </p:nvGraphicFramePr>
        <p:xfrm>
          <a:off x="148923" y="3126085"/>
          <a:ext cx="4188937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92875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355977" y="2926043"/>
            <a:ext cx="4707857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55977" y="3487256"/>
            <a:ext cx="2304256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55977" y="3871363"/>
            <a:ext cx="2295268" cy="663540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5977" y="4586146"/>
            <a:ext cx="2277398" cy="663540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высших достижений и системы подготовки спортивного резерва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355977" y="5300928"/>
            <a:ext cx="2242073" cy="720087"/>
          </a:xfrm>
          <a:custGeom>
            <a:avLst/>
            <a:gdLst>
              <a:gd name="connsiteX0" fmla="*/ 0 w 2368259"/>
              <a:gd name="connsiteY0" fmla="*/ 72009 h 720087"/>
              <a:gd name="connsiteX1" fmla="*/ 72009 w 2368259"/>
              <a:gd name="connsiteY1" fmla="*/ 0 h 720087"/>
              <a:gd name="connsiteX2" fmla="*/ 2296250 w 2368259"/>
              <a:gd name="connsiteY2" fmla="*/ 0 h 720087"/>
              <a:gd name="connsiteX3" fmla="*/ 2368259 w 2368259"/>
              <a:gd name="connsiteY3" fmla="*/ 72009 h 720087"/>
              <a:gd name="connsiteX4" fmla="*/ 2368259 w 2368259"/>
              <a:gd name="connsiteY4" fmla="*/ 648078 h 720087"/>
              <a:gd name="connsiteX5" fmla="*/ 2296250 w 2368259"/>
              <a:gd name="connsiteY5" fmla="*/ 720087 h 720087"/>
              <a:gd name="connsiteX6" fmla="*/ 72009 w 2368259"/>
              <a:gd name="connsiteY6" fmla="*/ 720087 h 720087"/>
              <a:gd name="connsiteX7" fmla="*/ 0 w 2368259"/>
              <a:gd name="connsiteY7" fmla="*/ 648078 h 720087"/>
              <a:gd name="connsiteX8" fmla="*/ 0 w 2368259"/>
              <a:gd name="connsiteY8" fmla="*/ 72009 h 7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59" h="720087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296250" y="0"/>
                </a:lnTo>
                <a:cubicBezTo>
                  <a:pt x="2336019" y="0"/>
                  <a:pt x="2368259" y="32240"/>
                  <a:pt x="2368259" y="72009"/>
                </a:cubicBezTo>
                <a:lnTo>
                  <a:pt x="2368259" y="648078"/>
                </a:lnTo>
                <a:cubicBezTo>
                  <a:pt x="2368259" y="687847"/>
                  <a:pt x="2336019" y="720087"/>
                  <a:pt x="2296250" y="720087"/>
                </a:cubicBezTo>
                <a:lnTo>
                  <a:pt x="72009" y="720087"/>
                </a:lnTo>
                <a:cubicBezTo>
                  <a:pt x="32240" y="720087"/>
                  <a:pt x="0" y="687847"/>
                  <a:pt x="0" y="648078"/>
                </a:cubicBezTo>
                <a:lnTo>
                  <a:pt x="0" y="7200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11" tIns="66811" rIns="66811" bIns="668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184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8182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181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181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28,6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487256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871363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5" y="4586146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43835" y="5300928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750888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13228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3226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3225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366,1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3225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23,7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1635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43052" y="2701915"/>
            <a:ext cx="723875" cy="820005"/>
          </a:xfrm>
          <a:custGeom>
            <a:avLst/>
            <a:gdLst>
              <a:gd name="connsiteX0" fmla="*/ 0 w 723875"/>
              <a:gd name="connsiteY0" fmla="*/ 72388 h 820005"/>
              <a:gd name="connsiteX1" fmla="*/ 72388 w 723875"/>
              <a:gd name="connsiteY1" fmla="*/ 0 h 820005"/>
              <a:gd name="connsiteX2" fmla="*/ 651488 w 723875"/>
              <a:gd name="connsiteY2" fmla="*/ 0 h 820005"/>
              <a:gd name="connsiteX3" fmla="*/ 723876 w 723875"/>
              <a:gd name="connsiteY3" fmla="*/ 72388 h 820005"/>
              <a:gd name="connsiteX4" fmla="*/ 723875 w 723875"/>
              <a:gd name="connsiteY4" fmla="*/ 747618 h 820005"/>
              <a:gd name="connsiteX5" fmla="*/ 651487 w 723875"/>
              <a:gd name="connsiteY5" fmla="*/ 820006 h 820005"/>
              <a:gd name="connsiteX6" fmla="*/ 72388 w 723875"/>
              <a:gd name="connsiteY6" fmla="*/ 820005 h 820005"/>
              <a:gd name="connsiteX7" fmla="*/ 0 w 723875"/>
              <a:gd name="connsiteY7" fmla="*/ 747617 h 820005"/>
              <a:gd name="connsiteX8" fmla="*/ 0 w 723875"/>
              <a:gd name="connsiteY8" fmla="*/ 72388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875" h="820005">
                <a:moveTo>
                  <a:pt x="0" y="72388"/>
                </a:moveTo>
                <a:cubicBezTo>
                  <a:pt x="0" y="32409"/>
                  <a:pt x="32409" y="0"/>
                  <a:pt x="72388" y="0"/>
                </a:cubicBezTo>
                <a:lnTo>
                  <a:pt x="651488" y="0"/>
                </a:lnTo>
                <a:cubicBezTo>
                  <a:pt x="691467" y="0"/>
                  <a:pt x="723876" y="32409"/>
                  <a:pt x="723876" y="72388"/>
                </a:cubicBezTo>
                <a:cubicBezTo>
                  <a:pt x="723876" y="297465"/>
                  <a:pt x="723875" y="522541"/>
                  <a:pt x="723875" y="747618"/>
                </a:cubicBezTo>
                <a:cubicBezTo>
                  <a:pt x="723875" y="787597"/>
                  <a:pt x="691466" y="820006"/>
                  <a:pt x="651487" y="820006"/>
                </a:cubicBezTo>
                <a:lnTo>
                  <a:pt x="72388" y="820005"/>
                </a:lnTo>
                <a:cubicBezTo>
                  <a:pt x="32409" y="820005"/>
                  <a:pt x="0" y="787596"/>
                  <a:pt x="0" y="747617"/>
                </a:cubicBezTo>
                <a:lnTo>
                  <a:pt x="0" y="72388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12" tIns="63112" rIns="63112" bIns="6311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69,7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5145870" y="3557858"/>
            <a:ext cx="718239" cy="820005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5870" y="4413801"/>
            <a:ext cx="718239" cy="820005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5870" y="5269743"/>
            <a:ext cx="718239" cy="820005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9388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269743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142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142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142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142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142" y="5269743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04896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269743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2650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255336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3654" y="2751088"/>
            <a:ext cx="4902975" cy="7499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3654821"/>
            <a:ext cx="4914848" cy="7102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систематически занимающегося физической культурой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9797" y="4513258"/>
            <a:ext cx="4906832" cy="643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301208"/>
            <a:ext cx="4906832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27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744404"/>
              </p:ext>
            </p:extLst>
          </p:nvPr>
        </p:nvGraphicFramePr>
        <p:xfrm>
          <a:off x="157476" y="3789295"/>
          <a:ext cx="3920164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584302" y="2421017"/>
            <a:ext cx="4426292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572000" y="3356992"/>
            <a:ext cx="2496344" cy="115212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и безопасности населения на водных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объектах, обеспечение реализации госпрограммы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547964" y="4594053"/>
            <a:ext cx="249634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557776" y="5115705"/>
            <a:ext cx="249634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(развитие) аппаратно-программного комплекса «Безопасный город»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590130"/>
            <a:ext cx="576000" cy="46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74040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06998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8406998" y="4590130"/>
            <a:ext cx="576000" cy="46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584301" y="2912311"/>
            <a:ext cx="249634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56892" y="2912311"/>
            <a:ext cx="576000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398594" y="2912311"/>
            <a:ext cx="576000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590130"/>
            <a:ext cx="576000" cy="46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30701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35,2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1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6000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797" y="822113"/>
            <a:ext cx="1058766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286" y="846019"/>
            <a:ext cx="1044815" cy="142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64" y="821468"/>
            <a:ext cx="1133656" cy="1428455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557776" y="5724441"/>
            <a:ext cx="2496344" cy="58487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5123246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5115705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5123246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16" y="835551"/>
            <a:ext cx="1171285" cy="141044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9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ситуаций, пожаров, происшествий на водных объектах,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ЧС, 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территорях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образований, в которых развернута система – 112, в общей численности населения.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5356" y="20440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29552" y="2831935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29552" y="386791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29552" y="4744185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9552" y="56444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28251" y="20440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709" y="2831935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709" y="386791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40709" y="4744185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40709" y="56444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146" y="20440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6860" y="2831935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6860" y="386791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6860" y="4744185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26860" y="56444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14041" y="20440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16244" y="2831935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16244" y="386791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6244" y="4744185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16244" y="56444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6936" y="20440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6936" y="2831935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6936" y="386791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1 080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6936" y="4744185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6936" y="5644446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5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6"/>
            <a:ext cx="4502562" cy="2656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самоуправления в Чувашской Республике, 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44069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638147"/>
              </p:ext>
            </p:extLst>
          </p:nvPr>
        </p:nvGraphicFramePr>
        <p:xfrm>
          <a:off x="175379" y="3797457"/>
          <a:ext cx="4396621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633923" y="2204864"/>
            <a:ext cx="4302783" cy="435104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33923" y="2751486"/>
            <a:ext cx="2328882" cy="402193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15434" y="3215149"/>
            <a:ext cx="2347372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10066" y="3584913"/>
            <a:ext cx="2368059" cy="1023972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632727" y="4668753"/>
            <a:ext cx="2350002" cy="86515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правонарушений несовершеннолетних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615186" y="5593776"/>
            <a:ext cx="2351747" cy="51533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675909" y="2739236"/>
            <a:ext cx="57600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03181" y="3221313"/>
            <a:ext cx="576000" cy="267473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15420" y="3579588"/>
            <a:ext cx="576000" cy="1029297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15423" y="4668752"/>
            <a:ext cx="576000" cy="84428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28944" y="5593776"/>
            <a:ext cx="576000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32620" y="2739235"/>
            <a:ext cx="576000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0706" y="3212976"/>
            <a:ext cx="576000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0363" y="3579789"/>
            <a:ext cx="576000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50363" y="5593976"/>
            <a:ext cx="576000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50363" y="4668953"/>
            <a:ext cx="576000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31357" y="2755184"/>
            <a:ext cx="57600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56000" y="3217498"/>
            <a:ext cx="576000" cy="273946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31357" y="3566540"/>
            <a:ext cx="576000" cy="1038240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56000" y="4668752"/>
            <a:ext cx="576000" cy="844283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56000" y="5593776"/>
            <a:ext cx="576000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Скругленная прямоугольная выноска 36"/>
          <p:cNvSpPr/>
          <p:nvPr/>
        </p:nvSpPr>
        <p:spPr>
          <a:xfrm>
            <a:off x="4564608" y="6271484"/>
            <a:ext cx="3603523" cy="328620"/>
          </a:xfrm>
          <a:prstGeom prst="wedgeRoundRectCallout">
            <a:avLst>
              <a:gd name="adj1" fmla="val -54272"/>
              <a:gd name="adj2" fmla="val -108256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2019 года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0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444208" y="2577872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444208" y="504006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6444208" y="3390372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444208" y="4207078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252119" y="2577872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252119" y="5046494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7252119" y="3390372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252119" y="42133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045284" y="2577872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045284" y="5046856"/>
            <a:ext cx="720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8045284" y="3400509"/>
            <a:ext cx="720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045284" y="4198093"/>
            <a:ext cx="720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562059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преступлений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562059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наркотиков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063814"/>
            <a:ext cx="562059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лет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3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8" y="860239"/>
            <a:ext cx="2854649" cy="21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5360324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728" y="314096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528775"/>
              </p:ext>
            </p:extLst>
          </p:nvPr>
        </p:nvGraphicFramePr>
        <p:xfrm>
          <a:off x="259727" y="3464133"/>
          <a:ext cx="4209357" cy="296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44008" y="3284984"/>
            <a:ext cx="4292699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93633" y="3781560"/>
            <a:ext cx="2251730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93198" y="4159800"/>
            <a:ext cx="2269607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технологий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92817" y="4655917"/>
            <a:ext cx="2285308" cy="30399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692702" y="5048458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693096" y="5848941"/>
            <a:ext cx="2273837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701067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0106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0106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01069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14590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36009" y="3780533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36009" y="4154438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36009" y="4650755"/>
            <a:ext cx="590354" cy="325695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36009" y="5823317"/>
            <a:ext cx="590354" cy="422032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36009" y="5049961"/>
            <a:ext cx="590354" cy="33874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41646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4164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4164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41646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41646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704560" y="5428294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коммуникации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041646" y="5416269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18352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36009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3776789" y="6381328"/>
            <a:ext cx="3603523" cy="328620"/>
          </a:xfrm>
          <a:prstGeom prst="wedgeRoundRectCallout">
            <a:avLst>
              <a:gd name="adj1" fmla="val -51100"/>
              <a:gd name="adj2" fmla="val -92798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2019 года</a:t>
            </a:r>
          </a:p>
        </p:txBody>
      </p:sp>
    </p:spTree>
    <p:extLst>
      <p:ext uri="{BB962C8B-B14F-4D97-AF65-F5344CB8AC3E}">
        <p14:creationId xmlns:p14="http://schemas.microsoft.com/office/powerpoint/2010/main" val="38666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715390" y="1172057"/>
            <a:ext cx="2315675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17685" y="225389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324368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408956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85476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619957"/>
            <a:ext cx="731452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510580" y="225389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3324368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10580" y="408956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10580" y="485476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0580" y="5619957"/>
            <a:ext cx="731452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8303475" y="225389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3475" y="3324368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03475" y="408956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03475" y="485476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5619957"/>
            <a:ext cx="731452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8" y="3284984"/>
            <a:ext cx="6443267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городской местности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сельской местности	</a:t>
            </a:r>
          </a:p>
          <a:p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611976"/>
            <a:ext cx="6435042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55069" y="2592878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18" y="3902128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2" y="749928"/>
            <a:ext cx="6116068" cy="173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796" y="836712"/>
            <a:ext cx="6372200" cy="20342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0" y="316743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801816"/>
              </p:ext>
            </p:extLst>
          </p:nvPr>
        </p:nvGraphicFramePr>
        <p:xfrm>
          <a:off x="75964" y="3645024"/>
          <a:ext cx="4268464" cy="298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3330" y="980727"/>
            <a:ext cx="241271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440435" y="3140968"/>
            <a:ext cx="4599313" cy="332263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440435" y="3497545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440435" y="3861443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минерально-сырьевых ресурсов и оценка их состояния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440435" y="4221381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на территории Чувашской Республики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440435" y="4580732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Биологическое разнообразие Чувашской Республики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38559" y="4940376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водохозяйственного комплекса Чувашской Республики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438559" y="5300021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лесного хозяйства в Чувашской Республике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438559" y="5659665"/>
            <a:ext cx="2579837" cy="396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отходами, в том числе с твердыми коммунальными отходами, на территории Чувашской Республики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438559" y="6090279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7072788" y="3497545"/>
            <a:ext cx="612000" cy="319517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72788" y="3861443"/>
            <a:ext cx="612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72788" y="4216379"/>
            <a:ext cx="612000" cy="361608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072788" y="4605369"/>
            <a:ext cx="612000" cy="324000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1" tIns="59461" rIns="59461" bIns="5946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72788" y="4968157"/>
            <a:ext cx="612000" cy="28800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72788" y="5307250"/>
            <a:ext cx="612000" cy="324000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072788" y="5697288"/>
            <a:ext cx="612000" cy="324000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72788" y="6090278"/>
            <a:ext cx="612000" cy="32400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27748" y="3497545"/>
            <a:ext cx="612000" cy="332263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27748" y="3861443"/>
            <a:ext cx="612000" cy="30323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27748" y="4216379"/>
            <a:ext cx="612000" cy="343414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27748" y="4609000"/>
            <a:ext cx="612000" cy="324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427748" y="4968157"/>
            <a:ext cx="612000" cy="288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427748" y="5307249"/>
            <a:ext cx="612000" cy="324000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27748" y="5697288"/>
            <a:ext cx="612000" cy="324000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27748" y="6090278"/>
            <a:ext cx="612000" cy="324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718683" y="3497545"/>
            <a:ext cx="612000" cy="332263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33008" y="3861443"/>
            <a:ext cx="612000" cy="30323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33005" y="4216379"/>
            <a:ext cx="612000" cy="343414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32989" y="4609000"/>
            <a:ext cx="612000" cy="324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732997" y="4968157"/>
            <a:ext cx="612000" cy="28800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733294" y="5307249"/>
            <a:ext cx="612000" cy="324000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754657" y="5697288"/>
            <a:ext cx="612000" cy="324000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56847" y="6090278"/>
            <a:ext cx="612000" cy="324000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36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24127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24127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5124127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24127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24127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124127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17022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5917022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17022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917022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09917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09917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09917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02812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Полилиния 1026"/>
          <p:cNvSpPr/>
          <p:nvPr/>
        </p:nvSpPr>
        <p:spPr>
          <a:xfrm>
            <a:off x="7502812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Полилиния 1028"/>
          <p:cNvSpPr/>
          <p:nvPr/>
        </p:nvSpPr>
        <p:spPr>
          <a:xfrm>
            <a:off x="8295707" y="201797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41892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827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23545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643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405199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460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6853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76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Полилиния 1039"/>
          <p:cNvSpPr/>
          <p:nvPr/>
        </p:nvSpPr>
        <p:spPr>
          <a:xfrm>
            <a:off x="8295707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835" y="2038300"/>
            <a:ext cx="505092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добычи общераспространенных полезных ископаемых, тыс. куб. м.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835" y="3240000"/>
            <a:ext cx="5049624" cy="72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основных видов охотничьих ресурсов по отношению к уровню 2012 года, %: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1835" y="6030380"/>
            <a:ext cx="5028748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в государственный кадастр недвижимости сведений об ограничениях, связанных с особыми условиями использования особо охраняемых природных территорий регионального значения,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1835" y="4437152"/>
            <a:ext cx="5043648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1835" y="2415918"/>
            <a:ext cx="505092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территории, охваченной мониторингом геологической среды, в общей площади территории Чувашской Республики, %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835" y="2844000"/>
            <a:ext cx="505092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расчетной лесосеки,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835" y="4013944"/>
            <a:ext cx="5033104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повысился, в общем количестве водохозяйственных участков, %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835" y="4869200"/>
            <a:ext cx="502642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утилизированных и обезвреженных отходов производства и потребления в общем количестве отходов I - IV </a:t>
            </a:r>
            <a:r>
              <a:rPr lang="ru-RU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опасности,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835" y="5301248"/>
            <a:ext cx="505092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в атмосферный воздух вредных (загрязняющих) веществ, отходящих от стационарных источников, %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835" y="5733288"/>
            <a:ext cx="5028748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образованных отходов I - IV классов опасности,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71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455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42728"/>
            <a:ext cx="4320480" cy="2380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 ВТО;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4" y="319480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7" y="620688"/>
            <a:ext cx="4095204" cy="146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495099" y="2060848"/>
            <a:ext cx="4487275" cy="288032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471402" y="2786003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71402" y="4335373"/>
            <a:ext cx="2664000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71402" y="6165304"/>
            <a:ext cx="2664000" cy="2952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62424" y="3169490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62424" y="4328650"/>
            <a:ext cx="54000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62424" y="5758596"/>
            <a:ext cx="540000" cy="34638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471402" y="3549696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71402" y="3931125"/>
            <a:ext cx="2664000" cy="3459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назначения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471402" y="4676363"/>
            <a:ext cx="2664000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агропромышленном комплексе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471402" y="5202627"/>
            <a:ext cx="2664000" cy="49907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8462424" y="3553813"/>
            <a:ext cx="540000" cy="30820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62424" y="3922343"/>
            <a:ext cx="540000" cy="34598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2424" y="4670878"/>
            <a:ext cx="540000" cy="468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2424" y="5199201"/>
            <a:ext cx="540000" cy="49907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471402" y="3167432"/>
            <a:ext cx="2664000" cy="32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62424" y="2786003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44337" y="2398912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49838" y="2398912"/>
            <a:ext cx="540000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44337" y="2786003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44337" y="3167427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244337" y="3549686"/>
            <a:ext cx="540000" cy="308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44337" y="3916620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44337" y="4661027"/>
            <a:ext cx="540000" cy="46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699,1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44337" y="4320863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1 142,4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44337" y="5187286"/>
            <a:ext cx="540000" cy="51511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44337" y="5760660"/>
            <a:ext cx="540000" cy="34638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471402" y="2398912"/>
            <a:ext cx="2683176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7848930" y="2398912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48930" y="2786003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48930" y="3169432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848930" y="3553696"/>
            <a:ext cx="540000" cy="308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48930" y="3922635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48930" y="4671052"/>
            <a:ext cx="540000" cy="46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48930" y="4328883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48930" y="5199316"/>
            <a:ext cx="540000" cy="49907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38101" y="5758652"/>
            <a:ext cx="540000" cy="34638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471402" y="5759963"/>
            <a:ext cx="2664000" cy="34708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проект «Экспорт продукции агропром. комплекса»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849056" y="6165304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39415" y="6165304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63045" y="6165304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0" name="Диаграмма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4453250"/>
              </p:ext>
            </p:extLst>
          </p:nvPr>
        </p:nvGraphicFramePr>
        <p:xfrm>
          <a:off x="179512" y="3549686"/>
          <a:ext cx="4032448" cy="291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865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42518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2518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42518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2518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2518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2518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42518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42518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42518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42518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3541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35413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35413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35413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5413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18971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35413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35413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35413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28308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28308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728308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28308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8308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28308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8308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19271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8308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8308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28308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1203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21203" y="24026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120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21203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21203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21203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21203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19 571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1203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21203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1203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14098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14098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14098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14098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14098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14098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314098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19 884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14098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314098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314098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000" y="235818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000" y="280869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растениеводства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000" y="325920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животноводства в хозяйствах всех категорий (в сопоставимых ценах),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000" y="370971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пищевых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сопоставимых ценах), %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4000" y="416022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4000" y="461073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сельского хозяйства (без субъектов малого предпринимательства)руб.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410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000" y="5061240"/>
            <a:ext cx="5040000" cy="4051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000" y="5520942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000" y="5971452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08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764704"/>
            <a:ext cx="5958589" cy="18722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417254"/>
              </p:ext>
            </p:extLst>
          </p:nvPr>
        </p:nvGraphicFramePr>
        <p:xfrm>
          <a:off x="147780" y="313459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427983" y="2760489"/>
            <a:ext cx="4501247" cy="360000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427982" y="3170830"/>
            <a:ext cx="2304257" cy="330178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27983" y="3573016"/>
            <a:ext cx="2304257" cy="57606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427984" y="4221088"/>
            <a:ext cx="2304256" cy="432048"/>
          </a:xfrm>
          <a:custGeom>
            <a:avLst/>
            <a:gdLst>
              <a:gd name="connsiteX0" fmla="*/ 0 w 2809821"/>
              <a:gd name="connsiteY0" fmla="*/ 47494 h 474939"/>
              <a:gd name="connsiteX1" fmla="*/ 47494 w 2809821"/>
              <a:gd name="connsiteY1" fmla="*/ 0 h 474939"/>
              <a:gd name="connsiteX2" fmla="*/ 2762327 w 2809821"/>
              <a:gd name="connsiteY2" fmla="*/ 0 h 474939"/>
              <a:gd name="connsiteX3" fmla="*/ 2809821 w 2809821"/>
              <a:gd name="connsiteY3" fmla="*/ 47494 h 474939"/>
              <a:gd name="connsiteX4" fmla="*/ 2809821 w 2809821"/>
              <a:gd name="connsiteY4" fmla="*/ 427445 h 474939"/>
              <a:gd name="connsiteX5" fmla="*/ 2762327 w 2809821"/>
              <a:gd name="connsiteY5" fmla="*/ 474939 h 474939"/>
              <a:gd name="connsiteX6" fmla="*/ 47494 w 2809821"/>
              <a:gd name="connsiteY6" fmla="*/ 474939 h 474939"/>
              <a:gd name="connsiteX7" fmla="*/ 0 w 2809821"/>
              <a:gd name="connsiteY7" fmla="*/ 427445 h 474939"/>
              <a:gd name="connsiteX8" fmla="*/ 0 w 280982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2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62327" y="0"/>
                </a:lnTo>
                <a:cubicBezTo>
                  <a:pt x="2788557" y="0"/>
                  <a:pt x="2809821" y="21264"/>
                  <a:pt x="2809821" y="47494"/>
                </a:cubicBezTo>
                <a:lnTo>
                  <a:pt x="2809821" y="427445"/>
                </a:lnTo>
                <a:cubicBezTo>
                  <a:pt x="2809821" y="453675"/>
                  <a:pt x="2788557" y="474939"/>
                  <a:pt x="276232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27984" y="4725144"/>
            <a:ext cx="2304256" cy="504056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27984" y="5324998"/>
            <a:ext cx="2304256" cy="624282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86819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86818" y="3573016"/>
            <a:ext cx="665501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755,8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0424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0424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6820" y="5325210"/>
            <a:ext cx="648000" cy="624070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253994" y="3170830"/>
            <a:ext cx="710494" cy="330178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253994" y="3573016"/>
            <a:ext cx="710494" cy="576064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941,7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44408" y="4221088"/>
            <a:ext cx="720080" cy="504056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08" y="4725144"/>
            <a:ext cx="720080" cy="504056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253994" y="5324998"/>
            <a:ext cx="710493" cy="62428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1" y="726602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512944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2944" y="3573016"/>
            <a:ext cx="659456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949,6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2432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432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2945" y="5324998"/>
            <a:ext cx="648000" cy="62428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427982" y="6021289"/>
            <a:ext cx="2304257" cy="50405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804248" y="6021288"/>
            <a:ext cx="648072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4328" y="6021288"/>
            <a:ext cx="648000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244408" y="6021288"/>
            <a:ext cx="720080" cy="50405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0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132856"/>
            <a:ext cx="4968552" cy="40844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автомобильных дорог общего пользования регионального,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местного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значения, км</a:t>
            </a: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599262"/>
            <a:ext cx="4968552" cy="46969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автомобильных дорог общего пользования регионального,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местного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значения, соответствующая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нормативным требованиям к их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транспортно-эксплуатационному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140968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протяженности автомобильных дорог общего пользования регионального,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местного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значения, соответствующая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нормативным требованиям к их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транспортно-эксплуатационному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3645024"/>
            <a:ext cx="4968552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протяженности автомобильных дорог общего пользования регионального, межмуниципального и местного значения, соответствующих нормативным требованиям к их транспортно-эксплуатационному состоянию, в результате капитального ремонта или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ремонта, км/год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429309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ввода в эксплуатацию автомобильных дорог общего пользования регионального, межмуниципального и местного значения в границах городского округа, в результате строительства или реконструкции, км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./год</a:t>
            </a: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4869160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пунктов,  шт., / </a:t>
            </a:r>
            <a:r>
              <a:rPr lang="ru-RU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75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7504" y="5733256"/>
            <a:ext cx="4968552" cy="2880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пассажиров, тыс. пасс.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504" y="6093296"/>
            <a:ext cx="4968552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парка транспортных средств, работающих на компримированном природном газе, ед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ежегодно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59238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168904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12 037,9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168904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12 052,1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168904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12 094,7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168904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12 066,3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168904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12 080,5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4" y="2648196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648196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4 618,7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648196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5 200,4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648196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4 835,6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648196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5 030,0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140968"/>
            <a:ext cx="73145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36,4</a:t>
            </a: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140968"/>
            <a:ext cx="73145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38,3</a:t>
            </a: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140968"/>
            <a:ext cx="73145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</a:t>
            </a: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140968"/>
            <a:ext cx="73145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</a:t>
            </a: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140968"/>
            <a:ext cx="731452" cy="43204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41,6</a:t>
            </a: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3645024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232,0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3645024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217,4</a:t>
            </a: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3645024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173,8</a:t>
            </a: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3645024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194,4</a:t>
            </a: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3645088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170,4</a:t>
            </a: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4293096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4293096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4293096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4293096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4293096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4817205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150/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4817205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06025" y="4817205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4817205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4817205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           58 268,0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Скругленный прямоугольник 387"/>
          <p:cNvSpPr/>
          <p:nvPr/>
        </p:nvSpPr>
        <p:spPr>
          <a:xfrm>
            <a:off x="5148064" y="5733256"/>
            <a:ext cx="731452" cy="27434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554,0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Скругленный прямоугольник 385"/>
          <p:cNvSpPr/>
          <p:nvPr/>
        </p:nvSpPr>
        <p:spPr>
          <a:xfrm>
            <a:off x="5940152" y="5733256"/>
            <a:ext cx="731452" cy="27434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166 598,3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Скругленный прямоугольник 383"/>
          <p:cNvSpPr/>
          <p:nvPr/>
        </p:nvSpPr>
        <p:spPr>
          <a:xfrm>
            <a:off x="8316416" y="5733256"/>
            <a:ext cx="731452" cy="27434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190 877,3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" name="Скругленный прямоугольник 381"/>
          <p:cNvSpPr/>
          <p:nvPr/>
        </p:nvSpPr>
        <p:spPr>
          <a:xfrm>
            <a:off x="6732240" y="5733256"/>
            <a:ext cx="731452" cy="27434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169 795,5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Скругленный прямоугольник 379"/>
          <p:cNvSpPr/>
          <p:nvPr/>
        </p:nvSpPr>
        <p:spPr>
          <a:xfrm>
            <a:off x="7524328" y="5733256"/>
            <a:ext cx="731452" cy="274347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190 877,6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Скругленный прямоугольник 402"/>
          <p:cNvSpPr/>
          <p:nvPr/>
        </p:nvSpPr>
        <p:spPr>
          <a:xfrm>
            <a:off x="5148064" y="6093296"/>
            <a:ext cx="731452" cy="360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1" name="Скругленный прямоугольник 400"/>
          <p:cNvSpPr/>
          <p:nvPr/>
        </p:nvSpPr>
        <p:spPr>
          <a:xfrm>
            <a:off x="5940152" y="6093296"/>
            <a:ext cx="731452" cy="360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sp>
        <p:nvSpPr>
          <p:cNvPr id="399" name="Скругленный прямоугольник 398"/>
          <p:cNvSpPr/>
          <p:nvPr/>
        </p:nvSpPr>
        <p:spPr>
          <a:xfrm>
            <a:off x="8316416" y="6093296"/>
            <a:ext cx="731452" cy="360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sp>
        <p:nvSpPr>
          <p:cNvPr id="397" name="Скругленный прямоугольник 396"/>
          <p:cNvSpPr/>
          <p:nvPr/>
        </p:nvSpPr>
        <p:spPr>
          <a:xfrm>
            <a:off x="6732240" y="6093296"/>
            <a:ext cx="731452" cy="360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sp>
        <p:nvSpPr>
          <p:cNvPr id="395" name="Скругленный прямоугольник 394"/>
          <p:cNvSpPr/>
          <p:nvPr/>
        </p:nvSpPr>
        <p:spPr>
          <a:xfrm>
            <a:off x="7524328" y="6093296"/>
            <a:ext cx="731452" cy="360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07504" y="5373216"/>
            <a:ext cx="4968552" cy="2880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Погибшие в дорожно-транспортных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происшествиях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более, чел./100 тыс. населения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148064" y="5373216"/>
            <a:ext cx="731452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5940152" y="5373216"/>
            <a:ext cx="731452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8316416" y="5373216"/>
            <a:ext cx="731452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6732240" y="5373216"/>
            <a:ext cx="731452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524328" y="5373216"/>
            <a:ext cx="731452" cy="28803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2018 - 2022 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7611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9953" y="2636912"/>
            <a:ext cx="4775505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39953" y="3065966"/>
            <a:ext cx="2772000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139953" y="4332020"/>
            <a:ext cx="2772000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мест массового отдыха населения (городских парков)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32000" y="3065966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821319"/>
              </p:ext>
            </p:extLst>
          </p:nvPr>
        </p:nvGraphicFramePr>
        <p:xfrm>
          <a:off x="186423" y="3300208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976128" y="3060307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4139953" y="3611940"/>
            <a:ext cx="2772000" cy="612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976128" y="3612840"/>
            <a:ext cx="612000" cy="612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632000" y="3611940"/>
            <a:ext cx="612000" cy="612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76128" y="4318385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632000" y="4318385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139953" y="4941168"/>
            <a:ext cx="2772000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976128" y="494116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32000" y="4939564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1052944"/>
            <a:ext cx="2088232" cy="1534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олилиния 29"/>
          <p:cNvSpPr/>
          <p:nvPr/>
        </p:nvSpPr>
        <p:spPr>
          <a:xfrm>
            <a:off x="8303458" y="4946385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58" y="4314625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03458" y="3612840"/>
            <a:ext cx="612000" cy="612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58" y="3065966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2021*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2812" y="5474724"/>
            <a:ext cx="470349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без учета федеральных субсидий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4328731" y="6101888"/>
            <a:ext cx="3046028" cy="504000"/>
          </a:xfrm>
          <a:prstGeom prst="wedgeRoundRectCallout">
            <a:avLst>
              <a:gd name="adj1" fmla="val -58040"/>
              <a:gd name="adj2" fmla="val -9079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действует с 2018 года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32240" y="1700808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732240" y="2583167"/>
            <a:ext cx="730024" cy="684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32240" y="3317218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31956" y="1700808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7531956" y="2583167"/>
            <a:ext cx="730024" cy="684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31956" y="3317218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0570" y="2564904"/>
            <a:ext cx="5479541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на территории Чувашской Республики проектов по благоустройству, включенных в Федеральный реестр лучших реализованных практик (проектов) по благоустройству, ед.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318338"/>
            <a:ext cx="5480591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представителей Чувашской Республики, прошедших обучение по программе «Создание комфортной городской среды», чел.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208" y="1700808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32240" y="3793023"/>
            <a:ext cx="730024" cy="79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31956" y="3793023"/>
            <a:ext cx="730024" cy="79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9630" y="3789041"/>
            <a:ext cx="5480591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дворовых территорий (оборудованных местами для проведения досуга и отдыха разными группами населения (спортивные, детские площадки и т.д.), малыми архитектурными формами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ед.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32240" y="4653173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31956" y="4653172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9630" y="4650480"/>
            <a:ext cx="548059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44" y="106295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208" y="2583167"/>
            <a:ext cx="730024" cy="684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208" y="3317218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0208" y="3793023"/>
            <a:ext cx="730024" cy="79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0208" y="4653175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0808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22363" y="2583167"/>
            <a:ext cx="730024" cy="684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22363" y="3317218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22363" y="3793023"/>
            <a:ext cx="730024" cy="792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22363" y="4653177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7755" y="5073784"/>
            <a:ext cx="548059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населенных пунктов муниципальных образований,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улучшивших эстетический облик, ед.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930208" y="5075705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32240" y="5075705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31956" y="5075705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22363" y="5075705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99630" y="5505832"/>
            <a:ext cx="548059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99630" y="5937880"/>
            <a:ext cx="548059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городов Чувашской Республики, улучшивших эстетический облик,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930208" y="5502689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32240" y="5502689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31956" y="5502689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22363" y="5502689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930208" y="594280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6732240" y="594280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531956" y="594280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22363" y="594280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3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432332" cy="19223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28" y="299695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879982"/>
              </p:ext>
            </p:extLst>
          </p:nvPr>
        </p:nvGraphicFramePr>
        <p:xfrm>
          <a:off x="245437" y="3320117"/>
          <a:ext cx="3750499" cy="32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525344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01217" y="3688189"/>
            <a:ext cx="4364707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01217" y="4184765"/>
            <a:ext cx="2373363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01217" y="4563005"/>
            <a:ext cx="2390805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государственным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01217" y="5059121"/>
            <a:ext cx="2406125" cy="60856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государственного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730284" y="4183738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30283" y="4563168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30283" y="5053960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65226" y="4183738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4557643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65226" y="5053960"/>
            <a:ext cx="590354" cy="54171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70863" y="4183738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70863" y="4563168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70863" y="5053960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201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ая прямоугольная выноска 26"/>
          <p:cNvSpPr/>
          <p:nvPr/>
        </p:nvSpPr>
        <p:spPr>
          <a:xfrm>
            <a:off x="4328731" y="6101888"/>
            <a:ext cx="3046028" cy="504000"/>
          </a:xfrm>
          <a:prstGeom prst="wedgeRoundRectCallout">
            <a:avLst>
              <a:gd name="adj1" fmla="val -58040"/>
              <a:gd name="adj2" fmla="val -9079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1932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715390" y="878377"/>
            <a:ext cx="2315675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14150" y="182988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32240" y="2924944"/>
            <a:ext cx="731452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79588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326278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7045" y="182988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5135" y="2924944"/>
            <a:ext cx="731452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10580" y="379588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0580" y="5326278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9940" y="182988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18030" y="2924944"/>
            <a:ext cx="731452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03475" y="379588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5326278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6406802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6435042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8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6406802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76" y="752662"/>
            <a:ext cx="3342399" cy="191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836712"/>
            <a:ext cx="5386716" cy="12961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93706" y="2886020"/>
            <a:ext cx="4688404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83968" y="3315074"/>
            <a:ext cx="2698943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83968" y="4719927"/>
            <a:ext cx="2698943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20272" y="330941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33965" y="3933056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033965" y="473143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4024" y="3315074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589386"/>
              </p:ext>
            </p:extLst>
          </p:nvPr>
        </p:nvGraphicFramePr>
        <p:xfrm>
          <a:off x="215056" y="2884822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87148" y="3315074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83968" y="3933055"/>
            <a:ext cx="2698943" cy="71486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развитие промышленности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683825" y="39339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0970" y="39330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83825" y="473664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40970" y="4736647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83968" y="5269616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в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33965" y="528112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70593" y="5286337"/>
            <a:ext cx="634277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40970" y="5286337"/>
            <a:ext cx="612000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2757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34792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34792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26139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6139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17486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7486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13597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1093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8842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151160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362" y="3833967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15058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81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12955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70280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34792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26139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7486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08842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362" y="4516808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осуществлявших инновационную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в общем числе обследованных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5934792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26139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7486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8842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7362" y="5199649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2016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13504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17146" y="3151160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5103803" y="3845233"/>
            <a:ext cx="730800" cy="568800"/>
          </a:xfrm>
          <a:custGeom>
            <a:avLst/>
            <a:gdLst>
              <a:gd name="connsiteX0" fmla="*/ 0 w 1452281"/>
              <a:gd name="connsiteY0" fmla="*/ 50764 h 507644"/>
              <a:gd name="connsiteX1" fmla="*/ 50764 w 1452281"/>
              <a:gd name="connsiteY1" fmla="*/ 0 h 507644"/>
              <a:gd name="connsiteX2" fmla="*/ 1401517 w 1452281"/>
              <a:gd name="connsiteY2" fmla="*/ 0 h 507644"/>
              <a:gd name="connsiteX3" fmla="*/ 1452281 w 1452281"/>
              <a:gd name="connsiteY3" fmla="*/ 50764 h 507644"/>
              <a:gd name="connsiteX4" fmla="*/ 1452281 w 1452281"/>
              <a:gd name="connsiteY4" fmla="*/ 456880 h 507644"/>
              <a:gd name="connsiteX5" fmla="*/ 1401517 w 1452281"/>
              <a:gd name="connsiteY5" fmla="*/ 507644 h 507644"/>
              <a:gd name="connsiteX6" fmla="*/ 50764 w 1452281"/>
              <a:gd name="connsiteY6" fmla="*/ 507644 h 507644"/>
              <a:gd name="connsiteX7" fmla="*/ 0 w 1452281"/>
              <a:gd name="connsiteY7" fmla="*/ 456880 h 507644"/>
              <a:gd name="connsiteX8" fmla="*/ 0 w 1452281"/>
              <a:gd name="connsiteY8" fmla="*/ 50764 h 50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2281" h="507644">
                <a:moveTo>
                  <a:pt x="0" y="50764"/>
                </a:moveTo>
                <a:cubicBezTo>
                  <a:pt x="0" y="22728"/>
                  <a:pt x="22728" y="0"/>
                  <a:pt x="50764" y="0"/>
                </a:cubicBezTo>
                <a:lnTo>
                  <a:pt x="1401517" y="0"/>
                </a:lnTo>
                <a:cubicBezTo>
                  <a:pt x="1429553" y="0"/>
                  <a:pt x="1452281" y="22728"/>
                  <a:pt x="1452281" y="50764"/>
                </a:cubicBezTo>
                <a:lnTo>
                  <a:pt x="1452281" y="456880"/>
                </a:lnTo>
                <a:cubicBezTo>
                  <a:pt x="1452281" y="484916"/>
                  <a:pt x="1429553" y="507644"/>
                  <a:pt x="1401517" y="507644"/>
                </a:cubicBezTo>
                <a:lnTo>
                  <a:pt x="50764" y="507644"/>
                </a:lnTo>
                <a:cubicBezTo>
                  <a:pt x="22728" y="507644"/>
                  <a:pt x="0" y="484916"/>
                  <a:pt x="0" y="456880"/>
                </a:cubicBezTo>
                <a:lnTo>
                  <a:pt x="0" y="507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778" tIns="56778" rIns="56778" bIns="567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03803" y="4517905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091723" y="5199649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0" y="22581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11961" y="1916832"/>
            <a:ext cx="4824536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11961" y="2279742"/>
            <a:ext cx="2765396" cy="319033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11961" y="3229698"/>
            <a:ext cx="2765396" cy="63135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предпринимательства в Чувашской Республике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211961" y="3933056"/>
            <a:ext cx="2765396" cy="39307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развитию внешнеэкономической деятельности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211961" y="4381501"/>
            <a:ext cx="2765396" cy="63167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потребительского рынка и системы защиты прав потребителей в Чувашской Республике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1" y="5072529"/>
            <a:ext cx="2765396" cy="588719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предоставления государственных и муниципальных услуг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61905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61905" y="2636913"/>
            <a:ext cx="612000" cy="520777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61905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61905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61905" y="4392937"/>
            <a:ext cx="612000" cy="62023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61905" y="5713880"/>
            <a:ext cx="612000" cy="31647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24496" y="2284774"/>
            <a:ext cx="612000" cy="308968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0995526"/>
              </p:ext>
            </p:extLst>
          </p:nvPr>
        </p:nvGraphicFramePr>
        <p:xfrm>
          <a:off x="121388" y="282307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4" y="668226"/>
            <a:ext cx="3217532" cy="124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40352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61905" y="5075643"/>
            <a:ext cx="612000" cy="58560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11961" y="2636912"/>
            <a:ext cx="2765395" cy="52077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стратегического управления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40352" y="2637811"/>
            <a:ext cx="612000" cy="5198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24496" y="2636911"/>
            <a:ext cx="612000" cy="5207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035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167,5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18468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11961" y="5713880"/>
            <a:ext cx="2765396" cy="30740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климат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74035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424496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40352" y="4392936"/>
            <a:ext cx="612000" cy="62024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24496" y="4398297"/>
            <a:ext cx="612000" cy="61487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40352" y="5091202"/>
            <a:ext cx="612000" cy="57004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24496" y="5091201"/>
            <a:ext cx="612000" cy="570046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40352" y="571388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24496" y="571457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211961" y="6096657"/>
            <a:ext cx="2765396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61905" y="6096657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035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24496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84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2757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5705" y="2113174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0328" y="294001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277,4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30328" y="4092981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5135705" y="5228743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31499" y="2113174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731499" y="294001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31499" y="4092981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31499" y="5228743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2846" y="2113174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7522846" y="294001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329,9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522846" y="4092981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522846" y="5228743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0571" y="2924944"/>
            <a:ext cx="4903478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продукт, млрд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9613" y="4105539"/>
            <a:ext cx="4904418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выполнения мероприятий по внедрению целевых моделей регулирования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правоприменения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повышение инвестиционной привлекательности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757" y="5301208"/>
            <a:ext cx="4896418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заключенных соглашений о сотрудничестве с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инвесторами, ед.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7" y="1700808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89" y="104204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99791" y="2113174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9791" y="294001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352,3</a:t>
            </a: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9791" y="4092981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8299791" y="5228743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42605" y="2113174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42749" y="2939205"/>
            <a:ext cx="730024" cy="10944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40152" y="5227120"/>
            <a:ext cx="730024" cy="10944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40152" y="4092169"/>
            <a:ext cx="730024" cy="10944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5692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764704"/>
            <a:ext cx="5787815" cy="1800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жилье;</a:t>
            </a:r>
          </a:p>
          <a:p>
            <a:pPr algn="just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механизмов финансирования жилищного строительства;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редоставление государственной поддержки на приобретение жилья отдельными  категориями граждан.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945414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99" y="698698"/>
            <a:ext cx="3105342" cy="2020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209" y="283831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80186"/>
              </p:ext>
            </p:extLst>
          </p:nvPr>
        </p:nvGraphicFramePr>
        <p:xfrm>
          <a:off x="43458" y="3116525"/>
          <a:ext cx="3872921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973105" y="2872681"/>
            <a:ext cx="5006280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964445" y="3681873"/>
            <a:ext cx="3024335" cy="44064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3964445" y="5166242"/>
            <a:ext cx="3024335" cy="49500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67385" y="3681873"/>
            <a:ext cx="612000" cy="44064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67385" y="5155450"/>
            <a:ext cx="612000" cy="50579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973104" y="4242122"/>
            <a:ext cx="3015675" cy="82251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8367385" y="4242119"/>
            <a:ext cx="612000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685356" y="3681873"/>
            <a:ext cx="612000" cy="44064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685356" y="4242121"/>
            <a:ext cx="612000" cy="82251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12343" y="5166242"/>
            <a:ext cx="612000" cy="49500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964444" y="3309193"/>
            <a:ext cx="3024335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685356" y="330919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73243" y="330919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040847" y="3681873"/>
            <a:ext cx="596447" cy="44064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954,1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40847" y="5155451"/>
            <a:ext cx="612000" cy="50579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025295" y="330919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48326" y="4242121"/>
            <a:ext cx="612000" cy="82251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4517899" y="5942851"/>
            <a:ext cx="3229220" cy="582493"/>
          </a:xfrm>
          <a:prstGeom prst="wedgeRoundRectCallout">
            <a:avLst>
              <a:gd name="adj1" fmla="val -72715"/>
              <a:gd name="adj2" fmla="val -10055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4541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07798" y="1052736"/>
            <a:ext cx="3456690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554559" y="2132856"/>
            <a:ext cx="745634" cy="50316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algn="ctr"/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554558" y="2718960"/>
            <a:ext cx="745635" cy="384347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554558" y="3644129"/>
            <a:ext cx="745635" cy="353503"/>
          </a:xfrm>
          <a:custGeom>
            <a:avLst/>
            <a:gdLst>
              <a:gd name="connsiteX0" fmla="*/ 0 w 473035"/>
              <a:gd name="connsiteY0" fmla="*/ 47304 h 479881"/>
              <a:gd name="connsiteX1" fmla="*/ 47304 w 473035"/>
              <a:gd name="connsiteY1" fmla="*/ 0 h 479881"/>
              <a:gd name="connsiteX2" fmla="*/ 425732 w 473035"/>
              <a:gd name="connsiteY2" fmla="*/ 0 h 479881"/>
              <a:gd name="connsiteX3" fmla="*/ 473036 w 473035"/>
              <a:gd name="connsiteY3" fmla="*/ 47304 h 479881"/>
              <a:gd name="connsiteX4" fmla="*/ 473035 w 473035"/>
              <a:gd name="connsiteY4" fmla="*/ 432578 h 479881"/>
              <a:gd name="connsiteX5" fmla="*/ 425731 w 473035"/>
              <a:gd name="connsiteY5" fmla="*/ 479882 h 479881"/>
              <a:gd name="connsiteX6" fmla="*/ 47304 w 473035"/>
              <a:gd name="connsiteY6" fmla="*/ 479881 h 479881"/>
              <a:gd name="connsiteX7" fmla="*/ 0 w 473035"/>
              <a:gd name="connsiteY7" fmla="*/ 432577 h 479881"/>
              <a:gd name="connsiteX8" fmla="*/ 0 w 473035"/>
              <a:gd name="connsiteY8" fmla="*/ 47304 h 47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479881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75729"/>
                  <a:pt x="473035" y="304153"/>
                  <a:pt x="473035" y="432578"/>
                </a:cubicBezTo>
                <a:cubicBezTo>
                  <a:pt x="473035" y="458703"/>
                  <a:pt x="451856" y="479882"/>
                  <a:pt x="425731" y="479882"/>
                </a:cubicBezTo>
                <a:lnTo>
                  <a:pt x="47304" y="479881"/>
                </a:lnTo>
                <a:cubicBezTo>
                  <a:pt x="21179" y="479881"/>
                  <a:pt x="0" y="458702"/>
                  <a:pt x="0" y="432577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429520" y="2144562"/>
            <a:ext cx="720962" cy="491455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429521" y="2718960"/>
            <a:ext cx="718432" cy="38434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429521" y="3644129"/>
            <a:ext cx="720962" cy="353503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429254" y="4097139"/>
            <a:ext cx="720962" cy="3977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24 050,0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293614" y="2146424"/>
            <a:ext cx="734770" cy="48959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309569" y="2718960"/>
            <a:ext cx="716669" cy="38434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93614" y="3644129"/>
            <a:ext cx="734771" cy="375636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300519" y="4097139"/>
            <a:ext cx="714057" cy="390123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25 390,0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5554558" y="4097139"/>
            <a:ext cx="745635" cy="397709"/>
          </a:xfrm>
          <a:custGeom>
            <a:avLst/>
            <a:gdLst>
              <a:gd name="connsiteX0" fmla="*/ 0 w 444361"/>
              <a:gd name="connsiteY0" fmla="*/ 44398 h 443984"/>
              <a:gd name="connsiteX1" fmla="*/ 44398 w 444361"/>
              <a:gd name="connsiteY1" fmla="*/ 0 h 443984"/>
              <a:gd name="connsiteX2" fmla="*/ 399963 w 444361"/>
              <a:gd name="connsiteY2" fmla="*/ 0 h 443984"/>
              <a:gd name="connsiteX3" fmla="*/ 444361 w 444361"/>
              <a:gd name="connsiteY3" fmla="*/ 44398 h 443984"/>
              <a:gd name="connsiteX4" fmla="*/ 444361 w 444361"/>
              <a:gd name="connsiteY4" fmla="*/ 399586 h 443984"/>
              <a:gd name="connsiteX5" fmla="*/ 399963 w 444361"/>
              <a:gd name="connsiteY5" fmla="*/ 443984 h 443984"/>
              <a:gd name="connsiteX6" fmla="*/ 44398 w 444361"/>
              <a:gd name="connsiteY6" fmla="*/ 443984 h 443984"/>
              <a:gd name="connsiteX7" fmla="*/ 0 w 444361"/>
              <a:gd name="connsiteY7" fmla="*/ 399586 h 443984"/>
              <a:gd name="connsiteX8" fmla="*/ 0 w 444361"/>
              <a:gd name="connsiteY8" fmla="*/ 44398 h 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443984">
                <a:moveTo>
                  <a:pt x="0" y="44398"/>
                </a:moveTo>
                <a:cubicBezTo>
                  <a:pt x="0" y="19878"/>
                  <a:pt x="19878" y="0"/>
                  <a:pt x="44398" y="0"/>
                </a:cubicBezTo>
                <a:lnTo>
                  <a:pt x="399963" y="0"/>
                </a:lnTo>
                <a:cubicBezTo>
                  <a:pt x="424483" y="0"/>
                  <a:pt x="444361" y="19878"/>
                  <a:pt x="444361" y="44398"/>
                </a:cubicBezTo>
                <a:lnTo>
                  <a:pt x="444361" y="399586"/>
                </a:lnTo>
                <a:cubicBezTo>
                  <a:pt x="444361" y="424106"/>
                  <a:pt x="424483" y="443984"/>
                  <a:pt x="399963" y="443984"/>
                </a:cubicBezTo>
                <a:lnTo>
                  <a:pt x="44398" y="443984"/>
                </a:lnTo>
                <a:cubicBezTo>
                  <a:pt x="19878" y="443984"/>
                  <a:pt x="0" y="424106"/>
                  <a:pt x="0" y="399586"/>
                </a:cubicBezTo>
                <a:lnTo>
                  <a:pt x="0" y="44398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22 700,0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80" y="2701757"/>
            <a:ext cx="5004000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080" y="3644129"/>
            <a:ext cx="4984282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080" y="4097140"/>
            <a:ext cx="4979675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выдаваемых ипотечных жилищных кредитов,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536273"/>
            <a:ext cx="498428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429520" y="4536273"/>
            <a:ext cx="720963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7293614" y="4536273"/>
            <a:ext cx="734771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5563733" y="4536273"/>
            <a:ext cx="747692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««Обеспечение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171517" y="2146424"/>
            <a:ext cx="727437" cy="48959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059882"/>
            <a:ext cx="4984281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 специализированного жилищного фонда по договорам найма специализированных жилых помещений,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190943" y="3644129"/>
            <a:ext cx="708011" cy="36716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190943" y="2718960"/>
            <a:ext cx="701536" cy="3843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190942" y="4536273"/>
            <a:ext cx="701537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184469" y="4097139"/>
            <a:ext cx="708011" cy="3977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5554558" y="5059883"/>
            <a:ext cx="756867" cy="7920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6429520" y="5059882"/>
            <a:ext cx="720961" cy="7920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307424" y="5059882"/>
            <a:ext cx="720961" cy="7920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171518" y="5059883"/>
            <a:ext cx="720962" cy="7920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2949"/>
            <a:ext cx="4984282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54559" y="5912949"/>
            <a:ext cx="747692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3" name="Полилиния 62"/>
          <p:cNvSpPr/>
          <p:nvPr/>
        </p:nvSpPr>
        <p:spPr>
          <a:xfrm>
            <a:off x="6442602" y="5912949"/>
            <a:ext cx="720962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307422" y="5912950"/>
            <a:ext cx="720962" cy="6115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171517" y="5912950"/>
            <a:ext cx="720962" cy="6114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6080" y="3192155"/>
            <a:ext cx="5004000" cy="3627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арендного жилья,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5554559" y="3192154"/>
            <a:ext cx="745634" cy="362729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6429254" y="3197545"/>
            <a:ext cx="718699" cy="357338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171517" y="3197545"/>
            <a:ext cx="720962" cy="35733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93614" y="3191907"/>
            <a:ext cx="720962" cy="36297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168" y="677533"/>
            <a:ext cx="6152412" cy="247859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безвредности;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приведения 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жилищно-коммунальных услуг со снижением к 2036 году аварийности на объектах коммунальной инфраструктуры в сфере теплоснабжения, водоснабжения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охрана и рациональное использование источников питьевого водоснабжения;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надежности функционирования газотранспортной системы населенных пунктов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86234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265297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657113"/>
              </p:ext>
            </p:extLst>
          </p:nvPr>
        </p:nvGraphicFramePr>
        <p:xfrm>
          <a:off x="93336" y="3425435"/>
          <a:ext cx="3872921" cy="29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4237277" y="6235013"/>
            <a:ext cx="3229220" cy="491302"/>
          </a:xfrm>
          <a:prstGeom prst="wedgeRoundRectCallout">
            <a:avLst>
              <a:gd name="adj1" fmla="val -72715"/>
              <a:gd name="adj2" fmla="val -10055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3962703" y="3312503"/>
            <a:ext cx="5019419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954059" y="4112443"/>
            <a:ext cx="3024335" cy="3519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инфраструктуры на территории Чувашской Республики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75981" y="4112443"/>
            <a:ext cx="606142" cy="35190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70122" y="4985273"/>
            <a:ext cx="612001" cy="34563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954041" y="4505358"/>
            <a:ext cx="3024335" cy="4285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Чувашской Республики качественной питьевой водой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8370122" y="4506201"/>
            <a:ext cx="612001" cy="42689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704416" y="4112443"/>
            <a:ext cx="612000" cy="35190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16787" y="4506201"/>
            <a:ext cx="587258" cy="42689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29274" y="4985273"/>
            <a:ext cx="562285" cy="34563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954043" y="3749015"/>
            <a:ext cx="3024335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704416" y="3749015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70123" y="3749015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034261" y="4112443"/>
            <a:ext cx="596447" cy="35190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34261" y="4985273"/>
            <a:ext cx="596446" cy="345631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026484" y="3749015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26484" y="4505359"/>
            <a:ext cx="612000" cy="42858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3954040" y="5400630"/>
            <a:ext cx="3024335" cy="34074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 условий проживания граждан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3954040" y="4985273"/>
            <a:ext cx="3024336" cy="34563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 Чувашской Республики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034261" y="5400631"/>
            <a:ext cx="596446" cy="34074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733178" y="5400630"/>
            <a:ext cx="554476" cy="340745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0122" y="5400629"/>
            <a:ext cx="612001" cy="340746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92" y="908720"/>
            <a:ext cx="2918948" cy="224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3962702" y="5810092"/>
            <a:ext cx="3024335" cy="34074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034261" y="5810093"/>
            <a:ext cx="596446" cy="34074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729273" y="5810093"/>
            <a:ext cx="562286" cy="34074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85677" y="5810093"/>
            <a:ext cx="596446" cy="340743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604041" y="1246395"/>
            <a:ext cx="3360447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0228" y="2850496"/>
            <a:ext cx="5197222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качеством жилищно-коммунальных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8529" y="3328496"/>
            <a:ext cx="5188921" cy="4010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 сельского населения, обеспеченного питьевой водой, процентов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8528" y="4509120"/>
            <a:ext cx="5188922" cy="47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переработанных и размещенных твердых коммунальных отходов,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138" y="1914366"/>
            <a:ext cx="2312021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87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8528" y="5589239"/>
            <a:ext cx="5188921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внутрипоселковых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газопроводов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километров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29" y="6093296"/>
            <a:ext cx="5188921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азоснабжение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 в населенных пунктах природным газом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724130" y="2210113"/>
            <a:ext cx="902756" cy="498807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724129" y="2855020"/>
            <a:ext cx="902756" cy="396613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733426" y="3328497"/>
            <a:ext cx="902757" cy="401054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724126" y="4509120"/>
            <a:ext cx="902763" cy="47554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50764" y="2221410"/>
            <a:ext cx="899279" cy="48751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47289" y="2855020"/>
            <a:ext cx="914998" cy="396613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50764" y="3328496"/>
            <a:ext cx="908045" cy="401054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841996" y="4509119"/>
            <a:ext cx="908046" cy="475541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5724129" y="5589239"/>
            <a:ext cx="902755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847288" y="5589239"/>
            <a:ext cx="914999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956478" y="2221411"/>
            <a:ext cx="865604" cy="48751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956480" y="3328499"/>
            <a:ext cx="865602" cy="40105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956478" y="2855019"/>
            <a:ext cx="865603" cy="39661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956478" y="5589239"/>
            <a:ext cx="865604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956478" y="4509119"/>
            <a:ext cx="865603" cy="47554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5724130" y="6093296"/>
            <a:ext cx="902760" cy="49104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847289" y="6093296"/>
            <a:ext cx="902753" cy="49104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956478" y="6093296"/>
            <a:ext cx="865604" cy="49104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28528" y="5041558"/>
            <a:ext cx="5188921" cy="4782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5724128" y="5041558"/>
            <a:ext cx="902755" cy="4782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847287" y="5041558"/>
            <a:ext cx="902755" cy="49533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956479" y="5041557"/>
            <a:ext cx="865603" cy="49533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28" y="3833052"/>
            <a:ext cx="5188922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аварий на объектах коммунальной инфраструктуры в сфере теплоснабжения, водоснабжения и водоотведения при производстве и распределении коммунальных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721842" y="3833052"/>
            <a:ext cx="905047" cy="57606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850764" y="3833053"/>
            <a:ext cx="902756" cy="59855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961291" y="3833053"/>
            <a:ext cx="860791" cy="59855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430862" y="620688"/>
            <a:ext cx="3180238" cy="2205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698699"/>
            <a:ext cx="6152412" cy="208222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и обеспечение устойчивого развития территории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условий по сокращению административных барьеров и сроков оформления разрешительной документации;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несение в Единый государственный реестр недвижимости сведений о границах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и расширение в Чувашской Республике скоординированного производства современных высококачественных, конкурентоспособных, </a:t>
            </a:r>
            <a:r>
              <a:rPr lang="ru-RU" sz="1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энергосберегающих видов строительных материалов.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736125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9990" y="2915309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623623"/>
              </p:ext>
            </p:extLst>
          </p:nvPr>
        </p:nvGraphicFramePr>
        <p:xfrm>
          <a:off x="94916" y="3265716"/>
          <a:ext cx="3872921" cy="29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строительного комплекса и архитектуры»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973105" y="2872681"/>
            <a:ext cx="5006280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973104" y="3681873"/>
            <a:ext cx="3024335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Градостроительная деятельность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3973102" y="5085184"/>
            <a:ext cx="3024335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промышленности строительных материалов и индустриального домостроения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76172" y="3681873"/>
            <a:ext cx="606142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90030" y="4633219"/>
            <a:ext cx="578427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973105" y="4149080"/>
            <a:ext cx="3024335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87101" y="4167080"/>
            <a:ext cx="58428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693234" y="3681873"/>
            <a:ext cx="612000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693234" y="4167080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693234" y="4633219"/>
            <a:ext cx="612000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964444" y="3309193"/>
            <a:ext cx="3024335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693234" y="330919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73243" y="330919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040848" y="3681873"/>
            <a:ext cx="596447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40848" y="4633219"/>
            <a:ext cx="596446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033071" y="3309193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33071" y="4167080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4369920" y="6126888"/>
            <a:ext cx="3229220" cy="491302"/>
          </a:xfrm>
          <a:prstGeom prst="wedgeRoundRectCallout">
            <a:avLst>
              <a:gd name="adj1" fmla="val -72715"/>
              <a:gd name="adj2" fmla="val -10055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3964444" y="5585191"/>
            <a:ext cx="3024335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3973103" y="4633219"/>
            <a:ext cx="3024335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задач строительства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040848" y="5085184"/>
            <a:ext cx="596446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693234" y="5085184"/>
            <a:ext cx="612000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90030" y="5085184"/>
            <a:ext cx="578427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033071" y="5585191"/>
            <a:ext cx="612000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3234" y="5585191"/>
            <a:ext cx="612000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87101" y="5585191"/>
            <a:ext cx="584285" cy="396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Госдолг\Катя\img-1465367898-915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566"/>
          <a:stretch/>
        </p:blipFill>
        <p:spPr bwMode="auto">
          <a:xfrm>
            <a:off x="6327941" y="698700"/>
            <a:ext cx="2791891" cy="204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604041" y="1246395"/>
            <a:ext cx="3456690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0228" y="2780928"/>
            <a:ext cx="5197222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территории Чувашской Республики документами территориального планирования,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8529" y="3258928"/>
            <a:ext cx="5188921" cy="4010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мероприятий, направленных на повышение качества архитектурной деятельности,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8528" y="4439552"/>
            <a:ext cx="5188922" cy="47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услуг по выдаче разрешения на строительство, предоставленных в электронном виде, в общем количестве предоставленных 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138" y="1914366"/>
            <a:ext cx="2312021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7248" y="6403835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89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строительного комплекса и архитектуры»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8528" y="5519671"/>
            <a:ext cx="5188921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объема выпуска продукции промышленности строительных материалов и индустриального домостроения,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29" y="6023728"/>
            <a:ext cx="5188921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республиканского рынка строительными материалами собственного производства,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724130" y="2210113"/>
            <a:ext cx="902756" cy="498807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724129" y="2785452"/>
            <a:ext cx="902756" cy="396613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724133" y="3258929"/>
            <a:ext cx="902757" cy="401054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724126" y="4439552"/>
            <a:ext cx="902763" cy="47554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50764" y="2221410"/>
            <a:ext cx="899279" cy="48751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47289" y="2785452"/>
            <a:ext cx="902753" cy="396613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50765" y="3258928"/>
            <a:ext cx="899278" cy="401054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841996" y="4439551"/>
            <a:ext cx="908046" cy="475541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5724129" y="5519671"/>
            <a:ext cx="902755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847289" y="5519671"/>
            <a:ext cx="902754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956478" y="2221411"/>
            <a:ext cx="865604" cy="48751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956480" y="3258931"/>
            <a:ext cx="865602" cy="40105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956478" y="2785451"/>
            <a:ext cx="865603" cy="39661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956478" y="5519671"/>
            <a:ext cx="865604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956478" y="4439551"/>
            <a:ext cx="865603" cy="47554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5724130" y="6023728"/>
            <a:ext cx="90276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847289" y="6023728"/>
            <a:ext cx="902753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956478" y="6023728"/>
            <a:ext cx="865604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Госдолг\Катя\administrativnij_kompleks_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5"/>
            <a:ext cx="3192281" cy="209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128528" y="4971990"/>
            <a:ext cx="5188921" cy="4782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износа основных фондов организаций отрасли, % к показателям 2016 года,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5724128" y="4971990"/>
            <a:ext cx="902755" cy="47823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847287" y="4971990"/>
            <a:ext cx="902755" cy="49533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956479" y="4971989"/>
            <a:ext cx="865603" cy="49533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28" y="3763484"/>
            <a:ext cx="5188922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объектов, дней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721842" y="3763484"/>
            <a:ext cx="905047" cy="57606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850764" y="3763485"/>
            <a:ext cx="899278" cy="59855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961291" y="3763485"/>
            <a:ext cx="860791" cy="59855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836712"/>
            <a:ext cx="6192688" cy="1872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Нестабильность геополитической ситуации, резкие изменения развития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приводят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обеспечение оптимального уровня долговой нагрузки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616624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6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90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836712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4821" y="3359314"/>
            <a:ext cx="3875167" cy="715089"/>
          </a:xfrm>
          <a:prstGeom prst="wedgeRoundRectCallout">
            <a:avLst>
              <a:gd name="adj1" fmla="val -53266"/>
              <a:gd name="adj2" fmla="val 9000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307976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452036"/>
              </p:ext>
            </p:extLst>
          </p:nvPr>
        </p:nvGraphicFramePr>
        <p:xfrm>
          <a:off x="108333" y="1490124"/>
          <a:ext cx="5832132" cy="152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000"/>
                <a:gridCol w="576000"/>
                <a:gridCol w="648000"/>
                <a:gridCol w="1686932"/>
                <a:gridCol w="632600"/>
                <a:gridCol w="632600"/>
              </a:tblGrid>
              <a:tr h="20256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Московская область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Северная Осетия - Алания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Ингушетия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99628"/>
              </p:ext>
            </p:extLst>
          </p:nvPr>
        </p:nvGraphicFramePr>
        <p:xfrm>
          <a:off x="107504" y="3847567"/>
          <a:ext cx="4739825" cy="239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591"/>
                <a:gridCol w="1209067"/>
                <a:gridCol w="1125167"/>
              </a:tblGrid>
              <a:tr h="32139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высоким качеством управления региональными финансами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4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4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19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23519" y="836712"/>
            <a:ext cx="2628009" cy="2145268"/>
          </a:xfrm>
          <a:prstGeom prst="wedgeRoundRectCallout">
            <a:avLst>
              <a:gd name="adj1" fmla="val -64887"/>
              <a:gd name="adj2" fmla="val 245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2017 года Чувашская Республика значительно улучшила позиции в рейтинге по уровню открытости бюджетных данных, поднявшись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16 места по итогам 2016 года на 7 место по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2017 года и войдя в группу регионов с очень высоким уровнем открытости бюджетных данных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5063" y="4581128"/>
            <a:ext cx="3925146" cy="186576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формате «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(Согласно приказу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40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49" y="620688"/>
            <a:ext cx="2206783" cy="15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67265" y="2429204"/>
            <a:ext cx="2973094" cy="783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уроков, семинаров при участии заместителей министра финансов, министра финансов в школах и ВУЗах республики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2060847"/>
            <a:ext cx="2580424" cy="11689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АКБ «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Чувашкредитпромбанк» выпущены книжки-раскраски,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 простых примерах в виде логических игр школьникам младших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объясняются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финансовые понятия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5085184"/>
            <a:ext cx="3045607" cy="15841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выпущена еженедельная информационная программа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«Личные деньги» на одном из ведущих телеканалов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24»,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транслируются сюжеты на наиболее актуальные и проблемные вопросы в финансовой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сфере. В 2017 году выпущен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эфир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24» второй цикл данной телепередачи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C:\Users\s.kuznetsova.MFCHR\Desktop\img_7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4" y="662798"/>
            <a:ext cx="2639215" cy="1758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s.kuznetsova.MFCHR\Desktop\Новый рисунок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84983"/>
            <a:ext cx="2304256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3203848" y="2132856"/>
            <a:ext cx="3240360" cy="10969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участие в «Неделях финансовой грамотности»  с проведением более чем 1000 образовательных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(семинаров, лекций, мастер-классов, деловых игр и круглых столов с приглашенными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экспертами) в учебных заведениях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09" y="3346759"/>
            <a:ext cx="2206782" cy="151216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6" name="Picture 6" descr="C:\Users\s.kuznetsova.MFCHR\Desktop\img_8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6" y="3254003"/>
            <a:ext cx="2042093" cy="1327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203848" y="4945319"/>
            <a:ext cx="2808312" cy="1724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«Всероссийской неделе сбережений» с организацией учебных площадок,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школах и университетах – для учащихся, так и в наиболее доступных библиотеках города – для взрослого населения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4168" y="4581129"/>
            <a:ext cx="3012472" cy="2088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волонтеров 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тьютеров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последующим проведением ими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финансовой грамотности 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финансовой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моногородах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АНО «Фонд развития моногородов» начата подготовка (обучение) кадров по программе «Финансовый консультант» в городских округах (городских поселениях)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268" y="691523"/>
            <a:ext cx="888897" cy="12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2" name="Picture 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22" y="691522"/>
            <a:ext cx="930704" cy="126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92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523220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595066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64-21-25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61980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3161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558536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предусмотрено 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58327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7644" y="4971737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srgbClr val="3333FF"/>
                </a:solidFill>
                <a:cs typeface="+mn-cs"/>
              </a:rPr>
              <a:t>http://minfin.cap.ru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1012487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4987036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0672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C:\Users\i.smirnov\Pictures\facebook_butt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23" y="6315898"/>
            <a:ext cx="1410754" cy="3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4449" y="6346048"/>
            <a:ext cx="405510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3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www.facebook.com/minfinchuvashii</a:t>
            </a:r>
            <a:endParaRPr lang="ru-RU" sz="13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925082"/>
            <a:ext cx="7792084" cy="26560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С.А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Заместитель Председателя Кабинета Министров Чувашской Республики -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министр финансов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Ф.Х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С.А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второй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 Волкова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14276</TotalTime>
  <Words>15331</Words>
  <Application>Microsoft Office PowerPoint</Application>
  <PresentationFormat>Экран (4:3)</PresentationFormat>
  <Paragraphs>4205</Paragraphs>
  <Slides>93</Slides>
  <Notes>63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5" baseType="lpstr">
      <vt:lpstr>Воздушный поток</vt:lpstr>
      <vt:lpstr>Диаграмма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2890</cp:revision>
  <cp:lastPrinted>2017-10-18T08:51:21Z</cp:lastPrinted>
  <dcterms:created xsi:type="dcterms:W3CDTF">2011-09-23T06:24:52Z</dcterms:created>
  <dcterms:modified xsi:type="dcterms:W3CDTF">2018-10-19T13:57:20Z</dcterms:modified>
</cp:coreProperties>
</file>