
<file path=[Content_Types].xml><?xml version="1.0" encoding="utf-8"?>
<Types xmlns="http://schemas.openxmlformats.org/package/2006/content-types">
  <Default Extension="png" ContentType="image/png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drawings/drawing6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notesSlides/notesSlide20.xml" ContentType="application/vnd.openxmlformats-officedocument.presentationml.notesSlide+xml"/>
  <Override PartName="/ppt/charts/chart18.xml" ContentType="application/vnd.openxmlformats-officedocument.drawingml.chart+xml"/>
  <Override PartName="/ppt/drawings/drawing7.xml" ContentType="application/vnd.openxmlformats-officedocument.drawingml.chartshapes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8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22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23.xml" ContentType="application/vnd.openxmlformats-officedocument.presentationml.notesSlide+xml"/>
  <Override PartName="/ppt/charts/chart28.xml" ContentType="application/vnd.openxmlformats-officedocument.drawingml.chart+xml"/>
  <Override PartName="/ppt/notesSlides/notesSlide24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25.xml" ContentType="application/vnd.openxmlformats-officedocument.presentationml.notesSlide+xml"/>
  <Override PartName="/ppt/charts/chart31.xml" ContentType="application/vnd.openxmlformats-officedocument.drawingml.chart+xml"/>
  <Override PartName="/ppt/drawings/drawing9.xml" ContentType="application/vnd.openxmlformats-officedocument.drawingml.chartshapes+xml"/>
  <Override PartName="/ppt/charts/chart32.xml" ContentType="application/vnd.openxmlformats-officedocument.drawingml.chart+xml"/>
  <Override PartName="/ppt/notesSlides/notesSlide26.xml" ContentType="application/vnd.openxmlformats-officedocument.presentationml.notesSlid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drawings/drawing10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36.xml" ContentType="application/vnd.openxmlformats-officedocument.drawingml.chart+xml"/>
  <Override PartName="/ppt/drawings/drawing11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37.xml" ContentType="application/vnd.openxmlformats-officedocument.drawingml.chart+xml"/>
  <Override PartName="/ppt/notesSlides/notesSlide29.xml" ContentType="application/vnd.openxmlformats-officedocument.presentationml.notesSlide+xml"/>
  <Override PartName="/ppt/charts/chart38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3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40.xml" ContentType="application/vnd.openxmlformats-officedocument.drawingml.chart+xml"/>
  <Override PartName="/ppt/notesSlides/notesSlide34.xml" ContentType="application/vnd.openxmlformats-officedocument.presentationml.notesSlide+xml"/>
  <Override PartName="/ppt/charts/chart4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4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43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44.xml" ContentType="application/vnd.openxmlformats-officedocument.drawingml.chart+xml"/>
  <Override PartName="/ppt/notesSlides/notesSlide41.xml" ContentType="application/vnd.openxmlformats-officedocument.presentationml.notesSlide+xml"/>
  <Override PartName="/ppt/charts/chart45.xml" ContentType="application/vnd.openxmlformats-officedocument.drawingml.chart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46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47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48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49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notesSlides/notesSlide52.xml" ContentType="application/vnd.openxmlformats-officedocument.presentationml.notesSlide+xml"/>
  <Override PartName="/ppt/charts/chart52.xml" ContentType="application/vnd.openxmlformats-officedocument.drawingml.chart+xml"/>
  <Override PartName="/ppt/notesSlides/notesSlide53.xml" ContentType="application/vnd.openxmlformats-officedocument.presentationml.notesSlide+xml"/>
  <Override PartName="/ppt/charts/chart53.xml" ContentType="application/vnd.openxmlformats-officedocument.drawingml.chart+xml"/>
  <Override PartName="/ppt/notesSlides/notesSlide54.xml" ContentType="application/vnd.openxmlformats-officedocument.presentationml.notesSlide+xml"/>
  <Override PartName="/ppt/charts/chart54.xml" ContentType="application/vnd.openxmlformats-officedocument.drawingml.chart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436" r:id="rId3"/>
    <p:sldId id="437" r:id="rId4"/>
    <p:sldId id="438" r:id="rId5"/>
    <p:sldId id="649" r:id="rId6"/>
    <p:sldId id="442" r:id="rId7"/>
    <p:sldId id="397" r:id="rId8"/>
    <p:sldId id="396" r:id="rId9"/>
    <p:sldId id="680" r:id="rId10"/>
    <p:sldId id="681" r:id="rId11"/>
    <p:sldId id="788" r:id="rId12"/>
    <p:sldId id="683" r:id="rId13"/>
    <p:sldId id="810" r:id="rId14"/>
    <p:sldId id="813" r:id="rId15"/>
    <p:sldId id="818" r:id="rId16"/>
    <p:sldId id="812" r:id="rId17"/>
    <p:sldId id="819" r:id="rId18"/>
    <p:sldId id="820" r:id="rId19"/>
    <p:sldId id="821" r:id="rId20"/>
    <p:sldId id="770" r:id="rId21"/>
    <p:sldId id="771" r:id="rId22"/>
    <p:sldId id="832" r:id="rId23"/>
    <p:sldId id="776" r:id="rId24"/>
    <p:sldId id="709" r:id="rId25"/>
    <p:sldId id="777" r:id="rId26"/>
    <p:sldId id="778" r:id="rId27"/>
    <p:sldId id="779" r:id="rId28"/>
    <p:sldId id="833" r:id="rId29"/>
    <p:sldId id="823" r:id="rId30"/>
    <p:sldId id="822" r:id="rId31"/>
    <p:sldId id="872" r:id="rId32"/>
    <p:sldId id="873" r:id="rId33"/>
    <p:sldId id="673" r:id="rId34"/>
    <p:sldId id="781" r:id="rId35"/>
    <p:sldId id="826" r:id="rId36"/>
    <p:sldId id="827" r:id="rId37"/>
    <p:sldId id="828" r:id="rId38"/>
    <p:sldId id="837" r:id="rId39"/>
    <p:sldId id="715" r:id="rId40"/>
    <p:sldId id="838" r:id="rId41"/>
    <p:sldId id="839" r:id="rId42"/>
    <p:sldId id="840" r:id="rId43"/>
    <p:sldId id="772" r:id="rId44"/>
    <p:sldId id="814" r:id="rId45"/>
    <p:sldId id="774" r:id="rId46"/>
    <p:sldId id="834" r:id="rId47"/>
    <p:sldId id="835" r:id="rId48"/>
    <p:sldId id="836" r:id="rId49"/>
    <p:sldId id="829" r:id="rId50"/>
    <p:sldId id="830" r:id="rId51"/>
    <p:sldId id="831" r:id="rId52"/>
    <p:sldId id="841" r:id="rId53"/>
    <p:sldId id="842" r:id="rId54"/>
    <p:sldId id="843" r:id="rId55"/>
    <p:sldId id="844" r:id="rId56"/>
    <p:sldId id="845" r:id="rId57"/>
    <p:sldId id="846" r:id="rId58"/>
    <p:sldId id="847" r:id="rId59"/>
    <p:sldId id="848" r:id="rId60"/>
    <p:sldId id="849" r:id="rId61"/>
    <p:sldId id="850" r:id="rId62"/>
    <p:sldId id="851" r:id="rId63"/>
    <p:sldId id="852" r:id="rId64"/>
    <p:sldId id="853" r:id="rId65"/>
    <p:sldId id="854" r:id="rId66"/>
    <p:sldId id="733" r:id="rId67"/>
    <p:sldId id="734" r:id="rId68"/>
    <p:sldId id="860" r:id="rId69"/>
    <p:sldId id="861" r:id="rId70"/>
    <p:sldId id="862" r:id="rId71"/>
    <p:sldId id="863" r:id="rId72"/>
    <p:sldId id="864" r:id="rId73"/>
    <p:sldId id="865" r:id="rId74"/>
    <p:sldId id="866" r:id="rId75"/>
    <p:sldId id="867" r:id="rId76"/>
    <p:sldId id="856" r:id="rId77"/>
    <p:sldId id="857" r:id="rId78"/>
    <p:sldId id="858" r:id="rId79"/>
    <p:sldId id="859" r:id="rId80"/>
    <p:sldId id="868" r:id="rId81"/>
    <p:sldId id="869" r:id="rId82"/>
    <p:sldId id="870" r:id="rId83"/>
    <p:sldId id="871" r:id="rId84"/>
    <p:sldId id="506" r:id="rId85"/>
    <p:sldId id="679" r:id="rId86"/>
    <p:sldId id="444" r:id="rId87"/>
    <p:sldId id="445" r:id="rId88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436"/>
            <p14:sldId id="437"/>
            <p14:sldId id="438"/>
            <p14:sldId id="649"/>
            <p14:sldId id="442"/>
            <p14:sldId id="397"/>
            <p14:sldId id="396"/>
            <p14:sldId id="680"/>
            <p14:sldId id="681"/>
            <p14:sldId id="788"/>
            <p14:sldId id="683"/>
            <p14:sldId id="810"/>
            <p14:sldId id="813"/>
            <p14:sldId id="818"/>
            <p14:sldId id="812"/>
            <p14:sldId id="819"/>
            <p14:sldId id="820"/>
            <p14:sldId id="821"/>
            <p14:sldId id="770"/>
            <p14:sldId id="771"/>
            <p14:sldId id="832"/>
            <p14:sldId id="776"/>
            <p14:sldId id="709"/>
            <p14:sldId id="777"/>
            <p14:sldId id="778"/>
            <p14:sldId id="779"/>
            <p14:sldId id="833"/>
            <p14:sldId id="823"/>
            <p14:sldId id="822"/>
            <p14:sldId id="872"/>
            <p14:sldId id="873"/>
            <p14:sldId id="673"/>
            <p14:sldId id="781"/>
            <p14:sldId id="826"/>
            <p14:sldId id="827"/>
            <p14:sldId id="828"/>
            <p14:sldId id="837"/>
            <p14:sldId id="715"/>
            <p14:sldId id="838"/>
            <p14:sldId id="839"/>
            <p14:sldId id="840"/>
            <p14:sldId id="772"/>
            <p14:sldId id="814"/>
            <p14:sldId id="774"/>
            <p14:sldId id="834"/>
            <p14:sldId id="835"/>
            <p14:sldId id="836"/>
            <p14:sldId id="829"/>
            <p14:sldId id="830"/>
            <p14:sldId id="831"/>
            <p14:sldId id="841"/>
            <p14:sldId id="842"/>
            <p14:sldId id="843"/>
            <p14:sldId id="844"/>
            <p14:sldId id="845"/>
            <p14:sldId id="846"/>
            <p14:sldId id="847"/>
            <p14:sldId id="848"/>
            <p14:sldId id="849"/>
            <p14:sldId id="850"/>
            <p14:sldId id="851"/>
            <p14:sldId id="852"/>
            <p14:sldId id="853"/>
            <p14:sldId id="854"/>
            <p14:sldId id="733"/>
            <p14:sldId id="734"/>
            <p14:sldId id="860"/>
            <p14:sldId id="861"/>
            <p14:sldId id="862"/>
            <p14:sldId id="863"/>
            <p14:sldId id="864"/>
            <p14:sldId id="865"/>
            <p14:sldId id="866"/>
            <p14:sldId id="867"/>
            <p14:sldId id="856"/>
            <p14:sldId id="857"/>
            <p14:sldId id="858"/>
            <p14:sldId id="859"/>
            <p14:sldId id="868"/>
            <p14:sldId id="869"/>
            <p14:sldId id="870"/>
            <p14:sldId id="871"/>
            <p14:sldId id="506"/>
            <p14:sldId id="679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3333FF"/>
    <a:srgbClr val="009E41"/>
    <a:srgbClr val="A00000"/>
    <a:srgbClr val="9966FF"/>
    <a:srgbClr val="00BD4F"/>
    <a:srgbClr val="006D2A"/>
    <a:srgbClr val="3399FF"/>
    <a:srgbClr val="81DEFF"/>
    <a:srgbClr val="E3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79" autoAdjust="0"/>
    <p:restoredTop sz="96390" autoAdjust="0"/>
  </p:normalViewPr>
  <p:slideViewPr>
    <p:cSldViewPr>
      <p:cViewPr>
        <p:scale>
          <a:sx n="75" d="100"/>
          <a:sy n="75" d="100"/>
        </p:scale>
        <p:origin x="-1092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18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296610674694675E-2"/>
          <c:y val="8.0581995513118398E-2"/>
          <c:w val="0.60955367099128899"/>
          <c:h val="0.787098791275023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2"/>
          <c:dPt>
            <c:idx val="0"/>
            <c:bubble3D val="0"/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rgbClr val="66FF33"/>
              </a:solidFill>
            </c:spPr>
          </c:dPt>
          <c:dLbls>
            <c:dLbl>
              <c:idx val="0"/>
              <c:layout>
                <c:manualLayout>
                  <c:x val="-1.7307772801473359E-2"/>
                  <c:y val="3.6559784773689701E-2"/>
                </c:manualLayout>
              </c:layout>
              <c:tx>
                <c:rich>
                  <a:bodyPr/>
                  <a:lstStyle/>
                  <a:p>
                    <a:pPr>
                      <a:defRPr sz="1332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+</a:t>
                    </a:r>
                    <a:r>
                      <a:rPr lang="ru-RU" dirty="0" smtClean="0"/>
                      <a:t>4 245,0</a:t>
                    </a:r>
                    <a:endParaRPr lang="en-US" dirty="0" smtClean="0"/>
                  </a:p>
                </c:rich>
              </c:tx>
              <c:spPr>
                <a:gradFill rotWithShape="1">
                  <a:gsLst>
                    <a:gs pos="0">
                      <a:schemeClr val="accent6">
                        <a:tint val="50000"/>
                        <a:satMod val="300000"/>
                      </a:schemeClr>
                    </a:gs>
                    <a:gs pos="35000">
                      <a:schemeClr val="accent6">
                        <a:tint val="37000"/>
                        <a:satMod val="300000"/>
                      </a:schemeClr>
                    </a:gs>
                    <a:gs pos="100000">
                      <a:schemeClr val="accent6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  <a:ln w="7046" cap="flat" cmpd="sng" algn="ctr">
                  <a:solidFill>
                    <a:schemeClr val="accent6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4545631004548598E-2"/>
                  <c:y val="-6.455331898423082E-2"/>
                </c:manualLayout>
              </c:layout>
              <c:spPr>
                <a:gradFill rotWithShape="1">
                  <a:gsLst>
                    <a:gs pos="0">
                      <a:schemeClr val="accent6">
                        <a:tint val="50000"/>
                        <a:satMod val="300000"/>
                      </a:schemeClr>
                    </a:gs>
                    <a:gs pos="35000">
                      <a:schemeClr val="accent6">
                        <a:tint val="37000"/>
                        <a:satMod val="300000"/>
                      </a:schemeClr>
                    </a:gs>
                    <a:gs pos="100000">
                      <a:schemeClr val="accent6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  <a:ln w="7046" cap="flat" cmpd="sng" algn="ctr">
                  <a:solidFill>
                    <a:schemeClr val="accent6">
                      <a:shade val="95000"/>
                      <a:satMod val="105000"/>
                    </a:scheme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c:spPr>
              <c:txPr>
                <a:bodyPr/>
                <a:lstStyle/>
                <a:p>
                  <a:pPr>
                    <a:defRPr sz="1332">
                      <a:solidFill>
                        <a:schemeClr val="dk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21363279473027913"/>
                  <c:y val="-1.91109999728972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5336222523447838"/>
                  <c:y val="1.84738302745608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+</a:t>
                    </a:r>
                    <a:r>
                      <a:rPr lang="ru-RU" dirty="0" smtClean="0"/>
                      <a:t>474,3</a:t>
                    </a:r>
                    <a:endParaRPr lang="en-US" dirty="0" smtClean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7046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332">
                    <a:solidFill>
                      <a:schemeClr val="dk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безвозмездные дополнительные поступления</c:v>
                </c:pt>
                <c:pt idx="1">
                  <c:v>безвозмездные поступления</c:v>
                </c:pt>
                <c:pt idx="2">
                  <c:v>собственные доходы</c:v>
                </c:pt>
                <c:pt idx="3">
                  <c:v>собственные доп 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4245</c:v>
                </c:pt>
                <c:pt idx="1">
                  <c:v>15959.4</c:v>
                </c:pt>
                <c:pt idx="2">
                  <c:v>27053.599999999999</c:v>
                </c:pt>
                <c:pt idx="3">
                  <c:v>474.3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18802">
          <a:noFill/>
        </a:ln>
      </c:spPr>
    </c:plotArea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962" b="1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(3)'!$A$5</c:f>
              <c:strCache>
                <c:ptCount val="1"/>
                <c:pt idx="0">
                  <c:v>Общее поступление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100000">
                  <a:srgbClr val="C4D6EB"/>
                </a:gs>
                <a:gs pos="100000">
                  <a:srgbClr val="FFEBFA"/>
                </a:gs>
              </a:gsLst>
              <a:lin ang="5400000" scaled="0"/>
              <a:tileRect/>
            </a:gradFill>
          </c:spPr>
          <c:invertIfNegative val="0"/>
          <c:dLbls>
            <c:dLbl>
              <c:idx val="0"/>
              <c:layout>
                <c:manualLayout>
                  <c:x val="-6.0546943904925092E-3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109388780985018E-2"/>
                  <c:y val="-5.0391226371672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 (3)'!$B$4:$E$4</c:f>
              <c:strCache>
                <c:ptCount val="4"/>
                <c:pt idx="0">
                  <c:v>2017 факт</c:v>
                </c:pt>
                <c:pt idx="1">
                  <c:v>2018 план</c:v>
                </c:pt>
                <c:pt idx="2">
                  <c:v>2018 с учетом 1 уточнения</c:v>
                </c:pt>
                <c:pt idx="3">
                  <c:v>2018 с учетом 2 уточнения</c:v>
                </c:pt>
              </c:strCache>
            </c:strRef>
          </c:cat>
          <c:val>
            <c:numRef>
              <c:f>'1 (3)'!$B$5:$E$5</c:f>
              <c:numCache>
                <c:formatCode>#,##0.0_ ;\-#,##0.0\ </c:formatCode>
                <c:ptCount val="4"/>
                <c:pt idx="0">
                  <c:v>43867.199999999997</c:v>
                </c:pt>
                <c:pt idx="1">
                  <c:v>42957.2</c:v>
                </c:pt>
                <c:pt idx="2">
                  <c:v>47509</c:v>
                </c:pt>
                <c:pt idx="3">
                  <c:v>48962.2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1799424"/>
        <c:axId val="39654144"/>
      </c:barChart>
      <c:catAx>
        <c:axId val="61799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9654144"/>
        <c:crosses val="autoZero"/>
        <c:auto val="1"/>
        <c:lblAlgn val="ctr"/>
        <c:lblOffset val="100"/>
        <c:noMultiLvlLbl val="0"/>
      </c:catAx>
      <c:valAx>
        <c:axId val="39654144"/>
        <c:scaling>
          <c:orientation val="minMax"/>
          <c:min val="0"/>
        </c:scaling>
        <c:delete val="0"/>
        <c:axPos val="l"/>
        <c:majorGridlines/>
        <c:numFmt formatCode="#,##0.0_ ;\-#,##0.0\ 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61799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888172904015905"/>
          <c:y val="3.8602954383300532E-2"/>
          <c:w val="0.72981088528296556"/>
          <c:h val="0.89120985582888024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  <c:pt idx="6">
                  <c:v>2014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41446.339999999997</c:v>
                </c:pt>
                <c:pt idx="1">
                  <c:v>40602.71</c:v>
                </c:pt>
                <c:pt idx="2">
                  <c:v>47721.86</c:v>
                </c:pt>
                <c:pt idx="3">
                  <c:v>43974.8</c:v>
                </c:pt>
                <c:pt idx="4">
                  <c:v>41357.9</c:v>
                </c:pt>
                <c:pt idx="5">
                  <c:v>37122.199999999997</c:v>
                </c:pt>
                <c:pt idx="6">
                  <c:v>36882.400000000001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226496"/>
        <c:axId val="177228032"/>
      </c:barChart>
      <c:catAx>
        <c:axId val="177226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7228032"/>
        <c:crosses val="autoZero"/>
        <c:auto val="1"/>
        <c:lblAlgn val="ctr"/>
        <c:lblOffset val="100"/>
        <c:noMultiLvlLbl val="0"/>
      </c:catAx>
      <c:valAx>
        <c:axId val="177228032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77226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478333013968927"/>
          <c:y val="3.8602954383300532E-2"/>
          <c:w val="0.65859086810112799"/>
          <c:h val="0.8771724178713165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  <c:pt idx="6">
                  <c:v>2014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>
                  <c:v>41525</c:v>
                </c:pt>
                <c:pt idx="1">
                  <c:v>40407.192999999999</c:v>
                </c:pt>
                <c:pt idx="2">
                  <c:v>48962.175000000003</c:v>
                </c:pt>
                <c:pt idx="3">
                  <c:v>43867.19</c:v>
                </c:pt>
                <c:pt idx="4">
                  <c:v>39655</c:v>
                </c:pt>
                <c:pt idx="5">
                  <c:v>40008.300000000003</c:v>
                </c:pt>
                <c:pt idx="6">
                  <c:v>40196.1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260416"/>
        <c:axId val="177261952"/>
      </c:barChart>
      <c:catAx>
        <c:axId val="177260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7261952"/>
        <c:crosses val="autoZero"/>
        <c:auto val="1"/>
        <c:lblAlgn val="ctr"/>
        <c:lblOffset val="100"/>
        <c:noMultiLvlLbl val="0"/>
      </c:catAx>
      <c:valAx>
        <c:axId val="177261952"/>
        <c:scaling>
          <c:orientation val="minMax"/>
          <c:min val="0"/>
        </c:scaling>
        <c:delete val="0"/>
        <c:axPos val="b"/>
        <c:numFmt formatCode="#,##0" sourceLinked="1"/>
        <c:majorTickMark val="out"/>
        <c:minorTickMark val="none"/>
        <c:tickLblPos val="nextTo"/>
        <c:crossAx val="1772604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0503465054087872E-2"/>
          <c:y val="3.8602954383300532E-2"/>
          <c:w val="0.86931731377457977"/>
          <c:h val="0.922794091233398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0000"/>
            </a:solidFill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00B050">
                      <a:shade val="30000"/>
                      <a:satMod val="115000"/>
                    </a:srgbClr>
                  </a:gs>
                  <a:gs pos="50000">
                    <a:srgbClr val="00B050">
                      <a:shade val="67500"/>
                      <a:satMod val="115000"/>
                    </a:srgbClr>
                  </a:gs>
                  <a:gs pos="100000">
                    <a:srgbClr val="00B05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9E41">
                      <a:shade val="30000"/>
                      <a:satMod val="115000"/>
                    </a:srgbClr>
                  </a:gs>
                  <a:gs pos="50000">
                    <a:srgbClr val="009E41">
                      <a:shade val="67500"/>
                      <a:satMod val="115000"/>
                    </a:srgbClr>
                  </a:gs>
                  <a:gs pos="100000">
                    <a:srgbClr val="009E41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9E41">
                      <a:shade val="30000"/>
                      <a:satMod val="115000"/>
                    </a:srgbClr>
                  </a:gs>
                  <a:gs pos="50000">
                    <a:srgbClr val="009E41">
                      <a:shade val="67500"/>
                      <a:satMod val="115000"/>
                    </a:srgbClr>
                  </a:gs>
                  <a:gs pos="100000">
                    <a:srgbClr val="009E41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Pt>
            <c:idx val="6"/>
            <c:invertIfNegative val="0"/>
            <c:bubble3D val="0"/>
            <c:spPr>
              <a:gradFill flip="none" rotWithShape="1">
                <a:gsLst>
                  <a:gs pos="0">
                    <a:srgbClr val="A00000"/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dLbl>
              <c:idx val="0"/>
              <c:layout>
                <c:manualLayout>
                  <c:x val="-0.11971566821804404"/>
                  <c:y val="-1.05280784681728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Лист1!$A$6:$A$12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  <c:pt idx="6">
                  <c:v>2014</c:v>
                </c:pt>
              </c:numCache>
            </c:numRef>
          </c:cat>
          <c:val>
            <c:numRef>
              <c:f>Лист1!$B$6:$B$12</c:f>
              <c:numCache>
                <c:formatCode>#,##0</c:formatCode>
                <c:ptCount val="7"/>
                <c:pt idx="0" formatCode="0">
                  <c:v>-79.2</c:v>
                </c:pt>
                <c:pt idx="1">
                  <c:v>195</c:v>
                </c:pt>
                <c:pt idx="2">
                  <c:v>-1240.3</c:v>
                </c:pt>
                <c:pt idx="3">
                  <c:v>107.6</c:v>
                </c:pt>
                <c:pt idx="4">
                  <c:v>1703</c:v>
                </c:pt>
                <c:pt idx="5">
                  <c:v>-2886.1</c:v>
                </c:pt>
                <c:pt idx="6">
                  <c:v>-3313.7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469312"/>
        <c:axId val="177470848"/>
      </c:barChart>
      <c:catAx>
        <c:axId val="1774693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7470848"/>
        <c:crosses val="autoZero"/>
        <c:auto val="1"/>
        <c:lblAlgn val="ctr"/>
        <c:lblOffset val="100"/>
        <c:noMultiLvlLbl val="0"/>
      </c:catAx>
      <c:valAx>
        <c:axId val="177470848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774693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3167180885764878E-2"/>
          <c:y val="4.8500415502001966E-2"/>
          <c:w val="0.68069081398130937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Лист1!$B$2:$B$15</c:f>
              <c:numCache>
                <c:formatCode>#,##0</c:formatCode>
                <c:ptCount val="14"/>
                <c:pt idx="0">
                  <c:v>2000.1</c:v>
                </c:pt>
                <c:pt idx="1">
                  <c:v>415.58</c:v>
                </c:pt>
                <c:pt idx="2">
                  <c:v>1275</c:v>
                </c:pt>
                <c:pt idx="3">
                  <c:v>354.83800000000002</c:v>
                </c:pt>
                <c:pt idx="4">
                  <c:v>825</c:v>
                </c:pt>
                <c:pt idx="5">
                  <c:v>187.66800000000001</c:v>
                </c:pt>
                <c:pt idx="6">
                  <c:v>375</c:v>
                </c:pt>
                <c:pt idx="7">
                  <c:v>113</c:v>
                </c:pt>
                <c:pt idx="9">
                  <c:v>500.5</c:v>
                </c:pt>
                <c:pt idx="10">
                  <c:v>3000</c:v>
                </c:pt>
                <c:pt idx="11">
                  <c:v>500.5</c:v>
                </c:pt>
                <c:pt idx="12">
                  <c:v>3000</c:v>
                </c:pt>
                <c:pt idx="13">
                  <c:v>500.5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 formatCode="#,##0">
                  <c:v>3252.1831000000002</c:v>
                </c:pt>
                <c:pt idx="2" formatCode="#,##0">
                  <c:v>8827.9383999999991</c:v>
                </c:pt>
                <c:pt idx="4" formatCode="#,##0">
                  <c:v>8961.5794999999998</c:v>
                </c:pt>
                <c:pt idx="6" formatCode="#,##0">
                  <c:v>7645.8029999999999</c:v>
                </c:pt>
                <c:pt idx="8" formatCode="#,##0">
                  <c:v>7309</c:v>
                </c:pt>
                <c:pt idx="10" formatCode="#,##0">
                  <c:v>6973.4870000000001</c:v>
                </c:pt>
                <c:pt idx="12" formatCode="#,##0">
                  <c:v>6301.1707999999999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Лист1!$D$2:$D$15</c:f>
              <c:numCache>
                <c:formatCode>General</c:formatCode>
                <c:ptCount val="14"/>
                <c:pt idx="0" formatCode="#,##0">
                  <c:v>662.43730000000005</c:v>
                </c:pt>
                <c:pt idx="2" formatCode="#,##0">
                  <c:v>29.153099999999998</c:v>
                </c:pt>
                <c:pt idx="4" formatCode="#,##0">
                  <c:v>12.4</c:v>
                </c:pt>
                <c:pt idx="6" formatCode="#,##0">
                  <c:v>100</c:v>
                </c:pt>
                <c:pt idx="8" formatCode="#,##0">
                  <c:v>100</c:v>
                </c:pt>
                <c:pt idx="10" formatCode="#,##0">
                  <c:v>76.900000000000006</c:v>
                </c:pt>
                <c:pt idx="12" formatCode="#,##0">
                  <c:v>51.7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Лист1!$E$2:$E$15</c:f>
              <c:numCache>
                <c:formatCode>General</c:formatCode>
                <c:ptCount val="14"/>
                <c:pt idx="0" formatCode="#,##0">
                  <c:v>5846.8559999999998</c:v>
                </c:pt>
                <c:pt idx="2" formatCode="#,##0">
                  <c:v>3700</c:v>
                </c:pt>
                <c:pt idx="4" formatCode="#,##0">
                  <c:v>4085</c:v>
                </c:pt>
                <c:pt idx="6" formatCode="#,##0">
                  <c:v>6000</c:v>
                </c:pt>
                <c:pt idx="8" formatCode="#,##0">
                  <c:v>6588.7690000000002</c:v>
                </c:pt>
                <c:pt idx="10" formatCode="#,##0">
                  <c:v>3782.2089999999998</c:v>
                </c:pt>
                <c:pt idx="12" formatCode="#,##0">
                  <c:v>4515.7389999999996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Лист1!$F$2:$F$15</c:f>
              <c:numCache>
                <c:formatCode>General</c:formatCode>
                <c:ptCount val="14"/>
                <c:pt idx="0" formatCode="#,##0">
                  <c:v>500</c:v>
                </c:pt>
                <c:pt idx="2" formatCode="#,##0">
                  <c:v>458.33300000000003</c:v>
                </c:pt>
                <c:pt idx="4" formatCode="#,##0">
                  <c:v>374.99900000000002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8092672"/>
        <c:axId val="178151808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1,1%**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0,9%**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0,5%**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0,3**</a:t>
                    </a:r>
                    <a:endParaRPr lang="ru-RU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1,1%**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1,3%**</a:t>
                    </a:r>
                    <a:endParaRPr lang="ru-RU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7872767970281496E-2"/>
                  <c:y val="-2.945712496287985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1,3%**</a:t>
                    </a:r>
                    <a:endParaRPr lang="ru-RU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Лист1!$H$2:$H$15</c:f>
              <c:numCache>
                <c:formatCode>#,##0</c:formatCode>
                <c:ptCount val="14"/>
                <c:pt idx="0">
                  <c:v>18000</c:v>
                </c:pt>
                <c:pt idx="1">
                  <c:v>18000</c:v>
                </c:pt>
                <c:pt idx="2">
                  <c:v>17500</c:v>
                </c:pt>
                <c:pt idx="3">
                  <c:v>17500</c:v>
                </c:pt>
                <c:pt idx="4">
                  <c:v>17000</c:v>
                </c:pt>
                <c:pt idx="5">
                  <c:v>17000</c:v>
                </c:pt>
                <c:pt idx="6">
                  <c:v>16500</c:v>
                </c:pt>
                <c:pt idx="7">
                  <c:v>16500</c:v>
                </c:pt>
                <c:pt idx="8">
                  <c:v>18000</c:v>
                </c:pt>
                <c:pt idx="9">
                  <c:v>18000</c:v>
                </c:pt>
                <c:pt idx="10">
                  <c:v>18500</c:v>
                </c:pt>
                <c:pt idx="11">
                  <c:v>18500</c:v>
                </c:pt>
                <c:pt idx="12">
                  <c:v>18500</c:v>
                </c:pt>
                <c:pt idx="13">
                  <c:v>18500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092672"/>
        <c:axId val="178151808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58,2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65,1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55,6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52,9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50,9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/>
                      <a:t>48,9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/>
                      <a:t>46,6</a:t>
                    </a:r>
                    <a:r>
                      <a:rPr lang="en-US" smtClean="0"/>
                      <a:t>%*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Лист1!$A$2:$A$15</c:f>
              <c:strCache>
                <c:ptCount val="14"/>
                <c:pt idx="0">
                  <c:v>Госдолг на 01.01.2015</c:v>
                </c:pt>
                <c:pt idx="1">
                  <c:v>Расходы на обслуживание 2014 год</c:v>
                </c:pt>
                <c:pt idx="2">
                  <c:v>Госдолг на 01.01.2016</c:v>
                </c:pt>
                <c:pt idx="3">
                  <c:v>Расходы на обслуживание 2015 год</c:v>
                </c:pt>
                <c:pt idx="4">
                  <c:v>Госдолг на 01.01.2017</c:v>
                </c:pt>
                <c:pt idx="5">
                  <c:v>Расходы на обслуживание 2016 год</c:v>
                </c:pt>
                <c:pt idx="6">
                  <c:v>Госдолг на 01.01.2018</c:v>
                </c:pt>
                <c:pt idx="7">
                  <c:v>Расходы на обслуживание 2017 год</c:v>
                </c:pt>
                <c:pt idx="8">
                  <c:v>Госдолг на 01.01.2019</c:v>
                </c:pt>
                <c:pt idx="9">
                  <c:v>Расходы на обслуживание 2018 год</c:v>
                </c:pt>
                <c:pt idx="10">
                  <c:v>Госдолг на 01.01.2020</c:v>
                </c:pt>
                <c:pt idx="11">
                  <c:v>Расходы на обслуживание 2019 год</c:v>
                </c:pt>
                <c:pt idx="12">
                  <c:v>Госдолг на 01.01.2021</c:v>
                </c:pt>
                <c:pt idx="13">
                  <c:v>Расходы на обслуживание 2020 год</c:v>
                </c:pt>
              </c:strCache>
            </c:strRef>
          </c:cat>
          <c:val>
            <c:numRef>
              <c:f>Лист1!$G$2:$G$15</c:f>
              <c:numCache>
                <c:formatCode>0.0%</c:formatCode>
                <c:ptCount val="14"/>
                <c:pt idx="0">
                  <c:v>0.58199999999999996</c:v>
                </c:pt>
                <c:pt idx="1">
                  <c:v>0.58199999999999996</c:v>
                </c:pt>
                <c:pt idx="2">
                  <c:v>0.65100000000000002</c:v>
                </c:pt>
                <c:pt idx="3">
                  <c:v>0.65100000000000002</c:v>
                </c:pt>
                <c:pt idx="4">
                  <c:v>0.55600000000000005</c:v>
                </c:pt>
                <c:pt idx="5">
                  <c:v>0.55600000000000005</c:v>
                </c:pt>
                <c:pt idx="6">
                  <c:v>0.52900000000000003</c:v>
                </c:pt>
                <c:pt idx="7">
                  <c:v>0.52900000000000003</c:v>
                </c:pt>
                <c:pt idx="8">
                  <c:v>0.50900000000000001</c:v>
                </c:pt>
                <c:pt idx="9">
                  <c:v>0.50900000000000001</c:v>
                </c:pt>
                <c:pt idx="10">
                  <c:v>0.48899999999999999</c:v>
                </c:pt>
                <c:pt idx="11">
                  <c:v>0.48899999999999999</c:v>
                </c:pt>
                <c:pt idx="12">
                  <c:v>0.46600000000000003</c:v>
                </c:pt>
                <c:pt idx="13">
                  <c:v>0.46600000000000003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167808"/>
        <c:axId val="178153728"/>
      </c:lineChart>
      <c:catAx>
        <c:axId val="17809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151808"/>
        <c:crosses val="autoZero"/>
        <c:auto val="1"/>
        <c:lblAlgn val="ctr"/>
        <c:lblOffset val="100"/>
        <c:noMultiLvlLbl val="0"/>
      </c:catAx>
      <c:valAx>
        <c:axId val="178151808"/>
        <c:scaling>
          <c:orientation val="minMax"/>
          <c:max val="23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78092672"/>
        <c:crosses val="autoZero"/>
        <c:crossBetween val="between"/>
      </c:valAx>
      <c:valAx>
        <c:axId val="178153728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78167808"/>
        <c:crosses val="max"/>
        <c:crossBetween val="between"/>
      </c:valAx>
      <c:catAx>
        <c:axId val="1781678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815372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6.9601010522840817E-2"/>
          <c:w val="0.95416666666666672"/>
          <c:h val="0.648985101721283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21075</c:v>
                </c:pt>
                <c:pt idx="1">
                  <c:v>21954.456800580003</c:v>
                </c:pt>
                <c:pt idx="2">
                  <c:v>25668.1</c:v>
                </c:pt>
                <c:pt idx="3">
                  <c:v>26718.102206029998</c:v>
                </c:pt>
                <c:pt idx="4">
                  <c:v>27517.457400000003</c:v>
                </c:pt>
                <c:pt idx="5">
                  <c:v>28316.471000000001</c:v>
                </c:pt>
                <c:pt idx="6">
                  <c:v>29783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40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15807</c:v>
                </c:pt>
                <c:pt idx="1">
                  <c:v>15167.71295556</c:v>
                </c:pt>
                <c:pt idx="2">
                  <c:v>15689.9</c:v>
                </c:pt>
                <c:pt idx="3">
                  <c:v>17256.708811150002</c:v>
                </c:pt>
                <c:pt idx="4">
                  <c:v>20204.405954440001</c:v>
                </c:pt>
                <c:pt idx="5">
                  <c:v>12286.241699999999</c:v>
                </c:pt>
                <c:pt idx="6">
                  <c:v>11662.809299999999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78515968"/>
        <c:axId val="178517504"/>
      </c:barChart>
      <c:catAx>
        <c:axId val="178515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517504"/>
        <c:crosses val="autoZero"/>
        <c:auto val="1"/>
        <c:lblAlgn val="ctr"/>
        <c:lblOffset val="100"/>
        <c:noMultiLvlLbl val="0"/>
      </c:catAx>
      <c:valAx>
        <c:axId val="178517504"/>
        <c:scaling>
          <c:orientation val="minMax"/>
          <c:max val="5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785159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828782747973612"/>
          <c:y val="1.2425482963215058E-2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2020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934.11860000000001</c:v>
                </c:pt>
                <c:pt idx="1">
                  <c:v>126.776</c:v>
                </c:pt>
                <c:pt idx="2">
                  <c:v>879.26599999999996</c:v>
                </c:pt>
                <c:pt idx="3">
                  <c:v>2857.2311</c:v>
                </c:pt>
                <c:pt idx="4">
                  <c:v>2243.5802000000003</c:v>
                </c:pt>
                <c:pt idx="5">
                  <c:v>3975.2748999999999</c:v>
                </c:pt>
                <c:pt idx="6">
                  <c:v>10251.925499999999</c:v>
                </c:pt>
                <c:pt idx="7">
                  <c:v>8509.9071999999996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2019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883.34069999999997</c:v>
                </c:pt>
                <c:pt idx="1">
                  <c:v>125.5889</c:v>
                </c:pt>
                <c:pt idx="2">
                  <c:v>843.0163</c:v>
                </c:pt>
                <c:pt idx="3">
                  <c:v>2815.0059999999999</c:v>
                </c:pt>
                <c:pt idx="4">
                  <c:v>2153.1480000000001</c:v>
                </c:pt>
                <c:pt idx="5">
                  <c:v>3787.5590000000002</c:v>
                </c:pt>
                <c:pt idx="6">
                  <c:v>9536.6749</c:v>
                </c:pt>
                <c:pt idx="7">
                  <c:v>8166.8975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2018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884.10210000000006</c:v>
                </c:pt>
                <c:pt idx="1">
                  <c:v>124.4135</c:v>
                </c:pt>
                <c:pt idx="2">
                  <c:v>820.84799999999996</c:v>
                </c:pt>
                <c:pt idx="3">
                  <c:v>2784.3778000000002</c:v>
                </c:pt>
                <c:pt idx="4">
                  <c:v>2070.3346000000001</c:v>
                </c:pt>
                <c:pt idx="5">
                  <c:v>4020.2148999999995</c:v>
                </c:pt>
                <c:pt idx="6">
                  <c:v>8955.3295999999991</c:v>
                </c:pt>
                <c:pt idx="7">
                  <c:v>7852.7867999999999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2017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992.15609085000006</c:v>
                </c:pt>
                <c:pt idx="1">
                  <c:v>124.41346883</c:v>
                </c:pt>
                <c:pt idx="2">
                  <c:v>784.93354533000002</c:v>
                </c:pt>
                <c:pt idx="3">
                  <c:v>2744.2052623899999</c:v>
                </c:pt>
                <c:pt idx="4">
                  <c:v>1998.3925266199999</c:v>
                </c:pt>
                <c:pt idx="5">
                  <c:v>3765.0786370900005</c:v>
                </c:pt>
                <c:pt idx="6">
                  <c:v>8724.4571623500015</c:v>
                </c:pt>
                <c:pt idx="7">
                  <c:v>7580.3820781699997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2016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</c:v>
                </c:pt>
                <c:pt idx="7">
                  <c:v>Налог на прибыль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1000.2243</c:v>
                </c:pt>
                <c:pt idx="1">
                  <c:v>122.0294</c:v>
                </c:pt>
                <c:pt idx="2">
                  <c:v>713.73180000000002</c:v>
                </c:pt>
                <c:pt idx="3">
                  <c:v>2531.2417</c:v>
                </c:pt>
                <c:pt idx="4">
                  <c:v>1726.7850000000001</c:v>
                </c:pt>
                <c:pt idx="5">
                  <c:v>4369.4461000000001</c:v>
                </c:pt>
                <c:pt idx="6">
                  <c:v>7798.7335999999996</c:v>
                </c:pt>
                <c:pt idx="7">
                  <c:v>7402.4372999999996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8859392"/>
        <c:axId val="178885760"/>
      </c:barChart>
      <c:catAx>
        <c:axId val="1788593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8885760"/>
        <c:crosses val="autoZero"/>
        <c:auto val="1"/>
        <c:lblAlgn val="ctr"/>
        <c:lblOffset val="100"/>
        <c:noMultiLvlLbl val="0"/>
      </c:catAx>
      <c:valAx>
        <c:axId val="178885760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788593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1"/>
              <c:layout>
                <c:manualLayout>
                  <c:x val="-1.8882554037592144E-2"/>
                  <c:y val="1.507611658230363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2941020794325597E-3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463.19900000000001</c:v>
                </c:pt>
                <c:pt idx="1">
                  <c:v>610.13173366000001</c:v>
                </c:pt>
                <c:pt idx="2">
                  <c:v>763.64480000000003</c:v>
                </c:pt>
                <c:pt idx="3">
                  <c:v>429.45799999999997</c:v>
                </c:pt>
                <c:pt idx="4">
                  <c:v>446.702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204158865119E-2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8882554037592144E-2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735255198581398E-2"/>
                  <c:y val="5.025372194101242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1.5735255198581398E-2"/>
                  <c:y val="1.00507443882024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2029357278013958E-2"/>
                  <c:y val="3.0152233164607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1272.3478</c:v>
                </c:pt>
                <c:pt idx="1">
                  <c:v>1283.8935871799999</c:v>
                </c:pt>
                <c:pt idx="2">
                  <c:v>1335.2222999999999</c:v>
                </c:pt>
                <c:pt idx="3">
                  <c:v>1355.4529</c:v>
                </c:pt>
                <c:pt idx="4">
                  <c:v>1441.1922999999999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нефтепродукты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0"/>
                  <c:y val="3.01522331646074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4411531191488391E-3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470510397162222E-3"/>
                  <c:y val="2.51268609705062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2.01014887764049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2633.8993</c:v>
                </c:pt>
                <c:pt idx="1">
                  <c:v>1871.0533162499999</c:v>
                </c:pt>
                <c:pt idx="2">
                  <c:v>1921.3478</c:v>
                </c:pt>
                <c:pt idx="3">
                  <c:v>2002.6481000000001</c:v>
                </c:pt>
                <c:pt idx="4">
                  <c:v>2087.3806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8946432"/>
        <c:axId val="178947968"/>
      </c:barChart>
      <c:catAx>
        <c:axId val="178946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947968"/>
        <c:crosses val="autoZero"/>
        <c:auto val="1"/>
        <c:lblAlgn val="ctr"/>
        <c:lblOffset val="100"/>
        <c:noMultiLvlLbl val="0"/>
      </c:catAx>
      <c:valAx>
        <c:axId val="1789479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946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550807280541506"/>
          <c:y val="0.13250114245857084"/>
          <c:w val="0.26246256991657091"/>
          <c:h val="0.41426690237390867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BCB27">
                    <a:shade val="30000"/>
                    <a:satMod val="115000"/>
                  </a:srgbClr>
                </a:gs>
                <a:gs pos="50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</a:gradFill>
          </c:spPr>
          <c:invertIfNegative val="0"/>
          <c:dPt>
            <c:idx val="4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 flip="none" rotWithShape="1">
                <a:gsLst>
                  <a:gs pos="0">
                    <a:srgbClr val="FFFF00">
                      <a:shade val="30000"/>
                      <a:satMod val="115000"/>
                    </a:srgbClr>
                  </a:gs>
                  <a:gs pos="50000">
                    <a:srgbClr val="FFFF00">
                      <a:shade val="67500"/>
                      <a:satMod val="115000"/>
                    </a:srgbClr>
                  </a:gs>
                  <a:gs pos="100000">
                    <a:srgbClr val="FFFF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</c:spPr>
          </c:dPt>
          <c:dLbls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Лист1!$A$9:$A$24</c:f>
              <c:strCache>
                <c:ptCount val="16"/>
                <c:pt idx="0">
                  <c:v>Оренбургская область</c:v>
                </c:pt>
                <c:pt idx="1">
                  <c:v>Кировская область</c:v>
                </c:pt>
                <c:pt idx="2">
                  <c:v>Республика Марий Эл</c:v>
                </c:pt>
                <c:pt idx="3">
                  <c:v>Пермский край</c:v>
                </c:pt>
                <c:pt idx="4">
                  <c:v>Саратовская область</c:v>
                </c:pt>
                <c:pt idx="5">
                  <c:v>Нижегородская область</c:v>
                </c:pt>
                <c:pt idx="6">
                  <c:v>Республика Башкортостан</c:v>
                </c:pt>
                <c:pt idx="7">
                  <c:v>Республика Татарстан</c:v>
                </c:pt>
                <c:pt idx="8">
                  <c:v>Республика Мордовия</c:v>
                </c:pt>
                <c:pt idx="9">
                  <c:v>Самарская область</c:v>
                </c:pt>
                <c:pt idx="10">
                  <c:v>Чувашская Республика</c:v>
                </c:pt>
                <c:pt idx="11">
                  <c:v>Удмуртская Республика</c:v>
                </c:pt>
                <c:pt idx="12">
                  <c:v>Пензенская область</c:v>
                </c:pt>
                <c:pt idx="13">
                  <c:v>Ульяновская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99.770257533428762</c:v>
                </c:pt>
                <c:pt idx="1">
                  <c:v>102.66479416803796</c:v>
                </c:pt>
                <c:pt idx="2">
                  <c:v>105.58074448950482</c:v>
                </c:pt>
                <c:pt idx="3">
                  <c:v>110.06621450654966</c:v>
                </c:pt>
                <c:pt idx="4">
                  <c:v>110.6</c:v>
                </c:pt>
                <c:pt idx="5">
                  <c:v>111.31927395435382</c:v>
                </c:pt>
                <c:pt idx="6">
                  <c:v>111.39462850629545</c:v>
                </c:pt>
                <c:pt idx="7">
                  <c:v>112.11591313649348</c:v>
                </c:pt>
                <c:pt idx="8">
                  <c:v>113</c:v>
                </c:pt>
                <c:pt idx="9">
                  <c:v>113.10562233005366</c:v>
                </c:pt>
                <c:pt idx="10">
                  <c:v>113.42713358967984</c:v>
                </c:pt>
                <c:pt idx="11">
                  <c:v>115.20297696890051</c:v>
                </c:pt>
                <c:pt idx="12">
                  <c:v>121.3</c:v>
                </c:pt>
                <c:pt idx="13">
                  <c:v>127.26454934015385</c:v>
                </c:pt>
                <c:pt idx="14">
                  <c:v>111.4</c:v>
                </c:pt>
                <c:pt idx="15">
                  <c:v>108.71058655030184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158400"/>
        <c:axId val="179160192"/>
      </c:barChart>
      <c:catAx>
        <c:axId val="179158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79160192"/>
        <c:crosses val="autoZero"/>
        <c:auto val="1"/>
        <c:lblAlgn val="ctr"/>
        <c:lblOffset val="100"/>
        <c:noMultiLvlLbl val="0"/>
      </c:catAx>
      <c:valAx>
        <c:axId val="17916019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9158400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3712456357308203"/>
          <c:w val="0.86740056898377582"/>
          <c:h val="0.5665993851320709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28704.565500000001</c:v>
                </c:pt>
                <c:pt idx="1">
                  <c:v>29206.746410299998</c:v>
                </c:pt>
                <c:pt idx="2">
                  <c:v>33128.3753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288320"/>
        <c:axId val="179302400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23.167063388882301</c:v>
                </c:pt>
                <c:pt idx="1">
                  <c:v>23.6042723645694</c:v>
                </c:pt>
                <c:pt idx="2">
                  <c:v>26.795999999999999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79305472"/>
        <c:axId val="179303936"/>
      </c:lineChart>
      <c:catAx>
        <c:axId val="17928832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302400"/>
        <c:crosses val="autoZero"/>
        <c:auto val="1"/>
        <c:lblAlgn val="ctr"/>
        <c:lblOffset val="100"/>
        <c:noMultiLvlLbl val="1"/>
      </c:catAx>
      <c:valAx>
        <c:axId val="179302400"/>
        <c:scaling>
          <c:orientation val="minMax"/>
          <c:max val="35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79288320"/>
        <c:crosses val="autoZero"/>
        <c:crossBetween val="between"/>
      </c:valAx>
      <c:valAx>
        <c:axId val="179303936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79305472"/>
        <c:crosses val="max"/>
        <c:crossBetween val="between"/>
      </c:valAx>
      <c:catAx>
        <c:axId val="179305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9303936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Доля суммы возврата НДФЛ в общем объеме поступлений по субъектам ПФО,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 (2)'!$B$4</c:f>
              <c:strCache>
                <c:ptCount val="1"/>
                <c:pt idx="0">
                  <c:v>2015г.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9566310203269533E-2"/>
                  <c:y val="2.30102935732974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3855615156869425E-3"/>
                  <c:y val="1.38061761439784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5903743437912953E-3"/>
                  <c:y val="1.1505146786648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7951871718956476E-3"/>
                  <c:y val="1.1505146786648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3975935859478237E-2"/>
                  <c:y val="8.4370101784808692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7951871718956476E-3"/>
                  <c:y val="9.2041174293190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1180748687582591E-2"/>
                  <c:y val="9.20411742931899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5903743437912953E-3"/>
                  <c:y val="9.20411742931899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1.6771123031373885E-2"/>
                  <c:y val="1.1505146786648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2.7951871718956476E-3"/>
                  <c:y val="6.90308807198924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1.3975935859478237E-2"/>
                  <c:y val="4.602058714659453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5903743437912953E-3"/>
                  <c:y val="9.204117429318991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1.6771123031373885E-2"/>
                  <c:y val="4.602058714659495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1.3975935859478339E-2"/>
                  <c:y val="6.70163743407436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Саратовская область</c:v>
                </c:pt>
                <c:pt idx="2">
                  <c:v>Нижегородская область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Республика Марий Эл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Ульяновская область</c:v>
                </c:pt>
                <c:pt idx="12">
                  <c:v>Удмуртская Республика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(2)'!$B$5:$B$18</c:f>
              <c:numCache>
                <c:formatCode>#,##0.0_ ;\-#,##0.0\ </c:formatCode>
                <c:ptCount val="14"/>
                <c:pt idx="0">
                  <c:v>6.6322317274261993</c:v>
                </c:pt>
                <c:pt idx="1">
                  <c:v>8.3158778225236496</c:v>
                </c:pt>
                <c:pt idx="2">
                  <c:v>8.1315623363218048</c:v>
                </c:pt>
                <c:pt idx="3">
                  <c:v>8.366786660159363</c:v>
                </c:pt>
                <c:pt idx="4">
                  <c:v>9.158614353360969</c:v>
                </c:pt>
                <c:pt idx="5">
                  <c:v>8.0817235372338168</c:v>
                </c:pt>
                <c:pt idx="6">
                  <c:v>9.2039296845952112</c:v>
                </c:pt>
                <c:pt idx="7">
                  <c:v>9.1031687987240471</c:v>
                </c:pt>
                <c:pt idx="8">
                  <c:v>9.4914302110964304</c:v>
                </c:pt>
                <c:pt idx="9">
                  <c:v>9.6986773663117827</c:v>
                </c:pt>
                <c:pt idx="10">
                  <c:v>9.8149157741476465</c:v>
                </c:pt>
                <c:pt idx="11">
                  <c:v>10.422502114121215</c:v>
                </c:pt>
                <c:pt idx="12">
                  <c:v>10.124023596745726</c:v>
                </c:pt>
                <c:pt idx="13">
                  <c:v>11.244736633608747</c:v>
                </c:pt>
              </c:numCache>
            </c:numRef>
          </c:val>
        </c:ser>
        <c:ser>
          <c:idx val="1"/>
          <c:order val="1"/>
          <c:tx>
            <c:strRef>
              <c:f>'1 (2)'!$C$4</c:f>
              <c:strCache>
                <c:ptCount val="1"/>
                <c:pt idx="0">
                  <c:v>2016г.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13"/>
              <c:layout>
                <c:manualLayout>
                  <c:x val="1.1180748687582591E-2"/>
                  <c:y val="-2.09963477927630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Саратовская область</c:v>
                </c:pt>
                <c:pt idx="2">
                  <c:v>Нижегородская область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Республика Марий Эл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Ульяновская область</c:v>
                </c:pt>
                <c:pt idx="12">
                  <c:v>Удмуртская Республика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(2)'!$C$5:$C$18</c:f>
              <c:numCache>
                <c:formatCode>#,##0.0_ ;\-#,##0.0\ </c:formatCode>
                <c:ptCount val="14"/>
                <c:pt idx="0">
                  <c:v>6.9448243157824479</c:v>
                </c:pt>
                <c:pt idx="1">
                  <c:v>8.4179755742104767</c:v>
                </c:pt>
                <c:pt idx="2">
                  <c:v>8.1300466079613081</c:v>
                </c:pt>
                <c:pt idx="3">
                  <c:v>8.6278808860408915</c:v>
                </c:pt>
                <c:pt idx="4">
                  <c:v>8.8052795268769</c:v>
                </c:pt>
                <c:pt idx="5">
                  <c:v>8.617760160280282</c:v>
                </c:pt>
                <c:pt idx="6">
                  <c:v>8.9648075569568011</c:v>
                </c:pt>
                <c:pt idx="7">
                  <c:v>9.2476087011747303</c:v>
                </c:pt>
                <c:pt idx="8">
                  <c:v>9.3854264992048666</c:v>
                </c:pt>
                <c:pt idx="9">
                  <c:v>9.7538734054076031</c:v>
                </c:pt>
                <c:pt idx="10">
                  <c:v>9.8971571918577723</c:v>
                </c:pt>
                <c:pt idx="11">
                  <c:v>10.683467993127136</c:v>
                </c:pt>
                <c:pt idx="12">
                  <c:v>10.352235936903101</c:v>
                </c:pt>
                <c:pt idx="13">
                  <c:v>11.427195775913198</c:v>
                </c:pt>
              </c:numCache>
            </c:numRef>
          </c:val>
        </c:ser>
        <c:ser>
          <c:idx val="2"/>
          <c:order val="2"/>
          <c:tx>
            <c:strRef>
              <c:f>'1 (2)'!$D$4</c:f>
              <c:strCache>
                <c:ptCount val="1"/>
                <c:pt idx="0">
                  <c:v>2017г.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13"/>
              <c:layout>
                <c:manualLayout>
                  <c:x val="2.7951871718956476E-3"/>
                  <c:y val="-1.46974434549341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 (2)'!$A$5:$A$18</c:f>
              <c:strCache>
                <c:ptCount val="14"/>
                <c:pt idx="0">
                  <c:v>Республика Мордовия</c:v>
                </c:pt>
                <c:pt idx="1">
                  <c:v>Саратовская область</c:v>
                </c:pt>
                <c:pt idx="2">
                  <c:v>Нижегородская область</c:v>
                </c:pt>
                <c:pt idx="3">
                  <c:v>Оренбургская область</c:v>
                </c:pt>
                <c:pt idx="4">
                  <c:v>Пермский край</c:v>
                </c:pt>
                <c:pt idx="5">
                  <c:v>Республика Марий Эл</c:v>
                </c:pt>
                <c:pt idx="6">
                  <c:v>Республика Татарстан</c:v>
                </c:pt>
                <c:pt idx="7">
                  <c:v>Пензенская область</c:v>
                </c:pt>
                <c:pt idx="8">
                  <c:v>Самарская область</c:v>
                </c:pt>
                <c:pt idx="9">
                  <c:v>Республика Башкортостан</c:v>
                </c:pt>
                <c:pt idx="10">
                  <c:v>Кировская область</c:v>
                </c:pt>
                <c:pt idx="11">
                  <c:v>Ульяновская область</c:v>
                </c:pt>
                <c:pt idx="12">
                  <c:v>Удмуртская Республика</c:v>
                </c:pt>
                <c:pt idx="13">
                  <c:v>Чувашская Республика</c:v>
                </c:pt>
              </c:strCache>
            </c:strRef>
          </c:cat>
          <c:val>
            <c:numRef>
              <c:f>'1 (2)'!$D$5:$D$18</c:f>
              <c:numCache>
                <c:formatCode>#,##0.0_ ;\-#,##0.0\ </c:formatCode>
                <c:ptCount val="14"/>
                <c:pt idx="0">
                  <c:v>7.6244548937995456</c:v>
                </c:pt>
                <c:pt idx="1">
                  <c:v>8.0501377559748413</c:v>
                </c:pt>
                <c:pt idx="2">
                  <c:v>8.0645160299988738</c:v>
                </c:pt>
                <c:pt idx="3">
                  <c:v>8.8712888385034976</c:v>
                </c:pt>
                <c:pt idx="4">
                  <c:v>8.9952036244577052</c:v>
                </c:pt>
                <c:pt idx="5">
                  <c:v>9.1458502832345925</c:v>
                </c:pt>
                <c:pt idx="6">
                  <c:v>9.1937837082975111</c:v>
                </c:pt>
                <c:pt idx="7">
                  <c:v>9.2910852646314304</c:v>
                </c:pt>
                <c:pt idx="8">
                  <c:v>9.3049261476325729</c:v>
                </c:pt>
                <c:pt idx="9">
                  <c:v>10.216283550339398</c:v>
                </c:pt>
                <c:pt idx="10">
                  <c:v>10.325528733614219</c:v>
                </c:pt>
                <c:pt idx="11">
                  <c:v>10.799494074215772</c:v>
                </c:pt>
                <c:pt idx="12">
                  <c:v>10.818876716704874</c:v>
                </c:pt>
                <c:pt idx="13">
                  <c:v>10.828264534325566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9491584"/>
        <c:axId val="179493120"/>
      </c:barChart>
      <c:catAx>
        <c:axId val="1794915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79493120"/>
        <c:crosses val="autoZero"/>
        <c:auto val="1"/>
        <c:lblAlgn val="ctr"/>
        <c:lblOffset val="100"/>
        <c:noMultiLvlLbl val="0"/>
      </c:catAx>
      <c:valAx>
        <c:axId val="179493120"/>
        <c:scaling>
          <c:orientation val="minMax"/>
        </c:scaling>
        <c:delete val="0"/>
        <c:axPos val="b"/>
        <c:numFmt formatCode="#,##0.0_ ;\-#,##0.0\ " sourceLinked="1"/>
        <c:majorTickMark val="out"/>
        <c:minorTickMark val="none"/>
        <c:tickLblPos val="nextTo"/>
        <c:crossAx val="1794915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</a:t>
            </a:r>
            <a:r>
              <a:rPr lang="ru-RU" sz="12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НДФЛ из консолидированного бюджета Чувашской Республики, млн. руб.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'1 (3)'!$A$5</c:f>
              <c:strCache>
                <c:ptCount val="1"/>
                <c:pt idx="0">
                  <c:v>Общее поступление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6.0546943904925092E-3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109388780985018E-2"/>
                  <c:y val="-5.03912263716729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2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'1 (3)'!$B$4:$D$4</c:f>
              <c:strCache>
                <c:ptCount val="3"/>
                <c:pt idx="0">
                  <c:v>2015 г.</c:v>
                </c:pt>
                <c:pt idx="1">
                  <c:v>2016 г.</c:v>
                </c:pt>
                <c:pt idx="2">
                  <c:v>2017 г.</c:v>
                </c:pt>
              </c:strCache>
            </c:strRef>
          </c:cat>
          <c:val>
            <c:numRef>
              <c:f>'1 (3)'!$B$5:$D$5</c:f>
              <c:numCache>
                <c:formatCode>#,##0_ ;\-#,##0\ </c:formatCode>
                <c:ptCount val="3"/>
                <c:pt idx="0">
                  <c:v>11964.430868739999</c:v>
                </c:pt>
                <c:pt idx="1">
                  <c:v>12603.72743006</c:v>
                </c:pt>
                <c:pt idx="2">
                  <c:v>13876.74170748</c:v>
                </c:pt>
              </c:numCache>
            </c:numRef>
          </c:val>
        </c:ser>
        <c:ser>
          <c:idx val="1"/>
          <c:order val="1"/>
          <c:tx>
            <c:strRef>
              <c:f>'1 (3)'!$A$6</c:f>
              <c:strCache>
                <c:ptCount val="1"/>
                <c:pt idx="0">
                  <c:v>Сумма возвратов налога на доходы физических лиц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2.119119199292888E-2"/>
                  <c:y val="1.51173679115018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136735976231273E-2"/>
                  <c:y val="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218777561970037E-2"/>
                  <c:y val="-1.00782452743345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2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(3)'!$B$4:$D$4</c:f>
              <c:strCache>
                <c:ptCount val="3"/>
                <c:pt idx="0">
                  <c:v>2015 г.</c:v>
                </c:pt>
                <c:pt idx="1">
                  <c:v>2016 г.</c:v>
                </c:pt>
                <c:pt idx="2">
                  <c:v>2017 г.</c:v>
                </c:pt>
              </c:strCache>
            </c:strRef>
          </c:cat>
          <c:val>
            <c:numRef>
              <c:f>'1 (3)'!$B$6:$D$6</c:f>
              <c:numCache>
                <c:formatCode>#,##0_ ;\-#,##0\ </c:formatCode>
                <c:ptCount val="3"/>
                <c:pt idx="0">
                  <c:v>1345.3687409000001</c:v>
                </c:pt>
                <c:pt idx="1">
                  <c:v>1440.2526085000002</c:v>
                </c:pt>
                <c:pt idx="2">
                  <c:v>1502.5509517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79679616"/>
        <c:axId val="179681152"/>
      </c:barChart>
      <c:catAx>
        <c:axId val="179679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681152"/>
        <c:crosses val="autoZero"/>
        <c:auto val="1"/>
        <c:lblAlgn val="ctr"/>
        <c:lblOffset val="100"/>
        <c:noMultiLvlLbl val="0"/>
      </c:catAx>
      <c:valAx>
        <c:axId val="179681152"/>
        <c:scaling>
          <c:orientation val="minMax"/>
        </c:scaling>
        <c:delete val="0"/>
        <c:axPos val="l"/>
        <c:majorGridlines/>
        <c:numFmt formatCode="#,##0_ ;\-#,##0\ 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679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24.39</c:v>
                </c:pt>
                <c:pt idx="1">
                  <c:v>75.61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52738584601710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0300146221735507E-3"/>
                  <c:y val="-0.390612581508037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881667212624442E-2"/>
                  <c:y val="-0.29281842615777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386352133713536E-3"/>
                  <c:y val="-0.28660009998889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2016 год</c:v>
                </c:pt>
                <c:pt idx="1">
                  <c:v>2017 год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15689.856900000001</c:v>
                </c:pt>
                <c:pt idx="1">
                  <c:v>17256.708811150002</c:v>
                </c:pt>
                <c:pt idx="2">
                  <c:v>20204.405954440001</c:v>
                </c:pt>
                <c:pt idx="3">
                  <c:v>12286.241699999999</c:v>
                </c:pt>
                <c:pt idx="4">
                  <c:v>11662.809299999999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78807168"/>
        <c:axId val="178808704"/>
        <c:axId val="0"/>
      </c:bar3DChart>
      <c:catAx>
        <c:axId val="17880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808704"/>
        <c:crosses val="autoZero"/>
        <c:auto val="1"/>
        <c:lblAlgn val="ctr"/>
        <c:lblOffset val="100"/>
        <c:noMultiLvlLbl val="0"/>
      </c:catAx>
      <c:valAx>
        <c:axId val="17880870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880716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-9.36233183393059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7473.5051000000003</c:v>
                </c:pt>
                <c:pt idx="1">
                  <c:v>4183.2632999999996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289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9195.8842999999997</c:v>
                </c:pt>
                <c:pt idx="1">
                  <c:v>3655.2022098299999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78976410028515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289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10766.92</c:v>
                </c:pt>
                <c:pt idx="1">
                  <c:v>4423.09933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2"/>
                  <c:y val="-2.0508057244285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7618597933563E-2"/>
                  <c:y val="-2.4609668693142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6211.683</c:v>
                </c:pt>
                <c:pt idx="1">
                  <c:v>2807.4025000000001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57641743509980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69744102507118E-2"/>
                  <c:y val="-7.5195341232714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6300.5722999999998</c:v>
                </c:pt>
                <c:pt idx="1">
                  <c:v>2594.4278999999997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79059328"/>
        <c:axId val="179065216"/>
        <c:axId val="0"/>
      </c:bar3DChart>
      <c:catAx>
        <c:axId val="179059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9065216"/>
        <c:crosses val="autoZero"/>
        <c:auto val="1"/>
        <c:lblAlgn val="ctr"/>
        <c:lblOffset val="100"/>
        <c:noMultiLvlLbl val="0"/>
      </c:catAx>
      <c:valAx>
        <c:axId val="17906521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05932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1963.3648000000001</c:v>
                </c:pt>
                <c:pt idx="1">
                  <c:v>1369.7465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0170695260538835E-3"/>
                  <c:y val="-4.1016114488571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1788.5544110200001</c:v>
                </c:pt>
                <c:pt idx="1">
                  <c:v>1296.2182711099999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2243.9378999999999</c:v>
                </c:pt>
                <c:pt idx="1">
                  <c:v>2236.0947000000001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034114181255069E-2"/>
                  <c:y val="-4.10161144885710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637123339762767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1984.0374999999999</c:v>
                </c:pt>
                <c:pt idx="1">
                  <c:v>1283.1187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051208578161733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2001.3749000000005</c:v>
                </c:pt>
                <c:pt idx="1">
                  <c:v>766.43419999999992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79348992"/>
        <c:axId val="179350528"/>
        <c:axId val="0"/>
      </c:bar3DChart>
      <c:catAx>
        <c:axId val="179348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9350528"/>
        <c:crosses val="autoZero"/>
        <c:auto val="1"/>
        <c:lblAlgn val="ctr"/>
        <c:lblOffset val="100"/>
        <c:noMultiLvlLbl val="0"/>
      </c:catAx>
      <c:valAx>
        <c:axId val="179350528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93489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5945026570052281E-2"/>
          <c:y val="0.15224054718988672"/>
          <c:w val="0.31755091655018808"/>
          <c:h val="0.31927924981030981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(4,8;2,3;2,3%) Национальная экономика (17,1;16,0;15,8%) Жилищно-коммунальное хозяйство (3,2;1,2;1,1%) Образование (29,4;30,6;28,5%)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-1.8784069708055851E-2"/>
                  <c:y val="3.15511946081409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8326939734502448E-3"/>
                  <c:y val="2.669326297113293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8097226521909226E-3"/>
                  <c:y val="-5.06198400952670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6651493183726946E-2"/>
                  <c:y val="-5.06197925778092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2.5790642141139724E-2"/>
                  <c:y val="-3.1125336292465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3298795282506005E-2"/>
                  <c:y val="-2.84213326653202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7249948923823314E-2"/>
                  <c:y val="-0.1276264956222660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1362360436596443E-3"/>
                  <c:y val="-1.51747996219653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2135182238138106E-2"/>
                  <c:y val="1.673973059337569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5062452102865902E-2"/>
                  <c:y val="1.83046615647859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7638685688926074E-2"/>
                  <c:y val="3.1692901218206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59">
                <a:noFill/>
              </a:ln>
            </c:spPr>
            <c:txPr>
              <a:bodyPr/>
              <a:lstStyle/>
              <a:p>
                <a:pPr>
                  <a:defRPr sz="1198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 (4,8;2,3;2,3%)</c:v>
                </c:pt>
                <c:pt idx="1">
                  <c:v>Национальная экономика (17,1;16,0;15,8%)</c:v>
                </c:pt>
                <c:pt idx="2">
                  <c:v>Жилищно-коммунальное хозяйство (3,2;1,2;1,1%)</c:v>
                </c:pt>
                <c:pt idx="3">
                  <c:v>Образование (29,4;30,6;28,5%)</c:v>
                </c:pt>
                <c:pt idx="4">
                  <c:v>Культура и кинематография (2,8;2,4;2,1%)</c:v>
                </c:pt>
                <c:pt idx="5">
                  <c:v>Здравоохранение (8,1;5,1;4,9%)</c:v>
                </c:pt>
                <c:pt idx="6">
                  <c:v>Социальная политика (26,9;29,9;29,3%)</c:v>
                </c:pt>
                <c:pt idx="7">
                  <c:v>Физическая культура и спорт (1,3,1,4;0,9%)</c:v>
                </c:pt>
                <c:pt idx="8">
                  <c:v>Обслуживание государственного и муниципального долга (1,0;1,2;1,2%)</c:v>
                </c:pt>
                <c:pt idx="9">
                  <c:v>Межбюджетные трансферты (3,3;2,4;2,2%)</c:v>
                </c:pt>
                <c:pt idx="10">
                  <c:v>Иные расходы (2,1;1,3;1,1%)</c:v>
                </c:pt>
                <c:pt idx="11">
                  <c:v>Условно утвержденные расходы (0,0;6,2;10,5%)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4.8000000000000001E-2</c:v>
                </c:pt>
                <c:pt idx="1">
                  <c:v>0.17100000000000001</c:v>
                </c:pt>
                <c:pt idx="2">
                  <c:v>3.2000000000000001E-2</c:v>
                </c:pt>
                <c:pt idx="3">
                  <c:v>0.29399999999999998</c:v>
                </c:pt>
                <c:pt idx="4">
                  <c:v>2.8000000000000001E-2</c:v>
                </c:pt>
                <c:pt idx="5">
                  <c:v>8.1000000000000003E-2</c:v>
                </c:pt>
                <c:pt idx="6">
                  <c:v>0.26900000000000002</c:v>
                </c:pt>
                <c:pt idx="7">
                  <c:v>1.2999999999999999E-2</c:v>
                </c:pt>
                <c:pt idx="8">
                  <c:v>0.01</c:v>
                </c:pt>
                <c:pt idx="9">
                  <c:v>3.3000000000000002E-2</c:v>
                </c:pt>
                <c:pt idx="10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59">
          <a:noFill/>
        </a:ln>
      </c:spPr>
    </c:plotArea>
    <c:legend>
      <c:legendPos val="r"/>
      <c:layout>
        <c:manualLayout>
          <c:xMode val="edge"/>
          <c:yMode val="edge"/>
          <c:x val="0"/>
          <c:y val="0.54329328833895763"/>
          <c:w val="0.66419372387352071"/>
          <c:h val="0.45144796900387452"/>
        </c:manualLayout>
      </c:layout>
      <c:overlay val="1"/>
      <c:txPr>
        <a:bodyPr/>
        <a:lstStyle/>
        <a:p>
          <a:pPr>
            <a:defRPr sz="1348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42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173981080342681"/>
          <c:y val="0.11647034510289817"/>
          <c:w val="0.84373932781062777"/>
          <c:h val="0.83831175067177077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048613260954604E-2"/>
                  <c:y val="7.00890093626775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6.4765285087245647E-2"/>
                  <c:y val="-7.39828432161595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8097226521909204E-3"/>
                  <c:y val="-3.50445046813387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9526394478481964E-2"/>
                  <c:y val="-3.89383385348208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5567714698366849E-2"/>
                  <c:y val="-0.1940043278019613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0.10667223426134577"/>
                  <c:y val="-4.672600624178500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2.325883543803775E-2"/>
                  <c:y val="6.33322938865378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5.7474478144403707E-2"/>
                  <c:y val="7.78764480714256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683208038612992E-2"/>
                  <c:y val="0.1102876195574227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26">
                <a:noFill/>
              </a:ln>
            </c:spPr>
            <c:txPr>
              <a:bodyPr/>
              <a:lstStyle/>
              <a:p>
                <a:pPr>
                  <a:defRPr sz="1196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2.3E-2</c:v>
                </c:pt>
                <c:pt idx="1">
                  <c:v>0.16</c:v>
                </c:pt>
                <c:pt idx="2">
                  <c:v>1.2E-2</c:v>
                </c:pt>
                <c:pt idx="3">
                  <c:v>0.30599999999999999</c:v>
                </c:pt>
                <c:pt idx="4">
                  <c:v>2.4E-2</c:v>
                </c:pt>
                <c:pt idx="5">
                  <c:v>5.0999999999999997E-2</c:v>
                </c:pt>
                <c:pt idx="6">
                  <c:v>0.29899999999999999</c:v>
                </c:pt>
                <c:pt idx="7">
                  <c:v>1.4E-2</c:v>
                </c:pt>
                <c:pt idx="8">
                  <c:v>1.2E-2</c:v>
                </c:pt>
                <c:pt idx="9">
                  <c:v>2.4E-2</c:v>
                </c:pt>
                <c:pt idx="10">
                  <c:v>1.2999999999999999E-2</c:v>
                </c:pt>
                <c:pt idx="11">
                  <c:v>6.2E-2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26">
          <a:noFill/>
        </a:ln>
      </c:spPr>
    </c:plotArea>
    <c:plotVisOnly val="1"/>
    <c:dispBlanksAs val="gap"/>
    <c:showDLblsOverMax val="0"/>
  </c:chart>
  <c:txPr>
    <a:bodyPr/>
    <a:lstStyle/>
    <a:p>
      <a:pPr>
        <a:defRPr sz="1418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7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33215925591617"/>
          <c:y val="6.6419163302842893E-2"/>
          <c:w val="0.82827400808445506"/>
          <c:h val="0.82796849732745748"/>
        </c:manualLayout>
      </c:layout>
      <c:pie3D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explosion val="25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Pt>
            <c:idx val="6"/>
            <c:bubble3D val="0"/>
          </c:dPt>
          <c:dPt>
            <c:idx val="7"/>
            <c:bubble3D val="0"/>
          </c:dPt>
          <c:dPt>
            <c:idx val="8"/>
            <c:bubble3D val="0"/>
          </c:dPt>
          <c:dPt>
            <c:idx val="9"/>
            <c:bubble3D val="0"/>
          </c:dPt>
          <c:dPt>
            <c:idx val="10"/>
            <c:bubble3D val="0"/>
          </c:dPt>
          <c:dPt>
            <c:idx val="11"/>
            <c:bubble3D val="0"/>
            <c:spPr>
              <a:solidFill>
                <a:schemeClr val="bg1">
                  <a:lumMod val="85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-8.000417569600933E-2"/>
                  <c:y val="1.557533541392833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287503869718287E-2"/>
                  <c:y val="7.787667706964167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6288102441460059E-2"/>
                  <c:y val="5.44118554728486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0973910384969965"/>
                  <c:y val="-0.1131760051352318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1234669950158941E-2"/>
                  <c:y val="-3.50445629497957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4127131490129902"/>
                  <c:y val="-3.501894851189372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1066652603900947E-2"/>
                  <c:y val="-0.100475255835771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4693247479134408E-4"/>
                  <c:y val="-5.193753834104115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1854355213969977E-3"/>
                  <c:y val="1.94182127911713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184019018906767E-2"/>
                  <c:y val="6.26581614388524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0672885899544141E-2"/>
                  <c:y val="0.101468972583293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6.0955562435054657E-2"/>
                  <c:y val="2.725683697437458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338">
                <a:noFill/>
              </a:ln>
            </c:spPr>
            <c:txPr>
              <a:bodyPr/>
              <a:lstStyle/>
              <a:p>
                <a:pPr>
                  <a:defRPr sz="1197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2.3E-2</c:v>
                </c:pt>
                <c:pt idx="1">
                  <c:v>0.158</c:v>
                </c:pt>
                <c:pt idx="2">
                  <c:v>1.0999999999999999E-2</c:v>
                </c:pt>
                <c:pt idx="3">
                  <c:v>0.28499999999999998</c:v>
                </c:pt>
                <c:pt idx="4">
                  <c:v>2.1000000000000001E-2</c:v>
                </c:pt>
                <c:pt idx="5">
                  <c:v>4.9000000000000002E-2</c:v>
                </c:pt>
                <c:pt idx="6">
                  <c:v>0.29299999999999998</c:v>
                </c:pt>
                <c:pt idx="7">
                  <c:v>8.9999999999999993E-3</c:v>
                </c:pt>
                <c:pt idx="8">
                  <c:v>1.2E-2</c:v>
                </c:pt>
                <c:pt idx="9">
                  <c:v>2.1999999999999999E-2</c:v>
                </c:pt>
                <c:pt idx="10">
                  <c:v>1.2E-2</c:v>
                </c:pt>
                <c:pt idx="11">
                  <c:v>0.105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8">
          <a:noFill/>
        </a:ln>
      </c:spPr>
    </c:plotArea>
    <c:plotVisOnly val="1"/>
    <c:dispBlanksAs val="gap"/>
    <c:showDLblsOverMax val="0"/>
  </c:chart>
  <c:txPr>
    <a:bodyPr/>
    <a:lstStyle/>
    <a:p>
      <a:pPr>
        <a:defRPr sz="1419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3.9134772062363439E-2"/>
          <c:y val="0.18049685300667076"/>
          <c:w val="0.4282542680442914"/>
          <c:h val="0.74479003138137634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0"/>
              <c:layout>
                <c:manualLayout>
                  <c:x val="-3.792927473583093E-2"/>
                  <c:y val="-0.2504955166012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1054052371295408E-2"/>
                  <c:y val="0.119534021179611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263317964670594E-2"/>
                  <c:y val="0.130617733295334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9992500833240753E-2"/>
                  <c:y val="0.1261888775643285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83,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</c:spPr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Лист1!$B$1:$E$1</c:f>
              <c:strCache>
                <c:ptCount val="4"/>
                <c:pt idx="0">
                  <c:v>Расходные обязательства, возникшие в результате принятия нормативных правовых актов субъекта РФ,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РФ, предусматривающих предоставление из бюджета субъекта РФ межбюджетных трансфертов</c:v>
                </c:pt>
                <c:pt idx="2">
                  <c:v>Расходные обязательства, возникшие в результате принятия нормативных правовых актов субъекта РФ, предусматривающих реализацию субъектом РФ переданных полномочий за счет средств субвенций из федерального бюджета</c:v>
                </c:pt>
                <c:pt idx="3">
                  <c:v>Иные расходные обязательства</c:v>
                </c:pt>
              </c:strCache>
            </c:strRef>
          </c:cat>
          <c:val>
            <c:numRef>
              <c:f>Лист1!$B$2:$E$2</c:f>
              <c:numCache>
                <c:formatCode>#,##0.00</c:formatCode>
                <c:ptCount val="4"/>
                <c:pt idx="0">
                  <c:v>27764.459599999998</c:v>
                </c:pt>
                <c:pt idx="1">
                  <c:v>17417.4604</c:v>
                </c:pt>
                <c:pt idx="2">
                  <c:v>2243.9495999999999</c:v>
                </c:pt>
                <c:pt idx="3">
                  <c:v>83.571600000000004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54993461374662078"/>
          <c:y val="0.28351298325950902"/>
          <c:w val="0.44124680591045445"/>
          <c:h val="0.66792155944025544"/>
        </c:manualLayout>
      </c:layout>
      <c:overlay val="0"/>
      <c:txPr>
        <a:bodyPr/>
        <a:lstStyle/>
        <a:p>
          <a:pPr algn="just"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Социальная политика, </a:t>
            </a:r>
          </a:p>
          <a:p>
            <a:pPr>
              <a:defRPr/>
            </a:pPr>
            <a:r>
              <a:rPr lang="ru-RU"/>
              <a:t>рублей на 1 жителя</a:t>
            </a:r>
          </a:p>
        </c:rich>
      </c:tx>
      <c:layout>
        <c:manualLayout>
          <c:xMode val="edge"/>
          <c:yMode val="edge"/>
          <c:x val="0.26923974503187104"/>
          <c:y val="1.22699386503067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</a:gradFill>
            <a:ln>
              <a:noFill/>
            </a:ln>
          </c:spPr>
          <c:invertIfNegative val="0"/>
          <c:dPt>
            <c:idx val="5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Lbls>
            <c:spPr>
              <a:noFill/>
              <a:ln w="26066">
                <a:noFill/>
              </a:ln>
            </c:spPr>
            <c:txPr>
              <a:bodyPr/>
              <a:lstStyle/>
              <a:p>
                <a:pPr>
                  <a:defRPr sz="115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Республика Башкортостан</c:v>
                </c:pt>
                <c:pt idx="1">
                  <c:v>Республика Марий Эл</c:v>
                </c:pt>
                <c:pt idx="2">
                  <c:v>Республика Татарстан 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Саратовская область</c:v>
                </c:pt>
                <c:pt idx="6">
                  <c:v>Республика Мордовия</c:v>
                </c:pt>
                <c:pt idx="7">
                  <c:v>Кировская область</c:v>
                </c:pt>
                <c:pt idx="8">
                  <c:v>Пермский край</c:v>
                </c:pt>
                <c:pt idx="9">
                  <c:v>Ульяновская область</c:v>
                </c:pt>
                <c:pt idx="10">
                  <c:v>Нижегородская область</c:v>
                </c:pt>
                <c:pt idx="11">
                  <c:v>Чувашская Республика</c:v>
                </c:pt>
                <c:pt idx="12">
                  <c:v>Самарская область</c:v>
                </c:pt>
                <c:pt idx="13">
                  <c:v>Оренбургская область</c:v>
                </c:pt>
              </c:strCache>
            </c:strRef>
          </c:cat>
          <c:val>
            <c:numRef>
              <c:f>Лист1!$D$6:$D$19</c:f>
              <c:numCache>
                <c:formatCode>0</c:formatCode>
                <c:ptCount val="14"/>
                <c:pt idx="0">
                  <c:v>5792</c:v>
                </c:pt>
                <c:pt idx="1">
                  <c:v>6114</c:v>
                </c:pt>
                <c:pt idx="2">
                  <c:v>6473</c:v>
                </c:pt>
                <c:pt idx="3">
                  <c:v>6587</c:v>
                </c:pt>
                <c:pt idx="4">
                  <c:v>7352</c:v>
                </c:pt>
                <c:pt idx="5">
                  <c:v>7472</c:v>
                </c:pt>
                <c:pt idx="6">
                  <c:v>7642</c:v>
                </c:pt>
                <c:pt idx="7">
                  <c:v>8194</c:v>
                </c:pt>
                <c:pt idx="8">
                  <c:v>9063</c:v>
                </c:pt>
                <c:pt idx="9">
                  <c:v>9174</c:v>
                </c:pt>
                <c:pt idx="10">
                  <c:v>9449</c:v>
                </c:pt>
                <c:pt idx="11">
                  <c:v>9794</c:v>
                </c:pt>
                <c:pt idx="12">
                  <c:v>11330</c:v>
                </c:pt>
                <c:pt idx="13">
                  <c:v>12609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133248"/>
        <c:axId val="180139136"/>
      </c:barChart>
      <c:catAx>
        <c:axId val="180133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80139136"/>
        <c:crosses val="autoZero"/>
        <c:auto val="1"/>
        <c:lblAlgn val="ctr"/>
        <c:lblOffset val="100"/>
        <c:noMultiLvlLbl val="0"/>
      </c:catAx>
      <c:valAx>
        <c:axId val="18013913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80133248"/>
        <c:crosses val="autoZero"/>
        <c:crossBetween val="between"/>
      </c:valAx>
      <c:spPr>
        <a:noFill/>
        <a:ln w="26066">
          <a:noFill/>
        </a:ln>
      </c:spPr>
    </c:plotArea>
    <c:plotVisOnly val="1"/>
    <c:dispBlanksAs val="gap"/>
    <c:showDLblsOverMax val="0"/>
  </c:chart>
  <c:txPr>
    <a:bodyPr/>
    <a:lstStyle/>
    <a:p>
      <a:pPr>
        <a:defRPr sz="118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Физическая культура и спорт, </a:t>
            </a:r>
          </a:p>
          <a:p>
            <a:pPr>
              <a:defRPr/>
            </a:pPr>
            <a:r>
              <a:rPr lang="ru-RU"/>
              <a:t>рублей на 1 жителя</a:t>
            </a:r>
          </a:p>
        </c:rich>
      </c:tx>
      <c:layout>
        <c:manualLayout>
          <c:xMode val="edge"/>
          <c:yMode val="edge"/>
          <c:x val="0.15195100612423448"/>
          <c:y val="8.8060218887733369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308200395692528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</a:gradFill>
            <a:ln>
              <a:noFill/>
            </a:ln>
          </c:spPr>
          <c:invertIfNegative val="0"/>
          <c:dPt>
            <c:idx val="0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Lbls>
            <c:spPr>
              <a:noFill/>
              <a:ln w="26700">
                <a:noFill/>
              </a:ln>
            </c:spPr>
            <c:txPr>
              <a:bodyPr/>
              <a:lstStyle/>
              <a:p>
                <a:pPr>
                  <a:defRPr sz="115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Саратовская область</c:v>
                </c:pt>
                <c:pt idx="1">
                  <c:v>Республика Марий Эл</c:v>
                </c:pt>
                <c:pt idx="2">
                  <c:v>Кировская область</c:v>
                </c:pt>
                <c:pt idx="3">
                  <c:v>Оренбургская область</c:v>
                </c:pt>
                <c:pt idx="4">
                  <c:v>Республика Башкортостан</c:v>
                </c:pt>
                <c:pt idx="5">
                  <c:v>Пензенская область</c:v>
                </c:pt>
                <c:pt idx="6">
                  <c:v>Чувашская Республика</c:v>
                </c:pt>
                <c:pt idx="7">
                  <c:v>Hижегородская область</c:v>
                </c:pt>
                <c:pt idx="8">
                  <c:v>Пермский край</c:v>
                </c:pt>
                <c:pt idx="9">
                  <c:v>Ульяновская область</c:v>
                </c:pt>
                <c:pt idx="10">
                  <c:v>Удмуртская Республика</c:v>
                </c:pt>
                <c:pt idx="11">
                  <c:v>Республика Татарстан</c:v>
                </c:pt>
                <c:pt idx="12">
                  <c:v>Самарская область</c:v>
                </c:pt>
                <c:pt idx="13">
                  <c:v>Республика Мордовия</c:v>
                </c:pt>
              </c:strCache>
            </c:strRef>
          </c:cat>
          <c:val>
            <c:numRef>
              <c:f>Лист1!$D$6:$D$19</c:f>
              <c:numCache>
                <c:formatCode>General</c:formatCode>
                <c:ptCount val="14"/>
                <c:pt idx="0">
                  <c:v>333</c:v>
                </c:pt>
                <c:pt idx="1">
                  <c:v>425</c:v>
                </c:pt>
                <c:pt idx="2">
                  <c:v>457</c:v>
                </c:pt>
                <c:pt idx="3">
                  <c:v>567</c:v>
                </c:pt>
                <c:pt idx="4">
                  <c:v>580</c:v>
                </c:pt>
                <c:pt idx="5">
                  <c:v>735</c:v>
                </c:pt>
                <c:pt idx="6">
                  <c:v>798</c:v>
                </c:pt>
                <c:pt idx="7">
                  <c:v>911</c:v>
                </c:pt>
                <c:pt idx="8">
                  <c:v>1007</c:v>
                </c:pt>
                <c:pt idx="9">
                  <c:v>1020</c:v>
                </c:pt>
                <c:pt idx="10">
                  <c:v>1295</c:v>
                </c:pt>
                <c:pt idx="11">
                  <c:v>1463</c:v>
                </c:pt>
                <c:pt idx="12">
                  <c:v>1880</c:v>
                </c:pt>
                <c:pt idx="13">
                  <c:v>2532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176384"/>
        <c:axId val="180177920"/>
      </c:barChart>
      <c:catAx>
        <c:axId val="1801763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80177920"/>
        <c:crosses val="autoZero"/>
        <c:auto val="1"/>
        <c:lblAlgn val="ctr"/>
        <c:lblOffset val="100"/>
        <c:noMultiLvlLbl val="0"/>
      </c:catAx>
      <c:valAx>
        <c:axId val="1801779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176384"/>
        <c:crosses val="autoZero"/>
        <c:crossBetween val="between"/>
      </c:valAx>
      <c:spPr>
        <a:noFill/>
        <a:ln w="26700">
          <a:noFill/>
        </a:ln>
      </c:spPr>
    </c:plotArea>
    <c:plotVisOnly val="1"/>
    <c:dispBlanksAs val="gap"/>
    <c:showDLblsOverMax val="0"/>
  </c:chart>
  <c:txPr>
    <a:bodyPr/>
    <a:lstStyle/>
    <a:p>
      <a:pPr>
        <a:defRPr sz="1209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Образование, </a:t>
            </a:r>
          </a:p>
          <a:p>
            <a:pPr>
              <a:defRPr/>
            </a:pPr>
            <a:r>
              <a:rPr lang="ru-RU"/>
              <a:t>рублей 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8796436097264233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</a:gradFill>
            <a:ln>
              <a:noFill/>
            </a:ln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Pt>
            <c:idx val="4"/>
            <c:invertIfNegative val="0"/>
            <c:bubble3D val="0"/>
          </c:dPt>
          <c:dPt>
            <c:idx val="8"/>
            <c:invertIfNegative val="0"/>
            <c:bubble3D val="0"/>
          </c:dPt>
          <c:dLbls>
            <c:dLbl>
              <c:idx val="3"/>
              <c:spPr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Лист1!$C$6:$C$19</c:f>
              <c:strCache>
                <c:ptCount val="14"/>
                <c:pt idx="0">
                  <c:v>Республика Марий Эл</c:v>
                </c:pt>
                <c:pt idx="1">
                  <c:v>Пензенская область</c:v>
                </c:pt>
                <c:pt idx="2">
                  <c:v>Саратовская область</c:v>
                </c:pt>
                <c:pt idx="3">
                  <c:v>Чувашская Республика</c:v>
                </c:pt>
                <c:pt idx="4">
                  <c:v>Ульяновская область</c:v>
                </c:pt>
                <c:pt idx="5">
                  <c:v>Республика Мордовия</c:v>
                </c:pt>
                <c:pt idx="6">
                  <c:v>Республика Башкортостан</c:v>
                </c:pt>
                <c:pt idx="7">
                  <c:v>Кировская область</c:v>
                </c:pt>
                <c:pt idx="8">
                  <c:v>Оренбургская область</c:v>
                </c:pt>
                <c:pt idx="9">
                  <c:v>Самарская область</c:v>
                </c:pt>
                <c:pt idx="10">
                  <c:v>Hижегородская область</c:v>
                </c:pt>
                <c:pt idx="11">
                  <c:v>Пермский край</c:v>
                </c:pt>
                <c:pt idx="12">
                  <c:v>Удмуртская Республика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9782</c:v>
                </c:pt>
                <c:pt idx="1">
                  <c:v>11176</c:v>
                </c:pt>
                <c:pt idx="2">
                  <c:v>11367</c:v>
                </c:pt>
                <c:pt idx="3">
                  <c:v>12349</c:v>
                </c:pt>
                <c:pt idx="4">
                  <c:v>12775</c:v>
                </c:pt>
                <c:pt idx="5">
                  <c:v>12868</c:v>
                </c:pt>
                <c:pt idx="6">
                  <c:v>13400</c:v>
                </c:pt>
                <c:pt idx="7">
                  <c:v>13458</c:v>
                </c:pt>
                <c:pt idx="8">
                  <c:v>13556</c:v>
                </c:pt>
                <c:pt idx="9">
                  <c:v>13686</c:v>
                </c:pt>
                <c:pt idx="10">
                  <c:v>14957</c:v>
                </c:pt>
                <c:pt idx="11">
                  <c:v>16438</c:v>
                </c:pt>
                <c:pt idx="12">
                  <c:v>17744</c:v>
                </c:pt>
                <c:pt idx="13">
                  <c:v>18590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0260864"/>
        <c:axId val="180262400"/>
      </c:barChart>
      <c:catAx>
        <c:axId val="1802608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180262400"/>
        <c:crosses val="autoZero"/>
        <c:auto val="1"/>
        <c:lblAlgn val="ctr"/>
        <c:lblOffset val="100"/>
        <c:noMultiLvlLbl val="0"/>
      </c:catAx>
      <c:valAx>
        <c:axId val="18026240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80260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рыболовство, </a:t>
            </a:r>
          </a:p>
          <a:p>
            <a:pPr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9971588971851371"/>
          <c:y val="2.5072750201244696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41807280707831745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8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Ульяновская область</c:v>
                </c:pt>
                <c:pt idx="1">
                  <c:v>Самарская область</c:v>
                </c:pt>
                <c:pt idx="2">
                  <c:v>Саратовская область</c:v>
                </c:pt>
                <c:pt idx="3">
                  <c:v>Пермский край</c:v>
                </c:pt>
                <c:pt idx="4">
                  <c:v>Нижегородская область</c:v>
                </c:pt>
                <c:pt idx="5">
                  <c:v>Республика Башкортостан</c:v>
                </c:pt>
                <c:pt idx="6">
                  <c:v>Кировская область</c:v>
                </c:pt>
                <c:pt idx="7">
                  <c:v>Оренбургская область</c:v>
                </c:pt>
                <c:pt idx="8">
                  <c:v>Удмуртская Республика</c:v>
                </c:pt>
                <c:pt idx="9">
                  <c:v>Чувашская Республика</c:v>
                </c:pt>
                <c:pt idx="10">
                  <c:v>Пензенская область</c:v>
                </c:pt>
                <c:pt idx="11">
                  <c:v>Республика Марий Эл</c:v>
                </c:pt>
                <c:pt idx="12">
                  <c:v>Республика Мордовия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>
                  <c:v>959</c:v>
                </c:pt>
                <c:pt idx="1">
                  <c:v>1079</c:v>
                </c:pt>
                <c:pt idx="2">
                  <c:v>1145</c:v>
                </c:pt>
                <c:pt idx="3">
                  <c:v>1152</c:v>
                </c:pt>
                <c:pt idx="4">
                  <c:v>1275</c:v>
                </c:pt>
                <c:pt idx="5">
                  <c:v>1515</c:v>
                </c:pt>
                <c:pt idx="6">
                  <c:v>1755</c:v>
                </c:pt>
                <c:pt idx="7">
                  <c:v>1799</c:v>
                </c:pt>
                <c:pt idx="8">
                  <c:v>1873</c:v>
                </c:pt>
                <c:pt idx="9">
                  <c:v>1971</c:v>
                </c:pt>
                <c:pt idx="10">
                  <c:v>2001</c:v>
                </c:pt>
                <c:pt idx="11">
                  <c:v>2558</c:v>
                </c:pt>
                <c:pt idx="12">
                  <c:v>3891</c:v>
                </c:pt>
                <c:pt idx="13">
                  <c:v>5450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826304"/>
        <c:axId val="183827840"/>
      </c:barChart>
      <c:catAx>
        <c:axId val="18382630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3827840"/>
        <c:crosses val="autoZero"/>
        <c:auto val="1"/>
        <c:lblAlgn val="ctr"/>
        <c:lblOffset val="100"/>
        <c:noMultiLvlLbl val="0"/>
      </c:catAx>
      <c:valAx>
        <c:axId val="183827840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838263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Жилищно-коммунальное хозяйство,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31357226673416649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31713619236579088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FFFF00"/>
            </a:solidFill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4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6"/>
            <c:invertIfNegative val="0"/>
            <c:bubble3D val="0"/>
            <c:spPr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effectLst>
                <a:glow rad="127000">
                  <a:schemeClr val="bg1"/>
                </a:glow>
              </a:effectLst>
            </c:spPr>
          </c:dPt>
          <c:dPt>
            <c:idx val="7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8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0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Pt>
            <c:idx val="13"/>
            <c:invertIfNegative val="0"/>
            <c:bubble3D val="0"/>
            <c:spPr>
              <a:gradFill>
                <a:gsLst>
                  <a:gs pos="0">
                    <a:srgbClr val="3333FF">
                      <a:tint val="66000"/>
                      <a:satMod val="160000"/>
                    </a:srgbClr>
                  </a:gs>
                  <a:gs pos="50000">
                    <a:srgbClr val="3333FF">
                      <a:tint val="44500"/>
                      <a:satMod val="160000"/>
                    </a:srgbClr>
                  </a:gs>
                  <a:gs pos="100000">
                    <a:srgbClr val="3333FF">
                      <a:tint val="23500"/>
                      <a:satMod val="160000"/>
                    </a:srgbClr>
                  </a:gs>
                </a:gsLst>
                <a:lin ang="5400000" scaled="1"/>
              </a:gradFill>
            </c:spPr>
          </c:dPt>
          <c:dLbls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Пермский край</c:v>
                </c:pt>
                <c:pt idx="1">
                  <c:v>Саратовская область</c:v>
                </c:pt>
                <c:pt idx="2">
                  <c:v>Удмуртская Республика</c:v>
                </c:pt>
                <c:pt idx="3">
                  <c:v>Оренбургская область</c:v>
                </c:pt>
                <c:pt idx="4">
                  <c:v>Ульяновская область</c:v>
                </c:pt>
                <c:pt idx="5">
                  <c:v>Пензенская область</c:v>
                </c:pt>
                <c:pt idx="6">
                  <c:v>Нижегородская область</c:v>
                </c:pt>
                <c:pt idx="7">
                  <c:v>Республика Башкортостан</c:v>
                </c:pt>
                <c:pt idx="8">
                  <c:v>Самарская область</c:v>
                </c:pt>
                <c:pt idx="9">
                  <c:v>Республика Мордовия</c:v>
                </c:pt>
                <c:pt idx="10">
                  <c:v>Кировская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</c:strCache>
            </c:strRef>
          </c:cat>
          <c:val>
            <c:numRef>
              <c:f>Лист1!$D$6:$D$19</c:f>
              <c:numCache>
                <c:formatCode>#,##0</c:formatCode>
                <c:ptCount val="14"/>
                <c:pt idx="0" formatCode="0">
                  <c:v>294</c:v>
                </c:pt>
                <c:pt idx="1">
                  <c:v>343</c:v>
                </c:pt>
                <c:pt idx="2">
                  <c:v>356</c:v>
                </c:pt>
                <c:pt idx="3">
                  <c:v>365</c:v>
                </c:pt>
                <c:pt idx="4">
                  <c:v>533</c:v>
                </c:pt>
                <c:pt idx="5" formatCode="0">
                  <c:v>576</c:v>
                </c:pt>
                <c:pt idx="6">
                  <c:v>724</c:v>
                </c:pt>
                <c:pt idx="7">
                  <c:v>860</c:v>
                </c:pt>
                <c:pt idx="8">
                  <c:v>975</c:v>
                </c:pt>
                <c:pt idx="9">
                  <c:v>979</c:v>
                </c:pt>
                <c:pt idx="10">
                  <c:v>1231</c:v>
                </c:pt>
                <c:pt idx="11">
                  <c:v>1236</c:v>
                </c:pt>
                <c:pt idx="12">
                  <c:v>1633</c:v>
                </c:pt>
                <c:pt idx="13">
                  <c:v>2194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837440"/>
        <c:axId val="183838976"/>
      </c:barChart>
      <c:catAx>
        <c:axId val="18383744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3838976"/>
        <c:crosses val="autoZero"/>
        <c:auto val="1"/>
        <c:lblAlgn val="ctr"/>
        <c:lblOffset val="100"/>
        <c:noMultiLvlLbl val="0"/>
      </c:catAx>
      <c:valAx>
        <c:axId val="183838976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83837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</a:t>
            </a: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400" b="1" i="0" u="none" strike="noStrike" kern="1200" baseline="0" dirty="0">
                <a:solidFill>
                  <a:prstClr val="black"/>
                </a:solidFill>
                <a:latin typeface="TimesET" pitchFamily="2" charset="0"/>
                <a:ea typeface="+mn-ea"/>
                <a:cs typeface="+mn-cs"/>
              </a:defRPr>
            </a:pPr>
            <a:r>
              <a:rPr lang="ru-RU" sz="1400" b="1" i="0" u="none" strike="noStrike" kern="1200" baseline="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рублей </a:t>
            </a:r>
            <a:r>
              <a:rPr lang="ru-RU" sz="1400" b="1" i="0" u="none" strike="noStrike" kern="1200" baseline="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1 жителя</a:t>
            </a:r>
          </a:p>
        </c:rich>
      </c:tx>
      <c:layout>
        <c:manualLayout>
          <c:xMode val="edge"/>
          <c:yMode val="edge"/>
          <c:x val="0.28585951270286086"/>
          <c:y val="3.400167838494135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58192729209693617"/>
          <c:y val="0.19778975849415717"/>
          <c:w val="0.22360564751013451"/>
          <c:h val="0.7648239374383398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333FF">
                    <a:tint val="66000"/>
                    <a:satMod val="160000"/>
                  </a:srgbClr>
                </a:gs>
                <a:gs pos="50000">
                  <a:srgbClr val="3333FF">
                    <a:tint val="44500"/>
                    <a:satMod val="160000"/>
                  </a:srgbClr>
                </a:gs>
                <a:gs pos="100000">
                  <a:srgbClr val="3333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</c:spPr>
          </c:dPt>
          <c:dLbls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Лист1!$C$6:$C$19</c:f>
              <c:strCache>
                <c:ptCount val="14"/>
                <c:pt idx="0">
                  <c:v>Пензенская область</c:v>
                </c:pt>
                <c:pt idx="1">
                  <c:v>Кировская область</c:v>
                </c:pt>
                <c:pt idx="2">
                  <c:v>Пермский край</c:v>
                </c:pt>
                <c:pt idx="3">
                  <c:v>Республика Марий Эл</c:v>
                </c:pt>
                <c:pt idx="4">
                  <c:v>Оренбургская область</c:v>
                </c:pt>
                <c:pt idx="5">
                  <c:v>Ульяновская область</c:v>
                </c:pt>
                <c:pt idx="6">
                  <c:v>Саратовская область</c:v>
                </c:pt>
                <c:pt idx="7">
                  <c:v>Чувашская Республика</c:v>
                </c:pt>
                <c:pt idx="8">
                  <c:v>Удмуртская Республика</c:v>
                </c:pt>
                <c:pt idx="9">
                  <c:v>Республика Мордовия</c:v>
                </c:pt>
                <c:pt idx="10">
                  <c:v>Самарская область</c:v>
                </c:pt>
                <c:pt idx="11">
                  <c:v>Республика Башкортостан</c:v>
                </c:pt>
                <c:pt idx="12">
                  <c:v>Республика Татарстан </c:v>
                </c:pt>
                <c:pt idx="13">
                  <c:v>Нижегородская область</c:v>
                </c:pt>
              </c:strCache>
            </c:strRef>
          </c:cat>
          <c:val>
            <c:numRef>
              <c:f>Лист1!$D$6:$D$19</c:f>
              <c:numCache>
                <c:formatCode>0</c:formatCode>
                <c:ptCount val="14"/>
                <c:pt idx="0">
                  <c:v>93</c:v>
                </c:pt>
                <c:pt idx="1">
                  <c:v>105.58449280164498</c:v>
                </c:pt>
                <c:pt idx="2">
                  <c:v>146.08367396794267</c:v>
                </c:pt>
                <c:pt idx="3">
                  <c:v>169.00979137821244</c:v>
                </c:pt>
                <c:pt idx="4">
                  <c:v>187.99642741792402</c:v>
                </c:pt>
                <c:pt idx="5">
                  <c:v>208.86159486051019</c:v>
                </c:pt>
                <c:pt idx="6">
                  <c:v>226.12049563176106</c:v>
                </c:pt>
                <c:pt idx="7">
                  <c:v>231.29659193616121</c:v>
                </c:pt>
                <c:pt idx="8">
                  <c:v>303.18190748312594</c:v>
                </c:pt>
                <c:pt idx="9">
                  <c:v>410</c:v>
                </c:pt>
                <c:pt idx="10">
                  <c:v>459</c:v>
                </c:pt>
                <c:pt idx="11">
                  <c:v>512</c:v>
                </c:pt>
                <c:pt idx="12">
                  <c:v>799</c:v>
                </c:pt>
                <c:pt idx="13">
                  <c:v>1356.9954611137127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975296"/>
        <c:axId val="183977088"/>
      </c:barChart>
      <c:catAx>
        <c:axId val="1839752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3977088"/>
        <c:crosses val="autoZero"/>
        <c:auto val="1"/>
        <c:lblAlgn val="ctr"/>
        <c:lblOffset val="100"/>
        <c:noMultiLvlLbl val="0"/>
      </c:catAx>
      <c:valAx>
        <c:axId val="183977088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83975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15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856529101477351"/>
          <c:y val="4.6517383713735476E-2"/>
          <c:w val="0.77917668553449726"/>
          <c:h val="0.9269012541641299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5806164155104521E-2"/>
                  <c:y val="-9.657850983668598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925,4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096281408750606E-2"/>
                  <c:y val="6.438567322445732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074,5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580234507292171E-2"/>
                  <c:y val="3.219283661222866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492,9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0322211056562955E-2"/>
                  <c:y val="-6.438567322445732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513,2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580234507292171E-2"/>
                  <c:y val="-6.438567322445732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781,2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29011725364600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892,8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064187605833736E-2"/>
                  <c:y val="-3.219283661222866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621,7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2018 год</c:v>
                </c:pt>
                <c:pt idx="1">
                  <c:v>2017 год</c:v>
                </c:pt>
                <c:pt idx="2">
                  <c:v>2016 год</c:v>
                </c:pt>
                <c:pt idx="3">
                  <c:v>2015 год</c:v>
                </c:pt>
                <c:pt idx="4">
                  <c:v>2014 год</c:v>
                </c:pt>
                <c:pt idx="5">
                  <c:v>2013 год</c:v>
                </c:pt>
                <c:pt idx="6">
                  <c:v>2012 год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5925.4</c:v>
                </c:pt>
                <c:pt idx="1">
                  <c:v>6074.5</c:v>
                </c:pt>
                <c:pt idx="2">
                  <c:v>5492.9</c:v>
                </c:pt>
                <c:pt idx="3">
                  <c:v>5513.2</c:v>
                </c:pt>
                <c:pt idx="4">
                  <c:v>6781.2</c:v>
                </c:pt>
                <c:pt idx="5">
                  <c:v>3892.8</c:v>
                </c:pt>
                <c:pt idx="6">
                  <c:v>2621.7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4394496"/>
        <c:axId val="184396032"/>
        <c:axId val="0"/>
      </c:bar3DChart>
      <c:catAx>
        <c:axId val="1843944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4396032"/>
        <c:crosses val="autoZero"/>
        <c:auto val="1"/>
        <c:lblAlgn val="ctr"/>
        <c:lblOffset val="100"/>
        <c:noMultiLvlLbl val="0"/>
      </c:catAx>
      <c:valAx>
        <c:axId val="1843960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4394496"/>
        <c:crosses val="autoZero"/>
        <c:crossBetween val="between"/>
      </c:valAx>
      <c:spPr>
        <a:noFill/>
        <a:ln w="25378">
          <a:noFill/>
        </a:ln>
      </c:spPr>
    </c:plotArea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/>
              <a:t>на 01.01.2017  (за 2016 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0"/>
            <c:invertIfNegative val="0"/>
            <c:bubble3D val="0"/>
            <c:spPr>
              <a:solidFill>
                <a:srgbClr val="FFFF99"/>
              </a:solidFill>
            </c:spPr>
          </c:dPt>
          <c:dPt>
            <c:idx val="12"/>
            <c:invertIfNegative val="0"/>
            <c:bubble3D val="0"/>
          </c:dPt>
          <c:dLbls>
            <c:dLbl>
              <c:idx val="0"/>
              <c:layout>
                <c:manualLayout>
                  <c:x val="-7.2093551316984557E-3"/>
                  <c:y val="-1.9420384951881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465940054495913E-4"/>
                  <c:y val="-1.3045348498104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6.13261883931175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"/>
                  <c:y val="-1.0461869349664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1.0161125692621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7777777777777779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66666666666665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Лист1!$A$3:$A$16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Саратовская обл.</c:v>
                </c:pt>
                <c:pt idx="10">
                  <c:v>Чувашия</c:v>
                </c:pt>
                <c:pt idx="11">
                  <c:v>Мордовия</c:v>
                </c:pt>
                <c:pt idx="12">
                  <c:v>Марий Эл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58.725000000000001</c:v>
                </c:pt>
                <c:pt idx="1">
                  <c:v>56.975999999999999</c:v>
                </c:pt>
                <c:pt idx="2">
                  <c:v>50.408999999999999</c:v>
                </c:pt>
                <c:pt idx="3">
                  <c:v>43.822000000000003</c:v>
                </c:pt>
                <c:pt idx="4">
                  <c:v>43.064</c:v>
                </c:pt>
                <c:pt idx="5">
                  <c:v>43.052999999999997</c:v>
                </c:pt>
                <c:pt idx="6">
                  <c:v>40.121000000000002</c:v>
                </c:pt>
                <c:pt idx="7">
                  <c:v>38.44</c:v>
                </c:pt>
                <c:pt idx="8">
                  <c:v>37.436</c:v>
                </c:pt>
                <c:pt idx="9">
                  <c:v>36.566000000000003</c:v>
                </c:pt>
                <c:pt idx="10">
                  <c:v>36.134999999999998</c:v>
                </c:pt>
                <c:pt idx="11">
                  <c:v>35.676000000000002</c:v>
                </c:pt>
                <c:pt idx="12">
                  <c:v>34.972000000000001</c:v>
                </c:pt>
                <c:pt idx="13">
                  <c:v>33.651000000000003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5936128"/>
        <c:axId val="185950208"/>
        <c:axId val="0"/>
      </c:bar3DChart>
      <c:catAx>
        <c:axId val="185936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5950208"/>
        <c:crosses val="autoZero"/>
        <c:auto val="1"/>
        <c:lblAlgn val="ctr"/>
        <c:lblOffset val="100"/>
        <c:noMultiLvlLbl val="0"/>
      </c:catAx>
      <c:valAx>
        <c:axId val="185950208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85936128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на 01.01.2016  (за 2015 год)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32E-17"/>
                  <c:y val="1.8518518518518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07207207207207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9.6096096096096977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7.2072072072072073E-3"/>
                  <c:y val="4.629629629629629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54.871000000000002</c:v>
                </c:pt>
                <c:pt idx="1">
                  <c:v>52.914999999999999</c:v>
                </c:pt>
                <c:pt idx="2">
                  <c:v>50.784999999999997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41.411000000000001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35.890999999999998</c:v>
                </c:pt>
                <c:pt idx="10">
                  <c:v>35.448999999999998</c:v>
                </c:pt>
                <c:pt idx="11">
                  <c:v>35.192999999999998</c:v>
                </c:pt>
                <c:pt idx="12">
                  <c:v>34.034999999999997</c:v>
                </c:pt>
                <c:pt idx="13">
                  <c:v>33.680999999999997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5984128"/>
        <c:axId val="185985664"/>
        <c:axId val="0"/>
      </c:bar3DChart>
      <c:catAx>
        <c:axId val="185984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5985664"/>
        <c:crosses val="autoZero"/>
        <c:auto val="1"/>
        <c:lblAlgn val="ctr"/>
        <c:lblOffset val="100"/>
        <c:noMultiLvlLbl val="0"/>
      </c:catAx>
      <c:valAx>
        <c:axId val="18598566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85984128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9273341643608868"/>
                  <c:y val="0.29063854016220425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14 315,7 млн. рублей -                    78,4%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6349704605047613"/>
                  <c:y val="-6.1895900455504943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3 942,7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21,6%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14315.7</c:v>
                </c:pt>
                <c:pt idx="1">
                  <c:v>3942.7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467296070340165"/>
                  <c:y val="-5.8146977319147211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2008,0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50,9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576283151303669"/>
                  <c:y val="0.11374795913227474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904,5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22,9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0347063516204753"/>
                  <c:y val="-0.1084825109329156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1030,2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рублей-26,1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2008</c:v>
                </c:pt>
                <c:pt idx="1">
                  <c:v>904.5</c:v>
                </c:pt>
                <c:pt idx="2">
                  <c:v>1030.2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0.3233437025515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352738584601710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7982940167141916E-3"/>
                  <c:y val="-0.338041143576639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193176066856048E-3"/>
                  <c:y val="-0.293948820501425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</a:t>
                    </a:r>
                    <a:r>
                      <a:rPr lang="ru-RU" baseline="0" dirty="0" smtClean="0"/>
                      <a:t> 964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8386352133713536E-3"/>
                  <c:y val="-0.301297541013961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13 442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14164.8</c:v>
                </c:pt>
                <c:pt idx="1">
                  <c:v>16174</c:v>
                </c:pt>
                <c:pt idx="2">
                  <c:v>19204</c:v>
                </c:pt>
                <c:pt idx="3">
                  <c:v>13373</c:v>
                </c:pt>
                <c:pt idx="4">
                  <c:v>13491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186481664"/>
        <c:axId val="186512128"/>
        <c:axId val="0"/>
      </c:bar3DChart>
      <c:catAx>
        <c:axId val="18648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6512128"/>
        <c:crosses val="autoZero"/>
        <c:auto val="1"/>
        <c:lblAlgn val="ctr"/>
        <c:lblOffset val="100"/>
        <c:noMultiLvlLbl val="0"/>
      </c:catAx>
      <c:valAx>
        <c:axId val="186512128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18648166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 (факт)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1761887532893081E-2"/>
                  <c:y val="-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565.9</c:v>
                </c:pt>
                <c:pt idx="1">
                  <c:v>4586.8</c:v>
                </c:pt>
                <c:pt idx="2">
                  <c:v>8656.7999999999993</c:v>
                </c:pt>
                <c:pt idx="3">
                  <c:v>355.3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 (факт)</c:v>
                </c:pt>
              </c:strCache>
            </c:strRef>
          </c:tx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600.79999999999995</c:v>
                </c:pt>
                <c:pt idx="1">
                  <c:v>6321</c:v>
                </c:pt>
                <c:pt idx="2">
                  <c:v>9169</c:v>
                </c:pt>
                <c:pt idx="3">
                  <c:v>83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9206291776310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1877371256376315E-17"/>
                  <c:y val="-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869.6</c:v>
                </c:pt>
                <c:pt idx="1">
                  <c:v>8102.3</c:v>
                </c:pt>
                <c:pt idx="2">
                  <c:v>10163.1</c:v>
                </c:pt>
                <c:pt idx="3">
                  <c:v>69.099999999999994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 год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9.8015729440776266E-3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487</c:v>
                </c:pt>
                <c:pt idx="1">
                  <c:v>3809.9</c:v>
                </c:pt>
                <c:pt idx="2">
                  <c:v>9597.2000000000007</c:v>
                </c:pt>
                <c:pt idx="3">
                  <c:v>69.8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 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1761887532893152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1365033421048405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433</c:v>
                </c:pt>
                <c:pt idx="1">
                  <c:v>3374</c:v>
                </c:pt>
                <c:pt idx="2">
                  <c:v>9564.9</c:v>
                </c:pt>
                <c:pt idx="3">
                  <c:v>69.8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6856960"/>
        <c:axId val="186858496"/>
        <c:axId val="0"/>
      </c:bar3DChart>
      <c:catAx>
        <c:axId val="18685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6858496"/>
        <c:crosses val="autoZero"/>
        <c:auto val="1"/>
        <c:lblAlgn val="ctr"/>
        <c:lblOffset val="100"/>
        <c:noMultiLvlLbl val="0"/>
      </c:catAx>
      <c:valAx>
        <c:axId val="186858496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685696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0493834019"/>
          <c:y val="8.1803440083194803E-2"/>
          <c:w val="0.89765069506165984"/>
          <c:h val="0.5100538465660856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153.80000000000001</c:v>
                </c:pt>
                <c:pt idx="1">
                  <c:v>159.1</c:v>
                </c:pt>
                <c:pt idx="2" formatCode="#,##0.0">
                  <c:v>185.3</c:v>
                </c:pt>
                <c:pt idx="3">
                  <c:v>139.4</c:v>
                </c:pt>
                <c:pt idx="4" formatCode="#,##0.0">
                  <c:v>85.3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412.1</c:v>
                </c:pt>
                <c:pt idx="1">
                  <c:v>441.6</c:v>
                </c:pt>
                <c:pt idx="2" formatCode="#,##0.0">
                  <c:v>402</c:v>
                </c:pt>
                <c:pt idx="3">
                  <c:v>347.7</c:v>
                </c:pt>
                <c:pt idx="4" formatCode="#,##0.0">
                  <c:v>347.7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403.4</c:v>
                </c:pt>
                <c:pt idx="1">
                  <c:v>401.7</c:v>
                </c:pt>
                <c:pt idx="2" formatCode="#,##0.0">
                  <c:v>430.3</c:v>
                </c:pt>
                <c:pt idx="3">
                  <c:v>412.9</c:v>
                </c:pt>
                <c:pt idx="4" formatCode="#,##0.0">
                  <c:v>393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Субсидии на выравнивание обеспеченности муниципальных образований при реализации ими отдельных расходных обязательств 
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1">
                  <c:v>234.8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Иные дотации на возмещение части расходов местных бюджетов на обеспечение уровня заработной платы работников бюджетной сферы не ниже минимального размера оплаты труда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2" formatCode="#,##0.0">
                  <c:v>282.2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Иные межбюджетные трансферты при недостатке собственных доходов консолидированных бюджетов муниципальных образований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5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2016 год (факт)</c:v>
                </c:pt>
                <c:pt idx="1">
                  <c:v>2017 год (факт)</c:v>
                </c:pt>
                <c:pt idx="2">
                  <c:v>2018 год</c:v>
                </c:pt>
                <c:pt idx="3">
                  <c:v>2019 год</c:v>
                </c:pt>
                <c:pt idx="4">
                  <c:v>2020 год</c:v>
                </c:pt>
              </c:strCache>
            </c:strRef>
          </c:cat>
          <c:val>
            <c:numRef>
              <c:f>Лист1!$G$2:$G$6</c:f>
              <c:numCache>
                <c:formatCode>General</c:formatCode>
                <c:ptCount val="5"/>
                <c:pt idx="0">
                  <c:v>161.5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6583680"/>
        <c:axId val="186605952"/>
        <c:axId val="0"/>
      </c:bar3DChart>
      <c:catAx>
        <c:axId val="186583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6605952"/>
        <c:crosses val="autoZero"/>
        <c:auto val="1"/>
        <c:lblAlgn val="ctr"/>
        <c:lblOffset val="100"/>
        <c:noMultiLvlLbl val="0"/>
      </c:catAx>
      <c:valAx>
        <c:axId val="186605952"/>
        <c:scaling>
          <c:orientation val="minMax"/>
          <c:max val="13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6583680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6.0792145780098505E-2"/>
          <c:y val="0.68731861864433808"/>
          <c:w val="0.85787039287301414"/>
          <c:h val="0.31268138135566204"/>
        </c:manualLayout>
      </c:layout>
      <c:overlay val="0"/>
      <c:txPr>
        <a:bodyPr/>
        <a:lstStyle/>
        <a:p>
          <a:pPr>
            <a:defRPr sz="8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627045704441189E-2"/>
          <c:y val="0.12672981812696976"/>
          <c:w val="0.40352211742250538"/>
          <c:h val="0.7236867592305921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973184296213928E-2"/>
                  <c:y val="-9.384243492343233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4486836490604322E-2"/>
                  <c:y val="-0.1188555335921312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8703072518374384E-2"/>
                  <c:y val="7.9689323394222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0108484527631058E-2"/>
                  <c:y val="6.34025181198250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600462834273E-2"/>
                  <c:y val="9.016012130161074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5.2000244342497358E-2"/>
                  <c:y val="0.1223459318710456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2648708083310168E-2"/>
                  <c:y val="0.14328276453356831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4273262556637002E-2"/>
                  <c:y val="3.877841021854930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8.0881239807996372E-2"/>
                  <c:y val="-1.2215500885152461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6841846662688724E-2"/>
                  <c:y val="-3.082890757103050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7297771171480623E-2"/>
                  <c:y val="-6.359641810950486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6.8865188453577586E-2"/>
                  <c:y val="-9.539423023490278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5135300231417137E-2"/>
                  <c:y val="-0.1074148388069891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6865054773443158E-2"/>
                  <c:y val="-0.15510748846920225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67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Лист1!$A$2:$A$18</c:f>
              <c:strCache>
                <c:ptCount val="17"/>
                <c:pt idx="0">
                  <c:v>"Развитие жилищного строительства и сферы жилищно-коммунального хозяйства"</c:v>
                </c:pt>
                <c:pt idx="1">
                  <c:v>"Развитие здравоохранения"</c:v>
                </c:pt>
                <c:pt idx="2">
                  <c:v>"Социальная поддержка граждан"</c:v>
                </c:pt>
                <c:pt idx="3">
                  <c:v>"Развитие культуры и туризма"</c:v>
                </c:pt>
                <c:pt idx="4">
                  <c:v>"Развитие физической культуры и спорта"</c:v>
                </c:pt>
                <c:pt idx="5">
                  <c:v>"Содействие занятости населения"</c:v>
                </c:pt>
                <c:pt idx="6">
                  <c:v>"Развитие образования"</c:v>
                </c:pt>
                <c:pt idx="7">
                  <c:v>"Повышение безопасности жизнедеятельности населения и территорий Чувашской Республики"</c:v>
                </c:pt>
                <c:pt idx="8">
                  <c:v>"Развитие сельского хозяйства и регулирование рынка сельскохозяйственной продукции, сырья и продовольствия Чувашской Республики"</c:v>
                </c:pt>
                <c:pt idx="9">
                  <c:v>"Экономическое развитие Чувашской Республики"</c:v>
                </c:pt>
                <c:pt idx="10">
                  <c:v>"Развитие транспортной системы Чувашской Республики"</c:v>
                </c:pt>
                <c:pt idx="11">
                  <c:v>"Развитие потенциала природно-сырьевых ресурсов и обеспечение экологической безопасности"</c:v>
                </c:pt>
                <c:pt idx="12">
                  <c:v>"Управление общественными финансами и государственным долгом Чувашской Республики"</c:v>
                </c:pt>
                <c:pt idx="13">
                  <c:v>"Развитие потенциала государственного управления"</c:v>
                </c:pt>
                <c:pt idx="14">
                  <c:v>"Информационное общество Чувашии"</c:v>
                </c:pt>
                <c:pt idx="15">
                  <c:v>"Развитие промышленности и инновационная экономика"</c:v>
                </c:pt>
                <c:pt idx="16">
                  <c:v>"Формирование современной городской среды на территории Чувашской Республики" на 2018-2022 годы</c:v>
                </c:pt>
              </c:strCache>
            </c:strRef>
          </c:cat>
          <c:val>
            <c:numRef>
              <c:f>Лист1!$B$2:$B$18</c:f>
              <c:numCache>
                <c:formatCode>0.0%</c:formatCode>
                <c:ptCount val="17"/>
                <c:pt idx="0">
                  <c:v>3.9E-2</c:v>
                </c:pt>
                <c:pt idx="1">
                  <c:v>0.19800000000000001</c:v>
                </c:pt>
                <c:pt idx="2">
                  <c:v>0.13400000000000001</c:v>
                </c:pt>
                <c:pt idx="3">
                  <c:v>3.6999999999999998E-2</c:v>
                </c:pt>
                <c:pt idx="4">
                  <c:v>1.4E-2</c:v>
                </c:pt>
                <c:pt idx="5">
                  <c:v>8.9999999999999993E-3</c:v>
                </c:pt>
                <c:pt idx="6">
                  <c:v>0.28499999999999998</c:v>
                </c:pt>
                <c:pt idx="7">
                  <c:v>8.0000000000000002E-3</c:v>
                </c:pt>
                <c:pt idx="8">
                  <c:v>6.4000000000000001E-2</c:v>
                </c:pt>
                <c:pt idx="9">
                  <c:v>2.1999999999999999E-2</c:v>
                </c:pt>
                <c:pt idx="10">
                  <c:v>7.8E-2</c:v>
                </c:pt>
                <c:pt idx="11">
                  <c:v>1.4E-2</c:v>
                </c:pt>
                <c:pt idx="12">
                  <c:v>6.9000000000000006E-2</c:v>
                </c:pt>
                <c:pt idx="13">
                  <c:v>1.2999999999999999E-2</c:v>
                </c:pt>
                <c:pt idx="14">
                  <c:v>8.9999999999999993E-3</c:v>
                </c:pt>
                <c:pt idx="15">
                  <c:v>1E-3</c:v>
                </c:pt>
                <c:pt idx="16">
                  <c:v>6.0000000000000001E-3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4785571752590823"/>
          <c:y val="0.24338398151896926"/>
          <c:w val="0.44576625718641383"/>
          <c:h val="0.73883576651027638"/>
        </c:manualLayout>
      </c:layout>
      <c:overlay val="0"/>
      <c:txPr>
        <a:bodyPr/>
        <a:lstStyle/>
        <a:p>
          <a:pPr>
            <a:defRPr sz="8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8664763938500337E-2"/>
                  <c:y val="-0.2137777797084325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553969948750281E-2"/>
                  <c:y val="-0.2137777797084325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886351918000451E-2"/>
                  <c:y val="-0.396523301072092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4886351918000451E-2"/>
                  <c:y val="-0.2379139806432556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553969948750281E-2"/>
                  <c:y val="-0.2137777797084325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643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0</c:formatCode>
                <c:ptCount val="5"/>
                <c:pt idx="0">
                  <c:v>1520.6</c:v>
                </c:pt>
                <c:pt idx="1">
                  <c:v>1614.3</c:v>
                </c:pt>
                <c:pt idx="2">
                  <c:v>3351.7</c:v>
                </c:pt>
                <c:pt idx="3">
                  <c:v>1728.26</c:v>
                </c:pt>
                <c:pt idx="4">
                  <c:v>1643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7187584"/>
        <c:axId val="187200640"/>
        <c:axId val="0"/>
      </c:bar3DChart>
      <c:catAx>
        <c:axId val="187187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200640"/>
        <c:crosses val="autoZero"/>
        <c:auto val="1"/>
        <c:lblAlgn val="ctr"/>
        <c:lblOffset val="100"/>
        <c:noMultiLvlLbl val="0"/>
      </c:catAx>
      <c:valAx>
        <c:axId val="18720064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1875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3323608185964947E-2"/>
                  <c:y val="-0.410640219869749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613141675525833E-2"/>
                  <c:y val="-0.3993818808492178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591</a:t>
                    </a:r>
                    <a:endParaRPr lang="en-US" sz="1300" b="1" i="0" u="none" strike="noStrike" kern="1200" baseline="0" dirty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2124802761954611E-2"/>
                  <c:y val="-0.38527465202279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96524782859E-2"/>
                  <c:y val="-0.38208056247718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344789805723515E-2"/>
                  <c:y val="-0.372843824231170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593.6</c:v>
                </c:pt>
                <c:pt idx="1">
                  <c:v>590.79999999999995</c:v>
                </c:pt>
                <c:pt idx="2">
                  <c:v>638</c:v>
                </c:pt>
                <c:pt idx="3">
                  <c:v>602</c:v>
                </c:pt>
                <c:pt idx="4">
                  <c:v>587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7495168"/>
        <c:axId val="187496704"/>
        <c:axId val="0"/>
      </c:bar3DChart>
      <c:catAx>
        <c:axId val="187495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496704"/>
        <c:crosses val="autoZero"/>
        <c:auto val="1"/>
        <c:lblAlgn val="ctr"/>
        <c:lblOffset val="100"/>
        <c:noMultiLvlLbl val="0"/>
      </c:catAx>
      <c:valAx>
        <c:axId val="18749670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4951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690958172914035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592296800801E-2"/>
                  <c:y val="-0.380128184273025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361290441211881E-2"/>
                  <c:y val="-0.388391840452874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142349913621E-2"/>
                  <c:y val="-0.347073559553632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591536864557888E-2"/>
                  <c:y val="-0.347073559553632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11359</c:v>
                </c:pt>
                <c:pt idx="1">
                  <c:v>11825</c:v>
                </c:pt>
                <c:pt idx="2">
                  <c:v>13971</c:v>
                </c:pt>
                <c:pt idx="3">
                  <c:v>12160</c:v>
                </c:pt>
                <c:pt idx="4">
                  <c:v>11642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7712256"/>
        <c:axId val="187725312"/>
        <c:axId val="0"/>
      </c:bar3DChart>
      <c:catAx>
        <c:axId val="18771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725312"/>
        <c:crosses val="autoZero"/>
        <c:auto val="1"/>
        <c:lblAlgn val="ctr"/>
        <c:lblOffset val="100"/>
        <c:noMultiLvlLbl val="0"/>
      </c:catAx>
      <c:valAx>
        <c:axId val="18772531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712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1028895384618724E-2"/>
                  <c:y val="-0.356318768910433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707097338620129E-2"/>
                  <c:y val="-0.40304161108761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4683286134969596E-3"/>
                  <c:y val="-0.417452581579204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780305636993284E-2"/>
                  <c:y val="-0.34653089110843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868828348107821E-2"/>
                  <c:y val="-0.34149331424667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8205.9</c:v>
                </c:pt>
                <c:pt idx="1">
                  <c:v>8799.9</c:v>
                </c:pt>
                <c:pt idx="2">
                  <c:v>9704.7000000000007</c:v>
                </c:pt>
                <c:pt idx="3">
                  <c:v>7506.9</c:v>
                </c:pt>
                <c:pt idx="4">
                  <c:v>7715.8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0734080"/>
        <c:axId val="80808576"/>
        <c:axId val="0"/>
      </c:bar3DChart>
      <c:catAx>
        <c:axId val="80734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80808576"/>
        <c:crosses val="autoZero"/>
        <c:auto val="1"/>
        <c:lblAlgn val="ctr"/>
        <c:lblOffset val="100"/>
        <c:noMultiLvlLbl val="0"/>
      </c:catAx>
      <c:valAx>
        <c:axId val="80808576"/>
        <c:scaling>
          <c:orientation val="minMax"/>
          <c:max val="10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807340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6.6823734925375569E-3"/>
                  <c:y val="-0.3823125315927454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5 724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888613843707E-2"/>
                  <c:y val="-0.3602638903903097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5 5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164929640528912E-2"/>
                  <c:y val="-0.40918860005856134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6 557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40850798711650455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6 049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133679610307961E-2"/>
                  <c:y val="-0.4092305690210495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5 91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5724</c:v>
                </c:pt>
                <c:pt idx="1">
                  <c:v>5518.5460000000003</c:v>
                </c:pt>
                <c:pt idx="2">
                  <c:v>6466</c:v>
                </c:pt>
                <c:pt idx="3">
                  <c:v>5887</c:v>
                </c:pt>
                <c:pt idx="4">
                  <c:v>5915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94722688"/>
        <c:axId val="94915968"/>
        <c:axId val="0"/>
      </c:bar3DChart>
      <c:catAx>
        <c:axId val="9472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94915968"/>
        <c:crosses val="autoZero"/>
        <c:auto val="1"/>
        <c:lblAlgn val="ctr"/>
        <c:lblOffset val="100"/>
        <c:noMultiLvlLbl val="0"/>
      </c:catAx>
      <c:valAx>
        <c:axId val="94915968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947226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631837452134026E-2"/>
                  <c:y val="-0.3811097374499788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306938534823006E-2"/>
                  <c:y val="-0.3001320019954076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395291198920654E-2"/>
                  <c:y val="-0.310024725900380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43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537375614360656E-2"/>
                  <c:y val="-0.3052122848683996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1003E-2"/>
                  <c:y val="-0.3084386895272798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43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604.70000000000005</c:v>
                </c:pt>
                <c:pt idx="1">
                  <c:v>412</c:v>
                </c:pt>
                <c:pt idx="2">
                  <c:v>414.3</c:v>
                </c:pt>
                <c:pt idx="3">
                  <c:v>426.7</c:v>
                </c:pt>
                <c:pt idx="4">
                  <c:v>431.1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5403776"/>
        <c:axId val="175408640"/>
        <c:axId val="0"/>
      </c:bar3DChart>
      <c:catAx>
        <c:axId val="175403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5408640"/>
        <c:crosses val="autoZero"/>
        <c:auto val="1"/>
        <c:lblAlgn val="ctr"/>
        <c:lblOffset val="100"/>
        <c:noMultiLvlLbl val="0"/>
      </c:catAx>
      <c:valAx>
        <c:axId val="1754086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75403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0452599554271722E-3"/>
                  <c:y val="-0.343923284640661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922255222389483E-2"/>
                  <c:y val="-0.39064677749943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9129835315603662E-3"/>
                  <c:y val="-0.396793115788788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997432315752838E-3"/>
                  <c:y val="-0.272157660149006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641731197815661E-2"/>
                  <c:y val="-0.271252236717962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1114</c:v>
                </c:pt>
                <c:pt idx="1">
                  <c:v>1432.3</c:v>
                </c:pt>
                <c:pt idx="2">
                  <c:v>1824.48</c:v>
                </c:pt>
                <c:pt idx="3">
                  <c:v>1183</c:v>
                </c:pt>
                <c:pt idx="4">
                  <c:v>1066.9000000000001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8938880"/>
        <c:axId val="189995648"/>
        <c:axId val="0"/>
      </c:bar3DChart>
      <c:catAx>
        <c:axId val="188938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9995648"/>
        <c:crosses val="autoZero"/>
        <c:auto val="1"/>
        <c:lblAlgn val="ctr"/>
        <c:lblOffset val="100"/>
        <c:noMultiLvlLbl val="0"/>
      </c:catAx>
      <c:valAx>
        <c:axId val="1899956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8938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313807058899E-2"/>
                  <c:y val="-0.325764834384881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858617114556748E-2"/>
                  <c:y val="-0.370431694948556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1 003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02988753471346E-2"/>
                  <c:y val="-0.261070749602909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54003366486534E-2"/>
                  <c:y val="-0.240289281753134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382906379960812E-2"/>
                  <c:y val="-0.2010111591892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838.08900000000006</c:v>
                </c:pt>
                <c:pt idx="1">
                  <c:v>1003</c:v>
                </c:pt>
                <c:pt idx="2">
                  <c:v>691</c:v>
                </c:pt>
                <c:pt idx="3">
                  <c:v>590</c:v>
                </c:pt>
                <c:pt idx="4">
                  <c:v>396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0213120"/>
        <c:axId val="191004672"/>
        <c:axId val="0"/>
      </c:bar3DChart>
      <c:catAx>
        <c:axId val="1902131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004672"/>
        <c:crosses val="autoZero"/>
        <c:auto val="1"/>
        <c:lblAlgn val="ctr"/>
        <c:lblOffset val="100"/>
        <c:noMultiLvlLbl val="0"/>
      </c:catAx>
      <c:valAx>
        <c:axId val="1910046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2131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437962289332793E-2"/>
                  <c:y val="-0.23310004559548408"/>
                </c:manualLayout>
              </c:layout>
              <c:tx>
                <c:rich>
                  <a:bodyPr/>
                  <a:lstStyle/>
                  <a:p>
                    <a:r>
                      <a:rPr lang="ru-RU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4793207631109314E-3"/>
                  <c:y val="-0.322961995653910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437452106595539E-2"/>
                  <c:y val="-0.36314213313096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198301907777327E-2"/>
                  <c:y val="-0.24231331552938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67762267088826E-2"/>
                  <c:y val="-0.241490477920720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182</c:v>
                </c:pt>
                <c:pt idx="1">
                  <c:v>248.3</c:v>
                </c:pt>
                <c:pt idx="2">
                  <c:v>362</c:v>
                </c:pt>
                <c:pt idx="3">
                  <c:v>167</c:v>
                </c:pt>
                <c:pt idx="4">
                  <c:v>167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90356480"/>
        <c:axId val="190775296"/>
        <c:axId val="0"/>
      </c:bar3DChart>
      <c:catAx>
        <c:axId val="190356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775296"/>
        <c:crosses val="autoZero"/>
        <c:auto val="1"/>
        <c:lblAlgn val="ctr"/>
        <c:lblOffset val="100"/>
        <c:noMultiLvlLbl val="0"/>
      </c:catAx>
      <c:valAx>
        <c:axId val="19077529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356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912359692782004E-2"/>
                  <c:y val="-0.273682207111949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1726134776299551E-3"/>
                  <c:y val="-0.254295799850343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6014529114736611E-2"/>
                  <c:y val="-0.417452581579204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029193846598E-2"/>
                  <c:y val="-0.21431206689006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4419264864767228E-2"/>
                  <c:y val="-0.221670299638871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223.5</c:v>
                </c:pt>
                <c:pt idx="1">
                  <c:v>201.2</c:v>
                </c:pt>
                <c:pt idx="2">
                  <c:v>431.27659999999997</c:v>
                </c:pt>
                <c:pt idx="3">
                  <c:v>179</c:v>
                </c:pt>
                <c:pt idx="4">
                  <c:v>182.584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482880"/>
        <c:axId val="191188992"/>
        <c:axId val="0"/>
      </c:bar3DChart>
      <c:catAx>
        <c:axId val="191482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188992"/>
        <c:crosses val="autoZero"/>
        <c:auto val="1"/>
        <c:lblAlgn val="ctr"/>
        <c:lblOffset val="100"/>
        <c:noMultiLvlLbl val="0"/>
      </c:catAx>
      <c:valAx>
        <c:axId val="19118899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482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38623389022E-2"/>
                  <c:y val="-0.24949225045583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64939894069623E-2"/>
                  <c:y val="-0.324815019740605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2964101372296917E-3"/>
                  <c:y val="-0.3880576369416597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621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504544960435408E-3"/>
                  <c:y val="-0.251246598814893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800565261883431E-2"/>
                  <c:y val="-0.2386047739174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225</c:v>
                </c:pt>
                <c:pt idx="1">
                  <c:v>367</c:v>
                </c:pt>
                <c:pt idx="2">
                  <c:v>620.5</c:v>
                </c:pt>
                <c:pt idx="3">
                  <c:v>357</c:v>
                </c:pt>
                <c:pt idx="4">
                  <c:v>348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956096"/>
        <c:axId val="191960960"/>
        <c:axId val="0"/>
      </c:bar3DChart>
      <c:catAx>
        <c:axId val="191956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960960"/>
        <c:crosses val="autoZero"/>
        <c:auto val="1"/>
        <c:lblAlgn val="ctr"/>
        <c:lblOffset val="100"/>
        <c:noMultiLvlLbl val="0"/>
      </c:catAx>
      <c:valAx>
        <c:axId val="19196096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956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86264403341179E-2"/>
                  <c:y val="-0.351484084749575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5827976035496477E-3"/>
                  <c:y val="-0.39295288913341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3 345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368550113473389E-2"/>
                  <c:y val="-0.3585547453267116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3 152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981457654942186E-2"/>
                  <c:y val="-0.300416232358967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5123789690444518E-2"/>
                  <c:y val="-0.308638489042459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2838</c:v>
                </c:pt>
                <c:pt idx="1">
                  <c:v>3344.7</c:v>
                </c:pt>
                <c:pt idx="2">
                  <c:v>2969.5</c:v>
                </c:pt>
                <c:pt idx="3">
                  <c:v>2429.9</c:v>
                </c:pt>
                <c:pt idx="4">
                  <c:v>2379.6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2691200"/>
        <c:axId val="192716800"/>
        <c:axId val="0"/>
      </c:bar3DChart>
      <c:catAx>
        <c:axId val="192691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2716800"/>
        <c:crosses val="autoZero"/>
        <c:auto val="1"/>
        <c:lblAlgn val="ctr"/>
        <c:lblOffset val="100"/>
        <c:noMultiLvlLbl val="0"/>
      </c:catAx>
      <c:valAx>
        <c:axId val="1927168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2691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9.9220338740930222E-3"/>
                  <c:y val="-0.24437281758563076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3 339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496963727290479E-2"/>
                  <c:y val="-0.29492873903303096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4 241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9321698696704E-3"/>
                  <c:y val="-0.25672223039088721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/>
                      <a:t>3 830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2671852650594412E-3"/>
                  <c:y val="-0.23855444014847735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3 490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133591189662916E-2"/>
                  <c:y val="-0.24740362467797675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3 661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3338.8</c:v>
                </c:pt>
                <c:pt idx="1">
                  <c:v>4241.66</c:v>
                </c:pt>
                <c:pt idx="2">
                  <c:v>3830.04</c:v>
                </c:pt>
                <c:pt idx="3">
                  <c:v>3490.1</c:v>
                </c:pt>
                <c:pt idx="4">
                  <c:v>3661.7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93588608"/>
        <c:axId val="193651072"/>
        <c:axId val="0"/>
      </c:bar3DChart>
      <c:catAx>
        <c:axId val="193588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3651072"/>
        <c:crosses val="autoZero"/>
        <c:auto val="1"/>
        <c:lblAlgn val="ctr"/>
        <c:lblOffset val="100"/>
        <c:noMultiLvlLbl val="0"/>
      </c:catAx>
      <c:valAx>
        <c:axId val="193651072"/>
        <c:scaling>
          <c:orientation val="minMax"/>
          <c:max val="6335.5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3588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714240"/>
        <c:axId val="194097536"/>
        <c:axId val="0"/>
      </c:bar3DChart>
      <c:catAx>
        <c:axId val="194714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94097536"/>
        <c:crosses val="autoZero"/>
        <c:auto val="1"/>
        <c:lblAlgn val="ctr"/>
        <c:lblOffset val="100"/>
        <c:noMultiLvlLbl val="0"/>
      </c:catAx>
      <c:valAx>
        <c:axId val="19409753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947142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476859643137809"/>
          <c:y val="5.092494387871295E-2"/>
          <c:w val="0.83204342897108252"/>
          <c:h val="0.7569730292481374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 (2)'!$B$6:$B$7</c:f>
              <c:strCache>
                <c:ptCount val="1"/>
                <c:pt idx="0">
                  <c:v>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395893435471574E-2"/>
                  <c:y val="-0.35533721573348082"/>
                </c:manualLayout>
              </c:layout>
              <c:spPr/>
              <c:txPr>
                <a:bodyPr/>
                <a:lstStyle/>
                <a:p>
                  <a:pPr algn="ctr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9350144245131773E-2"/>
                  <c:y val="-0.35120538764355663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675072122565886E-2"/>
                  <c:y val="-0.28922796629469372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675072122565886E-2"/>
                  <c:y val="-0.13221882421836875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116714748377258E-2"/>
                  <c:y val="-0.12808667078765007"/>
                </c:manualLayout>
              </c:layout>
              <c:spPr/>
              <c:txPr>
                <a:bodyPr/>
                <a:lstStyle/>
                <a:p>
                  <a:pPr algn="ctr" rtl="0">
                    <a:defRPr lang="en-US" sz="1300" b="1" i="0" u="none" strike="noStrike" kern="1200" baseline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2553.4</c:v>
                </c:pt>
                <c:pt idx="1">
                  <c:v>2296.1309999999999</c:v>
                </c:pt>
                <c:pt idx="2">
                  <c:v>1922.6299999999999</c:v>
                </c:pt>
                <c:pt idx="3">
                  <c:v>544.08199999999999</c:v>
                </c:pt>
                <c:pt idx="4">
                  <c:v>538.22199999999998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802048"/>
        <c:axId val="194803584"/>
        <c:axId val="0"/>
      </c:bar3DChart>
      <c:catAx>
        <c:axId val="194802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4803584"/>
        <c:crosses val="autoZero"/>
        <c:auto val="1"/>
        <c:lblAlgn val="ctr"/>
        <c:lblOffset val="100"/>
        <c:noMultiLvlLbl val="0"/>
      </c:catAx>
      <c:valAx>
        <c:axId val="19480358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4802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375514663231427E-2"/>
                  <c:y val="-0.19161820289594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91E-2"/>
                  <c:y val="-0.218436356980228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49311638722299E-2"/>
                  <c:y val="-0.39529513392699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71826982664E-2"/>
                  <c:y val="-0.126774159363650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6661694254E-2"/>
                  <c:y val="-0.1281695467512186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3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2016 факт</c:v>
                </c:pt>
                <c:pt idx="1">
                  <c:v>2017 факт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336.65600000000001</c:v>
                </c:pt>
                <c:pt idx="1">
                  <c:v>502.97</c:v>
                </c:pt>
                <c:pt idx="2">
                  <c:v>1094.4928</c:v>
                </c:pt>
                <c:pt idx="3">
                  <c:v>192.49799999999999</c:v>
                </c:pt>
                <c:pt idx="4">
                  <c:v>198.02699999999999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5836160"/>
        <c:axId val="195837952"/>
        <c:axId val="0"/>
      </c:bar3DChart>
      <c:catAx>
        <c:axId val="1958361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837952"/>
        <c:crosses val="autoZero"/>
        <c:auto val="1"/>
        <c:lblAlgn val="ctr"/>
        <c:lblOffset val="100"/>
        <c:noMultiLvlLbl val="0"/>
      </c:catAx>
      <c:valAx>
        <c:axId val="19583795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8361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4070657625098944E-2"/>
                  <c:y val="-0.399613681394728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11239944637300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718289653152947E-2"/>
                  <c:y val="-8.94194302523113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09534570067151E-2"/>
                  <c:y val="-9.414741763835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6661694254E-2"/>
                  <c:y val="-0.128169546751218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2017 факт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strCache>
            </c:strRef>
          </c:cat>
          <c:val>
            <c:numRef>
              <c:f>'Лист1 (2)'!$C$8:$C$11</c:f>
              <c:numCache>
                <c:formatCode>#,##0</c:formatCode>
                <c:ptCount val="4"/>
                <c:pt idx="0">
                  <c:v>1468.8</c:v>
                </c:pt>
                <c:pt idx="1">
                  <c:v>57.583599999999997</c:v>
                </c:pt>
                <c:pt idx="2">
                  <c:v>5.99</c:v>
                </c:pt>
                <c:pt idx="3">
                  <c:v>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5426944"/>
        <c:axId val="195698048"/>
        <c:axId val="0"/>
      </c:bar3DChart>
      <c:catAx>
        <c:axId val="195426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698048"/>
        <c:crosses val="autoZero"/>
        <c:auto val="1"/>
        <c:lblAlgn val="ctr"/>
        <c:lblOffset val="100"/>
        <c:noMultiLvlLbl val="0"/>
      </c:catAx>
      <c:valAx>
        <c:axId val="1956980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426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331620288724E-2"/>
                  <c:y val="-0.4281620804043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742689481729871E-2"/>
                  <c:y val="-0.41419680733202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3718289653152947E-2"/>
                  <c:y val="-0.415686847505306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309534570067151E-2"/>
                  <c:y val="-9.414741763835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6661694254E-2"/>
                  <c:y val="-0.128169546751218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(2)'!$B$8:$B$10</c:f>
              <c:strCach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strCache>
            </c:strRef>
          </c:cat>
          <c:val>
            <c:numRef>
              <c:f>'Лист1 (2)'!$C$8:$C$10</c:f>
              <c:numCache>
                <c:formatCode>#,##0</c:formatCode>
                <c:ptCount val="3"/>
                <c:pt idx="0">
                  <c:v>276.964</c:v>
                </c:pt>
                <c:pt idx="1">
                  <c:v>275.97460000000001</c:v>
                </c:pt>
                <c:pt idx="2">
                  <c:v>275.97460000000001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6044672"/>
        <c:axId val="196049536"/>
        <c:axId val="0"/>
      </c:bar3DChart>
      <c:catAx>
        <c:axId val="196044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049536"/>
        <c:crosses val="autoZero"/>
        <c:auto val="1"/>
        <c:lblAlgn val="ctr"/>
        <c:lblOffset val="100"/>
        <c:noMultiLvlLbl val="0"/>
      </c:catAx>
      <c:valAx>
        <c:axId val="19604953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044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D5ACE94A-52A8-405F-BA66-C2A7E08F58F9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0.76272</cdr:y>
    </cdr:from>
    <cdr:to>
      <cdr:x>0.40124</cdr:x>
      <cdr:y>0.87289</cdr:y>
    </cdr:to>
    <cdr:sp macro="" textlink="">
      <cdr:nvSpPr>
        <cdr:cNvPr id="2" name="Text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-179388" y="2983031"/>
          <a:ext cx="1744662" cy="430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0"/>
            </a:spcBef>
            <a:buFontTx/>
            <a:buNone/>
          </a:pPr>
          <a:r>
            <a:rPr lang="ru-RU" alt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безвозмездные доп. </a:t>
          </a:r>
          <a:r>
            <a:rPr lang="ru-RU" alt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поступления</a:t>
          </a:r>
        </a:p>
      </cdr:txBody>
    </cdr:sp>
  </cdr:relSizeAnchor>
  <cdr:relSizeAnchor xmlns:cdr="http://schemas.openxmlformats.org/drawingml/2006/chartDrawing">
    <cdr:from>
      <cdr:x>0.41911</cdr:x>
      <cdr:y>0.72677</cdr:y>
    </cdr:from>
    <cdr:to>
      <cdr:x>0.82072</cdr:x>
      <cdr:y>0.83694</cdr:y>
    </cdr:to>
    <cdr:sp macro="" textlink="">
      <cdr:nvSpPr>
        <cdr:cNvPr id="3" name="TextBox 4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22374" y="2842418"/>
          <a:ext cx="1746250" cy="430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0"/>
            </a:spcBef>
            <a:buFontTx/>
            <a:buNone/>
          </a:pPr>
          <a:r>
            <a:rPr lang="ru-RU" alt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доп.  </a:t>
          </a:r>
          <a:r>
            <a:rPr lang="ru-RU" alt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доходы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0.02775</cdr:x>
      <cdr:y>0.3015</cdr:y>
    </cdr:from>
    <cdr:to>
      <cdr:x>0.1025</cdr:x>
      <cdr:y>0.46066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9426" y="17320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0.04782</cdr:x>
      <cdr:y>0.2617</cdr:y>
    </cdr:from>
    <cdr:to>
      <cdr:x>0.08797</cdr:x>
      <cdr:y>0.30886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4960" y="1503451"/>
          <a:ext cx="491066" cy="2709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0.06512</cdr:x>
      <cdr:y>0.26273</cdr:y>
    </cdr:from>
    <cdr:to>
      <cdr:x>0.14467</cdr:x>
      <cdr:y>0.30618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0393" y="1509371"/>
          <a:ext cx="721248" cy="249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12 261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0.15248</cdr:x>
      <cdr:y>0.2126</cdr:y>
    </cdr:from>
    <cdr:to>
      <cdr:x>0.2326</cdr:x>
      <cdr:y>0.26335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382481" y="1221339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14 290</a:t>
          </a:r>
        </a:p>
      </cdr:txBody>
    </cdr:sp>
  </cdr:relSizeAnchor>
  <cdr:relSizeAnchor xmlns:cdr="http://schemas.openxmlformats.org/drawingml/2006/chartDrawing">
    <cdr:from>
      <cdr:x>0.24779</cdr:x>
      <cdr:y>0.2126</cdr:y>
    </cdr:from>
    <cdr:to>
      <cdr:x>0.33788</cdr:x>
      <cdr:y>0.25742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2246577" y="1221339"/>
          <a:ext cx="816810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14 259</a:t>
          </a:r>
        </a:p>
      </cdr:txBody>
    </cdr:sp>
  </cdr:relSizeAnchor>
  <cdr:relSizeAnchor xmlns:cdr="http://schemas.openxmlformats.org/drawingml/2006/chartDrawing">
    <cdr:from>
      <cdr:x>0.35103</cdr:x>
      <cdr:y>0.22513</cdr:y>
    </cdr:from>
    <cdr:to>
      <cdr:x>0.43374</cdr:x>
      <cdr:y>0.26901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182681" y="1293347"/>
          <a:ext cx="749899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14 121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0.44325</cdr:x>
      <cdr:y>0.22513</cdr:y>
    </cdr:from>
    <cdr:to>
      <cdr:x>0.51473</cdr:x>
      <cdr:y>0.26901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018791" y="1293347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13 998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0.54164</cdr:x>
      <cdr:y>0.22513</cdr:y>
    </cdr:from>
    <cdr:to>
      <cdr:x>0.61312</cdr:x>
      <cdr:y>0.26273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910873" y="1293347"/>
          <a:ext cx="648081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13 832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0.64295</cdr:x>
      <cdr:y>0.22513</cdr:y>
    </cdr:from>
    <cdr:to>
      <cdr:x>0.71879</cdr:x>
      <cdr:y>0.27527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829406" y="1293347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13 869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0.31405</cdr:x>
      <cdr:y>0.10233</cdr:y>
    </cdr:from>
    <cdr:to>
      <cdr:x>0.462</cdr:x>
      <cdr:y>0.21192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2736304" y="287368"/>
          <a:ext cx="128908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41 358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0.5754</cdr:x>
      <cdr:y>0.06035</cdr:y>
    </cdr:from>
    <cdr:to>
      <cdr:x>0.7495</cdr:x>
      <cdr:y>0.16995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3477" y="169494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721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0.86324</cdr:x>
      <cdr:y>0.10233</cdr:y>
    </cdr:from>
    <cdr:to>
      <cdr:x>0.99601</cdr:x>
      <cdr:y>0.21192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21405" y="287368"/>
          <a:ext cx="115682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446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0.72862</cdr:x>
      <cdr:y>0.10233</cdr:y>
    </cdr:from>
    <cdr:to>
      <cdr:x>0.85926</cdr:x>
      <cdr:y>0.21192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48402" y="287368"/>
          <a:ext cx="1138262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0.19008</cdr:x>
      <cdr:y>0.12797</cdr:y>
    </cdr:from>
    <cdr:to>
      <cdr:x>0.30578</cdr:x>
      <cdr:y>0.24349</cdr:y>
    </cdr:to>
    <cdr:sp macro="" textlink="">
      <cdr:nvSpPr>
        <cdr:cNvPr id="13" name="TextBox 2"/>
        <cdr:cNvSpPr txBox="1"/>
      </cdr:nvSpPr>
      <cdr:spPr>
        <a:xfrm xmlns:a="http://schemas.openxmlformats.org/drawingml/2006/main">
          <a:off x="1656184" y="359376"/>
          <a:ext cx="1008090" cy="3244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37 122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0.05785</cdr:x>
      <cdr:y>0.15361</cdr:y>
    </cdr:from>
    <cdr:to>
      <cdr:x>0.17356</cdr:x>
      <cdr:y>0.26321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504056" y="431384"/>
          <a:ext cx="1008178" cy="30779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88</a:t>
          </a:r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0.34711</cdr:x>
      <cdr:y>0.561</cdr:y>
    </cdr:from>
    <cdr:to>
      <cdr:x>0.43067</cdr:x>
      <cdr:y>0.66512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3024358" y="157546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62,1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0.21488</cdr:x>
      <cdr:y>0.59052</cdr:y>
    </cdr:from>
    <cdr:to>
      <cdr:x>0.29844</cdr:x>
      <cdr:y>0.69463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1872208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,1%)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0.07438</cdr:x>
      <cdr:y>0.59052</cdr:y>
    </cdr:from>
    <cdr:to>
      <cdr:x>0.15794</cdr:x>
      <cdr:y>0.69463</cdr:y>
    </cdr:to>
    <cdr:sp macro="" textlink="">
      <cdr:nvSpPr>
        <cdr:cNvPr id="20" name="TextBox 2"/>
        <cdr:cNvSpPr txBox="1"/>
      </cdr:nvSpPr>
      <cdr:spPr>
        <a:xfrm xmlns:a="http://schemas.openxmlformats.org/drawingml/2006/main">
          <a:off x="648072" y="1658361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(57,</a:t>
          </a:r>
          <a:r>
            <a:rPr lang="en-US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0.43783</cdr:x>
      <cdr:y>0.06805</cdr:y>
    </cdr:from>
    <cdr:to>
      <cdr:x>0.61193</cdr:x>
      <cdr:y>0.17764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3814762" y="191100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43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975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0.7751</cdr:x>
      <cdr:y>0.40916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95948" y="1541662"/>
          <a:ext cx="748683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894" y="2095201"/>
          <a:ext cx="748674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75,0%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0.60271</cdr:x>
      <cdr:y>0.61002</cdr:y>
    </cdr:from>
    <cdr:to>
      <cdr:x>0.94237</cdr:x>
      <cdr:y>0.83577</cdr:y>
    </cdr:to>
    <cdr:sp macro="" textlink="">
      <cdr:nvSpPr>
        <cdr:cNvPr id="2" name="TextBox 21"/>
        <cdr:cNvSpPr txBox="1"/>
      </cdr:nvSpPr>
      <cdr:spPr>
        <a:xfrm xmlns:a="http://schemas.openxmlformats.org/drawingml/2006/main">
          <a:off x="5493023" y="3266479"/>
          <a:ext cx="3095625" cy="1208842"/>
        </a:xfrm>
        <a:prstGeom xmlns:a="http://schemas.openxmlformats.org/drawingml/2006/main" prst="wedgeRoundRectCallout">
          <a:avLst>
            <a:gd name="adj1" fmla="val 43023"/>
            <a:gd name="adj2" fmla="val -96417"/>
            <a:gd name="adj3" fmla="val 16667"/>
          </a:avLst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2">
          <a:schemeClr val="accent4"/>
        </a:fillRef>
        <a:effectRef xmlns:a="http://schemas.openxmlformats.org/drawingml/2006/main" idx="1">
          <a:schemeClr val="accent4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just"/>
          <a:r>
            <a:rPr lang="ru-RU" sz="1300" dirty="0">
              <a:latin typeface="Times New Roman" panose="02020603050405020304" pitchFamily="18" charset="0"/>
              <a:cs typeface="Times New Roman" panose="02020603050405020304" pitchFamily="18" charset="0"/>
            </a:rPr>
            <a:t>Условно утвержденные расходы - не распределенные расходы в плановом периоде (зарезервированные средства на случай сокращения доходов бюджета</a:t>
          </a:r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0.14252</cdr:x>
      <cdr:y>0.48579</cdr:y>
    </cdr:from>
    <cdr:to>
      <cdr:x>0.36752</cdr:x>
      <cdr:y>0.60908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31501" y="2413660"/>
          <a:ext cx="1944216" cy="6125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47 509,4</a:t>
          </a:r>
          <a:endParaRPr lang="ru-RU" sz="3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18 258,4 млн. рублей</a:t>
          </a:r>
        </a:p>
      </cdr:txBody>
    </cdr:sp>
  </cdr:relSizeAnchor>
  <cdr:relSizeAnchor xmlns:cdr="http://schemas.openxmlformats.org/drawingml/2006/chartDrawing">
    <cdr:from>
      <cdr:x>0.58194</cdr:x>
      <cdr:y>0.43164</cdr:y>
    </cdr:from>
    <cdr:to>
      <cdr:x>0.89766</cdr:x>
      <cdr:y>0.54831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83864" y="1864907"/>
          <a:ext cx="1456088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0.11087</cdr:x>
      <cdr:y>0.41498</cdr:y>
    </cdr:from>
    <cdr:to>
      <cdr:x>0.44691</cdr:x>
      <cdr:y>0.51023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511335" y="1792899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0.82292</cdr:x>
      <cdr:y>0.15848</cdr:y>
    </cdr:from>
    <cdr:to>
      <cdr:x>0.92476</cdr:x>
      <cdr:y>0.22014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5688632" y="949237"/>
          <a:ext cx="7040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826,0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0.66667</cdr:x>
      <cdr:y>0.13791</cdr:y>
    </cdr:from>
    <cdr:to>
      <cdr:x>0.76851</cdr:x>
      <cdr:y>0.19957</cdr:y>
    </cdr:to>
    <cdr:sp macro="" textlink="">
      <cdr:nvSpPr>
        <cdr:cNvPr id="3" name="TextBox 3"/>
        <cdr:cNvSpPr txBox="1"/>
      </cdr:nvSpPr>
      <cdr:spPr>
        <a:xfrm xmlns:a="http://schemas.openxmlformats.org/drawingml/2006/main">
          <a:off x="4608512" y="826070"/>
          <a:ext cx="7040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900,0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0.17708</cdr:x>
      <cdr:y>0.03716</cdr:y>
    </cdr:from>
    <cdr:to>
      <cdr:x>0.30397</cdr:x>
      <cdr:y>0.09882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24136" y="222565"/>
          <a:ext cx="87716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1 130,8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0.16976</cdr:x>
      <cdr:y>0.41444</cdr:y>
    </cdr:from>
    <cdr:to>
      <cdr:x>0.38491</cdr:x>
      <cdr:y>0.55296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34053" y="2088232"/>
          <a:ext cx="1944202" cy="6979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3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48 962,2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21.06.2018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21.06.2018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79B9BE9-2662-4720-BEE6-29662E8BCAD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AAE0102B-DBA8-40B8-B83F-857631729FCC}" type="slidenum">
              <a:rPr lang="ru-RU" altLang="ru-RU" smtClean="0">
                <a:solidFill>
                  <a:srgbClr val="000000"/>
                </a:solidFill>
              </a:rPr>
              <a:pPr/>
              <a:t>16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80A6B33-DBF4-457E-AC58-2D101A53090F}" type="slidenum">
              <a:rPr lang="ru-RU" altLang="ru-RU">
                <a:latin typeface="Calibri" pitchFamily="34" charset="0"/>
              </a:rPr>
              <a:pPr/>
              <a:t>29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079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ABB889-DB6C-424A-B9FC-F39EC9B74834}" type="slidenum">
              <a:rPr lang="ru-RU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8993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latin typeface="Calibri" pitchFamily="34" charset="0"/>
              </a:rPr>
              <a:pPr/>
              <a:t>49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latin typeface="Calibri" pitchFamily="34" charset="0"/>
              </a:rPr>
              <a:pPr/>
              <a:t>50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latin typeface="Calibri" pitchFamily="34" charset="0"/>
              </a:rPr>
              <a:pPr/>
              <a:t>51</a:t>
            </a:fld>
            <a:endParaRPr lang="ru-RU" altLang="ru-RU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53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3302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4044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81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83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oleObject" Target="../embeddings/Microsoft_Excel_97-2003_Worksheet1.xls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chart" Target="../charts/chart14.xml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0.jpeg"/><Relationship Id="rId4" Type="http://schemas.openxmlformats.org/officeDocument/2006/relationships/chart" Target="../charts/char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22.xm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chart" Target="../charts/chart23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44.jpeg"/><Relationship Id="rId7" Type="http://schemas.openxmlformats.org/officeDocument/2006/relationships/chart" Target="../charts/chart2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5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chart" Target="../charts/chart2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chart" Target="../charts/chart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chart" Target="../charts/chart3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6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42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7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jpeg"/><Relationship Id="rId4" Type="http://schemas.openxmlformats.org/officeDocument/2006/relationships/image" Target="../media/image6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1.xml"/><Relationship Id="rId4" Type="http://schemas.openxmlformats.org/officeDocument/2006/relationships/image" Target="../media/image9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«О республиканском бюджете Чувашской Республики на 2018 год и на плановый период 2019 и 2020 годов» (с учетом уточнений)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1988841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627244" y="5055760"/>
            <a:ext cx="2545276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- 1,24 млн. чел.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82429"/>
              </p:ext>
            </p:extLst>
          </p:nvPr>
        </p:nvGraphicFramePr>
        <p:xfrm>
          <a:off x="107443" y="2442555"/>
          <a:ext cx="6408773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2017г.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2018-2020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1 237,4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235,3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1 232,9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234,5)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1 228,9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(1 233,7)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1 224,5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(1 232,3)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млн.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250 408,9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259 625,2 (оценка)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272 371,2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286 609,7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(290 042,6)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303 391,2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(310 077,3)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321 482,5</a:t>
                      </a:r>
                    </a:p>
                    <a:p>
                      <a:pPr algn="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(332 793,6)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105,6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(103,7)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(104,3)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21 360,4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22 183,0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26 266,7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(26 997,8)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28 880,3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(29 820,8)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31 501,2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(32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600,2)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34 264,4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(35 562,2)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8 346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8 806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832,8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629,8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635,0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(645,0)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(657,0)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     (670)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279776"/>
            <a:ext cx="63464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В скобках указаны значения, исходящие из более благоприятного сочетания внешних и</a:t>
            </a: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внутренних условий развития экономики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7127"/>
            <a:ext cx="5112568" cy="1430179"/>
          </a:xfrm>
          <a:prstGeom prst="wedgeRoundRectCallout">
            <a:avLst>
              <a:gd name="adj1" fmla="val -48917"/>
              <a:gd name="adj2" fmla="val 6483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до 2030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(базовый)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экономики.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власти, 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836712"/>
            <a:ext cx="6192688" cy="18722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Нестабильность геополитической ситуации, резкие изменения развития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приводят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обеспечение оптимального уровня долговой нагрузки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616624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362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11036" y="1052737"/>
            <a:ext cx="7759026" cy="90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оздоровлению государственных финансов Чувашской Республики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сокращению государственного долга Чувашской Республики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716016" y="1988840"/>
            <a:ext cx="4185023" cy="7920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21 января 2013 г. № 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21-р</a:t>
            </a:r>
            <a:endParaRPr lang="ru-RU" sz="15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7"/>
            <a:ext cx="7759026" cy="90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росту доходов, оптимизации расходов и совершенствованию долговой политики Чувашской Республики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2013–2019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12938" y="3853987"/>
            <a:ext cx="4185023" cy="8640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15 ноября 2013 г. № 680-р </a:t>
            </a:r>
            <a:endParaRPr lang="ru-RU" sz="15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880314"/>
            <a:ext cx="7759026" cy="72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6015" y="5688000"/>
            <a:ext cx="4185023" cy="5727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Главы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 марта 2016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№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66-рг </a:t>
            </a:r>
            <a:endParaRPr lang="ru-RU" sz="15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872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37986" y="929368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15616" y="364502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государственного долга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2016 года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138 млн. руб.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1,0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227687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4,1% к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7772" y="5237820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</p:spTree>
    <p:extLst>
      <p:ext uri="{BB962C8B-B14F-4D97-AF65-F5344CB8AC3E}">
        <p14:creationId xmlns:p14="http://schemas.microsoft.com/office/powerpoint/2010/main" val="296767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24" y="1810752"/>
            <a:ext cx="1547664" cy="1206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26" y="5616795"/>
            <a:ext cx="2684665" cy="12001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99396" y="846233"/>
            <a:ext cx="7416824" cy="84367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роста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доходов консолидированного и республиканского бюджетов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 ниже темпов инфляции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99396" y="3119155"/>
            <a:ext cx="7416824" cy="884773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экономики, в том числе за счет роста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инвестиций в основной капитал и повышение инвестиционной привлекательности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29078" y="935190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9078" y="3289903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29078" y="4259535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29078" y="498821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21844" y="1762598"/>
            <a:ext cx="5138388" cy="87431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6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</a:t>
            </a:r>
            <a:r>
              <a:rPr lang="ru-RU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улучшения качества администрирования доходов бюджетной системы Чувашской Республики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99396" y="4969037"/>
            <a:ext cx="7409781" cy="5304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овышение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формирования и исполнения бюджетов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99396" y="4143067"/>
            <a:ext cx="7409781" cy="67364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овершенствование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отношений и укрепление финансовой самостоятельности местных бюджетов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b="1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b="1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2018-2020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703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9197399"/>
              </p:ext>
            </p:extLst>
          </p:nvPr>
        </p:nvGraphicFramePr>
        <p:xfrm>
          <a:off x="179388" y="488951"/>
          <a:ext cx="4348162" cy="3911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7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D91F5B-5BDF-4F0C-B0EB-98451256BA1C}" type="slidenum">
              <a:rPr lang="ru-RU" altLang="ru-RU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44913" y="1124744"/>
            <a:ext cx="3213746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в дорожный фонд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756005" y="1124744"/>
            <a:ext cx="920451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54292" y="1555328"/>
            <a:ext cx="2897223" cy="19526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транспортный налог</a:t>
            </a: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7756005" y="1555328"/>
            <a:ext cx="920451" cy="1952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+10,3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58563" y="1988840"/>
            <a:ext cx="3192952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 на алкогольную продукцию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7757592" y="1988840"/>
            <a:ext cx="918402" cy="3222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+334,2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140364" y="2399209"/>
            <a:ext cx="3220676" cy="44608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УСН</a:t>
            </a: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7756005" y="2399208"/>
            <a:ext cx="920451" cy="446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140364" y="3257252"/>
            <a:ext cx="3220676" cy="2730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7756005" y="3257252"/>
            <a:ext cx="920451" cy="27305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+33,8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авая фигурная скобка 31"/>
          <p:cNvSpPr/>
          <p:nvPr/>
        </p:nvSpPr>
        <p:spPr>
          <a:xfrm>
            <a:off x="3316212" y="1064418"/>
            <a:ext cx="431800" cy="2528094"/>
          </a:xfrm>
          <a:prstGeom prst="rightBrac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" name="Правая фигурная скобка 32"/>
          <p:cNvSpPr/>
          <p:nvPr/>
        </p:nvSpPr>
        <p:spPr>
          <a:xfrm rot="5400000">
            <a:off x="1115689" y="2890838"/>
            <a:ext cx="241300" cy="2016125"/>
          </a:xfrm>
          <a:prstGeom prst="rightBrac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950" y="5504814"/>
            <a:ext cx="3865563" cy="43021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с учетом изменений</a:t>
            </a:r>
          </a:p>
          <a:p>
            <a:pPr algn="ctr" eaLnBrk="1" hangingPunct="1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20 204,4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02072" y="4459676"/>
            <a:ext cx="3865562" cy="9135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федерального бюджета, бюджета Пенсионного фонда РФ, Фонда развития моногородов 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140364" y="2919114"/>
            <a:ext cx="3220676" cy="27463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налоговые доходы</a:t>
            </a: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7757592" y="2919115"/>
            <a:ext cx="918402" cy="274637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77" name="TextBox 6"/>
          <p:cNvSpPr txBox="1">
            <a:spLocks noChangeArrowheads="1"/>
          </p:cNvSpPr>
          <p:nvPr/>
        </p:nvSpPr>
        <p:spPr bwMode="auto">
          <a:xfrm>
            <a:off x="-180528" y="1142206"/>
            <a:ext cx="17446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6178" name="TextBox 46"/>
          <p:cNvSpPr txBox="1">
            <a:spLocks noChangeArrowheads="1"/>
          </p:cNvSpPr>
          <p:nvPr/>
        </p:nvSpPr>
        <p:spPr bwMode="auto">
          <a:xfrm>
            <a:off x="2001762" y="1215093"/>
            <a:ext cx="1746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27918" y="6093296"/>
            <a:ext cx="3865563" cy="3300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108.7% к 2017 году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" name="Picture 3" descr="T:\ОБП\IvNik\картинки\25деньги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024" y="3778250"/>
            <a:ext cx="3903472" cy="2645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Прямая соединительная линия 6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1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планов по доходам республиканского бюджета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 (с учетом двух уточнений бюджета)</a:t>
            </a:r>
            <a:endParaRPr lang="ru-RU" sz="20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109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01013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F2A74A-7339-481A-8175-472AC532E6B8}" type="slidenum">
              <a:rPr lang="ru-RU" altLang="ru-RU" sz="1400" b="1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400" b="1" dirty="0" smtClean="0">
              <a:solidFill>
                <a:srgbClr val="000000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711325" y="863873"/>
            <a:ext cx="7340600" cy="38735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межбюджетных трансфертов (в сальдированной сумме)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7950" y="863873"/>
            <a:ext cx="1317625" cy="387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4 245,0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657176" y="2564904"/>
            <a:ext cx="6083177" cy="286764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финансовое обеспечение дорожной деятельности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884814" y="2564904"/>
            <a:ext cx="1064025" cy="286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+450,0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657176" y="1340767"/>
            <a:ext cx="6083177" cy="288033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оплату труда работников бюджетной сферы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884814" y="1340767"/>
            <a:ext cx="1064025" cy="28803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+849,8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57176" y="2204145"/>
            <a:ext cx="6083177" cy="288032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стимулирование программ развития жилищного строительства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84814" y="2204145"/>
            <a:ext cx="1064025" cy="2880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+676,8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657176" y="2924944"/>
            <a:ext cx="6083177" cy="286764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ежемесячную денежную выплату на третьего ребенка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884814" y="2924944"/>
            <a:ext cx="1064025" cy="28676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+218,5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657176" y="3284985"/>
            <a:ext cx="6083177" cy="288032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отдельных категорий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884814" y="3284985"/>
            <a:ext cx="1064025" cy="2880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+213,3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657176" y="3645024"/>
            <a:ext cx="6083177" cy="324000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ежемесячные выплаты в связи с рождением первого ребенка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7884814" y="3645024"/>
            <a:ext cx="1064025" cy="324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+143,5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665287" y="4373562"/>
            <a:ext cx="6083177" cy="358775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укрепление материально-технической базы организаций социального обслуживания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892925" y="4373562"/>
            <a:ext cx="1064025" cy="3587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+108,3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665287" y="5733254"/>
            <a:ext cx="6075065" cy="358775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региональных проектов в области обращения с отходами и ликвидации накопленного экологического ущерба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877175" y="5733254"/>
            <a:ext cx="1071664" cy="3587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-36,7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65287" y="6165302"/>
            <a:ext cx="6075065" cy="360041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возмещение части процентной ставки по инвестиционным кредитам (займам) в агропромышленном комплексе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7884814" y="6165302"/>
            <a:ext cx="1064026" cy="3600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-28,0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65301" y="5373213"/>
            <a:ext cx="6074606" cy="286768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развитие моногородов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877176" y="5373213"/>
            <a:ext cx="1071218" cy="2867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-49,8</a:t>
            </a:r>
          </a:p>
        </p:txBody>
      </p:sp>
      <p:sp>
        <p:nvSpPr>
          <p:cNvPr id="2" name="Левая фигурная скобка 1"/>
          <p:cNvSpPr/>
          <p:nvPr/>
        </p:nvSpPr>
        <p:spPr>
          <a:xfrm>
            <a:off x="1403350" y="1196752"/>
            <a:ext cx="523875" cy="2952750"/>
          </a:xfrm>
          <a:prstGeom prst="leftBrace">
            <a:avLst>
              <a:gd name="adj1" fmla="val 144373"/>
              <a:gd name="adj2" fmla="val 50000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9999">
                <a:schemeClr val="accent2">
                  <a:lumMod val="40000"/>
                  <a:lumOff val="60000"/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Левая фигурная скобка 42"/>
          <p:cNvSpPr/>
          <p:nvPr/>
        </p:nvSpPr>
        <p:spPr>
          <a:xfrm>
            <a:off x="1384300" y="4964385"/>
            <a:ext cx="523875" cy="1476375"/>
          </a:xfrm>
          <a:prstGeom prst="leftBrace">
            <a:avLst>
              <a:gd name="adj1" fmla="val 144373"/>
              <a:gd name="adj2" fmla="val 50000"/>
            </a:avLst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39999">
                <a:schemeClr val="accent2">
                  <a:lumMod val="40000"/>
                  <a:lumOff val="60000"/>
                  <a:alpha val="91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2090" y="1341213"/>
            <a:ext cx="1425574" cy="3815979"/>
          </a:xfrm>
          <a:prstGeom prst="roundRect">
            <a:avLst>
              <a:gd name="adj" fmla="val 6107"/>
            </a:avLst>
          </a:prstGeom>
          <a:gradFill flip="none" rotWithShape="1">
            <a:gsLst>
              <a:gs pos="100000">
                <a:srgbClr val="00B0F0">
                  <a:alpha val="25000"/>
                </a:srgbClr>
              </a:gs>
              <a:gs pos="30000">
                <a:schemeClr val="accent2">
                  <a:tint val="15000"/>
                  <a:satMod val="350000"/>
                  <a:alpha val="84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</a:p>
          <a:p>
            <a:pPr algn="ctr">
              <a:defRPr/>
            </a:pP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algn="ctr"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4 385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22089" y="5373213"/>
            <a:ext cx="1425575" cy="1152131"/>
          </a:xfrm>
          <a:prstGeom prst="roundRect">
            <a:avLst>
              <a:gd name="adj" fmla="val 6107"/>
            </a:avLst>
          </a:prstGeom>
          <a:gradFill flip="none" rotWithShape="1">
            <a:gsLst>
              <a:gs pos="100000">
                <a:srgbClr val="00B0F0">
                  <a:alpha val="25000"/>
                </a:srgbClr>
              </a:gs>
              <a:gs pos="30000">
                <a:schemeClr val="accent2">
                  <a:tint val="15000"/>
                  <a:satMod val="350000"/>
                  <a:alpha val="84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</a:t>
            </a:r>
          </a:p>
          <a:p>
            <a:pPr algn="ctr">
              <a:defRPr/>
            </a:pP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</a:p>
          <a:p>
            <a:pPr algn="ctr"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140,0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Заголовок 1"/>
          <p:cNvSpPr txBox="1">
            <a:spLocks/>
          </p:cNvSpPr>
          <p:nvPr/>
        </p:nvSpPr>
        <p:spPr>
          <a:xfrm>
            <a:off x="259729" y="-13063"/>
            <a:ext cx="748017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безвозмездным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поступлениям (с учетом двух уточнений бюджета)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665287" y="1700808"/>
            <a:ext cx="6083177" cy="432048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дополнительных мест для детей от 2 мес. до 3 лет в образовательных организациях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892925" y="1700808"/>
            <a:ext cx="1064025" cy="4320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+819,4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665287" y="4041032"/>
            <a:ext cx="6083177" cy="254124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материально-технической базы детских поликлиник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892925" y="4041032"/>
            <a:ext cx="1064025" cy="25412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116,7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656729" y="4795020"/>
            <a:ext cx="6083177" cy="362172"/>
          </a:xfrm>
          <a:prstGeom prst="roundRect">
            <a:avLst>
              <a:gd name="adj" fmla="val 7932"/>
            </a:avLst>
          </a:prstGeom>
          <a:solidFill>
            <a:srgbClr val="F6F5D8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передвижных медицинских комплексов, строительство </a:t>
            </a:r>
            <a:r>
              <a:rPr lang="ru-RU" sz="1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ФАПов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884367" y="4795020"/>
            <a:ext cx="1064025" cy="3621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+61,5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2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E150F3-69EE-47FB-841E-4B85A13F73C8}" type="slidenum">
              <a:rPr lang="ru-RU" altLang="ru-RU" sz="1400" b="1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400" b="1" dirty="0">
              <a:solidFill>
                <a:srgbClr val="000000"/>
              </a:solidFill>
            </a:endParaRPr>
          </a:p>
        </p:txBody>
      </p:sp>
      <p:graphicFrame>
        <p:nvGraphicFramePr>
          <p:cNvPr id="4114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663323"/>
              </p:ext>
            </p:extLst>
          </p:nvPr>
        </p:nvGraphicFramePr>
        <p:xfrm>
          <a:off x="5156200" y="2337605"/>
          <a:ext cx="3671888" cy="284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r:id="rId4" imgW="3670110" imgH="2840982" progId="Excel.Chart.8">
                  <p:embed/>
                </p:oleObj>
              </mc:Choice>
              <mc:Fallback>
                <p:oleObj r:id="rId4" imgW="3670110" imgH="284098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337605"/>
                        <a:ext cx="3671888" cy="284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Овал 2"/>
          <p:cNvSpPr/>
          <p:nvPr/>
        </p:nvSpPr>
        <p:spPr>
          <a:xfrm>
            <a:off x="6381402" y="3136820"/>
            <a:ext cx="1219200" cy="120173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0" name="Стрелка вниз 39"/>
          <p:cNvSpPr/>
          <p:nvPr/>
        </p:nvSpPr>
        <p:spPr>
          <a:xfrm rot="10800000">
            <a:off x="3747988" y="644036"/>
            <a:ext cx="1078376" cy="766762"/>
          </a:xfrm>
          <a:prstGeom prst="downArrow">
            <a:avLst>
              <a:gd name="adj1" fmla="val 50000"/>
              <a:gd name="adj2" fmla="val 53733"/>
            </a:avLst>
          </a:prstGeom>
          <a:gradFill>
            <a:gsLst>
              <a:gs pos="0">
                <a:schemeClr val="bg1"/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25" name="Прямоугольник 67"/>
          <p:cNvSpPr>
            <a:spLocks noChangeArrowheads="1"/>
          </p:cNvSpPr>
          <p:nvPr/>
        </p:nvSpPr>
        <p:spPr bwMode="auto">
          <a:xfrm>
            <a:off x="3563888" y="1393612"/>
            <a:ext cx="1484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+14,0%</a:t>
            </a:r>
            <a:endParaRPr lang="ru-RU" alt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+6,0 млрд. </a:t>
            </a:r>
            <a:r>
              <a:rPr lang="ru-RU" alt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4126" name="Прямоугольник 71"/>
          <p:cNvSpPr>
            <a:spLocks noChangeArrowheads="1"/>
          </p:cNvSpPr>
          <p:nvPr/>
        </p:nvSpPr>
        <p:spPr bwMode="auto">
          <a:xfrm>
            <a:off x="2158776" y="1609636"/>
            <a:ext cx="1929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10,6%</a:t>
            </a:r>
            <a:endParaRPr lang="ru-RU" alt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+4,5 млрд. </a:t>
            </a:r>
            <a:r>
              <a:rPr lang="ru-RU" alt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расходов бюджета Чувашской Республики в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20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 учетом двух уточнений </a:t>
            </a: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бюджета)</a:t>
            </a:r>
          </a:p>
        </p:txBody>
      </p: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Picture 3" descr="T:\ОБП\Лукин\Картинки\2 уточнение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203" y="5476234"/>
            <a:ext cx="1789843" cy="1202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T:\ОБП\Лукин\Картинки\plan-execution-to-keep-moving-up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618" y="5360750"/>
            <a:ext cx="1290900" cy="1290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858768"/>
              </p:ext>
            </p:extLst>
          </p:nvPr>
        </p:nvGraphicFramePr>
        <p:xfrm>
          <a:off x="179512" y="1898930"/>
          <a:ext cx="4500537" cy="346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5" name="Стрелка вниз 44"/>
          <p:cNvSpPr/>
          <p:nvPr/>
        </p:nvSpPr>
        <p:spPr>
          <a:xfrm rot="10800000">
            <a:off x="2555775" y="836713"/>
            <a:ext cx="1078376" cy="766762"/>
          </a:xfrm>
          <a:prstGeom prst="downArrow">
            <a:avLst>
              <a:gd name="adj1" fmla="val 50000"/>
              <a:gd name="adj2" fmla="val 53733"/>
            </a:avLst>
          </a:prstGeom>
          <a:gradFill>
            <a:gsLst>
              <a:gs pos="0">
                <a:schemeClr val="bg1"/>
              </a:gs>
              <a:gs pos="5000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Прямоугольник 71"/>
          <p:cNvSpPr>
            <a:spLocks noChangeArrowheads="1"/>
          </p:cNvSpPr>
          <p:nvPr/>
        </p:nvSpPr>
        <p:spPr bwMode="auto">
          <a:xfrm>
            <a:off x="7637727" y="3868335"/>
            <a:ext cx="1458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+ 1527,3</a:t>
            </a:r>
          </a:p>
        </p:txBody>
      </p:sp>
      <p:sp>
        <p:nvSpPr>
          <p:cNvPr id="47" name="Прямоугольник 71"/>
          <p:cNvSpPr>
            <a:spLocks noChangeArrowheads="1"/>
          </p:cNvSpPr>
          <p:nvPr/>
        </p:nvSpPr>
        <p:spPr bwMode="auto">
          <a:xfrm>
            <a:off x="5622532" y="4850576"/>
            <a:ext cx="15843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кинематография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+ 51,7</a:t>
            </a:r>
          </a:p>
        </p:txBody>
      </p:sp>
      <p:sp>
        <p:nvSpPr>
          <p:cNvPr id="48" name="Прямоугольник 71"/>
          <p:cNvSpPr>
            <a:spLocks noChangeArrowheads="1"/>
          </p:cNvSpPr>
          <p:nvPr/>
        </p:nvSpPr>
        <p:spPr bwMode="auto">
          <a:xfrm>
            <a:off x="4896892" y="2637361"/>
            <a:ext cx="16256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+ 590,0</a:t>
            </a:r>
          </a:p>
        </p:txBody>
      </p:sp>
      <p:sp>
        <p:nvSpPr>
          <p:cNvPr id="49" name="Прямоугольник 71"/>
          <p:cNvSpPr>
            <a:spLocks noChangeArrowheads="1"/>
          </p:cNvSpPr>
          <p:nvPr/>
        </p:nvSpPr>
        <p:spPr bwMode="auto">
          <a:xfrm>
            <a:off x="4925740" y="3968522"/>
            <a:ext cx="1438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+ 449,8</a:t>
            </a:r>
          </a:p>
        </p:txBody>
      </p:sp>
      <p:sp>
        <p:nvSpPr>
          <p:cNvPr id="50" name="Прямоугольник 71"/>
          <p:cNvSpPr>
            <a:spLocks noChangeArrowheads="1"/>
          </p:cNvSpPr>
          <p:nvPr/>
        </p:nvSpPr>
        <p:spPr bwMode="auto">
          <a:xfrm>
            <a:off x="6156176" y="1659594"/>
            <a:ext cx="12874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+ 90,4</a:t>
            </a:r>
          </a:p>
        </p:txBody>
      </p:sp>
      <p:sp>
        <p:nvSpPr>
          <p:cNvPr id="52" name="Прямоугольник 4"/>
          <p:cNvSpPr>
            <a:spLocks noChangeArrowheads="1"/>
          </p:cNvSpPr>
          <p:nvPr/>
        </p:nvSpPr>
        <p:spPr bwMode="auto">
          <a:xfrm>
            <a:off x="6349641" y="3506857"/>
            <a:ext cx="12827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+2 714,2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5354025" y="1005742"/>
            <a:ext cx="3220676" cy="527736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расходов на социально- культурную сферу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88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9558896-1B62-481C-AD5D-47288217F422}" type="slidenum">
              <a:rPr lang="ru-RU" altLang="ru-RU" sz="1400" b="1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400" b="1" dirty="0" smtClean="0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540781"/>
              </p:ext>
            </p:extLst>
          </p:nvPr>
        </p:nvGraphicFramePr>
        <p:xfrm>
          <a:off x="73531" y="908720"/>
          <a:ext cx="8993117" cy="542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101"/>
                <a:gridCol w="1152128"/>
                <a:gridCol w="1224136"/>
                <a:gridCol w="1080120"/>
                <a:gridCol w="435063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Первоначальный план на 2018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План на 2018 год с учетом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 уточнений</a:t>
                      </a: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Изменение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Основные направления расходования дополнительных средств/причины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снижения ассигнований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Дорожный фонд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3 649,1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5 044,2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+1 395,1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Проектирование, строительство и реконструкция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дорог</a:t>
                      </a:r>
                    </a:p>
                  </a:txBody>
                  <a:tcPr marT="36000" marB="36000"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Социальная политика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6 408,3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7 425,0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+1 016,7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i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Ежемесячные денежные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выплаты в связи с рождением первого ребенка</a:t>
                      </a:r>
                    </a:p>
                    <a:p>
                      <a:pPr algn="just"/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Ежемесячные денежные выплаты в связи с рождением третьего или последующих детей</a:t>
                      </a:r>
                    </a:p>
                    <a:p>
                      <a:pPr algn="just"/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Строительство БУ «Атратский психоневрологический интернат»</a:t>
                      </a:r>
                    </a:p>
                    <a:p>
                      <a:pPr algn="just"/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Обеспечение лекарственными препаратами (в </a:t>
                      </a:r>
                      <a:r>
                        <a:rPr lang="ru-RU" sz="1200" i="0" baseline="0" dirty="0" err="1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i="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. лиц, страдающих «орфанными» заболеваниями)</a:t>
                      </a:r>
                      <a:endParaRPr lang="ru-RU" sz="1200" i="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0237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Образование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12 568,8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14 420,4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+1 851,6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Строительство и реконструкция объектов образования</a:t>
                      </a:r>
                    </a:p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учреждений образования</a:t>
                      </a:r>
                    </a:p>
                    <a:p>
                      <a:pPr algn="just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Повышение оплаты труда в связи с увеличением МРОТ</a:t>
                      </a:r>
                    </a:p>
                  </a:txBody>
                  <a:tcPr marT="36000" marB="36000" anchor="ctr"/>
                </a:tc>
              </a:tr>
              <a:tr h="266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Здравоохранение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3 180,9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3 942,7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+761,8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учреждений здравоохранения</a:t>
                      </a:r>
                    </a:p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Единовременные выплаты медицинским работникам</a:t>
                      </a:r>
                      <a:endParaRPr lang="ru-RU" sz="1200" baseline="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Оказание высокотехнологичных видов медицинской помощи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Спорт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542,5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652,9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+110,4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Реконструкция АУ ЧР «Центр спортивной подготовки сборных команд ЧР им </a:t>
                      </a:r>
                      <a:r>
                        <a:rPr lang="ru-RU" sz="1200" baseline="0" dirty="0" err="1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И.Игнатьева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 algn="just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</a:t>
                      </a:r>
                    </a:p>
                  </a:txBody>
                  <a:tcPr marT="36000" marB="36000"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Культура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1 329,2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1 380,9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+51,7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Укрепление материально-технической базы и капитальный ремонт учреждений культуры</a:t>
                      </a:r>
                    </a:p>
                  </a:txBody>
                  <a:tcPr marT="36000" marB="36000" anchor="ctr"/>
                </a:tc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бюджетных ассигнований по основным направлениям расходования средств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 учетом двух уточнений 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бюджета)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1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451933" y="4770928"/>
            <a:ext cx="2664436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12027" y="401796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8283" y="2060848"/>
            <a:ext cx="714375" cy="10186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3521" y="1822451"/>
            <a:ext cx="715962" cy="21383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4761" y="1208050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09616" y="1080797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31746" y="1599332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55 881,9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46183" y="1383308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8283" y="3068960"/>
            <a:ext cx="714375" cy="781629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8273" y="3907276"/>
            <a:ext cx="1941627" cy="18847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55561" y="4238719"/>
            <a:ext cx="1103312" cy="28733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723" y="4238719"/>
            <a:ext cx="1066800" cy="28733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189,1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3708" y="43287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310382"/>
            <a:ext cx="715963" cy="10466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190867"/>
            <a:ext cx="714375" cy="21022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81133" y="141277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358345" y="1941687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46 793,0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610883" y="1729351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48 453,7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609170" y="3350503"/>
            <a:ext cx="715963" cy="804207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3581400" y="4214112"/>
            <a:ext cx="1981200" cy="15523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509158" y="4574835"/>
            <a:ext cx="1101725" cy="288925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4858" y="4574835"/>
            <a:ext cx="1093787" cy="288925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-1 660,7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183021" y="4798789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73408" y="2608039"/>
            <a:ext cx="715963" cy="1079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530251"/>
            <a:ext cx="715963" cy="2230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907650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48583" y="173837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213058" y="2212751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48 499,3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506871" y="2122264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49 903,3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473408" y="3687539"/>
            <a:ext cx="715963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494046" y="4630514"/>
            <a:ext cx="1922462" cy="24606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ятиугольник 44"/>
          <p:cNvSpPr/>
          <p:nvPr/>
        </p:nvSpPr>
        <p:spPr>
          <a:xfrm>
            <a:off x="6344821" y="5063901"/>
            <a:ext cx="1103312" cy="28733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46" name="Нашивка 45"/>
          <p:cNvSpPr/>
          <p:nvPr/>
        </p:nvSpPr>
        <p:spPr>
          <a:xfrm>
            <a:off x="7486233" y="5063901"/>
            <a:ext cx="1112838" cy="28733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-1 404,0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795660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79489" y="4831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76273" y="5127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170" name="Прямоугольник 67"/>
          <p:cNvSpPr>
            <a:spLocks noChangeArrowheads="1"/>
          </p:cNvSpPr>
          <p:nvPr/>
        </p:nvSpPr>
        <p:spPr bwMode="auto">
          <a:xfrm>
            <a:off x="692046" y="4773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71" name="Прямоугольник 68"/>
          <p:cNvSpPr>
            <a:spLocks noChangeArrowheads="1"/>
          </p:cNvSpPr>
          <p:nvPr/>
        </p:nvSpPr>
        <p:spPr bwMode="auto">
          <a:xfrm>
            <a:off x="679029" y="5050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30811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консолидированного бюджета Чувашской Республики на 2018 год и на плановый период 2019 и 2020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endParaRPr lang="ru-RU" sz="16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5" y="5417119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Скругленный прямоугольник 54"/>
          <p:cNvSpPr/>
          <p:nvPr/>
        </p:nvSpPr>
        <p:spPr>
          <a:xfrm>
            <a:off x="228492" y="5654790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2018-2020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52"/>
          <p:cNvSpPr>
            <a:spLocks noChangeArrowheads="1"/>
          </p:cNvSpPr>
          <p:nvPr/>
        </p:nvSpPr>
        <p:spPr bwMode="auto">
          <a:xfrm>
            <a:off x="466683" y="2420888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660,3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(63,8%)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3"/>
          <p:cNvSpPr>
            <a:spLocks noChangeArrowheads="1"/>
          </p:cNvSpPr>
          <p:nvPr/>
        </p:nvSpPr>
        <p:spPr bwMode="auto">
          <a:xfrm>
            <a:off x="568411" y="3270756"/>
            <a:ext cx="76174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20 221,6 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(36,2%)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2"/>
          <p:cNvSpPr>
            <a:spLocks noChangeArrowheads="1"/>
          </p:cNvSpPr>
          <p:nvPr/>
        </p:nvSpPr>
        <p:spPr bwMode="auto">
          <a:xfrm>
            <a:off x="3493116" y="2608039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36 244,6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(77,5%)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3"/>
          <p:cNvSpPr>
            <a:spLocks noChangeArrowheads="1"/>
          </p:cNvSpPr>
          <p:nvPr/>
        </p:nvSpPr>
        <p:spPr bwMode="auto">
          <a:xfrm>
            <a:off x="3594844" y="3457907"/>
            <a:ext cx="76174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10 548,4 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(22,5%)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2"/>
          <p:cNvSpPr>
            <a:spLocks noChangeArrowheads="1"/>
          </p:cNvSpPr>
          <p:nvPr/>
        </p:nvSpPr>
        <p:spPr bwMode="auto">
          <a:xfrm>
            <a:off x="6375776" y="2948826"/>
            <a:ext cx="91122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37 873,0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(78,1%)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рямоугольник 53"/>
          <p:cNvSpPr>
            <a:spLocks noChangeArrowheads="1"/>
          </p:cNvSpPr>
          <p:nvPr/>
        </p:nvSpPr>
        <p:spPr bwMode="auto">
          <a:xfrm>
            <a:off x="6477504" y="3798694"/>
            <a:ext cx="761747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0 626,3 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(21,9%)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973468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43410" y="389763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92621" y="1737397"/>
            <a:ext cx="714375" cy="10533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621161"/>
            <a:ext cx="715962" cy="218719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06581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91878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61020" y="1404372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47 721,9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46130" y="1257340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48 962,2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2621" y="2790797"/>
            <a:ext cx="714375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44361" y="3719646"/>
            <a:ext cx="1866411" cy="231015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82588" y="4213547"/>
            <a:ext cx="1103312" cy="287338"/>
          </a:xfrm>
          <a:prstGeom prst="homePlate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555750" y="4213547"/>
            <a:ext cx="1066800" cy="287338"/>
          </a:xfrm>
          <a:prstGeom prst="chevron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- 1 240,3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68842" y="42223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112528"/>
            <a:ext cx="715963" cy="11652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1129" y="2209366"/>
            <a:ext cx="714375" cy="17922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76600" y="134588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596267" y="1478453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473479" y="1717241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40 602,7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726017" y="1795028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40 407,2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277753"/>
            <a:ext cx="715963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698904" y="4001653"/>
            <a:ext cx="2006600" cy="306388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624292" y="4468378"/>
            <a:ext cx="1101725" cy="288925"/>
          </a:xfrm>
          <a:prstGeom prst="homePlate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</a:p>
        </p:txBody>
      </p:sp>
      <p:sp>
        <p:nvSpPr>
          <p:cNvPr id="35" name="Нашивка 34"/>
          <p:cNvSpPr/>
          <p:nvPr/>
        </p:nvSpPr>
        <p:spPr>
          <a:xfrm>
            <a:off x="4779992" y="4468378"/>
            <a:ext cx="1093787" cy="288925"/>
          </a:xfrm>
          <a:prstGeom prst="chevron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+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195,5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248902" y="4691385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9289" y="2500635"/>
            <a:ext cx="715963" cy="1079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422847"/>
            <a:ext cx="715963" cy="22304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21554" y="180024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414464" y="1630969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278939" y="2105347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41 446,3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572752" y="2014860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41 525,5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539289" y="3580135"/>
            <a:ext cx="715963" cy="89535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6559927" y="4523110"/>
            <a:ext cx="1922462" cy="24606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ятиугольник 44"/>
          <p:cNvSpPr/>
          <p:nvPr/>
        </p:nvSpPr>
        <p:spPr>
          <a:xfrm>
            <a:off x="6410702" y="4956497"/>
            <a:ext cx="1103312" cy="287338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ru-RU" sz="1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</a:p>
        </p:txBody>
      </p:sp>
      <p:sp>
        <p:nvSpPr>
          <p:cNvPr id="46" name="Нашивка 45"/>
          <p:cNvSpPr/>
          <p:nvPr/>
        </p:nvSpPr>
        <p:spPr>
          <a:xfrm>
            <a:off x="7552114" y="4956497"/>
            <a:ext cx="1112838" cy="28733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/>
          <a:lstStyle/>
          <a:p>
            <a:pPr algn="ctr">
              <a:defRPr/>
            </a:pPr>
            <a:r>
              <a:rPr lang="ru-RU" sz="16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-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79,2</a:t>
            </a:r>
            <a:endParaRPr lang="ru-RU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04503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1071128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3449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016097"/>
            <a:ext cx="911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27 517,5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(57,7%)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611984" y="2917797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20 204,4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(42,3%)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463366"/>
            <a:ext cx="9112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316,5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(69,7%)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1441" y="3388878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12 286,2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(30,3%)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28164" y="2814960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29 783,5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(71,9%)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52565" y="3715072"/>
            <a:ext cx="714811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11 662,8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28,1%)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на 2018 год и на плановый период 2019 и 2020 годов</a:t>
            </a:r>
            <a:endParaRPr lang="ru-RU" sz="1400" b="0" i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451933" y="4770928"/>
            <a:ext cx="2664436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4831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127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4773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050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15" y="5417119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Скругленный прямоугольник 74"/>
          <p:cNvSpPr/>
          <p:nvPr/>
        </p:nvSpPr>
        <p:spPr>
          <a:xfrm>
            <a:off x="228492" y="5654790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2018-2020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34493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611560" y="892951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1880" y="892951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740006"/>
              </p:ext>
            </p:extLst>
          </p:nvPr>
        </p:nvGraphicFramePr>
        <p:xfrm>
          <a:off x="259885" y="1412776"/>
          <a:ext cx="2632582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149905"/>
              </p:ext>
            </p:extLst>
          </p:nvPr>
        </p:nvGraphicFramePr>
        <p:xfrm>
          <a:off x="2987825" y="1466290"/>
          <a:ext cx="2912034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6544200" y="892951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57762" y="5339624"/>
            <a:ext cx="5256586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2018-2020 гг.  будут корректироваться в сторону увеличения по итогам распределения межбюджетных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372710"/>
              </p:ext>
            </p:extLst>
          </p:nvPr>
        </p:nvGraphicFramePr>
        <p:xfrm>
          <a:off x="5888082" y="1484784"/>
          <a:ext cx="3076406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Скругленный прямоугольник 19"/>
          <p:cNvSpPr/>
          <p:nvPr/>
        </p:nvSpPr>
        <p:spPr>
          <a:xfrm>
            <a:off x="7872640" y="892951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2014-2020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2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92181407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6968990" y="926500"/>
            <a:ext cx="2118787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2018-2020гг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280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2018 год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395" y="4941168"/>
            <a:ext cx="3893084" cy="1513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92560"/>
              </p:ext>
            </p:extLst>
          </p:nvPr>
        </p:nvGraphicFramePr>
        <p:xfrm>
          <a:off x="174858" y="901768"/>
          <a:ext cx="4752528" cy="445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2313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49193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Ценные бумаги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- 375 000,0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7741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588 769,8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73588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- 336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158,2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1 348 657,5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2313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Акции и иные формы участия в капитале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69 892,7</a:t>
                      </a: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7741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- 55 850,0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23134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1 240 311,8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999394" y="1404414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от привлечения и погашения государственных ценных бумаг Чувашской Республики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99394" y="1935800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9394" y="2476956"/>
            <a:ext cx="3744416" cy="66401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395" y="432042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99394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99394" y="3744362"/>
            <a:ext cx="3744414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средств, поступивший от продажи акций и иных форм участия в капитале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68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081561938"/>
              </p:ext>
            </p:extLst>
          </p:nvPr>
        </p:nvGraphicFramePr>
        <p:xfrm>
          <a:off x="179512" y="693360"/>
          <a:ext cx="8712968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87713" y="2150938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(60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57301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/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принятия мер по отмене неэффективных налоговых льгот;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2014-2020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80112" y="215714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(57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39036" y="2163350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(69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15286" y="2163350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5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4472566"/>
              </p:ext>
            </p:extLst>
          </p:nvPr>
        </p:nvGraphicFramePr>
        <p:xfrm>
          <a:off x="33784" y="764704"/>
          <a:ext cx="563609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67785"/>
              </p:ext>
            </p:extLst>
          </p:nvPr>
        </p:nvGraphicFramePr>
        <p:xfrm>
          <a:off x="5075552" y="1059000"/>
          <a:ext cx="4035524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91486" y="2322588"/>
            <a:ext cx="1785348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2016-2020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3848" y="3777327"/>
            <a:ext cx="5892792" cy="194095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 налогов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позитивными тенденциями в экономике Чувашской Республики.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сумм по акцизам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нефтепродукты обусловлено уменьшением согласно Федеральному закону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30.11.2016 № 409-ФЗ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нормативов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 доходов от акцизов на нефтепродукты в бюджеты субъектов Российской Федерации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2016 года (88,0%) на 2017 год на 26,3% (норматив – 61,7%).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поступлений по алкоголю в 2019 году обусловлено тем,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механизм распределения доходов от акцизов на крепкую алкогольную продукцию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на 2018 год.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5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077477" y="2880000"/>
            <a:ext cx="1764000" cy="3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288313"/>
              </p:ext>
            </p:extLst>
          </p:nvPr>
        </p:nvGraphicFramePr>
        <p:xfrm>
          <a:off x="4333622" y="1412776"/>
          <a:ext cx="4392048" cy="4869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7686" y="5445224"/>
            <a:ext cx="4896544" cy="987504"/>
          </a:xfrm>
          <a:prstGeom prst="wedgeRoundRectCallout">
            <a:avLst>
              <a:gd name="adj1" fmla="val 52301"/>
              <a:gd name="adj2" fmla="val -254859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2016 года темпы роста собственных доходов в Чувашской Республике опережают средние темпы роста как по Российской Федерации, так и по Приволжскому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едеральному округу.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80426" y="2831616"/>
            <a:ext cx="827584" cy="432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52335"/>
              </p:ext>
            </p:extLst>
          </p:nvPr>
        </p:nvGraphicFramePr>
        <p:xfrm>
          <a:off x="33469" y="858056"/>
          <a:ext cx="4851329" cy="4587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собственных доходов по субъектам ПФО (2016г. к 2015г., %)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387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416622"/>
              </p:ext>
            </p:extLst>
          </p:nvPr>
        </p:nvGraphicFramePr>
        <p:xfrm>
          <a:off x="28476" y="620688"/>
          <a:ext cx="4543524" cy="604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913082"/>
              </p:ext>
            </p:extLst>
          </p:nvPr>
        </p:nvGraphicFramePr>
        <p:xfrm>
          <a:off x="4901548" y="836712"/>
          <a:ext cx="4195092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1128" y="3645024"/>
            <a:ext cx="4169128" cy="231552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 (НДФЛ) является одним из основных источников доходов бюджета. 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объем возврата НДФЛ из бюджета республики в связи с предоставлением имущественных и социальных налоговых вычетов ежегодно растет.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субъектов Приволжского федерального округа Чувашская Республика ежегодно занимает лидирующее положение по доле возврата НДФЛ к объему его поступлений.</a:t>
            </a:r>
          </a:p>
        </p:txBody>
      </p:sp>
    </p:spTree>
    <p:extLst>
      <p:ext uri="{BB962C8B-B14F-4D97-AF65-F5344CB8AC3E}">
        <p14:creationId xmlns:p14="http://schemas.microsoft.com/office/powerpoint/2010/main" val="6620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50268896"/>
              </p:ext>
            </p:extLst>
          </p:nvPr>
        </p:nvGraphicFramePr>
        <p:xfrm>
          <a:off x="151968" y="1972999"/>
          <a:ext cx="4702132" cy="450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13430" y="846450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29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65" y="2037558"/>
            <a:ext cx="1336578" cy="584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361" y="1710588"/>
            <a:ext cx="814727" cy="31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509" y="1069015"/>
            <a:ext cx="1584345" cy="495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6800" y="6472800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125520" y="5554364"/>
            <a:ext cx="4896544" cy="766167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2016 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792" y="2344854"/>
            <a:ext cx="988846" cy="58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734582" y="1219728"/>
            <a:ext cx="502171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461160" y="2996952"/>
            <a:ext cx="4259365" cy="288000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«Сбербанк России»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>
            <a:off x="4856442" y="3939154"/>
            <a:ext cx="3899855" cy="281934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ЗАО Фирма «Август»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4572000" y="3429032"/>
            <a:ext cx="4157154" cy="288000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Шумерлинский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завод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спецавтомобилей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279670" y="4893488"/>
            <a:ext cx="3476628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«Чебоксарское производственное объединение имени В.И. Чапаева»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"/>
          <p:cNvSpPr txBox="1"/>
          <p:nvPr/>
        </p:nvSpPr>
        <p:spPr>
          <a:xfrm>
            <a:off x="5580112" y="5597900"/>
            <a:ext cx="3176186" cy="279372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5135942" y="4449276"/>
            <a:ext cx="359321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«Комбинат автомобильных фургонов»</a:t>
            </a:r>
            <a:endParaRPr lang="ru-RU" sz="1400" dirty="0">
              <a:solidFill>
                <a:srgbClr val="341DE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067896" y="2996952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473504" y="1624411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245161" y="3418048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478249" y="393915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4919943" y="502654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29" y="2771035"/>
            <a:ext cx="1788127" cy="36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727406" y="4437144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02582" y="1207596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20120" y="5589272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3923928" y="1640964"/>
            <a:ext cx="480522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«ЭЛАРА» имени Г.А. Ильенко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4067896" y="2073012"/>
            <a:ext cx="466125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Акконд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4211913" y="2505060"/>
            <a:ext cx="451724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ОАО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Росспиртпром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«ЛВЗ "Чебоксарский"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673552" y="2095365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851896" y="2505100"/>
            <a:ext cx="432000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2016 год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328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481487" y="4378452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667,5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43736"/>
            <a:ext cx="1234692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439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41726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673,4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955,2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628,6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1"/>
            <a:ext cx="1234692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91718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+452,1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+5,9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+ 89,9%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+0,9%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+458,0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+ 39,1%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201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году 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69,7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/>
            <a:r>
              <a:rPr lang="ru-RU" sz="1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в 2016 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613,6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1 787,7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7,2% от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66346" y="4570841"/>
            <a:ext cx="525910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218,9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-59,8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22,9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159,1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9,8</a:t>
            </a: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18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169393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89812554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96970564"/>
              </p:ext>
            </p:extLst>
          </p:nvPr>
        </p:nvGraphicFramePr>
        <p:xfrm>
          <a:off x="4644008" y="2638636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2016-2020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241808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5965355"/>
              </p:ext>
            </p:extLst>
          </p:nvPr>
        </p:nvGraphicFramePr>
        <p:xfrm>
          <a:off x="15081" y="1314649"/>
          <a:ext cx="9113838" cy="535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046438"/>
              </p:ext>
            </p:extLst>
          </p:nvPr>
        </p:nvGraphicFramePr>
        <p:xfrm>
          <a:off x="3131840" y="653381"/>
          <a:ext cx="3240360" cy="4215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Скругленный прямоугольник 26"/>
          <p:cNvSpPr/>
          <p:nvPr/>
        </p:nvSpPr>
        <p:spPr>
          <a:xfrm>
            <a:off x="468313" y="836712"/>
            <a:ext cx="2374900" cy="5175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8038" y="831950"/>
            <a:ext cx="2376487" cy="5175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27763" y="831950"/>
            <a:ext cx="2592387" cy="51752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6454461"/>
              </p:ext>
            </p:extLst>
          </p:nvPr>
        </p:nvGraphicFramePr>
        <p:xfrm>
          <a:off x="6012160" y="1335088"/>
          <a:ext cx="3131840" cy="3462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Овал 12"/>
          <p:cNvSpPr/>
          <p:nvPr/>
        </p:nvSpPr>
        <p:spPr>
          <a:xfrm>
            <a:off x="1300163" y="2724151"/>
            <a:ext cx="862012" cy="46355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48 962,2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24130" y="2659928"/>
            <a:ext cx="854075" cy="4619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40 407,2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167563" y="2674938"/>
            <a:ext cx="854075" cy="461963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 sz="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41 525,5</a:t>
            </a:r>
            <a:endParaRPr lang="ru-RU" sz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2018-2020 годах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99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обязательства Чувашской Республики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2018 году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673980"/>
              </p:ext>
            </p:extLst>
          </p:nvPr>
        </p:nvGraphicFramePr>
        <p:xfrm>
          <a:off x="28131" y="1591404"/>
          <a:ext cx="899424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955500" y="836712"/>
            <a:ext cx="4066871" cy="156241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- используемый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проекта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нормативных правовых актов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обусловливающих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бюджетных средств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8145" y="848752"/>
            <a:ext cx="4535863" cy="9240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Кабинета Министров Чувашской Республики от 27.04.2016 № 138 утвержден Порядок ведения реестра расходных обязательств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1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80184" y="684000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2018г.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684000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2019г.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56000" y="684717"/>
            <a:ext cx="648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2020г.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8400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2019/ 2018,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8400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 2019, %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689672"/>
              </p:ext>
            </p:extLst>
          </p:nvPr>
        </p:nvGraphicFramePr>
        <p:xfrm>
          <a:off x="259728" y="1052736"/>
          <a:ext cx="8712479" cy="5580240"/>
        </p:xfrm>
        <a:graphic>
          <a:graphicData uri="http://schemas.openxmlformats.org/drawingml/2006/table">
            <a:tbl>
              <a:tblPr/>
              <a:tblGrid>
                <a:gridCol w="432047"/>
                <a:gridCol w="4824537"/>
                <a:gridCol w="792088"/>
                <a:gridCol w="720080"/>
                <a:gridCol w="720080"/>
                <a:gridCol w="648072"/>
                <a:gridCol w="575575"/>
              </a:tblGrid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4 123 403,1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2 530 669,9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2 521 557,8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61,37%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99,64%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34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106 735,60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102 257,0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102 252,5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95,80%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2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1 121 360,10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997 902,3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997 742,2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118 816,90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113 468,2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113 632,0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95,50%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300 783,70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280 508,9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280 483,5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93,26%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23 152,40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20 899,4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20 899,0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90,27%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1 227 683,40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98 940,2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98 932,9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6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1 224 646,00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916 468,9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907 390,7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74,84%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99,01%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26 507,0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26 787,7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27 749,4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103,59%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26 507,00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26 787,7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27 749,4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103,59%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6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610 154,9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393 205,1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378 407,1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64,44%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96,24%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129 688,40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119 613,2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104 835,8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92,23%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87,65%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8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223 087,70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111 685,5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111 677,4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50,06%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208 822,10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113 499,2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113 495,8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54,35%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63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48 556,70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48 407,2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48 398,1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99,69%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9 855 486,8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7 743 933,1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7 836 141,2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78,57%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101,19%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248 983,10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229 151,6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229 151,5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92,04%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2 087 720,50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1 967 581,2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1 929 939,0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94,25%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98,09%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49 385,60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44 929,3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38 322,4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85,29%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270 675,60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224 356,6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222 146,9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82,89%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99,02%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297 002,90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248 203,3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248 187,4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83,57%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6 236 352,10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4 737 324,2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4 876 088,8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75,96%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102,93%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665 367,00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292 386,9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292 305,2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43,94%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2 842 761,6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2 048 464,0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2 053 034,8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72,06%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289 583,80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788 551,0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788 420,1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272,30%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1 334 380,00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169 687,7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174 530,6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12,72%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102,85%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1 031 374,60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929 826,7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929 703,9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90,15%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187 423,20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160 398,6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160 380,2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85,58%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382 400,3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112 142,4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112 344,6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29,33%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739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36 042,30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31 222,0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31 450,7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86,63%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100,73%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1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482" marR="3482" marT="3482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346 358,00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80 920,4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80 893,9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23,36%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51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58237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7066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476057" y="570660"/>
            <a:ext cx="648000" cy="1940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2018г.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8057" y="570660"/>
            <a:ext cx="648000" cy="1940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2019г.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60057" y="571377"/>
            <a:ext cx="648000" cy="1933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2020г.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29374" y="562293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2019/ 2018,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27920" y="57066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2020/ 2019, 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525344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432022"/>
              </p:ext>
            </p:extLst>
          </p:nvPr>
        </p:nvGraphicFramePr>
        <p:xfrm>
          <a:off x="201932" y="894933"/>
          <a:ext cx="8740135" cy="5741764"/>
        </p:xfrm>
        <a:graphic>
          <a:graphicData uri="http://schemas.openxmlformats.org/drawingml/2006/table">
            <a:tbl>
              <a:tblPr/>
              <a:tblGrid>
                <a:gridCol w="351832"/>
                <a:gridCol w="4896544"/>
                <a:gridCol w="720080"/>
                <a:gridCol w="864096"/>
                <a:gridCol w="720080"/>
                <a:gridCol w="648072"/>
                <a:gridCol w="539431"/>
              </a:tblGrid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17 578 495,8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15 187 680,7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14 666 938,8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86,40%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96,57%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5 541 807,70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4 608 710,0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4 029 182,8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83,16%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87,43%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8 751 384,30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7 996 610,1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8 051 280,3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91,38%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100,68%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  <a:endParaRPr lang="ru-RU" sz="85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85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Начальное профессиональное образование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951 202,40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612 487,8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612 381,8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64,39%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1 502 785,40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1 237 059,0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1 237 059,0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82,32%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5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86 277,70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71 040,2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71 040,2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82,34%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4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и послевузовское профессиональное образование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60 688,50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54 075,1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54 075,1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89,10%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 и оздоровление детей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199 210,60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181 626,2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185 685,8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91,17%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102,24%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51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39 618,50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29 830,4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29 830,4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75,29%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445 520,70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396 241,9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396 403,4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88,94%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2 179 906,6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1 760 736,9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1 673 715,8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80,77%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95,06%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2 172 946,00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1 646 192,2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1 559 160,7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75,76%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94,71%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6960,6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114 544,7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114 555,1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1645,62%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3 942 747,4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2 060 970,5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2 046 845,8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52,27%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99,31%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2 008 095,80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1 149 759,1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1 149 315,7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57,26%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904 457,50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277 612,8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278 207,5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30,69%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100,21%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21 835,10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19 231,1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19 231,1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88,07%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253 914,60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19 461,2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19 461,2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7,66%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108 551,40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92 442,3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92 442,3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85,16%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62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99 720,40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53 112,6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53 112,6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53,26%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546 172,60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449 351,4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435 075,4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82,27%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96,82%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13 224 140,1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12 161 239,5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12 247 294,0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91,96%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100,71%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56 540,00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53 852,7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54 305,4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95,25%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100,84%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1 169 110,50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1 048 589,1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887 604,0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89,69%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84,65%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10 791 974,00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10 302 682,6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10 548 694,7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95,47%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102,39%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1 140 234,10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708 844,8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709 069,8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62,17%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66 281,50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47 270,3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47 620,1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71,32%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100,74%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970 353,7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832 854,7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637 724,1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85,83%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76,57%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61 292,20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52 584,6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52 574,7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85,79%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256 317,80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243 463,8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47 164,7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94,99%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19,37%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610 753,10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496 124,3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495 907,4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81,23%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99,96%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41 990,60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40 682,0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42 077,3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96,88%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103,43%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163 415,1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151 020,5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151 018,0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92,42%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73 332,80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68 361,8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68 360,6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93,22%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86 082,30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82 658,7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82 657,4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96,02%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100,00%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1204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4 000,00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04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701 084,7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702 363,2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702 325,3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410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701 084,70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702 363,2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702 325,3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1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1400</a:t>
                      </a:r>
                    </a:p>
                  </a:txBody>
                  <a:tcPr marL="3233" marR="3233" marT="3233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МЕЖБЮДЖЕТНЫЕ ТРАНСФЕРТЫ ОБЩЕГО </a:t>
                      </a:r>
                      <a:r>
                        <a:rPr lang="ru-RU" sz="8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ХАРАКТЕРА</a:t>
                      </a:r>
                      <a:endParaRPr lang="ru-RU" sz="850" b="1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470 141,2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65439">
                <a:tc>
                  <a:txBody>
                    <a:bodyPr/>
                    <a:lstStyle/>
                    <a:p>
                      <a:pPr algn="l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2 741 605,4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4 848 166,4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891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233" marR="3233" marT="323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57 070 998,3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48 453 673,6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5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49 903 263,1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100,18%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99,99%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04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78167"/>
              </p:ext>
            </p:extLst>
          </p:nvPr>
        </p:nvGraphicFramePr>
        <p:xfrm>
          <a:off x="-70764" y="750402"/>
          <a:ext cx="3333750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131520"/>
            <a:ext cx="2448272" cy="16354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9512232"/>
              </p:ext>
            </p:extLst>
          </p:nvPr>
        </p:nvGraphicFramePr>
        <p:xfrm>
          <a:off x="5545860" y="736311"/>
          <a:ext cx="3765550" cy="424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7654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796" y="5109593"/>
            <a:ext cx="2262188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Box 1"/>
          <p:cNvSpPr txBox="1">
            <a:spLocks noChangeArrowheads="1"/>
          </p:cNvSpPr>
          <p:nvPr/>
        </p:nvSpPr>
        <p:spPr bwMode="auto">
          <a:xfrm>
            <a:off x="8146800" y="6472800"/>
            <a:ext cx="647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cs typeface="Times New Roman" pitchFamily="18" charset="0"/>
              </a:rPr>
              <a:t>33</a:t>
            </a:r>
            <a:endParaRPr lang="ru-RU" altLang="ru-RU" sz="1400" b="1" dirty="0">
              <a:solidFill>
                <a:srgbClr val="000000"/>
              </a:solidFill>
              <a:cs typeface="Times New Roman" pitchFamily="18" charset="0"/>
            </a:endParaRPr>
          </a:p>
        </p:txBody>
      </p:sp>
      <p:pic>
        <p:nvPicPr>
          <p:cNvPr id="11" name="Рисунок 12" descr="http://culture.natm.ru/images/autouploads/full/50924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202482"/>
            <a:ext cx="2088232" cy="145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95603"/>
              </p:ext>
            </p:extLst>
          </p:nvPr>
        </p:nvGraphicFramePr>
        <p:xfrm>
          <a:off x="2854428" y="764704"/>
          <a:ext cx="3312368" cy="4194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отраслях социальной сферы в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сравнении с другими регионами ПФО в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4165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34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Picture 3" descr="E:\24(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88122"/>
            <a:ext cx="2512072" cy="1752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20.08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823253"/>
            <a:ext cx="1800200" cy="16568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1437379820-6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883532"/>
            <a:ext cx="2390808" cy="14476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4574547"/>
              </p:ext>
            </p:extLst>
          </p:nvPr>
        </p:nvGraphicFramePr>
        <p:xfrm>
          <a:off x="-108520" y="761876"/>
          <a:ext cx="3232609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304769"/>
              </p:ext>
            </p:extLst>
          </p:nvPr>
        </p:nvGraphicFramePr>
        <p:xfrm>
          <a:off x="2555776" y="775221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7894758"/>
              </p:ext>
            </p:extLst>
          </p:nvPr>
        </p:nvGraphicFramePr>
        <p:xfrm>
          <a:off x="5796136" y="761876"/>
          <a:ext cx="366618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фактических расходов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секторах экономики в сравнении с другими регионами ПФО в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820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944" y="5288359"/>
            <a:ext cx="1763688" cy="12148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91" y="5284057"/>
            <a:ext cx="1620162" cy="12662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182" y="5288359"/>
            <a:ext cx="1653927" cy="128840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9960"/>
            <a:ext cx="1656184" cy="130031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на реализацию Указов Президента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от 7 мая 2012 года №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596-606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авая фигурная скобка 19"/>
          <p:cNvSpPr/>
          <p:nvPr/>
        </p:nvSpPr>
        <p:spPr>
          <a:xfrm>
            <a:off x="5444657" y="1134527"/>
            <a:ext cx="1512888" cy="3590617"/>
          </a:xfrm>
          <a:prstGeom prst="righ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3779826"/>
              </p:ext>
            </p:extLst>
          </p:nvPr>
        </p:nvGraphicFramePr>
        <p:xfrm>
          <a:off x="179512" y="924183"/>
          <a:ext cx="5624388" cy="3944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6516216" y="1988840"/>
            <a:ext cx="2448273" cy="16561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«майских» Указов Президента РФ выделено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36 301,7 млн. 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364088" y="4221088"/>
            <a:ext cx="720725" cy="381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(план)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42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59729" y="20137"/>
            <a:ext cx="76134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на реализацию Указов Президента Российской Федерации от 7 мая 2012 года №596-606</a:t>
            </a:r>
            <a:r>
              <a:rPr lang="en-US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2012-2018 годы</a:t>
            </a:r>
            <a:r>
              <a:rPr lang="en-US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7740352" y="62068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19579"/>
              </p:ext>
            </p:extLst>
          </p:nvPr>
        </p:nvGraphicFramePr>
        <p:xfrm>
          <a:off x="179512" y="1412776"/>
          <a:ext cx="8790085" cy="5184576"/>
        </p:xfrm>
        <a:graphic>
          <a:graphicData uri="http://schemas.openxmlformats.org/drawingml/2006/table">
            <a:tbl>
              <a:tblPr/>
              <a:tblGrid>
                <a:gridCol w="288032"/>
                <a:gridCol w="3744416"/>
                <a:gridCol w="648072"/>
                <a:gridCol w="648072"/>
                <a:gridCol w="576064"/>
                <a:gridCol w="576064"/>
                <a:gridCol w="576064"/>
                <a:gridCol w="576064"/>
                <a:gridCol w="504056"/>
                <a:gridCol w="653181"/>
              </a:tblGrid>
              <a:tr h="146101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2 621 734,1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3 892 840,0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6 781 247,7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5 513 166,9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5 492 874,7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6 074 522,7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5 925 394,1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36 301 780,2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№ 596 «О долгосрочной государственной экономической политике»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7 021,3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6 364,0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6 182,0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4 426,4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4 150,2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5 849,7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40 493,6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8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1.1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субсидирование части затрат по проектам, победившим в отборе инновационных проектов с целью получения гос. поддержки за счет средств республиканского бюджета ЧР на уплату процентов по кредитам, привлеченным на реализацию перспективных и приоритетных инновационных проектов, лизинговых платежей по договорам лизинга</a:t>
                      </a:r>
                    </a:p>
                  </a:txBody>
                  <a:tcPr marL="4366" marR="4366" marT="4366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7 021,3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6 500,0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6 364,0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6 182,0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4 426,4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4 150,2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5 849,7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40 493,6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№ 597 «О мероприятиях по реализации государственной социальной политики»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445 469,8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1 919 310,0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3 134 990,0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2 704 611,1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2 689 872,9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3 343 430,2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4 827 130,3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19 064 814,3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81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заработной платы работников бюджетной сферы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413 800,0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1 880 100,0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3 089 162,7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2 664 467,9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2 664 467,9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3 315 165,2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4 790 485,3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18 817 649,0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38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комплекс мер, направленных на повышение эффективности реализации мероприятий по содействию трудоустройству инвалидов, на создание условий для повышения уровня занятости инвалидов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3 500,0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6 830,0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10 722,3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7 705,2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28 757,5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меры, направленные на увеличение поддержки социально ориентированных некоммерческих организаций 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10 910,0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15 020,0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17 145,0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10 612,0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58 717,0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2.4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к 2018 году в два раза количества выставочных проектов, осуществляемых в субъектах РФ (на проведение выставок)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14 993,8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15 100,0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15 500,0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18 650,0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21 700,0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24 800,0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28 400,0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139 143,8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37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2.5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к 2015 году до 4 тыс. количества гос. стипендий для выдающихся деятелей культуры и искусства и молодых талантливых авторов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456,0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525,0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3 141,0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571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2.6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к 2018 году в целях выявления и поддержки юных талантов числа детей, привлекаемых к участию в творческих мероприятиях, до 8 процентов от общего числа детей (на проведение конкурсов, фестивалей для юных талантов)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1 906,0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2 720,0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2 830,0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2 925,0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17 406,0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17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598 «О совершенствовании государственной политики в сфере здравоохранения»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35 360,0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230 771,3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122 037,5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551 229,1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258 258,2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65 742,7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1 267 398,8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реализация мероприятий по формированию здорового образа жизни граждан Российской Федерации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15 950,0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15 950,0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8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повышение квалификации медицинских кадров, проведение оценки уровня их квалификации, поэтапное устранение дефицита медицинских кадров, а также дифференцированные меры социальной поддержки медицинских работников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9 770,0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2 025,3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2 025,3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38 620,6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0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наркологической службы, меры по противодействию злоупотреблению наркотиками и их незаконному обороту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9 640,0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2 752,2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772,7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922,7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1 142,7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1 142,7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16 373,0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3.4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смертности от болезней системы кровообращения, новообразований и туберкулеза 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29 999,7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103 239,5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534 987,8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45 855,5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46 200,0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760 282,5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5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3.5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смертности от дорожно-транспортных происшествий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157 468,3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157 468,3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35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3.6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снижение младенческой смертности, охрана здоровья ребенка и материнства (на закупку медицинского оборудования и текущий ремонт бюджетных учреждений)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34 151,1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16 000,0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13 293,3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204 060,0</a:t>
                      </a:r>
                    </a:p>
                  </a:txBody>
                  <a:tcPr marL="4366" marR="4366" marT="436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11 200,0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278 704,4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532967"/>
              </p:ext>
            </p:extLst>
          </p:nvPr>
        </p:nvGraphicFramePr>
        <p:xfrm>
          <a:off x="159829" y="908720"/>
          <a:ext cx="8824341" cy="42526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89213"/>
                <a:gridCol w="3744000"/>
                <a:gridCol w="649252"/>
                <a:gridCol w="650728"/>
                <a:gridCol w="578425"/>
                <a:gridCol w="578425"/>
                <a:gridCol w="567506"/>
                <a:gridCol w="576064"/>
                <a:gridCol w="540000"/>
                <a:gridCol w="650728"/>
              </a:tblGrid>
              <a:tr h="2151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Указа Президента Российской Федерации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 2012-2018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</a:tr>
              <a:tr h="210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236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041488"/>
              </p:ext>
            </p:extLst>
          </p:nvPr>
        </p:nvGraphicFramePr>
        <p:xfrm>
          <a:off x="159829" y="836712"/>
          <a:ext cx="8806826" cy="42526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88639"/>
                <a:gridCol w="3736569"/>
                <a:gridCol w="647963"/>
                <a:gridCol w="649436"/>
                <a:gridCol w="577277"/>
                <a:gridCol w="577277"/>
                <a:gridCol w="566380"/>
                <a:gridCol w="574921"/>
                <a:gridCol w="538928"/>
                <a:gridCol w="649436"/>
              </a:tblGrid>
              <a:tr h="2151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Указа Президента Российской Федерации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 2012-2018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</a:tr>
              <a:tr h="2101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71" marR="1571" marT="157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259729" y="20137"/>
            <a:ext cx="76134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на реализацию Указов Президента Российской Федерации от 7 мая 2012 года №596-606</a:t>
            </a:r>
            <a:r>
              <a:rPr lang="en-US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2012-2018 годы</a:t>
            </a:r>
            <a:r>
              <a:rPr lang="en-US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7740352" y="620688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219364"/>
              </p:ext>
            </p:extLst>
          </p:nvPr>
        </p:nvGraphicFramePr>
        <p:xfrm>
          <a:off x="179512" y="1340768"/>
          <a:ext cx="8784975" cy="5325951"/>
        </p:xfrm>
        <a:graphic>
          <a:graphicData uri="http://schemas.openxmlformats.org/drawingml/2006/table">
            <a:tbl>
              <a:tblPr/>
              <a:tblGrid>
                <a:gridCol w="288032"/>
                <a:gridCol w="3744416"/>
                <a:gridCol w="648072"/>
                <a:gridCol w="648072"/>
                <a:gridCol w="576064"/>
                <a:gridCol w="576064"/>
                <a:gridCol w="576064"/>
                <a:gridCol w="576064"/>
                <a:gridCol w="504056"/>
                <a:gridCol w="648071"/>
              </a:tblGrid>
              <a:tr h="149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599 «О мерах по реализации государственной политики в области образования и науки»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726 150,0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929 100,0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1 074 138,8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615 538,0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114 113,7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103 015,8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95 978,9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3 658 035,2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4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строительство 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реконструкция учреждений дошкольного образования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691 190,0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877 700,0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955 463,8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476 286,9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3 000 640,7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создание условий для развития негосударственного сектора дошкольного образования на территории Чувашской Республики 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1 450,0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3 300,0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17 121,2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20 988,4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21 838,2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16 839,5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22 173,2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103 710,5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увеличение доли образовательных учреждений среднего профессионального образования, здания которых приспособлены для обучения лиц с ограниченными возможностями здоровья, с 3 до 25 процентов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10 242,2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8 388,3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8 387,2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27 017,7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реализация мероприятий по поддержке педагогических работников, работающих с детьми из социально неблагополучных семей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формирование многофункциональных центров прикладных квалификаций, осуществляющих обучение на базе среднего (полного) общего образования, в том числе путем преобразования существующих учреждений начального и среднего профессионального образования в такие центры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38 287,5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50 897,5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5 076,2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8 171,0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6 199,6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108 631,8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разработка и реализация мер, направленных на повышение эффективности единого государственного экзамена (оплата труда привлеченных специалистов, оглушители сотовой связи, видеонаблюдение, транспортные расходы, канцтовары)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6 700,0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21 251,2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29 066,6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57 574,2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40 389,6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36 443,3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210 524,9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4.7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разработка комплекса мер, направленных на выявление и поддержку одаренных детей и молодежи (стипендии, проведение олимпиад)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26 810,0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28 900,0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31 672,9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29 810,3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29 525,1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29 128,5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31 062,8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206 909,6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31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600 «О мерах по обеспечению граждан Российской Федерации доступным и комфортным жильем и повышению качества жилищно-коммунальных услуг»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1 386 933,0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923 500,0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1 969 760,0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1 377 991,5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1 344 016,9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1 636 632,2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210 155,6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8 848 989,2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4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развитие рынка арендного жилья (строительство жилья для </a:t>
                      </a:r>
                      <a:r>
                        <a:rPr lang="ru-RU" sz="7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предоставления 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наем и др.)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485 000,0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225 100,0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256 327,0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157 194,8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1 123 621,8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улучшение жилищных условий семей, имеющих трех и более детей, включая создание необходимой инфраструктуры на земельных участках, предоставляемых указанной категории граждан на бесплатной основе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80 600,0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45 800,0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114 939,4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81 952,8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84 103,2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80 290,3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78 672,6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566 358,3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переселение граждан из аварийного жилищного фонда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436 300,0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420 700,0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1 307 861,8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1 046 527,7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1 132 995,8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1 424 533,8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5 768 919,1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4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проведение капитального ремонта многоквартирных домов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383 433,0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226 200,0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288 332,7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91 135,5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122 829,3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119 336,7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121 067,8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1 352 335,0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801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5.5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модернизация систем коммунальной инфраструктуры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5 700,0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2 299,1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1 180,7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4 088,6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12 471,4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10 415,2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37 755,0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16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601 «Об основных направлениях совершенствования системы государственного управления»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14 730,0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98 003,0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159 958,5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138 083,2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150 198,2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227 812,3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817 785,2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получения гражданами государственных и муниципальных услуг по принципу "одного окна" по месту пребывания, в том числе в многофункциональных центрах предоставления государственных услуг (строительство и содержание МФЦ)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14 730,0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29 000,0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98 003,0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159 958,5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138 083,2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150 198,2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200 952,3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790 925,2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594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6.2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обеспечение получения гражданами государственных и муниципальных услуг в электронной форме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26 860,0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491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606 «О мерах по реализации демографической политики Российской Федерации»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6 070,0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81 430,0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267 220,6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526 848,3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651 132,5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578 837,9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492 724,6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2 604 263,9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7.1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денежные выплаты нуждающимся семьям, назначаемые в случае рождения третьего ребенка или последующих детей, до достижения ребенком возраста трех лет</a:t>
                      </a:r>
                    </a:p>
                  </a:txBody>
                  <a:tcPr marL="3496" marR="3496" marT="3496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74 940,0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260 339,0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521 523,7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647 258,0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574 908,5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488 087,1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2 567 056,3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0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7.2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создание </a:t>
                      </a:r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условий для совмещения женщинами обязанностей по воспитанию детей с трудовой занятостью, а также на организацию профессионального обучения женщин в отпуске по уходу за ребенком до достижения им возраста 3 лет</a:t>
                      </a:r>
                    </a:p>
                  </a:txBody>
                  <a:tcPr marL="3496" marR="3496" marT="3496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6 070,0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6 490,0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6 881,6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5 324,6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3 874,5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5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3 929,4</a:t>
                      </a:r>
                    </a:p>
                  </a:txBody>
                  <a:tcPr marL="3496" marR="3496" marT="3496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4 637,5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37 207,6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63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386451"/>
              </p:ext>
            </p:extLst>
          </p:nvPr>
        </p:nvGraphicFramePr>
        <p:xfrm>
          <a:off x="34767" y="749703"/>
          <a:ext cx="9061875" cy="5133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5109"/>
                <a:gridCol w="692875"/>
                <a:gridCol w="786312"/>
                <a:gridCol w="692875"/>
                <a:gridCol w="786312"/>
                <a:gridCol w="692875"/>
                <a:gridCol w="786312"/>
                <a:gridCol w="682893"/>
                <a:gridCol w="786312"/>
              </a:tblGrid>
              <a:tr h="205414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Категории работников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(факт)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(план)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669937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Отношение к средней з/п </a:t>
                      </a:r>
                      <a:r>
                        <a:rPr lang="ru-RU" sz="9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%</a:t>
                      </a:r>
                    </a:p>
                  </a:txBody>
                  <a:tcPr marT="36000" marB="36000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54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</a:tr>
              <a:tr h="34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18 129,9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95,2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219,9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99,8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000" baseline="0" dirty="0" smtClean="0">
                          <a:latin typeface="+mn-lt"/>
                          <a:cs typeface="Times New Roman" panose="02020603050405020304" pitchFamily="18" charset="0"/>
                        </a:rPr>
                        <a:t> 381,2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4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20 882,4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101,2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22 303,9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101,4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040</a:t>
                      </a:r>
                      <a:r>
                        <a:rPr lang="ru-RU" sz="1000" dirty="0" smtClean="0">
                          <a:latin typeface="+mn-lt"/>
                        </a:rPr>
                        <a:t>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4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18 278,8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21 447,6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95,2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424,6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74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21 673,0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22</a:t>
                      </a:r>
                      <a:r>
                        <a:rPr lang="ru-RU" sz="1000" baseline="0" dirty="0" smtClean="0">
                          <a:latin typeface="+mn-lt"/>
                        </a:rPr>
                        <a:t> 163,5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100,8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4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26 607,3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26 607,3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128,9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30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873,9</a:t>
                      </a:r>
                      <a:endParaRPr lang="ru-RU" sz="1000" dirty="0" smtClean="0">
                        <a:latin typeface="+mn-lt"/>
                        <a:cs typeface="+mn-cs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140,4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48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080,0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27 930,2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27 601,8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30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906,2</a:t>
                      </a:r>
                      <a:endParaRPr lang="ru-RU" sz="1000" dirty="0" smtClean="0">
                        <a:latin typeface="+mn-lt"/>
                        <a:cs typeface="+mn-cs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48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080,0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4748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17 613,0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17 721,6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85,8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22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266,6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101,3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3401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30 847,2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32 105,4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155,5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36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397,6</a:t>
                      </a:r>
                      <a:endParaRPr lang="ru-RU" sz="1000" dirty="0" smtClean="0">
                        <a:latin typeface="+mn-lt"/>
                        <a:cs typeface="+mn-cs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165,5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48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080,0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18 411,5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89,2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19 971,2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90,8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11 311,5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13 250,6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64,2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15</a:t>
                      </a:r>
                      <a:r>
                        <a:rPr lang="ru-RU" sz="1000" baseline="0" dirty="0" smtClean="0">
                          <a:latin typeface="+mn-lt"/>
                          <a:cs typeface="+mn-cs"/>
                        </a:rPr>
                        <a:t> 031,7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 68,4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12 714,5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61,6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17 847,5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81,2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24</a:t>
                      </a:r>
                      <a:r>
                        <a:rPr lang="ru-RU" sz="1000" baseline="0" dirty="0" smtClean="0">
                          <a:latin typeface="+mn-lt"/>
                        </a:rPr>
                        <a:t>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  <a:tr h="220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14 942,1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15 511,0</a:t>
                      </a: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20 263,4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92,2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+mn-lt"/>
                        </a:rPr>
                        <a:t>24</a:t>
                      </a:r>
                      <a:r>
                        <a:rPr lang="ru-RU" sz="1000" baseline="0" smtClean="0">
                          <a:latin typeface="+mn-lt"/>
                        </a:rPr>
                        <a:t> 040,0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T="36000" marB="3600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547" y="5870406"/>
            <a:ext cx="31518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к средней з/п в сфере общего образования в субъекте РФ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1840" y="5870406"/>
            <a:ext cx="225734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 - к средней з/п учителей в субъекте РФ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1092" y="6165368"/>
            <a:ext cx="7832136" cy="576000"/>
          </a:xfrm>
          <a:prstGeom prst="wedgeRoundRectCallout">
            <a:avLst>
              <a:gd name="adj1" fmla="val 54915"/>
              <a:gd name="adj2" fmla="val -9086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«дорожным картам» изменений в отраслях социальной сферы достижение целевых показателей повышения оплаты труда работников бюджетной сферы, определенных указами Президента Российской Федерации от 7 мая 2012 г., планируется в полном объеме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году.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978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042658"/>
              </p:ext>
            </p:extLst>
          </p:nvPr>
        </p:nvGraphicFramePr>
        <p:xfrm>
          <a:off x="3885468" y="3641576"/>
          <a:ext cx="5284800" cy="2959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3965736"/>
              </p:ext>
            </p:extLst>
          </p:nvPr>
        </p:nvGraphicFramePr>
        <p:xfrm>
          <a:off x="228153" y="764704"/>
          <a:ext cx="5286375" cy="2988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34837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987872"/>
            <a:ext cx="2808312" cy="187220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2014-2016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решения об увеличении денежного содержания государственных гражданских служащих  Чувашской Республики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принимались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59729" y="20136"/>
            <a:ext cx="72645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государственных гражданских служащих в Приволжском федеральном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округе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3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0352304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206544589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492896"/>
            <a:ext cx="2304256" cy="7200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47864" y="4625970"/>
            <a:ext cx="2880320" cy="31519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2018 год запланированы в сумме 18 258,4 млн. рублей, из них основная часть за счет средств  обязательного медицинского страхования – 14 315,7 млн. рублей, за счет средств республиканского бюджета Чувашской Республики – 3 942,7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5279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9730" y="762562"/>
            <a:ext cx="2191595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23332" y="762562"/>
            <a:ext cx="4280915" cy="504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0137" y="2541353"/>
            <a:ext cx="2179829" cy="2784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0137" y="2907117"/>
            <a:ext cx="217982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95434" y="692696"/>
            <a:ext cx="948497" cy="64378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Объем расходов  на 2018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90138" y="1406808"/>
            <a:ext cx="8763683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93658" y="1710801"/>
            <a:ext cx="4320478" cy="2398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493658" y="2526730"/>
            <a:ext cx="4320479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93658" y="1982344"/>
            <a:ext cx="4320479" cy="14399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31.12.2015 </a:t>
            </a:r>
            <a:r>
              <a:rPr lang="ru-RU" sz="700" dirty="0">
                <a:solidFill>
                  <a:schemeClr val="tx1"/>
                </a:solidFill>
              </a:rPr>
              <a:t>№ 90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ветеранах труда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98055" y="5953506"/>
            <a:ext cx="8745876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90137" y="6206077"/>
            <a:ext cx="2204588" cy="3912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493658" y="6206077"/>
            <a:ext cx="4320479" cy="3912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493658" y="2907117"/>
            <a:ext cx="432047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005325" y="1710802"/>
            <a:ext cx="948497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 smtClean="0">
                <a:solidFill>
                  <a:schemeClr val="tx1"/>
                </a:solidFill>
              </a:rPr>
              <a:t>1 692 210,6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944355" y="2526730"/>
            <a:ext cx="936000" cy="2879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1 863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90137" y="1688661"/>
            <a:ext cx="217983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944355" y="2907117"/>
            <a:ext cx="936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933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944355" y="6199418"/>
            <a:ext cx="936000" cy="397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112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90139" y="3390826"/>
            <a:ext cx="87537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90137" y="4149080"/>
            <a:ext cx="2221623" cy="75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Осуществление переданных полномочий </a:t>
            </a:r>
            <a:r>
              <a:rPr lang="ru-RU" sz="900" dirty="0" smtClean="0">
                <a:solidFill>
                  <a:schemeClr val="tx1"/>
                </a:solidFill>
              </a:rPr>
              <a:t>РФ </a:t>
            </a:r>
            <a:r>
              <a:rPr lang="ru-RU" sz="900" dirty="0">
                <a:solidFill>
                  <a:schemeClr val="tx1"/>
                </a:solidFill>
              </a:rPr>
              <a:t>по предоставлению отдельных мер социальной поддержки граждан, подвергшихся воздействию радиации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93658" y="4149082"/>
            <a:ext cx="4320478" cy="75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РФ от 15.05.1991 № </a:t>
            </a:r>
            <a:r>
              <a:rPr lang="ru-RU" sz="700" dirty="0">
                <a:solidFill>
                  <a:schemeClr val="tx1"/>
                </a:solidFill>
              </a:rPr>
              <a:t>1244-1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защите граждан, подвергшихся воздействию радиации вследствие катастрофы на Чернобыльской </a:t>
            </a:r>
            <a:r>
              <a:rPr lang="ru-RU" sz="700" dirty="0" smtClean="0">
                <a:solidFill>
                  <a:schemeClr val="tx1"/>
                </a:solidFill>
              </a:rPr>
              <a:t>АЭС»,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26.11.1998 № </a:t>
            </a:r>
            <a:r>
              <a:rPr lang="ru-RU" sz="700" dirty="0">
                <a:solidFill>
                  <a:schemeClr val="tx1"/>
                </a:solidFill>
              </a:rPr>
              <a:t>175-ФЗ </a:t>
            </a:r>
            <a:r>
              <a:rPr lang="ru-RU" sz="700" dirty="0" smtClean="0">
                <a:solidFill>
                  <a:schemeClr val="tx1"/>
                </a:solidFill>
              </a:rPr>
              <a:t>«О соц. </a:t>
            </a:r>
            <a:r>
              <a:rPr lang="ru-RU" sz="700" dirty="0">
                <a:solidFill>
                  <a:schemeClr val="tx1"/>
                </a:solidFill>
              </a:rPr>
              <a:t>защите граждан </a:t>
            </a:r>
            <a:r>
              <a:rPr lang="ru-RU" sz="700" dirty="0" smtClean="0">
                <a:solidFill>
                  <a:schemeClr val="tx1"/>
                </a:solidFill>
              </a:rPr>
              <a:t>РФ, </a:t>
            </a:r>
            <a:r>
              <a:rPr lang="ru-RU" sz="700" dirty="0">
                <a:solidFill>
                  <a:schemeClr val="tx1"/>
                </a:solidFill>
              </a:rPr>
              <a:t>подвергшихся воздействию радиации вследствие аварии </a:t>
            </a:r>
            <a:r>
              <a:rPr lang="ru-RU" sz="700" dirty="0" smtClean="0">
                <a:solidFill>
                  <a:schemeClr val="tx1"/>
                </a:solidFill>
              </a:rPr>
              <a:t>на ПО «Маяк» </a:t>
            </a:r>
            <a:r>
              <a:rPr lang="ru-RU" sz="700" dirty="0">
                <a:solidFill>
                  <a:schemeClr val="tx1"/>
                </a:solidFill>
              </a:rPr>
              <a:t>и сбросов радиоактивных отходов в </a:t>
            </a:r>
            <a:r>
              <a:rPr lang="ru-RU" sz="700" dirty="0" smtClean="0">
                <a:solidFill>
                  <a:schemeClr val="tx1"/>
                </a:solidFill>
              </a:rPr>
              <a:t>реку «</a:t>
            </a:r>
            <a:r>
              <a:rPr lang="ru-RU" sz="700" dirty="0" err="1" smtClean="0">
                <a:solidFill>
                  <a:schemeClr val="tx1"/>
                </a:solidFill>
              </a:rPr>
              <a:t>Теча</a:t>
            </a:r>
            <a:r>
              <a:rPr lang="ru-RU" sz="700" dirty="0" smtClean="0">
                <a:solidFill>
                  <a:schemeClr val="tx1"/>
                </a:solidFill>
              </a:rPr>
              <a:t>»,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10.01.2002 № 2-ФЗ «О соц. гарантиях </a:t>
            </a:r>
            <a:r>
              <a:rPr lang="ru-RU" sz="700" dirty="0">
                <a:solidFill>
                  <a:schemeClr val="tx1"/>
                </a:solidFill>
              </a:rPr>
              <a:t>гражданам, подвергшимся радиационному воздействию вследствие ядерных испытаний на Семипалатинском </a:t>
            </a:r>
            <a:r>
              <a:rPr lang="ru-RU" sz="700" dirty="0" smtClean="0">
                <a:solidFill>
                  <a:schemeClr val="tx1"/>
                </a:solidFill>
              </a:rPr>
              <a:t>полигоне»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90137" y="4953664"/>
            <a:ext cx="2213706" cy="3475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90137" y="5382400"/>
            <a:ext cx="2213706" cy="494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90137" y="3658773"/>
            <a:ext cx="2213706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93658" y="3658773"/>
            <a:ext cx="4320478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93659" y="4953661"/>
            <a:ext cx="4320477" cy="3475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8" y="5382400"/>
            <a:ext cx="4320478" cy="49487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944355" y="4149082"/>
            <a:ext cx="936000" cy="75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1 095 чел.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6944355" y="5382400"/>
            <a:ext cx="936000" cy="49487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61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6944355" y="4953664"/>
            <a:ext cx="936000" cy="3475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6944355" y="3658773"/>
            <a:ext cx="936000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119 900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90137" y="2189307"/>
            <a:ext cx="2187912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93658" y="2174972"/>
            <a:ext cx="4320479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944355" y="2166690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16 200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939797" y="753640"/>
            <a:ext cx="1001297" cy="52189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944355" y="1710801"/>
            <a:ext cx="936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128 025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005325" y="2174972"/>
            <a:ext cx="948497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28 804,9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005325" y="2541353"/>
            <a:ext cx="948497" cy="2879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20 800,3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005325" y="2922818"/>
            <a:ext cx="948497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29 607,9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005325" y="3663542"/>
            <a:ext cx="94849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642 934,1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8005325" y="4160343"/>
            <a:ext cx="948497" cy="75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28 952,7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005325" y="4953664"/>
            <a:ext cx="948497" cy="34754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868,0  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005325" y="5382399"/>
            <a:ext cx="948497" cy="49487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10 457,0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8005325" y="6206078"/>
            <a:ext cx="948497" cy="3897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106 113,2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587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31980" y="3887900"/>
            <a:ext cx="874790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31979" y="4524884"/>
            <a:ext cx="2176937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Социальные выплаты </a:t>
            </a:r>
            <a:r>
              <a:rPr lang="ru-RU" sz="9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524884"/>
            <a:ext cx="4464649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31979" y="4869160"/>
            <a:ext cx="2179781" cy="396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Социальные пособия учащимся, нуждающимся в приобретении проездных билетов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4869160"/>
            <a:ext cx="4464649" cy="396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051496" y="4524884"/>
            <a:ext cx="936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6 777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051496" y="4869160"/>
            <a:ext cx="936000" cy="396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2 335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231979" y="4144608"/>
            <a:ext cx="2176937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144608"/>
            <a:ext cx="4464649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051496" y="4144608"/>
            <a:ext cx="936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21 929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231979" y="5349897"/>
            <a:ext cx="874790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231979" y="6027885"/>
            <a:ext cx="2176937" cy="560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021287"/>
            <a:ext cx="4464649" cy="5671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202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кредитам, привлекаемым молодыми семьями на приобретение или строительство жилья, за счет средств республиканского бюджета Чувашской </a:t>
            </a:r>
            <a:r>
              <a:rPr lang="ru-RU" sz="700" dirty="0" smtClean="0"/>
              <a:t>Республики», </a:t>
            </a:r>
            <a:r>
              <a:rPr lang="ru-RU" sz="700" dirty="0"/>
              <a:t>от 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(займам), привлеченным молодыми семьями </a:t>
            </a:r>
            <a:r>
              <a:rPr lang="ru-RU" sz="700" dirty="0" smtClean="0"/>
              <a:t>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51496" y="6021287"/>
            <a:ext cx="936000" cy="567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3 984 </a:t>
            </a:r>
            <a:r>
              <a:rPr lang="ru-RU" sz="1000" dirty="0">
                <a:solidFill>
                  <a:schemeClr val="tx1"/>
                </a:solidFill>
              </a:rPr>
              <a:t>чел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31979" y="5589280"/>
            <a:ext cx="2176937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</a:t>
            </a:r>
            <a:r>
              <a:rPr lang="ru-RU" sz="9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589280"/>
            <a:ext cx="4464649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051496" y="5589280"/>
            <a:ext cx="936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372 семьи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070145" y="2234502"/>
            <a:ext cx="909737" cy="245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104 832,4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48527" y="2546302"/>
            <a:ext cx="2179780" cy="3778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опекунам (попечителям), патронатным воспитателям 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48527" y="2215994"/>
            <a:ext cx="2179780" cy="2726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Выплаты приемной семье на содержание подопечных детей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31980" y="1105412"/>
            <a:ext cx="8747900" cy="18939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244339" y="1743253"/>
            <a:ext cx="2179781" cy="402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800" dirty="0" smtClean="0">
              <a:solidFill>
                <a:schemeClr val="tx1"/>
              </a:solidFill>
            </a:endParaRPr>
          </a:p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выплата в связи с рождением (усыновлением) первого ребенка </a:t>
            </a:r>
          </a:p>
          <a:p>
            <a:pPr algn="just"/>
            <a:endParaRPr lang="ru-RU" sz="800" dirty="0" smtClean="0">
              <a:solidFill>
                <a:schemeClr val="tx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477657" y="1743252"/>
            <a:ext cx="4464649" cy="4028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800" dirty="0" smtClean="0"/>
              <a:t>28.12.2017 № 418-ФЗ «О </a:t>
            </a:r>
            <a:r>
              <a:rPr lang="ru-RU" sz="800" dirty="0"/>
              <a:t>ежемесячных выплатах семьям, имеющим </a:t>
            </a:r>
            <a:r>
              <a:rPr lang="ru-RU" sz="800" dirty="0" smtClean="0"/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57085" y="2987937"/>
            <a:ext cx="2179781" cy="576064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Ежемесячная денежная выплата, назначаемая в случае рождения (усыновления) третьего </a:t>
            </a:r>
            <a:r>
              <a:rPr lang="ru-RU" sz="800" dirty="0" smtClean="0">
                <a:solidFill>
                  <a:schemeClr val="tx1"/>
                </a:solidFill>
              </a:rPr>
              <a:t>или </a:t>
            </a:r>
            <a:r>
              <a:rPr lang="ru-RU" sz="800" dirty="0">
                <a:solidFill>
                  <a:schemeClr val="tx1"/>
                </a:solidFill>
              </a:rPr>
              <a:t>последующих детей до достижения ребенком возраста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7" y="2987937"/>
            <a:ext cx="4464649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</a:t>
            </a:r>
            <a:r>
              <a:rPr lang="ru-RU" sz="700" dirty="0" smtClean="0">
                <a:solidFill>
                  <a:schemeClr val="tx1"/>
                </a:solidFill>
              </a:rPr>
              <a:t>07.05.2012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606 </a:t>
            </a:r>
            <a:r>
              <a:rPr lang="ru-RU" sz="700" dirty="0" smtClean="0">
                <a:solidFill>
                  <a:schemeClr val="tx1"/>
                </a:solidFill>
              </a:rPr>
              <a:t>«О</a:t>
            </a:r>
            <a:r>
              <a:rPr lang="ru-RU" sz="700" dirty="0">
                <a:solidFill>
                  <a:schemeClr val="tx1"/>
                </a:solidFill>
              </a:rPr>
              <a:t> мерах по реализации демографической политики </a:t>
            </a:r>
            <a:r>
              <a:rPr lang="ru-RU" sz="700" dirty="0" smtClean="0">
                <a:solidFill>
                  <a:schemeClr val="tx1"/>
                </a:solidFill>
              </a:rPr>
              <a:t>РФ», 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27.06.2012 № </a:t>
            </a:r>
            <a:r>
              <a:rPr lang="ru-RU" sz="700" dirty="0">
                <a:solidFill>
                  <a:schemeClr val="tx1"/>
                </a:solidFill>
              </a:rPr>
              <a:t>77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04.12.2012 № </a:t>
            </a:r>
            <a:r>
              <a:rPr lang="ru-RU" sz="700" dirty="0">
                <a:solidFill>
                  <a:schemeClr val="tx1"/>
                </a:solidFill>
              </a:rPr>
              <a:t> 82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ежемесячной денежной выплате семьям в случае рождения (усыновления) третьего ребенка или последующих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7" y="2215994"/>
            <a:ext cx="4464649" cy="7081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24.11.2004 № 46 «О государственных пособиях гражданам, имеющим детей», от 24.11.2004 № 48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детей в Чувашской </a:t>
            </a:r>
            <a:r>
              <a:rPr lang="ru-RU" sz="700" dirty="0" smtClean="0">
                <a:solidFill>
                  <a:schemeClr val="tx1"/>
                </a:solidFill>
              </a:rPr>
              <a:t>Республики»</a:t>
            </a:r>
            <a:endParaRPr lang="ru-RU" sz="7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070143" y="2987937"/>
            <a:ext cx="909737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488 087,1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8070145" y="2524955"/>
            <a:ext cx="909737" cy="39917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114 006,6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4340" y="3639228"/>
            <a:ext cx="2179780" cy="2154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6" y="3639228"/>
            <a:ext cx="4464649" cy="2127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21 февраля 2012 г. № 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070143" y="3639228"/>
            <a:ext cx="909737" cy="2127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146 800,0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076569" y="1743254"/>
            <a:ext cx="909737" cy="4028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143 468,5</a:t>
            </a:r>
            <a:endParaRPr lang="ru-RU" sz="10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051496" y="1743254"/>
            <a:ext cx="936000" cy="4087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1 342 чел.</a:t>
            </a:r>
          </a:p>
          <a:p>
            <a:endParaRPr lang="ru-RU" sz="1000" i="1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045538" y="2247438"/>
            <a:ext cx="941958" cy="245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1 276 семей</a:t>
            </a:r>
          </a:p>
          <a:p>
            <a:endParaRPr lang="ru-RU" sz="1000" i="1" dirty="0"/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045538" y="2557479"/>
            <a:ext cx="941958" cy="3666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1 402  чел.</a:t>
            </a:r>
          </a:p>
          <a:p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051496" y="2987937"/>
            <a:ext cx="936000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5 652  семьи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051496" y="3639228"/>
            <a:ext cx="936000" cy="2127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1 455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070143" y="4144608"/>
            <a:ext cx="909737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291 308,6 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070143" y="4516522"/>
            <a:ext cx="909737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200 404,4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070143" y="4869160"/>
            <a:ext cx="909737" cy="39600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11 546,1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070143" y="5589280"/>
            <a:ext cx="909737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227 777,7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070143" y="6033679"/>
            <a:ext cx="909737" cy="5547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105 806,5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231980" y="692696"/>
            <a:ext cx="2176936" cy="34958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92696"/>
            <a:ext cx="4452733" cy="349585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070144" y="620688"/>
            <a:ext cx="909737" cy="5040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Объем расходов                на 2018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045538" y="692696"/>
            <a:ext cx="947916" cy="34958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240060" y="1294807"/>
            <a:ext cx="2179779" cy="3627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Выплата ежемесячного пособия на ребенка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83615" y="1294806"/>
            <a:ext cx="4458691" cy="3627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19.05.1995 № </a:t>
            </a:r>
            <a:r>
              <a:rPr lang="ru-RU" sz="700" dirty="0">
                <a:solidFill>
                  <a:schemeClr val="tx1"/>
                </a:solidFill>
              </a:rPr>
              <a:t>81-ФЗ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детей», 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№ </a:t>
            </a:r>
            <a:r>
              <a:rPr lang="ru-RU" sz="700" dirty="0">
                <a:solidFill>
                  <a:schemeClr val="tx1"/>
                </a:solidFill>
              </a:rPr>
              <a:t>46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государственных пособиях гражданам, имеющим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051496" y="1294805"/>
            <a:ext cx="936000" cy="3627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69 910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070145" y="1294805"/>
            <a:ext cx="909737" cy="3627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537 708,8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val="5726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207628"/>
              </p:ext>
            </p:extLst>
          </p:nvPr>
        </p:nvGraphicFramePr>
        <p:xfrm>
          <a:off x="106187" y="2996952"/>
          <a:ext cx="5338861" cy="332715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40638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5708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6773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54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(план)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2014-2018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2" descr="H:\MEDICIN\Отдел материал  ресурс обеспеч\!САЛМИН\2016\Праздники\ЦГБ\Картинки\отправить в минздрав\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4202" y="1297607"/>
            <a:ext cx="3552321" cy="2131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663528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50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здания многопрофильной поликлиники БУ "Центральная городская больница" Минздрава Чувашии, г. Чебоксары, пр. Ленина, д. 12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ru-RU" sz="1400" u="sng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187" y="1412776"/>
            <a:ext cx="5331882" cy="137910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2019 год 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16 330,0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кв. м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 – 4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-5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этажей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Пропускная способность – 500 посещений в смену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проекта – 769,2 млн. рублей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93601" y="3544267"/>
            <a:ext cx="3338277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многопрофильной поликлиники позволит повысить доступность и значительно улучшить условия оказания первичной медико-санитарной помощи жителям центральной части города Чебоксары, увеличить поликлиническую мощность         БУ «Центральная городская больница» Минздрава Чувашии на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 посещений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смену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данного проекта позволит сохранить рабочие места в количестве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420 единиц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572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293628"/>
              </p:ext>
            </p:extLst>
          </p:nvPr>
        </p:nvGraphicFramePr>
        <p:xfrm>
          <a:off x="115352" y="2371387"/>
          <a:ext cx="5320746" cy="36147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0898"/>
                <a:gridCol w="827937"/>
                <a:gridCol w="1032470"/>
                <a:gridCol w="1209917"/>
                <a:gridCol w="939524"/>
              </a:tblGrid>
              <a:tr h="41430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310748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834254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федераль-ного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республикан-ского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г.Чебокса-ры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07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 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89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456,7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377,9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4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555,1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340,0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177,5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37,6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4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670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2015-2018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1 613,6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1 181,4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335,5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  <p:pic>
        <p:nvPicPr>
          <p:cNvPr id="1027" name="Picture 3" descr="T:\Сектор финансирования\img_1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052735"/>
            <a:ext cx="3694573" cy="26970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663528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50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Московского моста с расширением проезжей части до 6 полос, г. Чебоксары</a:t>
            </a:r>
          </a:p>
          <a:p>
            <a:pPr marL="0" indent="0" fontAlgn="auto">
              <a:spcAft>
                <a:spcPts val="0"/>
              </a:spcAft>
              <a:buNone/>
            </a:pPr>
            <a:endParaRPr lang="ru-RU" sz="1400" u="sng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93601" y="4190598"/>
            <a:ext cx="333827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(расширение) Московского моста в г.Чебоксары до 6 полос позволит: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улучшить транспортно-эксплуатационное состояние моста;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значительно увеличить пропускную способность транспортных средств.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352" y="1105703"/>
            <a:ext cx="5320745" cy="11237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реализации проекта 2015-2018 годы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Вводимая мощность – 0,565 км 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ПСД </a:t>
            </a:r>
            <a:r>
              <a:rPr lang="ru-RU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ценах </a:t>
            </a:r>
            <a:r>
              <a:rPr lang="ru-RU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кв. 2014 г.)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1 442,9 млн. рублей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контракту – 1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613,6 </a:t>
            </a:r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70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601681"/>
              </p:ext>
            </p:extLst>
          </p:nvPr>
        </p:nvGraphicFramePr>
        <p:xfrm>
          <a:off x="126782" y="2564904"/>
          <a:ext cx="5297884" cy="37615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77404"/>
                <a:gridCol w="999510"/>
                <a:gridCol w="1106990"/>
                <a:gridCol w="1425294"/>
                <a:gridCol w="788686"/>
              </a:tblGrid>
              <a:tr h="399158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938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872031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6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0,45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333,50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333,50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222,63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069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 2015-2018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556,58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556,58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663528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50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500" u="sng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кадетской школы в </a:t>
            </a:r>
            <a:r>
              <a:rPr lang="ru-RU" sz="1500" u="sng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500" u="sng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Чувашской Республики</a:t>
            </a:r>
            <a:endParaRPr lang="ru-RU" sz="1500" u="sng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auto">
              <a:spcAft>
                <a:spcPts val="0"/>
              </a:spcAft>
              <a:buNone/>
            </a:pPr>
            <a:endParaRPr lang="ru-RU" sz="1400" u="sng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5352" y="1105703"/>
            <a:ext cx="5320745" cy="11237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2018 год</a:t>
            </a:r>
          </a:p>
          <a:p>
            <a:r>
              <a:rPr lang="ru-RU" sz="1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5 530,4 кв. м</a:t>
            </a: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400 учащихся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стоимость проекта  – 562,3 млн. рублей</a:t>
            </a:r>
            <a:endParaRPr lang="ru-RU" sz="1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:\Общая для обмена\Для ГФИ\Баннер для ГФИ\Фасады конечные\Qus1xHr9kB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632" b="7898"/>
          <a:stretch/>
        </p:blipFill>
        <p:spPr bwMode="auto">
          <a:xfrm>
            <a:off x="5436098" y="1052735"/>
            <a:ext cx="3707902" cy="21921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97476" y="3244838"/>
            <a:ext cx="359916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Чебоксарах на проспекте Тракторостроителей началось строительство нового здания для Чувашского кадетского корпуса имени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Героя Советского Союза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 В. </a:t>
            </a:r>
            <a:r>
              <a:rPr lang="ru-RU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Кочетова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построен новый корпус, где разместятся учебный блок, два общежития, спортивные залы и сооружения. Рядом со строящимся кадетским корпусом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рощи будет разбит парк. </a:t>
            </a: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обучение в кадетский корпус будут принимать школьников, начиная с 5 класса, причём не только жителей республики, но и других регионов. </a:t>
            </a: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специализируется на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патриотическом воспитании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подрастающего поколения, подготовке к государственной службе.</a:t>
            </a:r>
          </a:p>
        </p:txBody>
      </p:sp>
    </p:spTree>
    <p:extLst>
      <p:ext uri="{BB962C8B-B14F-4D97-AF65-F5344CB8AC3E}">
        <p14:creationId xmlns:p14="http://schemas.microsoft.com/office/powerpoint/2010/main" val="31244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9984680"/>
              </p:ext>
            </p:extLst>
          </p:nvPr>
        </p:nvGraphicFramePr>
        <p:xfrm>
          <a:off x="4572000" y="759583"/>
          <a:ext cx="4536504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572150611"/>
              </p:ext>
            </p:extLst>
          </p:nvPr>
        </p:nvGraphicFramePr>
        <p:xfrm>
          <a:off x="-108520" y="2780928"/>
          <a:ext cx="6478552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259729" y="862854"/>
            <a:ext cx="3194479" cy="1572098"/>
          </a:xfrm>
          <a:prstGeom prst="wedgeRoundRectCallout">
            <a:avLst>
              <a:gd name="adj1" fmla="val 85351"/>
              <a:gd name="adj2" fmla="val -16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6370032" y="3140968"/>
            <a:ext cx="2592288" cy="3118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муниципальных районов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18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38289331"/>
              </p:ext>
            </p:extLst>
          </p:nvPr>
        </p:nvGraphicFramePr>
        <p:xfrm>
          <a:off x="-252536" y="751571"/>
          <a:ext cx="6912768" cy="5989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07826" y="97413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1 237,2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31840" y="83972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1 299,8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645" y="1238337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0645" y="4077072"/>
            <a:ext cx="2497876" cy="112371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предусмотрена на 2018 год в сумме 1 299,8 млн. рублей.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районам и городским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округам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86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75360" y="1196752"/>
            <a:ext cx="2195736" cy="47233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(городским округам) рассчитывается  в соответствии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методиками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установленными отдельными статьями Закона Чувашской Республики от 23 июля 2001 г. № 36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обеспеченности муниципальных районов (городских округов) – 13 статья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поддержку мер по обеспечению сбалансированности бюджетов муниципальных районов (городских округов) – 16 статья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171450" indent="-171450" algn="just">
              <a:buFontTx/>
              <a:buChar char="-"/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выравнивание бюджетной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поселений – статья 17.3 указанного закона.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933831"/>
              </p:ext>
            </p:extLst>
          </p:nvPr>
        </p:nvGraphicFramePr>
        <p:xfrm>
          <a:off x="107504" y="764704"/>
          <a:ext cx="6480719" cy="5781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438"/>
                <a:gridCol w="995697"/>
                <a:gridCol w="648072"/>
                <a:gridCol w="792088"/>
                <a:gridCol w="936105"/>
                <a:gridCol w="1512168"/>
                <a:gridCol w="1368151"/>
              </a:tblGrid>
              <a:tr h="1383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муниципальных образований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помощь -  всего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</a:tr>
              <a:tr h="693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выравнивание бюджетной обеспеченности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 на поддержку мер по обеспечению сбалансированности бюджетов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Иные дотации на возмещение части расходов местных бюджетов на обеспечение уровня заработной платы работников бюджетной сферы не ниже минимального размера оплаты труда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Алатырский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54 294,6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14 276,4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21 185,9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13 186,6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5 645,7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Аликовский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63 238,2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7 291,5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36 633,6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13 995,5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5 317,6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Батыревский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87 584,8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15 212,9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27 733,8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30 250,6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14 387,5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Вурнарский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41 752,7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4 246,0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27 178,8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10 327,9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Ибресинский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67 072,5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8 148,4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29 717,3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20 584,0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8 622,8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Канашский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115 493,4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37 346,4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32 623,6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31 550,7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13 972,7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Козловский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29 406,2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7 375,6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16 463,3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5 567,3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Комсомольский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59 141,4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2 148,9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23 690,1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22 013,9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11 288,5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Красноармейский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16 661,6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366,8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11 906,1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4 388,7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Красночетайский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50 455,7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4 951,4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26 352,7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12 688,9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6 462,7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Марпосадский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56 041,0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29 885,5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19 614,8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6 540,7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Моргаушский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58 376,6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17 580,0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28 299,5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12 497,1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Порецкий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22 293,6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5 775,1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10 877,4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5 641,1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Урмарский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66 779,5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3 044,1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33 806,3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20 117,3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9 811,8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Цивильский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41 590,5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30 125,8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11 464,7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Чебоксарский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68 222,2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51 980,5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16 241,7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Шемуршинский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48 667,3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6 453,2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26 242,2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11 127,3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4 844,6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Шумерлинский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49 075,3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9 108,6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27 540,8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8 178,4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4 247,5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Ядринский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38 339,8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5 529,5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22 020,9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10 789,4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Яльчикский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47 592,5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21 619,6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15 105,4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10 867,5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Янтиковский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50 360,2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6 082,1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24 095,6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13 024,7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7 157,8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71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районам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1 132 439,6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114 063,9</a:t>
                      </a:r>
                      <a:endParaRPr lang="ru-RU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 </a:t>
                      </a:r>
                      <a:r>
                        <a:rPr lang="ru-RU" sz="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430 290,4</a:t>
                      </a:r>
                      <a:endParaRPr lang="ru-RU" sz="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186 085,3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Алатырь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18 691,0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542,3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10 148,7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Канаш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16 139,3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539,1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10 600,2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Новочебоксарск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79 347,5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</a:t>
                      </a:r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644,7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29 702,8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Шумерля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14 232,1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7 575,2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6 656,9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Чебоксары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39 000,0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0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39 000,0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56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городам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167 409,9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71 301,3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ru-RU" sz="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96 108,6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  <a:tr h="16472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952" marR="4952" marT="4952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1 299 849,5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185 365,2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402 000,0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430 290,4</a:t>
                      </a:r>
                      <a:endParaRPr lang="ru-RU" sz="800" b="1" i="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447" marR="6447" marT="6447" marB="0" anchor="b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282 193,9 </a:t>
                      </a:r>
                    </a:p>
                  </a:txBody>
                  <a:tcPr marL="9525" marR="9525" marT="9525" marB="0" anchor="b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2018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17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748713" y="6308725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3338" y="764704"/>
            <a:ext cx="4545632" cy="792088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17 госпрограмм Чувашской Республики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853517841"/>
              </p:ext>
            </p:extLst>
          </p:nvPr>
        </p:nvGraphicFramePr>
        <p:xfrm>
          <a:off x="0" y="1708187"/>
          <a:ext cx="9036496" cy="5038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945856" y="764704"/>
            <a:ext cx="4014192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в 2018г. – 100%.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7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3038" y="764704"/>
            <a:ext cx="6623050" cy="1484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бюджетного потенциала, устойчивости и сбалансированности системы общественных финансов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долговой нагрузки на республиканский бюджет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государственного сектора экономики Чувашской 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15479" y="2447925"/>
            <a:ext cx="40370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846731"/>
            <a:ext cx="2148680" cy="1411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ru-RU" altLang="ru-RU" sz="1400" dirty="0" smtClean="0"/>
          </a:p>
        </p:txBody>
      </p:sp>
      <p:sp>
        <p:nvSpPr>
          <p:cNvPr id="27" name="Скругленный прямоугольник 4"/>
          <p:cNvSpPr/>
          <p:nvPr/>
        </p:nvSpPr>
        <p:spPr bwMode="auto">
          <a:xfrm>
            <a:off x="4153151" y="2459037"/>
            <a:ext cx="4846391" cy="6365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подпрограмм, 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4127379" y="3777039"/>
            <a:ext cx="2628000" cy="756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политики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эффективное использование бюджетного потенциала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  <a:endParaRPr lang="ru-RU" sz="1200" dirty="0"/>
          </a:p>
        </p:txBody>
      </p:sp>
      <p:sp>
        <p:nvSpPr>
          <p:cNvPr id="32" name="Скругленный прямоугольник 31"/>
          <p:cNvSpPr/>
          <p:nvPr/>
        </p:nvSpPr>
        <p:spPr bwMode="auto">
          <a:xfrm>
            <a:off x="4138621" y="4664826"/>
            <a:ext cx="2628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бюджетных расходов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 bwMode="auto">
          <a:xfrm>
            <a:off x="4138621" y="5336613"/>
            <a:ext cx="2628000" cy="51694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имуществом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4138621" y="5985344"/>
            <a:ext cx="2628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</a:t>
            </a:r>
          </a:p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Скругленный прямоугольник 4"/>
          <p:cNvSpPr/>
          <p:nvPr/>
        </p:nvSpPr>
        <p:spPr bwMode="auto">
          <a:xfrm>
            <a:off x="6840328" y="3777039"/>
            <a:ext cx="684000" cy="756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3 028,6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 bwMode="auto">
          <a:xfrm>
            <a:off x="6840328" y="4660085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122,0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6840328" y="5327131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 bwMode="auto">
          <a:xfrm>
            <a:off x="6840328" y="5994176"/>
            <a:ext cx="684000" cy="53116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161,5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 bwMode="auto">
          <a:xfrm>
            <a:off x="8340749" y="3777039"/>
            <a:ext cx="684000" cy="756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1 452,8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 bwMode="auto">
          <a:xfrm>
            <a:off x="8340749" y="4669641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8,1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 bwMode="auto">
          <a:xfrm>
            <a:off x="8340749" y="5346243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 bwMode="auto">
          <a:xfrm>
            <a:off x="8340749" y="6022844"/>
            <a:ext cx="684000" cy="5025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4140000" y="3233388"/>
            <a:ext cx="2628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40328" y="3233213"/>
            <a:ext cx="684000" cy="36742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40749" y="3227656"/>
            <a:ext cx="684188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4" name="Диаграмма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950478"/>
              </p:ext>
            </p:extLst>
          </p:nvPr>
        </p:nvGraphicFramePr>
        <p:xfrm>
          <a:off x="33363" y="2804870"/>
          <a:ext cx="4082559" cy="3683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3" name="Скругленный прямоугольник 72"/>
          <p:cNvSpPr/>
          <p:nvPr/>
        </p:nvSpPr>
        <p:spPr bwMode="auto">
          <a:xfrm>
            <a:off x="7596336" y="3777039"/>
            <a:ext cx="684000" cy="756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1 523,7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 bwMode="auto">
          <a:xfrm>
            <a:off x="7596336" y="4669641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8,1</a:t>
            </a:r>
          </a:p>
        </p:txBody>
      </p:sp>
      <p:sp>
        <p:nvSpPr>
          <p:cNvPr id="76" name="Скругленный прямоугольник 75"/>
          <p:cNvSpPr/>
          <p:nvPr/>
        </p:nvSpPr>
        <p:spPr bwMode="auto">
          <a:xfrm>
            <a:off x="7596336" y="5346243"/>
            <a:ext cx="684000" cy="5400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 bwMode="auto">
          <a:xfrm>
            <a:off x="7596336" y="6022844"/>
            <a:ext cx="684000" cy="50250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161,0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596336" y="3227656"/>
            <a:ext cx="684000" cy="378542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04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6675" y="2684251"/>
            <a:ext cx="4483100" cy="6207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Республики, 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6675" y="3443843"/>
            <a:ext cx="4479157" cy="72866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6675" y="4344776"/>
            <a:ext cx="4487043" cy="5429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и неналоговых доходов консолидированного бюджета Чувашской Республики, млн. руб.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6675" y="5157788"/>
            <a:ext cx="4506758" cy="5429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6675" y="5863736"/>
            <a:ext cx="4522529" cy="75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21" y="1580766"/>
            <a:ext cx="2592387" cy="50482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13" y="1112464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Скругленный прямоугольник 4"/>
          <p:cNvSpPr/>
          <p:nvPr/>
        </p:nvSpPr>
        <p:spPr bwMode="auto">
          <a:xfrm>
            <a:off x="4657725" y="910456"/>
            <a:ext cx="4444861" cy="6873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35501" y="1855788"/>
            <a:ext cx="8509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64610" y="1855788"/>
            <a:ext cx="8509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8251688" y="1860086"/>
            <a:ext cx="849313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382098" y="1855788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6485161" y="1855788"/>
            <a:ext cx="8509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35501" y="3471863"/>
            <a:ext cx="850900" cy="684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55,6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5" name="Группа 58"/>
          <p:cNvGrpSpPr>
            <a:grpSpLocks/>
          </p:cNvGrpSpPr>
          <p:nvPr/>
        </p:nvGrpSpPr>
        <p:grpSpPr bwMode="auto">
          <a:xfrm>
            <a:off x="4635501" y="4270375"/>
            <a:ext cx="849313" cy="684000"/>
            <a:chOff x="929823" y="3146709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29823" y="3146709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2078" y="3168934"/>
              <a:ext cx="805951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33 128,4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38451" y="5092700"/>
            <a:ext cx="850900" cy="684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116,9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35501" y="5913438"/>
            <a:ext cx="850900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5564610" y="2668588"/>
            <a:ext cx="8509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64610" y="3471863"/>
            <a:ext cx="850900" cy="684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52,9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70" name="Группа 73"/>
          <p:cNvGrpSpPr>
            <a:grpSpLocks/>
          </p:cNvGrpSpPr>
          <p:nvPr/>
        </p:nvGrpSpPr>
        <p:grpSpPr bwMode="auto">
          <a:xfrm>
            <a:off x="5564610" y="4270375"/>
            <a:ext cx="849313" cy="684000"/>
            <a:chOff x="929823" y="3146709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929823" y="3146709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952078" y="3168934"/>
              <a:ext cx="805951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34 500,2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64610" y="5092700"/>
            <a:ext cx="850900" cy="684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104,1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64610" y="5913438"/>
            <a:ext cx="850900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250894" y="2672886"/>
            <a:ext cx="8509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8251687" y="3476162"/>
            <a:ext cx="850900" cy="672624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 bwMode="auto">
          <a:xfrm>
            <a:off x="8250894" y="4274673"/>
            <a:ext cx="8509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37 873,0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8250894" y="5096998"/>
            <a:ext cx="8509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104,7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8265975" y="5917736"/>
            <a:ext cx="820738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Скругленный прямоугольник 98"/>
          <p:cNvSpPr/>
          <p:nvPr/>
        </p:nvSpPr>
        <p:spPr bwMode="auto">
          <a:xfrm>
            <a:off x="6485161" y="2668588"/>
            <a:ext cx="8509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79" name="Группа 100"/>
          <p:cNvGrpSpPr>
            <a:grpSpLocks/>
          </p:cNvGrpSpPr>
          <p:nvPr/>
        </p:nvGrpSpPr>
        <p:grpSpPr bwMode="auto">
          <a:xfrm>
            <a:off x="6485161" y="3471863"/>
            <a:ext cx="850900" cy="684000"/>
            <a:chOff x="2750388" y="2314178"/>
            <a:chExt cx="850461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02" name="Скругленный прямоугольник 101"/>
            <p:cNvSpPr/>
            <p:nvPr/>
          </p:nvSpPr>
          <p:spPr>
            <a:xfrm>
              <a:off x="2750388" y="2314178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3" name="Скругленный прямоугольник 4"/>
            <p:cNvSpPr/>
            <p:nvPr/>
          </p:nvSpPr>
          <p:spPr>
            <a:xfrm>
              <a:off x="2772602" y="2336403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52,4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0" name="Группа 103"/>
          <p:cNvGrpSpPr>
            <a:grpSpLocks/>
          </p:cNvGrpSpPr>
          <p:nvPr/>
        </p:nvGrpSpPr>
        <p:grpSpPr bwMode="auto">
          <a:xfrm>
            <a:off x="6485955" y="4270375"/>
            <a:ext cx="849312" cy="684000"/>
            <a:chOff x="2750388" y="3168353"/>
            <a:chExt cx="850461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05" name="Скругленный прямоугольник 104"/>
            <p:cNvSpPr/>
            <p:nvPr/>
          </p:nvSpPr>
          <p:spPr>
            <a:xfrm>
              <a:off x="2750388" y="316835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6" name="Скругленный прямоугольник 4"/>
            <p:cNvSpPr/>
            <p:nvPr/>
          </p:nvSpPr>
          <p:spPr>
            <a:xfrm>
              <a:off x="2772643" y="3190578"/>
              <a:ext cx="805951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34 948,5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1" name="Группа 106"/>
          <p:cNvGrpSpPr>
            <a:grpSpLocks/>
          </p:cNvGrpSpPr>
          <p:nvPr/>
        </p:nvGrpSpPr>
        <p:grpSpPr bwMode="auto">
          <a:xfrm>
            <a:off x="6485161" y="5092700"/>
            <a:ext cx="850900" cy="684000"/>
            <a:chOff x="2750388" y="3975433"/>
            <a:chExt cx="850461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08" name="Скругленный прямоугольник 107"/>
            <p:cNvSpPr/>
            <p:nvPr/>
          </p:nvSpPr>
          <p:spPr>
            <a:xfrm>
              <a:off x="2750388" y="397543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9" name="Скругленный прямоугольник 4"/>
            <p:cNvSpPr/>
            <p:nvPr/>
          </p:nvSpPr>
          <p:spPr>
            <a:xfrm>
              <a:off x="2772602" y="399765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103,2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1" name="Скругленный прямоугольник 110"/>
          <p:cNvSpPr/>
          <p:nvPr/>
        </p:nvSpPr>
        <p:spPr bwMode="auto">
          <a:xfrm>
            <a:off x="6489924" y="5913438"/>
            <a:ext cx="841375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Скругленный прямоугольник 113"/>
          <p:cNvSpPr/>
          <p:nvPr/>
        </p:nvSpPr>
        <p:spPr bwMode="auto">
          <a:xfrm>
            <a:off x="7383686" y="2668588"/>
            <a:ext cx="792000" cy="68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7387654" y="3471863"/>
            <a:ext cx="792000" cy="684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5" name="Группа 118"/>
          <p:cNvGrpSpPr>
            <a:grpSpLocks/>
          </p:cNvGrpSpPr>
          <p:nvPr/>
        </p:nvGrpSpPr>
        <p:grpSpPr bwMode="auto">
          <a:xfrm>
            <a:off x="7394004" y="4270375"/>
            <a:ext cx="792000" cy="684000"/>
            <a:chOff x="3686497" y="3087273"/>
            <a:chExt cx="827510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0" name="Скругленный прямоугольник 119"/>
            <p:cNvSpPr/>
            <p:nvPr/>
          </p:nvSpPr>
          <p:spPr>
            <a:xfrm>
              <a:off x="3686497" y="3087273"/>
              <a:ext cx="827510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1" name="Скругленный прямоугольник 4"/>
            <p:cNvSpPr/>
            <p:nvPr/>
          </p:nvSpPr>
          <p:spPr>
            <a:xfrm>
              <a:off x="3708733" y="3109498"/>
              <a:ext cx="783037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36 244,6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7406705" y="5092700"/>
            <a:ext cx="792000" cy="684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102,9</a:t>
              </a:r>
              <a:endPara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7387654" y="5913437"/>
            <a:ext cx="792000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ru-RU" altLang="ru-RU" sz="1400" dirty="0" smtClean="0"/>
          </a:p>
        </p:txBody>
      </p:sp>
      <p:sp>
        <p:nvSpPr>
          <p:cNvPr id="77" name="Скругленный прямоугольник 76"/>
          <p:cNvSpPr/>
          <p:nvPr/>
        </p:nvSpPr>
        <p:spPr bwMode="auto">
          <a:xfrm>
            <a:off x="4644500" y="2686588"/>
            <a:ext cx="850900" cy="64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1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47160" y="836712"/>
            <a:ext cx="6368436" cy="15121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4355975" y="2492896"/>
            <a:ext cx="4592542" cy="4248472"/>
            <a:chOff x="4355975" y="2492896"/>
            <a:chExt cx="4592542" cy="424847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355976" y="2492896"/>
              <a:ext cx="4568236" cy="4248472"/>
            </a:xfrm>
            <a:prstGeom prst="rect">
              <a:avLst/>
            </a:prstGeom>
            <a:ln>
              <a:noFill/>
            </a:ln>
          </p:spPr>
        </p:sp>
        <p:sp>
          <p:nvSpPr>
            <p:cNvPr id="6" name="Полилиния 5"/>
            <p:cNvSpPr/>
            <p:nvPr/>
          </p:nvSpPr>
          <p:spPr>
            <a:xfrm>
              <a:off x="4358404" y="2494296"/>
              <a:ext cx="4590113" cy="551556"/>
            </a:xfrm>
            <a:custGeom>
              <a:avLst/>
              <a:gdLst>
                <a:gd name="connsiteX0" fmla="*/ 0 w 4563379"/>
                <a:gd name="connsiteY0" fmla="*/ 55156 h 551556"/>
                <a:gd name="connsiteX1" fmla="*/ 55156 w 4563379"/>
                <a:gd name="connsiteY1" fmla="*/ 0 h 551556"/>
                <a:gd name="connsiteX2" fmla="*/ 4508223 w 4563379"/>
                <a:gd name="connsiteY2" fmla="*/ 0 h 551556"/>
                <a:gd name="connsiteX3" fmla="*/ 4563379 w 4563379"/>
                <a:gd name="connsiteY3" fmla="*/ 55156 h 551556"/>
                <a:gd name="connsiteX4" fmla="*/ 4563379 w 4563379"/>
                <a:gd name="connsiteY4" fmla="*/ 496400 h 551556"/>
                <a:gd name="connsiteX5" fmla="*/ 4508223 w 4563379"/>
                <a:gd name="connsiteY5" fmla="*/ 551556 h 551556"/>
                <a:gd name="connsiteX6" fmla="*/ 55156 w 4563379"/>
                <a:gd name="connsiteY6" fmla="*/ 551556 h 551556"/>
                <a:gd name="connsiteX7" fmla="*/ 0 w 4563379"/>
                <a:gd name="connsiteY7" fmla="*/ 496400 h 551556"/>
                <a:gd name="connsiteX8" fmla="*/ 0 w 4563379"/>
                <a:gd name="connsiteY8" fmla="*/ 55156 h 55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63379" h="551556">
                  <a:moveTo>
                    <a:pt x="0" y="55156"/>
                  </a:moveTo>
                  <a:cubicBezTo>
                    <a:pt x="0" y="24694"/>
                    <a:pt x="24694" y="0"/>
                    <a:pt x="55156" y="0"/>
                  </a:cubicBezTo>
                  <a:lnTo>
                    <a:pt x="4508223" y="0"/>
                  </a:lnTo>
                  <a:cubicBezTo>
                    <a:pt x="4538685" y="0"/>
                    <a:pt x="4563379" y="24694"/>
                    <a:pt x="4563379" y="55156"/>
                  </a:cubicBezTo>
                  <a:lnTo>
                    <a:pt x="4563379" y="496400"/>
                  </a:lnTo>
                  <a:cubicBezTo>
                    <a:pt x="4563379" y="526862"/>
                    <a:pt x="4538685" y="551556"/>
                    <a:pt x="4508223" y="551556"/>
                  </a:cubicBezTo>
                  <a:lnTo>
                    <a:pt x="55156" y="551556"/>
                  </a:lnTo>
                  <a:cubicBezTo>
                    <a:pt x="24694" y="551556"/>
                    <a:pt x="0" y="526862"/>
                    <a:pt x="0" y="496400"/>
                  </a:cubicBezTo>
                  <a:lnTo>
                    <a:pt x="0" y="5515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3305" tIns="73305" rIns="73305" bIns="73305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500" b="1" i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Расходы в разрезе подпрограмм, млн. руб.</a:t>
              </a: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4355976" y="3116680"/>
              <a:ext cx="2376274" cy="341891"/>
            </a:xfrm>
            <a:custGeom>
              <a:avLst/>
              <a:gdLst>
                <a:gd name="connsiteX0" fmla="*/ 0 w 2291211"/>
                <a:gd name="connsiteY0" fmla="*/ 34189 h 341891"/>
                <a:gd name="connsiteX1" fmla="*/ 34189 w 2291211"/>
                <a:gd name="connsiteY1" fmla="*/ 0 h 341891"/>
                <a:gd name="connsiteX2" fmla="*/ 2257022 w 2291211"/>
                <a:gd name="connsiteY2" fmla="*/ 0 h 341891"/>
                <a:gd name="connsiteX3" fmla="*/ 2291211 w 2291211"/>
                <a:gd name="connsiteY3" fmla="*/ 34189 h 341891"/>
                <a:gd name="connsiteX4" fmla="*/ 2291211 w 2291211"/>
                <a:gd name="connsiteY4" fmla="*/ 307702 h 341891"/>
                <a:gd name="connsiteX5" fmla="*/ 2257022 w 2291211"/>
                <a:gd name="connsiteY5" fmla="*/ 341891 h 341891"/>
                <a:gd name="connsiteX6" fmla="*/ 34189 w 2291211"/>
                <a:gd name="connsiteY6" fmla="*/ 341891 h 341891"/>
                <a:gd name="connsiteX7" fmla="*/ 0 w 2291211"/>
                <a:gd name="connsiteY7" fmla="*/ 307702 h 341891"/>
                <a:gd name="connsiteX8" fmla="*/ 0 w 2291211"/>
                <a:gd name="connsiteY8" fmla="*/ 34189 h 34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11" h="341891">
                  <a:moveTo>
                    <a:pt x="0" y="34189"/>
                  </a:moveTo>
                  <a:cubicBezTo>
                    <a:pt x="0" y="15307"/>
                    <a:pt x="15307" y="0"/>
                    <a:pt x="34189" y="0"/>
                  </a:cubicBezTo>
                  <a:lnTo>
                    <a:pt x="2257022" y="0"/>
                  </a:lnTo>
                  <a:cubicBezTo>
                    <a:pt x="2275904" y="0"/>
                    <a:pt x="2291211" y="15307"/>
                    <a:pt x="2291211" y="34189"/>
                  </a:cubicBezTo>
                  <a:lnTo>
                    <a:pt x="2291211" y="307702"/>
                  </a:lnTo>
                  <a:cubicBezTo>
                    <a:pt x="2291211" y="326584"/>
                    <a:pt x="2275904" y="341891"/>
                    <a:pt x="2257022" y="341891"/>
                  </a:cubicBezTo>
                  <a:lnTo>
                    <a:pt x="34189" y="341891"/>
                  </a:lnTo>
                  <a:cubicBezTo>
                    <a:pt x="15307" y="341891"/>
                    <a:pt x="0" y="326584"/>
                    <a:pt x="0" y="307702"/>
                  </a:cubicBezTo>
                  <a:lnTo>
                    <a:pt x="0" y="341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974" tIns="70974" rIns="70974" bIns="70974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Подпрограмма</a:t>
              </a:r>
              <a:endPara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4355976" y="3498526"/>
              <a:ext cx="2376264" cy="488061"/>
            </a:xfrm>
            <a:custGeom>
              <a:avLst/>
              <a:gdLst>
                <a:gd name="connsiteX0" fmla="*/ 0 w 2291201"/>
                <a:gd name="connsiteY0" fmla="*/ 48806 h 488061"/>
                <a:gd name="connsiteX1" fmla="*/ 48806 w 2291201"/>
                <a:gd name="connsiteY1" fmla="*/ 0 h 488061"/>
                <a:gd name="connsiteX2" fmla="*/ 2242395 w 2291201"/>
                <a:gd name="connsiteY2" fmla="*/ 0 h 488061"/>
                <a:gd name="connsiteX3" fmla="*/ 2291201 w 2291201"/>
                <a:gd name="connsiteY3" fmla="*/ 48806 h 488061"/>
                <a:gd name="connsiteX4" fmla="*/ 2291201 w 2291201"/>
                <a:gd name="connsiteY4" fmla="*/ 439255 h 488061"/>
                <a:gd name="connsiteX5" fmla="*/ 2242395 w 2291201"/>
                <a:gd name="connsiteY5" fmla="*/ 488061 h 488061"/>
                <a:gd name="connsiteX6" fmla="*/ 48806 w 2291201"/>
                <a:gd name="connsiteY6" fmla="*/ 488061 h 488061"/>
                <a:gd name="connsiteX7" fmla="*/ 0 w 2291201"/>
                <a:gd name="connsiteY7" fmla="*/ 439255 h 488061"/>
                <a:gd name="connsiteX8" fmla="*/ 0 w 2291201"/>
                <a:gd name="connsiteY8" fmla="*/ 48806 h 48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201" h="488061">
                  <a:moveTo>
                    <a:pt x="0" y="48806"/>
                  </a:moveTo>
                  <a:cubicBezTo>
                    <a:pt x="0" y="21851"/>
                    <a:pt x="21851" y="0"/>
                    <a:pt x="48806" y="0"/>
                  </a:cubicBezTo>
                  <a:lnTo>
                    <a:pt x="2242395" y="0"/>
                  </a:lnTo>
                  <a:cubicBezTo>
                    <a:pt x="2269350" y="0"/>
                    <a:pt x="2291201" y="21851"/>
                    <a:pt x="2291201" y="48806"/>
                  </a:cubicBezTo>
                  <a:lnTo>
                    <a:pt x="2291201" y="439255"/>
                  </a:lnTo>
                  <a:cubicBezTo>
                    <a:pt x="2291201" y="466210"/>
                    <a:pt x="2269350" y="488061"/>
                    <a:pt x="2242395" y="488061"/>
                  </a:cubicBezTo>
                  <a:lnTo>
                    <a:pt x="48806" y="488061"/>
                  </a:lnTo>
                  <a:cubicBezTo>
                    <a:pt x="21851" y="488061"/>
                    <a:pt x="0" y="466210"/>
                    <a:pt x="0" y="439255"/>
                  </a:cubicBezTo>
                  <a:lnTo>
                    <a:pt x="0" y="48806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015" tIns="60015" rIns="60015" bIns="60015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Противодействие коррупции в Чувашской Республике</a:t>
              </a: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4355975" y="4001341"/>
              <a:ext cx="2376261" cy="787715"/>
            </a:xfrm>
            <a:custGeom>
              <a:avLst/>
              <a:gdLst>
                <a:gd name="connsiteX0" fmla="*/ 0 w 2291198"/>
                <a:gd name="connsiteY0" fmla="*/ 78772 h 787715"/>
                <a:gd name="connsiteX1" fmla="*/ 78772 w 2291198"/>
                <a:gd name="connsiteY1" fmla="*/ 0 h 787715"/>
                <a:gd name="connsiteX2" fmla="*/ 2212427 w 2291198"/>
                <a:gd name="connsiteY2" fmla="*/ 0 h 787715"/>
                <a:gd name="connsiteX3" fmla="*/ 2291199 w 2291198"/>
                <a:gd name="connsiteY3" fmla="*/ 78772 h 787715"/>
                <a:gd name="connsiteX4" fmla="*/ 2291198 w 2291198"/>
                <a:gd name="connsiteY4" fmla="*/ 708944 h 787715"/>
                <a:gd name="connsiteX5" fmla="*/ 2212426 w 2291198"/>
                <a:gd name="connsiteY5" fmla="*/ 787716 h 787715"/>
                <a:gd name="connsiteX6" fmla="*/ 78772 w 2291198"/>
                <a:gd name="connsiteY6" fmla="*/ 787715 h 787715"/>
                <a:gd name="connsiteX7" fmla="*/ 0 w 2291198"/>
                <a:gd name="connsiteY7" fmla="*/ 708943 h 787715"/>
                <a:gd name="connsiteX8" fmla="*/ 0 w 2291198"/>
                <a:gd name="connsiteY8" fmla="*/ 78772 h 787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8" h="787715">
                  <a:moveTo>
                    <a:pt x="0" y="78772"/>
                  </a:moveTo>
                  <a:cubicBezTo>
                    <a:pt x="0" y="35267"/>
                    <a:pt x="35267" y="0"/>
                    <a:pt x="78772" y="0"/>
                  </a:cubicBezTo>
                  <a:lnTo>
                    <a:pt x="2212427" y="0"/>
                  </a:lnTo>
                  <a:cubicBezTo>
                    <a:pt x="2255932" y="0"/>
                    <a:pt x="2291199" y="35267"/>
                    <a:pt x="2291199" y="78772"/>
                  </a:cubicBezTo>
                  <a:cubicBezTo>
                    <a:pt x="2291199" y="288829"/>
                    <a:pt x="2291198" y="498887"/>
                    <a:pt x="2291198" y="708944"/>
                  </a:cubicBezTo>
                  <a:cubicBezTo>
                    <a:pt x="2291198" y="752449"/>
                    <a:pt x="2255931" y="787716"/>
                    <a:pt x="2212426" y="787716"/>
                  </a:cubicBezTo>
                  <a:lnTo>
                    <a:pt x="78772" y="787715"/>
                  </a:lnTo>
                  <a:cubicBezTo>
                    <a:pt x="35267" y="787715"/>
                    <a:pt x="0" y="752448"/>
                    <a:pt x="0" y="708943"/>
                  </a:cubicBezTo>
                  <a:lnTo>
                    <a:pt x="0" y="787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791" tIns="68791" rIns="68791" bIns="6879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кадровой политики и развитие кадрового потенциала государственной гражданской службы ЧР</a:t>
              </a: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4355976" y="4855185"/>
              <a:ext cx="2376252" cy="471197"/>
            </a:xfrm>
            <a:custGeom>
              <a:avLst/>
              <a:gdLst>
                <a:gd name="connsiteX0" fmla="*/ 0 w 2291189"/>
                <a:gd name="connsiteY0" fmla="*/ 47120 h 471197"/>
                <a:gd name="connsiteX1" fmla="*/ 47120 w 2291189"/>
                <a:gd name="connsiteY1" fmla="*/ 0 h 471197"/>
                <a:gd name="connsiteX2" fmla="*/ 2244069 w 2291189"/>
                <a:gd name="connsiteY2" fmla="*/ 0 h 471197"/>
                <a:gd name="connsiteX3" fmla="*/ 2291189 w 2291189"/>
                <a:gd name="connsiteY3" fmla="*/ 47120 h 471197"/>
                <a:gd name="connsiteX4" fmla="*/ 2291189 w 2291189"/>
                <a:gd name="connsiteY4" fmla="*/ 424077 h 471197"/>
                <a:gd name="connsiteX5" fmla="*/ 2244069 w 2291189"/>
                <a:gd name="connsiteY5" fmla="*/ 471197 h 471197"/>
                <a:gd name="connsiteX6" fmla="*/ 47120 w 2291189"/>
                <a:gd name="connsiteY6" fmla="*/ 471197 h 471197"/>
                <a:gd name="connsiteX7" fmla="*/ 0 w 2291189"/>
                <a:gd name="connsiteY7" fmla="*/ 424077 h 471197"/>
                <a:gd name="connsiteX8" fmla="*/ 0 w 2291189"/>
                <a:gd name="connsiteY8" fmla="*/ 47120 h 47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89" h="471197">
                  <a:moveTo>
                    <a:pt x="0" y="47120"/>
                  </a:moveTo>
                  <a:cubicBezTo>
                    <a:pt x="0" y="21096"/>
                    <a:pt x="21096" y="0"/>
                    <a:pt x="47120" y="0"/>
                  </a:cubicBezTo>
                  <a:lnTo>
                    <a:pt x="2244069" y="0"/>
                  </a:lnTo>
                  <a:cubicBezTo>
                    <a:pt x="2270093" y="0"/>
                    <a:pt x="2291189" y="21096"/>
                    <a:pt x="2291189" y="47120"/>
                  </a:cubicBezTo>
                  <a:lnTo>
                    <a:pt x="2291189" y="424077"/>
                  </a:lnTo>
                  <a:cubicBezTo>
                    <a:pt x="2291189" y="450101"/>
                    <a:pt x="2270093" y="471197"/>
                    <a:pt x="2244069" y="471197"/>
                  </a:cubicBezTo>
                  <a:lnTo>
                    <a:pt x="47120" y="471197"/>
                  </a:lnTo>
                  <a:cubicBezTo>
                    <a:pt x="21096" y="471197"/>
                    <a:pt x="0" y="450101"/>
                    <a:pt x="0" y="424077"/>
                  </a:cubicBezTo>
                  <a:lnTo>
                    <a:pt x="0" y="471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9521" tIns="59521" rIns="59521" bIns="595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Развитие муниципальной службы в Чувашской Республике</a:t>
              </a: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4355976" y="5395646"/>
              <a:ext cx="2376254" cy="638716"/>
            </a:xfrm>
            <a:custGeom>
              <a:avLst/>
              <a:gdLst>
                <a:gd name="connsiteX0" fmla="*/ 0 w 2291191"/>
                <a:gd name="connsiteY0" fmla="*/ 63872 h 638716"/>
                <a:gd name="connsiteX1" fmla="*/ 63872 w 2291191"/>
                <a:gd name="connsiteY1" fmla="*/ 0 h 638716"/>
                <a:gd name="connsiteX2" fmla="*/ 2227319 w 2291191"/>
                <a:gd name="connsiteY2" fmla="*/ 0 h 638716"/>
                <a:gd name="connsiteX3" fmla="*/ 2291191 w 2291191"/>
                <a:gd name="connsiteY3" fmla="*/ 63872 h 638716"/>
                <a:gd name="connsiteX4" fmla="*/ 2291191 w 2291191"/>
                <a:gd name="connsiteY4" fmla="*/ 574844 h 638716"/>
                <a:gd name="connsiteX5" fmla="*/ 2227319 w 2291191"/>
                <a:gd name="connsiteY5" fmla="*/ 638716 h 638716"/>
                <a:gd name="connsiteX6" fmla="*/ 63872 w 2291191"/>
                <a:gd name="connsiteY6" fmla="*/ 638716 h 638716"/>
                <a:gd name="connsiteX7" fmla="*/ 0 w 2291191"/>
                <a:gd name="connsiteY7" fmla="*/ 574844 h 638716"/>
                <a:gd name="connsiteX8" fmla="*/ 0 w 2291191"/>
                <a:gd name="connsiteY8" fmla="*/ 63872 h 638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1191" h="638716">
                  <a:moveTo>
                    <a:pt x="0" y="63872"/>
                  </a:moveTo>
                  <a:cubicBezTo>
                    <a:pt x="0" y="28596"/>
                    <a:pt x="28596" y="0"/>
                    <a:pt x="63872" y="0"/>
                  </a:cubicBezTo>
                  <a:lnTo>
                    <a:pt x="2227319" y="0"/>
                  </a:lnTo>
                  <a:cubicBezTo>
                    <a:pt x="2262595" y="0"/>
                    <a:pt x="2291191" y="28596"/>
                    <a:pt x="2291191" y="63872"/>
                  </a:cubicBezTo>
                  <a:lnTo>
                    <a:pt x="2291191" y="574844"/>
                  </a:lnTo>
                  <a:cubicBezTo>
                    <a:pt x="2291191" y="610120"/>
                    <a:pt x="2262595" y="638716"/>
                    <a:pt x="2227319" y="638716"/>
                  </a:cubicBezTo>
                  <a:lnTo>
                    <a:pt x="63872" y="638716"/>
                  </a:lnTo>
                  <a:cubicBezTo>
                    <a:pt x="28596" y="638716"/>
                    <a:pt x="0" y="610120"/>
                    <a:pt x="0" y="574844"/>
                  </a:cubicBezTo>
                  <a:lnTo>
                    <a:pt x="0" y="638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427" tIns="64427" rIns="64427" bIns="64427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Совершенствование государственного управления в сфере юстиции</a:t>
              </a:r>
            </a:p>
          </p:txBody>
        </p:sp>
        <p:sp>
          <p:nvSpPr>
            <p:cNvPr id="19" name="Полилиния 18"/>
            <p:cNvSpPr/>
            <p:nvPr/>
          </p:nvSpPr>
          <p:spPr>
            <a:xfrm>
              <a:off x="4355976" y="6128897"/>
              <a:ext cx="2378699" cy="468000"/>
            </a:xfrm>
            <a:custGeom>
              <a:avLst/>
              <a:gdLst>
                <a:gd name="connsiteX0" fmla="*/ 0 w 2293549"/>
                <a:gd name="connsiteY0" fmla="*/ 59479 h 594791"/>
                <a:gd name="connsiteX1" fmla="*/ 59479 w 2293549"/>
                <a:gd name="connsiteY1" fmla="*/ 0 h 594791"/>
                <a:gd name="connsiteX2" fmla="*/ 2234070 w 2293549"/>
                <a:gd name="connsiteY2" fmla="*/ 0 h 594791"/>
                <a:gd name="connsiteX3" fmla="*/ 2293549 w 2293549"/>
                <a:gd name="connsiteY3" fmla="*/ 59479 h 594791"/>
                <a:gd name="connsiteX4" fmla="*/ 2293549 w 2293549"/>
                <a:gd name="connsiteY4" fmla="*/ 535312 h 594791"/>
                <a:gd name="connsiteX5" fmla="*/ 2234070 w 2293549"/>
                <a:gd name="connsiteY5" fmla="*/ 594791 h 594791"/>
                <a:gd name="connsiteX6" fmla="*/ 59479 w 2293549"/>
                <a:gd name="connsiteY6" fmla="*/ 594791 h 594791"/>
                <a:gd name="connsiteX7" fmla="*/ 0 w 2293549"/>
                <a:gd name="connsiteY7" fmla="*/ 535312 h 594791"/>
                <a:gd name="connsiteX8" fmla="*/ 0 w 2293549"/>
                <a:gd name="connsiteY8" fmla="*/ 59479 h 594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93549" h="594791">
                  <a:moveTo>
                    <a:pt x="0" y="59479"/>
                  </a:moveTo>
                  <a:cubicBezTo>
                    <a:pt x="0" y="26630"/>
                    <a:pt x="26630" y="0"/>
                    <a:pt x="59479" y="0"/>
                  </a:cubicBezTo>
                  <a:lnTo>
                    <a:pt x="2234070" y="0"/>
                  </a:lnTo>
                  <a:cubicBezTo>
                    <a:pt x="2266919" y="0"/>
                    <a:pt x="2293549" y="26630"/>
                    <a:pt x="2293549" y="59479"/>
                  </a:cubicBezTo>
                  <a:lnTo>
                    <a:pt x="2293549" y="535312"/>
                  </a:lnTo>
                  <a:cubicBezTo>
                    <a:pt x="2293549" y="568161"/>
                    <a:pt x="2266919" y="594791"/>
                    <a:pt x="2234070" y="594791"/>
                  </a:cubicBezTo>
                  <a:lnTo>
                    <a:pt x="59479" y="594791"/>
                  </a:lnTo>
                  <a:cubicBezTo>
                    <a:pt x="26630" y="594791"/>
                    <a:pt x="0" y="568161"/>
                    <a:pt x="0" y="535312"/>
                  </a:cubicBezTo>
                  <a:lnTo>
                    <a:pt x="0" y="5947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141" tIns="63141" rIns="63141" bIns="6314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Обеспечение реализации государственной программы</a:t>
              </a:r>
              <a:endPara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856656" y="3126318"/>
              <a:ext cx="612000" cy="308410"/>
            </a:xfrm>
            <a:custGeom>
              <a:avLst/>
              <a:gdLst>
                <a:gd name="connsiteX0" fmla="*/ 0 w 829017"/>
                <a:gd name="connsiteY0" fmla="*/ 30841 h 308410"/>
                <a:gd name="connsiteX1" fmla="*/ 30841 w 829017"/>
                <a:gd name="connsiteY1" fmla="*/ 0 h 308410"/>
                <a:gd name="connsiteX2" fmla="*/ 798176 w 829017"/>
                <a:gd name="connsiteY2" fmla="*/ 0 h 308410"/>
                <a:gd name="connsiteX3" fmla="*/ 829017 w 829017"/>
                <a:gd name="connsiteY3" fmla="*/ 30841 h 308410"/>
                <a:gd name="connsiteX4" fmla="*/ 829017 w 829017"/>
                <a:gd name="connsiteY4" fmla="*/ 277569 h 308410"/>
                <a:gd name="connsiteX5" fmla="*/ 798176 w 829017"/>
                <a:gd name="connsiteY5" fmla="*/ 308410 h 308410"/>
                <a:gd name="connsiteX6" fmla="*/ 30841 w 829017"/>
                <a:gd name="connsiteY6" fmla="*/ 308410 h 308410"/>
                <a:gd name="connsiteX7" fmla="*/ 0 w 829017"/>
                <a:gd name="connsiteY7" fmla="*/ 277569 h 308410"/>
                <a:gd name="connsiteX8" fmla="*/ 0 w 829017"/>
                <a:gd name="connsiteY8" fmla="*/ 30841 h 3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7" h="308410">
                  <a:moveTo>
                    <a:pt x="0" y="30841"/>
                  </a:moveTo>
                  <a:cubicBezTo>
                    <a:pt x="0" y="13808"/>
                    <a:pt x="13808" y="0"/>
                    <a:pt x="30841" y="0"/>
                  </a:cubicBezTo>
                  <a:lnTo>
                    <a:pt x="798176" y="0"/>
                  </a:lnTo>
                  <a:cubicBezTo>
                    <a:pt x="815209" y="0"/>
                    <a:pt x="829017" y="13808"/>
                    <a:pt x="829017" y="30841"/>
                  </a:cubicBezTo>
                  <a:lnTo>
                    <a:pt x="829017" y="277569"/>
                  </a:lnTo>
                  <a:cubicBezTo>
                    <a:pt x="829017" y="294602"/>
                    <a:pt x="815209" y="308410"/>
                    <a:pt x="798176" y="308410"/>
                  </a:cubicBezTo>
                  <a:lnTo>
                    <a:pt x="30841" y="308410"/>
                  </a:lnTo>
                  <a:cubicBezTo>
                    <a:pt x="13808" y="308410"/>
                    <a:pt x="0" y="294602"/>
                    <a:pt x="0" y="277569"/>
                  </a:cubicBezTo>
                  <a:lnTo>
                    <a:pt x="0" y="30841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93" tIns="69993" rIns="69993" bIns="69993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2018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Полилиния 20"/>
            <p:cNvSpPr/>
            <p:nvPr/>
          </p:nvSpPr>
          <p:spPr>
            <a:xfrm>
              <a:off x="6856656" y="3488258"/>
              <a:ext cx="612000" cy="482721"/>
            </a:xfrm>
            <a:custGeom>
              <a:avLst/>
              <a:gdLst>
                <a:gd name="connsiteX0" fmla="*/ 0 w 829014"/>
                <a:gd name="connsiteY0" fmla="*/ 48272 h 482721"/>
                <a:gd name="connsiteX1" fmla="*/ 48272 w 829014"/>
                <a:gd name="connsiteY1" fmla="*/ 0 h 482721"/>
                <a:gd name="connsiteX2" fmla="*/ 780742 w 829014"/>
                <a:gd name="connsiteY2" fmla="*/ 0 h 482721"/>
                <a:gd name="connsiteX3" fmla="*/ 829014 w 829014"/>
                <a:gd name="connsiteY3" fmla="*/ 48272 h 482721"/>
                <a:gd name="connsiteX4" fmla="*/ 829014 w 829014"/>
                <a:gd name="connsiteY4" fmla="*/ 434449 h 482721"/>
                <a:gd name="connsiteX5" fmla="*/ 780742 w 829014"/>
                <a:gd name="connsiteY5" fmla="*/ 482721 h 482721"/>
                <a:gd name="connsiteX6" fmla="*/ 48272 w 829014"/>
                <a:gd name="connsiteY6" fmla="*/ 482721 h 482721"/>
                <a:gd name="connsiteX7" fmla="*/ 0 w 829014"/>
                <a:gd name="connsiteY7" fmla="*/ 434449 h 482721"/>
                <a:gd name="connsiteX8" fmla="*/ 0 w 829014"/>
                <a:gd name="connsiteY8" fmla="*/ 48272 h 482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4" h="482721">
                  <a:moveTo>
                    <a:pt x="0" y="48272"/>
                  </a:moveTo>
                  <a:cubicBezTo>
                    <a:pt x="0" y="21612"/>
                    <a:pt x="21612" y="0"/>
                    <a:pt x="48272" y="0"/>
                  </a:cubicBezTo>
                  <a:lnTo>
                    <a:pt x="780742" y="0"/>
                  </a:lnTo>
                  <a:cubicBezTo>
                    <a:pt x="807402" y="0"/>
                    <a:pt x="829014" y="21612"/>
                    <a:pt x="829014" y="48272"/>
                  </a:cubicBezTo>
                  <a:lnTo>
                    <a:pt x="829014" y="434449"/>
                  </a:lnTo>
                  <a:cubicBezTo>
                    <a:pt x="829014" y="461109"/>
                    <a:pt x="807402" y="482721"/>
                    <a:pt x="780742" y="482721"/>
                  </a:cubicBezTo>
                  <a:lnTo>
                    <a:pt x="48272" y="482721"/>
                  </a:lnTo>
                  <a:cubicBezTo>
                    <a:pt x="21612" y="482721"/>
                    <a:pt x="0" y="461109"/>
                    <a:pt x="0" y="434449"/>
                  </a:cubicBezTo>
                  <a:lnTo>
                    <a:pt x="0" y="48272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478" tIns="67478" rIns="67478" bIns="6747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6856656" y="4005065"/>
              <a:ext cx="612000" cy="790637"/>
            </a:xfrm>
            <a:custGeom>
              <a:avLst/>
              <a:gdLst>
                <a:gd name="connsiteX0" fmla="*/ 0 w 829019"/>
                <a:gd name="connsiteY0" fmla="*/ 79064 h 790637"/>
                <a:gd name="connsiteX1" fmla="*/ 79064 w 829019"/>
                <a:gd name="connsiteY1" fmla="*/ 0 h 790637"/>
                <a:gd name="connsiteX2" fmla="*/ 749955 w 829019"/>
                <a:gd name="connsiteY2" fmla="*/ 0 h 790637"/>
                <a:gd name="connsiteX3" fmla="*/ 829019 w 829019"/>
                <a:gd name="connsiteY3" fmla="*/ 79064 h 790637"/>
                <a:gd name="connsiteX4" fmla="*/ 829019 w 829019"/>
                <a:gd name="connsiteY4" fmla="*/ 711573 h 790637"/>
                <a:gd name="connsiteX5" fmla="*/ 749955 w 829019"/>
                <a:gd name="connsiteY5" fmla="*/ 790637 h 790637"/>
                <a:gd name="connsiteX6" fmla="*/ 79064 w 829019"/>
                <a:gd name="connsiteY6" fmla="*/ 790637 h 790637"/>
                <a:gd name="connsiteX7" fmla="*/ 0 w 829019"/>
                <a:gd name="connsiteY7" fmla="*/ 711573 h 790637"/>
                <a:gd name="connsiteX8" fmla="*/ 0 w 829019"/>
                <a:gd name="connsiteY8" fmla="*/ 79064 h 79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0637">
                  <a:moveTo>
                    <a:pt x="0" y="79064"/>
                  </a:moveTo>
                  <a:cubicBezTo>
                    <a:pt x="0" y="35398"/>
                    <a:pt x="35398" y="0"/>
                    <a:pt x="79064" y="0"/>
                  </a:cubicBezTo>
                  <a:lnTo>
                    <a:pt x="749955" y="0"/>
                  </a:lnTo>
                  <a:cubicBezTo>
                    <a:pt x="793621" y="0"/>
                    <a:pt x="829019" y="35398"/>
                    <a:pt x="829019" y="79064"/>
                  </a:cubicBezTo>
                  <a:lnTo>
                    <a:pt x="829019" y="711573"/>
                  </a:lnTo>
                  <a:cubicBezTo>
                    <a:pt x="829019" y="755239"/>
                    <a:pt x="793621" y="790637"/>
                    <a:pt x="749955" y="790637"/>
                  </a:cubicBezTo>
                  <a:lnTo>
                    <a:pt x="79064" y="790637"/>
                  </a:lnTo>
                  <a:cubicBezTo>
                    <a:pt x="35398" y="790637"/>
                    <a:pt x="0" y="755239"/>
                    <a:pt x="0" y="711573"/>
                  </a:cubicBezTo>
                  <a:lnTo>
                    <a:pt x="0" y="7906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497" tIns="76497" rIns="76497" bIns="7649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6856656" y="4869160"/>
              <a:ext cx="612000" cy="459199"/>
            </a:xfrm>
            <a:custGeom>
              <a:avLst/>
              <a:gdLst>
                <a:gd name="connsiteX0" fmla="*/ 0 w 829023"/>
                <a:gd name="connsiteY0" fmla="*/ 45920 h 459199"/>
                <a:gd name="connsiteX1" fmla="*/ 45920 w 829023"/>
                <a:gd name="connsiteY1" fmla="*/ 0 h 459199"/>
                <a:gd name="connsiteX2" fmla="*/ 783103 w 829023"/>
                <a:gd name="connsiteY2" fmla="*/ 0 h 459199"/>
                <a:gd name="connsiteX3" fmla="*/ 829023 w 829023"/>
                <a:gd name="connsiteY3" fmla="*/ 45920 h 459199"/>
                <a:gd name="connsiteX4" fmla="*/ 829023 w 829023"/>
                <a:gd name="connsiteY4" fmla="*/ 413279 h 459199"/>
                <a:gd name="connsiteX5" fmla="*/ 783103 w 829023"/>
                <a:gd name="connsiteY5" fmla="*/ 459199 h 459199"/>
                <a:gd name="connsiteX6" fmla="*/ 45920 w 829023"/>
                <a:gd name="connsiteY6" fmla="*/ 459199 h 459199"/>
                <a:gd name="connsiteX7" fmla="*/ 0 w 829023"/>
                <a:gd name="connsiteY7" fmla="*/ 413279 h 459199"/>
                <a:gd name="connsiteX8" fmla="*/ 0 w 829023"/>
                <a:gd name="connsiteY8" fmla="*/ 45920 h 459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59199">
                  <a:moveTo>
                    <a:pt x="0" y="45920"/>
                  </a:moveTo>
                  <a:cubicBezTo>
                    <a:pt x="0" y="20559"/>
                    <a:pt x="20559" y="0"/>
                    <a:pt x="45920" y="0"/>
                  </a:cubicBezTo>
                  <a:lnTo>
                    <a:pt x="783103" y="0"/>
                  </a:lnTo>
                  <a:cubicBezTo>
                    <a:pt x="808464" y="0"/>
                    <a:pt x="829023" y="20559"/>
                    <a:pt x="829023" y="45920"/>
                  </a:cubicBezTo>
                  <a:lnTo>
                    <a:pt x="829023" y="413279"/>
                  </a:lnTo>
                  <a:cubicBezTo>
                    <a:pt x="829023" y="438640"/>
                    <a:pt x="808464" y="459199"/>
                    <a:pt x="783103" y="459199"/>
                  </a:cubicBezTo>
                  <a:lnTo>
                    <a:pt x="45920" y="459199"/>
                  </a:lnTo>
                  <a:cubicBezTo>
                    <a:pt x="20559" y="459199"/>
                    <a:pt x="0" y="438640"/>
                    <a:pt x="0" y="413279"/>
                  </a:cubicBezTo>
                  <a:lnTo>
                    <a:pt x="0" y="4592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789" tIns="66789" rIns="66789" bIns="6678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Полилиния 23"/>
            <p:cNvSpPr/>
            <p:nvPr/>
          </p:nvSpPr>
          <p:spPr>
            <a:xfrm>
              <a:off x="6856656" y="5408896"/>
              <a:ext cx="612000" cy="643892"/>
            </a:xfrm>
            <a:custGeom>
              <a:avLst/>
              <a:gdLst>
                <a:gd name="connsiteX0" fmla="*/ 0 w 833504"/>
                <a:gd name="connsiteY0" fmla="*/ 64389 h 643892"/>
                <a:gd name="connsiteX1" fmla="*/ 64389 w 833504"/>
                <a:gd name="connsiteY1" fmla="*/ 0 h 643892"/>
                <a:gd name="connsiteX2" fmla="*/ 769115 w 833504"/>
                <a:gd name="connsiteY2" fmla="*/ 0 h 643892"/>
                <a:gd name="connsiteX3" fmla="*/ 833504 w 833504"/>
                <a:gd name="connsiteY3" fmla="*/ 64389 h 643892"/>
                <a:gd name="connsiteX4" fmla="*/ 833504 w 833504"/>
                <a:gd name="connsiteY4" fmla="*/ 579503 h 643892"/>
                <a:gd name="connsiteX5" fmla="*/ 769115 w 833504"/>
                <a:gd name="connsiteY5" fmla="*/ 643892 h 643892"/>
                <a:gd name="connsiteX6" fmla="*/ 64389 w 833504"/>
                <a:gd name="connsiteY6" fmla="*/ 643892 h 643892"/>
                <a:gd name="connsiteX7" fmla="*/ 0 w 833504"/>
                <a:gd name="connsiteY7" fmla="*/ 579503 h 643892"/>
                <a:gd name="connsiteX8" fmla="*/ 0 w 833504"/>
                <a:gd name="connsiteY8" fmla="*/ 64389 h 643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3892">
                  <a:moveTo>
                    <a:pt x="0" y="64389"/>
                  </a:moveTo>
                  <a:cubicBezTo>
                    <a:pt x="0" y="28828"/>
                    <a:pt x="28828" y="0"/>
                    <a:pt x="64389" y="0"/>
                  </a:cubicBezTo>
                  <a:lnTo>
                    <a:pt x="769115" y="0"/>
                  </a:lnTo>
                  <a:cubicBezTo>
                    <a:pt x="804676" y="0"/>
                    <a:pt x="833504" y="28828"/>
                    <a:pt x="833504" y="64389"/>
                  </a:cubicBezTo>
                  <a:lnTo>
                    <a:pt x="833504" y="579503"/>
                  </a:lnTo>
                  <a:cubicBezTo>
                    <a:pt x="833504" y="615064"/>
                    <a:pt x="804676" y="643892"/>
                    <a:pt x="769115" y="643892"/>
                  </a:cubicBezTo>
                  <a:lnTo>
                    <a:pt x="64389" y="643892"/>
                  </a:lnTo>
                  <a:cubicBezTo>
                    <a:pt x="28828" y="643892"/>
                    <a:pt x="0" y="615064"/>
                    <a:pt x="0" y="579503"/>
                  </a:cubicBezTo>
                  <a:lnTo>
                    <a:pt x="0" y="6438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99" tIns="72199" rIns="72199" bIns="72199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196,3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6856656" y="6128897"/>
              <a:ext cx="612000" cy="468000"/>
            </a:xfrm>
            <a:custGeom>
              <a:avLst/>
              <a:gdLst>
                <a:gd name="connsiteX0" fmla="*/ 0 w 833504"/>
                <a:gd name="connsiteY0" fmla="*/ 48965 h 489645"/>
                <a:gd name="connsiteX1" fmla="*/ 48965 w 833504"/>
                <a:gd name="connsiteY1" fmla="*/ 0 h 489645"/>
                <a:gd name="connsiteX2" fmla="*/ 784540 w 833504"/>
                <a:gd name="connsiteY2" fmla="*/ 0 h 489645"/>
                <a:gd name="connsiteX3" fmla="*/ 833505 w 833504"/>
                <a:gd name="connsiteY3" fmla="*/ 48965 h 489645"/>
                <a:gd name="connsiteX4" fmla="*/ 833504 w 833504"/>
                <a:gd name="connsiteY4" fmla="*/ 440681 h 489645"/>
                <a:gd name="connsiteX5" fmla="*/ 784539 w 833504"/>
                <a:gd name="connsiteY5" fmla="*/ 489646 h 489645"/>
                <a:gd name="connsiteX6" fmla="*/ 48965 w 833504"/>
                <a:gd name="connsiteY6" fmla="*/ 489645 h 489645"/>
                <a:gd name="connsiteX7" fmla="*/ 0 w 833504"/>
                <a:gd name="connsiteY7" fmla="*/ 440680 h 489645"/>
                <a:gd name="connsiteX8" fmla="*/ 0 w 833504"/>
                <a:gd name="connsiteY8" fmla="*/ 48965 h 489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489645">
                  <a:moveTo>
                    <a:pt x="0" y="48965"/>
                  </a:moveTo>
                  <a:cubicBezTo>
                    <a:pt x="0" y="21922"/>
                    <a:pt x="21922" y="0"/>
                    <a:pt x="48965" y="0"/>
                  </a:cubicBezTo>
                  <a:lnTo>
                    <a:pt x="784540" y="0"/>
                  </a:lnTo>
                  <a:cubicBezTo>
                    <a:pt x="811583" y="0"/>
                    <a:pt x="833505" y="21922"/>
                    <a:pt x="833505" y="48965"/>
                  </a:cubicBezTo>
                  <a:cubicBezTo>
                    <a:pt x="833505" y="179537"/>
                    <a:pt x="833504" y="310109"/>
                    <a:pt x="833504" y="440681"/>
                  </a:cubicBezTo>
                  <a:cubicBezTo>
                    <a:pt x="833504" y="467724"/>
                    <a:pt x="811582" y="489646"/>
                    <a:pt x="784539" y="489646"/>
                  </a:cubicBezTo>
                  <a:lnTo>
                    <a:pt x="48965" y="489645"/>
                  </a:lnTo>
                  <a:cubicBezTo>
                    <a:pt x="21922" y="489645"/>
                    <a:pt x="0" y="467723"/>
                    <a:pt x="0" y="440680"/>
                  </a:cubicBezTo>
                  <a:lnTo>
                    <a:pt x="0" y="4896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681" tIns="67681" rIns="67681" bIns="6768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439,0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8312212" y="3116680"/>
              <a:ext cx="612000" cy="308287"/>
            </a:xfrm>
            <a:custGeom>
              <a:avLst/>
              <a:gdLst>
                <a:gd name="connsiteX0" fmla="*/ 0 w 864641"/>
                <a:gd name="connsiteY0" fmla="*/ 30829 h 308287"/>
                <a:gd name="connsiteX1" fmla="*/ 30829 w 864641"/>
                <a:gd name="connsiteY1" fmla="*/ 0 h 308287"/>
                <a:gd name="connsiteX2" fmla="*/ 833812 w 864641"/>
                <a:gd name="connsiteY2" fmla="*/ 0 h 308287"/>
                <a:gd name="connsiteX3" fmla="*/ 864641 w 864641"/>
                <a:gd name="connsiteY3" fmla="*/ 30829 h 308287"/>
                <a:gd name="connsiteX4" fmla="*/ 864641 w 864641"/>
                <a:gd name="connsiteY4" fmla="*/ 277458 h 308287"/>
                <a:gd name="connsiteX5" fmla="*/ 833812 w 864641"/>
                <a:gd name="connsiteY5" fmla="*/ 308287 h 308287"/>
                <a:gd name="connsiteX6" fmla="*/ 30829 w 864641"/>
                <a:gd name="connsiteY6" fmla="*/ 308287 h 308287"/>
                <a:gd name="connsiteX7" fmla="*/ 0 w 864641"/>
                <a:gd name="connsiteY7" fmla="*/ 277458 h 308287"/>
                <a:gd name="connsiteX8" fmla="*/ 0 w 864641"/>
                <a:gd name="connsiteY8" fmla="*/ 30829 h 30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4641" h="308287">
                  <a:moveTo>
                    <a:pt x="0" y="30829"/>
                  </a:moveTo>
                  <a:cubicBezTo>
                    <a:pt x="0" y="13803"/>
                    <a:pt x="13803" y="0"/>
                    <a:pt x="30829" y="0"/>
                  </a:cubicBezTo>
                  <a:lnTo>
                    <a:pt x="833812" y="0"/>
                  </a:lnTo>
                  <a:cubicBezTo>
                    <a:pt x="850838" y="0"/>
                    <a:pt x="864641" y="13803"/>
                    <a:pt x="864641" y="30829"/>
                  </a:cubicBezTo>
                  <a:lnTo>
                    <a:pt x="864641" y="277458"/>
                  </a:lnTo>
                  <a:cubicBezTo>
                    <a:pt x="864641" y="294484"/>
                    <a:pt x="850838" y="308287"/>
                    <a:pt x="833812" y="308287"/>
                  </a:cubicBezTo>
                  <a:lnTo>
                    <a:pt x="30829" y="308287"/>
                  </a:lnTo>
                  <a:cubicBezTo>
                    <a:pt x="13803" y="308287"/>
                    <a:pt x="0" y="294484"/>
                    <a:pt x="0" y="277458"/>
                  </a:cubicBezTo>
                  <a:lnTo>
                    <a:pt x="0" y="308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989" tIns="69989" rIns="69989" bIns="6998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2020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8312212" y="3477927"/>
              <a:ext cx="612000" cy="425245"/>
            </a:xfrm>
            <a:custGeom>
              <a:avLst/>
              <a:gdLst>
                <a:gd name="connsiteX0" fmla="*/ 0 w 786058"/>
                <a:gd name="connsiteY0" fmla="*/ 42525 h 425245"/>
                <a:gd name="connsiteX1" fmla="*/ 42525 w 786058"/>
                <a:gd name="connsiteY1" fmla="*/ 0 h 425245"/>
                <a:gd name="connsiteX2" fmla="*/ 743534 w 786058"/>
                <a:gd name="connsiteY2" fmla="*/ 0 h 425245"/>
                <a:gd name="connsiteX3" fmla="*/ 786059 w 786058"/>
                <a:gd name="connsiteY3" fmla="*/ 42525 h 425245"/>
                <a:gd name="connsiteX4" fmla="*/ 786058 w 786058"/>
                <a:gd name="connsiteY4" fmla="*/ 382721 h 425245"/>
                <a:gd name="connsiteX5" fmla="*/ 743533 w 786058"/>
                <a:gd name="connsiteY5" fmla="*/ 425246 h 425245"/>
                <a:gd name="connsiteX6" fmla="*/ 42525 w 786058"/>
                <a:gd name="connsiteY6" fmla="*/ 425245 h 425245"/>
                <a:gd name="connsiteX7" fmla="*/ 0 w 786058"/>
                <a:gd name="connsiteY7" fmla="*/ 382720 h 425245"/>
                <a:gd name="connsiteX8" fmla="*/ 0 w 786058"/>
                <a:gd name="connsiteY8" fmla="*/ 42525 h 42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86058" h="425245">
                  <a:moveTo>
                    <a:pt x="0" y="42525"/>
                  </a:moveTo>
                  <a:cubicBezTo>
                    <a:pt x="0" y="19039"/>
                    <a:pt x="19039" y="0"/>
                    <a:pt x="42525" y="0"/>
                  </a:cubicBezTo>
                  <a:lnTo>
                    <a:pt x="743534" y="0"/>
                  </a:lnTo>
                  <a:cubicBezTo>
                    <a:pt x="767020" y="0"/>
                    <a:pt x="786059" y="19039"/>
                    <a:pt x="786059" y="42525"/>
                  </a:cubicBezTo>
                  <a:cubicBezTo>
                    <a:pt x="786059" y="155924"/>
                    <a:pt x="786058" y="269322"/>
                    <a:pt x="786058" y="382721"/>
                  </a:cubicBezTo>
                  <a:cubicBezTo>
                    <a:pt x="786058" y="406207"/>
                    <a:pt x="767019" y="425246"/>
                    <a:pt x="743533" y="425246"/>
                  </a:cubicBezTo>
                  <a:lnTo>
                    <a:pt x="42525" y="425245"/>
                  </a:lnTo>
                  <a:cubicBezTo>
                    <a:pt x="19039" y="425245"/>
                    <a:pt x="0" y="406206"/>
                    <a:pt x="0" y="382720"/>
                  </a:cubicBezTo>
                  <a:lnTo>
                    <a:pt x="0" y="42525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795" tIns="65795" rIns="65795" bIns="65795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олилиния 27"/>
            <p:cNvSpPr/>
            <p:nvPr/>
          </p:nvSpPr>
          <p:spPr>
            <a:xfrm>
              <a:off x="8312212" y="3998431"/>
              <a:ext cx="612000" cy="792726"/>
            </a:xfrm>
            <a:custGeom>
              <a:avLst/>
              <a:gdLst>
                <a:gd name="connsiteX0" fmla="*/ 0 w 829019"/>
                <a:gd name="connsiteY0" fmla="*/ 79273 h 792726"/>
                <a:gd name="connsiteX1" fmla="*/ 79273 w 829019"/>
                <a:gd name="connsiteY1" fmla="*/ 0 h 792726"/>
                <a:gd name="connsiteX2" fmla="*/ 749746 w 829019"/>
                <a:gd name="connsiteY2" fmla="*/ 0 h 792726"/>
                <a:gd name="connsiteX3" fmla="*/ 829019 w 829019"/>
                <a:gd name="connsiteY3" fmla="*/ 79273 h 792726"/>
                <a:gd name="connsiteX4" fmla="*/ 829019 w 829019"/>
                <a:gd name="connsiteY4" fmla="*/ 713453 h 792726"/>
                <a:gd name="connsiteX5" fmla="*/ 749746 w 829019"/>
                <a:gd name="connsiteY5" fmla="*/ 792726 h 792726"/>
                <a:gd name="connsiteX6" fmla="*/ 79273 w 829019"/>
                <a:gd name="connsiteY6" fmla="*/ 792726 h 792726"/>
                <a:gd name="connsiteX7" fmla="*/ 0 w 829019"/>
                <a:gd name="connsiteY7" fmla="*/ 713453 h 792726"/>
                <a:gd name="connsiteX8" fmla="*/ 0 w 829019"/>
                <a:gd name="connsiteY8" fmla="*/ 79273 h 792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19" h="792726">
                  <a:moveTo>
                    <a:pt x="0" y="79273"/>
                  </a:moveTo>
                  <a:cubicBezTo>
                    <a:pt x="0" y="35492"/>
                    <a:pt x="35492" y="0"/>
                    <a:pt x="79273" y="0"/>
                  </a:cubicBezTo>
                  <a:lnTo>
                    <a:pt x="749746" y="0"/>
                  </a:lnTo>
                  <a:cubicBezTo>
                    <a:pt x="793527" y="0"/>
                    <a:pt x="829019" y="35492"/>
                    <a:pt x="829019" y="79273"/>
                  </a:cubicBezTo>
                  <a:lnTo>
                    <a:pt x="829019" y="713453"/>
                  </a:lnTo>
                  <a:cubicBezTo>
                    <a:pt x="829019" y="757234"/>
                    <a:pt x="793527" y="792726"/>
                    <a:pt x="749746" y="792726"/>
                  </a:cubicBezTo>
                  <a:lnTo>
                    <a:pt x="79273" y="792726"/>
                  </a:lnTo>
                  <a:cubicBezTo>
                    <a:pt x="35492" y="792726"/>
                    <a:pt x="0" y="757234"/>
                    <a:pt x="0" y="713453"/>
                  </a:cubicBezTo>
                  <a:lnTo>
                    <a:pt x="0" y="79273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558" tIns="76558" rIns="76558" bIns="76558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1,6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8312212" y="4858768"/>
              <a:ext cx="612000" cy="460290"/>
            </a:xfrm>
            <a:custGeom>
              <a:avLst/>
              <a:gdLst>
                <a:gd name="connsiteX0" fmla="*/ 0 w 829023"/>
                <a:gd name="connsiteY0" fmla="*/ 46029 h 460290"/>
                <a:gd name="connsiteX1" fmla="*/ 46029 w 829023"/>
                <a:gd name="connsiteY1" fmla="*/ 0 h 460290"/>
                <a:gd name="connsiteX2" fmla="*/ 782994 w 829023"/>
                <a:gd name="connsiteY2" fmla="*/ 0 h 460290"/>
                <a:gd name="connsiteX3" fmla="*/ 829023 w 829023"/>
                <a:gd name="connsiteY3" fmla="*/ 46029 h 460290"/>
                <a:gd name="connsiteX4" fmla="*/ 829023 w 829023"/>
                <a:gd name="connsiteY4" fmla="*/ 414261 h 460290"/>
                <a:gd name="connsiteX5" fmla="*/ 782994 w 829023"/>
                <a:gd name="connsiteY5" fmla="*/ 460290 h 460290"/>
                <a:gd name="connsiteX6" fmla="*/ 46029 w 829023"/>
                <a:gd name="connsiteY6" fmla="*/ 460290 h 460290"/>
                <a:gd name="connsiteX7" fmla="*/ 0 w 829023"/>
                <a:gd name="connsiteY7" fmla="*/ 414261 h 460290"/>
                <a:gd name="connsiteX8" fmla="*/ 0 w 829023"/>
                <a:gd name="connsiteY8" fmla="*/ 46029 h 46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9023" h="460290">
                  <a:moveTo>
                    <a:pt x="0" y="46029"/>
                  </a:moveTo>
                  <a:cubicBezTo>
                    <a:pt x="0" y="20608"/>
                    <a:pt x="20608" y="0"/>
                    <a:pt x="46029" y="0"/>
                  </a:cubicBezTo>
                  <a:lnTo>
                    <a:pt x="782994" y="0"/>
                  </a:lnTo>
                  <a:cubicBezTo>
                    <a:pt x="808415" y="0"/>
                    <a:pt x="829023" y="20608"/>
                    <a:pt x="829023" y="46029"/>
                  </a:cubicBezTo>
                  <a:lnTo>
                    <a:pt x="829023" y="414261"/>
                  </a:lnTo>
                  <a:cubicBezTo>
                    <a:pt x="829023" y="439682"/>
                    <a:pt x="808415" y="460290"/>
                    <a:pt x="782994" y="460290"/>
                  </a:cubicBezTo>
                  <a:lnTo>
                    <a:pt x="46029" y="460290"/>
                  </a:lnTo>
                  <a:cubicBezTo>
                    <a:pt x="20608" y="460290"/>
                    <a:pt x="0" y="439682"/>
                    <a:pt x="0" y="414261"/>
                  </a:cubicBezTo>
                  <a:lnTo>
                    <a:pt x="0" y="46029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6821" tIns="66821" rIns="66821" bIns="66821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0,1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Полилиния 29"/>
            <p:cNvSpPr/>
            <p:nvPr/>
          </p:nvSpPr>
          <p:spPr>
            <a:xfrm>
              <a:off x="8312212" y="5398503"/>
              <a:ext cx="612000" cy="640939"/>
            </a:xfrm>
            <a:custGeom>
              <a:avLst/>
              <a:gdLst>
                <a:gd name="connsiteX0" fmla="*/ 0 w 833504"/>
                <a:gd name="connsiteY0" fmla="*/ 64094 h 640939"/>
                <a:gd name="connsiteX1" fmla="*/ 64094 w 833504"/>
                <a:gd name="connsiteY1" fmla="*/ 0 h 640939"/>
                <a:gd name="connsiteX2" fmla="*/ 769410 w 833504"/>
                <a:gd name="connsiteY2" fmla="*/ 0 h 640939"/>
                <a:gd name="connsiteX3" fmla="*/ 833504 w 833504"/>
                <a:gd name="connsiteY3" fmla="*/ 64094 h 640939"/>
                <a:gd name="connsiteX4" fmla="*/ 833504 w 833504"/>
                <a:gd name="connsiteY4" fmla="*/ 576845 h 640939"/>
                <a:gd name="connsiteX5" fmla="*/ 769410 w 833504"/>
                <a:gd name="connsiteY5" fmla="*/ 640939 h 640939"/>
                <a:gd name="connsiteX6" fmla="*/ 64094 w 833504"/>
                <a:gd name="connsiteY6" fmla="*/ 640939 h 640939"/>
                <a:gd name="connsiteX7" fmla="*/ 0 w 833504"/>
                <a:gd name="connsiteY7" fmla="*/ 576845 h 640939"/>
                <a:gd name="connsiteX8" fmla="*/ 0 w 833504"/>
                <a:gd name="connsiteY8" fmla="*/ 64094 h 640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3504" h="640939">
                  <a:moveTo>
                    <a:pt x="0" y="64094"/>
                  </a:moveTo>
                  <a:cubicBezTo>
                    <a:pt x="0" y="28696"/>
                    <a:pt x="28696" y="0"/>
                    <a:pt x="64094" y="0"/>
                  </a:cubicBezTo>
                  <a:lnTo>
                    <a:pt x="769410" y="0"/>
                  </a:lnTo>
                  <a:cubicBezTo>
                    <a:pt x="804808" y="0"/>
                    <a:pt x="833504" y="28696"/>
                    <a:pt x="833504" y="64094"/>
                  </a:cubicBezTo>
                  <a:lnTo>
                    <a:pt x="833504" y="576845"/>
                  </a:lnTo>
                  <a:cubicBezTo>
                    <a:pt x="833504" y="612243"/>
                    <a:pt x="804808" y="640939"/>
                    <a:pt x="769410" y="640939"/>
                  </a:cubicBezTo>
                  <a:lnTo>
                    <a:pt x="64094" y="640939"/>
                  </a:lnTo>
                  <a:cubicBezTo>
                    <a:pt x="28696" y="640939"/>
                    <a:pt x="0" y="612243"/>
                    <a:pt x="0" y="576845"/>
                  </a:cubicBezTo>
                  <a:lnTo>
                    <a:pt x="0" y="6409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2112" tIns="72112" rIns="72112" bIns="72112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175,2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Полилиния 30"/>
            <p:cNvSpPr/>
            <p:nvPr/>
          </p:nvSpPr>
          <p:spPr>
            <a:xfrm>
              <a:off x="8312212" y="6128896"/>
              <a:ext cx="612000" cy="449017"/>
            </a:xfrm>
            <a:custGeom>
              <a:avLst/>
              <a:gdLst>
                <a:gd name="connsiteX0" fmla="*/ 0 w 832010"/>
                <a:gd name="connsiteY0" fmla="*/ 49600 h 496004"/>
                <a:gd name="connsiteX1" fmla="*/ 49600 w 832010"/>
                <a:gd name="connsiteY1" fmla="*/ 0 h 496004"/>
                <a:gd name="connsiteX2" fmla="*/ 782410 w 832010"/>
                <a:gd name="connsiteY2" fmla="*/ 0 h 496004"/>
                <a:gd name="connsiteX3" fmla="*/ 832010 w 832010"/>
                <a:gd name="connsiteY3" fmla="*/ 49600 h 496004"/>
                <a:gd name="connsiteX4" fmla="*/ 832010 w 832010"/>
                <a:gd name="connsiteY4" fmla="*/ 446404 h 496004"/>
                <a:gd name="connsiteX5" fmla="*/ 782410 w 832010"/>
                <a:gd name="connsiteY5" fmla="*/ 496004 h 496004"/>
                <a:gd name="connsiteX6" fmla="*/ 49600 w 832010"/>
                <a:gd name="connsiteY6" fmla="*/ 496004 h 496004"/>
                <a:gd name="connsiteX7" fmla="*/ 0 w 832010"/>
                <a:gd name="connsiteY7" fmla="*/ 446404 h 496004"/>
                <a:gd name="connsiteX8" fmla="*/ 0 w 832010"/>
                <a:gd name="connsiteY8" fmla="*/ 49600 h 49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2010" h="496004">
                  <a:moveTo>
                    <a:pt x="0" y="49600"/>
                  </a:moveTo>
                  <a:cubicBezTo>
                    <a:pt x="0" y="22207"/>
                    <a:pt x="22207" y="0"/>
                    <a:pt x="49600" y="0"/>
                  </a:cubicBezTo>
                  <a:lnTo>
                    <a:pt x="782410" y="0"/>
                  </a:lnTo>
                  <a:cubicBezTo>
                    <a:pt x="809803" y="0"/>
                    <a:pt x="832010" y="22207"/>
                    <a:pt x="832010" y="49600"/>
                  </a:cubicBezTo>
                  <a:lnTo>
                    <a:pt x="832010" y="446404"/>
                  </a:lnTo>
                  <a:cubicBezTo>
                    <a:pt x="832010" y="473797"/>
                    <a:pt x="809803" y="496004"/>
                    <a:pt x="782410" y="496004"/>
                  </a:cubicBezTo>
                  <a:lnTo>
                    <a:pt x="49600" y="496004"/>
                  </a:lnTo>
                  <a:cubicBezTo>
                    <a:pt x="22207" y="496004"/>
                    <a:pt x="0" y="473797"/>
                    <a:pt x="0" y="446404"/>
                  </a:cubicBezTo>
                  <a:lnTo>
                    <a:pt x="0" y="49600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3399FF">
                    <a:tint val="66000"/>
                    <a:satMod val="160000"/>
                  </a:srgbClr>
                </a:gs>
                <a:gs pos="50000">
                  <a:srgbClr val="3399FF">
                    <a:tint val="44500"/>
                    <a:satMod val="160000"/>
                  </a:srgbClr>
                </a:gs>
                <a:gs pos="100000">
                  <a:srgbClr val="3399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7867" tIns="67867" rIns="67867" bIns="67867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3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410,0</a:t>
              </a:r>
              <a:endPara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776693"/>
              </p:ext>
            </p:extLst>
          </p:nvPr>
        </p:nvGraphicFramePr>
        <p:xfrm>
          <a:off x="0" y="3212976"/>
          <a:ext cx="41802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036" y="864209"/>
            <a:ext cx="2592000" cy="149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67228" y="3126318"/>
            <a:ext cx="612000" cy="30841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67228" y="3488258"/>
            <a:ext cx="612000" cy="48272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67228" y="4005065"/>
            <a:ext cx="612000" cy="790637"/>
          </a:xfrm>
          <a:custGeom>
            <a:avLst/>
            <a:gdLst>
              <a:gd name="connsiteX0" fmla="*/ 0 w 829019"/>
              <a:gd name="connsiteY0" fmla="*/ 79064 h 790637"/>
              <a:gd name="connsiteX1" fmla="*/ 79064 w 829019"/>
              <a:gd name="connsiteY1" fmla="*/ 0 h 790637"/>
              <a:gd name="connsiteX2" fmla="*/ 749955 w 829019"/>
              <a:gd name="connsiteY2" fmla="*/ 0 h 790637"/>
              <a:gd name="connsiteX3" fmla="*/ 829019 w 829019"/>
              <a:gd name="connsiteY3" fmla="*/ 79064 h 790637"/>
              <a:gd name="connsiteX4" fmla="*/ 829019 w 829019"/>
              <a:gd name="connsiteY4" fmla="*/ 711573 h 790637"/>
              <a:gd name="connsiteX5" fmla="*/ 749955 w 829019"/>
              <a:gd name="connsiteY5" fmla="*/ 790637 h 790637"/>
              <a:gd name="connsiteX6" fmla="*/ 79064 w 829019"/>
              <a:gd name="connsiteY6" fmla="*/ 790637 h 790637"/>
              <a:gd name="connsiteX7" fmla="*/ 0 w 829019"/>
              <a:gd name="connsiteY7" fmla="*/ 711573 h 790637"/>
              <a:gd name="connsiteX8" fmla="*/ 0 w 829019"/>
              <a:gd name="connsiteY8" fmla="*/ 79064 h 79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9" h="790637">
                <a:moveTo>
                  <a:pt x="0" y="79064"/>
                </a:moveTo>
                <a:cubicBezTo>
                  <a:pt x="0" y="35398"/>
                  <a:pt x="35398" y="0"/>
                  <a:pt x="79064" y="0"/>
                </a:cubicBezTo>
                <a:lnTo>
                  <a:pt x="749955" y="0"/>
                </a:lnTo>
                <a:cubicBezTo>
                  <a:pt x="793621" y="0"/>
                  <a:pt x="829019" y="35398"/>
                  <a:pt x="829019" y="79064"/>
                </a:cubicBezTo>
                <a:lnTo>
                  <a:pt x="829019" y="711573"/>
                </a:lnTo>
                <a:cubicBezTo>
                  <a:pt x="829019" y="755239"/>
                  <a:pt x="793621" y="790637"/>
                  <a:pt x="749955" y="790637"/>
                </a:cubicBezTo>
                <a:lnTo>
                  <a:pt x="79064" y="790637"/>
                </a:lnTo>
                <a:cubicBezTo>
                  <a:pt x="35398" y="790637"/>
                  <a:pt x="0" y="755239"/>
                  <a:pt x="0" y="711573"/>
                </a:cubicBezTo>
                <a:lnTo>
                  <a:pt x="0" y="7906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497" tIns="76497" rIns="76497" bIns="7649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67228" y="4869160"/>
            <a:ext cx="612000" cy="459199"/>
          </a:xfrm>
          <a:custGeom>
            <a:avLst/>
            <a:gdLst>
              <a:gd name="connsiteX0" fmla="*/ 0 w 829023"/>
              <a:gd name="connsiteY0" fmla="*/ 45920 h 459199"/>
              <a:gd name="connsiteX1" fmla="*/ 45920 w 829023"/>
              <a:gd name="connsiteY1" fmla="*/ 0 h 459199"/>
              <a:gd name="connsiteX2" fmla="*/ 783103 w 829023"/>
              <a:gd name="connsiteY2" fmla="*/ 0 h 459199"/>
              <a:gd name="connsiteX3" fmla="*/ 829023 w 829023"/>
              <a:gd name="connsiteY3" fmla="*/ 45920 h 459199"/>
              <a:gd name="connsiteX4" fmla="*/ 829023 w 829023"/>
              <a:gd name="connsiteY4" fmla="*/ 413279 h 459199"/>
              <a:gd name="connsiteX5" fmla="*/ 783103 w 829023"/>
              <a:gd name="connsiteY5" fmla="*/ 459199 h 459199"/>
              <a:gd name="connsiteX6" fmla="*/ 45920 w 829023"/>
              <a:gd name="connsiteY6" fmla="*/ 459199 h 459199"/>
              <a:gd name="connsiteX7" fmla="*/ 0 w 829023"/>
              <a:gd name="connsiteY7" fmla="*/ 413279 h 459199"/>
              <a:gd name="connsiteX8" fmla="*/ 0 w 829023"/>
              <a:gd name="connsiteY8" fmla="*/ 45920 h 45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23" h="459199">
                <a:moveTo>
                  <a:pt x="0" y="45920"/>
                </a:moveTo>
                <a:cubicBezTo>
                  <a:pt x="0" y="20559"/>
                  <a:pt x="20559" y="0"/>
                  <a:pt x="45920" y="0"/>
                </a:cubicBezTo>
                <a:lnTo>
                  <a:pt x="783103" y="0"/>
                </a:lnTo>
                <a:cubicBezTo>
                  <a:pt x="808464" y="0"/>
                  <a:pt x="829023" y="20559"/>
                  <a:pt x="829023" y="45920"/>
                </a:cubicBezTo>
                <a:lnTo>
                  <a:pt x="829023" y="413279"/>
                </a:lnTo>
                <a:cubicBezTo>
                  <a:pt x="829023" y="438640"/>
                  <a:pt x="808464" y="459199"/>
                  <a:pt x="783103" y="459199"/>
                </a:cubicBezTo>
                <a:lnTo>
                  <a:pt x="45920" y="459199"/>
                </a:lnTo>
                <a:cubicBezTo>
                  <a:pt x="20559" y="459199"/>
                  <a:pt x="0" y="438640"/>
                  <a:pt x="0" y="413279"/>
                </a:cubicBezTo>
                <a:lnTo>
                  <a:pt x="0" y="4592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789" tIns="66789" rIns="66789" bIns="6678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67228" y="5408896"/>
            <a:ext cx="612000" cy="643892"/>
          </a:xfrm>
          <a:custGeom>
            <a:avLst/>
            <a:gdLst>
              <a:gd name="connsiteX0" fmla="*/ 0 w 833504"/>
              <a:gd name="connsiteY0" fmla="*/ 64389 h 643892"/>
              <a:gd name="connsiteX1" fmla="*/ 64389 w 833504"/>
              <a:gd name="connsiteY1" fmla="*/ 0 h 643892"/>
              <a:gd name="connsiteX2" fmla="*/ 769115 w 833504"/>
              <a:gd name="connsiteY2" fmla="*/ 0 h 643892"/>
              <a:gd name="connsiteX3" fmla="*/ 833504 w 833504"/>
              <a:gd name="connsiteY3" fmla="*/ 64389 h 643892"/>
              <a:gd name="connsiteX4" fmla="*/ 833504 w 833504"/>
              <a:gd name="connsiteY4" fmla="*/ 579503 h 643892"/>
              <a:gd name="connsiteX5" fmla="*/ 769115 w 833504"/>
              <a:gd name="connsiteY5" fmla="*/ 643892 h 643892"/>
              <a:gd name="connsiteX6" fmla="*/ 64389 w 833504"/>
              <a:gd name="connsiteY6" fmla="*/ 643892 h 643892"/>
              <a:gd name="connsiteX7" fmla="*/ 0 w 833504"/>
              <a:gd name="connsiteY7" fmla="*/ 579503 h 643892"/>
              <a:gd name="connsiteX8" fmla="*/ 0 w 833504"/>
              <a:gd name="connsiteY8" fmla="*/ 64389 h 643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643892">
                <a:moveTo>
                  <a:pt x="0" y="64389"/>
                </a:moveTo>
                <a:cubicBezTo>
                  <a:pt x="0" y="28828"/>
                  <a:pt x="28828" y="0"/>
                  <a:pt x="64389" y="0"/>
                </a:cubicBezTo>
                <a:lnTo>
                  <a:pt x="769115" y="0"/>
                </a:lnTo>
                <a:cubicBezTo>
                  <a:pt x="804676" y="0"/>
                  <a:pt x="833504" y="28828"/>
                  <a:pt x="833504" y="64389"/>
                </a:cubicBezTo>
                <a:lnTo>
                  <a:pt x="833504" y="579503"/>
                </a:lnTo>
                <a:cubicBezTo>
                  <a:pt x="833504" y="615064"/>
                  <a:pt x="804676" y="643892"/>
                  <a:pt x="769115" y="643892"/>
                </a:cubicBezTo>
                <a:lnTo>
                  <a:pt x="64389" y="643892"/>
                </a:lnTo>
                <a:cubicBezTo>
                  <a:pt x="28828" y="643892"/>
                  <a:pt x="0" y="615064"/>
                  <a:pt x="0" y="579503"/>
                </a:cubicBezTo>
                <a:lnTo>
                  <a:pt x="0" y="643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99" tIns="72199" rIns="72199" bIns="7219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67228" y="6128897"/>
            <a:ext cx="612000" cy="468000"/>
          </a:xfrm>
          <a:custGeom>
            <a:avLst/>
            <a:gdLst>
              <a:gd name="connsiteX0" fmla="*/ 0 w 833504"/>
              <a:gd name="connsiteY0" fmla="*/ 48965 h 489645"/>
              <a:gd name="connsiteX1" fmla="*/ 48965 w 833504"/>
              <a:gd name="connsiteY1" fmla="*/ 0 h 489645"/>
              <a:gd name="connsiteX2" fmla="*/ 784540 w 833504"/>
              <a:gd name="connsiteY2" fmla="*/ 0 h 489645"/>
              <a:gd name="connsiteX3" fmla="*/ 833505 w 833504"/>
              <a:gd name="connsiteY3" fmla="*/ 48965 h 489645"/>
              <a:gd name="connsiteX4" fmla="*/ 833504 w 833504"/>
              <a:gd name="connsiteY4" fmla="*/ 440681 h 489645"/>
              <a:gd name="connsiteX5" fmla="*/ 784539 w 833504"/>
              <a:gd name="connsiteY5" fmla="*/ 489646 h 489645"/>
              <a:gd name="connsiteX6" fmla="*/ 48965 w 833504"/>
              <a:gd name="connsiteY6" fmla="*/ 489645 h 489645"/>
              <a:gd name="connsiteX7" fmla="*/ 0 w 833504"/>
              <a:gd name="connsiteY7" fmla="*/ 440680 h 489645"/>
              <a:gd name="connsiteX8" fmla="*/ 0 w 833504"/>
              <a:gd name="connsiteY8" fmla="*/ 48965 h 48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504" h="489645">
                <a:moveTo>
                  <a:pt x="0" y="48965"/>
                </a:moveTo>
                <a:cubicBezTo>
                  <a:pt x="0" y="21922"/>
                  <a:pt x="21922" y="0"/>
                  <a:pt x="48965" y="0"/>
                </a:cubicBezTo>
                <a:lnTo>
                  <a:pt x="784540" y="0"/>
                </a:lnTo>
                <a:cubicBezTo>
                  <a:pt x="811583" y="0"/>
                  <a:pt x="833505" y="21922"/>
                  <a:pt x="833505" y="48965"/>
                </a:cubicBezTo>
                <a:cubicBezTo>
                  <a:pt x="833505" y="179537"/>
                  <a:pt x="833504" y="310109"/>
                  <a:pt x="833504" y="440681"/>
                </a:cubicBezTo>
                <a:cubicBezTo>
                  <a:pt x="833504" y="467724"/>
                  <a:pt x="811582" y="489646"/>
                  <a:pt x="784539" y="489646"/>
                </a:cubicBezTo>
                <a:lnTo>
                  <a:pt x="48965" y="489645"/>
                </a:lnTo>
                <a:cubicBezTo>
                  <a:pt x="21922" y="489645"/>
                  <a:pt x="0" y="467723"/>
                  <a:pt x="0" y="440680"/>
                </a:cubicBezTo>
                <a:lnTo>
                  <a:pt x="0" y="4896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681" tIns="67681" rIns="67681" bIns="6768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34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5102" y="2720198"/>
            <a:ext cx="4884367" cy="5647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4463" y="3356992"/>
            <a:ext cx="4889301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6811" y="4149152"/>
            <a:ext cx="4892468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810" y="4903804"/>
            <a:ext cx="4877238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810" y="5661312"/>
            <a:ext cx="485476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предоставления информации органами записи актов гражданского состояния гражданам и юридическим лицам, дней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1917" y="1643516"/>
            <a:ext cx="248983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947818"/>
            <a:ext cx="3903032" cy="713891"/>
          </a:xfrm>
          <a:custGeom>
            <a:avLst/>
            <a:gdLst>
              <a:gd name="connsiteX0" fmla="*/ 0 w 3903032"/>
              <a:gd name="connsiteY0" fmla="*/ 71389 h 713891"/>
              <a:gd name="connsiteX1" fmla="*/ 71389 w 3903032"/>
              <a:gd name="connsiteY1" fmla="*/ 0 h 713891"/>
              <a:gd name="connsiteX2" fmla="*/ 3831643 w 3903032"/>
              <a:gd name="connsiteY2" fmla="*/ 0 h 713891"/>
              <a:gd name="connsiteX3" fmla="*/ 3903032 w 3903032"/>
              <a:gd name="connsiteY3" fmla="*/ 71389 h 713891"/>
              <a:gd name="connsiteX4" fmla="*/ 3903032 w 3903032"/>
              <a:gd name="connsiteY4" fmla="*/ 642502 h 713891"/>
              <a:gd name="connsiteX5" fmla="*/ 3831643 w 3903032"/>
              <a:gd name="connsiteY5" fmla="*/ 713891 h 713891"/>
              <a:gd name="connsiteX6" fmla="*/ 71389 w 3903032"/>
              <a:gd name="connsiteY6" fmla="*/ 713891 h 713891"/>
              <a:gd name="connsiteX7" fmla="*/ 0 w 3903032"/>
              <a:gd name="connsiteY7" fmla="*/ 642502 h 713891"/>
              <a:gd name="connsiteX8" fmla="*/ 0 w 390303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3831643" y="0"/>
                </a:lnTo>
                <a:cubicBezTo>
                  <a:pt x="3871070" y="0"/>
                  <a:pt x="3903032" y="31962"/>
                  <a:pt x="3903032" y="71389"/>
                </a:cubicBezTo>
                <a:lnTo>
                  <a:pt x="3903032" y="642502"/>
                </a:lnTo>
                <a:cubicBezTo>
                  <a:pt x="3903032" y="681929"/>
                  <a:pt x="3871070" y="713891"/>
                  <a:pt x="383164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dirty="0">
              <a:solidFill>
                <a:srgbClr val="4E67C8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149 273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183940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153 300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7510580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0580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153 800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510580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03475" y="187206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249" tIns="74249" rIns="74249" bIns="74249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03475" y="2616074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03475" y="3360086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03475" y="4104098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4848110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154 000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5592122"/>
            <a:ext cx="731452" cy="713891"/>
          </a:xfrm>
          <a:custGeom>
            <a:avLst/>
            <a:gdLst>
              <a:gd name="connsiteX0" fmla="*/ 0 w 731452"/>
              <a:gd name="connsiteY0" fmla="*/ 71389 h 713891"/>
              <a:gd name="connsiteX1" fmla="*/ 71389 w 731452"/>
              <a:gd name="connsiteY1" fmla="*/ 0 h 713891"/>
              <a:gd name="connsiteX2" fmla="*/ 660063 w 731452"/>
              <a:gd name="connsiteY2" fmla="*/ 0 h 713891"/>
              <a:gd name="connsiteX3" fmla="*/ 731452 w 731452"/>
              <a:gd name="connsiteY3" fmla="*/ 71389 h 713891"/>
              <a:gd name="connsiteX4" fmla="*/ 731452 w 731452"/>
              <a:gd name="connsiteY4" fmla="*/ 642502 h 713891"/>
              <a:gd name="connsiteX5" fmla="*/ 660063 w 731452"/>
              <a:gd name="connsiteY5" fmla="*/ 713891 h 713891"/>
              <a:gd name="connsiteX6" fmla="*/ 71389 w 731452"/>
              <a:gd name="connsiteY6" fmla="*/ 713891 h 713891"/>
              <a:gd name="connsiteX7" fmla="*/ 0 w 731452"/>
              <a:gd name="connsiteY7" fmla="*/ 642502 h 713891"/>
              <a:gd name="connsiteX8" fmla="*/ 0 w 731452"/>
              <a:gd name="connsiteY8" fmla="*/ 71389 h 71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13891">
                <a:moveTo>
                  <a:pt x="0" y="71389"/>
                </a:moveTo>
                <a:cubicBezTo>
                  <a:pt x="0" y="31962"/>
                  <a:pt x="31962" y="0"/>
                  <a:pt x="71389" y="0"/>
                </a:cubicBezTo>
                <a:lnTo>
                  <a:pt x="660063" y="0"/>
                </a:lnTo>
                <a:cubicBezTo>
                  <a:pt x="699490" y="0"/>
                  <a:pt x="731452" y="31962"/>
                  <a:pt x="731452" y="71389"/>
                </a:cubicBezTo>
                <a:lnTo>
                  <a:pt x="731452" y="642502"/>
                </a:lnTo>
                <a:cubicBezTo>
                  <a:pt x="731452" y="681929"/>
                  <a:pt x="699490" y="713891"/>
                  <a:pt x="660063" y="713891"/>
                </a:cubicBezTo>
                <a:lnTo>
                  <a:pt x="71389" y="713891"/>
                </a:lnTo>
                <a:cubicBezTo>
                  <a:pt x="31962" y="713891"/>
                  <a:pt x="0" y="681929"/>
                  <a:pt x="0" y="642502"/>
                </a:cubicBezTo>
                <a:lnTo>
                  <a:pt x="0" y="71389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819" tIns="62819" rIns="62819" bIns="62819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303" y="1281282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4907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4572000" y="2569724"/>
            <a:ext cx="4401582" cy="555336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2000" y="3163060"/>
            <a:ext cx="2184943" cy="366166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2000" y="3573016"/>
            <a:ext cx="2184943" cy="277668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развития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9565" y="3950965"/>
            <a:ext cx="2184943" cy="27823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Чувашской Республики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79565" y="4287409"/>
            <a:ext cx="2184943" cy="36100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профессионального образования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79565" y="4679648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мест в общеобразовательных организациях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4572000" y="6231183"/>
            <a:ext cx="2184943" cy="31598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76256" y="3178763"/>
            <a:ext cx="630000" cy="33288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76256" y="3573016"/>
            <a:ext cx="630000" cy="291517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7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514,4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76256" y="3951248"/>
            <a:ext cx="630000" cy="277668"/>
          </a:xfrm>
          <a:custGeom>
            <a:avLst/>
            <a:gdLst>
              <a:gd name="connsiteX0" fmla="*/ 0 w 557338"/>
              <a:gd name="connsiteY0" fmla="*/ 55534 h 555336"/>
              <a:gd name="connsiteX1" fmla="*/ 55534 w 557338"/>
              <a:gd name="connsiteY1" fmla="*/ 0 h 555336"/>
              <a:gd name="connsiteX2" fmla="*/ 501804 w 557338"/>
              <a:gd name="connsiteY2" fmla="*/ 0 h 555336"/>
              <a:gd name="connsiteX3" fmla="*/ 557338 w 557338"/>
              <a:gd name="connsiteY3" fmla="*/ 55534 h 555336"/>
              <a:gd name="connsiteX4" fmla="*/ 557338 w 557338"/>
              <a:gd name="connsiteY4" fmla="*/ 499802 h 555336"/>
              <a:gd name="connsiteX5" fmla="*/ 501804 w 557338"/>
              <a:gd name="connsiteY5" fmla="*/ 555336 h 555336"/>
              <a:gd name="connsiteX6" fmla="*/ 55534 w 557338"/>
              <a:gd name="connsiteY6" fmla="*/ 555336 h 555336"/>
              <a:gd name="connsiteX7" fmla="*/ 0 w 557338"/>
              <a:gd name="connsiteY7" fmla="*/ 499802 h 555336"/>
              <a:gd name="connsiteX8" fmla="*/ 0 w 55733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33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1804" y="0"/>
                </a:lnTo>
                <a:cubicBezTo>
                  <a:pt x="532475" y="0"/>
                  <a:pt x="557338" y="24863"/>
                  <a:pt x="557338" y="55534"/>
                </a:cubicBezTo>
                <a:lnTo>
                  <a:pt x="557338" y="499802"/>
                </a:lnTo>
                <a:cubicBezTo>
                  <a:pt x="557338" y="530473"/>
                  <a:pt x="532475" y="555336"/>
                  <a:pt x="50180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876256" y="4287409"/>
            <a:ext cx="630000" cy="361004"/>
          </a:xfrm>
          <a:custGeom>
            <a:avLst/>
            <a:gdLst>
              <a:gd name="connsiteX0" fmla="*/ 0 w 552998"/>
              <a:gd name="connsiteY0" fmla="*/ 55300 h 555336"/>
              <a:gd name="connsiteX1" fmla="*/ 55300 w 552998"/>
              <a:gd name="connsiteY1" fmla="*/ 0 h 555336"/>
              <a:gd name="connsiteX2" fmla="*/ 497698 w 552998"/>
              <a:gd name="connsiteY2" fmla="*/ 0 h 555336"/>
              <a:gd name="connsiteX3" fmla="*/ 552998 w 552998"/>
              <a:gd name="connsiteY3" fmla="*/ 55300 h 555336"/>
              <a:gd name="connsiteX4" fmla="*/ 552998 w 552998"/>
              <a:gd name="connsiteY4" fmla="*/ 500036 h 555336"/>
              <a:gd name="connsiteX5" fmla="*/ 497698 w 552998"/>
              <a:gd name="connsiteY5" fmla="*/ 555336 h 555336"/>
              <a:gd name="connsiteX6" fmla="*/ 55300 w 552998"/>
              <a:gd name="connsiteY6" fmla="*/ 555336 h 555336"/>
              <a:gd name="connsiteX7" fmla="*/ 0 w 552998"/>
              <a:gd name="connsiteY7" fmla="*/ 500036 h 555336"/>
              <a:gd name="connsiteX8" fmla="*/ 0 w 552998"/>
              <a:gd name="connsiteY8" fmla="*/ 55300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998" h="555336">
                <a:moveTo>
                  <a:pt x="0" y="55300"/>
                </a:moveTo>
                <a:cubicBezTo>
                  <a:pt x="0" y="24759"/>
                  <a:pt x="24759" y="0"/>
                  <a:pt x="55300" y="0"/>
                </a:cubicBezTo>
                <a:lnTo>
                  <a:pt x="497698" y="0"/>
                </a:lnTo>
                <a:cubicBezTo>
                  <a:pt x="528239" y="0"/>
                  <a:pt x="552998" y="24759"/>
                  <a:pt x="552998" y="55300"/>
                </a:cubicBezTo>
                <a:lnTo>
                  <a:pt x="552998" y="500036"/>
                </a:lnTo>
                <a:cubicBezTo>
                  <a:pt x="552998" y="530577"/>
                  <a:pt x="528239" y="555336"/>
                  <a:pt x="497698" y="555336"/>
                </a:cubicBezTo>
                <a:lnTo>
                  <a:pt x="55300" y="555336"/>
                </a:lnTo>
                <a:cubicBezTo>
                  <a:pt x="24759" y="555336"/>
                  <a:pt x="0" y="530577"/>
                  <a:pt x="0" y="500036"/>
                </a:cubicBezTo>
                <a:lnTo>
                  <a:pt x="0" y="553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107,8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76256" y="470662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1 250,1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76256" y="6230639"/>
            <a:ext cx="630000" cy="317069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87,8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04033" y="3178763"/>
            <a:ext cx="630000" cy="33288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04033" y="3573016"/>
            <a:ext cx="630000" cy="277668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5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431,9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604033" y="3951248"/>
            <a:ext cx="630000" cy="277668"/>
          </a:xfrm>
          <a:custGeom>
            <a:avLst/>
            <a:gdLst>
              <a:gd name="connsiteX0" fmla="*/ 0 w 549666"/>
              <a:gd name="connsiteY0" fmla="*/ 54967 h 555336"/>
              <a:gd name="connsiteX1" fmla="*/ 54967 w 549666"/>
              <a:gd name="connsiteY1" fmla="*/ 0 h 555336"/>
              <a:gd name="connsiteX2" fmla="*/ 494699 w 549666"/>
              <a:gd name="connsiteY2" fmla="*/ 0 h 555336"/>
              <a:gd name="connsiteX3" fmla="*/ 549666 w 549666"/>
              <a:gd name="connsiteY3" fmla="*/ 54967 h 555336"/>
              <a:gd name="connsiteX4" fmla="*/ 549666 w 549666"/>
              <a:gd name="connsiteY4" fmla="*/ 500369 h 555336"/>
              <a:gd name="connsiteX5" fmla="*/ 494699 w 549666"/>
              <a:gd name="connsiteY5" fmla="*/ 555336 h 555336"/>
              <a:gd name="connsiteX6" fmla="*/ 54967 w 549666"/>
              <a:gd name="connsiteY6" fmla="*/ 555336 h 555336"/>
              <a:gd name="connsiteX7" fmla="*/ 0 w 549666"/>
              <a:gd name="connsiteY7" fmla="*/ 500369 h 555336"/>
              <a:gd name="connsiteX8" fmla="*/ 0 w 549666"/>
              <a:gd name="connsiteY8" fmla="*/ 54967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666" h="555336">
                <a:moveTo>
                  <a:pt x="0" y="54967"/>
                </a:moveTo>
                <a:cubicBezTo>
                  <a:pt x="0" y="24610"/>
                  <a:pt x="24610" y="0"/>
                  <a:pt x="54967" y="0"/>
                </a:cubicBezTo>
                <a:lnTo>
                  <a:pt x="494699" y="0"/>
                </a:lnTo>
                <a:cubicBezTo>
                  <a:pt x="525056" y="0"/>
                  <a:pt x="549666" y="24610"/>
                  <a:pt x="549666" y="54967"/>
                </a:cubicBezTo>
                <a:lnTo>
                  <a:pt x="549666" y="500369"/>
                </a:lnTo>
                <a:cubicBezTo>
                  <a:pt x="549666" y="530726"/>
                  <a:pt x="525056" y="555336"/>
                  <a:pt x="494699" y="555336"/>
                </a:cubicBezTo>
                <a:lnTo>
                  <a:pt x="54967" y="555336"/>
                </a:lnTo>
                <a:cubicBezTo>
                  <a:pt x="24610" y="555336"/>
                  <a:pt x="0" y="530726"/>
                  <a:pt x="0" y="500369"/>
                </a:cubicBezTo>
                <a:lnTo>
                  <a:pt x="0" y="549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629" tIns="65629" rIns="65629" bIns="65629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604033" y="4287409"/>
            <a:ext cx="630000" cy="361004"/>
          </a:xfrm>
          <a:custGeom>
            <a:avLst/>
            <a:gdLst>
              <a:gd name="connsiteX0" fmla="*/ 0 w 536927"/>
              <a:gd name="connsiteY0" fmla="*/ 53693 h 555336"/>
              <a:gd name="connsiteX1" fmla="*/ 53693 w 536927"/>
              <a:gd name="connsiteY1" fmla="*/ 0 h 555336"/>
              <a:gd name="connsiteX2" fmla="*/ 483234 w 536927"/>
              <a:gd name="connsiteY2" fmla="*/ 0 h 555336"/>
              <a:gd name="connsiteX3" fmla="*/ 536927 w 536927"/>
              <a:gd name="connsiteY3" fmla="*/ 53693 h 555336"/>
              <a:gd name="connsiteX4" fmla="*/ 536927 w 536927"/>
              <a:gd name="connsiteY4" fmla="*/ 501643 h 555336"/>
              <a:gd name="connsiteX5" fmla="*/ 483234 w 536927"/>
              <a:gd name="connsiteY5" fmla="*/ 555336 h 555336"/>
              <a:gd name="connsiteX6" fmla="*/ 53693 w 536927"/>
              <a:gd name="connsiteY6" fmla="*/ 555336 h 555336"/>
              <a:gd name="connsiteX7" fmla="*/ 0 w 536927"/>
              <a:gd name="connsiteY7" fmla="*/ 501643 h 555336"/>
              <a:gd name="connsiteX8" fmla="*/ 0 w 536927"/>
              <a:gd name="connsiteY8" fmla="*/ 5369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6927" h="555336">
                <a:moveTo>
                  <a:pt x="0" y="53693"/>
                </a:moveTo>
                <a:cubicBezTo>
                  <a:pt x="0" y="24039"/>
                  <a:pt x="24039" y="0"/>
                  <a:pt x="53693" y="0"/>
                </a:cubicBezTo>
                <a:lnTo>
                  <a:pt x="483234" y="0"/>
                </a:lnTo>
                <a:cubicBezTo>
                  <a:pt x="512888" y="0"/>
                  <a:pt x="536927" y="24039"/>
                  <a:pt x="536927" y="53693"/>
                </a:cubicBezTo>
                <a:lnTo>
                  <a:pt x="536927" y="501643"/>
                </a:lnTo>
                <a:cubicBezTo>
                  <a:pt x="536927" y="531297"/>
                  <a:pt x="512888" y="555336"/>
                  <a:pt x="483234" y="555336"/>
                </a:cubicBezTo>
                <a:lnTo>
                  <a:pt x="53693" y="555336"/>
                </a:lnTo>
                <a:cubicBezTo>
                  <a:pt x="24039" y="555336"/>
                  <a:pt x="0" y="531297"/>
                  <a:pt x="0" y="501643"/>
                </a:cubicBezTo>
                <a:lnTo>
                  <a:pt x="0" y="5369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256" tIns="65256" rIns="65256" bIns="6525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04033" y="4706624"/>
            <a:ext cx="630000" cy="431084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619,2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604033" y="6230638"/>
            <a:ext cx="630000" cy="31707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35786" y="3179703"/>
            <a:ext cx="630000" cy="33288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35786" y="3573016"/>
            <a:ext cx="630000" cy="276915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854,1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35786" y="3950776"/>
            <a:ext cx="630000" cy="278613"/>
          </a:xfrm>
          <a:custGeom>
            <a:avLst/>
            <a:gdLst>
              <a:gd name="connsiteX0" fmla="*/ 0 w 557781"/>
              <a:gd name="connsiteY0" fmla="*/ 55534 h 555336"/>
              <a:gd name="connsiteX1" fmla="*/ 55534 w 557781"/>
              <a:gd name="connsiteY1" fmla="*/ 0 h 555336"/>
              <a:gd name="connsiteX2" fmla="*/ 502247 w 557781"/>
              <a:gd name="connsiteY2" fmla="*/ 0 h 555336"/>
              <a:gd name="connsiteX3" fmla="*/ 557781 w 557781"/>
              <a:gd name="connsiteY3" fmla="*/ 55534 h 555336"/>
              <a:gd name="connsiteX4" fmla="*/ 557781 w 557781"/>
              <a:gd name="connsiteY4" fmla="*/ 499802 h 555336"/>
              <a:gd name="connsiteX5" fmla="*/ 502247 w 557781"/>
              <a:gd name="connsiteY5" fmla="*/ 555336 h 555336"/>
              <a:gd name="connsiteX6" fmla="*/ 55534 w 557781"/>
              <a:gd name="connsiteY6" fmla="*/ 555336 h 555336"/>
              <a:gd name="connsiteX7" fmla="*/ 0 w 557781"/>
              <a:gd name="connsiteY7" fmla="*/ 499802 h 555336"/>
              <a:gd name="connsiteX8" fmla="*/ 0 w 55778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778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2247" y="0"/>
                </a:lnTo>
                <a:cubicBezTo>
                  <a:pt x="532918" y="0"/>
                  <a:pt x="557781" y="24863"/>
                  <a:pt x="557781" y="55534"/>
                </a:cubicBezTo>
                <a:lnTo>
                  <a:pt x="557781" y="499802"/>
                </a:lnTo>
                <a:cubicBezTo>
                  <a:pt x="557781" y="530473"/>
                  <a:pt x="532918" y="555336"/>
                  <a:pt x="50224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35786" y="4288506"/>
            <a:ext cx="630000" cy="358811"/>
          </a:xfrm>
          <a:custGeom>
            <a:avLst/>
            <a:gdLst>
              <a:gd name="connsiteX0" fmla="*/ 0 w 553439"/>
              <a:gd name="connsiteY0" fmla="*/ 55344 h 555336"/>
              <a:gd name="connsiteX1" fmla="*/ 55344 w 553439"/>
              <a:gd name="connsiteY1" fmla="*/ 0 h 555336"/>
              <a:gd name="connsiteX2" fmla="*/ 498095 w 553439"/>
              <a:gd name="connsiteY2" fmla="*/ 0 h 555336"/>
              <a:gd name="connsiteX3" fmla="*/ 553439 w 553439"/>
              <a:gd name="connsiteY3" fmla="*/ 55344 h 555336"/>
              <a:gd name="connsiteX4" fmla="*/ 553439 w 553439"/>
              <a:gd name="connsiteY4" fmla="*/ 499992 h 555336"/>
              <a:gd name="connsiteX5" fmla="*/ 498095 w 553439"/>
              <a:gd name="connsiteY5" fmla="*/ 555336 h 555336"/>
              <a:gd name="connsiteX6" fmla="*/ 55344 w 553439"/>
              <a:gd name="connsiteY6" fmla="*/ 555336 h 555336"/>
              <a:gd name="connsiteX7" fmla="*/ 0 w 553439"/>
              <a:gd name="connsiteY7" fmla="*/ 499992 h 555336"/>
              <a:gd name="connsiteX8" fmla="*/ 0 w 553439"/>
              <a:gd name="connsiteY8" fmla="*/ 5534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3439" h="555336">
                <a:moveTo>
                  <a:pt x="0" y="55344"/>
                </a:moveTo>
                <a:cubicBezTo>
                  <a:pt x="0" y="24778"/>
                  <a:pt x="24778" y="0"/>
                  <a:pt x="55344" y="0"/>
                </a:cubicBezTo>
                <a:lnTo>
                  <a:pt x="498095" y="0"/>
                </a:lnTo>
                <a:cubicBezTo>
                  <a:pt x="528661" y="0"/>
                  <a:pt x="553439" y="24778"/>
                  <a:pt x="553439" y="55344"/>
                </a:cubicBezTo>
                <a:lnTo>
                  <a:pt x="553439" y="499992"/>
                </a:lnTo>
                <a:cubicBezTo>
                  <a:pt x="553439" y="530558"/>
                  <a:pt x="528661" y="555336"/>
                  <a:pt x="498095" y="555336"/>
                </a:cubicBezTo>
                <a:lnTo>
                  <a:pt x="55344" y="555336"/>
                </a:lnTo>
                <a:cubicBezTo>
                  <a:pt x="24778" y="555336"/>
                  <a:pt x="0" y="530558"/>
                  <a:pt x="0" y="499992"/>
                </a:cubicBezTo>
                <a:lnTo>
                  <a:pt x="0" y="55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550" tIns="69550" rIns="69550" bIns="6955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35786" y="4706624"/>
            <a:ext cx="630000" cy="431084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674,3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35786" y="6230637"/>
            <a:ext cx="630000" cy="317072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88,2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818208"/>
            <a:ext cx="6152412" cy="16222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позиции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0347268"/>
              </p:ext>
            </p:extLst>
          </p:nvPr>
        </p:nvGraphicFramePr>
        <p:xfrm>
          <a:off x="147780" y="3356992"/>
          <a:ext cx="4568236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849087"/>
            <a:ext cx="2520280" cy="15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587848" y="5220169"/>
            <a:ext cx="2184943" cy="43653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воспитания в образовательных организациях Чувашской Республики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4587848" y="5696731"/>
            <a:ext cx="2184943" cy="485036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воспитание и допризывная подготовка молодежи Чувашской Республики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6876256" y="522289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04033" y="522289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35786" y="5222894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35786" y="5723707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04033" y="5723707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76256" y="5723707"/>
            <a:ext cx="630000" cy="43108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1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52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5389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84808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8707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789346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779,0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91615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399388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4592862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198421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584808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18707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2789346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391615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399388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4596153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198421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00690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584808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18707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2789346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391615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399388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596153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198421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00690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84808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18707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789346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91615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399388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596153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198421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00690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84808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8707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789346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91615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399388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596153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198421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00690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2" y="2187077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2808000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352936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2" y="3976006"/>
            <a:ext cx="4939975" cy="64027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4646720"/>
            <a:ext cx="4939975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и молодежи, охваченных дополнительными общеобразовательными программами, в общей численности детей и молодежи 5-18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5602" y="5220756"/>
            <a:ext cx="4939975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молодежи в возрасте от 14 до 30 лет, охваченной деятельностью молодежных общественных объединений, в общей ее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137957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794794"/>
            <a:ext cx="4939975" cy="658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27304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75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437073" y="2934876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36172" y="2934876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7996" y="764704"/>
            <a:ext cx="4331996" cy="17313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779" y="277531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8970898"/>
              </p:ext>
            </p:extLst>
          </p:nvPr>
        </p:nvGraphicFramePr>
        <p:xfrm>
          <a:off x="37563" y="3182312"/>
          <a:ext cx="4606445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4572001" y="1556792"/>
            <a:ext cx="2664296" cy="360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571039" y="1989763"/>
            <a:ext cx="2664296" cy="39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заболеваний и формирование здорового образа жизни. Развитие первичной медико-санитарной помощи 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572001" y="2420888"/>
            <a:ext cx="2664295" cy="4773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оказания специализированной, включая высокотехнологичную, медицинской помощи,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помощи, медицинской эвакуации 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572003" y="3244273"/>
            <a:ext cx="2664294" cy="2895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здоровья матери и ребенка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572003" y="3597688"/>
            <a:ext cx="2664293" cy="2895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медицинской реабилитации и санаторно-курортного лечения, в </a:t>
            </a:r>
            <a:r>
              <a:rPr lang="ru-RU" sz="10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572004" y="3932598"/>
            <a:ext cx="2664293" cy="2895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паллиативной помощи, в том числе детям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572004" y="4257800"/>
            <a:ext cx="2664293" cy="2895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здравоохранения кадрами высокой квалификации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836172" y="1989763"/>
            <a:ext cx="532800" cy="39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836172" y="2420888"/>
            <a:ext cx="532800" cy="4788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836172" y="3597688"/>
            <a:ext cx="532800" cy="26448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836172" y="3898167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836172" y="42588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4"/>
          <p:cNvSpPr/>
          <p:nvPr/>
        </p:nvSpPr>
        <p:spPr>
          <a:xfrm>
            <a:off x="4572263" y="4590212"/>
            <a:ext cx="2661849" cy="338912"/>
          </a:xfrm>
          <a:prstGeom prst="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9530" tIns="49530" rIns="49530" bIns="49530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лекарственного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576262" y="5724000"/>
            <a:ext cx="2660783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обязательного медицинского страхования граждан Российской Федерации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576263" y="5328000"/>
            <a:ext cx="266078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планирования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4576263" y="4968000"/>
            <a:ext cx="2660782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информатизации в здравоохранении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4576264" y="6122803"/>
            <a:ext cx="2660781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6172" y="4590214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836172" y="4968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836172" y="5328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836172" y="5724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5 188,9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836172" y="6140803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541" y="506766"/>
            <a:ext cx="1512168" cy="784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8437073" y="1988840"/>
            <a:ext cx="532800" cy="39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846204" y="1556792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37073" y="1556792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581775" y="1223602"/>
            <a:ext cx="4358797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8437073" y="2430820"/>
            <a:ext cx="532800" cy="4788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1415,7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37073" y="3597688"/>
            <a:ext cx="532800" cy="277026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37073" y="3886172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37073" y="42588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37073" y="459767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188,1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8437073" y="4968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37073" y="5328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37073" y="572400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5 398,2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37073" y="6140803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59142" y="1989763"/>
            <a:ext cx="532800" cy="39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746,7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59142" y="2420888"/>
            <a:ext cx="532800" cy="478800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2 436,8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259142" y="3608842"/>
            <a:ext cx="532800" cy="26448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259142" y="3909321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259142" y="4269954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59142" y="4601368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259142" y="4979154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259142" y="5339154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259142" y="5735154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4 989,0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266589" y="6141660"/>
            <a:ext cx="532800" cy="324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80931" y="1556792"/>
            <a:ext cx="5328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4569818" y="2924944"/>
            <a:ext cx="2664294" cy="28956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государственно-частного партнерства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266589" y="2924944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259142" y="3255427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836172" y="3244273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437073" y="3254061"/>
            <a:ext cx="532800" cy="32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9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575817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17036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276491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3594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3954021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131895" y="454857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461,6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1895" y="514312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31895" y="573767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1575817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217036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76491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33594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954021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71,6 (оценка)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54857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455,9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514312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24790" y="573767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1575817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217036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76491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33594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3954021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454857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717685" y="514312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73767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575817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07501" y="21709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12,7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276491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3594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3954021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454857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510580" y="514312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73767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575817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17036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276491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3594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3954021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454857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03475" y="514312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73767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630" y="2169355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9370" y="2764918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Материнская смертность (случаев на 100 тыс. родившихся живыми)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7323" y="3350103"/>
            <a:ext cx="5021411" cy="54212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4926" y="3933056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9370" y="4548664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болезней системы кровообращения (случаев на 100 тыс. населения) </a:t>
            </a:r>
          </a:p>
          <a:p>
            <a:pPr fontAlgn="t"/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323" y="5157192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ДТП (случаев на 100 тыс. населения)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4926" y="5799059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врачами (без учета федеральных медицинских организаций, находящихся на территории Чувашской Республики) (на 10 тыс. населения)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880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296274"/>
              </p:ext>
            </p:extLst>
          </p:nvPr>
        </p:nvGraphicFramePr>
        <p:xfrm>
          <a:off x="157256" y="2663738"/>
          <a:ext cx="3920164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0360" y="209177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207509" y="2245658"/>
            <a:ext cx="4732657" cy="251615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07509" y="2560048"/>
            <a:ext cx="2518794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4207509" y="2886867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защита населения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07509" y="3390435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ориентированных некоммерческих организаций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207509" y="3894003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среда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07509" y="4397571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социальной поддержки семьи и детей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207509" y="4901139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содействия добровольному переселению соотечественников, проживающих за рубежом</a:t>
            </a:r>
            <a:endParaRPr lang="ru-RU" sz="11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207509" y="5404707"/>
            <a:ext cx="2518794" cy="469388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49228" y="2560048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49228" y="2875275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3 873,9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49228" y="3378843"/>
            <a:ext cx="648000" cy="469388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9228" y="3882411"/>
            <a:ext cx="648000" cy="469388"/>
          </a:xfrm>
          <a:custGeom>
            <a:avLst/>
            <a:gdLst>
              <a:gd name="connsiteX0" fmla="*/ 0 w 813991"/>
              <a:gd name="connsiteY0" fmla="*/ 46939 h 469388"/>
              <a:gd name="connsiteX1" fmla="*/ 46939 w 813991"/>
              <a:gd name="connsiteY1" fmla="*/ 0 h 469388"/>
              <a:gd name="connsiteX2" fmla="*/ 767052 w 813991"/>
              <a:gd name="connsiteY2" fmla="*/ 0 h 469388"/>
              <a:gd name="connsiteX3" fmla="*/ 813991 w 813991"/>
              <a:gd name="connsiteY3" fmla="*/ 46939 h 469388"/>
              <a:gd name="connsiteX4" fmla="*/ 813991 w 813991"/>
              <a:gd name="connsiteY4" fmla="*/ 422449 h 469388"/>
              <a:gd name="connsiteX5" fmla="*/ 767052 w 813991"/>
              <a:gd name="connsiteY5" fmla="*/ 469388 h 469388"/>
              <a:gd name="connsiteX6" fmla="*/ 46939 w 813991"/>
              <a:gd name="connsiteY6" fmla="*/ 469388 h 469388"/>
              <a:gd name="connsiteX7" fmla="*/ 0 w 813991"/>
              <a:gd name="connsiteY7" fmla="*/ 422449 h 469388"/>
              <a:gd name="connsiteX8" fmla="*/ 0 w 813991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3991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67052" y="0"/>
                </a:lnTo>
                <a:cubicBezTo>
                  <a:pt x="792976" y="0"/>
                  <a:pt x="813991" y="21015"/>
                  <a:pt x="813991" y="46939"/>
                </a:cubicBezTo>
                <a:lnTo>
                  <a:pt x="813991" y="422449"/>
                </a:lnTo>
                <a:cubicBezTo>
                  <a:pt x="813991" y="448373"/>
                  <a:pt x="792976" y="469388"/>
                  <a:pt x="767052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49228" y="4385979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2 069,1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549228" y="4889547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49228" y="5393115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287596" y="2560048"/>
            <a:ext cx="648000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87596" y="2878875"/>
            <a:ext cx="648000" cy="469388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3 717,8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87596" y="3382443"/>
            <a:ext cx="648000" cy="469388"/>
          </a:xfrm>
          <a:custGeom>
            <a:avLst/>
            <a:gdLst>
              <a:gd name="connsiteX0" fmla="*/ 0 w 883575"/>
              <a:gd name="connsiteY0" fmla="*/ 46939 h 469388"/>
              <a:gd name="connsiteX1" fmla="*/ 46939 w 883575"/>
              <a:gd name="connsiteY1" fmla="*/ 0 h 469388"/>
              <a:gd name="connsiteX2" fmla="*/ 836636 w 883575"/>
              <a:gd name="connsiteY2" fmla="*/ 0 h 469388"/>
              <a:gd name="connsiteX3" fmla="*/ 883575 w 883575"/>
              <a:gd name="connsiteY3" fmla="*/ 46939 h 469388"/>
              <a:gd name="connsiteX4" fmla="*/ 883575 w 883575"/>
              <a:gd name="connsiteY4" fmla="*/ 422449 h 469388"/>
              <a:gd name="connsiteX5" fmla="*/ 836636 w 883575"/>
              <a:gd name="connsiteY5" fmla="*/ 469388 h 469388"/>
              <a:gd name="connsiteX6" fmla="*/ 46939 w 883575"/>
              <a:gd name="connsiteY6" fmla="*/ 469388 h 469388"/>
              <a:gd name="connsiteX7" fmla="*/ 0 w 883575"/>
              <a:gd name="connsiteY7" fmla="*/ 422449 h 469388"/>
              <a:gd name="connsiteX8" fmla="*/ 0 w 88357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357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36636" y="0"/>
                </a:lnTo>
                <a:cubicBezTo>
                  <a:pt x="862560" y="0"/>
                  <a:pt x="883575" y="21015"/>
                  <a:pt x="883575" y="46939"/>
                </a:cubicBezTo>
                <a:lnTo>
                  <a:pt x="883575" y="422449"/>
                </a:lnTo>
                <a:cubicBezTo>
                  <a:pt x="883575" y="448373"/>
                  <a:pt x="862560" y="469388"/>
                  <a:pt x="83663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87596" y="3886011"/>
            <a:ext cx="648000" cy="469388"/>
          </a:xfrm>
          <a:custGeom>
            <a:avLst/>
            <a:gdLst>
              <a:gd name="connsiteX0" fmla="*/ 0 w 869870"/>
              <a:gd name="connsiteY0" fmla="*/ 46939 h 469388"/>
              <a:gd name="connsiteX1" fmla="*/ 46939 w 869870"/>
              <a:gd name="connsiteY1" fmla="*/ 0 h 469388"/>
              <a:gd name="connsiteX2" fmla="*/ 822931 w 869870"/>
              <a:gd name="connsiteY2" fmla="*/ 0 h 469388"/>
              <a:gd name="connsiteX3" fmla="*/ 869870 w 869870"/>
              <a:gd name="connsiteY3" fmla="*/ 46939 h 469388"/>
              <a:gd name="connsiteX4" fmla="*/ 869870 w 869870"/>
              <a:gd name="connsiteY4" fmla="*/ 422449 h 469388"/>
              <a:gd name="connsiteX5" fmla="*/ 822931 w 869870"/>
              <a:gd name="connsiteY5" fmla="*/ 469388 h 469388"/>
              <a:gd name="connsiteX6" fmla="*/ 46939 w 869870"/>
              <a:gd name="connsiteY6" fmla="*/ 469388 h 469388"/>
              <a:gd name="connsiteX7" fmla="*/ 0 w 869870"/>
              <a:gd name="connsiteY7" fmla="*/ 422449 h 469388"/>
              <a:gd name="connsiteX8" fmla="*/ 0 w 869870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9870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22931" y="0"/>
                </a:lnTo>
                <a:cubicBezTo>
                  <a:pt x="848855" y="0"/>
                  <a:pt x="869870" y="21015"/>
                  <a:pt x="869870" y="46939"/>
                </a:cubicBezTo>
                <a:lnTo>
                  <a:pt x="869870" y="422449"/>
                </a:lnTo>
                <a:cubicBezTo>
                  <a:pt x="869870" y="448373"/>
                  <a:pt x="848855" y="469388"/>
                  <a:pt x="822931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8287596" y="4389579"/>
            <a:ext cx="648000" cy="469388"/>
          </a:xfrm>
          <a:custGeom>
            <a:avLst/>
            <a:gdLst>
              <a:gd name="connsiteX0" fmla="*/ 0 w 843094"/>
              <a:gd name="connsiteY0" fmla="*/ 46939 h 469388"/>
              <a:gd name="connsiteX1" fmla="*/ 46939 w 843094"/>
              <a:gd name="connsiteY1" fmla="*/ 0 h 469388"/>
              <a:gd name="connsiteX2" fmla="*/ 796155 w 843094"/>
              <a:gd name="connsiteY2" fmla="*/ 0 h 469388"/>
              <a:gd name="connsiteX3" fmla="*/ 843094 w 843094"/>
              <a:gd name="connsiteY3" fmla="*/ 46939 h 469388"/>
              <a:gd name="connsiteX4" fmla="*/ 843094 w 843094"/>
              <a:gd name="connsiteY4" fmla="*/ 422449 h 469388"/>
              <a:gd name="connsiteX5" fmla="*/ 796155 w 843094"/>
              <a:gd name="connsiteY5" fmla="*/ 469388 h 469388"/>
              <a:gd name="connsiteX6" fmla="*/ 46939 w 843094"/>
              <a:gd name="connsiteY6" fmla="*/ 469388 h 469388"/>
              <a:gd name="connsiteX7" fmla="*/ 0 w 843094"/>
              <a:gd name="connsiteY7" fmla="*/ 422449 h 469388"/>
              <a:gd name="connsiteX8" fmla="*/ 0 w 8430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30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96155" y="0"/>
                </a:lnTo>
                <a:cubicBezTo>
                  <a:pt x="822079" y="0"/>
                  <a:pt x="843094" y="21015"/>
                  <a:pt x="843094" y="46939"/>
                </a:cubicBezTo>
                <a:lnTo>
                  <a:pt x="843094" y="422449"/>
                </a:lnTo>
                <a:cubicBezTo>
                  <a:pt x="843094" y="448373"/>
                  <a:pt x="822079" y="469388"/>
                  <a:pt x="7961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2 092,3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287596" y="4893147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287596" y="5396715"/>
            <a:ext cx="648000" cy="469388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31028" y="5947192"/>
            <a:ext cx="2520000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Старшее поколение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7549228" y="5947192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8287596" y="5947192"/>
            <a:ext cx="648000" cy="288000"/>
            <a:chOff x="4211057" y="3401962"/>
            <a:chExt cx="506898" cy="446409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4211057" y="3401962"/>
              <a:ext cx="506898" cy="446409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4224132" y="3415037"/>
              <a:ext cx="480748" cy="42025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0,0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818633" y="2560048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818633" y="2879319"/>
            <a:ext cx="648000" cy="469388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3 951,6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818633" y="3382887"/>
            <a:ext cx="648000" cy="469388"/>
          </a:xfrm>
          <a:custGeom>
            <a:avLst/>
            <a:gdLst>
              <a:gd name="connsiteX0" fmla="*/ 0 w 826816"/>
              <a:gd name="connsiteY0" fmla="*/ 46939 h 469388"/>
              <a:gd name="connsiteX1" fmla="*/ 46939 w 826816"/>
              <a:gd name="connsiteY1" fmla="*/ 0 h 469388"/>
              <a:gd name="connsiteX2" fmla="*/ 779877 w 826816"/>
              <a:gd name="connsiteY2" fmla="*/ 0 h 469388"/>
              <a:gd name="connsiteX3" fmla="*/ 826816 w 826816"/>
              <a:gd name="connsiteY3" fmla="*/ 46939 h 469388"/>
              <a:gd name="connsiteX4" fmla="*/ 826816 w 826816"/>
              <a:gd name="connsiteY4" fmla="*/ 422449 h 469388"/>
              <a:gd name="connsiteX5" fmla="*/ 779877 w 826816"/>
              <a:gd name="connsiteY5" fmla="*/ 469388 h 469388"/>
              <a:gd name="connsiteX6" fmla="*/ 46939 w 826816"/>
              <a:gd name="connsiteY6" fmla="*/ 469388 h 469388"/>
              <a:gd name="connsiteX7" fmla="*/ 0 w 826816"/>
              <a:gd name="connsiteY7" fmla="*/ 422449 h 469388"/>
              <a:gd name="connsiteX8" fmla="*/ 0 w 826816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6816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79877" y="0"/>
                </a:lnTo>
                <a:cubicBezTo>
                  <a:pt x="805801" y="0"/>
                  <a:pt x="826816" y="21015"/>
                  <a:pt x="826816" y="46939"/>
                </a:cubicBezTo>
                <a:lnTo>
                  <a:pt x="826816" y="422449"/>
                </a:lnTo>
                <a:cubicBezTo>
                  <a:pt x="826816" y="448373"/>
                  <a:pt x="805801" y="469388"/>
                  <a:pt x="779877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18633" y="3886455"/>
            <a:ext cx="648000" cy="469388"/>
          </a:xfrm>
          <a:custGeom>
            <a:avLst/>
            <a:gdLst>
              <a:gd name="connsiteX0" fmla="*/ 0 w 813991"/>
              <a:gd name="connsiteY0" fmla="*/ 46939 h 469388"/>
              <a:gd name="connsiteX1" fmla="*/ 46939 w 813991"/>
              <a:gd name="connsiteY1" fmla="*/ 0 h 469388"/>
              <a:gd name="connsiteX2" fmla="*/ 767052 w 813991"/>
              <a:gd name="connsiteY2" fmla="*/ 0 h 469388"/>
              <a:gd name="connsiteX3" fmla="*/ 813991 w 813991"/>
              <a:gd name="connsiteY3" fmla="*/ 46939 h 469388"/>
              <a:gd name="connsiteX4" fmla="*/ 813991 w 813991"/>
              <a:gd name="connsiteY4" fmla="*/ 422449 h 469388"/>
              <a:gd name="connsiteX5" fmla="*/ 767052 w 813991"/>
              <a:gd name="connsiteY5" fmla="*/ 469388 h 469388"/>
              <a:gd name="connsiteX6" fmla="*/ 46939 w 813991"/>
              <a:gd name="connsiteY6" fmla="*/ 469388 h 469388"/>
              <a:gd name="connsiteX7" fmla="*/ 0 w 813991"/>
              <a:gd name="connsiteY7" fmla="*/ 422449 h 469388"/>
              <a:gd name="connsiteX8" fmla="*/ 0 w 813991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3991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67052" y="0"/>
                </a:lnTo>
                <a:cubicBezTo>
                  <a:pt x="792976" y="0"/>
                  <a:pt x="813991" y="21015"/>
                  <a:pt x="813991" y="46939"/>
                </a:cubicBezTo>
                <a:lnTo>
                  <a:pt x="813991" y="422449"/>
                </a:lnTo>
                <a:cubicBezTo>
                  <a:pt x="813991" y="448373"/>
                  <a:pt x="792976" y="469388"/>
                  <a:pt x="767052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18633" y="4390023"/>
            <a:ext cx="648000" cy="469388"/>
          </a:xfrm>
          <a:custGeom>
            <a:avLst/>
            <a:gdLst>
              <a:gd name="connsiteX0" fmla="*/ 0 w 788935"/>
              <a:gd name="connsiteY0" fmla="*/ 46939 h 469388"/>
              <a:gd name="connsiteX1" fmla="*/ 46939 w 788935"/>
              <a:gd name="connsiteY1" fmla="*/ 0 h 469388"/>
              <a:gd name="connsiteX2" fmla="*/ 741996 w 788935"/>
              <a:gd name="connsiteY2" fmla="*/ 0 h 469388"/>
              <a:gd name="connsiteX3" fmla="*/ 788935 w 788935"/>
              <a:gd name="connsiteY3" fmla="*/ 46939 h 469388"/>
              <a:gd name="connsiteX4" fmla="*/ 788935 w 788935"/>
              <a:gd name="connsiteY4" fmla="*/ 422449 h 469388"/>
              <a:gd name="connsiteX5" fmla="*/ 741996 w 788935"/>
              <a:gd name="connsiteY5" fmla="*/ 469388 h 469388"/>
              <a:gd name="connsiteX6" fmla="*/ 46939 w 788935"/>
              <a:gd name="connsiteY6" fmla="*/ 469388 h 469388"/>
              <a:gd name="connsiteX7" fmla="*/ 0 w 788935"/>
              <a:gd name="connsiteY7" fmla="*/ 422449 h 469388"/>
              <a:gd name="connsiteX8" fmla="*/ 0 w 788935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88935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1996" y="0"/>
                </a:lnTo>
                <a:cubicBezTo>
                  <a:pt x="767920" y="0"/>
                  <a:pt x="788935" y="21015"/>
                  <a:pt x="788935" y="46939"/>
                </a:cubicBezTo>
                <a:lnTo>
                  <a:pt x="788935" y="422449"/>
                </a:lnTo>
                <a:cubicBezTo>
                  <a:pt x="788935" y="448373"/>
                  <a:pt x="767920" y="469388"/>
                  <a:pt x="741996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2 463,0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18633" y="4893591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818633" y="5397159"/>
            <a:ext cx="648000" cy="469388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121,2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6818633" y="5947192"/>
            <a:ext cx="648000" cy="288000"/>
            <a:chOff x="3168352" y="3242473"/>
            <a:chExt cx="793384" cy="429706"/>
          </a:xfr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</p:grpSpPr>
        <p:sp>
          <p:nvSpPr>
            <p:cNvPr id="50" name="Скругленный прямоугольник 49"/>
            <p:cNvSpPr/>
            <p:nvPr/>
          </p:nvSpPr>
          <p:spPr>
            <a:xfrm>
              <a:off x="3168352" y="3242473"/>
              <a:ext cx="793384" cy="429706"/>
            </a:xfrm>
            <a:prstGeom prst="roundRect">
              <a:avLst>
                <a:gd name="adj" fmla="val 10000"/>
              </a:avLst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1" name="Скругленный прямоугольник 4"/>
            <p:cNvSpPr/>
            <p:nvPr/>
          </p:nvSpPr>
          <p:spPr>
            <a:xfrm>
              <a:off x="3180938" y="3255059"/>
              <a:ext cx="768212" cy="40453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3,4</a:t>
              </a:r>
              <a:endParaRPr lang="ru-RU" sz="12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416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432166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96952"/>
            <a:ext cx="4932000" cy="68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744000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 в возрасте от 5 до 18 лет, получающих дополнительное образование, в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 численности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 данного возраста,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общеобразовательных организаций, в которых создана универсальная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безбарьерная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среда для инклюзивного образования детей-инвалидов, в общем количестве общеобразовательных организаций 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детей-инвалидов, получивших социальные услуги в организациях социального обслуживания для детей-инвалидов, в общей численности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детей-инвалидов,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7717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18,4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73020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38122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03223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683241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7717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73020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38122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03223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683241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7717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73020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38122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03223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683241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7717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17,7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73020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38122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03223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683241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7717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73020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38122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032230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683241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24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096367"/>
              </p:ext>
            </p:extLst>
          </p:nvPr>
        </p:nvGraphicFramePr>
        <p:xfrm>
          <a:off x="183207" y="2821119"/>
          <a:ext cx="4388794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689515164"/>
              </p:ext>
            </p:extLst>
          </p:nvPr>
        </p:nvGraphicFramePr>
        <p:xfrm>
          <a:off x="5076056" y="2708921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383" y="717656"/>
            <a:ext cx="2736304" cy="1492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572000" y="2547887"/>
            <a:ext cx="4404422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572001" y="3202226"/>
            <a:ext cx="2205622" cy="31716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556107" y="3636000"/>
            <a:ext cx="2218104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защиты населения от безработицы и содействие 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55582" y="4293096"/>
            <a:ext cx="2218516" cy="54223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условий труда, охраны труда и здоровья работающих в Чувашской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72001" y="5718511"/>
            <a:ext cx="2205622" cy="50405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49228" y="3205833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297153" y="3636000"/>
            <a:ext cx="648000" cy="576065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297153" y="4320000"/>
            <a:ext cx="648000" cy="54223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297153" y="5724000"/>
            <a:ext cx="648000" cy="49215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31716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49228" y="3639607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49228" y="4323607"/>
            <a:ext cx="648000" cy="52423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49228" y="5727607"/>
            <a:ext cx="648000" cy="49215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572001" y="4914214"/>
            <a:ext cx="2205622" cy="7539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инвалидов молодого возраста при получении ими профессионального образования и содействие в последующем трудоустройстве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297153" y="4896000"/>
            <a:ext cx="648000" cy="756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49228" y="4899607"/>
            <a:ext cx="648000" cy="756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31716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30233" y="3636002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30233" y="4320002"/>
            <a:ext cx="648000" cy="524233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830233" y="5724002"/>
            <a:ext cx="648000" cy="492159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30233" y="4896002"/>
            <a:ext cx="648000" cy="756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0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 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работников, занятых во вредных и (или) опасных  условиях труда, в общей численности работников,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566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C:\Users\e.babaeva\Desktop\img_009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343" y="908710"/>
            <a:ext cx="2664297" cy="16774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772096"/>
            <a:ext cx="6152413" cy="19506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3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79" y="2903549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5737775"/>
              </p:ext>
            </p:extLst>
          </p:nvPr>
        </p:nvGraphicFramePr>
        <p:xfrm>
          <a:off x="147780" y="3356992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580320" y="2903549"/>
            <a:ext cx="4435241" cy="591406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572000" y="3644962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573204" y="4075447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в Чувашской Республике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575594" y="4543157"/>
            <a:ext cx="2448000" cy="706156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единства российской нации и этно-культурное развитие народов Чувашской Республики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580320" y="5294099"/>
            <a:ext cx="2448000" cy="406901"/>
          </a:xfrm>
          <a:custGeom>
            <a:avLst/>
            <a:gdLst>
              <a:gd name="connsiteX0" fmla="*/ 0 w 2358478"/>
              <a:gd name="connsiteY0" fmla="*/ 40690 h 406901"/>
              <a:gd name="connsiteX1" fmla="*/ 40690 w 2358478"/>
              <a:gd name="connsiteY1" fmla="*/ 0 h 406901"/>
              <a:gd name="connsiteX2" fmla="*/ 2317788 w 2358478"/>
              <a:gd name="connsiteY2" fmla="*/ 0 h 406901"/>
              <a:gd name="connsiteX3" fmla="*/ 2358478 w 2358478"/>
              <a:gd name="connsiteY3" fmla="*/ 40690 h 406901"/>
              <a:gd name="connsiteX4" fmla="*/ 2358478 w 2358478"/>
              <a:gd name="connsiteY4" fmla="*/ 366211 h 406901"/>
              <a:gd name="connsiteX5" fmla="*/ 2317788 w 2358478"/>
              <a:gd name="connsiteY5" fmla="*/ 406901 h 406901"/>
              <a:gd name="connsiteX6" fmla="*/ 40690 w 2358478"/>
              <a:gd name="connsiteY6" fmla="*/ 406901 h 406901"/>
              <a:gd name="connsiteX7" fmla="*/ 0 w 2358478"/>
              <a:gd name="connsiteY7" fmla="*/ 366211 h 406901"/>
              <a:gd name="connsiteX8" fmla="*/ 0 w 235847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2317788" y="0"/>
                </a:lnTo>
                <a:cubicBezTo>
                  <a:pt x="2340260" y="0"/>
                  <a:pt x="2358478" y="18218"/>
                  <a:pt x="2358478" y="40690"/>
                </a:cubicBezTo>
                <a:lnTo>
                  <a:pt x="2358478" y="366211"/>
                </a:lnTo>
                <a:cubicBezTo>
                  <a:pt x="2358478" y="388683"/>
                  <a:pt x="2340260" y="406901"/>
                  <a:pt x="231778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638" tIns="57638" rIns="57638" bIns="5763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580320" y="5745786"/>
            <a:ext cx="2448000" cy="706156"/>
          </a:xfrm>
          <a:custGeom>
            <a:avLst/>
            <a:gdLst>
              <a:gd name="connsiteX0" fmla="*/ 0 w 2358478"/>
              <a:gd name="connsiteY0" fmla="*/ 70616 h 706156"/>
              <a:gd name="connsiteX1" fmla="*/ 70616 w 2358478"/>
              <a:gd name="connsiteY1" fmla="*/ 0 h 706156"/>
              <a:gd name="connsiteX2" fmla="*/ 2287862 w 2358478"/>
              <a:gd name="connsiteY2" fmla="*/ 0 h 706156"/>
              <a:gd name="connsiteX3" fmla="*/ 2358478 w 2358478"/>
              <a:gd name="connsiteY3" fmla="*/ 70616 h 706156"/>
              <a:gd name="connsiteX4" fmla="*/ 2358478 w 2358478"/>
              <a:gd name="connsiteY4" fmla="*/ 635540 h 706156"/>
              <a:gd name="connsiteX5" fmla="*/ 2287862 w 2358478"/>
              <a:gd name="connsiteY5" fmla="*/ 706156 h 706156"/>
              <a:gd name="connsiteX6" fmla="*/ 70616 w 2358478"/>
              <a:gd name="connsiteY6" fmla="*/ 706156 h 706156"/>
              <a:gd name="connsiteX7" fmla="*/ 0 w 2358478"/>
              <a:gd name="connsiteY7" fmla="*/ 635540 h 706156"/>
              <a:gd name="connsiteX8" fmla="*/ 0 w 2358478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8478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287862" y="0"/>
                </a:lnTo>
                <a:cubicBezTo>
                  <a:pt x="2326862" y="0"/>
                  <a:pt x="2358478" y="31616"/>
                  <a:pt x="2358478" y="70616"/>
                </a:cubicBezTo>
                <a:lnTo>
                  <a:pt x="2358478" y="635540"/>
                </a:lnTo>
                <a:cubicBezTo>
                  <a:pt x="2358478" y="674540"/>
                  <a:pt x="2326862" y="706156"/>
                  <a:pt x="2287862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88219" y="364496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88219" y="407557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88219" y="4543281"/>
            <a:ext cx="612000" cy="706156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88219" y="5294223"/>
            <a:ext cx="612000" cy="406901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242,9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88219" y="5745910"/>
            <a:ext cx="612000" cy="706156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03562" y="3644962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03562" y="4075447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1 012,4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03562" y="4543157"/>
            <a:ext cx="612000" cy="706156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403562" y="5294099"/>
            <a:ext cx="612000" cy="406901"/>
          </a:xfrm>
          <a:custGeom>
            <a:avLst/>
            <a:gdLst>
              <a:gd name="connsiteX0" fmla="*/ 0 w 587308"/>
              <a:gd name="connsiteY0" fmla="*/ 40690 h 406901"/>
              <a:gd name="connsiteX1" fmla="*/ 40690 w 587308"/>
              <a:gd name="connsiteY1" fmla="*/ 0 h 406901"/>
              <a:gd name="connsiteX2" fmla="*/ 546618 w 587308"/>
              <a:gd name="connsiteY2" fmla="*/ 0 h 406901"/>
              <a:gd name="connsiteX3" fmla="*/ 587308 w 587308"/>
              <a:gd name="connsiteY3" fmla="*/ 40690 h 406901"/>
              <a:gd name="connsiteX4" fmla="*/ 587308 w 587308"/>
              <a:gd name="connsiteY4" fmla="*/ 366211 h 406901"/>
              <a:gd name="connsiteX5" fmla="*/ 546618 w 587308"/>
              <a:gd name="connsiteY5" fmla="*/ 406901 h 406901"/>
              <a:gd name="connsiteX6" fmla="*/ 40690 w 587308"/>
              <a:gd name="connsiteY6" fmla="*/ 406901 h 406901"/>
              <a:gd name="connsiteX7" fmla="*/ 0 w 587308"/>
              <a:gd name="connsiteY7" fmla="*/ 366211 h 406901"/>
              <a:gd name="connsiteX8" fmla="*/ 0 w 587308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7308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546618" y="0"/>
                </a:lnTo>
                <a:cubicBezTo>
                  <a:pt x="569090" y="0"/>
                  <a:pt x="587308" y="18218"/>
                  <a:pt x="587308" y="40690"/>
                </a:cubicBezTo>
                <a:lnTo>
                  <a:pt x="587308" y="366211"/>
                </a:lnTo>
                <a:cubicBezTo>
                  <a:pt x="587308" y="388683"/>
                  <a:pt x="569090" y="406901"/>
                  <a:pt x="546618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03562" y="5745786"/>
            <a:ext cx="612000" cy="706156"/>
          </a:xfrm>
          <a:custGeom>
            <a:avLst/>
            <a:gdLst>
              <a:gd name="connsiteX0" fmla="*/ 0 w 596577"/>
              <a:gd name="connsiteY0" fmla="*/ 59658 h 706156"/>
              <a:gd name="connsiteX1" fmla="*/ 59658 w 596577"/>
              <a:gd name="connsiteY1" fmla="*/ 0 h 706156"/>
              <a:gd name="connsiteX2" fmla="*/ 536919 w 596577"/>
              <a:gd name="connsiteY2" fmla="*/ 0 h 706156"/>
              <a:gd name="connsiteX3" fmla="*/ 596577 w 596577"/>
              <a:gd name="connsiteY3" fmla="*/ 59658 h 706156"/>
              <a:gd name="connsiteX4" fmla="*/ 596577 w 596577"/>
              <a:gd name="connsiteY4" fmla="*/ 646498 h 706156"/>
              <a:gd name="connsiteX5" fmla="*/ 536919 w 596577"/>
              <a:gd name="connsiteY5" fmla="*/ 706156 h 706156"/>
              <a:gd name="connsiteX6" fmla="*/ 59658 w 596577"/>
              <a:gd name="connsiteY6" fmla="*/ 706156 h 706156"/>
              <a:gd name="connsiteX7" fmla="*/ 0 w 596577"/>
              <a:gd name="connsiteY7" fmla="*/ 646498 h 706156"/>
              <a:gd name="connsiteX8" fmla="*/ 0 w 596577"/>
              <a:gd name="connsiteY8" fmla="*/ 59658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577" h="706156">
                <a:moveTo>
                  <a:pt x="0" y="59658"/>
                </a:moveTo>
                <a:cubicBezTo>
                  <a:pt x="0" y="26710"/>
                  <a:pt x="26710" y="0"/>
                  <a:pt x="59658" y="0"/>
                </a:cubicBezTo>
                <a:lnTo>
                  <a:pt x="536919" y="0"/>
                </a:lnTo>
                <a:cubicBezTo>
                  <a:pt x="569867" y="0"/>
                  <a:pt x="596577" y="26710"/>
                  <a:pt x="596577" y="59658"/>
                </a:cubicBezTo>
                <a:lnTo>
                  <a:pt x="596577" y="646498"/>
                </a:lnTo>
                <a:cubicBezTo>
                  <a:pt x="596577" y="679446"/>
                  <a:pt x="569867" y="706156"/>
                  <a:pt x="536919" y="706156"/>
                </a:cubicBezTo>
                <a:lnTo>
                  <a:pt x="59658" y="706156"/>
                </a:lnTo>
                <a:cubicBezTo>
                  <a:pt x="26710" y="706156"/>
                  <a:pt x="0" y="679446"/>
                  <a:pt x="0" y="646498"/>
                </a:cubicBezTo>
                <a:lnTo>
                  <a:pt x="0" y="5965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813" tIns="70813" rIns="70813" bIns="7081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40000" y="364496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0000" y="407557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1 075,5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40000" y="4543281"/>
            <a:ext cx="612000" cy="706156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32,5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40000" y="5294223"/>
            <a:ext cx="612000" cy="406901"/>
          </a:xfrm>
          <a:custGeom>
            <a:avLst/>
            <a:gdLst>
              <a:gd name="connsiteX0" fmla="*/ 0 w 657402"/>
              <a:gd name="connsiteY0" fmla="*/ 40690 h 406901"/>
              <a:gd name="connsiteX1" fmla="*/ 40690 w 657402"/>
              <a:gd name="connsiteY1" fmla="*/ 0 h 406901"/>
              <a:gd name="connsiteX2" fmla="*/ 616712 w 657402"/>
              <a:gd name="connsiteY2" fmla="*/ 0 h 406901"/>
              <a:gd name="connsiteX3" fmla="*/ 657402 w 657402"/>
              <a:gd name="connsiteY3" fmla="*/ 40690 h 406901"/>
              <a:gd name="connsiteX4" fmla="*/ 657402 w 657402"/>
              <a:gd name="connsiteY4" fmla="*/ 366211 h 406901"/>
              <a:gd name="connsiteX5" fmla="*/ 616712 w 657402"/>
              <a:gd name="connsiteY5" fmla="*/ 406901 h 406901"/>
              <a:gd name="connsiteX6" fmla="*/ 40690 w 657402"/>
              <a:gd name="connsiteY6" fmla="*/ 406901 h 406901"/>
              <a:gd name="connsiteX7" fmla="*/ 0 w 657402"/>
              <a:gd name="connsiteY7" fmla="*/ 366211 h 406901"/>
              <a:gd name="connsiteX8" fmla="*/ 0 w 657402"/>
              <a:gd name="connsiteY8" fmla="*/ 40690 h 40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02" h="406901">
                <a:moveTo>
                  <a:pt x="0" y="40690"/>
                </a:moveTo>
                <a:cubicBezTo>
                  <a:pt x="0" y="18218"/>
                  <a:pt x="18218" y="0"/>
                  <a:pt x="40690" y="0"/>
                </a:cubicBezTo>
                <a:lnTo>
                  <a:pt x="616712" y="0"/>
                </a:lnTo>
                <a:cubicBezTo>
                  <a:pt x="639184" y="0"/>
                  <a:pt x="657402" y="18218"/>
                  <a:pt x="657402" y="40690"/>
                </a:cubicBezTo>
                <a:lnTo>
                  <a:pt x="657402" y="366211"/>
                </a:lnTo>
                <a:cubicBezTo>
                  <a:pt x="657402" y="388683"/>
                  <a:pt x="639184" y="406901"/>
                  <a:pt x="616712" y="406901"/>
                </a:cubicBezTo>
                <a:lnTo>
                  <a:pt x="40690" y="406901"/>
                </a:lnTo>
                <a:cubicBezTo>
                  <a:pt x="18218" y="406901"/>
                  <a:pt x="0" y="388683"/>
                  <a:pt x="0" y="366211"/>
                </a:cubicBezTo>
                <a:lnTo>
                  <a:pt x="0" y="406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258" tIns="65258" rIns="65258" bIns="6525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40000" y="5745910"/>
            <a:ext cx="612000" cy="706156"/>
          </a:xfrm>
          <a:custGeom>
            <a:avLst/>
            <a:gdLst>
              <a:gd name="connsiteX0" fmla="*/ 0 w 683605"/>
              <a:gd name="connsiteY0" fmla="*/ 68361 h 706156"/>
              <a:gd name="connsiteX1" fmla="*/ 68361 w 683605"/>
              <a:gd name="connsiteY1" fmla="*/ 0 h 706156"/>
              <a:gd name="connsiteX2" fmla="*/ 615245 w 683605"/>
              <a:gd name="connsiteY2" fmla="*/ 0 h 706156"/>
              <a:gd name="connsiteX3" fmla="*/ 683606 w 683605"/>
              <a:gd name="connsiteY3" fmla="*/ 68361 h 706156"/>
              <a:gd name="connsiteX4" fmla="*/ 683605 w 683605"/>
              <a:gd name="connsiteY4" fmla="*/ 637796 h 706156"/>
              <a:gd name="connsiteX5" fmla="*/ 615244 w 683605"/>
              <a:gd name="connsiteY5" fmla="*/ 706157 h 706156"/>
              <a:gd name="connsiteX6" fmla="*/ 68361 w 683605"/>
              <a:gd name="connsiteY6" fmla="*/ 706156 h 706156"/>
              <a:gd name="connsiteX7" fmla="*/ 0 w 683605"/>
              <a:gd name="connsiteY7" fmla="*/ 637795 h 706156"/>
              <a:gd name="connsiteX8" fmla="*/ 0 w 683605"/>
              <a:gd name="connsiteY8" fmla="*/ 68361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3605" h="706156">
                <a:moveTo>
                  <a:pt x="0" y="68361"/>
                </a:moveTo>
                <a:cubicBezTo>
                  <a:pt x="0" y="30606"/>
                  <a:pt x="30606" y="0"/>
                  <a:pt x="68361" y="0"/>
                </a:cubicBezTo>
                <a:lnTo>
                  <a:pt x="615245" y="0"/>
                </a:lnTo>
                <a:cubicBezTo>
                  <a:pt x="653000" y="0"/>
                  <a:pt x="683606" y="30606"/>
                  <a:pt x="683606" y="68361"/>
                </a:cubicBezTo>
                <a:cubicBezTo>
                  <a:pt x="683606" y="258173"/>
                  <a:pt x="683605" y="447984"/>
                  <a:pt x="683605" y="637796"/>
                </a:cubicBezTo>
                <a:cubicBezTo>
                  <a:pt x="683605" y="675551"/>
                  <a:pt x="652999" y="706157"/>
                  <a:pt x="615244" y="706157"/>
                </a:cubicBezTo>
                <a:lnTo>
                  <a:pt x="68361" y="706156"/>
                </a:lnTo>
                <a:cubicBezTo>
                  <a:pt x="30606" y="706156"/>
                  <a:pt x="0" y="675550"/>
                  <a:pt x="0" y="637795"/>
                </a:cubicBezTo>
                <a:lnTo>
                  <a:pt x="0" y="683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62" tIns="73362" rIns="73362" bIns="7336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94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3109" y="307963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68621" y="3868549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1232" y="4623758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83607" y="1676163"/>
            <a:ext cx="2084840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670" y="836713"/>
            <a:ext cx="2681738" cy="1888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3608" y="1124744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97355" y="229480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5197355" y="307509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97355" y="385538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97355" y="463566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119,6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97355" y="54159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990250" y="229480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90250" y="307509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90250" y="385538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139,8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90250" y="463566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90250" y="54159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83145" y="229480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83145" y="307509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83145" y="385538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3145" y="463566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83145" y="54159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76040" y="229480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76040" y="307509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76040" y="385538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76040" y="463566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76040" y="54159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68935" y="229480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68935" y="307509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68935" y="385538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8935" y="463566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68935" y="541595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61232" y="5462676"/>
            <a:ext cx="4918627" cy="70262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бюджета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распределяемых на конкурсной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основе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организаций всех форм собственности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и туризма»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746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64704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спортом, путем развития инфраструктуры спорта, популяризации массового и профессионального спорта (включая спорт высших достижений) и приобщения различных слоев общества к регулярным занятиям физической культурой 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подготовки спортсменов в спорте высших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достижений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57" y="2817708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584943"/>
              </p:ext>
            </p:extLst>
          </p:nvPr>
        </p:nvGraphicFramePr>
        <p:xfrm>
          <a:off x="148923" y="3126085"/>
          <a:ext cx="4188937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92875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355977" y="2926043"/>
            <a:ext cx="4707857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55977" y="3487256"/>
            <a:ext cx="2304256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355977" y="3871363"/>
            <a:ext cx="2295268" cy="663540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массового спорта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355977" y="4586146"/>
            <a:ext cx="2277398" cy="663540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спорта высших достижений и системы подготовки спортивного резерва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355977" y="5300928"/>
            <a:ext cx="2242073" cy="720087"/>
          </a:xfrm>
          <a:custGeom>
            <a:avLst/>
            <a:gdLst>
              <a:gd name="connsiteX0" fmla="*/ 0 w 2368259"/>
              <a:gd name="connsiteY0" fmla="*/ 72009 h 720087"/>
              <a:gd name="connsiteX1" fmla="*/ 72009 w 2368259"/>
              <a:gd name="connsiteY1" fmla="*/ 0 h 720087"/>
              <a:gd name="connsiteX2" fmla="*/ 2296250 w 2368259"/>
              <a:gd name="connsiteY2" fmla="*/ 0 h 720087"/>
              <a:gd name="connsiteX3" fmla="*/ 2368259 w 2368259"/>
              <a:gd name="connsiteY3" fmla="*/ 72009 h 720087"/>
              <a:gd name="connsiteX4" fmla="*/ 2368259 w 2368259"/>
              <a:gd name="connsiteY4" fmla="*/ 648078 h 720087"/>
              <a:gd name="connsiteX5" fmla="*/ 2296250 w 2368259"/>
              <a:gd name="connsiteY5" fmla="*/ 720087 h 720087"/>
              <a:gd name="connsiteX6" fmla="*/ 72009 w 2368259"/>
              <a:gd name="connsiteY6" fmla="*/ 720087 h 720087"/>
              <a:gd name="connsiteX7" fmla="*/ 0 w 2368259"/>
              <a:gd name="connsiteY7" fmla="*/ 648078 h 720087"/>
              <a:gd name="connsiteX8" fmla="*/ 0 w 2368259"/>
              <a:gd name="connsiteY8" fmla="*/ 72009 h 72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8259" h="720087">
                <a:moveTo>
                  <a:pt x="0" y="72009"/>
                </a:moveTo>
                <a:cubicBezTo>
                  <a:pt x="0" y="32240"/>
                  <a:pt x="32240" y="0"/>
                  <a:pt x="72009" y="0"/>
                </a:cubicBezTo>
                <a:lnTo>
                  <a:pt x="2296250" y="0"/>
                </a:lnTo>
                <a:cubicBezTo>
                  <a:pt x="2336019" y="0"/>
                  <a:pt x="2368259" y="32240"/>
                  <a:pt x="2368259" y="72009"/>
                </a:cubicBezTo>
                <a:lnTo>
                  <a:pt x="2368259" y="648078"/>
                </a:lnTo>
                <a:cubicBezTo>
                  <a:pt x="2368259" y="687847"/>
                  <a:pt x="2336019" y="720087"/>
                  <a:pt x="2296250" y="720087"/>
                </a:cubicBezTo>
                <a:lnTo>
                  <a:pt x="72009" y="720087"/>
                </a:lnTo>
                <a:cubicBezTo>
                  <a:pt x="32240" y="720087"/>
                  <a:pt x="0" y="687847"/>
                  <a:pt x="0" y="648078"/>
                </a:cubicBezTo>
                <a:lnTo>
                  <a:pt x="0" y="7200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11" tIns="66811" rIns="66811" bIns="6681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184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8182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181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469,2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181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21,6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487256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871363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5" y="4586146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374,4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43835" y="5300928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750888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13228" y="3487759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3226" y="3871866"/>
            <a:ext cx="720000" cy="663540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3225" y="4586649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3225" y="5301431"/>
            <a:ext cx="720000" cy="663540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21,0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3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163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43052" y="2701915"/>
            <a:ext cx="723875" cy="820005"/>
          </a:xfrm>
          <a:custGeom>
            <a:avLst/>
            <a:gdLst>
              <a:gd name="connsiteX0" fmla="*/ 0 w 723875"/>
              <a:gd name="connsiteY0" fmla="*/ 72388 h 820005"/>
              <a:gd name="connsiteX1" fmla="*/ 72388 w 723875"/>
              <a:gd name="connsiteY1" fmla="*/ 0 h 820005"/>
              <a:gd name="connsiteX2" fmla="*/ 651488 w 723875"/>
              <a:gd name="connsiteY2" fmla="*/ 0 h 820005"/>
              <a:gd name="connsiteX3" fmla="*/ 723876 w 723875"/>
              <a:gd name="connsiteY3" fmla="*/ 72388 h 820005"/>
              <a:gd name="connsiteX4" fmla="*/ 723875 w 723875"/>
              <a:gd name="connsiteY4" fmla="*/ 747618 h 820005"/>
              <a:gd name="connsiteX5" fmla="*/ 651487 w 723875"/>
              <a:gd name="connsiteY5" fmla="*/ 820006 h 820005"/>
              <a:gd name="connsiteX6" fmla="*/ 72388 w 723875"/>
              <a:gd name="connsiteY6" fmla="*/ 820005 h 820005"/>
              <a:gd name="connsiteX7" fmla="*/ 0 w 723875"/>
              <a:gd name="connsiteY7" fmla="*/ 747617 h 820005"/>
              <a:gd name="connsiteX8" fmla="*/ 0 w 723875"/>
              <a:gd name="connsiteY8" fmla="*/ 72388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75" h="820005">
                <a:moveTo>
                  <a:pt x="0" y="72388"/>
                </a:moveTo>
                <a:cubicBezTo>
                  <a:pt x="0" y="32409"/>
                  <a:pt x="32409" y="0"/>
                  <a:pt x="72388" y="0"/>
                </a:cubicBezTo>
                <a:lnTo>
                  <a:pt x="651488" y="0"/>
                </a:lnTo>
                <a:cubicBezTo>
                  <a:pt x="691467" y="0"/>
                  <a:pt x="723876" y="32409"/>
                  <a:pt x="723876" y="72388"/>
                </a:cubicBezTo>
                <a:cubicBezTo>
                  <a:pt x="723876" y="297465"/>
                  <a:pt x="723875" y="522541"/>
                  <a:pt x="723875" y="747618"/>
                </a:cubicBezTo>
                <a:cubicBezTo>
                  <a:pt x="723875" y="787597"/>
                  <a:pt x="691466" y="820006"/>
                  <a:pt x="651487" y="820006"/>
                </a:cubicBezTo>
                <a:lnTo>
                  <a:pt x="72388" y="820005"/>
                </a:lnTo>
                <a:cubicBezTo>
                  <a:pt x="32409" y="820005"/>
                  <a:pt x="0" y="787596"/>
                  <a:pt x="0" y="747617"/>
                </a:cubicBezTo>
                <a:lnTo>
                  <a:pt x="0" y="72388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12" tIns="63112" rIns="63112" bIns="6311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5870" y="3557858"/>
            <a:ext cx="718239" cy="820005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5870" y="4413801"/>
            <a:ext cx="718239" cy="820005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5870" y="5269743"/>
            <a:ext cx="718239" cy="820005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9388" y="2701915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3557858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4413801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269743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142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142" y="2701915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142" y="3557858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142" y="4413801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142" y="5269743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04896" y="2701915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3557858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4413801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269743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92650" y="2701915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3557858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4413801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255336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3654" y="2751088"/>
            <a:ext cx="4902975" cy="7499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3654821"/>
            <a:ext cx="4914848" cy="7102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систематически занимающегося физической культурой 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спортом,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59797" y="4513258"/>
            <a:ext cx="4906832" cy="643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301208"/>
            <a:ext cx="4906832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156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602" y="764703"/>
            <a:ext cx="4478174" cy="30045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(ЧС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организация экстренного реагирования при ЧС, организация аварийно-спасательных работ по ликвидации возникших ЧС;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организации профилактики ЧС, пропаганды и подготовки населения по вопросам гражданской обороны, защиты от ЧС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мер по сокращению предложения и спроса на наркотические средства и психотропные вещества;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общего уровня безопасности, правопорядка и безопасности среды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обитания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094031"/>
              </p:ext>
            </p:extLst>
          </p:nvPr>
        </p:nvGraphicFramePr>
        <p:xfrm>
          <a:off x="157476" y="4077072"/>
          <a:ext cx="3920164" cy="2548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769295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584302" y="2421017"/>
            <a:ext cx="4426292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572000" y="3356993"/>
            <a:ext cx="2496344" cy="90035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ситуаций,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пожарной безопасности и безопасности населения на водных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объектах, обеспечение реализации госпрограммы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571998" y="4293095"/>
            <a:ext cx="249634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557776" y="4818133"/>
            <a:ext cx="2496344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557776" y="5970261"/>
            <a:ext cx="249634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(развитие) аппаратно-программного комплекса «Безопасный город»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98594" y="3339118"/>
            <a:ext cx="576000" cy="90035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163,3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756892" y="4302793"/>
            <a:ext cx="576000" cy="468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1,4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56892" y="4806758"/>
            <a:ext cx="576000" cy="468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56892" y="5960891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56892" y="3339118"/>
            <a:ext cx="576000" cy="90035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163,3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98594" y="5960891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98594" y="4806758"/>
            <a:ext cx="576000" cy="468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98594" y="4302793"/>
            <a:ext cx="576000" cy="468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584301" y="2912311"/>
            <a:ext cx="249634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56892" y="2912311"/>
            <a:ext cx="576000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398594" y="2912311"/>
            <a:ext cx="576000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130701" y="4302793"/>
            <a:ext cx="576000" cy="46800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13,0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806758"/>
            <a:ext cx="576000" cy="468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59,1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30701" y="5960891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1" y="3339118"/>
            <a:ext cx="576000" cy="90035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271,6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6000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11128"/>
            <a:ext cx="1058766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227" y="811128"/>
            <a:ext cx="1109771" cy="142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292" y="811128"/>
            <a:ext cx="1133656" cy="1428455"/>
          </a:xfrm>
          <a:prstGeom prst="rect">
            <a:avLst/>
          </a:prstGeom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213" y="809836"/>
            <a:ext cx="1021015" cy="1428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Полилиния 47"/>
          <p:cNvSpPr/>
          <p:nvPr/>
        </p:nvSpPr>
        <p:spPr>
          <a:xfrm>
            <a:off x="4572000" y="5346000"/>
            <a:ext cx="2496344" cy="55508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771116" y="5346000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12818" y="5346000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144925" y="5346000"/>
            <a:ext cx="576000" cy="54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20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29097" y="2844000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сил и средств гражданской обороны запасами материально-технических, продовольственных, медицинских и иных средств,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3456000"/>
            <a:ext cx="4950000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лиц руководящего состава гражданской обороны и специалистов аварийно-спасательных формирований, подготовленных способам гражданской защиты, в расчете на 10 тыс. населения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9097" y="4140000"/>
            <a:ext cx="4950000" cy="513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наркотиков, %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9097" y="4716000"/>
            <a:ext cx="4950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ЧС, пожаров, происшествий на водных объектах, ед.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9097" y="5328000"/>
            <a:ext cx="4950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населения, погибшего, травмированного и пострадавшего при ЧС, пожарах, происшествиях на водных объектах,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426" y="1268760"/>
            <a:ext cx="250481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196000"/>
            <a:ext cx="4950000" cy="59276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автоматизированных систем оповещения органов местного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входящих в состав региональной автоматизированной системы централизованного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оповещения,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9097" y="5940000"/>
            <a:ext cx="4950000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преступлений, совершенных на улицах, на 100 тыс. населения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999" y="728700"/>
            <a:ext cx="2355098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олилиния 2"/>
          <p:cNvSpPr/>
          <p:nvPr/>
        </p:nvSpPr>
        <p:spPr>
          <a:xfrm>
            <a:off x="5135356" y="819910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5356" y="160374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5135356" y="222291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5356" y="284208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5356" y="346124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5356" y="4080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5356" y="4686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013" y="5320594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28251" y="160374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8251" y="222291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8251" y="284208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8251" y="346124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8251" y="4080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32567" y="4686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8251" y="5318754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146" y="160374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146" y="222291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146" y="284208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1146" y="346124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1146" y="4080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71,3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21146" y="4686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1 110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21146" y="5318754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14041" y="160374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14041" y="222291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14041" y="284208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041" y="346124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14041" y="4080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14041" y="4686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14041" y="5318754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6936" y="160374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6936" y="222291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6936" y="284208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6936" y="3461249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06936" y="4080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6936" y="4686417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1 090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06936" y="5303832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149013" y="594000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5928251" y="594000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208,1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6721146" y="594000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254,4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514041" y="594000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249,2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06936" y="5940000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52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39888"/>
            <a:ext cx="2520280" cy="18864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7"/>
            <a:ext cx="5576348" cy="13041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территории Чувашской Республики информационных и телекоммуникационных технологий в экономической, социально-политической, культурной и других сферах жизни общества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780" y="252891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94981"/>
              </p:ext>
            </p:extLst>
          </p:nvPr>
        </p:nvGraphicFramePr>
        <p:xfrm>
          <a:off x="147780" y="3156938"/>
          <a:ext cx="4424220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748383" y="2786941"/>
            <a:ext cx="4188324" cy="435104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748383" y="3289358"/>
            <a:ext cx="2196980" cy="402193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748382" y="3761827"/>
            <a:ext cx="2214423" cy="552593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информационных технологий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748383" y="4380786"/>
            <a:ext cx="2229742" cy="369613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среда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748383" y="4815518"/>
            <a:ext cx="2234346" cy="99080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геоинформационного обеспечения с использованием результатов космической деятельности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748383" y="5866191"/>
            <a:ext cx="2218550" cy="51533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7715421" y="3289358"/>
            <a:ext cx="57600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715420" y="3761570"/>
            <a:ext cx="576000" cy="554966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15420" y="4370941"/>
            <a:ext cx="576000" cy="39599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715423" y="4817345"/>
            <a:ext cx="576000" cy="96810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728944" y="5840961"/>
            <a:ext cx="576000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50363" y="3289358"/>
            <a:ext cx="576000" cy="396411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350363" y="3756045"/>
            <a:ext cx="576000" cy="554966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50363" y="4370941"/>
            <a:ext cx="576000" cy="395993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116,1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350363" y="5840960"/>
            <a:ext cx="576000" cy="513123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50363" y="4817345"/>
            <a:ext cx="576000" cy="968106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035" tIns="65035" rIns="65035" bIns="650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56000" y="3289358"/>
            <a:ext cx="576000" cy="39641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7056000" y="3761570"/>
            <a:ext cx="576000" cy="554966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56000" y="4370941"/>
            <a:ext cx="576000" cy="39599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056000" y="4817345"/>
            <a:ext cx="576000" cy="96810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056000" y="5840961"/>
            <a:ext cx="576000" cy="51312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245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858831"/>
            <a:ext cx="39030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0328" y="1744271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251231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10 регионов России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31895" y="327751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04270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1895" y="480790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5131895" y="557310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5924790" y="174711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251231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10 регионов России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5924790" y="327751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404270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480790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57310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17685" y="174711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6717685" y="251231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10 регионов России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27751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6717685" y="404270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6717685" y="480790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6717685" y="557310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510580" y="174711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7510580" y="251231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10 регионов России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327751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7510580" y="404270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510580" y="480790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510580" y="557310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8303475" y="174711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8303475" y="251231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10 регионов России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03475" y="327751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03475" y="4042709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03475" y="4807905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5573102"/>
            <a:ext cx="731452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645" y="2492896"/>
            <a:ext cx="5000777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Чувашской Республики в десятке лидеров среди регионов России по индексу готовности к информационному обществу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3284984"/>
            <a:ext cx="5001736" cy="22322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хозяйств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городской местности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сельской местности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611977"/>
            <a:ext cx="4993577" cy="69734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949" y="1433384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9954" y="765504"/>
            <a:ext cx="2211780" cy="1656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905" y="4037856"/>
            <a:ext cx="1410072" cy="13907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64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6796" y="836712"/>
            <a:ext cx="6372200" cy="203423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0" y="3167435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7174073"/>
              </p:ext>
            </p:extLst>
          </p:nvPr>
        </p:nvGraphicFramePr>
        <p:xfrm>
          <a:off x="75964" y="3645024"/>
          <a:ext cx="4268464" cy="2985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3330" y="980727"/>
            <a:ext cx="2412711" cy="1746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440435" y="3284984"/>
            <a:ext cx="4599313" cy="332263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440435" y="3645814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440435" y="4005459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минерально-сырьевых ресурсов и оценка их состояния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440435" y="4365397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экологической безопасности на территории Чувашской Республики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40435" y="4724748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и воспроизводство объектов животного мира и среды их обитания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38559" y="5084392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водохозяйственного комплекса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438559" y="5444037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лесного хозяйства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438559" y="5803681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с отходами, в том числе с твердыми коммунальными отходами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438559" y="6163326"/>
            <a:ext cx="2579837" cy="332263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072788" y="3641561"/>
            <a:ext cx="612000" cy="363898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72788" y="4032841"/>
            <a:ext cx="612000" cy="300173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72788" y="4360395"/>
            <a:ext cx="612000" cy="361608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072788" y="4749385"/>
            <a:ext cx="612000" cy="339054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1" tIns="59461" rIns="59461" bIns="5946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72788" y="5122509"/>
            <a:ext cx="612000" cy="287999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72788" y="5451266"/>
            <a:ext cx="612000" cy="313238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224,7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072788" y="5801012"/>
            <a:ext cx="612000" cy="305516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302,2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72788" y="6171473"/>
            <a:ext cx="612000" cy="349617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427748" y="3645814"/>
            <a:ext cx="612000" cy="378414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27748" y="4051610"/>
            <a:ext cx="612000" cy="30323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27748" y="4382221"/>
            <a:ext cx="612000" cy="343414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27748" y="4753017"/>
            <a:ext cx="612000" cy="331775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427748" y="5112173"/>
            <a:ext cx="612000" cy="33305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427748" y="5451266"/>
            <a:ext cx="612000" cy="332263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222,1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27748" y="5809175"/>
            <a:ext cx="612000" cy="33226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427748" y="6191894"/>
            <a:ext cx="612000" cy="332263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7718683" y="3645814"/>
            <a:ext cx="612000" cy="378414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33008" y="4051610"/>
            <a:ext cx="612000" cy="30323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33005" y="4382221"/>
            <a:ext cx="612000" cy="343414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32989" y="4753017"/>
            <a:ext cx="612000" cy="331775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732997" y="5112173"/>
            <a:ext cx="612000" cy="33305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733294" y="5451266"/>
            <a:ext cx="612000" cy="332263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224,4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54657" y="5809175"/>
            <a:ext cx="612000" cy="332263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49,6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56847" y="6191894"/>
            <a:ext cx="612000" cy="332263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406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24127" y="201797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3 600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24127" y="242551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5124127" y="283304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2405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64811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40556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58,9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124127" y="446319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24127" y="487072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7826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24127" y="56857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124127" y="609333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17022" y="201797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3 700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42551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17022" y="283304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5917022" y="32405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5,25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5917022" y="364811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5917022" y="40556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59,5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5917022" y="446319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7072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63,9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5917022" y="527826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101,6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53,5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5917022" y="609333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709917" y="201797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3 800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42551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6709917" y="283304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6709917" y="32405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09917" y="364811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40556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46319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7072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7826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09917" y="609333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502812" y="201797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3 900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42551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83304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24058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64811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405565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46319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7072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7826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7" name="Полилиния 1026"/>
          <p:cNvSpPr/>
          <p:nvPr/>
        </p:nvSpPr>
        <p:spPr>
          <a:xfrm>
            <a:off x="7502812" y="609333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1029" name="Полилиния 1028"/>
          <p:cNvSpPr/>
          <p:nvPr/>
        </p:nvSpPr>
        <p:spPr>
          <a:xfrm>
            <a:off x="8295707" y="201797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41892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82719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23545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64372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405199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46026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6853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767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0" name="Полилиния 1039"/>
          <p:cNvSpPr/>
          <p:nvPr/>
        </p:nvSpPr>
        <p:spPr>
          <a:xfrm>
            <a:off x="8295707" y="609333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835" y="2038300"/>
            <a:ext cx="505092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добычи общераспространенных полезных ископаемых, тыс. куб. м.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1835" y="3240000"/>
            <a:ext cx="5049624" cy="72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основных видов охотничьих ресурсов по отношению к уровню 2012 года, %: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лося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кабана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31835" y="6030380"/>
            <a:ext cx="5028748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в государственный кадастр недвижимости сведений об ограничениях, связанных с особыми условиями использования особо охраняемых природных территорий регионального значения,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1835" y="4437152"/>
            <a:ext cx="5043648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31835" y="2415918"/>
            <a:ext cx="505092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территории, охваченной мониторингом геологической среды, в общей площади территории Чувашской Республики,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1835" y="2844000"/>
            <a:ext cx="505092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расчетной лесосеки,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1835" y="4013944"/>
            <a:ext cx="5033104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повысился, в общем количестве водохозяйственных участков,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1835" y="4869200"/>
            <a:ext cx="502642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утилизированных и обезвреженных отходов производства и потребления в общем количестве отходов I - IV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опасности,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1835" y="5301248"/>
            <a:ext cx="505092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в атмосферный воздух вредных (загрязняющих) веществ, отходящих от стационарных источников, %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835" y="5733288"/>
            <a:ext cx="5028748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образованных отходов I - IV классов опасности,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71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015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42728"/>
            <a:ext cx="4320480" cy="2380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комплекса в рамках вступления России в ВТО;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524" y="3194807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26983"/>
              </p:ext>
            </p:extLst>
          </p:nvPr>
        </p:nvGraphicFramePr>
        <p:xfrm>
          <a:off x="86524" y="3551671"/>
          <a:ext cx="4209357" cy="2879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807" y="620688"/>
            <a:ext cx="4095204" cy="1462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495099" y="2060848"/>
            <a:ext cx="4487275" cy="288032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471402" y="2786003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и технологическая модернизация, инновационное развитие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71402" y="4335373"/>
            <a:ext cx="2664000" cy="2827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отраслей агропромышленного комплекса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71402" y="6165304"/>
            <a:ext cx="2664000" cy="2952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62424" y="3169490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62424" y="4328650"/>
            <a:ext cx="540000" cy="281905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62424" y="5758596"/>
            <a:ext cx="540000" cy="34638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4471402" y="3549696"/>
            <a:ext cx="2664000" cy="3231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 Чувашской Республики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4471402" y="3931125"/>
            <a:ext cx="2664000" cy="34598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мелиорации земель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сельскохозяйственного назначения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71402" y="4676363"/>
            <a:ext cx="2664000" cy="46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деятельности в агропромышленном комплексе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471402" y="5202627"/>
            <a:ext cx="2664000" cy="49907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общих условий функционирования отраслей агропромышленного комплекса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8462424" y="3553813"/>
            <a:ext cx="540000" cy="30820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62424" y="3922343"/>
            <a:ext cx="540000" cy="34598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2424" y="4670878"/>
            <a:ext cx="540000" cy="468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505,1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62424" y="5199201"/>
            <a:ext cx="540000" cy="49907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471402" y="3167432"/>
            <a:ext cx="2664000" cy="32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ветеринарии в Чувашской Республике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62424" y="2786003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44337" y="2401480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49838" y="2413590"/>
            <a:ext cx="540000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244337" y="2786003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44337" y="3167427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244337" y="3549686"/>
            <a:ext cx="540000" cy="30867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080,6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44337" y="3916620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44337" y="4661027"/>
            <a:ext cx="540000" cy="46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44337" y="4320863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44337" y="5187286"/>
            <a:ext cx="540000" cy="51511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244337" y="5760660"/>
            <a:ext cx="540000" cy="34638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471402" y="2398912"/>
            <a:ext cx="2683176" cy="323164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66" name="Полилиния 65"/>
          <p:cNvSpPr/>
          <p:nvPr/>
        </p:nvSpPr>
        <p:spPr>
          <a:xfrm>
            <a:off x="7848930" y="2413590"/>
            <a:ext cx="540000" cy="3231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7848930" y="2786003"/>
            <a:ext cx="540000" cy="32316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48930" y="3169432"/>
            <a:ext cx="540000" cy="32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848930" y="3553696"/>
            <a:ext cx="540000" cy="30867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401,3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48930" y="3922635"/>
            <a:ext cx="540000" cy="34598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48930" y="4671052"/>
            <a:ext cx="540000" cy="46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524,4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48930" y="4328883"/>
            <a:ext cx="540000" cy="28190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48930" y="5199316"/>
            <a:ext cx="540000" cy="49907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38101" y="5758652"/>
            <a:ext cx="540000" cy="34638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471402" y="5759963"/>
            <a:ext cx="2664000" cy="34708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Приоритетный проект «Экспорт продукции агропром. комплекса»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885665" y="6165304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76024" y="6165304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62424" y="6165304"/>
            <a:ext cx="540000" cy="2952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78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42518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2518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42518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42518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2518" y="372461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98,0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142518" y="417032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42518" y="461603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42518" y="5061744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42518" y="550745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42518" y="595316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35413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101,1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593541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5935413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101,4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5935413" y="372461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5935413" y="417032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5413" y="461603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35413" y="5061744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35413" y="550745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35413" y="595316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28308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28308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728308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6728308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101,5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6728308" y="372461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101,1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6728308" y="417032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8308" y="461603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18 971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8308" y="5061744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8308" y="550745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28308" y="595316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1203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7521203" y="24026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21203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521203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101,6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7521203" y="372461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101,3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7521203" y="417032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21203" y="461603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1203" y="5061744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21203" y="550745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1203" y="595316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14098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14098" y="2387489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14098" y="28331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14098" y="327890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14098" y="372461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14098" y="417032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314098" y="461603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19 571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14098" y="5061744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14098" y="550745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314098" y="5953163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4000" y="235818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4000" y="280869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растениеводства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4000" y="325920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животноводства в хозяйствах всех категорий (в сопоставимых ценах),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000" y="370971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пищевых продуктов, включая напитки (в сопоставимых ценах), %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54000" y="416022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4000" y="4610730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сельского хозяйства (без субъектов малого предпринимательства)руб.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7410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000" y="5061240"/>
            <a:ext cx="5040000" cy="4051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4000" y="5520942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4000" y="5971452"/>
            <a:ext cx="504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608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764704"/>
            <a:ext cx="5958589" cy="18722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2640197"/>
              </p:ext>
            </p:extLst>
          </p:nvPr>
        </p:nvGraphicFramePr>
        <p:xfrm>
          <a:off x="147780" y="3134595"/>
          <a:ext cx="4158388" cy="310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80" y="275612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3" y="1052736"/>
            <a:ext cx="2376265" cy="158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4427983" y="2760489"/>
            <a:ext cx="4501247" cy="360000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7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427983" y="3170830"/>
            <a:ext cx="2250622" cy="330178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427983" y="3573016"/>
            <a:ext cx="2250622" cy="28444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 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4427983" y="3876699"/>
            <a:ext cx="2250622" cy="367430"/>
          </a:xfrm>
          <a:custGeom>
            <a:avLst/>
            <a:gdLst>
              <a:gd name="connsiteX0" fmla="*/ 0 w 2809821"/>
              <a:gd name="connsiteY0" fmla="*/ 47494 h 474939"/>
              <a:gd name="connsiteX1" fmla="*/ 47494 w 2809821"/>
              <a:gd name="connsiteY1" fmla="*/ 0 h 474939"/>
              <a:gd name="connsiteX2" fmla="*/ 2762327 w 2809821"/>
              <a:gd name="connsiteY2" fmla="*/ 0 h 474939"/>
              <a:gd name="connsiteX3" fmla="*/ 2809821 w 2809821"/>
              <a:gd name="connsiteY3" fmla="*/ 47494 h 474939"/>
              <a:gd name="connsiteX4" fmla="*/ 2809821 w 2809821"/>
              <a:gd name="connsiteY4" fmla="*/ 427445 h 474939"/>
              <a:gd name="connsiteX5" fmla="*/ 2762327 w 2809821"/>
              <a:gd name="connsiteY5" fmla="*/ 474939 h 474939"/>
              <a:gd name="connsiteX6" fmla="*/ 47494 w 2809821"/>
              <a:gd name="connsiteY6" fmla="*/ 474939 h 474939"/>
              <a:gd name="connsiteX7" fmla="*/ 0 w 2809821"/>
              <a:gd name="connsiteY7" fmla="*/ 427445 h 474939"/>
              <a:gd name="connsiteX8" fmla="*/ 0 w 280982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0982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62327" y="0"/>
                </a:lnTo>
                <a:cubicBezTo>
                  <a:pt x="2788557" y="0"/>
                  <a:pt x="2809821" y="21264"/>
                  <a:pt x="2809821" y="47494"/>
                </a:cubicBezTo>
                <a:lnTo>
                  <a:pt x="2809821" y="427445"/>
                </a:lnTo>
                <a:cubicBezTo>
                  <a:pt x="2809821" y="453675"/>
                  <a:pt x="2788557" y="474939"/>
                  <a:pt x="276232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Пассажирский транспорт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427983" y="4263366"/>
            <a:ext cx="2250622" cy="409974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безопасности дорожного движения</a:t>
            </a:r>
          </a:p>
        </p:txBody>
      </p:sp>
      <p:sp>
        <p:nvSpPr>
          <p:cNvPr id="19" name="Полилиния 18"/>
          <p:cNvSpPr/>
          <p:nvPr/>
        </p:nvSpPr>
        <p:spPr>
          <a:xfrm>
            <a:off x="4427983" y="4692577"/>
            <a:ext cx="2250622" cy="474939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использования природного газа в качестве моторного топлива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427983" y="5186753"/>
            <a:ext cx="2250622" cy="972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комплексного развития транспортной инфраструктуры Чебоксарской агломерации в рамках приоритетного направления стратегического развития </a:t>
            </a:r>
            <a:r>
              <a:rPr lang="ru-RU" sz="9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«Безопасные </a:t>
            </a:r>
            <a:r>
              <a:rPr lang="ru-RU" sz="9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качественные </a:t>
            </a:r>
            <a:r>
              <a:rPr lang="ru-RU" sz="9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дороги» </a:t>
            </a:r>
            <a:r>
              <a:rPr lang="ru-RU" sz="9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2018 года и на период до 2025 </a:t>
            </a:r>
            <a:r>
              <a:rPr lang="ru-RU" sz="9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9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86819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786819" y="3573016"/>
            <a:ext cx="648000" cy="28444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113,2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86819" y="3876593"/>
            <a:ext cx="648000" cy="367430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6768315" y="4263154"/>
            <a:ext cx="648000" cy="410504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164,8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86819" y="4692789"/>
            <a:ext cx="648000" cy="474939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86819" y="5186859"/>
            <a:ext cx="648000" cy="97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1 341,4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253994" y="3170830"/>
            <a:ext cx="648000" cy="330178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8253994" y="3573016"/>
            <a:ext cx="648000" cy="284446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2 111,5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53994" y="3876699"/>
            <a:ext cx="648000" cy="367430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53994" y="4263366"/>
            <a:ext cx="648000" cy="409974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253994" y="4692577"/>
            <a:ext cx="648000" cy="474939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253994" y="5186753"/>
            <a:ext cx="648000" cy="972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1 239,9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881" y="726602"/>
            <a:ext cx="2587470" cy="17249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512944" y="3170830"/>
            <a:ext cx="648000" cy="330178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7512944" y="3573016"/>
            <a:ext cx="648000" cy="28444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1 917,0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12944" y="3876699"/>
            <a:ext cx="648000" cy="367430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512944" y="4263366"/>
            <a:ext cx="648000" cy="409974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512944" y="4692577"/>
            <a:ext cx="648000" cy="474939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512944" y="5186753"/>
            <a:ext cx="648000" cy="972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1 264,0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427983" y="6177989"/>
            <a:ext cx="2250622" cy="396000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6786819" y="6177989"/>
            <a:ext cx="648000" cy="396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2944" y="6177989"/>
            <a:ext cx="648000" cy="396000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253994" y="6177989"/>
            <a:ext cx="648000" cy="396000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804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23222" y="2432166"/>
            <a:ext cx="5004000" cy="4084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автомобильных дорог общего пользования регионального и межмуниципального значения, не отвечающих нормативным требованиям, %</a:t>
            </a: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23222" y="2898573"/>
            <a:ext cx="5004000" cy="3284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автомобильных дорог общего пользования местного значения, не отвечающих нормативным требованиям,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3222" y="3284984"/>
            <a:ext cx="5004000" cy="5214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дорожно-транспортных происшествий, совершению которых сопутствовало наличие неудовлетворительных дорожных условий, в общем количестве дорожно-транспортных происшествий,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3222" y="3915734"/>
            <a:ext cx="5004000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протяженности автомобильных дорог общего пользования регионального и межмуниципального значения, соответствующих нормативным требованиям к транспортно-эксплуатационным показателям, % к 2011 году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3222" y="4513650"/>
            <a:ext cx="5004000" cy="3946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автомобильных дорог общего пользования местного значения в границах населенных пунктов поселений, км.</a:t>
            </a: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3222" y="5013144"/>
            <a:ext cx="5004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ремонт дворовых территорий многоквартирных домов, проездов к дворовым территориям многоквартирных домов населенных пунктов,  шт., /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67671" y="127009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75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266" y="722635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23222" y="5544000"/>
            <a:ext cx="50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пассажиров, тыс. пасс.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23222" y="5988729"/>
            <a:ext cx="5004000" cy="4666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парка транспортных средств, работающих на компримированном природном газе, ед.</a:t>
            </a:r>
          </a:p>
        </p:txBody>
      </p:sp>
      <p:sp>
        <p:nvSpPr>
          <p:cNvPr id="23" name="Скругленный прямоугольник 4"/>
          <p:cNvSpPr/>
          <p:nvPr/>
        </p:nvSpPr>
        <p:spPr>
          <a:xfrm>
            <a:off x="2625222" y="3051579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167135" y="869193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76293" y="90740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56795" y="1916832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52546" y="2495570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98033" y="2432165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62,0</a:t>
            </a: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90928" y="2432165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6783823" y="2432165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7576718" y="2432165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8369613" y="2432165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98033" y="2884528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62,0</a:t>
            </a: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90928" y="2884528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6783823" y="2884528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7576718" y="2884528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8369613" y="2884528"/>
            <a:ext cx="731452" cy="39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98033" y="33192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90928" y="33192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18,7</a:t>
            </a: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6783823" y="33192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18,4</a:t>
            </a: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7576718" y="33192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18,2</a:t>
            </a: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8369613" y="33192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18,1</a:t>
            </a: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98033" y="3861048"/>
            <a:ext cx="731452" cy="57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90928" y="3861048"/>
            <a:ext cx="731452" cy="57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6783823" y="3861048"/>
            <a:ext cx="731452" cy="57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7576718" y="3861048"/>
            <a:ext cx="731452" cy="57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8369613" y="3861112"/>
            <a:ext cx="731452" cy="576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98033" y="4480817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90928" y="4480817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6783823" y="4480817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7576718" y="4480817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8369613" y="4480817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98033" y="49680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150/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58 268,0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90928" y="49680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81 594,0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6783823" y="49680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150/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58 268,0</a:t>
            </a: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7576718" y="49680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150/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58 268,0</a:t>
            </a: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8369613" y="496800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            58 268,0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8" name="Скругленный прямоугольник 387"/>
          <p:cNvSpPr/>
          <p:nvPr/>
        </p:nvSpPr>
        <p:spPr>
          <a:xfrm>
            <a:off x="5198033" y="5522038"/>
            <a:ext cx="731452" cy="466691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 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554,3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6" name="Скругленный прямоугольник 385"/>
          <p:cNvSpPr/>
          <p:nvPr/>
        </p:nvSpPr>
        <p:spPr>
          <a:xfrm>
            <a:off x="5990928" y="5522038"/>
            <a:ext cx="731452" cy="466691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166 554,0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4" name="Скругленный прямоугольник 383"/>
          <p:cNvSpPr/>
          <p:nvPr/>
        </p:nvSpPr>
        <p:spPr>
          <a:xfrm>
            <a:off x="6783823" y="5522038"/>
            <a:ext cx="731452" cy="466691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166 598,3</a:t>
            </a:r>
          </a:p>
        </p:txBody>
      </p:sp>
      <p:sp>
        <p:nvSpPr>
          <p:cNvPr id="382" name="Скругленный прямоугольник 381"/>
          <p:cNvSpPr/>
          <p:nvPr/>
        </p:nvSpPr>
        <p:spPr>
          <a:xfrm>
            <a:off x="7576718" y="5522038"/>
            <a:ext cx="731452" cy="466691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169 795,5</a:t>
            </a:r>
          </a:p>
        </p:txBody>
      </p:sp>
      <p:sp>
        <p:nvSpPr>
          <p:cNvPr id="380" name="Скругленный прямоугольник 379"/>
          <p:cNvSpPr/>
          <p:nvPr/>
        </p:nvSpPr>
        <p:spPr>
          <a:xfrm>
            <a:off x="8369613" y="5522038"/>
            <a:ext cx="731452" cy="466691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190 877,6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3" name="Скругленный прямоугольник 402"/>
          <p:cNvSpPr/>
          <p:nvPr/>
        </p:nvSpPr>
        <p:spPr>
          <a:xfrm>
            <a:off x="5198033" y="6048000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401" name="Скругленный прямоугольник 400"/>
          <p:cNvSpPr/>
          <p:nvPr/>
        </p:nvSpPr>
        <p:spPr>
          <a:xfrm>
            <a:off x="5990928" y="6048000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" name="Скругленный прямоугольник 398"/>
          <p:cNvSpPr/>
          <p:nvPr/>
        </p:nvSpPr>
        <p:spPr>
          <a:xfrm>
            <a:off x="6783823" y="6048000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397" name="Скругленный прямоугольник 396"/>
          <p:cNvSpPr/>
          <p:nvPr/>
        </p:nvSpPr>
        <p:spPr>
          <a:xfrm>
            <a:off x="7576718" y="6048000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395" name="Скругленный прямоугольник 394"/>
          <p:cNvSpPr/>
          <p:nvPr/>
        </p:nvSpPr>
        <p:spPr>
          <a:xfrm>
            <a:off x="8369613" y="6048000"/>
            <a:ext cx="731452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98033" y="1793124"/>
            <a:ext cx="731452" cy="62465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90928" y="1793124"/>
            <a:ext cx="731452" cy="62465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6783823" y="1793124"/>
            <a:ext cx="731452" cy="62465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7576718" y="1793124"/>
            <a:ext cx="731452" cy="62465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8369613" y="1793124"/>
            <a:ext cx="731452" cy="62465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263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2337" y="764704"/>
            <a:ext cx="6152412" cy="13681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жилищного сектора экономики и повышения уровня обеспеченности населения Чувашской Республики жильем;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земельных участков под жилищное строительство коммунальной инфраструктурой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жилья и качества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энергоэффективности жилищного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5844076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352" y="698699"/>
            <a:ext cx="2306089" cy="1500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олилиния 24"/>
          <p:cNvSpPr/>
          <p:nvPr/>
        </p:nvSpPr>
        <p:spPr>
          <a:xfrm>
            <a:off x="4004597" y="2207750"/>
            <a:ext cx="5006280" cy="34077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3995937" y="2924944"/>
            <a:ext cx="3024335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комфортных условий проживания граждан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3995937" y="3728190"/>
            <a:ext cx="3024335" cy="297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Энергосбережение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3995937" y="4441596"/>
            <a:ext cx="3024335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населения Чувашской Республики качественной питьевой водой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404735" y="2924944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404735" y="3728190"/>
            <a:ext cx="612000" cy="29706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404735" y="4441596"/>
            <a:ext cx="612000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995937" y="3326567"/>
            <a:ext cx="3024335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молодых семей в решении жилищной проблемы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3995937" y="4066877"/>
            <a:ext cx="3024335" cy="33309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строительства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жилья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3995937" y="4843219"/>
            <a:ext cx="3024335" cy="5132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жилыми помещениями детей-сирот и детей, оставшихся без попечения родителей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404735" y="3326567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04735" y="4066877"/>
            <a:ext cx="612000" cy="333096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04735" y="4843219"/>
            <a:ext cx="612000" cy="513224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053" y="2548270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47913"/>
              </p:ext>
            </p:extLst>
          </p:nvPr>
        </p:nvGraphicFramePr>
        <p:xfrm>
          <a:off x="51007" y="3096000"/>
          <a:ext cx="3872921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3995937" y="6237312"/>
            <a:ext cx="3024335" cy="28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404735" y="6237312"/>
            <a:ext cx="612000" cy="288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3995937" y="5799689"/>
            <a:ext cx="3024335" cy="396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административных барьеров в строительстве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04735" y="5799689"/>
            <a:ext cx="612000" cy="396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716848" y="2924944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16848" y="3326567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162,3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16848" y="3728190"/>
            <a:ext cx="612000" cy="29706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16848" y="4066877"/>
            <a:ext cx="612000" cy="33309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16848" y="4441596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716848" y="4843219"/>
            <a:ext cx="612000" cy="5132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16848" y="6237312"/>
            <a:ext cx="612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71,8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16848" y="5799689"/>
            <a:ext cx="612000" cy="396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строительства и сферы жилищно-коммунального хозяйства»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995936" y="2592000"/>
            <a:ext cx="3024335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716848" y="2592000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8404735" y="2592000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056787" y="2924944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56787" y="3728190"/>
            <a:ext cx="612000" cy="297064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056787" y="4441596"/>
            <a:ext cx="612000" cy="360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78,7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056787" y="3326567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333,6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7056787" y="4066877"/>
            <a:ext cx="612000" cy="333096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957,0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7056787" y="4843219"/>
            <a:ext cx="612000" cy="513224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106,1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056787" y="6237312"/>
            <a:ext cx="612000" cy="288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74,4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7056787" y="5799689"/>
            <a:ext cx="612000" cy="396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056787" y="2592000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995937" y="5398066"/>
            <a:ext cx="3024335" cy="360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коммунальной инфраструктуры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404735" y="5398066"/>
            <a:ext cx="612000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16848" y="5398066"/>
            <a:ext cx="612000" cy="360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056787" y="5398066"/>
            <a:ext cx="612000" cy="360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7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122519" y="1330260"/>
            <a:ext cx="3902419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69606" y="2420885"/>
            <a:ext cx="765230" cy="545953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73436" y="3141052"/>
            <a:ext cx="770914" cy="54301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60093" y="3959832"/>
            <a:ext cx="784257" cy="539065"/>
          </a:xfrm>
          <a:custGeom>
            <a:avLst/>
            <a:gdLst>
              <a:gd name="connsiteX0" fmla="*/ 0 w 1452281"/>
              <a:gd name="connsiteY0" fmla="*/ 50764 h 507644"/>
              <a:gd name="connsiteX1" fmla="*/ 50764 w 1452281"/>
              <a:gd name="connsiteY1" fmla="*/ 0 h 507644"/>
              <a:gd name="connsiteX2" fmla="*/ 1401517 w 1452281"/>
              <a:gd name="connsiteY2" fmla="*/ 0 h 507644"/>
              <a:gd name="connsiteX3" fmla="*/ 1452281 w 1452281"/>
              <a:gd name="connsiteY3" fmla="*/ 50764 h 507644"/>
              <a:gd name="connsiteX4" fmla="*/ 1452281 w 1452281"/>
              <a:gd name="connsiteY4" fmla="*/ 456880 h 507644"/>
              <a:gd name="connsiteX5" fmla="*/ 1401517 w 1452281"/>
              <a:gd name="connsiteY5" fmla="*/ 507644 h 507644"/>
              <a:gd name="connsiteX6" fmla="*/ 50764 w 1452281"/>
              <a:gd name="connsiteY6" fmla="*/ 507644 h 507644"/>
              <a:gd name="connsiteX7" fmla="*/ 0 w 1452281"/>
              <a:gd name="connsiteY7" fmla="*/ 456880 h 507644"/>
              <a:gd name="connsiteX8" fmla="*/ 0 w 1452281"/>
              <a:gd name="connsiteY8" fmla="*/ 50764 h 507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2281" h="507644">
                <a:moveTo>
                  <a:pt x="0" y="50764"/>
                </a:moveTo>
                <a:cubicBezTo>
                  <a:pt x="0" y="22728"/>
                  <a:pt x="22728" y="0"/>
                  <a:pt x="50764" y="0"/>
                </a:cubicBezTo>
                <a:lnTo>
                  <a:pt x="1401517" y="0"/>
                </a:lnTo>
                <a:cubicBezTo>
                  <a:pt x="1429553" y="0"/>
                  <a:pt x="1452281" y="22728"/>
                  <a:pt x="1452281" y="50764"/>
                </a:cubicBezTo>
                <a:lnTo>
                  <a:pt x="1452281" y="456880"/>
                </a:lnTo>
                <a:cubicBezTo>
                  <a:pt x="1452281" y="484916"/>
                  <a:pt x="1429553" y="507644"/>
                  <a:pt x="1401517" y="507644"/>
                </a:cubicBezTo>
                <a:lnTo>
                  <a:pt x="50764" y="507644"/>
                </a:lnTo>
                <a:cubicBezTo>
                  <a:pt x="22728" y="507644"/>
                  <a:pt x="0" y="484916"/>
                  <a:pt x="0" y="456880"/>
                </a:cubicBezTo>
                <a:lnTo>
                  <a:pt x="0" y="50764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778" tIns="56778" rIns="56778" bIns="567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73435" y="4804094"/>
            <a:ext cx="735233" cy="545473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012160" y="2420885"/>
            <a:ext cx="731874" cy="568901"/>
          </a:xfrm>
          <a:custGeom>
            <a:avLst/>
            <a:gdLst>
              <a:gd name="connsiteX0" fmla="*/ 0 w 609463"/>
              <a:gd name="connsiteY0" fmla="*/ 60946 h 917152"/>
              <a:gd name="connsiteX1" fmla="*/ 60946 w 609463"/>
              <a:gd name="connsiteY1" fmla="*/ 0 h 917152"/>
              <a:gd name="connsiteX2" fmla="*/ 548517 w 609463"/>
              <a:gd name="connsiteY2" fmla="*/ 0 h 917152"/>
              <a:gd name="connsiteX3" fmla="*/ 609463 w 609463"/>
              <a:gd name="connsiteY3" fmla="*/ 60946 h 917152"/>
              <a:gd name="connsiteX4" fmla="*/ 609463 w 609463"/>
              <a:gd name="connsiteY4" fmla="*/ 856206 h 917152"/>
              <a:gd name="connsiteX5" fmla="*/ 548517 w 609463"/>
              <a:gd name="connsiteY5" fmla="*/ 917152 h 917152"/>
              <a:gd name="connsiteX6" fmla="*/ 60946 w 609463"/>
              <a:gd name="connsiteY6" fmla="*/ 917152 h 917152"/>
              <a:gd name="connsiteX7" fmla="*/ 0 w 609463"/>
              <a:gd name="connsiteY7" fmla="*/ 856206 h 917152"/>
              <a:gd name="connsiteX8" fmla="*/ 0 w 609463"/>
              <a:gd name="connsiteY8" fmla="*/ 60946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463" h="917152">
                <a:moveTo>
                  <a:pt x="0" y="60946"/>
                </a:moveTo>
                <a:cubicBezTo>
                  <a:pt x="0" y="27286"/>
                  <a:pt x="27286" y="0"/>
                  <a:pt x="60946" y="0"/>
                </a:cubicBezTo>
                <a:lnTo>
                  <a:pt x="548517" y="0"/>
                </a:lnTo>
                <a:cubicBezTo>
                  <a:pt x="582177" y="0"/>
                  <a:pt x="609463" y="27286"/>
                  <a:pt x="609463" y="60946"/>
                </a:cubicBezTo>
                <a:lnTo>
                  <a:pt x="609463" y="856206"/>
                </a:lnTo>
                <a:cubicBezTo>
                  <a:pt x="609463" y="889866"/>
                  <a:pt x="582177" y="917152"/>
                  <a:pt x="548517" y="917152"/>
                </a:cubicBezTo>
                <a:lnTo>
                  <a:pt x="60946" y="917152"/>
                </a:lnTo>
                <a:cubicBezTo>
                  <a:pt x="27286" y="917152"/>
                  <a:pt x="0" y="889866"/>
                  <a:pt x="0" y="856206"/>
                </a:cubicBezTo>
                <a:lnTo>
                  <a:pt x="0" y="60946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191" tIns="71191" rIns="71191" bIns="7119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012160" y="3141052"/>
            <a:ext cx="701902" cy="543010"/>
          </a:xfrm>
          <a:custGeom>
            <a:avLst/>
            <a:gdLst>
              <a:gd name="connsiteX0" fmla="*/ 0 w 586338"/>
              <a:gd name="connsiteY0" fmla="*/ 48890 h 488897"/>
              <a:gd name="connsiteX1" fmla="*/ 48890 w 586338"/>
              <a:gd name="connsiteY1" fmla="*/ 0 h 488897"/>
              <a:gd name="connsiteX2" fmla="*/ 537448 w 586338"/>
              <a:gd name="connsiteY2" fmla="*/ 0 h 488897"/>
              <a:gd name="connsiteX3" fmla="*/ 586338 w 586338"/>
              <a:gd name="connsiteY3" fmla="*/ 48890 h 488897"/>
              <a:gd name="connsiteX4" fmla="*/ 586338 w 586338"/>
              <a:gd name="connsiteY4" fmla="*/ 440007 h 488897"/>
              <a:gd name="connsiteX5" fmla="*/ 537448 w 586338"/>
              <a:gd name="connsiteY5" fmla="*/ 488897 h 488897"/>
              <a:gd name="connsiteX6" fmla="*/ 48890 w 586338"/>
              <a:gd name="connsiteY6" fmla="*/ 488897 h 488897"/>
              <a:gd name="connsiteX7" fmla="*/ 0 w 586338"/>
              <a:gd name="connsiteY7" fmla="*/ 440007 h 488897"/>
              <a:gd name="connsiteX8" fmla="*/ 0 w 586338"/>
              <a:gd name="connsiteY8" fmla="*/ 48890 h 488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338" h="488897">
                <a:moveTo>
                  <a:pt x="0" y="48890"/>
                </a:moveTo>
                <a:cubicBezTo>
                  <a:pt x="0" y="21889"/>
                  <a:pt x="21889" y="0"/>
                  <a:pt x="48890" y="0"/>
                </a:cubicBezTo>
                <a:lnTo>
                  <a:pt x="537448" y="0"/>
                </a:lnTo>
                <a:cubicBezTo>
                  <a:pt x="564449" y="0"/>
                  <a:pt x="586338" y="21889"/>
                  <a:pt x="586338" y="48890"/>
                </a:cubicBezTo>
                <a:lnTo>
                  <a:pt x="586338" y="440007"/>
                </a:lnTo>
                <a:cubicBezTo>
                  <a:pt x="586338" y="467008"/>
                  <a:pt x="564449" y="488897"/>
                  <a:pt x="537448" y="488897"/>
                </a:cubicBezTo>
                <a:lnTo>
                  <a:pt x="48890" y="488897"/>
                </a:lnTo>
                <a:cubicBezTo>
                  <a:pt x="21889" y="488897"/>
                  <a:pt x="0" y="467008"/>
                  <a:pt x="0" y="440007"/>
                </a:cubicBezTo>
                <a:lnTo>
                  <a:pt x="0" y="4889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29" tIns="56229" rIns="56229" bIns="56229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003020" y="3959833"/>
            <a:ext cx="693382" cy="539066"/>
          </a:xfrm>
          <a:custGeom>
            <a:avLst/>
            <a:gdLst>
              <a:gd name="connsiteX0" fmla="*/ 0 w 575324"/>
              <a:gd name="connsiteY0" fmla="*/ 48723 h 487228"/>
              <a:gd name="connsiteX1" fmla="*/ 48723 w 575324"/>
              <a:gd name="connsiteY1" fmla="*/ 0 h 487228"/>
              <a:gd name="connsiteX2" fmla="*/ 526601 w 575324"/>
              <a:gd name="connsiteY2" fmla="*/ 0 h 487228"/>
              <a:gd name="connsiteX3" fmla="*/ 575324 w 575324"/>
              <a:gd name="connsiteY3" fmla="*/ 48723 h 487228"/>
              <a:gd name="connsiteX4" fmla="*/ 575324 w 575324"/>
              <a:gd name="connsiteY4" fmla="*/ 438505 h 487228"/>
              <a:gd name="connsiteX5" fmla="*/ 526601 w 575324"/>
              <a:gd name="connsiteY5" fmla="*/ 487228 h 487228"/>
              <a:gd name="connsiteX6" fmla="*/ 48723 w 575324"/>
              <a:gd name="connsiteY6" fmla="*/ 487228 h 487228"/>
              <a:gd name="connsiteX7" fmla="*/ 0 w 575324"/>
              <a:gd name="connsiteY7" fmla="*/ 438505 h 487228"/>
              <a:gd name="connsiteX8" fmla="*/ 0 w 575324"/>
              <a:gd name="connsiteY8" fmla="*/ 48723 h 48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324" h="487228">
                <a:moveTo>
                  <a:pt x="0" y="48723"/>
                </a:moveTo>
                <a:cubicBezTo>
                  <a:pt x="0" y="21814"/>
                  <a:pt x="21814" y="0"/>
                  <a:pt x="48723" y="0"/>
                </a:cubicBezTo>
                <a:lnTo>
                  <a:pt x="526601" y="0"/>
                </a:lnTo>
                <a:cubicBezTo>
                  <a:pt x="553510" y="0"/>
                  <a:pt x="575324" y="21814"/>
                  <a:pt x="575324" y="48723"/>
                </a:cubicBezTo>
                <a:lnTo>
                  <a:pt x="575324" y="438505"/>
                </a:lnTo>
                <a:cubicBezTo>
                  <a:pt x="575324" y="465414"/>
                  <a:pt x="553510" y="487228"/>
                  <a:pt x="526601" y="487228"/>
                </a:cubicBezTo>
                <a:lnTo>
                  <a:pt x="48723" y="487228"/>
                </a:lnTo>
                <a:cubicBezTo>
                  <a:pt x="21814" y="487228"/>
                  <a:pt x="0" y="465414"/>
                  <a:pt x="0" y="438505"/>
                </a:cubicBezTo>
                <a:lnTo>
                  <a:pt x="0" y="48723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180" tIns="56180" rIns="56180" bIns="56180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78724" y="4804095"/>
            <a:ext cx="717678" cy="545473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76634" y="2420885"/>
            <a:ext cx="747694" cy="568901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76634" y="3141052"/>
            <a:ext cx="747693" cy="543010"/>
          </a:xfrm>
          <a:custGeom>
            <a:avLst/>
            <a:gdLst>
              <a:gd name="connsiteX0" fmla="*/ 0 w 481076"/>
              <a:gd name="connsiteY0" fmla="*/ 46765 h 467646"/>
              <a:gd name="connsiteX1" fmla="*/ 46765 w 481076"/>
              <a:gd name="connsiteY1" fmla="*/ 0 h 467646"/>
              <a:gd name="connsiteX2" fmla="*/ 434311 w 481076"/>
              <a:gd name="connsiteY2" fmla="*/ 0 h 467646"/>
              <a:gd name="connsiteX3" fmla="*/ 481076 w 481076"/>
              <a:gd name="connsiteY3" fmla="*/ 46765 h 467646"/>
              <a:gd name="connsiteX4" fmla="*/ 481076 w 481076"/>
              <a:gd name="connsiteY4" fmla="*/ 420881 h 467646"/>
              <a:gd name="connsiteX5" fmla="*/ 434311 w 481076"/>
              <a:gd name="connsiteY5" fmla="*/ 467646 h 467646"/>
              <a:gd name="connsiteX6" fmla="*/ 46765 w 481076"/>
              <a:gd name="connsiteY6" fmla="*/ 467646 h 467646"/>
              <a:gd name="connsiteX7" fmla="*/ 0 w 481076"/>
              <a:gd name="connsiteY7" fmla="*/ 420881 h 467646"/>
              <a:gd name="connsiteX8" fmla="*/ 0 w 481076"/>
              <a:gd name="connsiteY8" fmla="*/ 46765 h 467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076" h="467646">
                <a:moveTo>
                  <a:pt x="0" y="46765"/>
                </a:moveTo>
                <a:cubicBezTo>
                  <a:pt x="0" y="20937"/>
                  <a:pt x="20937" y="0"/>
                  <a:pt x="46765" y="0"/>
                </a:cubicBezTo>
                <a:lnTo>
                  <a:pt x="434311" y="0"/>
                </a:lnTo>
                <a:cubicBezTo>
                  <a:pt x="460139" y="0"/>
                  <a:pt x="481076" y="20937"/>
                  <a:pt x="481076" y="46765"/>
                </a:cubicBezTo>
                <a:lnTo>
                  <a:pt x="481076" y="420881"/>
                </a:lnTo>
                <a:cubicBezTo>
                  <a:pt x="481076" y="446709"/>
                  <a:pt x="460139" y="467646"/>
                  <a:pt x="434311" y="467646"/>
                </a:cubicBezTo>
                <a:lnTo>
                  <a:pt x="46765" y="467646"/>
                </a:lnTo>
                <a:cubicBezTo>
                  <a:pt x="20937" y="467646"/>
                  <a:pt x="0" y="446709"/>
                  <a:pt x="0" y="420881"/>
                </a:cubicBezTo>
                <a:lnTo>
                  <a:pt x="0" y="46765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07" tIns="55607" rIns="55607" bIns="5560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76634" y="3959832"/>
            <a:ext cx="747694" cy="539065"/>
          </a:xfrm>
          <a:custGeom>
            <a:avLst/>
            <a:gdLst>
              <a:gd name="connsiteX0" fmla="*/ 0 w 473035"/>
              <a:gd name="connsiteY0" fmla="*/ 47304 h 479881"/>
              <a:gd name="connsiteX1" fmla="*/ 47304 w 473035"/>
              <a:gd name="connsiteY1" fmla="*/ 0 h 479881"/>
              <a:gd name="connsiteX2" fmla="*/ 425732 w 473035"/>
              <a:gd name="connsiteY2" fmla="*/ 0 h 479881"/>
              <a:gd name="connsiteX3" fmla="*/ 473036 w 473035"/>
              <a:gd name="connsiteY3" fmla="*/ 47304 h 479881"/>
              <a:gd name="connsiteX4" fmla="*/ 473035 w 473035"/>
              <a:gd name="connsiteY4" fmla="*/ 432578 h 479881"/>
              <a:gd name="connsiteX5" fmla="*/ 425731 w 473035"/>
              <a:gd name="connsiteY5" fmla="*/ 479882 h 479881"/>
              <a:gd name="connsiteX6" fmla="*/ 47304 w 473035"/>
              <a:gd name="connsiteY6" fmla="*/ 479881 h 479881"/>
              <a:gd name="connsiteX7" fmla="*/ 0 w 473035"/>
              <a:gd name="connsiteY7" fmla="*/ 432577 h 479881"/>
              <a:gd name="connsiteX8" fmla="*/ 0 w 473035"/>
              <a:gd name="connsiteY8" fmla="*/ 47304 h 479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479881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75729"/>
                  <a:pt x="473035" y="304153"/>
                  <a:pt x="473035" y="432578"/>
                </a:cubicBezTo>
                <a:cubicBezTo>
                  <a:pt x="473035" y="458703"/>
                  <a:pt x="451856" y="479882"/>
                  <a:pt x="425731" y="479882"/>
                </a:cubicBezTo>
                <a:lnTo>
                  <a:pt x="47304" y="479881"/>
                </a:lnTo>
                <a:cubicBezTo>
                  <a:pt x="21179" y="479881"/>
                  <a:pt x="0" y="458702"/>
                  <a:pt x="0" y="432577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600492" y="2420885"/>
            <a:ext cx="670828" cy="568901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604844" y="3141052"/>
            <a:ext cx="652639" cy="54301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7604843" y="3959832"/>
            <a:ext cx="652639" cy="539066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04844" y="4804095"/>
            <a:ext cx="652638" cy="54547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1300" y="2420885"/>
            <a:ext cx="683639" cy="545952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1300" y="3141052"/>
            <a:ext cx="683638" cy="543010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41300" y="3959832"/>
            <a:ext cx="683638" cy="539066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41300" y="4795567"/>
            <a:ext cx="683638" cy="56109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6776634" y="4804095"/>
            <a:ext cx="747692" cy="545471"/>
          </a:xfrm>
          <a:custGeom>
            <a:avLst/>
            <a:gdLst>
              <a:gd name="connsiteX0" fmla="*/ 0 w 444361"/>
              <a:gd name="connsiteY0" fmla="*/ 44398 h 443984"/>
              <a:gd name="connsiteX1" fmla="*/ 44398 w 444361"/>
              <a:gd name="connsiteY1" fmla="*/ 0 h 443984"/>
              <a:gd name="connsiteX2" fmla="*/ 399963 w 444361"/>
              <a:gd name="connsiteY2" fmla="*/ 0 h 443984"/>
              <a:gd name="connsiteX3" fmla="*/ 444361 w 444361"/>
              <a:gd name="connsiteY3" fmla="*/ 44398 h 443984"/>
              <a:gd name="connsiteX4" fmla="*/ 444361 w 444361"/>
              <a:gd name="connsiteY4" fmla="*/ 399586 h 443984"/>
              <a:gd name="connsiteX5" fmla="*/ 399963 w 444361"/>
              <a:gd name="connsiteY5" fmla="*/ 443984 h 443984"/>
              <a:gd name="connsiteX6" fmla="*/ 44398 w 444361"/>
              <a:gd name="connsiteY6" fmla="*/ 443984 h 443984"/>
              <a:gd name="connsiteX7" fmla="*/ 0 w 444361"/>
              <a:gd name="connsiteY7" fmla="*/ 399586 h 443984"/>
              <a:gd name="connsiteX8" fmla="*/ 0 w 444361"/>
              <a:gd name="connsiteY8" fmla="*/ 44398 h 443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443984">
                <a:moveTo>
                  <a:pt x="0" y="44398"/>
                </a:moveTo>
                <a:cubicBezTo>
                  <a:pt x="0" y="19878"/>
                  <a:pt x="19878" y="0"/>
                  <a:pt x="44398" y="0"/>
                </a:cubicBezTo>
                <a:lnTo>
                  <a:pt x="399963" y="0"/>
                </a:lnTo>
                <a:cubicBezTo>
                  <a:pt x="424483" y="0"/>
                  <a:pt x="444361" y="19878"/>
                  <a:pt x="444361" y="44398"/>
                </a:cubicBezTo>
                <a:lnTo>
                  <a:pt x="444361" y="399586"/>
                </a:lnTo>
                <a:cubicBezTo>
                  <a:pt x="444361" y="424106"/>
                  <a:pt x="424483" y="443984"/>
                  <a:pt x="399963" y="443984"/>
                </a:cubicBezTo>
                <a:lnTo>
                  <a:pt x="44398" y="443984"/>
                </a:lnTo>
                <a:cubicBezTo>
                  <a:pt x="19878" y="443984"/>
                  <a:pt x="0" y="424106"/>
                  <a:pt x="0" y="399586"/>
                </a:cubicBezTo>
                <a:lnTo>
                  <a:pt x="0" y="44398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914" tIns="54914" rIns="54914" bIns="5491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265" y="3076031"/>
            <a:ext cx="5004000" cy="6730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уровня процентной ставки по ипотечному жилищному кредиту (в рублях) по отношению к индексу потребительских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цен, процентных пунктов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5265" y="3905329"/>
            <a:ext cx="5004000" cy="6480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доступного и комфортного жилья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семьям, желающим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свои жилищные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5265" y="4721468"/>
            <a:ext cx="5004000" cy="6280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совокупное время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всех процедур, необходимых для получения разрешения на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строительство, дней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6598" y="1794258"/>
            <a:ext cx="2516642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8051" y="1123016"/>
            <a:ext cx="2431493" cy="1585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65265" y="5507395"/>
            <a:ext cx="5004000" cy="6578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жилья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 тыс. человек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кв. м на 1000 чел. населения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173436" y="5589240"/>
            <a:ext cx="735233" cy="5400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5978724" y="5589240"/>
            <a:ext cx="717679" cy="540000"/>
          </a:xfrm>
          <a:custGeom>
            <a:avLst/>
            <a:gdLst>
              <a:gd name="connsiteX0" fmla="*/ 0 w 473035"/>
              <a:gd name="connsiteY0" fmla="*/ 39825 h 398246"/>
              <a:gd name="connsiteX1" fmla="*/ 39825 w 473035"/>
              <a:gd name="connsiteY1" fmla="*/ 0 h 398246"/>
              <a:gd name="connsiteX2" fmla="*/ 433210 w 473035"/>
              <a:gd name="connsiteY2" fmla="*/ 0 h 398246"/>
              <a:gd name="connsiteX3" fmla="*/ 473035 w 473035"/>
              <a:gd name="connsiteY3" fmla="*/ 39825 h 398246"/>
              <a:gd name="connsiteX4" fmla="*/ 473035 w 473035"/>
              <a:gd name="connsiteY4" fmla="*/ 358421 h 398246"/>
              <a:gd name="connsiteX5" fmla="*/ 433210 w 473035"/>
              <a:gd name="connsiteY5" fmla="*/ 398246 h 398246"/>
              <a:gd name="connsiteX6" fmla="*/ 39825 w 473035"/>
              <a:gd name="connsiteY6" fmla="*/ 398246 h 398246"/>
              <a:gd name="connsiteX7" fmla="*/ 0 w 473035"/>
              <a:gd name="connsiteY7" fmla="*/ 358421 h 398246"/>
              <a:gd name="connsiteX8" fmla="*/ 0 w 473035"/>
              <a:gd name="connsiteY8" fmla="*/ 39825 h 39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98246">
                <a:moveTo>
                  <a:pt x="0" y="39825"/>
                </a:moveTo>
                <a:cubicBezTo>
                  <a:pt x="0" y="17830"/>
                  <a:pt x="17830" y="0"/>
                  <a:pt x="39825" y="0"/>
                </a:cubicBezTo>
                <a:lnTo>
                  <a:pt x="433210" y="0"/>
                </a:lnTo>
                <a:cubicBezTo>
                  <a:pt x="455205" y="0"/>
                  <a:pt x="473035" y="17830"/>
                  <a:pt x="473035" y="39825"/>
                </a:cubicBezTo>
                <a:lnTo>
                  <a:pt x="473035" y="358421"/>
                </a:lnTo>
                <a:cubicBezTo>
                  <a:pt x="473035" y="380416"/>
                  <a:pt x="455205" y="398246"/>
                  <a:pt x="433210" y="398246"/>
                </a:cubicBezTo>
                <a:lnTo>
                  <a:pt x="39825" y="398246"/>
                </a:lnTo>
                <a:cubicBezTo>
                  <a:pt x="17830" y="398246"/>
                  <a:pt x="0" y="380416"/>
                  <a:pt x="0" y="358421"/>
                </a:cubicBezTo>
                <a:lnTo>
                  <a:pt x="0" y="39825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574" tIns="53574" rIns="53574" bIns="535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7600493" y="5589240"/>
            <a:ext cx="656990" cy="54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8341301" y="5589240"/>
            <a:ext cx="683637" cy="54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521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Полилиния 131"/>
          <p:cNvSpPr/>
          <p:nvPr/>
        </p:nvSpPr>
        <p:spPr>
          <a:xfrm>
            <a:off x="6776635" y="5589240"/>
            <a:ext cx="747692" cy="54000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жилищного строительства и сферы жилищно-коммунального хозяйства»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34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0" y="225817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4397" y="1916832"/>
            <a:ext cx="4902099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34397" y="2279742"/>
            <a:ext cx="2842959" cy="319033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134397" y="3033967"/>
            <a:ext cx="2842959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134397" y="3511320"/>
            <a:ext cx="2842959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стимулирование развития внешнеэкономической деятельности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134397" y="4031773"/>
            <a:ext cx="2842959" cy="306717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сферы услуг в Чувашской Республике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134397" y="4391813"/>
            <a:ext cx="2842959" cy="47893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благоприятной инвестиционной среды в Чувашской Республике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134397" y="5615949"/>
            <a:ext cx="2842959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монопрофильных населенных пунктов в Чувашской Республике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61905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061905" y="2636912"/>
            <a:ext cx="612000" cy="360041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57,7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61905" y="3045471"/>
            <a:ext cx="612000" cy="43204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117,0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61905" y="3537723"/>
            <a:ext cx="612000" cy="432048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7,4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61905" y="4043209"/>
            <a:ext cx="612000" cy="29237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61905" y="4939573"/>
            <a:ext cx="612000" cy="61343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24496" y="2284774"/>
            <a:ext cx="612000" cy="308968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740352" y="5627444"/>
            <a:ext cx="612000" cy="413406"/>
          </a:xfrm>
          <a:custGeom>
            <a:avLst/>
            <a:gdLst>
              <a:gd name="connsiteX0" fmla="*/ 0 w 752876"/>
              <a:gd name="connsiteY0" fmla="*/ 61344 h 613435"/>
              <a:gd name="connsiteX1" fmla="*/ 61344 w 752876"/>
              <a:gd name="connsiteY1" fmla="*/ 0 h 613435"/>
              <a:gd name="connsiteX2" fmla="*/ 691533 w 752876"/>
              <a:gd name="connsiteY2" fmla="*/ 0 h 613435"/>
              <a:gd name="connsiteX3" fmla="*/ 752877 w 752876"/>
              <a:gd name="connsiteY3" fmla="*/ 61344 h 613435"/>
              <a:gd name="connsiteX4" fmla="*/ 752876 w 752876"/>
              <a:gd name="connsiteY4" fmla="*/ 552092 h 613435"/>
              <a:gd name="connsiteX5" fmla="*/ 691532 w 752876"/>
              <a:gd name="connsiteY5" fmla="*/ 613436 h 613435"/>
              <a:gd name="connsiteX6" fmla="*/ 61344 w 752876"/>
              <a:gd name="connsiteY6" fmla="*/ 613435 h 613435"/>
              <a:gd name="connsiteX7" fmla="*/ 0 w 752876"/>
              <a:gd name="connsiteY7" fmla="*/ 552091 h 613435"/>
              <a:gd name="connsiteX8" fmla="*/ 0 w 752876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2876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691533" y="0"/>
                </a:lnTo>
                <a:cubicBezTo>
                  <a:pt x="725412" y="0"/>
                  <a:pt x="752877" y="27465"/>
                  <a:pt x="752877" y="61344"/>
                </a:cubicBezTo>
                <a:cubicBezTo>
                  <a:pt x="752877" y="224927"/>
                  <a:pt x="752876" y="388509"/>
                  <a:pt x="752876" y="552092"/>
                </a:cubicBezTo>
                <a:cubicBezTo>
                  <a:pt x="752876" y="585971"/>
                  <a:pt x="725411" y="613436"/>
                  <a:pt x="691532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481884"/>
              </p:ext>
            </p:extLst>
          </p:nvPr>
        </p:nvGraphicFramePr>
        <p:xfrm>
          <a:off x="121388" y="282307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234" y="680461"/>
            <a:ext cx="3217532" cy="12486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40352" y="2284774"/>
            <a:ext cx="612000" cy="308968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61905" y="4394926"/>
            <a:ext cx="612000" cy="44158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1,8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061905" y="5627444"/>
            <a:ext cx="612000" cy="413406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855,9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34397" y="2636912"/>
            <a:ext cx="2842959" cy="36004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управления экономическим развитием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40352" y="2637811"/>
            <a:ext cx="612000" cy="360041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24496" y="2636911"/>
            <a:ext cx="612000" cy="360041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40352" y="3050688"/>
            <a:ext cx="612000" cy="43204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24496" y="3050688"/>
            <a:ext cx="612000" cy="43204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72,8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134397" y="4929816"/>
            <a:ext cx="2842959" cy="61412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административных барьеров, оптимизация и повышение качества предоставления государственных и муниципальных услуг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740352" y="3537723"/>
            <a:ext cx="612000" cy="432048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424496" y="3537723"/>
            <a:ext cx="612000" cy="432048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40352" y="4043208"/>
            <a:ext cx="612000" cy="29237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24496" y="4048569"/>
            <a:ext cx="612000" cy="292371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40352" y="4410485"/>
            <a:ext cx="612000" cy="44158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24496" y="4410484"/>
            <a:ext cx="612000" cy="441589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40352" y="4929816"/>
            <a:ext cx="612000" cy="61343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24496" y="4930506"/>
            <a:ext cx="612000" cy="613435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24496" y="5628301"/>
            <a:ext cx="612000" cy="413406"/>
          </a:xfrm>
          <a:custGeom>
            <a:avLst/>
            <a:gdLst>
              <a:gd name="connsiteX0" fmla="*/ 0 w 752876"/>
              <a:gd name="connsiteY0" fmla="*/ 61344 h 613435"/>
              <a:gd name="connsiteX1" fmla="*/ 61344 w 752876"/>
              <a:gd name="connsiteY1" fmla="*/ 0 h 613435"/>
              <a:gd name="connsiteX2" fmla="*/ 691533 w 752876"/>
              <a:gd name="connsiteY2" fmla="*/ 0 h 613435"/>
              <a:gd name="connsiteX3" fmla="*/ 752877 w 752876"/>
              <a:gd name="connsiteY3" fmla="*/ 61344 h 613435"/>
              <a:gd name="connsiteX4" fmla="*/ 752876 w 752876"/>
              <a:gd name="connsiteY4" fmla="*/ 552092 h 613435"/>
              <a:gd name="connsiteX5" fmla="*/ 691532 w 752876"/>
              <a:gd name="connsiteY5" fmla="*/ 613436 h 613435"/>
              <a:gd name="connsiteX6" fmla="*/ 61344 w 752876"/>
              <a:gd name="connsiteY6" fmla="*/ 613435 h 613435"/>
              <a:gd name="connsiteX7" fmla="*/ 0 w 752876"/>
              <a:gd name="connsiteY7" fmla="*/ 552091 h 613435"/>
              <a:gd name="connsiteX8" fmla="*/ 0 w 752876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2876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691533" y="0"/>
                </a:lnTo>
                <a:cubicBezTo>
                  <a:pt x="725412" y="0"/>
                  <a:pt x="752877" y="27465"/>
                  <a:pt x="752877" y="61344"/>
                </a:cubicBezTo>
                <a:cubicBezTo>
                  <a:pt x="752877" y="224927"/>
                  <a:pt x="752876" y="388509"/>
                  <a:pt x="752876" y="552092"/>
                </a:cubicBezTo>
                <a:cubicBezTo>
                  <a:pt x="752876" y="585971"/>
                  <a:pt x="725411" y="613436"/>
                  <a:pt x="691532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134397" y="6096657"/>
            <a:ext cx="2842959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61905" y="6096657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46,1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0352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24496" y="6101509"/>
            <a:ext cx="612000" cy="40855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46,1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20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2757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5705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0328" y="2924944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259,6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30328" y="4078799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5705" y="5215397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7052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факт</a:t>
            </a:r>
          </a:p>
        </p:txBody>
      </p:sp>
      <p:sp>
        <p:nvSpPr>
          <p:cNvPr id="17" name="Полилиния 16"/>
          <p:cNvSpPr/>
          <p:nvPr/>
        </p:nvSpPr>
        <p:spPr>
          <a:xfrm>
            <a:off x="5927052" y="2940122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277,4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7052" y="4077759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7052" y="5215397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18399" y="2940122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293,4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8399" y="4082695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8399" y="5215397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09746" y="2940122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09746" y="4077759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9746" y="5215397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8301093" y="2940122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329,5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8301093" y="4077759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1093" y="5215397"/>
            <a:ext cx="730024" cy="109277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0571" y="2924944"/>
            <a:ext cx="4903478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продукт, млрд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9613" y="4105539"/>
            <a:ext cx="4904418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выполнения мероприятий по внедрению целевых моделей регулирования и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правоприменения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направленных на повышение инвестиционной привлекательности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757" y="5301208"/>
            <a:ext cx="4896418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заключенных соглашений о сотрудничестве с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инвесторами, ед.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7" y="1700808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79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389" y="104204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233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4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52372" y="2886020"/>
            <a:ext cx="4928030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39952" y="3315074"/>
            <a:ext cx="2842959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152372" y="4719927"/>
            <a:ext cx="2842959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117878" y="330941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131571" y="3933056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53,1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7131571" y="473143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51630" y="3315074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0832842"/>
              </p:ext>
            </p:extLst>
          </p:nvPr>
        </p:nvGraphicFramePr>
        <p:xfrm>
          <a:off x="215056" y="2884822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69011" y="3315074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4149690" y="3933055"/>
            <a:ext cx="2842959" cy="714863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Инновационное развитие промышленности Чувашской Республики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7781431" y="39339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55229" y="3933055"/>
            <a:ext cx="612000" cy="71486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81431" y="4736648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38576" y="4736647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2265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Скругленная прямоугольная выноска 56"/>
          <p:cNvSpPr/>
          <p:nvPr/>
        </p:nvSpPr>
        <p:spPr>
          <a:xfrm>
            <a:off x="5365047" y="6093296"/>
            <a:ext cx="3053398" cy="638668"/>
          </a:xfrm>
          <a:prstGeom prst="wedgeRoundRectCallout">
            <a:avLst>
              <a:gd name="adj1" fmla="val -64427"/>
              <a:gd name="adj2" fmla="val -81382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программа действует с 1 января 2017 года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188294" y="5269616"/>
            <a:ext cx="2842959" cy="607655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Приоритетная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</a:p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производительности труда и поддержка занятости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167493" y="5281121"/>
            <a:ext cx="613938" cy="59615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817352" y="5286337"/>
            <a:ext cx="634277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474498" y="5286337"/>
            <a:ext cx="622142" cy="5909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1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2757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34792" y="3147870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34792" y="3836161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26139" y="3147870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6139" y="3836161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7486" y="3147870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7486" y="3836161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8301093" y="3147870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8842" y="3836161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151160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362" y="3833967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15058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81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12955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70280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34792" y="4517905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26139" y="4517905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7486" y="4517905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08842" y="4517905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362" y="4516808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осуществлявших инновационную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деятельность, в общем числе обследованных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5934792" y="5199649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26139" y="5199649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7486" y="5199649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08842" y="5199649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7362" y="5199649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2016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885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64703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2018 - 2022 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46497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52372" y="2636912"/>
            <a:ext cx="4928030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подпрограмм, 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39952" y="3065966"/>
            <a:ext cx="2842959" cy="462827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4152372" y="4332020"/>
            <a:ext cx="2842959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мест массового отдыха населения (городских парков)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117878" y="3060308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131571" y="3611941"/>
            <a:ext cx="612000" cy="612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271,8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31571" y="4343524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451630" y="3065966"/>
            <a:ext cx="612000" cy="468485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821972"/>
              </p:ext>
            </p:extLst>
          </p:nvPr>
        </p:nvGraphicFramePr>
        <p:xfrm>
          <a:off x="215056" y="2884822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769011" y="3065966"/>
            <a:ext cx="612000" cy="468485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4149690" y="3611940"/>
            <a:ext cx="2842959" cy="612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81431" y="3612840"/>
            <a:ext cx="612000" cy="612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55229" y="3611940"/>
            <a:ext cx="612000" cy="612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270,7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81431" y="4348741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38576" y="4348740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Скругленная прямоугольная выноска 56"/>
          <p:cNvSpPr/>
          <p:nvPr/>
        </p:nvSpPr>
        <p:spPr>
          <a:xfrm>
            <a:off x="4932039" y="5861744"/>
            <a:ext cx="3142971" cy="638668"/>
          </a:xfrm>
          <a:prstGeom prst="wedgeRoundRectCallout">
            <a:avLst>
              <a:gd name="adj1" fmla="val -72715"/>
              <a:gd name="adj2" fmla="val -100557"/>
              <a:gd name="adj3" fmla="val 16667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Государственная программа действует с 1 января 2018 года</a:t>
            </a:r>
          </a:p>
        </p:txBody>
      </p:sp>
      <p:sp>
        <p:nvSpPr>
          <p:cNvPr id="24" name="Полилиния 23"/>
          <p:cNvSpPr/>
          <p:nvPr/>
        </p:nvSpPr>
        <p:spPr>
          <a:xfrm>
            <a:off x="4152372" y="4941168"/>
            <a:ext cx="2842959" cy="49255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131571" y="4952672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781431" y="4957889"/>
            <a:ext cx="612000" cy="49255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438576" y="4955280"/>
            <a:ext cx="612000" cy="487335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64703"/>
            <a:ext cx="2289448" cy="168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8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2757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6718399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26139" y="3155459"/>
            <a:ext cx="730024" cy="802065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6139" y="4035570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7486" y="3155459"/>
            <a:ext cx="730024" cy="802065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7486" y="4033925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15505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8308833" y="3155459"/>
            <a:ext cx="730024" cy="802065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8833" y="4033925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0571" y="3140281"/>
            <a:ext cx="4903478" cy="7927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на территории Чувашской Республики проектов по благоустройству, включенных в Федеральный реестр лучших реализованных практик (проектов) по благоустройству, ед.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5094" y="4032843"/>
            <a:ext cx="4904418" cy="6923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представителей Чувашской Республики, прошедших обучение по программе «Создание комфортной городской среды», чел.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15058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83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135705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факт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27052" y="2119510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26139" y="4814029"/>
            <a:ext cx="730024" cy="84611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517486" y="4810739"/>
            <a:ext cx="730024" cy="84611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8833" y="4810739"/>
            <a:ext cx="730024" cy="84611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4824931"/>
            <a:ext cx="4904418" cy="83631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дворовых территорий (оборудованных местами для проведения досуга и отдыха разными группами населения (спортивные, детские площадки и т.д.), малыми архитектурными формами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ед.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26139" y="5738192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7486" y="5733256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08833" y="5733256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99631" y="5761035"/>
            <a:ext cx="4904418" cy="6923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1388533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i.smirnov\Documents\Бюджет для граждан\Фото\1\971997597773611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30" y="705177"/>
            <a:ext cx="2417022" cy="1337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4792" y="3155459"/>
            <a:ext cx="730024" cy="802065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4792" y="4032842"/>
            <a:ext cx="730024" cy="6923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4792" y="4814029"/>
            <a:ext cx="730024" cy="847219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4792" y="5733255"/>
            <a:ext cx="730024" cy="700413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54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836712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4821" y="3359314"/>
            <a:ext cx="3875167" cy="715089"/>
          </a:xfrm>
          <a:prstGeom prst="wedgeRoundRectCallout">
            <a:avLst>
              <a:gd name="adj1" fmla="val -53266"/>
              <a:gd name="adj2" fmla="val 9000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3307976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464555"/>
              </p:ext>
            </p:extLst>
          </p:nvPr>
        </p:nvGraphicFramePr>
        <p:xfrm>
          <a:off x="108333" y="1490124"/>
          <a:ext cx="5832132" cy="15290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6000"/>
                <a:gridCol w="576000"/>
                <a:gridCol w="648000"/>
                <a:gridCol w="1686932"/>
                <a:gridCol w="632600"/>
                <a:gridCol w="632600"/>
              </a:tblGrid>
              <a:tr h="20256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2017г.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Оренбургская область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157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Московская область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117,5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Северная Осетия - Алания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Республика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Ингушетия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03550"/>
              </p:ext>
            </p:extLst>
          </p:nvPr>
        </p:nvGraphicFramePr>
        <p:xfrm>
          <a:off x="107504" y="3847567"/>
          <a:ext cx="4739825" cy="2425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5591"/>
                <a:gridCol w="1209067"/>
                <a:gridCol w="1125167"/>
              </a:tblGrid>
              <a:tr h="321390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2016г.</a:t>
                      </a:r>
                      <a:endParaRPr lang="ru-RU" sz="16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высоким качеством управления региональными финансами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400" b="0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7199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</a:p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573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423519" y="836712"/>
            <a:ext cx="2628009" cy="2145268"/>
          </a:xfrm>
          <a:prstGeom prst="wedgeRoundRectCallout">
            <a:avLst>
              <a:gd name="adj1" fmla="val -64887"/>
              <a:gd name="adj2" fmla="val 2455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2017 года Чувашская Республика значительно улучшила позиции в рейтинге по уровню открытости бюджетных данных, поднявшись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16 места по итогам 2016 года на 7 место по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итогам 2017 года и войдя в группу регионов с очень высоким уровнем открытости бюджетных данных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75063" y="4581128"/>
            <a:ext cx="3925146" cy="186576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 w="95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формате «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80000"/>
              </a:lnSpc>
              <a:spcAft>
                <a:spcPts val="0"/>
              </a:spcAft>
            </a:pP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(Согласно приказу </a:t>
            </a:r>
            <a:r>
              <a:rPr lang="ru-RU" sz="14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</a:t>
            </a:r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26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949" y="620688"/>
            <a:ext cx="2206783" cy="1522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167265" y="2429204"/>
            <a:ext cx="2973094" cy="78377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открытых уроков, семинаров при участии заместителей министра финансов, министра финансов в школах и ВУЗах республики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16216" y="2060847"/>
            <a:ext cx="2580424" cy="11689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АКБ «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Чувашкредитпромбанк» выпущены книжки-раскраски,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на простых примерах в виде логических игр школьникам младших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объясняются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финансовые понятия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504" y="5085184"/>
            <a:ext cx="3045607" cy="158417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 выпущена еженедельная информационная программа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«Личные деньги» на одном из ведущих телеканалов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«Россия 24»,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транслируются сюжеты на наиболее актуальные и проблемные вопросы в финансовой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сфере. В 2017 году выпущен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эфир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телеканала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24» второй цикл данной телепередачи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5" descr="C:\Users\s.kuznetsova.MFCHR\Desktop\img_78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04" y="662798"/>
            <a:ext cx="2639215" cy="1758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C:\Users\s.kuznetsova.MFCHR\Desktop\Новый рисунок (2)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3284983"/>
            <a:ext cx="2304256" cy="1728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3203848" y="2132856"/>
            <a:ext cx="3240360" cy="109698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участие в «Неделях финансовой грамотности»  с проведением более чем 1000 образовательных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(семинаров, лекций, мастер-классов, деловых игр и круглых столов с приглашенными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экспертами) в учебных заведениях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609" y="3346759"/>
            <a:ext cx="2206782" cy="151216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26" name="Picture 6" descr="C:\Users\s.kuznetsova.MFCHR\Desktop\img_815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696" y="3254003"/>
            <a:ext cx="2042093" cy="1327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3203848" y="4945319"/>
            <a:ext cx="2808312" cy="172404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во «Всероссийской неделе сбережений» с организацией учебных площадок,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 школах и университетах – для учащихся, так и в наиболее доступных библиотеках города – для взрослого населения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084168" y="4581129"/>
            <a:ext cx="3012472" cy="20882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волонтеров и </a:t>
            </a:r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тьютеров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последующим проведением ими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уроков финансовой грамотности 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организациях,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школах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90000"/>
              </a:lnSpc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финансовой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моногородах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АНО «Фонд развития моногородов» начата подготовка (обучение) кадров по программе «Финансовый консультант» в городских округах (городских поселениях)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11" name="Picture 6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268" y="691523"/>
            <a:ext cx="888897" cy="1267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12" name="Picture 6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022" y="691522"/>
            <a:ext cx="930704" cy="126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525344"/>
            <a:ext cx="1006489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85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04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523220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595066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finance@cap.ru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64-21-25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61980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3161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558536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2018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предусмотрено предоставление на конкурсной основе субсидий из республиканского бюджета Чувашской Республики в общей сумме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бюджетам 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583277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87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067644" y="4971737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srgbClr val="3333FF"/>
                </a:solidFill>
                <a:cs typeface="+mn-cs"/>
              </a:rPr>
              <a:t>http://minfin.cap.ru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1012487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4987036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0672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026" name="Picture 2" descr="C:\Users\i.smirnov\Pictures\facebook_butto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023" y="6315898"/>
            <a:ext cx="1410754" cy="35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44449" y="6346048"/>
            <a:ext cx="405510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US" sz="1300" dirty="0" smtClean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www.facebook.com/minfinchuvashii</a:t>
            </a:r>
            <a:endParaRPr lang="ru-RU" sz="1300" dirty="0" smtClean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72816"/>
            <a:ext cx="7792084" cy="31838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С.А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Заместитель Председателя Кабинета Министров Чувашской Республики -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министр финансов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Ф.Х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С.А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второй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И.В. Волкова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В.Н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14088</TotalTime>
  <Words>14512</Words>
  <Application>Microsoft Office PowerPoint</Application>
  <PresentationFormat>Экран (4:3)</PresentationFormat>
  <Paragraphs>4048</Paragraphs>
  <Slides>87</Slides>
  <Notes>56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9" baseType="lpstr">
      <vt:lpstr>Воздушный поток</vt:lpstr>
      <vt:lpstr>Диаграмма Microsoft Excel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2885</cp:revision>
  <cp:lastPrinted>2018-06-21T06:03:55Z</cp:lastPrinted>
  <dcterms:created xsi:type="dcterms:W3CDTF">2011-09-23T06:24:52Z</dcterms:created>
  <dcterms:modified xsi:type="dcterms:W3CDTF">2018-06-21T11:25:16Z</dcterms:modified>
</cp:coreProperties>
</file>