
<file path=[Content_Types].xml><?xml version="1.0" encoding="utf-8"?>
<Types xmlns="http://schemas.openxmlformats.org/package/2006/content-types">
  <Default Extension="png" ContentType="image/png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2.xml" ContentType="application/vnd.openxmlformats-officedocument.presentationml.notesSlide+xml"/>
  <Override PartName="/ppt/charts/chart6.xml" ContentType="application/vnd.openxmlformats-officedocument.drawingml.chart+xml"/>
  <Override PartName="/ppt/drawings/drawing2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7.xml" ContentType="application/vnd.openxmlformats-officedocument.drawingml.chart+xml"/>
  <Override PartName="/ppt/drawings/drawing3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15.xml" ContentType="application/vnd.openxmlformats-officedocument.presentationml.notesSlide+xml"/>
  <Override PartName="/ppt/charts/chart10.xml" ContentType="application/vnd.openxmlformats-officedocument.drawingml.chart+xml"/>
  <Override PartName="/ppt/drawings/drawing4.xml" ContentType="application/vnd.openxmlformats-officedocument.drawingml.chartshapes+xml"/>
  <Override PartName="/ppt/charts/chart11.xml" ContentType="application/vnd.openxmlformats-officedocument.drawingml.chart+xml"/>
  <Override PartName="/ppt/drawings/drawing5.xml" ContentType="application/vnd.openxmlformats-officedocument.drawingml.chartshapes+xml"/>
  <Override PartName="/ppt/notesSlides/notesSlide16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17.xml" ContentType="application/vnd.openxmlformats-officedocument.presentationml.notesSlide+xml"/>
  <Override PartName="/ppt/charts/chart14.xml" ContentType="application/vnd.openxmlformats-officedocument.drawingml.chart+xml"/>
  <Override PartName="/ppt/drawings/drawing6.xml" ContentType="application/vnd.openxmlformats-officedocument.drawingml.chartshape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notesSlides/notesSlide20.xml" ContentType="application/vnd.openxmlformats-officedocument.presentationml.notesSlide+xml"/>
  <Override PartName="/ppt/charts/chart18.xml" ContentType="application/vnd.openxmlformats-officedocument.drawingml.chart+xml"/>
  <Override PartName="/ppt/drawings/drawing7.xml" ContentType="application/vnd.openxmlformats-officedocument.drawingml.chartshapes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drawings/drawing8.xml" ContentType="application/vnd.openxmlformats-officedocument.drawingml.chartshapes+xml"/>
  <Override PartName="/ppt/notesSlides/notesSlide21.xml" ContentType="application/vnd.openxmlformats-officedocument.presentationml.notesSlide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notesSlides/notesSlide22.xml" ContentType="application/vnd.openxmlformats-officedocument.presentationml.notesSlide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notesSlides/notesSlide23.xml" ContentType="application/vnd.openxmlformats-officedocument.presentationml.notesSlide+xml"/>
  <Override PartName="/ppt/charts/chart28.xml" ContentType="application/vnd.openxmlformats-officedocument.drawingml.chart+xml"/>
  <Override PartName="/ppt/notesSlides/notesSlide24.xml" ContentType="application/vnd.openxmlformats-officedocument.presentationml.notesSlide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notesSlides/notesSlide25.xml" ContentType="application/vnd.openxmlformats-officedocument.presentationml.notesSlide+xml"/>
  <Override PartName="/ppt/charts/chart31.xml" ContentType="application/vnd.openxmlformats-officedocument.drawingml.chart+xml"/>
  <Override PartName="/ppt/drawings/drawing9.xml" ContentType="application/vnd.openxmlformats-officedocument.drawingml.chartshapes+xml"/>
  <Override PartName="/ppt/charts/chart32.xml" ContentType="application/vnd.openxmlformats-officedocument.drawingml.chart+xml"/>
  <Override PartName="/ppt/notesSlides/notesSlide26.xml" ContentType="application/vnd.openxmlformats-officedocument.presentationml.notesSlide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drawings/drawing10.xml" ContentType="application/vnd.openxmlformats-officedocument.drawingml.chartshapes+xml"/>
  <Override PartName="/ppt/notesSlides/notesSlide27.xml" ContentType="application/vnd.openxmlformats-officedocument.presentationml.notesSlide+xml"/>
  <Override PartName="/ppt/charts/chart36.xml" ContentType="application/vnd.openxmlformats-officedocument.drawingml.chart+xml"/>
  <Override PartName="/ppt/drawings/drawing11.xml" ContentType="application/vnd.openxmlformats-officedocument.drawingml.chartshapes+xml"/>
  <Override PartName="/ppt/notesSlides/notesSlide28.xml" ContentType="application/vnd.openxmlformats-officedocument.presentationml.notesSlide+xml"/>
  <Override PartName="/ppt/charts/chart37.xml" ContentType="application/vnd.openxmlformats-officedocument.drawingml.chart+xml"/>
  <Override PartName="/ppt/notesSlides/notesSlide29.xml" ContentType="application/vnd.openxmlformats-officedocument.presentationml.notesSlide+xml"/>
  <Override PartName="/ppt/charts/chart38.xml" ContentType="application/vnd.openxmlformats-officedocument.drawingml.chart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39.xml" ContentType="application/vnd.openxmlformats-officedocument.drawingml.chart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40.xml" ContentType="application/vnd.openxmlformats-officedocument.drawingml.chart+xml"/>
  <Override PartName="/ppt/notesSlides/notesSlide34.xml" ContentType="application/vnd.openxmlformats-officedocument.presentationml.notesSlide+xml"/>
  <Override PartName="/ppt/charts/chart41.xml" ContentType="application/vnd.openxmlformats-officedocument.drawingml.chart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42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43.xml" ContentType="application/vnd.openxmlformats-officedocument.drawingml.chart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44.xml" ContentType="application/vnd.openxmlformats-officedocument.drawingml.chart+xml"/>
  <Override PartName="/ppt/notesSlides/notesSlide41.xml" ContentType="application/vnd.openxmlformats-officedocument.presentationml.notesSlide+xml"/>
  <Override PartName="/ppt/charts/chart45.xml" ContentType="application/vnd.openxmlformats-officedocument.drawingml.chart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rts/chart46.xml" ContentType="application/vnd.openxmlformats-officedocument.drawingml.chart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rts/chart47.xml" ContentType="application/vnd.openxmlformats-officedocument.drawingml.chart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rts/chart48.xml" ContentType="application/vnd.openxmlformats-officedocument.drawingml.chart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harts/chart49.xml" ContentType="application/vnd.openxmlformats-officedocument.drawingml.chart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notesSlides/notesSlide52.xml" ContentType="application/vnd.openxmlformats-officedocument.presentationml.notesSlide+xml"/>
  <Override PartName="/ppt/charts/chart52.xml" ContentType="application/vnd.openxmlformats-officedocument.drawingml.chart+xml"/>
  <Override PartName="/ppt/notesSlides/notesSlide53.xml" ContentType="application/vnd.openxmlformats-officedocument.presentationml.notesSlide+xml"/>
  <Override PartName="/ppt/charts/chart53.xml" ContentType="application/vnd.openxmlformats-officedocument.drawingml.chart+xml"/>
  <Override PartName="/ppt/notesSlides/notesSlide54.xml" ContentType="application/vnd.openxmlformats-officedocument.presentationml.notesSlide+xml"/>
  <Override PartName="/ppt/charts/chart54.xml" ContentType="application/vnd.openxmlformats-officedocument.drawingml.chart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89"/>
  </p:notesMasterIdLst>
  <p:handoutMasterIdLst>
    <p:handoutMasterId r:id="rId90"/>
  </p:handoutMasterIdLst>
  <p:sldIdLst>
    <p:sldId id="611" r:id="rId2"/>
    <p:sldId id="436" r:id="rId3"/>
    <p:sldId id="437" r:id="rId4"/>
    <p:sldId id="438" r:id="rId5"/>
    <p:sldId id="649" r:id="rId6"/>
    <p:sldId id="442" r:id="rId7"/>
    <p:sldId id="397" r:id="rId8"/>
    <p:sldId id="396" r:id="rId9"/>
    <p:sldId id="680" r:id="rId10"/>
    <p:sldId id="681" r:id="rId11"/>
    <p:sldId id="788" r:id="rId12"/>
    <p:sldId id="683" r:id="rId13"/>
    <p:sldId id="810" r:id="rId14"/>
    <p:sldId id="813" r:id="rId15"/>
    <p:sldId id="818" r:id="rId16"/>
    <p:sldId id="812" r:id="rId17"/>
    <p:sldId id="819" r:id="rId18"/>
    <p:sldId id="820" r:id="rId19"/>
    <p:sldId id="821" r:id="rId20"/>
    <p:sldId id="770" r:id="rId21"/>
    <p:sldId id="771" r:id="rId22"/>
    <p:sldId id="832" r:id="rId23"/>
    <p:sldId id="776" r:id="rId24"/>
    <p:sldId id="709" r:id="rId25"/>
    <p:sldId id="777" r:id="rId26"/>
    <p:sldId id="778" r:id="rId27"/>
    <p:sldId id="779" r:id="rId28"/>
    <p:sldId id="833" r:id="rId29"/>
    <p:sldId id="823" r:id="rId30"/>
    <p:sldId id="822" r:id="rId31"/>
    <p:sldId id="872" r:id="rId32"/>
    <p:sldId id="873" r:id="rId33"/>
    <p:sldId id="673" r:id="rId34"/>
    <p:sldId id="781" r:id="rId35"/>
    <p:sldId id="826" r:id="rId36"/>
    <p:sldId id="827" r:id="rId37"/>
    <p:sldId id="828" r:id="rId38"/>
    <p:sldId id="837" r:id="rId39"/>
    <p:sldId id="715" r:id="rId40"/>
    <p:sldId id="838" r:id="rId41"/>
    <p:sldId id="839" r:id="rId42"/>
    <p:sldId id="840" r:id="rId43"/>
    <p:sldId id="772" r:id="rId44"/>
    <p:sldId id="814" r:id="rId45"/>
    <p:sldId id="774" r:id="rId46"/>
    <p:sldId id="834" r:id="rId47"/>
    <p:sldId id="835" r:id="rId48"/>
    <p:sldId id="836" r:id="rId49"/>
    <p:sldId id="829" r:id="rId50"/>
    <p:sldId id="830" r:id="rId51"/>
    <p:sldId id="831" r:id="rId52"/>
    <p:sldId id="841" r:id="rId53"/>
    <p:sldId id="842" r:id="rId54"/>
    <p:sldId id="843" r:id="rId55"/>
    <p:sldId id="844" r:id="rId56"/>
    <p:sldId id="845" r:id="rId57"/>
    <p:sldId id="846" r:id="rId58"/>
    <p:sldId id="847" r:id="rId59"/>
    <p:sldId id="848" r:id="rId60"/>
    <p:sldId id="849" r:id="rId61"/>
    <p:sldId id="850" r:id="rId62"/>
    <p:sldId id="851" r:id="rId63"/>
    <p:sldId id="852" r:id="rId64"/>
    <p:sldId id="853" r:id="rId65"/>
    <p:sldId id="854" r:id="rId66"/>
    <p:sldId id="733" r:id="rId67"/>
    <p:sldId id="734" r:id="rId68"/>
    <p:sldId id="860" r:id="rId69"/>
    <p:sldId id="861" r:id="rId70"/>
    <p:sldId id="862" r:id="rId71"/>
    <p:sldId id="863" r:id="rId72"/>
    <p:sldId id="864" r:id="rId73"/>
    <p:sldId id="865" r:id="rId74"/>
    <p:sldId id="866" r:id="rId75"/>
    <p:sldId id="867" r:id="rId76"/>
    <p:sldId id="856" r:id="rId77"/>
    <p:sldId id="857" r:id="rId78"/>
    <p:sldId id="858" r:id="rId79"/>
    <p:sldId id="859" r:id="rId80"/>
    <p:sldId id="868" r:id="rId81"/>
    <p:sldId id="869" r:id="rId82"/>
    <p:sldId id="870" r:id="rId83"/>
    <p:sldId id="871" r:id="rId84"/>
    <p:sldId id="506" r:id="rId85"/>
    <p:sldId id="679" r:id="rId86"/>
    <p:sldId id="444" r:id="rId87"/>
    <p:sldId id="445" r:id="rId88"/>
  </p:sldIdLst>
  <p:sldSz cx="9144000" cy="6858000" type="screen4x3"/>
  <p:notesSz cx="9926638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970262E-9062-49A0-ABFF-45BF8EA6919B}">
          <p14:sldIdLst>
            <p14:sldId id="611"/>
            <p14:sldId id="436"/>
            <p14:sldId id="437"/>
            <p14:sldId id="438"/>
            <p14:sldId id="649"/>
            <p14:sldId id="442"/>
            <p14:sldId id="397"/>
            <p14:sldId id="396"/>
            <p14:sldId id="680"/>
            <p14:sldId id="681"/>
            <p14:sldId id="788"/>
            <p14:sldId id="683"/>
            <p14:sldId id="810"/>
            <p14:sldId id="813"/>
            <p14:sldId id="818"/>
            <p14:sldId id="812"/>
            <p14:sldId id="819"/>
            <p14:sldId id="820"/>
            <p14:sldId id="821"/>
            <p14:sldId id="770"/>
            <p14:sldId id="771"/>
            <p14:sldId id="832"/>
            <p14:sldId id="776"/>
            <p14:sldId id="709"/>
            <p14:sldId id="777"/>
            <p14:sldId id="778"/>
            <p14:sldId id="779"/>
            <p14:sldId id="833"/>
            <p14:sldId id="823"/>
            <p14:sldId id="822"/>
            <p14:sldId id="872"/>
            <p14:sldId id="873"/>
            <p14:sldId id="673"/>
            <p14:sldId id="781"/>
            <p14:sldId id="826"/>
            <p14:sldId id="827"/>
            <p14:sldId id="828"/>
            <p14:sldId id="837"/>
            <p14:sldId id="715"/>
            <p14:sldId id="838"/>
            <p14:sldId id="839"/>
            <p14:sldId id="840"/>
            <p14:sldId id="772"/>
            <p14:sldId id="814"/>
            <p14:sldId id="774"/>
            <p14:sldId id="834"/>
            <p14:sldId id="835"/>
            <p14:sldId id="836"/>
            <p14:sldId id="829"/>
            <p14:sldId id="830"/>
            <p14:sldId id="831"/>
            <p14:sldId id="841"/>
            <p14:sldId id="842"/>
            <p14:sldId id="843"/>
            <p14:sldId id="844"/>
            <p14:sldId id="845"/>
            <p14:sldId id="846"/>
            <p14:sldId id="847"/>
            <p14:sldId id="848"/>
            <p14:sldId id="849"/>
            <p14:sldId id="850"/>
            <p14:sldId id="851"/>
            <p14:sldId id="852"/>
            <p14:sldId id="853"/>
            <p14:sldId id="854"/>
            <p14:sldId id="733"/>
            <p14:sldId id="734"/>
            <p14:sldId id="860"/>
            <p14:sldId id="861"/>
            <p14:sldId id="862"/>
            <p14:sldId id="863"/>
            <p14:sldId id="864"/>
            <p14:sldId id="865"/>
            <p14:sldId id="866"/>
            <p14:sldId id="867"/>
            <p14:sldId id="856"/>
            <p14:sldId id="857"/>
            <p14:sldId id="858"/>
            <p14:sldId id="859"/>
            <p14:sldId id="868"/>
            <p14:sldId id="869"/>
            <p14:sldId id="870"/>
            <p14:sldId id="871"/>
            <p14:sldId id="506"/>
            <p14:sldId id="679"/>
            <p14:sldId id="444"/>
            <p14:sldId id="445"/>
          </p14:sldIdLst>
        </p14:section>
        <p14:section name="Раздел без заголовка" id="{60EB5735-7ACC-4E21-98EB-55B00BEF2465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3333FF"/>
    <a:srgbClr val="009E41"/>
    <a:srgbClr val="A00000"/>
    <a:srgbClr val="9966FF"/>
    <a:srgbClr val="00BD4F"/>
    <a:srgbClr val="006D2A"/>
    <a:srgbClr val="3399FF"/>
    <a:srgbClr val="81DEFF"/>
    <a:srgbClr val="E3D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79" autoAdjust="0"/>
    <p:restoredTop sz="96390" autoAdjust="0"/>
  </p:normalViewPr>
  <p:slideViewPr>
    <p:cSldViewPr>
      <p:cViewPr>
        <p:scale>
          <a:sx n="75" d="100"/>
          <a:sy n="75" d="100"/>
        </p:scale>
        <p:origin x="-1092" y="-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3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Microsoft_Excel_Worksheet35.xlsx"/></Relationships>
</file>

<file path=ppt/charts/_rels/chart3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package" Target="../embeddings/Microsoft_Excel_Worksheet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7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8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9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0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1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2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3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18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6296610674694675E-2"/>
          <c:y val="8.0581995513118398E-2"/>
          <c:w val="0.60955367099128899"/>
          <c:h val="0.7870987912750239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2"/>
          <c:dPt>
            <c:idx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2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Pt>
            <c:idx val="3"/>
            <c:bubble3D val="0"/>
            <c:spPr>
              <a:solidFill>
                <a:srgbClr val="66FF33"/>
              </a:solidFill>
            </c:spPr>
          </c:dPt>
          <c:dLbls>
            <c:dLbl>
              <c:idx val="0"/>
              <c:layout>
                <c:manualLayout>
                  <c:x val="-1.7307772801473359E-2"/>
                  <c:y val="3.6559784773689701E-2"/>
                </c:manualLayout>
              </c:layout>
              <c:tx>
                <c:rich>
                  <a:bodyPr/>
                  <a:lstStyle/>
                  <a:p>
                    <a:pPr>
                      <a:defRPr sz="1332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dirty="0" smtClean="0"/>
                      <a:t>+</a:t>
                    </a:r>
                    <a:r>
                      <a:rPr lang="ru-RU" dirty="0" smtClean="0"/>
                      <a:t>4 245,0</a:t>
                    </a:r>
                    <a:endParaRPr lang="en-US" dirty="0" smtClean="0"/>
                  </a:p>
                </c:rich>
              </c:tx>
              <c:spPr>
                <a:gradFill rotWithShape="1">
                  <a:gsLst>
                    <a:gs pos="0">
                      <a:schemeClr val="accent6">
                        <a:tint val="50000"/>
                        <a:satMod val="300000"/>
                      </a:schemeClr>
                    </a:gs>
                    <a:gs pos="35000">
                      <a:schemeClr val="accent6">
                        <a:tint val="37000"/>
                        <a:satMod val="300000"/>
                      </a:schemeClr>
                    </a:gs>
                    <a:gs pos="100000">
                      <a:schemeClr val="accent6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 w="7046" cap="flat" cmpd="sng" algn="ctr">
                  <a:solidFill>
                    <a:schemeClr val="accent6">
                      <a:shade val="95000"/>
                      <a:satMod val="105000"/>
                    </a:scheme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4545631004548598E-2"/>
                  <c:y val="-6.455331898423082E-2"/>
                </c:manualLayout>
              </c:layout>
              <c:spPr>
                <a:gradFill rotWithShape="1">
                  <a:gsLst>
                    <a:gs pos="0">
                      <a:schemeClr val="accent6">
                        <a:tint val="50000"/>
                        <a:satMod val="300000"/>
                      </a:schemeClr>
                    </a:gs>
                    <a:gs pos="35000">
                      <a:schemeClr val="accent6">
                        <a:tint val="37000"/>
                        <a:satMod val="300000"/>
                      </a:schemeClr>
                    </a:gs>
                    <a:gs pos="100000">
                      <a:schemeClr val="accent6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 w="7046" cap="flat" cmpd="sng" algn="ctr">
                  <a:solidFill>
                    <a:schemeClr val="accent6">
                      <a:shade val="95000"/>
                      <a:satMod val="105000"/>
                    </a:scheme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c:spPr>
              <c:txPr>
                <a:bodyPr/>
                <a:lstStyle/>
                <a:p>
                  <a:pPr>
                    <a:defRPr sz="1332">
                      <a:solidFill>
                        <a:schemeClr val="dk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21363279473027913"/>
                  <c:y val="-1.911099997289727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25336222523447838"/>
                  <c:y val="1.847383027456082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+</a:t>
                    </a:r>
                    <a:r>
                      <a:rPr lang="ru-RU" dirty="0" smtClean="0"/>
                      <a:t>474,3</a:t>
                    </a:r>
                    <a:endParaRPr lang="en-US" dirty="0" smtClean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spPr>
              <a:gradFill rotWithShape="1">
                <a:gsLst>
                  <a:gs pos="0">
                    <a:schemeClr val="accent3">
                      <a:tint val="50000"/>
                      <a:satMod val="300000"/>
                    </a:schemeClr>
                  </a:gs>
                  <a:gs pos="35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7046" cap="flat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txPr>
              <a:bodyPr/>
              <a:lstStyle/>
              <a:p>
                <a:pPr>
                  <a:defRPr sz="1332">
                    <a:solidFill>
                      <a:schemeClr val="dk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безвозмездные дополнительные поступления</c:v>
                </c:pt>
                <c:pt idx="1">
                  <c:v>безвозмездные поступления</c:v>
                </c:pt>
                <c:pt idx="2">
                  <c:v>собственные доходы</c:v>
                </c:pt>
                <c:pt idx="3">
                  <c:v>собственные доп доходы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4245</c:v>
                </c:pt>
                <c:pt idx="1">
                  <c:v>15959.4</c:v>
                </c:pt>
                <c:pt idx="2">
                  <c:v>27053.599999999999</c:v>
                </c:pt>
                <c:pt idx="3">
                  <c:v>474.3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18802">
          <a:noFill/>
        </a:ln>
      </c:spPr>
    </c:plotArea>
    <c:plotVisOnly val="1"/>
    <c:dispBlanksAs val="gap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962" b="1">
          <a:latin typeface="TimesET" pitchFamily="2" charset="0"/>
        </a:defRPr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58481349622176071"/>
          <c:y val="2.882904447488541E-2"/>
          <c:w val="0.36949216636862003"/>
          <c:h val="0.89426182497286377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>
              <a:gsLst>
                <a:gs pos="0">
                  <a:srgbClr val="3BCB27">
                    <a:shade val="30000"/>
                    <a:satMod val="115000"/>
                  </a:srgbClr>
                </a:gs>
                <a:gs pos="50000">
                  <a:srgbClr val="3BCB27">
                    <a:shade val="67500"/>
                    <a:satMod val="115000"/>
                  </a:srgbClr>
                </a:gs>
                <a:gs pos="100000">
                  <a:srgbClr val="3BCB27">
                    <a:shade val="100000"/>
                    <a:satMod val="115000"/>
                  </a:srgbClr>
                </a:gs>
              </a:gsLst>
              <a:lin ang="5400000" scaled="1"/>
            </a:gradFill>
          </c:spPr>
          <c:invertIfNegative val="0"/>
          <c:dPt>
            <c:idx val="4"/>
            <c:invertIfNegative val="0"/>
            <c:bubble3D val="0"/>
          </c:dPt>
          <c:dPt>
            <c:idx val="9"/>
            <c:invertIfNegative val="0"/>
            <c:bubble3D val="0"/>
          </c:dPt>
          <c:dPt>
            <c:idx val="10"/>
            <c:invertIfNegative val="0"/>
            <c:bubble3D val="0"/>
            <c:spPr>
              <a:gradFill flip="none" rotWithShape="1">
                <a:gsLst>
                  <a:gs pos="0">
                    <a:srgbClr val="FFFF00">
                      <a:shade val="30000"/>
                      <a:satMod val="115000"/>
                    </a:srgbClr>
                  </a:gs>
                  <a:gs pos="50000">
                    <a:srgbClr val="FFFF00">
                      <a:shade val="67500"/>
                      <a:satMod val="115000"/>
                    </a:srgbClr>
                  </a:gs>
                  <a:gs pos="100000">
                    <a:srgbClr val="FFFF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c:spPr>
          </c:dPt>
          <c:dLbls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Лист1!$A$9:$A$24</c:f>
              <c:strCache>
                <c:ptCount val="16"/>
                <c:pt idx="0">
                  <c:v>Оренбургская область</c:v>
                </c:pt>
                <c:pt idx="1">
                  <c:v>Кировская область</c:v>
                </c:pt>
                <c:pt idx="2">
                  <c:v>Республика Марий Эл</c:v>
                </c:pt>
                <c:pt idx="3">
                  <c:v>Пермский край</c:v>
                </c:pt>
                <c:pt idx="4">
                  <c:v>Саратовская область</c:v>
                </c:pt>
                <c:pt idx="5">
                  <c:v>Нижегородская область</c:v>
                </c:pt>
                <c:pt idx="6">
                  <c:v>Республика Башкортостан</c:v>
                </c:pt>
                <c:pt idx="7">
                  <c:v>Республика Татарстан</c:v>
                </c:pt>
                <c:pt idx="8">
                  <c:v>Республика Мордовия</c:v>
                </c:pt>
                <c:pt idx="9">
                  <c:v>Самарская область</c:v>
                </c:pt>
                <c:pt idx="10">
                  <c:v>Чувашская Республика</c:v>
                </c:pt>
                <c:pt idx="11">
                  <c:v>Удмуртская Республика</c:v>
                </c:pt>
                <c:pt idx="12">
                  <c:v>Пензенская область</c:v>
                </c:pt>
                <c:pt idx="13">
                  <c:v>Ульяновская область</c:v>
                </c:pt>
                <c:pt idx="14">
                  <c:v>ПФО</c:v>
                </c:pt>
                <c:pt idx="15">
                  <c:v>Россия</c:v>
                </c:pt>
              </c:strCache>
            </c:strRef>
          </c:cat>
          <c:val>
            <c:numRef>
              <c:f>Лист1!$B$9:$B$24</c:f>
              <c:numCache>
                <c:formatCode>0.0</c:formatCode>
                <c:ptCount val="16"/>
                <c:pt idx="0">
                  <c:v>99.770257533428762</c:v>
                </c:pt>
                <c:pt idx="1">
                  <c:v>102.66479416803796</c:v>
                </c:pt>
                <c:pt idx="2">
                  <c:v>105.58074448950482</c:v>
                </c:pt>
                <c:pt idx="3">
                  <c:v>110.06621450654966</c:v>
                </c:pt>
                <c:pt idx="4">
                  <c:v>110.6</c:v>
                </c:pt>
                <c:pt idx="5">
                  <c:v>111.31927395435382</c:v>
                </c:pt>
                <c:pt idx="6">
                  <c:v>111.39462850629545</c:v>
                </c:pt>
                <c:pt idx="7">
                  <c:v>112.11591313649348</c:v>
                </c:pt>
                <c:pt idx="8">
                  <c:v>113</c:v>
                </c:pt>
                <c:pt idx="9">
                  <c:v>113.10562233005366</c:v>
                </c:pt>
                <c:pt idx="10">
                  <c:v>113.42713358967984</c:v>
                </c:pt>
                <c:pt idx="11">
                  <c:v>115.20297696890051</c:v>
                </c:pt>
                <c:pt idx="12">
                  <c:v>121.3</c:v>
                </c:pt>
                <c:pt idx="13">
                  <c:v>127.26454934015385</c:v>
                </c:pt>
                <c:pt idx="14">
                  <c:v>111.4</c:v>
                </c:pt>
                <c:pt idx="15">
                  <c:v>108.71058655030184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9158400"/>
        <c:axId val="179160192"/>
      </c:barChart>
      <c:catAx>
        <c:axId val="1791584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>
                <a:latin typeface="TimesET" pitchFamily="2" charset="0"/>
                <a:cs typeface="Arial" panose="020B0604020202020204" pitchFamily="34" charset="0"/>
              </a:defRPr>
            </a:pPr>
            <a:endParaRPr lang="ru-RU"/>
          </a:p>
        </c:txPr>
        <c:crossAx val="179160192"/>
        <c:crosses val="autoZero"/>
        <c:auto val="1"/>
        <c:lblAlgn val="ctr"/>
        <c:lblOffset val="100"/>
        <c:noMultiLvlLbl val="0"/>
      </c:catAx>
      <c:valAx>
        <c:axId val="179160192"/>
        <c:scaling>
          <c:orientation val="minMax"/>
        </c:scaling>
        <c:delete val="0"/>
        <c:axPos val="b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79158400"/>
        <c:crosses val="autoZero"/>
        <c:crossBetween val="between"/>
      </c:valAx>
      <c:spPr>
        <a:noFill/>
        <a:ln w="25396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4877628456108004E-2"/>
          <c:y val="0.13712456357308203"/>
          <c:w val="0.86740056898377582"/>
          <c:h val="0.5665993851320709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Объем собственных доходов Чувашской Республики, млн. рублей </c:v>
                </c:pt>
              </c:strCache>
            </c:strRef>
          </c:tx>
          <c:spPr>
            <a:solidFill>
              <a:srgbClr val="6699FF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28704.565500000001</c:v>
                </c:pt>
                <c:pt idx="1">
                  <c:v>29206.746410299998</c:v>
                </c:pt>
                <c:pt idx="2">
                  <c:v>33128.3753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9288320"/>
        <c:axId val="179302400"/>
      </c:barChart>
      <c:lineChart>
        <c:grouping val="standard"/>
        <c:varyColors val="0"/>
        <c:ser>
          <c:idx val="2"/>
          <c:order val="1"/>
          <c:tx>
            <c:strRef>
              <c:f>Лист1!$C$1</c:f>
              <c:strCache>
                <c:ptCount val="1"/>
                <c:pt idx="0">
                  <c:v>Собственные доходы на 1 жителя, тыс. рублей</c:v>
                </c:pt>
              </c:strCache>
            </c:strRef>
          </c:tx>
          <c:spPr>
            <a:ln w="25394">
              <a:solidFill>
                <a:srgbClr val="CC99F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c:spPr>
          <c:marker>
            <c:symbol val="diamond"/>
            <c:size val="48"/>
            <c:spPr>
              <a:solidFill>
                <a:srgbClr val="EC9CC4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</c:marker>
          <c:dLbls>
            <c:dLbl>
              <c:idx val="0"/>
              <c:spPr/>
              <c:txPr>
                <a:bodyPr/>
                <a:lstStyle/>
                <a:p>
                  <a:pPr>
                    <a:defRPr sz="11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1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11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Лист1!$C$2:$C$4</c:f>
              <c:numCache>
                <c:formatCode>0.00</c:formatCode>
                <c:ptCount val="3"/>
                <c:pt idx="0">
                  <c:v>23.167063388882301</c:v>
                </c:pt>
                <c:pt idx="1">
                  <c:v>23.6042723645694</c:v>
                </c:pt>
                <c:pt idx="2">
                  <c:v>26.795999999999999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/>
        <c:marker val="1"/>
        <c:smooth val="0"/>
        <c:axId val="179305472"/>
        <c:axId val="179303936"/>
      </c:lineChart>
      <c:catAx>
        <c:axId val="179288320"/>
        <c:scaling>
          <c:orientation val="minMax"/>
        </c:scaling>
        <c:delete val="0"/>
        <c:axPos val="b"/>
        <c:numFmt formatCode="dd/mm/yyyy" sourceLinked="0"/>
        <c:majorTickMark val="out"/>
        <c:minorTickMark val="none"/>
        <c:tickLblPos val="nextTo"/>
        <c:txPr>
          <a:bodyPr/>
          <a:lstStyle/>
          <a:p>
            <a:pPr>
              <a:defRPr sz="105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9302400"/>
        <c:crosses val="autoZero"/>
        <c:auto val="1"/>
        <c:lblAlgn val="ctr"/>
        <c:lblOffset val="100"/>
        <c:noMultiLvlLbl val="1"/>
      </c:catAx>
      <c:valAx>
        <c:axId val="179302400"/>
        <c:scaling>
          <c:orientation val="minMax"/>
          <c:max val="35000"/>
          <c:min val="0"/>
        </c:scaling>
        <c:delete val="0"/>
        <c:axPos val="l"/>
        <c:majorGridlines/>
        <c:numFmt formatCode="#,##0.0" sourceLinked="1"/>
        <c:majorTickMark val="none"/>
        <c:minorTickMark val="none"/>
        <c:tickLblPos val="none"/>
        <c:txPr>
          <a:bodyPr/>
          <a:lstStyle/>
          <a:p>
            <a:pPr>
              <a:defRPr sz="1200" b="1"/>
            </a:pPr>
            <a:endParaRPr lang="ru-RU"/>
          </a:p>
        </c:txPr>
        <c:crossAx val="179288320"/>
        <c:crosses val="autoZero"/>
        <c:crossBetween val="between"/>
      </c:valAx>
      <c:valAx>
        <c:axId val="179303936"/>
        <c:scaling>
          <c:orientation val="minMax"/>
        </c:scaling>
        <c:delete val="0"/>
        <c:axPos val="r"/>
        <c:numFmt formatCode="0.00" sourceLinked="1"/>
        <c:majorTickMark val="none"/>
        <c:minorTickMark val="none"/>
        <c:tickLblPos val="none"/>
        <c:spPr>
          <a:noFill/>
          <a:ln>
            <a:noFill/>
          </a:ln>
        </c:spPr>
        <c:crossAx val="179305472"/>
        <c:crosses val="max"/>
        <c:crossBetween val="between"/>
      </c:valAx>
      <c:catAx>
        <c:axId val="1793054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9303936"/>
        <c:crosses val="autoZero"/>
        <c:auto val="1"/>
        <c:lblAlgn val="ctr"/>
        <c:lblOffset val="100"/>
        <c:noMultiLvlLbl val="0"/>
      </c:catAx>
      <c:spPr>
        <a:noFill/>
        <a:ln w="25394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3.1894831521821293E-2"/>
          <c:y val="0.77200166166547912"/>
          <c:w val="0.92796610169491511"/>
          <c:h val="0.14866760168302945"/>
        </c:manualLayout>
      </c:layout>
      <c:overlay val="0"/>
      <c:txPr>
        <a:bodyPr/>
        <a:lstStyle/>
        <a:p>
          <a:pPr>
            <a:defRPr sz="1100" b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>
          <a:latin typeface="Arial Cyr" pitchFamily="34" charset="0"/>
          <a:cs typeface="Arial Cyr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/>
              <a:t>Доля суммы возврата НДФЛ в общем объеме поступлений по субъектам ПФО, %</a:t>
            </a:r>
          </a:p>
        </c:rich>
      </c:tx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'1 (2)'!$B$4</c:f>
              <c:strCache>
                <c:ptCount val="1"/>
                <c:pt idx="0">
                  <c:v>2015г.</c:v>
                </c:pt>
              </c:strCache>
            </c:strRef>
          </c:tx>
          <c:spPr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-1.9566310203269533E-2"/>
                  <c:y val="2.301029357329747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3855615156869425E-3"/>
                  <c:y val="1.380617614397848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5903743437912953E-3"/>
                  <c:y val="1.15051467866487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7951871718956476E-3"/>
                  <c:y val="1.15051467866487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3975935859478237E-2"/>
                  <c:y val="8.4370101784808692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2.7951871718956476E-3"/>
                  <c:y val="9.204117429319076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1.1180748687582591E-2"/>
                  <c:y val="9.204117429318991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5.5903743437912953E-3"/>
                  <c:y val="9.204117429318991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1.6771123031373885E-2"/>
                  <c:y val="1.15051467866487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2.7951871718956476E-3"/>
                  <c:y val="6.903088071989243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1.3975935859478237E-2"/>
                  <c:y val="4.602058714659453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5.5903743437912953E-3"/>
                  <c:y val="9.204117429318991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1.6771123031373885E-2"/>
                  <c:y val="4.602058714659495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-1.3975935859478339E-2"/>
                  <c:y val="6.701637434074361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 (2)'!$A$5:$A$18</c:f>
              <c:strCache>
                <c:ptCount val="14"/>
                <c:pt idx="0">
                  <c:v>Республика Мордовия</c:v>
                </c:pt>
                <c:pt idx="1">
                  <c:v>Саратовская область</c:v>
                </c:pt>
                <c:pt idx="2">
                  <c:v>Нижегородская область</c:v>
                </c:pt>
                <c:pt idx="3">
                  <c:v>Оренбургская область</c:v>
                </c:pt>
                <c:pt idx="4">
                  <c:v>Пермский край</c:v>
                </c:pt>
                <c:pt idx="5">
                  <c:v>Республика Марий Эл</c:v>
                </c:pt>
                <c:pt idx="6">
                  <c:v>Республика Татарстан</c:v>
                </c:pt>
                <c:pt idx="7">
                  <c:v>Пензенская область</c:v>
                </c:pt>
                <c:pt idx="8">
                  <c:v>Самарская область</c:v>
                </c:pt>
                <c:pt idx="9">
                  <c:v>Республика Башкортостан</c:v>
                </c:pt>
                <c:pt idx="10">
                  <c:v>Кировская область</c:v>
                </c:pt>
                <c:pt idx="11">
                  <c:v>Ульяновская область</c:v>
                </c:pt>
                <c:pt idx="12">
                  <c:v>Удмуртская Республика</c:v>
                </c:pt>
                <c:pt idx="13">
                  <c:v>Чувашская Республика</c:v>
                </c:pt>
              </c:strCache>
            </c:strRef>
          </c:cat>
          <c:val>
            <c:numRef>
              <c:f>'1 (2)'!$B$5:$B$18</c:f>
              <c:numCache>
                <c:formatCode>#,##0.0_ ;\-#,##0.0\ </c:formatCode>
                <c:ptCount val="14"/>
                <c:pt idx="0">
                  <c:v>6.6322317274261993</c:v>
                </c:pt>
                <c:pt idx="1">
                  <c:v>8.3158778225236496</c:v>
                </c:pt>
                <c:pt idx="2">
                  <c:v>8.1315623363218048</c:v>
                </c:pt>
                <c:pt idx="3">
                  <c:v>8.366786660159363</c:v>
                </c:pt>
                <c:pt idx="4">
                  <c:v>9.158614353360969</c:v>
                </c:pt>
                <c:pt idx="5">
                  <c:v>8.0817235372338168</c:v>
                </c:pt>
                <c:pt idx="6">
                  <c:v>9.2039296845952112</c:v>
                </c:pt>
                <c:pt idx="7">
                  <c:v>9.1031687987240471</c:v>
                </c:pt>
                <c:pt idx="8">
                  <c:v>9.4914302110964304</c:v>
                </c:pt>
                <c:pt idx="9">
                  <c:v>9.6986773663117827</c:v>
                </c:pt>
                <c:pt idx="10">
                  <c:v>9.8149157741476465</c:v>
                </c:pt>
                <c:pt idx="11">
                  <c:v>10.422502114121215</c:v>
                </c:pt>
                <c:pt idx="12">
                  <c:v>10.124023596745726</c:v>
                </c:pt>
                <c:pt idx="13">
                  <c:v>11.244736633608747</c:v>
                </c:pt>
              </c:numCache>
            </c:numRef>
          </c:val>
        </c:ser>
        <c:ser>
          <c:idx val="1"/>
          <c:order val="1"/>
          <c:tx>
            <c:strRef>
              <c:f>'1 (2)'!$C$4</c:f>
              <c:strCache>
                <c:ptCount val="1"/>
                <c:pt idx="0">
                  <c:v>2016г.</c:v>
                </c:pt>
              </c:strCache>
            </c:strRef>
          </c:tx>
          <c:spPr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13"/>
              <c:layout>
                <c:manualLayout>
                  <c:x val="1.1180748687582591E-2"/>
                  <c:y val="-2.099634779276307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'1 (2)'!$A$5:$A$18</c:f>
              <c:strCache>
                <c:ptCount val="14"/>
                <c:pt idx="0">
                  <c:v>Республика Мордовия</c:v>
                </c:pt>
                <c:pt idx="1">
                  <c:v>Саратовская область</c:v>
                </c:pt>
                <c:pt idx="2">
                  <c:v>Нижегородская область</c:v>
                </c:pt>
                <c:pt idx="3">
                  <c:v>Оренбургская область</c:v>
                </c:pt>
                <c:pt idx="4">
                  <c:v>Пермский край</c:v>
                </c:pt>
                <c:pt idx="5">
                  <c:v>Республика Марий Эл</c:v>
                </c:pt>
                <c:pt idx="6">
                  <c:v>Республика Татарстан</c:v>
                </c:pt>
                <c:pt idx="7">
                  <c:v>Пензенская область</c:v>
                </c:pt>
                <c:pt idx="8">
                  <c:v>Самарская область</c:v>
                </c:pt>
                <c:pt idx="9">
                  <c:v>Республика Башкортостан</c:v>
                </c:pt>
                <c:pt idx="10">
                  <c:v>Кировская область</c:v>
                </c:pt>
                <c:pt idx="11">
                  <c:v>Ульяновская область</c:v>
                </c:pt>
                <c:pt idx="12">
                  <c:v>Удмуртская Республика</c:v>
                </c:pt>
                <c:pt idx="13">
                  <c:v>Чувашская Республика</c:v>
                </c:pt>
              </c:strCache>
            </c:strRef>
          </c:cat>
          <c:val>
            <c:numRef>
              <c:f>'1 (2)'!$C$5:$C$18</c:f>
              <c:numCache>
                <c:formatCode>#,##0.0_ ;\-#,##0.0\ </c:formatCode>
                <c:ptCount val="14"/>
                <c:pt idx="0">
                  <c:v>6.9448243157824479</c:v>
                </c:pt>
                <c:pt idx="1">
                  <c:v>8.4179755742104767</c:v>
                </c:pt>
                <c:pt idx="2">
                  <c:v>8.1300466079613081</c:v>
                </c:pt>
                <c:pt idx="3">
                  <c:v>8.6278808860408915</c:v>
                </c:pt>
                <c:pt idx="4">
                  <c:v>8.8052795268769</c:v>
                </c:pt>
                <c:pt idx="5">
                  <c:v>8.617760160280282</c:v>
                </c:pt>
                <c:pt idx="6">
                  <c:v>8.9648075569568011</c:v>
                </c:pt>
                <c:pt idx="7">
                  <c:v>9.2476087011747303</c:v>
                </c:pt>
                <c:pt idx="8">
                  <c:v>9.3854264992048666</c:v>
                </c:pt>
                <c:pt idx="9">
                  <c:v>9.7538734054076031</c:v>
                </c:pt>
                <c:pt idx="10">
                  <c:v>9.8971571918577723</c:v>
                </c:pt>
                <c:pt idx="11">
                  <c:v>10.683467993127136</c:v>
                </c:pt>
                <c:pt idx="12">
                  <c:v>10.352235936903101</c:v>
                </c:pt>
                <c:pt idx="13">
                  <c:v>11.427195775913198</c:v>
                </c:pt>
              </c:numCache>
            </c:numRef>
          </c:val>
        </c:ser>
        <c:ser>
          <c:idx val="2"/>
          <c:order val="2"/>
          <c:tx>
            <c:strRef>
              <c:f>'1 (2)'!$D$4</c:f>
              <c:strCache>
                <c:ptCount val="1"/>
                <c:pt idx="0">
                  <c:v>2017г.</c:v>
                </c:pt>
              </c:strCache>
            </c:strRef>
          </c:tx>
          <c:spPr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13"/>
              <c:layout>
                <c:manualLayout>
                  <c:x val="2.7951871718956476E-3"/>
                  <c:y val="-1.46974434549341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'1 (2)'!$A$5:$A$18</c:f>
              <c:strCache>
                <c:ptCount val="14"/>
                <c:pt idx="0">
                  <c:v>Республика Мордовия</c:v>
                </c:pt>
                <c:pt idx="1">
                  <c:v>Саратовская область</c:v>
                </c:pt>
                <c:pt idx="2">
                  <c:v>Нижегородская область</c:v>
                </c:pt>
                <c:pt idx="3">
                  <c:v>Оренбургская область</c:v>
                </c:pt>
                <c:pt idx="4">
                  <c:v>Пермский край</c:v>
                </c:pt>
                <c:pt idx="5">
                  <c:v>Республика Марий Эл</c:v>
                </c:pt>
                <c:pt idx="6">
                  <c:v>Республика Татарстан</c:v>
                </c:pt>
                <c:pt idx="7">
                  <c:v>Пензенская область</c:v>
                </c:pt>
                <c:pt idx="8">
                  <c:v>Самарская область</c:v>
                </c:pt>
                <c:pt idx="9">
                  <c:v>Республика Башкортостан</c:v>
                </c:pt>
                <c:pt idx="10">
                  <c:v>Кировская область</c:v>
                </c:pt>
                <c:pt idx="11">
                  <c:v>Ульяновская область</c:v>
                </c:pt>
                <c:pt idx="12">
                  <c:v>Удмуртская Республика</c:v>
                </c:pt>
                <c:pt idx="13">
                  <c:v>Чувашская Республика</c:v>
                </c:pt>
              </c:strCache>
            </c:strRef>
          </c:cat>
          <c:val>
            <c:numRef>
              <c:f>'1 (2)'!$D$5:$D$18</c:f>
              <c:numCache>
                <c:formatCode>#,##0.0_ ;\-#,##0.0\ </c:formatCode>
                <c:ptCount val="14"/>
                <c:pt idx="0">
                  <c:v>7.6244548937995456</c:v>
                </c:pt>
                <c:pt idx="1">
                  <c:v>8.0501377559748413</c:v>
                </c:pt>
                <c:pt idx="2">
                  <c:v>8.0645160299988738</c:v>
                </c:pt>
                <c:pt idx="3">
                  <c:v>8.8712888385034976</c:v>
                </c:pt>
                <c:pt idx="4">
                  <c:v>8.9952036244577052</c:v>
                </c:pt>
                <c:pt idx="5">
                  <c:v>9.1458502832345925</c:v>
                </c:pt>
                <c:pt idx="6">
                  <c:v>9.1937837082975111</c:v>
                </c:pt>
                <c:pt idx="7">
                  <c:v>9.2910852646314304</c:v>
                </c:pt>
                <c:pt idx="8">
                  <c:v>9.3049261476325729</c:v>
                </c:pt>
                <c:pt idx="9">
                  <c:v>10.216283550339398</c:v>
                </c:pt>
                <c:pt idx="10">
                  <c:v>10.325528733614219</c:v>
                </c:pt>
                <c:pt idx="11">
                  <c:v>10.799494074215772</c:v>
                </c:pt>
                <c:pt idx="12">
                  <c:v>10.818876716704874</c:v>
                </c:pt>
                <c:pt idx="13">
                  <c:v>10.828264534325566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79491584"/>
        <c:axId val="179493120"/>
      </c:barChart>
      <c:catAx>
        <c:axId val="1794915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79493120"/>
        <c:crosses val="autoZero"/>
        <c:auto val="1"/>
        <c:lblAlgn val="ctr"/>
        <c:lblOffset val="100"/>
        <c:noMultiLvlLbl val="0"/>
      </c:catAx>
      <c:valAx>
        <c:axId val="179493120"/>
        <c:scaling>
          <c:orientation val="minMax"/>
        </c:scaling>
        <c:delete val="0"/>
        <c:axPos val="b"/>
        <c:numFmt formatCode="#,##0.0_ ;\-#,##0.0\ " sourceLinked="1"/>
        <c:majorTickMark val="out"/>
        <c:minorTickMark val="none"/>
        <c:tickLblPos val="nextTo"/>
        <c:crossAx val="179491584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Возврат</a:t>
            </a:r>
            <a:r>
              <a:rPr lang="ru-RU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НДФЛ из консолидированного бюджета Чувашской Республики, млн. руб.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 (3)'!$A$5</c:f>
              <c:strCache>
                <c:ptCount val="1"/>
                <c:pt idx="0">
                  <c:v>Общее поступление налога на доходы физических лиц</c:v>
                </c:pt>
              </c:strCache>
            </c:strRef>
          </c:tx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-6.0546943904925092E-3"/>
                  <c:y val="1.007824527433459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2109388780985018E-2"/>
                  <c:y val="-5.03912263716729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2"/>
              </a:solidFill>
              <a:effectLst>
                <a:softEdge rad="31750"/>
              </a:effectLst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'1 (3)'!$B$4:$D$4</c:f>
              <c:strCache>
                <c:ptCount val="3"/>
                <c:pt idx="0">
                  <c:v>2015 г.</c:v>
                </c:pt>
                <c:pt idx="1">
                  <c:v>2016 г.</c:v>
                </c:pt>
                <c:pt idx="2">
                  <c:v>2017 г.</c:v>
                </c:pt>
              </c:strCache>
            </c:strRef>
          </c:cat>
          <c:val>
            <c:numRef>
              <c:f>'1 (3)'!$B$5:$D$5</c:f>
              <c:numCache>
                <c:formatCode>#,##0_ ;\-#,##0\ </c:formatCode>
                <c:ptCount val="3"/>
                <c:pt idx="0">
                  <c:v>11964.430868739999</c:v>
                </c:pt>
                <c:pt idx="1">
                  <c:v>12603.72743006</c:v>
                </c:pt>
                <c:pt idx="2">
                  <c:v>13876.74170748</c:v>
                </c:pt>
              </c:numCache>
            </c:numRef>
          </c:val>
        </c:ser>
        <c:ser>
          <c:idx val="1"/>
          <c:order val="1"/>
          <c:tx>
            <c:strRef>
              <c:f>'1 (3)'!$A$6</c:f>
              <c:strCache>
                <c:ptCount val="1"/>
                <c:pt idx="0">
                  <c:v>Сумма возвратов налога на доходы физических лиц</c:v>
                </c:pt>
              </c:strCache>
            </c:strRef>
          </c:tx>
          <c:spPr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2.119119199292888E-2"/>
                  <c:y val="1.51173679115018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136735976231273E-2"/>
                  <c:y val="1.007824527433459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4218777561970037E-2"/>
                  <c:y val="-1.007824527433459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2"/>
              </a:solidFill>
              <a:effectLst>
                <a:softEdge rad="31750"/>
              </a:effectLst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 (3)'!$B$4:$D$4</c:f>
              <c:strCache>
                <c:ptCount val="3"/>
                <c:pt idx="0">
                  <c:v>2015 г.</c:v>
                </c:pt>
                <c:pt idx="1">
                  <c:v>2016 г.</c:v>
                </c:pt>
                <c:pt idx="2">
                  <c:v>2017 г.</c:v>
                </c:pt>
              </c:strCache>
            </c:strRef>
          </c:cat>
          <c:val>
            <c:numRef>
              <c:f>'1 (3)'!$B$6:$D$6</c:f>
              <c:numCache>
                <c:formatCode>#,##0_ ;\-#,##0\ </c:formatCode>
                <c:ptCount val="3"/>
                <c:pt idx="0">
                  <c:v>1345.3687409000001</c:v>
                </c:pt>
                <c:pt idx="1">
                  <c:v>1440.2526085000002</c:v>
                </c:pt>
                <c:pt idx="2">
                  <c:v>1502.5509517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79679616"/>
        <c:axId val="179681152"/>
      </c:barChart>
      <c:catAx>
        <c:axId val="1796796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9681152"/>
        <c:crosses val="autoZero"/>
        <c:auto val="1"/>
        <c:lblAlgn val="ctr"/>
        <c:lblOffset val="100"/>
        <c:noMultiLvlLbl val="0"/>
      </c:catAx>
      <c:valAx>
        <c:axId val="179681152"/>
        <c:scaling>
          <c:orientation val="minMax"/>
        </c:scaling>
        <c:delete val="0"/>
        <c:axPos val="l"/>
        <c:majorGridlines/>
        <c:numFmt formatCode="#,##0_ ;\-#,##0\ 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967961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4.9777773132432965E-2"/>
          <c:w val="0.94708581869639474"/>
          <c:h val="0.9478518567184037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 в собственных доходах</c:v>
                </c:pt>
              </c:strCache>
            </c:strRef>
          </c:tx>
          <c:explosion val="25"/>
          <c:dPt>
            <c:idx val="0"/>
            <c:bubble3D val="0"/>
            <c:explosion val="9"/>
            <c:spPr>
              <a:solidFill>
                <a:srgbClr val="1DD526"/>
              </a:solidFill>
            </c:spPr>
          </c:dPt>
          <c:dPt>
            <c:idx val="1"/>
            <c:bubble3D val="0"/>
            <c:spPr>
              <a:solidFill>
                <a:srgbClr val="FF0066"/>
              </a:solidFill>
            </c:spPr>
          </c:dPt>
          <c:cat>
            <c:strRef>
              <c:f>Лист1!$A$2:$A$3</c:f>
              <c:strCache>
                <c:ptCount val="2"/>
                <c:pt idx="0">
                  <c:v>10 крупных</c:v>
                </c:pt>
                <c:pt idx="1">
                  <c:v>остальные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24.39</c:v>
                </c:pt>
                <c:pt idx="1">
                  <c:v>75.61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5"/>
      <c:rotY val="1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98279556239783E-3"/>
          <c:y val="9.4985381028124247E-2"/>
          <c:w val="0.99880172044376025"/>
          <c:h val="0.72769393560643147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Лист1!$A$2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50000"/>
                    <a:satMod val="300000"/>
                  </a:schemeClr>
                </a:gs>
                <a:gs pos="35000">
                  <a:schemeClr val="accent6">
                    <a:tint val="37000"/>
                    <a:satMod val="300000"/>
                  </a:schemeClr>
                </a:gs>
                <a:gs pos="100000">
                  <a:schemeClr val="accent6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0"/>
                  <c:y val="-0.32334370255156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0.352738584601710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0300146221735507E-3"/>
                  <c:y val="-0.390612581508037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6881667212624442E-2"/>
                  <c:y val="-0.292818426157777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7.8386352133713536E-3"/>
                  <c:y val="-0.286600099988890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63500"/>
              </a:effectLst>
            </c:spPr>
            <c:txPr>
              <a:bodyPr anchor="t" anchorCtr="0"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  <c:pt idx="3">
                  <c:v>2019 год</c:v>
                </c:pt>
                <c:pt idx="4">
                  <c:v>2020 год</c:v>
                </c:pt>
              </c:strCache>
            </c:strRef>
          </c:cat>
          <c:val>
            <c:numRef>
              <c:f>Лист1!$B$2:$F$2</c:f>
              <c:numCache>
                <c:formatCode>#,##0</c:formatCode>
                <c:ptCount val="5"/>
                <c:pt idx="0">
                  <c:v>15689.856900000001</c:v>
                </c:pt>
                <c:pt idx="1">
                  <c:v>17256.708811150002</c:v>
                </c:pt>
                <c:pt idx="2">
                  <c:v>20204.405954440001</c:v>
                </c:pt>
                <c:pt idx="3">
                  <c:v>12286.241699999999</c:v>
                </c:pt>
                <c:pt idx="4">
                  <c:v>11662.809299999999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7"/>
        <c:gapDepth val="260"/>
        <c:shape val="cylinder"/>
        <c:axId val="178807168"/>
        <c:axId val="178808704"/>
        <c:axId val="0"/>
      </c:bar3DChart>
      <c:catAx>
        <c:axId val="178807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8808704"/>
        <c:crosses val="autoZero"/>
        <c:auto val="1"/>
        <c:lblAlgn val="ctr"/>
        <c:lblOffset val="100"/>
        <c:noMultiLvlLbl val="0"/>
      </c:catAx>
      <c:valAx>
        <c:axId val="178808704"/>
        <c:scaling>
          <c:orientation val="minMax"/>
          <c:min val="0"/>
        </c:scaling>
        <c:delete val="0"/>
        <c:axPos val="l"/>
        <c:majorGridlines/>
        <c:numFmt formatCode="#,##0" sourceLinked="1"/>
        <c:majorTickMark val="none"/>
        <c:minorTickMark val="none"/>
        <c:tickLblPos val="nextTo"/>
        <c:txPr>
          <a:bodyPr/>
          <a:lstStyle/>
          <a:p>
            <a: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8807168"/>
        <c:crosses val="autoZero"/>
        <c:crossBetween val="between"/>
      </c:valAx>
      <c:spPr>
        <a:noFill/>
        <a:ln w="25409">
          <a:noFill/>
        </a:ln>
      </c:spPr>
    </c:plotArea>
    <c:plotVisOnly val="1"/>
    <c:dispBlanksAs val="gap"/>
    <c:showDLblsOverMax val="0"/>
  </c:chart>
  <c:txPr>
    <a:bodyPr/>
    <a:lstStyle/>
    <a:p>
      <a:pPr>
        <a:defRPr sz="1809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"/>
      <c:rotY val="1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5376414815697981E-2"/>
          <c:y val="9.2028421962777079E-2"/>
          <c:w val="0.94794582444769004"/>
          <c:h val="0.7046481550359139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8789764100285156E-3"/>
                  <c:y val="-9.36233183393059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  <a:effectLst>
                <a:softEdge rad="6350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Лист1!$B$2:$B$3</c:f>
              <c:numCache>
                <c:formatCode>0</c:formatCode>
                <c:ptCount val="2"/>
                <c:pt idx="0">
                  <c:v>7473.5051000000003</c:v>
                </c:pt>
                <c:pt idx="1">
                  <c:v>4183.2632999999996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8789764100285156E-3"/>
                  <c:y val="-1.2304834346571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4697441025071289E-2"/>
                  <c:y val="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  <a:ln>
                <a:solidFill>
                  <a:schemeClr val="accent1"/>
                </a:solidFill>
              </a:ln>
              <a:effectLst>
                <a:softEdge rad="6350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Лист1!$C$2:$C$3</c:f>
              <c:numCache>
                <c:formatCode>0</c:formatCode>
                <c:ptCount val="2"/>
                <c:pt idx="0">
                  <c:v>9195.8842999999997</c:v>
                </c:pt>
                <c:pt idx="1">
                  <c:v>3655.2022098299999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878976410028515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4697441025071289E-2"/>
                  <c:y val="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Лист1!$D$2:$D$3</c:f>
              <c:numCache>
                <c:formatCode>0</c:formatCode>
                <c:ptCount val="2"/>
                <c:pt idx="0">
                  <c:v>10766.92</c:v>
                </c:pt>
                <c:pt idx="1">
                  <c:v>4423.09933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2019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697441025071289E-2"/>
                  <c:y val="-2.05080572442855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057618597933563E-2"/>
                  <c:y val="-2.46096686931425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Лист1!$E$2:$E$3</c:f>
              <c:numCache>
                <c:formatCode>0</c:formatCode>
                <c:ptCount val="2"/>
                <c:pt idx="0">
                  <c:v>6211.683</c:v>
                </c:pt>
                <c:pt idx="1">
                  <c:v>2807.4025000000001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2020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0576417435099803E-2"/>
                  <c:y val="-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469744102507118E-2"/>
                  <c:y val="-7.51953412327149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Лист1!$F$2:$F$3</c:f>
              <c:numCache>
                <c:formatCode>0</c:formatCode>
                <c:ptCount val="2"/>
                <c:pt idx="0">
                  <c:v>6300.5722999999998</c:v>
                </c:pt>
                <c:pt idx="1">
                  <c:v>2594.4278999999997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gapDepth val="64"/>
        <c:shape val="cylinder"/>
        <c:axId val="179059328"/>
        <c:axId val="179065216"/>
        <c:axId val="0"/>
      </c:bar3DChart>
      <c:catAx>
        <c:axId val="1790593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79065216"/>
        <c:crosses val="autoZero"/>
        <c:auto val="1"/>
        <c:lblAlgn val="ctr"/>
        <c:lblOffset val="100"/>
        <c:noMultiLvlLbl val="0"/>
      </c:catAx>
      <c:valAx>
        <c:axId val="179065216"/>
        <c:scaling>
          <c:orientation val="minMax"/>
          <c:min val="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1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9059328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50" b="1">
          <a:latin typeface="TimesET" pitchFamily="2" charset="0"/>
        </a:defRPr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"/>
      <c:rotY val="1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5376414815697981E-2"/>
          <c:y val="2.4515550903700764E-2"/>
          <c:w val="0.94794582444769004"/>
          <c:h val="0.7493198430148587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 год</c:v>
                </c:pt>
              </c:strCache>
            </c:strRef>
          </c:tx>
          <c:invertIfNegative val="0"/>
          <c:dLbls>
            <c:spPr>
              <a:solidFill>
                <a:schemeClr val="bg1"/>
              </a:solidFill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Лист1!$B$2:$B$3</c:f>
              <c:numCache>
                <c:formatCode>0</c:formatCode>
                <c:ptCount val="2"/>
                <c:pt idx="0">
                  <c:v>1963.3648000000001</c:v>
                </c:pt>
                <c:pt idx="1">
                  <c:v>1369.7465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0170695260538835E-3"/>
                  <c:y val="-4.10161144885710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Лист1!$C$2:$C$3</c:f>
              <c:numCache>
                <c:formatCode>0</c:formatCode>
                <c:ptCount val="2"/>
                <c:pt idx="0">
                  <c:v>1788.5544110200001</c:v>
                </c:pt>
                <c:pt idx="1">
                  <c:v>1296.2182711099999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 год</c:v>
                </c:pt>
              </c:strCache>
            </c:strRef>
          </c:tx>
          <c:invertIfNegative val="0"/>
          <c:dLbls>
            <c:spPr>
              <a:solidFill>
                <a:schemeClr val="bg1"/>
              </a:solidFill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Лист1!$D$2:$D$3</c:f>
              <c:numCache>
                <c:formatCode>0</c:formatCode>
                <c:ptCount val="2"/>
                <c:pt idx="0">
                  <c:v>2243.9378999999999</c:v>
                </c:pt>
                <c:pt idx="1">
                  <c:v>2236.0947000000001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2019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034114181255069E-2"/>
                  <c:y val="-4.10161144885710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637123339762767E-2"/>
                  <c:y val="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Лист1!$E$2:$E$3</c:f>
              <c:numCache>
                <c:formatCode>0</c:formatCode>
                <c:ptCount val="2"/>
                <c:pt idx="0">
                  <c:v>1984.0374999999999</c:v>
                </c:pt>
                <c:pt idx="1">
                  <c:v>1283.1187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2020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8051208578161733E-2"/>
                  <c:y val="-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Лист1!$F$2:$F$3</c:f>
              <c:numCache>
                <c:formatCode>0</c:formatCode>
                <c:ptCount val="2"/>
                <c:pt idx="0">
                  <c:v>2001.3749000000005</c:v>
                </c:pt>
                <c:pt idx="1">
                  <c:v>766.43419999999992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gapDepth val="64"/>
        <c:shape val="cylinder"/>
        <c:axId val="179348992"/>
        <c:axId val="179350528"/>
        <c:axId val="0"/>
      </c:bar3DChart>
      <c:catAx>
        <c:axId val="1793489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79350528"/>
        <c:crosses val="autoZero"/>
        <c:auto val="1"/>
        <c:lblAlgn val="ctr"/>
        <c:lblOffset val="100"/>
        <c:noMultiLvlLbl val="0"/>
      </c:catAx>
      <c:valAx>
        <c:axId val="179350528"/>
        <c:scaling>
          <c:orientation val="minMax"/>
          <c:min val="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1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934899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1.3582231546311068E-2"/>
          <c:y val="0.91702536927421496"/>
          <c:w val="0.93974165451408143"/>
          <c:h val="5.8364962032642367E-2"/>
        </c:manualLayout>
      </c:layout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50" b="1">
          <a:latin typeface="TimesET" pitchFamily="2" charset="0"/>
        </a:defRPr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7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5945026570052281E-2"/>
          <c:y val="0.15224054718988672"/>
          <c:w val="0.31755091655018808"/>
          <c:h val="0.31927924981030981"/>
        </c:manualLayout>
      </c:layout>
      <c:pie3DChart>
        <c:varyColors val="1"/>
        <c:ser>
          <c:idx val="0"/>
          <c:order val="0"/>
          <c:tx>
            <c:strRef>
              <c:f>Лист1!$A$3:$A$6</c:f>
              <c:strCache>
                <c:ptCount val="1"/>
                <c:pt idx="0">
                  <c:v>Общегосударственные вопросы (4,8;2,3;2,3%) Национальная экономика (17,1;16,0;15,8%) Жилищно-коммунальное хозяйство (3,2;1,2;1,1%) Образование (29,4;30,6;28,5%)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39700" h="139700" prst="divot"/>
            </a:sp3d>
          </c:spPr>
          <c:explosion val="25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dPt>
            <c:idx val="8"/>
            <c:bubble3D val="0"/>
          </c:dPt>
          <c:dPt>
            <c:idx val="9"/>
            <c:bubble3D val="0"/>
          </c:dPt>
          <c:dPt>
            <c:idx val="10"/>
            <c:bubble3D val="0"/>
          </c:dPt>
          <c:dPt>
            <c:idx val="11"/>
            <c:bubble3D val="0"/>
            <c:spPr>
              <a:solidFill>
                <a:schemeClr val="bg1">
                  <a:lumMod val="85000"/>
                </a:schemeClr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</a:sp3d>
            </c:spPr>
          </c:dPt>
          <c:dLbls>
            <c:dLbl>
              <c:idx val="0"/>
              <c:layout>
                <c:manualLayout>
                  <c:x val="-1.8784069708055851E-2"/>
                  <c:y val="3.155119460814099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8326939734502448E-3"/>
                  <c:y val="2.669326297113293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8097226521909226E-3"/>
                  <c:y val="-5.061984009526709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6651493183726946E-2"/>
                  <c:y val="-5.061979257780922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5790642141139724E-2"/>
                  <c:y val="-3.112533629246550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3298795282506005E-2"/>
                  <c:y val="-2.842133266532028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3.7249948923823314E-2"/>
                  <c:y val="-0.1276264956222660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9.1362360436596443E-3"/>
                  <c:y val="-1.517479962196534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2.2135182238138106E-2"/>
                  <c:y val="1.673973059337569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1.5062452102865902E-2"/>
                  <c:y val="1.830466156478595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3.7638685688926074E-2"/>
                  <c:y val="3.16929012182068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359">
                <a:noFill/>
              </a:ln>
            </c:spPr>
            <c:txPr>
              <a:bodyPr/>
              <a:lstStyle/>
              <a:p>
                <a:pPr>
                  <a:defRPr sz="1198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Лист1!$A$3:$A$14</c:f>
              <c:strCache>
                <c:ptCount val="12"/>
                <c:pt idx="0">
                  <c:v>Общегосударственные вопросы (4,8;2,3;2,3%)</c:v>
                </c:pt>
                <c:pt idx="1">
                  <c:v>Национальная экономика (17,1;16,0;15,8%)</c:v>
                </c:pt>
                <c:pt idx="2">
                  <c:v>Жилищно-коммунальное хозяйство (3,2;1,2;1,1%)</c:v>
                </c:pt>
                <c:pt idx="3">
                  <c:v>Образование (29,4;30,6;28,5%)</c:v>
                </c:pt>
                <c:pt idx="4">
                  <c:v>Культура и кинематография (2,8;2,4;2,1%)</c:v>
                </c:pt>
                <c:pt idx="5">
                  <c:v>Здравоохранение (8,1;5,1;4,9%)</c:v>
                </c:pt>
                <c:pt idx="6">
                  <c:v>Социальная политика (26,9;29,9;29,3%)</c:v>
                </c:pt>
                <c:pt idx="7">
                  <c:v>Физическая культура и спорт (1,3,1,4;0,9%)</c:v>
                </c:pt>
                <c:pt idx="8">
                  <c:v>Обслуживание государственного и муниципального долга (1,0;1,2;1,2%)</c:v>
                </c:pt>
                <c:pt idx="9">
                  <c:v>Межбюджетные трансферты (3,3;2,4;2,2%)</c:v>
                </c:pt>
                <c:pt idx="10">
                  <c:v>Иные расходы (2,1;1,3;1,1%)</c:v>
                </c:pt>
                <c:pt idx="11">
                  <c:v>Условно утвержденные расходы (0,0;6,2;10,5%)</c:v>
                </c:pt>
              </c:strCache>
            </c:strRef>
          </c:cat>
          <c:val>
            <c:numRef>
              <c:f>Лист1!$B$3:$B$14</c:f>
              <c:numCache>
                <c:formatCode>0.0%</c:formatCode>
                <c:ptCount val="12"/>
                <c:pt idx="0">
                  <c:v>4.8000000000000001E-2</c:v>
                </c:pt>
                <c:pt idx="1">
                  <c:v>0.17100000000000001</c:v>
                </c:pt>
                <c:pt idx="2">
                  <c:v>3.2000000000000001E-2</c:v>
                </c:pt>
                <c:pt idx="3">
                  <c:v>0.29399999999999998</c:v>
                </c:pt>
                <c:pt idx="4">
                  <c:v>2.8000000000000001E-2</c:v>
                </c:pt>
                <c:pt idx="5">
                  <c:v>8.1000000000000003E-2</c:v>
                </c:pt>
                <c:pt idx="6">
                  <c:v>0.26900000000000002</c:v>
                </c:pt>
                <c:pt idx="7">
                  <c:v>1.2999999999999999E-2</c:v>
                </c:pt>
                <c:pt idx="8">
                  <c:v>0.01</c:v>
                </c:pt>
                <c:pt idx="9">
                  <c:v>3.3000000000000002E-2</c:v>
                </c:pt>
                <c:pt idx="10">
                  <c:v>2.1000000000000001E-2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59">
          <a:noFill/>
        </a:ln>
      </c:spPr>
    </c:plotArea>
    <c:legend>
      <c:legendPos val="r"/>
      <c:layout>
        <c:manualLayout>
          <c:xMode val="edge"/>
          <c:yMode val="edge"/>
          <c:x val="0"/>
          <c:y val="0.54329328833895763"/>
          <c:w val="0.66419372387352071"/>
          <c:h val="0.45144796900387452"/>
        </c:manualLayout>
      </c:layout>
      <c:overlay val="1"/>
      <c:txPr>
        <a:bodyPr/>
        <a:lstStyle/>
        <a:p>
          <a:pPr>
            <a:defRPr sz="1348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420"/>
      </a:pPr>
      <a:endParaRPr lang="ru-RU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7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173981080342681"/>
          <c:y val="0.11647034510289817"/>
          <c:w val="0.84373932781062777"/>
          <c:h val="0.83831175067177077"/>
        </c:manualLayout>
      </c:layout>
      <c:pie3DChart>
        <c:varyColors val="1"/>
        <c:ser>
          <c:idx val="0"/>
          <c:order val="0"/>
          <c:tx>
            <c:strRef>
              <c:f>Лист1!$A$3:$A$6</c:f>
              <c:strCache>
                <c:ptCount val="1"/>
                <c:pt idx="0">
                  <c:v>Общегосударственные вопросы Национальная экономика Жилищно-коммунальное хозяйство Образование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39700" h="139700" prst="divot"/>
            </a:sp3d>
          </c:spPr>
          <c:explosion val="25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dPt>
            <c:idx val="8"/>
            <c:bubble3D val="0"/>
          </c:dPt>
          <c:dPt>
            <c:idx val="9"/>
            <c:bubble3D val="0"/>
          </c:dPt>
          <c:dPt>
            <c:idx val="10"/>
            <c:bubble3D val="0"/>
          </c:dPt>
          <c:dPt>
            <c:idx val="11"/>
            <c:bubble3D val="0"/>
            <c:spPr>
              <a:solidFill>
                <a:schemeClr val="bg1">
                  <a:lumMod val="85000"/>
                </a:schemeClr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</a:sp3d>
            </c:spPr>
          </c:dPt>
          <c:dLbls>
            <c:dLbl>
              <c:idx val="0"/>
              <c:layout>
                <c:manualLayout>
                  <c:x val="-8.000417569600933E-2"/>
                  <c:y val="1.557533541392833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4287503869718287E-2"/>
                  <c:y val="7.7876677069641676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9048613260954604E-2"/>
                  <c:y val="7.008900936267750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4765285087245647E-2"/>
                  <c:y val="-7.398284321615955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8097226521909204E-3"/>
                  <c:y val="-3.504450468133875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9526394478481964E-2"/>
                  <c:y val="-3.893833853482083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1.5567714698366849E-2"/>
                  <c:y val="-0.1940043278019613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.10667223426134577"/>
                  <c:y val="-4.672600624178500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2.325883543803775E-2"/>
                  <c:y val="6.333229388653785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5.7474478144403707E-2"/>
                  <c:y val="7.78764480714256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3.1683208038612992E-2"/>
                  <c:y val="0.1102876195574227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6.0955562435054657E-2"/>
                  <c:y val="2.725683697437458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326">
                <a:noFill/>
              </a:ln>
            </c:spPr>
            <c:txPr>
              <a:bodyPr/>
              <a:lstStyle/>
              <a:p>
                <a:pPr>
                  <a:defRPr sz="1196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Лист1!$A$3:$A$14</c:f>
              <c:strCache>
                <c:ptCount val="12"/>
                <c:pt idx="0">
                  <c:v>Общегосударственные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</c:v>
                </c:pt>
                <c:pt idx="3">
                  <c:v>Образование</c:v>
                </c:pt>
                <c:pt idx="4">
                  <c:v>Культура и кинематография</c:v>
                </c:pt>
                <c:pt idx="5">
                  <c:v>Здравоохранение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  <c:pt idx="9">
                  <c:v>Межбюджетные трансферты</c:v>
                </c:pt>
                <c:pt idx="10">
                  <c:v>Иные расходы</c:v>
                </c:pt>
                <c:pt idx="11">
                  <c:v>Условно утвержденные расходы</c:v>
                </c:pt>
              </c:strCache>
            </c:strRef>
          </c:cat>
          <c:val>
            <c:numRef>
              <c:f>Лист1!$B$3:$B$14</c:f>
              <c:numCache>
                <c:formatCode>0.0%</c:formatCode>
                <c:ptCount val="12"/>
                <c:pt idx="0">
                  <c:v>2.3E-2</c:v>
                </c:pt>
                <c:pt idx="1">
                  <c:v>0.16</c:v>
                </c:pt>
                <c:pt idx="2">
                  <c:v>1.2E-2</c:v>
                </c:pt>
                <c:pt idx="3">
                  <c:v>0.30599999999999999</c:v>
                </c:pt>
                <c:pt idx="4">
                  <c:v>2.4E-2</c:v>
                </c:pt>
                <c:pt idx="5">
                  <c:v>5.0999999999999997E-2</c:v>
                </c:pt>
                <c:pt idx="6">
                  <c:v>0.29899999999999999</c:v>
                </c:pt>
                <c:pt idx="7">
                  <c:v>1.4E-2</c:v>
                </c:pt>
                <c:pt idx="8">
                  <c:v>1.2E-2</c:v>
                </c:pt>
                <c:pt idx="9">
                  <c:v>2.4E-2</c:v>
                </c:pt>
                <c:pt idx="10">
                  <c:v>1.2999999999999999E-2</c:v>
                </c:pt>
                <c:pt idx="11">
                  <c:v>6.2E-2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26">
          <a:noFill/>
        </a:ln>
      </c:spPr>
    </c:plotArea>
    <c:plotVisOnly val="1"/>
    <c:dispBlanksAs val="gap"/>
    <c:showDLblsOverMax val="0"/>
  </c:chart>
  <c:txPr>
    <a:bodyPr/>
    <a:lstStyle/>
    <a:p>
      <a:pPr>
        <a:defRPr sz="1418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 (3)'!$A$5</c:f>
              <c:strCache>
                <c:ptCount val="1"/>
                <c:pt idx="0">
                  <c:v>Общее поступление налога на доходы физических лиц</c:v>
                </c:pt>
              </c:strCache>
            </c:strRef>
          </c:tx>
          <c:spPr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100000">
                  <a:srgbClr val="C4D6EB"/>
                </a:gs>
                <a:gs pos="100000">
                  <a:srgbClr val="FFEBFA"/>
                </a:gs>
              </a:gsLst>
              <a:lin ang="5400000" scaled="0"/>
              <a:tileRect/>
            </a:gradFill>
          </c:spPr>
          <c:invertIfNegative val="0"/>
          <c:dLbls>
            <c:dLbl>
              <c:idx val="0"/>
              <c:layout>
                <c:manualLayout>
                  <c:x val="-6.0546943904925092E-3"/>
                  <c:y val="1.007824527433459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2109388780985018E-2"/>
                  <c:y val="-5.03912263716729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'1 (3)'!$B$4:$E$4</c:f>
              <c:strCache>
                <c:ptCount val="4"/>
                <c:pt idx="0">
                  <c:v>2017 факт</c:v>
                </c:pt>
                <c:pt idx="1">
                  <c:v>2018 план</c:v>
                </c:pt>
                <c:pt idx="2">
                  <c:v>2018 с учетом 1 уточнения</c:v>
                </c:pt>
                <c:pt idx="3">
                  <c:v>2018 с учетом 2 уточнения</c:v>
                </c:pt>
              </c:strCache>
            </c:strRef>
          </c:cat>
          <c:val>
            <c:numRef>
              <c:f>'1 (3)'!$B$5:$E$5</c:f>
              <c:numCache>
                <c:formatCode>#,##0.0_ ;\-#,##0.0\ </c:formatCode>
                <c:ptCount val="4"/>
                <c:pt idx="0">
                  <c:v>43867.199999999997</c:v>
                </c:pt>
                <c:pt idx="1">
                  <c:v>42957.2</c:v>
                </c:pt>
                <c:pt idx="2">
                  <c:v>47509</c:v>
                </c:pt>
                <c:pt idx="3">
                  <c:v>48962.2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61799424"/>
        <c:axId val="39654144"/>
      </c:barChart>
      <c:catAx>
        <c:axId val="617994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9654144"/>
        <c:crosses val="autoZero"/>
        <c:auto val="1"/>
        <c:lblAlgn val="ctr"/>
        <c:lblOffset val="100"/>
        <c:noMultiLvlLbl val="0"/>
      </c:catAx>
      <c:valAx>
        <c:axId val="39654144"/>
        <c:scaling>
          <c:orientation val="minMax"/>
          <c:min val="0"/>
        </c:scaling>
        <c:delete val="0"/>
        <c:axPos val="l"/>
        <c:majorGridlines/>
        <c:numFmt formatCode="#,##0.0_ ;\-#,##0.0\ 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17994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7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533215925591617"/>
          <c:y val="6.6419163302842893E-2"/>
          <c:w val="0.82827400808445506"/>
          <c:h val="0.82796849732745748"/>
        </c:manualLayout>
      </c:layout>
      <c:pie3DChart>
        <c:varyColors val="1"/>
        <c:ser>
          <c:idx val="0"/>
          <c:order val="0"/>
          <c:tx>
            <c:strRef>
              <c:f>Лист1!$A$3:$A$6</c:f>
              <c:strCache>
                <c:ptCount val="1"/>
                <c:pt idx="0">
                  <c:v>Общегосударственные вопросы Национальная экономика Жилищно-коммунальное хозяйство Образование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39700" h="139700" prst="divot"/>
            </a:sp3d>
          </c:spPr>
          <c:explosion val="25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dPt>
            <c:idx val="8"/>
            <c:bubble3D val="0"/>
          </c:dPt>
          <c:dPt>
            <c:idx val="9"/>
            <c:bubble3D val="0"/>
          </c:dPt>
          <c:dPt>
            <c:idx val="10"/>
            <c:bubble3D val="0"/>
          </c:dPt>
          <c:dPt>
            <c:idx val="11"/>
            <c:bubble3D val="0"/>
            <c:spPr>
              <a:solidFill>
                <a:schemeClr val="bg1">
                  <a:lumMod val="85000"/>
                </a:schemeClr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</a:sp3d>
            </c:spPr>
          </c:dPt>
          <c:dLbls>
            <c:dLbl>
              <c:idx val="0"/>
              <c:layout>
                <c:manualLayout>
                  <c:x val="-8.000417569600933E-2"/>
                  <c:y val="1.557533541392833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4287503869718287E-2"/>
                  <c:y val="7.7876677069641676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6288102441460059E-2"/>
                  <c:y val="5.441185547284862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0973910384969965"/>
                  <c:y val="-0.1131760051352318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1234669950158941E-2"/>
                  <c:y val="-3.504456294979570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14127131490129902"/>
                  <c:y val="-3.501894851189372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3.1066652603900947E-2"/>
                  <c:y val="-0.1004752558357713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1.4693247479134408E-4"/>
                  <c:y val="-5.193753834104115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1.1854355213969977E-3"/>
                  <c:y val="1.941821279117135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1.184019018906767E-2"/>
                  <c:y val="6.265816143885240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3.0672885899544141E-2"/>
                  <c:y val="0.1014689725832932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6.0955562435054657E-2"/>
                  <c:y val="2.725683697437458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338">
                <a:noFill/>
              </a:ln>
            </c:spPr>
            <c:txPr>
              <a:bodyPr/>
              <a:lstStyle/>
              <a:p>
                <a:pPr>
                  <a:defRPr sz="1197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Лист1!$A$3:$A$14</c:f>
              <c:strCache>
                <c:ptCount val="12"/>
                <c:pt idx="0">
                  <c:v>Общегосударственные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</c:v>
                </c:pt>
                <c:pt idx="3">
                  <c:v>Образование</c:v>
                </c:pt>
                <c:pt idx="4">
                  <c:v>Культура и кинематография</c:v>
                </c:pt>
                <c:pt idx="5">
                  <c:v>Здравоохранение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  <c:pt idx="9">
                  <c:v>Межбюджетные трансферты</c:v>
                </c:pt>
                <c:pt idx="10">
                  <c:v>Иные расходы</c:v>
                </c:pt>
                <c:pt idx="11">
                  <c:v>Условно утвержденные расходы</c:v>
                </c:pt>
              </c:strCache>
            </c:strRef>
          </c:cat>
          <c:val>
            <c:numRef>
              <c:f>Лист1!$B$3:$B$14</c:f>
              <c:numCache>
                <c:formatCode>0.0%</c:formatCode>
                <c:ptCount val="12"/>
                <c:pt idx="0">
                  <c:v>2.3E-2</c:v>
                </c:pt>
                <c:pt idx="1">
                  <c:v>0.158</c:v>
                </c:pt>
                <c:pt idx="2">
                  <c:v>1.0999999999999999E-2</c:v>
                </c:pt>
                <c:pt idx="3">
                  <c:v>0.28499999999999998</c:v>
                </c:pt>
                <c:pt idx="4">
                  <c:v>2.1000000000000001E-2</c:v>
                </c:pt>
                <c:pt idx="5">
                  <c:v>4.9000000000000002E-2</c:v>
                </c:pt>
                <c:pt idx="6">
                  <c:v>0.29299999999999998</c:v>
                </c:pt>
                <c:pt idx="7">
                  <c:v>8.9999999999999993E-3</c:v>
                </c:pt>
                <c:pt idx="8">
                  <c:v>1.2E-2</c:v>
                </c:pt>
                <c:pt idx="9">
                  <c:v>2.1999999999999999E-2</c:v>
                </c:pt>
                <c:pt idx="10">
                  <c:v>1.2E-2</c:v>
                </c:pt>
                <c:pt idx="11">
                  <c:v>0.105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38">
          <a:noFill/>
        </a:ln>
      </c:spPr>
    </c:plotArea>
    <c:plotVisOnly val="1"/>
    <c:dispBlanksAs val="gap"/>
    <c:showDLblsOverMax val="0"/>
  </c:chart>
  <c:txPr>
    <a:bodyPr/>
    <a:lstStyle/>
    <a:p>
      <a:pPr>
        <a:defRPr sz="1419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3.9134772062363439E-2"/>
          <c:y val="0.18049685300667076"/>
          <c:w val="0.4282542680442914"/>
          <c:h val="0.74479003138137634"/>
        </c:manualLayout>
      </c:layout>
      <c:doughnutChart>
        <c:varyColors val="1"/>
        <c:ser>
          <c:idx val="1"/>
          <c:order val="0"/>
          <c:tx>
            <c:strRef>
              <c:f>Лист1!$A$2</c:f>
              <c:strCache>
                <c:ptCount val="1"/>
              </c:strCache>
            </c:strRef>
          </c:tx>
          <c:spPr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 prstMaterial="softEdge">
              <a:bevelT w="63500" h="25400"/>
            </a:sp3d>
          </c:spPr>
          <c:explosion val="2"/>
          <c:dLbls>
            <c:dLbl>
              <c:idx val="0"/>
              <c:layout>
                <c:manualLayout>
                  <c:x val="-3.792927473583093E-2"/>
                  <c:y val="-0.2504955166012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1054052371295408E-2"/>
                  <c:y val="0.119534021179611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3263317964670594E-2"/>
                  <c:y val="0.130617733295334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9992500833240753E-2"/>
                  <c:y val="0.1261888775643285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83,</a:t>
                    </a:r>
                    <a:r>
                      <a:rPr lang="ru-RU" dirty="0" smtClean="0"/>
                      <a:t>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Лист1!$B$1:$E$1</c:f>
              <c:strCache>
                <c:ptCount val="4"/>
                <c:pt idx="0">
                  <c:v>Расходные обязательства, возникшие в результате принятия нормативных правовых актов субъекта РФ, заключения договоров (соглашений) по предметам совместного ведения Российской Федерации и субъектов Российской Федерации</c:v>
                </c:pt>
                <c:pt idx="1">
                  <c:v>Расходные обязательства, возникшие в результате принятия нормативных правовых актов субъекта РФ, предусматривающих предоставление из бюджета субъекта РФ межбюджетных трансфертов</c:v>
                </c:pt>
                <c:pt idx="2">
                  <c:v>Расходные обязательства, возникшие в результате принятия нормативных правовых актов субъекта РФ, предусматривающих реализацию субъектом РФ переданных полномочий за счет средств субвенций из федерального бюджета</c:v>
                </c:pt>
                <c:pt idx="3">
                  <c:v>Иные расходные обязательства</c:v>
                </c:pt>
              </c:strCache>
            </c:strRef>
          </c:cat>
          <c:val>
            <c:numRef>
              <c:f>Лист1!$B$2:$E$2</c:f>
              <c:numCache>
                <c:formatCode>#,##0.00</c:formatCode>
                <c:ptCount val="4"/>
                <c:pt idx="0">
                  <c:v>27764.459599999998</c:v>
                </c:pt>
                <c:pt idx="1">
                  <c:v>17417.4604</c:v>
                </c:pt>
                <c:pt idx="2">
                  <c:v>2243.9495999999999</c:v>
                </c:pt>
                <c:pt idx="3">
                  <c:v>83.571600000000004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80"/>
        <c:holeSize val="50"/>
      </c:doughnutChart>
    </c:plotArea>
    <c:legend>
      <c:legendPos val="r"/>
      <c:layout>
        <c:manualLayout>
          <c:xMode val="edge"/>
          <c:yMode val="edge"/>
          <c:x val="0.54993461374662078"/>
          <c:y val="0.28351298325950902"/>
          <c:w val="0.44124680591045445"/>
          <c:h val="0.66792155944025544"/>
        </c:manualLayout>
      </c:layout>
      <c:overlay val="0"/>
      <c:txPr>
        <a:bodyPr/>
        <a:lstStyle/>
        <a:p>
          <a:pPr algn="just">
            <a:defRPr sz="1100" b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9"/>
      </a:pPr>
      <a:endParaRPr lang="ru-RU"/>
    </a:p>
  </c:txPr>
  <c:externalData r:id="rId1">
    <c:autoUpdate val="0"/>
  </c:externalData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Социальная политика, </a:t>
            </a:r>
          </a:p>
          <a:p>
            <a:pPr>
              <a:defRPr/>
            </a:pPr>
            <a:r>
              <a:rPr lang="ru-RU"/>
              <a:t>рублей на 1 жителя</a:t>
            </a:r>
          </a:p>
        </c:rich>
      </c:tx>
      <c:layout>
        <c:manualLayout>
          <c:xMode val="edge"/>
          <c:yMode val="edge"/>
          <c:x val="0.26923974503187104"/>
          <c:y val="1.226993865030674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58192729209693617"/>
          <c:y val="0.19778975849415717"/>
          <c:w val="0.41807280707831745"/>
          <c:h val="0.76482393743833987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>
              <a:gsLst>
                <a:gs pos="0">
                  <a:srgbClr val="3333FF">
                    <a:tint val="66000"/>
                    <a:satMod val="160000"/>
                  </a:srgbClr>
                </a:gs>
                <a:gs pos="50000">
                  <a:srgbClr val="3333FF">
                    <a:tint val="44500"/>
                    <a:satMod val="160000"/>
                  </a:srgbClr>
                </a:gs>
                <a:gs pos="100000">
                  <a:srgbClr val="3333FF">
                    <a:tint val="23500"/>
                    <a:satMod val="160000"/>
                  </a:srgbClr>
                </a:gs>
              </a:gsLst>
              <a:lin ang="5400000" scaled="1"/>
            </a:gradFill>
            <a:ln>
              <a:noFill/>
            </a:ln>
          </c:spPr>
          <c:invertIfNegative val="0"/>
          <c:dPt>
            <c:idx val="5"/>
            <c:invertIfNegative val="0"/>
            <c:bubble3D val="0"/>
          </c:dPt>
          <c:dPt>
            <c:idx val="8"/>
            <c:invertIfNegative val="0"/>
            <c:bubble3D val="0"/>
          </c:dPt>
          <c:dPt>
            <c:idx val="11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</c:spPr>
          </c:dPt>
          <c:dLbls>
            <c:spPr>
              <a:noFill/>
              <a:ln w="26066">
                <a:noFill/>
              </a:ln>
            </c:spPr>
            <c:txPr>
              <a:bodyPr/>
              <a:lstStyle/>
              <a:p>
                <a:pPr>
                  <a:defRPr sz="115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Лист1!$C$6:$C$19</c:f>
              <c:strCache>
                <c:ptCount val="14"/>
                <c:pt idx="0">
                  <c:v>Республика Башкортостан</c:v>
                </c:pt>
                <c:pt idx="1">
                  <c:v>Республика Марий Эл</c:v>
                </c:pt>
                <c:pt idx="2">
                  <c:v>Республика Татарстан </c:v>
                </c:pt>
                <c:pt idx="3">
                  <c:v>Пензенская область</c:v>
                </c:pt>
                <c:pt idx="4">
                  <c:v>Удмуртская Республика</c:v>
                </c:pt>
                <c:pt idx="5">
                  <c:v>Саратовская область</c:v>
                </c:pt>
                <c:pt idx="6">
                  <c:v>Республика Мордовия</c:v>
                </c:pt>
                <c:pt idx="7">
                  <c:v>Кировская область</c:v>
                </c:pt>
                <c:pt idx="8">
                  <c:v>Пермский край</c:v>
                </c:pt>
                <c:pt idx="9">
                  <c:v>Ульяновская область</c:v>
                </c:pt>
                <c:pt idx="10">
                  <c:v>Нижегородская область</c:v>
                </c:pt>
                <c:pt idx="11">
                  <c:v>Чувашская Республика</c:v>
                </c:pt>
                <c:pt idx="12">
                  <c:v>Самарская область</c:v>
                </c:pt>
                <c:pt idx="13">
                  <c:v>Оренбургская область</c:v>
                </c:pt>
              </c:strCache>
            </c:strRef>
          </c:cat>
          <c:val>
            <c:numRef>
              <c:f>Лист1!$D$6:$D$19</c:f>
              <c:numCache>
                <c:formatCode>0</c:formatCode>
                <c:ptCount val="14"/>
                <c:pt idx="0">
                  <c:v>5792</c:v>
                </c:pt>
                <c:pt idx="1">
                  <c:v>6114</c:v>
                </c:pt>
                <c:pt idx="2">
                  <c:v>6473</c:v>
                </c:pt>
                <c:pt idx="3">
                  <c:v>6587</c:v>
                </c:pt>
                <c:pt idx="4">
                  <c:v>7352</c:v>
                </c:pt>
                <c:pt idx="5">
                  <c:v>7472</c:v>
                </c:pt>
                <c:pt idx="6">
                  <c:v>7642</c:v>
                </c:pt>
                <c:pt idx="7">
                  <c:v>8194</c:v>
                </c:pt>
                <c:pt idx="8">
                  <c:v>9063</c:v>
                </c:pt>
                <c:pt idx="9">
                  <c:v>9174</c:v>
                </c:pt>
                <c:pt idx="10">
                  <c:v>9449</c:v>
                </c:pt>
                <c:pt idx="11">
                  <c:v>9794</c:v>
                </c:pt>
                <c:pt idx="12">
                  <c:v>11330</c:v>
                </c:pt>
                <c:pt idx="13">
                  <c:v>12609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0133248"/>
        <c:axId val="180139136"/>
      </c:barChart>
      <c:catAx>
        <c:axId val="18013324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180139136"/>
        <c:crosses val="autoZero"/>
        <c:auto val="1"/>
        <c:lblAlgn val="ctr"/>
        <c:lblOffset val="100"/>
        <c:noMultiLvlLbl val="0"/>
      </c:catAx>
      <c:valAx>
        <c:axId val="180139136"/>
        <c:scaling>
          <c:orientation val="minMax"/>
        </c:scaling>
        <c:delete val="1"/>
        <c:axPos val="b"/>
        <c:numFmt formatCode="0" sourceLinked="1"/>
        <c:majorTickMark val="out"/>
        <c:minorTickMark val="none"/>
        <c:tickLblPos val="nextTo"/>
        <c:crossAx val="180133248"/>
        <c:crosses val="autoZero"/>
        <c:crossBetween val="between"/>
      </c:valAx>
      <c:spPr>
        <a:noFill/>
        <a:ln w="26066">
          <a:noFill/>
        </a:ln>
      </c:spPr>
    </c:plotArea>
    <c:plotVisOnly val="1"/>
    <c:dispBlanksAs val="gap"/>
    <c:showDLblsOverMax val="0"/>
  </c:chart>
  <c:txPr>
    <a:bodyPr/>
    <a:lstStyle/>
    <a:p>
      <a:pPr>
        <a:defRPr sz="118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Физическая культура и спорт, </a:t>
            </a:r>
          </a:p>
          <a:p>
            <a:pPr>
              <a:defRPr/>
            </a:pPr>
            <a:r>
              <a:rPr lang="ru-RU"/>
              <a:t>рублей на 1 жителя</a:t>
            </a:r>
          </a:p>
        </c:rich>
      </c:tx>
      <c:layout>
        <c:manualLayout>
          <c:xMode val="edge"/>
          <c:yMode val="edge"/>
          <c:x val="0.15195100612423448"/>
          <c:y val="8.8060218887733369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58192729209693617"/>
          <c:y val="0.19778975849415717"/>
          <c:w val="0.30820039569252833"/>
          <c:h val="0.76482393743833987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>
              <a:gsLst>
                <a:gs pos="0">
                  <a:srgbClr val="3333FF">
                    <a:tint val="66000"/>
                    <a:satMod val="160000"/>
                  </a:srgbClr>
                </a:gs>
                <a:gs pos="50000">
                  <a:srgbClr val="3333FF">
                    <a:tint val="44500"/>
                    <a:satMod val="160000"/>
                  </a:srgbClr>
                </a:gs>
                <a:gs pos="100000">
                  <a:srgbClr val="3333FF">
                    <a:tint val="23500"/>
                    <a:satMod val="160000"/>
                  </a:srgbClr>
                </a:gs>
              </a:gsLst>
              <a:lin ang="5400000" scaled="1"/>
            </a:gradFill>
            <a:ln>
              <a:noFill/>
            </a:ln>
          </c:spPr>
          <c:invertIfNegative val="0"/>
          <c:dPt>
            <c:idx val="0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6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</c:spPr>
          </c:dPt>
          <c:dPt>
            <c:idx val="7"/>
            <c:invertIfNegative val="0"/>
            <c:bubble3D val="0"/>
          </c:dPt>
          <c:dPt>
            <c:idx val="8"/>
            <c:invertIfNegative val="0"/>
            <c:bubble3D val="0"/>
          </c:dPt>
          <c:dLbls>
            <c:spPr>
              <a:noFill/>
              <a:ln w="26700">
                <a:noFill/>
              </a:ln>
            </c:spPr>
            <c:txPr>
              <a:bodyPr/>
              <a:lstStyle/>
              <a:p>
                <a:pPr>
                  <a:defRPr sz="115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Лист1!$C$6:$C$19</c:f>
              <c:strCache>
                <c:ptCount val="14"/>
                <c:pt idx="0">
                  <c:v>Саратовская область</c:v>
                </c:pt>
                <c:pt idx="1">
                  <c:v>Республика Марий Эл</c:v>
                </c:pt>
                <c:pt idx="2">
                  <c:v>Кировская область</c:v>
                </c:pt>
                <c:pt idx="3">
                  <c:v>Оренбургская область</c:v>
                </c:pt>
                <c:pt idx="4">
                  <c:v>Республика Башкортостан</c:v>
                </c:pt>
                <c:pt idx="5">
                  <c:v>Пензенская область</c:v>
                </c:pt>
                <c:pt idx="6">
                  <c:v>Чувашская Республика</c:v>
                </c:pt>
                <c:pt idx="7">
                  <c:v>Hижегородская область</c:v>
                </c:pt>
                <c:pt idx="8">
                  <c:v>Пермский край</c:v>
                </c:pt>
                <c:pt idx="9">
                  <c:v>Ульяновская область</c:v>
                </c:pt>
                <c:pt idx="10">
                  <c:v>Удмуртская Республика</c:v>
                </c:pt>
                <c:pt idx="11">
                  <c:v>Республика Татарстан</c:v>
                </c:pt>
                <c:pt idx="12">
                  <c:v>Самарская область</c:v>
                </c:pt>
                <c:pt idx="13">
                  <c:v>Республика Мордовия</c:v>
                </c:pt>
              </c:strCache>
            </c:strRef>
          </c:cat>
          <c:val>
            <c:numRef>
              <c:f>Лист1!$D$6:$D$19</c:f>
              <c:numCache>
                <c:formatCode>General</c:formatCode>
                <c:ptCount val="14"/>
                <c:pt idx="0">
                  <c:v>333</c:v>
                </c:pt>
                <c:pt idx="1">
                  <c:v>425</c:v>
                </c:pt>
                <c:pt idx="2">
                  <c:v>457</c:v>
                </c:pt>
                <c:pt idx="3">
                  <c:v>567</c:v>
                </c:pt>
                <c:pt idx="4">
                  <c:v>580</c:v>
                </c:pt>
                <c:pt idx="5">
                  <c:v>735</c:v>
                </c:pt>
                <c:pt idx="6">
                  <c:v>798</c:v>
                </c:pt>
                <c:pt idx="7">
                  <c:v>911</c:v>
                </c:pt>
                <c:pt idx="8">
                  <c:v>1007</c:v>
                </c:pt>
                <c:pt idx="9">
                  <c:v>1020</c:v>
                </c:pt>
                <c:pt idx="10">
                  <c:v>1295</c:v>
                </c:pt>
                <c:pt idx="11">
                  <c:v>1463</c:v>
                </c:pt>
                <c:pt idx="12">
                  <c:v>1880</c:v>
                </c:pt>
                <c:pt idx="13">
                  <c:v>2532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0176384"/>
        <c:axId val="180177920"/>
      </c:barChart>
      <c:catAx>
        <c:axId val="18017638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180177920"/>
        <c:crosses val="autoZero"/>
        <c:auto val="1"/>
        <c:lblAlgn val="ctr"/>
        <c:lblOffset val="100"/>
        <c:noMultiLvlLbl val="0"/>
      </c:catAx>
      <c:valAx>
        <c:axId val="1801779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0176384"/>
        <c:crosses val="autoZero"/>
        <c:crossBetween val="between"/>
      </c:valAx>
      <c:spPr>
        <a:noFill/>
        <a:ln w="26700">
          <a:noFill/>
        </a:ln>
      </c:spPr>
    </c:plotArea>
    <c:plotVisOnly val="1"/>
    <c:dispBlanksAs val="gap"/>
    <c:showDLblsOverMax val="0"/>
  </c:chart>
  <c:txPr>
    <a:bodyPr/>
    <a:lstStyle/>
    <a:p>
      <a:pPr>
        <a:defRPr sz="1209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Образование, </a:t>
            </a:r>
          </a:p>
          <a:p>
            <a:pPr>
              <a:defRPr/>
            </a:pPr>
            <a:r>
              <a:rPr lang="ru-RU"/>
              <a:t>рублей на 1 жителя</a:t>
            </a:r>
          </a:p>
        </c:rich>
      </c:tx>
      <c:layout>
        <c:manualLayout>
          <c:xMode val="edge"/>
          <c:yMode val="edge"/>
          <c:x val="0.29971588971851371"/>
          <c:y val="2.5072750201244696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58192729209693617"/>
          <c:y val="0.19778975849415717"/>
          <c:w val="0.28796436097264233"/>
          <c:h val="0.76482393743833987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>
              <a:gsLst>
                <a:gs pos="0">
                  <a:srgbClr val="3333FF">
                    <a:tint val="66000"/>
                    <a:satMod val="160000"/>
                  </a:srgbClr>
                </a:gs>
                <a:gs pos="50000">
                  <a:srgbClr val="3333FF">
                    <a:tint val="44500"/>
                    <a:satMod val="160000"/>
                  </a:srgbClr>
                </a:gs>
                <a:gs pos="100000">
                  <a:srgbClr val="3333FF">
                    <a:tint val="23500"/>
                    <a:satMod val="160000"/>
                  </a:srgbClr>
                </a:gs>
              </a:gsLst>
              <a:lin ang="5400000" scaled="1"/>
            </a:gradFill>
            <a:ln>
              <a:noFill/>
            </a:ln>
          </c:spPr>
          <c:invertIfNegative val="0"/>
          <c:dPt>
            <c:idx val="3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</c:spPr>
          </c:dPt>
          <c:dPt>
            <c:idx val="4"/>
            <c:invertIfNegative val="0"/>
            <c:bubble3D val="0"/>
          </c:dPt>
          <c:dPt>
            <c:idx val="8"/>
            <c:invertIfNegative val="0"/>
            <c:bubble3D val="0"/>
          </c:dPt>
          <c:dLbls>
            <c:dLbl>
              <c:idx val="3"/>
              <c:spPr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Лист1!$C$6:$C$19</c:f>
              <c:strCache>
                <c:ptCount val="14"/>
                <c:pt idx="0">
                  <c:v>Республика Марий Эл</c:v>
                </c:pt>
                <c:pt idx="1">
                  <c:v>Пензенская область</c:v>
                </c:pt>
                <c:pt idx="2">
                  <c:v>Саратовская область</c:v>
                </c:pt>
                <c:pt idx="3">
                  <c:v>Чувашская Республика</c:v>
                </c:pt>
                <c:pt idx="4">
                  <c:v>Ульяновская область</c:v>
                </c:pt>
                <c:pt idx="5">
                  <c:v>Республика Мордовия</c:v>
                </c:pt>
                <c:pt idx="6">
                  <c:v>Республика Башкортостан</c:v>
                </c:pt>
                <c:pt idx="7">
                  <c:v>Кировская область</c:v>
                </c:pt>
                <c:pt idx="8">
                  <c:v>Оренбургская область</c:v>
                </c:pt>
                <c:pt idx="9">
                  <c:v>Самарская область</c:v>
                </c:pt>
                <c:pt idx="10">
                  <c:v>Hижегородская область</c:v>
                </c:pt>
                <c:pt idx="11">
                  <c:v>Пермский край</c:v>
                </c:pt>
                <c:pt idx="12">
                  <c:v>Удмуртская Республика</c:v>
                </c:pt>
                <c:pt idx="13">
                  <c:v>Республика Татарстан</c:v>
                </c:pt>
              </c:strCache>
            </c:strRef>
          </c:cat>
          <c:val>
            <c:numRef>
              <c:f>Лист1!$D$6:$D$19</c:f>
              <c:numCache>
                <c:formatCode>#,##0</c:formatCode>
                <c:ptCount val="14"/>
                <c:pt idx="0">
                  <c:v>9782</c:v>
                </c:pt>
                <c:pt idx="1">
                  <c:v>11176</c:v>
                </c:pt>
                <c:pt idx="2">
                  <c:v>11367</c:v>
                </c:pt>
                <c:pt idx="3">
                  <c:v>12349</c:v>
                </c:pt>
                <c:pt idx="4">
                  <c:v>12775</c:v>
                </c:pt>
                <c:pt idx="5">
                  <c:v>12868</c:v>
                </c:pt>
                <c:pt idx="6">
                  <c:v>13400</c:v>
                </c:pt>
                <c:pt idx="7">
                  <c:v>13458</c:v>
                </c:pt>
                <c:pt idx="8">
                  <c:v>13556</c:v>
                </c:pt>
                <c:pt idx="9">
                  <c:v>13686</c:v>
                </c:pt>
                <c:pt idx="10">
                  <c:v>14957</c:v>
                </c:pt>
                <c:pt idx="11">
                  <c:v>16438</c:v>
                </c:pt>
                <c:pt idx="12">
                  <c:v>17744</c:v>
                </c:pt>
                <c:pt idx="13">
                  <c:v>18590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0260864"/>
        <c:axId val="180262400"/>
      </c:barChart>
      <c:catAx>
        <c:axId val="18026086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180262400"/>
        <c:crosses val="autoZero"/>
        <c:auto val="1"/>
        <c:lblAlgn val="ctr"/>
        <c:lblOffset val="100"/>
        <c:noMultiLvlLbl val="0"/>
      </c:catAx>
      <c:valAx>
        <c:axId val="180262400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extTo"/>
        <c:crossAx val="1802608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15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хозяйство 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рыболовство, </a:t>
            </a:r>
          </a:p>
          <a:p>
            <a:pPr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1 жителя</a:t>
            </a:r>
          </a:p>
        </c:rich>
      </c:tx>
      <c:layout>
        <c:manualLayout>
          <c:xMode val="edge"/>
          <c:yMode val="edge"/>
          <c:x val="0.29971588971851371"/>
          <c:y val="2.5072750201244696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58192729209693617"/>
          <c:y val="0.19778975849415717"/>
          <c:w val="0.41807280707831745"/>
          <c:h val="0.7648239374383398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FFF00"/>
            </a:solidFill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2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3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4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5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6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7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8"/>
            <c:invertIfNegative val="0"/>
            <c:bubble3D val="0"/>
            <c:spPr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</c:dPt>
          <c:dPt>
            <c:idx val="9"/>
            <c:invertIfNegative val="0"/>
            <c:bubble3D val="0"/>
          </c:dPt>
          <c:dPt>
            <c:idx val="10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11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12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13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Lbls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Лист1!$C$6:$C$19</c:f>
              <c:strCache>
                <c:ptCount val="14"/>
                <c:pt idx="0">
                  <c:v>Ульяновская область</c:v>
                </c:pt>
                <c:pt idx="1">
                  <c:v>Самарская область</c:v>
                </c:pt>
                <c:pt idx="2">
                  <c:v>Саратовская область</c:v>
                </c:pt>
                <c:pt idx="3">
                  <c:v>Пермский край</c:v>
                </c:pt>
                <c:pt idx="4">
                  <c:v>Нижегородская область</c:v>
                </c:pt>
                <c:pt idx="5">
                  <c:v>Республика Башкортостан</c:v>
                </c:pt>
                <c:pt idx="6">
                  <c:v>Кировская область</c:v>
                </c:pt>
                <c:pt idx="7">
                  <c:v>Оренбургская область</c:v>
                </c:pt>
                <c:pt idx="8">
                  <c:v>Удмуртская Республика</c:v>
                </c:pt>
                <c:pt idx="9">
                  <c:v>Чувашская Республика</c:v>
                </c:pt>
                <c:pt idx="10">
                  <c:v>Пензенская область</c:v>
                </c:pt>
                <c:pt idx="11">
                  <c:v>Республика Марий Эл</c:v>
                </c:pt>
                <c:pt idx="12">
                  <c:v>Республика Мордовия</c:v>
                </c:pt>
                <c:pt idx="13">
                  <c:v>Республика Татарстан </c:v>
                </c:pt>
              </c:strCache>
            </c:strRef>
          </c:cat>
          <c:val>
            <c:numRef>
              <c:f>Лист1!$D$6:$D$19</c:f>
              <c:numCache>
                <c:formatCode>#,##0</c:formatCode>
                <c:ptCount val="14"/>
                <c:pt idx="0">
                  <c:v>959</c:v>
                </c:pt>
                <c:pt idx="1">
                  <c:v>1079</c:v>
                </c:pt>
                <c:pt idx="2">
                  <c:v>1145</c:v>
                </c:pt>
                <c:pt idx="3">
                  <c:v>1152</c:v>
                </c:pt>
                <c:pt idx="4">
                  <c:v>1275</c:v>
                </c:pt>
                <c:pt idx="5">
                  <c:v>1515</c:v>
                </c:pt>
                <c:pt idx="6">
                  <c:v>1755</c:v>
                </c:pt>
                <c:pt idx="7">
                  <c:v>1799</c:v>
                </c:pt>
                <c:pt idx="8">
                  <c:v>1873</c:v>
                </c:pt>
                <c:pt idx="9">
                  <c:v>1971</c:v>
                </c:pt>
                <c:pt idx="10">
                  <c:v>2001</c:v>
                </c:pt>
                <c:pt idx="11">
                  <c:v>2558</c:v>
                </c:pt>
                <c:pt idx="12">
                  <c:v>3891</c:v>
                </c:pt>
                <c:pt idx="13">
                  <c:v>5450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3826304"/>
        <c:axId val="183827840"/>
      </c:barChart>
      <c:catAx>
        <c:axId val="183826304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3827840"/>
        <c:crosses val="autoZero"/>
        <c:auto val="1"/>
        <c:lblAlgn val="ctr"/>
        <c:lblOffset val="100"/>
        <c:noMultiLvlLbl val="0"/>
      </c:catAx>
      <c:valAx>
        <c:axId val="183827840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extTo"/>
        <c:crossAx val="18382630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150"/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 b="1" i="0" u="none" strike="noStrike" kern="1200" baseline="0" dirty="0">
                <a:solidFill>
                  <a:prstClr val="black"/>
                </a:solidFill>
                <a:latin typeface="TimesET" pitchFamily="2" charset="0"/>
                <a:ea typeface="+mn-ea"/>
                <a:cs typeface="+mn-cs"/>
              </a:defRPr>
            </a:pPr>
            <a:r>
              <a:rPr lang="ru-RU" sz="1400" b="1" i="0" u="none" strike="noStrike" kern="1200" baseline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Жилищно-коммунальное хозяйство,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 b="1" i="0" u="none" strike="noStrike" kern="1200" baseline="0" dirty="0">
                <a:solidFill>
                  <a:prstClr val="black"/>
                </a:solidFill>
                <a:latin typeface="TimesET" pitchFamily="2" charset="0"/>
                <a:ea typeface="+mn-ea"/>
                <a:cs typeface="+mn-cs"/>
              </a:defRPr>
            </a:pPr>
            <a:r>
              <a:rPr lang="ru-RU" sz="1400" b="1" i="0" u="none" strike="noStrike" kern="1200" baseline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рублей </a:t>
            </a:r>
            <a:r>
              <a:rPr lang="ru-RU" sz="1400" b="1" i="0" u="none" strike="noStrike" kern="1200" baseline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1 жителя</a:t>
            </a:r>
          </a:p>
        </c:rich>
      </c:tx>
      <c:layout>
        <c:manualLayout>
          <c:xMode val="edge"/>
          <c:yMode val="edge"/>
          <c:x val="0.31357226673416649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58192729209693617"/>
          <c:y val="0.19778975849415717"/>
          <c:w val="0.31713619236579088"/>
          <c:h val="0.7648239374383398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FFF00"/>
            </a:solidFill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2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3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4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5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6"/>
            <c:invertIfNegative val="0"/>
            <c:bubble3D val="0"/>
            <c:spPr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glow rad="127000">
                  <a:schemeClr val="bg1"/>
                </a:glow>
              </a:effectLst>
            </c:spPr>
          </c:dPt>
          <c:dPt>
            <c:idx val="7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8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9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10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11"/>
            <c:invertIfNegative val="0"/>
            <c:bubble3D val="0"/>
          </c:dPt>
          <c:dPt>
            <c:idx val="12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Pt>
            <c:idx val="13"/>
            <c:invertIfNegative val="0"/>
            <c:bubble3D val="0"/>
            <c:spPr>
              <a:gradFill>
                <a:gsLst>
                  <a:gs pos="0">
                    <a:srgbClr val="3333FF">
                      <a:tint val="66000"/>
                      <a:satMod val="160000"/>
                    </a:srgbClr>
                  </a:gs>
                  <a:gs pos="50000">
                    <a:srgbClr val="3333FF">
                      <a:tint val="44500"/>
                      <a:satMod val="160000"/>
                    </a:srgbClr>
                  </a:gs>
                  <a:gs pos="100000">
                    <a:srgbClr val="3333FF">
                      <a:tint val="23500"/>
                      <a:satMod val="160000"/>
                    </a:srgbClr>
                  </a:gs>
                </a:gsLst>
                <a:lin ang="5400000" scaled="1"/>
              </a:gradFill>
            </c:spPr>
          </c:dPt>
          <c:dLbls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Лист1!$C$6:$C$19</c:f>
              <c:strCache>
                <c:ptCount val="14"/>
                <c:pt idx="0">
                  <c:v>Пермский край</c:v>
                </c:pt>
                <c:pt idx="1">
                  <c:v>Саратовская область</c:v>
                </c:pt>
                <c:pt idx="2">
                  <c:v>Удмуртская Республика</c:v>
                </c:pt>
                <c:pt idx="3">
                  <c:v>Оренбургская область</c:v>
                </c:pt>
                <c:pt idx="4">
                  <c:v>Ульяновская область</c:v>
                </c:pt>
                <c:pt idx="5">
                  <c:v>Пензенская область</c:v>
                </c:pt>
                <c:pt idx="6">
                  <c:v>Нижегородская область</c:v>
                </c:pt>
                <c:pt idx="7">
                  <c:v>Республика Башкортостан</c:v>
                </c:pt>
                <c:pt idx="8">
                  <c:v>Самарская область</c:v>
                </c:pt>
                <c:pt idx="9">
                  <c:v>Республика Мордовия</c:v>
                </c:pt>
                <c:pt idx="10">
                  <c:v>Кировская область</c:v>
                </c:pt>
                <c:pt idx="11">
                  <c:v>Чувашская Республика</c:v>
                </c:pt>
                <c:pt idx="12">
                  <c:v>Республика Марий Эл</c:v>
                </c:pt>
                <c:pt idx="13">
                  <c:v>Республика Татарстан </c:v>
                </c:pt>
              </c:strCache>
            </c:strRef>
          </c:cat>
          <c:val>
            <c:numRef>
              <c:f>Лист1!$D$6:$D$19</c:f>
              <c:numCache>
                <c:formatCode>#,##0</c:formatCode>
                <c:ptCount val="14"/>
                <c:pt idx="0" formatCode="0">
                  <c:v>294</c:v>
                </c:pt>
                <c:pt idx="1">
                  <c:v>343</c:v>
                </c:pt>
                <c:pt idx="2">
                  <c:v>356</c:v>
                </c:pt>
                <c:pt idx="3">
                  <c:v>365</c:v>
                </c:pt>
                <c:pt idx="4">
                  <c:v>533</c:v>
                </c:pt>
                <c:pt idx="5" formatCode="0">
                  <c:v>576</c:v>
                </c:pt>
                <c:pt idx="6">
                  <c:v>724</c:v>
                </c:pt>
                <c:pt idx="7">
                  <c:v>860</c:v>
                </c:pt>
                <c:pt idx="8">
                  <c:v>975</c:v>
                </c:pt>
                <c:pt idx="9">
                  <c:v>979</c:v>
                </c:pt>
                <c:pt idx="10">
                  <c:v>1231</c:v>
                </c:pt>
                <c:pt idx="11">
                  <c:v>1236</c:v>
                </c:pt>
                <c:pt idx="12">
                  <c:v>1633</c:v>
                </c:pt>
                <c:pt idx="13">
                  <c:v>2194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3837440"/>
        <c:axId val="183838976"/>
      </c:barChart>
      <c:catAx>
        <c:axId val="183837440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3838976"/>
        <c:crosses val="autoZero"/>
        <c:auto val="1"/>
        <c:lblAlgn val="ctr"/>
        <c:lblOffset val="100"/>
        <c:noMultiLvlLbl val="0"/>
      </c:catAx>
      <c:valAx>
        <c:axId val="183838976"/>
        <c:scaling>
          <c:orientation val="minMax"/>
        </c:scaling>
        <c:delete val="1"/>
        <c:axPos val="b"/>
        <c:numFmt formatCode="0" sourceLinked="1"/>
        <c:majorTickMark val="out"/>
        <c:minorTickMark val="none"/>
        <c:tickLblPos val="nextTo"/>
        <c:crossAx val="1838374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150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 b="1" i="0" u="none" strike="noStrike" kern="1200" baseline="0" dirty="0">
                <a:solidFill>
                  <a:prstClr val="black"/>
                </a:solidFill>
                <a:latin typeface="TimesET" pitchFamily="2" charset="0"/>
                <a:ea typeface="+mn-ea"/>
                <a:cs typeface="+mn-cs"/>
              </a:defRPr>
            </a:pPr>
            <a:r>
              <a:rPr lang="ru-RU" sz="1400" b="1" i="0" u="none" strike="noStrike" baseline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</a:t>
            </a:r>
            <a:r>
              <a:rPr lang="ru-RU" sz="1400" b="1" i="0" u="none" strike="noStrike" kern="1200" baseline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 b="1" i="0" u="none" strike="noStrike" kern="1200" baseline="0" dirty="0">
                <a:solidFill>
                  <a:prstClr val="black"/>
                </a:solidFill>
                <a:latin typeface="TimesET" pitchFamily="2" charset="0"/>
                <a:ea typeface="+mn-ea"/>
                <a:cs typeface="+mn-cs"/>
              </a:defRPr>
            </a:pPr>
            <a:r>
              <a:rPr lang="ru-RU" sz="1400" b="1" i="0" u="none" strike="noStrike" kern="1200" baseline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рублей </a:t>
            </a:r>
            <a:r>
              <a:rPr lang="ru-RU" sz="1400" b="1" i="0" u="none" strike="noStrike" kern="1200" baseline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1 жителя</a:t>
            </a:r>
          </a:p>
        </c:rich>
      </c:tx>
      <c:layout>
        <c:manualLayout>
          <c:xMode val="edge"/>
          <c:yMode val="edge"/>
          <c:x val="0.28585951270286086"/>
          <c:y val="3.400167838494135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58192729209693617"/>
          <c:y val="0.19778975849415717"/>
          <c:w val="0.22360564751013451"/>
          <c:h val="0.76482393743833987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3333FF">
                    <a:tint val="66000"/>
                    <a:satMod val="160000"/>
                  </a:srgbClr>
                </a:gs>
                <a:gs pos="50000">
                  <a:srgbClr val="3333FF">
                    <a:tint val="44500"/>
                    <a:satMod val="160000"/>
                  </a:srgbClr>
                </a:gs>
                <a:gs pos="100000">
                  <a:srgbClr val="3333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c:spPr>
          <c:invertIfNegative val="0"/>
          <c:dPt>
            <c:idx val="5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7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</c:spPr>
          </c:dPt>
          <c:dLbls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Лист1!$C$6:$C$19</c:f>
              <c:strCache>
                <c:ptCount val="14"/>
                <c:pt idx="0">
                  <c:v>Пензенская область</c:v>
                </c:pt>
                <c:pt idx="1">
                  <c:v>Кировская область</c:v>
                </c:pt>
                <c:pt idx="2">
                  <c:v>Пермский край</c:v>
                </c:pt>
                <c:pt idx="3">
                  <c:v>Республика Марий Эл</c:v>
                </c:pt>
                <c:pt idx="4">
                  <c:v>Оренбургская область</c:v>
                </c:pt>
                <c:pt idx="5">
                  <c:v>Ульяновская область</c:v>
                </c:pt>
                <c:pt idx="6">
                  <c:v>Саратовская область</c:v>
                </c:pt>
                <c:pt idx="7">
                  <c:v>Чувашская Республика</c:v>
                </c:pt>
                <c:pt idx="8">
                  <c:v>Удмуртская Республика</c:v>
                </c:pt>
                <c:pt idx="9">
                  <c:v>Республика Мордовия</c:v>
                </c:pt>
                <c:pt idx="10">
                  <c:v>Самарская область</c:v>
                </c:pt>
                <c:pt idx="11">
                  <c:v>Республика Башкортостан</c:v>
                </c:pt>
                <c:pt idx="12">
                  <c:v>Республика Татарстан </c:v>
                </c:pt>
                <c:pt idx="13">
                  <c:v>Нижегородская область</c:v>
                </c:pt>
              </c:strCache>
            </c:strRef>
          </c:cat>
          <c:val>
            <c:numRef>
              <c:f>Лист1!$D$6:$D$19</c:f>
              <c:numCache>
                <c:formatCode>0</c:formatCode>
                <c:ptCount val="14"/>
                <c:pt idx="0">
                  <c:v>93</c:v>
                </c:pt>
                <c:pt idx="1">
                  <c:v>105.58449280164498</c:v>
                </c:pt>
                <c:pt idx="2">
                  <c:v>146.08367396794267</c:v>
                </c:pt>
                <c:pt idx="3">
                  <c:v>169.00979137821244</c:v>
                </c:pt>
                <c:pt idx="4">
                  <c:v>187.99642741792402</c:v>
                </c:pt>
                <c:pt idx="5">
                  <c:v>208.86159486051019</c:v>
                </c:pt>
                <c:pt idx="6">
                  <c:v>226.12049563176106</c:v>
                </c:pt>
                <c:pt idx="7">
                  <c:v>231.29659193616121</c:v>
                </c:pt>
                <c:pt idx="8">
                  <c:v>303.18190748312594</c:v>
                </c:pt>
                <c:pt idx="9">
                  <c:v>410</c:v>
                </c:pt>
                <c:pt idx="10">
                  <c:v>459</c:v>
                </c:pt>
                <c:pt idx="11">
                  <c:v>512</c:v>
                </c:pt>
                <c:pt idx="12">
                  <c:v>799</c:v>
                </c:pt>
                <c:pt idx="13">
                  <c:v>1356.9954611137127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3975296"/>
        <c:axId val="183977088"/>
      </c:barChart>
      <c:catAx>
        <c:axId val="183975296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3977088"/>
        <c:crosses val="autoZero"/>
        <c:auto val="1"/>
        <c:lblAlgn val="ctr"/>
        <c:lblOffset val="100"/>
        <c:noMultiLvlLbl val="0"/>
      </c:catAx>
      <c:valAx>
        <c:axId val="183977088"/>
        <c:scaling>
          <c:orientation val="minMax"/>
        </c:scaling>
        <c:delete val="1"/>
        <c:axPos val="b"/>
        <c:numFmt formatCode="0" sourceLinked="1"/>
        <c:majorTickMark val="out"/>
        <c:minorTickMark val="none"/>
        <c:tickLblPos val="nextTo"/>
        <c:crossAx val="18397529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15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1856529101477351"/>
          <c:y val="4.6517383713735476E-2"/>
          <c:w val="0.77917668553449726"/>
          <c:h val="0.92690125416412994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5806164155104521E-2"/>
                  <c:y val="-9.657850983668598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925,4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7096281408750606E-2"/>
                  <c:y val="6.4385673224457325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074,5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2580234507292171E-2"/>
                  <c:y val="3.2192836612228663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492,9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0322211056562955E-2"/>
                  <c:y val="-6.4385673224457325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513,2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2580234507292171E-2"/>
                  <c:y val="-6.4385673224457325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781,2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1290117253646002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892,8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1.8064187605833736E-2"/>
                  <c:y val="-3.2192836612228663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621,7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 i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7"/>
                <c:pt idx="0">
                  <c:v>2018 год</c:v>
                </c:pt>
                <c:pt idx="1">
                  <c:v>2017 год</c:v>
                </c:pt>
                <c:pt idx="2">
                  <c:v>2016 год</c:v>
                </c:pt>
                <c:pt idx="3">
                  <c:v>2015 год</c:v>
                </c:pt>
                <c:pt idx="4">
                  <c:v>2014 год</c:v>
                </c:pt>
                <c:pt idx="5">
                  <c:v>2013 год</c:v>
                </c:pt>
                <c:pt idx="6">
                  <c:v>2012 год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5925.4</c:v>
                </c:pt>
                <c:pt idx="1">
                  <c:v>6074.5</c:v>
                </c:pt>
                <c:pt idx="2">
                  <c:v>5492.9</c:v>
                </c:pt>
                <c:pt idx="3">
                  <c:v>5513.2</c:v>
                </c:pt>
                <c:pt idx="4">
                  <c:v>6781.2</c:v>
                </c:pt>
                <c:pt idx="5">
                  <c:v>3892.8</c:v>
                </c:pt>
                <c:pt idx="6">
                  <c:v>2621.7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4394496"/>
        <c:axId val="184396032"/>
        <c:axId val="0"/>
      </c:bar3DChart>
      <c:catAx>
        <c:axId val="1843944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4396032"/>
        <c:crosses val="autoZero"/>
        <c:auto val="1"/>
        <c:lblAlgn val="ctr"/>
        <c:lblOffset val="100"/>
        <c:noMultiLvlLbl val="0"/>
      </c:catAx>
      <c:valAx>
        <c:axId val="1843960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4394496"/>
        <c:crosses val="autoZero"/>
        <c:crossBetween val="between"/>
      </c:valAx>
      <c:spPr>
        <a:noFill/>
        <a:ln w="25378">
          <a:noFill/>
        </a:ln>
      </c:spPr>
    </c:plotArea>
    <c:plotVisOnly val="1"/>
    <c:dispBlanksAs val="gap"/>
    <c:showDLblsOverMax val="0"/>
  </c:chart>
  <c:txPr>
    <a:bodyPr/>
    <a:lstStyle/>
    <a:p>
      <a:pPr>
        <a:defRPr sz="1798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tx>
        <c:rich>
          <a:bodyPr/>
          <a:lstStyle/>
          <a:p>
            <a:pPr algn="r">
              <a:defRPr/>
            </a:pPr>
            <a:r>
              <a:rPr lang="ru-RU"/>
              <a:t>на 01.01.2017  (за 2016 год)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66CCFF"/>
            </a:solidFill>
          </c:spPr>
          <c:invertIfNegative val="0"/>
          <c:dPt>
            <c:idx val="10"/>
            <c:invertIfNegative val="0"/>
            <c:bubble3D val="0"/>
            <c:spPr>
              <a:solidFill>
                <a:srgbClr val="FFFF99"/>
              </a:solidFill>
            </c:spPr>
          </c:dPt>
          <c:dPt>
            <c:idx val="12"/>
            <c:invertIfNegative val="0"/>
            <c:bubble3D val="0"/>
          </c:dPt>
          <c:dLbls>
            <c:dLbl>
              <c:idx val="0"/>
              <c:layout>
                <c:manualLayout>
                  <c:x val="-7.2093551316984557E-3"/>
                  <c:y val="-1.94203849518810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7465940054495913E-4"/>
                  <c:y val="-1.3045348498104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3333333333333332E-3"/>
                  <c:y val="4.3290043290043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6.13261883931175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1.04618693496646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-1.01611256926217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"/>
                  <c:y val="1.851851851851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2.7777777777777779E-3"/>
                  <c:y val="1.2987012987012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1.666666666666656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Лист1!$A$3:$A$16</c:f>
              <c:strCache>
                <c:ptCount val="14"/>
                <c:pt idx="0">
                  <c:v>Оренбургская обл.</c:v>
                </c:pt>
                <c:pt idx="1">
                  <c:v>Самарская обл.</c:v>
                </c:pt>
                <c:pt idx="2">
                  <c:v>Нижегородская обл.</c:v>
                </c:pt>
                <c:pt idx="3">
                  <c:v>Пермский край</c:v>
                </c:pt>
                <c:pt idx="4">
                  <c:v>Башкортостан</c:v>
                </c:pt>
                <c:pt idx="5">
                  <c:v>Татарстан</c:v>
                </c:pt>
                <c:pt idx="6">
                  <c:v>Ульяновская обл.</c:v>
                </c:pt>
                <c:pt idx="7">
                  <c:v>Пензенская обл.</c:v>
                </c:pt>
                <c:pt idx="8">
                  <c:v>Удмуртия</c:v>
                </c:pt>
                <c:pt idx="9">
                  <c:v>Саратовская обл.</c:v>
                </c:pt>
                <c:pt idx="10">
                  <c:v>Чувашия</c:v>
                </c:pt>
                <c:pt idx="11">
                  <c:v>Мордовия</c:v>
                </c:pt>
                <c:pt idx="12">
                  <c:v>Марий Эл</c:v>
                </c:pt>
                <c:pt idx="13">
                  <c:v>Кировская обл.</c:v>
                </c:pt>
              </c:strCache>
            </c:strRef>
          </c:cat>
          <c:val>
            <c:numRef>
              <c:f>Лист1!$B$3:$B$16</c:f>
              <c:numCache>
                <c:formatCode>0.0</c:formatCode>
                <c:ptCount val="14"/>
                <c:pt idx="0">
                  <c:v>58.725000000000001</c:v>
                </c:pt>
                <c:pt idx="1">
                  <c:v>56.975999999999999</c:v>
                </c:pt>
                <c:pt idx="2">
                  <c:v>50.408999999999999</c:v>
                </c:pt>
                <c:pt idx="3">
                  <c:v>43.822000000000003</c:v>
                </c:pt>
                <c:pt idx="4">
                  <c:v>43.064</c:v>
                </c:pt>
                <c:pt idx="5">
                  <c:v>43.052999999999997</c:v>
                </c:pt>
                <c:pt idx="6">
                  <c:v>40.121000000000002</c:v>
                </c:pt>
                <c:pt idx="7">
                  <c:v>38.44</c:v>
                </c:pt>
                <c:pt idx="8">
                  <c:v>37.436</c:v>
                </c:pt>
                <c:pt idx="9">
                  <c:v>36.566000000000003</c:v>
                </c:pt>
                <c:pt idx="10">
                  <c:v>36.134999999999998</c:v>
                </c:pt>
                <c:pt idx="11">
                  <c:v>35.676000000000002</c:v>
                </c:pt>
                <c:pt idx="12">
                  <c:v>34.972000000000001</c:v>
                </c:pt>
                <c:pt idx="13">
                  <c:v>33.651000000000003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5936128"/>
        <c:axId val="185950208"/>
        <c:axId val="0"/>
      </c:bar3DChart>
      <c:catAx>
        <c:axId val="1859361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5950208"/>
        <c:crosses val="autoZero"/>
        <c:auto val="1"/>
        <c:lblAlgn val="ctr"/>
        <c:lblOffset val="100"/>
        <c:noMultiLvlLbl val="0"/>
      </c:catAx>
      <c:valAx>
        <c:axId val="185950208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0.0" sourceLinked="1"/>
        <c:majorTickMark val="out"/>
        <c:minorTickMark val="none"/>
        <c:tickLblPos val="nextTo"/>
        <c:crossAx val="185936128"/>
        <c:crosses val="autoZero"/>
        <c:crossBetween val="between"/>
        <c:majorUnit val="15"/>
        <c:minorUnit val="2"/>
      </c:valAx>
    </c:plotArea>
    <c:plotVisOnly val="1"/>
    <c:dispBlanksAs val="gap"/>
    <c:showDLblsOverMax val="0"/>
  </c:chart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888172904015905"/>
          <c:y val="3.8602954383300532E-2"/>
          <c:w val="0.72981088528296556"/>
          <c:h val="0.89120985582888024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Лист1!$A$6:$A$12</c:f>
              <c:numCache>
                <c:formatCode>General</c:formatCode>
                <c:ptCount val="7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  <c:pt idx="4">
                  <c:v>2016</c:v>
                </c:pt>
                <c:pt idx="5">
                  <c:v>2015</c:v>
                </c:pt>
                <c:pt idx="6">
                  <c:v>2014</c:v>
                </c:pt>
              </c:numCache>
            </c:numRef>
          </c:cat>
          <c:val>
            <c:numRef>
              <c:f>Лист1!$B$6:$B$12</c:f>
              <c:numCache>
                <c:formatCode>#,##0</c:formatCode>
                <c:ptCount val="7"/>
                <c:pt idx="0">
                  <c:v>41446.339999999997</c:v>
                </c:pt>
                <c:pt idx="1">
                  <c:v>40602.71</c:v>
                </c:pt>
                <c:pt idx="2">
                  <c:v>47721.86</c:v>
                </c:pt>
                <c:pt idx="3">
                  <c:v>43974.8</c:v>
                </c:pt>
                <c:pt idx="4">
                  <c:v>41357.9</c:v>
                </c:pt>
                <c:pt idx="5">
                  <c:v>37122.199999999997</c:v>
                </c:pt>
                <c:pt idx="6">
                  <c:v>36882.400000000001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7226496"/>
        <c:axId val="177228032"/>
      </c:barChart>
      <c:catAx>
        <c:axId val="1772264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7228032"/>
        <c:crosses val="autoZero"/>
        <c:auto val="1"/>
        <c:lblAlgn val="ctr"/>
        <c:lblOffset val="100"/>
        <c:noMultiLvlLbl val="0"/>
      </c:catAx>
      <c:valAx>
        <c:axId val="177228032"/>
        <c:scaling>
          <c:orientation val="minMax"/>
          <c:min val="0"/>
        </c:scaling>
        <c:delete val="0"/>
        <c:axPos val="b"/>
        <c:numFmt formatCode="#,##0" sourceLinked="1"/>
        <c:majorTickMark val="out"/>
        <c:minorTickMark val="none"/>
        <c:tickLblPos val="nextTo"/>
        <c:crossAx val="17722649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на 01.01.2016  (за 2015 год)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66CCFF"/>
            </a:solidFill>
          </c:spPr>
          <c:invertIfNegative val="0"/>
          <c:dPt>
            <c:idx val="12"/>
            <c:invertIfNegative val="0"/>
            <c:bubble3D val="0"/>
            <c:spPr>
              <a:solidFill>
                <a:srgbClr val="FFFF99"/>
              </a:solidFill>
            </c:spPr>
          </c:dPt>
          <c:dLbls>
            <c:dLbl>
              <c:idx val="0"/>
              <c:layout>
                <c:manualLayout>
                  <c:x val="-2.2021767624683232E-17"/>
                  <c:y val="1.85185185185185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9.25925925925928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2072072072072073E-3"/>
                  <c:y val="1.851851851851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4024024024024023E-3"/>
                  <c:y val="1.851851851851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-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2.4024024024024023E-3"/>
                  <c:y val="1.851851851851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9.6096096096096092E-3"/>
                  <c:y val="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4.8048048048048046E-3"/>
                  <c:y val="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1.2012012012012012E-2"/>
                  <c:y val="9.25925925925925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7.207207207207207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9.6096096096096977E-3"/>
                  <c:y val="4.62962962962962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7.2072072072072073E-3"/>
                  <c:y val="4.629629629629629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1.441441441441441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Лист1!$A$19:$A$32</c:f>
              <c:strCache>
                <c:ptCount val="14"/>
                <c:pt idx="0">
                  <c:v>Оренбургская обл.</c:v>
                </c:pt>
                <c:pt idx="1">
                  <c:v>Самарская обл.</c:v>
                </c:pt>
                <c:pt idx="2">
                  <c:v>Нижегородская обл.</c:v>
                </c:pt>
                <c:pt idx="3">
                  <c:v>Пермский край</c:v>
                </c:pt>
                <c:pt idx="4">
                  <c:v>Башкортостан</c:v>
                </c:pt>
                <c:pt idx="5">
                  <c:v>Татарстан</c:v>
                </c:pt>
                <c:pt idx="6">
                  <c:v>Ульяновская обл.</c:v>
                </c:pt>
                <c:pt idx="7">
                  <c:v>Пензенская обл.</c:v>
                </c:pt>
                <c:pt idx="8">
                  <c:v>Удмуртия</c:v>
                </c:pt>
                <c:pt idx="9">
                  <c:v>Мордовия</c:v>
                </c:pt>
                <c:pt idx="10">
                  <c:v>Саратовская обл.</c:v>
                </c:pt>
                <c:pt idx="11">
                  <c:v>Марий Эл</c:v>
                </c:pt>
                <c:pt idx="12">
                  <c:v>Чувашия</c:v>
                </c:pt>
                <c:pt idx="13">
                  <c:v>Кировская обл.</c:v>
                </c:pt>
              </c:strCache>
            </c:strRef>
          </c:cat>
          <c:val>
            <c:numRef>
              <c:f>Лист1!$B$19:$B$32</c:f>
              <c:numCache>
                <c:formatCode>0.0</c:formatCode>
                <c:ptCount val="14"/>
                <c:pt idx="0">
                  <c:v>54.871000000000002</c:v>
                </c:pt>
                <c:pt idx="1">
                  <c:v>52.914999999999999</c:v>
                </c:pt>
                <c:pt idx="2">
                  <c:v>50.784999999999997</c:v>
                </c:pt>
                <c:pt idx="3">
                  <c:v>44.545000000000002</c:v>
                </c:pt>
                <c:pt idx="4">
                  <c:v>41.923000000000002</c:v>
                </c:pt>
                <c:pt idx="5">
                  <c:v>41.411000000000001</c:v>
                </c:pt>
                <c:pt idx="6">
                  <c:v>38.851999999999997</c:v>
                </c:pt>
                <c:pt idx="7">
                  <c:v>37.515000000000001</c:v>
                </c:pt>
                <c:pt idx="8">
                  <c:v>37.203000000000003</c:v>
                </c:pt>
                <c:pt idx="9">
                  <c:v>35.890999999999998</c:v>
                </c:pt>
                <c:pt idx="10">
                  <c:v>35.448999999999998</c:v>
                </c:pt>
                <c:pt idx="11">
                  <c:v>35.192999999999998</c:v>
                </c:pt>
                <c:pt idx="12">
                  <c:v>34.034999999999997</c:v>
                </c:pt>
                <c:pt idx="13">
                  <c:v>33.680999999999997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5984128"/>
        <c:axId val="185985664"/>
        <c:axId val="0"/>
      </c:bar3DChart>
      <c:catAx>
        <c:axId val="1859841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5985664"/>
        <c:crosses val="autoZero"/>
        <c:auto val="1"/>
        <c:lblAlgn val="ctr"/>
        <c:lblOffset val="100"/>
        <c:noMultiLvlLbl val="0"/>
      </c:catAx>
      <c:valAx>
        <c:axId val="185985664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185984128"/>
        <c:crosses val="autoZero"/>
        <c:crossBetween val="between"/>
        <c:majorUnit val="15"/>
        <c:minorUnit val="2"/>
      </c:valAx>
    </c:plotArea>
    <c:plotVisOnly val="1"/>
    <c:dispBlanksAs val="gap"/>
    <c:showDLblsOverMax val="0"/>
  </c:chart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60"/>
      <c:rotY val="15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4514248025329827E-2"/>
          <c:y val="0"/>
          <c:w val="0.93186343442388353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Lbls>
            <c:dLbl>
              <c:idx val="0"/>
              <c:layout>
                <c:manualLayout>
                  <c:x val="0.19273341643608868"/>
                  <c:y val="0.29063854016220425"/>
                </c:manualLayout>
              </c:layout>
              <c:tx>
                <c:rich>
                  <a:bodyPr/>
                  <a:lstStyle/>
                  <a:p>
                    <a:r>
                      <a:rPr lang="ru-RU" sz="12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14 315,7 млн. рублей -                    78,4%</a:t>
                    </a:r>
                    <a:endParaRPr lang="ru-RU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6349704605047613"/>
                  <c:y val="-6.1895900455504943E-2"/>
                </c:manualLayout>
              </c:layout>
              <c:tx>
                <c:rich>
                  <a:bodyPr/>
                  <a:lstStyle/>
                  <a:p>
                    <a:r>
                      <a:rPr lang="ru-RU" sz="1200" i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3 942,7 </a:t>
                    </a:r>
                    <a:r>
                      <a:rPr lang="ru-RU" sz="12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млн. рублей -                    21,6%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i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Бюджет ТФОМС</c:v>
                </c:pt>
                <c:pt idx="1">
                  <c:v>Республиканский бюджет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14315.7</c:v>
                </c:pt>
                <c:pt idx="1">
                  <c:v>3942.7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75"/>
      <c:rotY val="16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782804079454082"/>
          <c:y val="0.19381511508960125"/>
          <c:w val="0.59238092844274493"/>
          <c:h val="0.5144698572804254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1"/>
            <c:spPr>
              <a:solidFill>
                <a:srgbClr val="F97F88"/>
              </a:solidFill>
            </c:spPr>
          </c:dPt>
          <c:dPt>
            <c:idx val="1"/>
            <c:bubble3D val="0"/>
            <c:spPr>
              <a:solidFill>
                <a:srgbClr val="9DFFE5"/>
              </a:solidFill>
            </c:spPr>
          </c:dPt>
          <c:dPt>
            <c:idx val="2"/>
            <c:bubble3D val="0"/>
            <c:spPr>
              <a:solidFill>
                <a:srgbClr val="FFC000"/>
              </a:solidFill>
            </c:spPr>
          </c:dPt>
          <c:dPt>
            <c:idx val="3"/>
            <c:bubble3D val="0"/>
            <c:spPr>
              <a:solidFill>
                <a:srgbClr val="7030A0"/>
              </a:solidFill>
            </c:spPr>
          </c:dPt>
          <c:dPt>
            <c:idx val="4"/>
            <c:bubble3D val="0"/>
            <c:spPr>
              <a:solidFill>
                <a:srgbClr val="99FF66"/>
              </a:solidFill>
            </c:spPr>
          </c:dPt>
          <c:dPt>
            <c:idx val="5"/>
            <c:bubble3D val="0"/>
            <c:spPr>
              <a:solidFill>
                <a:srgbClr val="0000FF"/>
              </a:solidFill>
            </c:spPr>
          </c:dPt>
          <c:dPt>
            <c:idx val="6"/>
            <c:bubble3D val="0"/>
            <c:spPr>
              <a:solidFill>
                <a:srgbClr val="9999FF"/>
              </a:solidFill>
            </c:spPr>
          </c:dPt>
          <c:dLbls>
            <c:dLbl>
              <c:idx val="0"/>
              <c:layout>
                <c:manualLayout>
                  <c:x val="0.2467296070340165"/>
                  <c:y val="-5.8146977319147211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2008,0 млн. рублей</a:t>
                    </a:r>
                    <a:r>
                      <a:rPr lang="ru-RU" sz="1100" b="0" i="1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1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–</a:t>
                    </a:r>
                    <a:r>
                      <a:rPr lang="ru-RU" sz="1100" b="0" i="1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50,9</a:t>
                    </a:r>
                    <a:r>
                      <a:rPr lang="ru-RU" sz="11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ru-RU" sz="1200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5576283151303669"/>
                  <c:y val="0.11374795913227474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904,5 млн. рублей- </a:t>
                    </a:r>
                    <a:r>
                      <a:rPr lang="ru-RU" sz="1100" b="0" i="1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22,9</a:t>
                    </a:r>
                    <a:r>
                      <a:rPr lang="ru-RU" sz="11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20347063516204753"/>
                  <c:y val="-0.1084825109329156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1030,2 млн.</a:t>
                    </a:r>
                    <a:r>
                      <a:rPr lang="ru-RU" sz="11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рублей-26,1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6737010657774666E-2"/>
                  <c:y val="9.2598869649953546E-3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18,9 млн.</a:t>
                    </a:r>
                    <a:r>
                      <a:rPr lang="ru-RU" sz="11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рублей-1,1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13861374319182274"/>
                  <c:y val="4.7609074461989205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89,7</a:t>
                    </a:r>
                    <a:r>
                      <a:rPr lang="ru-RU" sz="11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млн. рублей- 5,4%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7.6005716286250607E-2"/>
                  <c:y val="7.2450567542069993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54,4 млн. рублей- 3,2%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0.19195220358243567"/>
                  <c:y val="-9.1593158818233905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370,6  млн. рублей – 22,1%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Стационарная медицинская помощь</c:v>
                </c:pt>
                <c:pt idx="1">
                  <c:v>Амбулаторная помощь</c:v>
                </c:pt>
                <c:pt idx="2">
                  <c:v>Медицинская помощь в дневных стационарах всех типов, скорая медицинская помощь, санаторно-оздоровительная помощь, заготовка, переработка, хранение и обеспечение безопасности донорской крови и ее компонентов, другие вопросы в области здравоохранения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2008</c:v>
                </c:pt>
                <c:pt idx="1">
                  <c:v>904.5</c:v>
                </c:pt>
                <c:pt idx="2">
                  <c:v>1030.2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6.1406458944323603E-2"/>
          <c:y val="0.68645606136294179"/>
          <c:w val="0.88301815322631561"/>
          <c:h val="0.25342095067415388"/>
        </c:manualLayout>
      </c:layout>
      <c:overlay val="0"/>
      <c:txPr>
        <a:bodyPr/>
        <a:lstStyle/>
        <a:p>
          <a:pPr>
            <a:defRPr sz="9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5"/>
      <c:rotY val="1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98279556239783E-3"/>
          <c:y val="9.4985381028124247E-2"/>
          <c:w val="0.99880172044376025"/>
          <c:h val="0.72769393560643147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Лист1!$A$2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rgbClr val="3333FF"/>
                </a:gs>
                <a:gs pos="35000">
                  <a:srgbClr val="3366FF"/>
                </a:gs>
                <a:gs pos="100000">
                  <a:srgbClr val="3366FF"/>
                </a:gs>
              </a:gsLst>
              <a:lin ang="16200000" scaled="1"/>
            </a:gradFill>
            <a:ln w="9525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0"/>
                  <c:y val="-0.32334370255156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0.352738584601710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7982940167141916E-3"/>
                  <c:y val="-0.338041143576639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9193176066856048E-3"/>
                  <c:y val="-0.2939488205014257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13</a:t>
                    </a:r>
                    <a:r>
                      <a:rPr lang="ru-RU" baseline="0" dirty="0" smtClean="0"/>
                      <a:t> 964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7.8386352133713536E-3"/>
                  <c:y val="-0.3012975410139613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13 442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63500"/>
              </a:effectLst>
            </c:spPr>
            <c:txPr>
              <a:bodyPr anchor="t" anchorCtr="0"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2016 год (факт)</c:v>
                </c:pt>
                <c:pt idx="1">
                  <c:v>2017 год (факт)</c:v>
                </c:pt>
                <c:pt idx="2">
                  <c:v>2018 год</c:v>
                </c:pt>
                <c:pt idx="3">
                  <c:v>2019 год</c:v>
                </c:pt>
                <c:pt idx="4">
                  <c:v>2020 год</c:v>
                </c:pt>
              </c:strCache>
            </c:strRef>
          </c:cat>
          <c:val>
            <c:numRef>
              <c:f>Лист1!$B$2:$F$2</c:f>
              <c:numCache>
                <c:formatCode>#,##0</c:formatCode>
                <c:ptCount val="5"/>
                <c:pt idx="0">
                  <c:v>14164.8</c:v>
                </c:pt>
                <c:pt idx="1">
                  <c:v>16174</c:v>
                </c:pt>
                <c:pt idx="2">
                  <c:v>19204</c:v>
                </c:pt>
                <c:pt idx="3">
                  <c:v>13373</c:v>
                </c:pt>
                <c:pt idx="4">
                  <c:v>13491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7"/>
        <c:gapDepth val="260"/>
        <c:shape val="box"/>
        <c:axId val="186481664"/>
        <c:axId val="186512128"/>
        <c:axId val="0"/>
      </c:bar3DChart>
      <c:catAx>
        <c:axId val="186481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6512128"/>
        <c:crosses val="autoZero"/>
        <c:auto val="1"/>
        <c:lblAlgn val="ctr"/>
        <c:lblOffset val="100"/>
        <c:noMultiLvlLbl val="0"/>
      </c:catAx>
      <c:valAx>
        <c:axId val="186512128"/>
        <c:scaling>
          <c:orientation val="minMax"/>
          <c:min val="0"/>
        </c:scaling>
        <c:delete val="1"/>
        <c:axPos val="l"/>
        <c:majorGridlines/>
        <c:numFmt formatCode="#,##0" sourceLinked="1"/>
        <c:majorTickMark val="none"/>
        <c:minorTickMark val="none"/>
        <c:tickLblPos val="nextTo"/>
        <c:crossAx val="186481664"/>
        <c:crosses val="autoZero"/>
        <c:crossBetween val="between"/>
      </c:valAx>
      <c:spPr>
        <a:noFill/>
        <a:ln w="25409">
          <a:noFill/>
        </a:ln>
      </c:spPr>
    </c:plotArea>
    <c:plotVisOnly val="1"/>
    <c:dispBlanksAs val="gap"/>
    <c:showDLblsOverMax val="0"/>
  </c:chart>
  <c:txPr>
    <a:bodyPr/>
    <a:lstStyle/>
    <a:p>
      <a:pPr>
        <a:defRPr sz="1809"/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"/>
      <c:rotY val="1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5376414815697981E-2"/>
          <c:y val="9.2028421962777079E-2"/>
          <c:w val="0.94794582444769004"/>
          <c:h val="0.668720965160249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 год (факт)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-1.1761887532893081E-2"/>
                  <c:y val="-1.3064392022285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6350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Лист1!$B$2:$B$5</c:f>
              <c:numCache>
                <c:formatCode>0</c:formatCode>
                <c:ptCount val="4"/>
                <c:pt idx="0">
                  <c:v>565.9</c:v>
                </c:pt>
                <c:pt idx="1">
                  <c:v>4586.8</c:v>
                </c:pt>
                <c:pt idx="2">
                  <c:v>8656.7999999999993</c:v>
                </c:pt>
                <c:pt idx="3">
                  <c:v>355.3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 год (факт)</c:v>
                </c:pt>
              </c:strCache>
            </c:strRef>
          </c:tx>
          <c:invertIfNegative val="0"/>
          <c:dLbls>
            <c:spPr>
              <a:noFill/>
              <a:ln>
                <a:solidFill>
                  <a:schemeClr val="accent1"/>
                </a:solidFill>
              </a:ln>
              <a:effectLst>
                <a:softEdge rad="6350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Лист1!$C$2:$C$5</c:f>
              <c:numCache>
                <c:formatCode>0</c:formatCode>
                <c:ptCount val="4"/>
                <c:pt idx="0">
                  <c:v>600.79999999999995</c:v>
                </c:pt>
                <c:pt idx="1">
                  <c:v>6321</c:v>
                </c:pt>
                <c:pt idx="2">
                  <c:v>9169</c:v>
                </c:pt>
                <c:pt idx="3">
                  <c:v>83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 год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3.920629177631050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1877371256376315E-17"/>
                  <c:y val="-9.79829401671419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Лист1!$D$2:$D$5</c:f>
              <c:numCache>
                <c:formatCode>0</c:formatCode>
                <c:ptCount val="4"/>
                <c:pt idx="0">
                  <c:v>869.6</c:v>
                </c:pt>
                <c:pt idx="1">
                  <c:v>8102.3</c:v>
                </c:pt>
                <c:pt idx="2">
                  <c:v>10163.1</c:v>
                </c:pt>
                <c:pt idx="3">
                  <c:v>69.099999999999994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2019 год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9.8015729440776266E-3"/>
                  <c:y val="1.3064392022285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Лист1!$E$2:$E$5</c:f>
              <c:numCache>
                <c:formatCode>0</c:formatCode>
                <c:ptCount val="4"/>
                <c:pt idx="0">
                  <c:v>487</c:v>
                </c:pt>
                <c:pt idx="1">
                  <c:v>3809.9</c:v>
                </c:pt>
                <c:pt idx="2">
                  <c:v>9597.2000000000007</c:v>
                </c:pt>
                <c:pt idx="3">
                  <c:v>69.8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2020 год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1.1761887532893152E-2"/>
                  <c:y val="3.2660980055713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1365033421048405E-2"/>
                  <c:y val="3.2660980055713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Лист1!$F$2:$F$5</c:f>
              <c:numCache>
                <c:formatCode>0</c:formatCode>
                <c:ptCount val="4"/>
                <c:pt idx="0">
                  <c:v>433</c:v>
                </c:pt>
                <c:pt idx="1">
                  <c:v>3374</c:v>
                </c:pt>
                <c:pt idx="2">
                  <c:v>9564.9</c:v>
                </c:pt>
                <c:pt idx="3">
                  <c:v>69.8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20"/>
        <c:gapDepth val="64"/>
        <c:shape val="cylinder"/>
        <c:axId val="186856960"/>
        <c:axId val="186858496"/>
        <c:axId val="0"/>
      </c:bar3DChart>
      <c:catAx>
        <c:axId val="1868569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6858496"/>
        <c:crosses val="autoZero"/>
        <c:auto val="1"/>
        <c:lblAlgn val="ctr"/>
        <c:lblOffset val="100"/>
        <c:noMultiLvlLbl val="0"/>
      </c:catAx>
      <c:valAx>
        <c:axId val="186858496"/>
        <c:scaling>
          <c:orientation val="minMax"/>
          <c:min val="0"/>
        </c:scaling>
        <c:delete val="0"/>
        <c:axPos val="l"/>
        <c:majorGridlines>
          <c:spPr>
            <a:ln w="6350"/>
          </c:spPr>
        </c:majorGridlines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9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6856960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50" b="1">
          <a:latin typeface="TimesET" pitchFamily="2" charset="0"/>
        </a:defRPr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234930493834019"/>
          <c:y val="8.1803440083194803E-2"/>
          <c:w val="0.89765069506165984"/>
          <c:h val="0.5100538465660856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 на выравнивание бюджетной обеспеченности муниципальных районов (городских округов)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2016 год (факт)</c:v>
                </c:pt>
                <c:pt idx="1">
                  <c:v>2017 год (факт)</c:v>
                </c:pt>
                <c:pt idx="2">
                  <c:v>2018 год</c:v>
                </c:pt>
                <c:pt idx="3">
                  <c:v>2019 год</c:v>
                </c:pt>
                <c:pt idx="4">
                  <c:v>2020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153.80000000000001</c:v>
                </c:pt>
                <c:pt idx="1">
                  <c:v>159.1</c:v>
                </c:pt>
                <c:pt idx="2" formatCode="#,##0.0">
                  <c:v>185.3</c:v>
                </c:pt>
                <c:pt idx="3">
                  <c:v>139.4</c:v>
                </c:pt>
                <c:pt idx="4" formatCode="#,##0.0">
                  <c:v>85.3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Дотации на поддержку мер по обеспечению сбалансированности бюджетов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2016 год (факт)</c:v>
                </c:pt>
                <c:pt idx="1">
                  <c:v>2017 год (факт)</c:v>
                </c:pt>
                <c:pt idx="2">
                  <c:v>2018 год</c:v>
                </c:pt>
                <c:pt idx="3">
                  <c:v>2019 год</c:v>
                </c:pt>
                <c:pt idx="4">
                  <c:v>2020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412.1</c:v>
                </c:pt>
                <c:pt idx="1">
                  <c:v>441.6</c:v>
                </c:pt>
                <c:pt idx="2" formatCode="#,##0.0">
                  <c:v>402</c:v>
                </c:pt>
                <c:pt idx="3">
                  <c:v>347.7</c:v>
                </c:pt>
                <c:pt idx="4" formatCode="#,##0.0">
                  <c:v>347.7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  на осуществление государственных полномочий Чувашской Республики по расчету и предоставлению дотаций на выравнивание бюджетной обеспеченности поселений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2016 год (факт)</c:v>
                </c:pt>
                <c:pt idx="1">
                  <c:v>2017 год (факт)</c:v>
                </c:pt>
                <c:pt idx="2">
                  <c:v>2018 год</c:v>
                </c:pt>
                <c:pt idx="3">
                  <c:v>2019 год</c:v>
                </c:pt>
                <c:pt idx="4">
                  <c:v>2020 год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403.4</c:v>
                </c:pt>
                <c:pt idx="1">
                  <c:v>401.7</c:v>
                </c:pt>
                <c:pt idx="2" formatCode="#,##0.0">
                  <c:v>430.3</c:v>
                </c:pt>
                <c:pt idx="3">
                  <c:v>412.9</c:v>
                </c:pt>
                <c:pt idx="4" formatCode="#,##0.0">
                  <c:v>393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Субсидии на выравнивание обеспеченности муниципальных образований при реализации ими отдельных расходных обязательств 
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2016 год (факт)</c:v>
                </c:pt>
                <c:pt idx="1">
                  <c:v>2017 год (факт)</c:v>
                </c:pt>
                <c:pt idx="2">
                  <c:v>2018 год</c:v>
                </c:pt>
                <c:pt idx="3">
                  <c:v>2019 год</c:v>
                </c:pt>
                <c:pt idx="4">
                  <c:v>2020 год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1">
                  <c:v>234.8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Иные дотации на возмещение части расходов местных бюджетов на обеспечение уровня заработной платы работников бюджетной сферы не ниже минимального размера оплаты труда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2016 год (факт)</c:v>
                </c:pt>
                <c:pt idx="1">
                  <c:v>2017 год (факт)</c:v>
                </c:pt>
                <c:pt idx="2">
                  <c:v>2018 год</c:v>
                </c:pt>
                <c:pt idx="3">
                  <c:v>2019 год</c:v>
                </c:pt>
                <c:pt idx="4">
                  <c:v>2020 год</c:v>
                </c:pt>
              </c:strCache>
            </c:strRef>
          </c:cat>
          <c:val>
            <c:numRef>
              <c:f>Лист1!$F$2:$F$6</c:f>
              <c:numCache>
                <c:formatCode>General</c:formatCode>
                <c:ptCount val="5"/>
                <c:pt idx="2" formatCode="#,##0.0">
                  <c:v>282.2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Иные межбюджетные трансферты при недостатке собственных доходов консолидированных бюджетов муниципальных образований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500" b="0" i="0" u="none" strike="noStrike" kern="1200" baseline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2016 год (факт)</c:v>
                </c:pt>
                <c:pt idx="1">
                  <c:v>2017 год (факт)</c:v>
                </c:pt>
                <c:pt idx="2">
                  <c:v>2018 год</c:v>
                </c:pt>
                <c:pt idx="3">
                  <c:v>2019 год</c:v>
                </c:pt>
                <c:pt idx="4">
                  <c:v>2020 год</c:v>
                </c:pt>
              </c:strCache>
            </c:strRef>
          </c:cat>
          <c:val>
            <c:numRef>
              <c:f>Лист1!$G$2:$G$6</c:f>
              <c:numCache>
                <c:formatCode>General</c:formatCode>
                <c:ptCount val="5"/>
                <c:pt idx="0">
                  <c:v>161.5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6583680"/>
        <c:axId val="186605952"/>
        <c:axId val="0"/>
      </c:bar3DChart>
      <c:catAx>
        <c:axId val="1865836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5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6605952"/>
        <c:crosses val="autoZero"/>
        <c:auto val="1"/>
        <c:lblAlgn val="ctr"/>
        <c:lblOffset val="100"/>
        <c:noMultiLvlLbl val="0"/>
      </c:catAx>
      <c:valAx>
        <c:axId val="186605952"/>
        <c:scaling>
          <c:orientation val="minMax"/>
          <c:max val="1300"/>
          <c:min val="0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6583680"/>
        <c:crosses val="autoZero"/>
        <c:crossBetween val="between"/>
        <c:minorUnit val="200"/>
      </c:valAx>
    </c:plotArea>
    <c:legend>
      <c:legendPos val="b"/>
      <c:layout>
        <c:manualLayout>
          <c:xMode val="edge"/>
          <c:yMode val="edge"/>
          <c:x val="6.0792145780098505E-2"/>
          <c:y val="0.68731861864433808"/>
          <c:w val="0.85787039287301414"/>
          <c:h val="0.31268138135566204"/>
        </c:manualLayout>
      </c:layout>
      <c:overlay val="0"/>
      <c:txPr>
        <a:bodyPr/>
        <a:lstStyle/>
        <a:p>
          <a:pPr>
            <a:defRPr sz="8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627045704441189E-2"/>
          <c:y val="0.12672981812696976"/>
          <c:w val="0.40352211742250538"/>
          <c:h val="0.7236867592305921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финансирования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solidFill>
                <a:srgbClr val="F97F88"/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4.4973184296213928E-2"/>
                  <c:y val="-9.3842434923432333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4486836490604322E-2"/>
                  <c:y val="-0.11885553359213127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8703072518374384E-2"/>
                  <c:y val="7.96893233942223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0108484527631058E-2"/>
                  <c:y val="6.340251811982503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7.0270600462834273E-2"/>
                  <c:y val="9.0160121301610746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5.2000244342497358E-2"/>
                  <c:y val="0.12234593187104569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1.2648708083310168E-2"/>
                  <c:y val="0.14328276453356831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8.4273262556637002E-2"/>
                  <c:y val="3.8778410218549303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8.0881239807996372E-2"/>
                  <c:y val="-1.2215500885152461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8.6841846662688724E-2"/>
                  <c:y val="-3.0828907571030507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7.7297771171480623E-2"/>
                  <c:y val="-6.3596418109504865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6.8865188453577586E-2"/>
                  <c:y val="-9.5394230234902788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-3.5135300231417137E-2"/>
                  <c:y val="-0.10741483880698914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-1.6865054773443158E-2"/>
                  <c:y val="-0.15510748846920225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0"/>
                  <c:y val="-0.12311994411234689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1.5459532101823539E-2"/>
                  <c:y val="-0.19155810648820723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0,0%</a:t>
                    </a:r>
                    <a:endParaRPr lang="en-US" sz="1050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6"/>
              <c:layout>
                <c:manualLayout>
                  <c:x val="4.0756948268443872E-2"/>
                  <c:y val="-0.14870958266847667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0,7%</a:t>
                    </a:r>
                    <a:endParaRPr lang="en-US" sz="1200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Лист1!$A$2:$A$18</c:f>
              <c:strCache>
                <c:ptCount val="17"/>
                <c:pt idx="0">
                  <c:v>"Развитие жилищного строительства и сферы жилищно-коммунального хозяйства"</c:v>
                </c:pt>
                <c:pt idx="1">
                  <c:v>"Развитие здравоохранения"</c:v>
                </c:pt>
                <c:pt idx="2">
                  <c:v>"Социальная поддержка граждан"</c:v>
                </c:pt>
                <c:pt idx="3">
                  <c:v>"Развитие культуры и туризма"</c:v>
                </c:pt>
                <c:pt idx="4">
                  <c:v>"Развитие физической культуры и спорта"</c:v>
                </c:pt>
                <c:pt idx="5">
                  <c:v>"Содействие занятости населения"</c:v>
                </c:pt>
                <c:pt idx="6">
                  <c:v>"Развитие образования"</c:v>
                </c:pt>
                <c:pt idx="7">
                  <c:v>"Повышение безопасности жизнедеятельности населения и территорий Чувашской Республики"</c:v>
                </c:pt>
                <c:pt idx="8">
                  <c:v>"Развитие сельского хозяйства и регулирование рынка сельскохозяйственной продукции, сырья и продовольствия Чувашской Республики"</c:v>
                </c:pt>
                <c:pt idx="9">
                  <c:v>"Экономическое развитие Чувашской Республики"</c:v>
                </c:pt>
                <c:pt idx="10">
                  <c:v>"Развитие транспортной системы Чувашской Республики"</c:v>
                </c:pt>
                <c:pt idx="11">
                  <c:v>"Развитие потенциала природно-сырьевых ресурсов и обеспечение экологической безопасности"</c:v>
                </c:pt>
                <c:pt idx="12">
                  <c:v>"Управление общественными финансами и государственным долгом Чувашской Республики"</c:v>
                </c:pt>
                <c:pt idx="13">
                  <c:v>"Развитие потенциала государственного управления"</c:v>
                </c:pt>
                <c:pt idx="14">
                  <c:v>"Информационное общество Чувашии"</c:v>
                </c:pt>
                <c:pt idx="15">
                  <c:v>"Развитие промышленности и инновационная экономика"</c:v>
                </c:pt>
                <c:pt idx="16">
                  <c:v>"Формирование современной городской среды на территории Чувашской Республики" на 2018-2022 годы</c:v>
                </c:pt>
              </c:strCache>
            </c:strRef>
          </c:cat>
          <c:val>
            <c:numRef>
              <c:f>Лист1!$B$2:$B$18</c:f>
              <c:numCache>
                <c:formatCode>0.0%</c:formatCode>
                <c:ptCount val="17"/>
                <c:pt idx="0">
                  <c:v>3.9E-2</c:v>
                </c:pt>
                <c:pt idx="1">
                  <c:v>0.19800000000000001</c:v>
                </c:pt>
                <c:pt idx="2">
                  <c:v>0.13400000000000001</c:v>
                </c:pt>
                <c:pt idx="3">
                  <c:v>3.6999999999999998E-2</c:v>
                </c:pt>
                <c:pt idx="4">
                  <c:v>1.4E-2</c:v>
                </c:pt>
                <c:pt idx="5">
                  <c:v>8.9999999999999993E-3</c:v>
                </c:pt>
                <c:pt idx="6">
                  <c:v>0.28499999999999998</c:v>
                </c:pt>
                <c:pt idx="7">
                  <c:v>8.0000000000000002E-3</c:v>
                </c:pt>
                <c:pt idx="8">
                  <c:v>6.4000000000000001E-2</c:v>
                </c:pt>
                <c:pt idx="9">
                  <c:v>2.1999999999999999E-2</c:v>
                </c:pt>
                <c:pt idx="10">
                  <c:v>7.8E-2</c:v>
                </c:pt>
                <c:pt idx="11">
                  <c:v>1.4E-2</c:v>
                </c:pt>
                <c:pt idx="12">
                  <c:v>6.9000000000000006E-2</c:v>
                </c:pt>
                <c:pt idx="13">
                  <c:v>1.2999999999999999E-2</c:v>
                </c:pt>
                <c:pt idx="14">
                  <c:v>8.9999999999999993E-3</c:v>
                </c:pt>
                <c:pt idx="15">
                  <c:v>1E-3</c:v>
                </c:pt>
                <c:pt idx="16">
                  <c:v>6.0000000000000001E-3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4785571752590823"/>
          <c:y val="0.24338398151896926"/>
          <c:w val="0.44576625718641383"/>
          <c:h val="0.73883576651027638"/>
        </c:manualLayout>
      </c:layout>
      <c:overlay val="0"/>
      <c:txPr>
        <a:bodyPr/>
        <a:lstStyle/>
        <a:p>
          <a:pPr>
            <a:defRPr sz="8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50000">
                    <a:srgbClr val="CFC0E2"/>
                  </a:gs>
                  <a:gs pos="0">
                    <a:srgbClr val="B196D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8664763938500337E-2"/>
                  <c:y val="-0.2137777797084325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521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553969948750281E-2"/>
                  <c:y val="-0.2137777797084325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614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4886351918000451E-2"/>
                  <c:y val="-0.396523301072092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352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4886351918000451E-2"/>
                  <c:y val="-0.2379139806432556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728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5553969948750281E-2"/>
                  <c:y val="-0.2137777797084325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643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'Лист1 (2)'!$B$8:$B$12</c:f>
              <c:strCache>
                <c:ptCount val="5"/>
                <c:pt idx="0">
                  <c:v>2016 факт</c:v>
                </c:pt>
                <c:pt idx="1">
                  <c:v>2017 факт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strCache>
            </c:strRef>
          </c:cat>
          <c:val>
            <c:numRef>
              <c:f>'Лист1 (2)'!$C$8:$C$12</c:f>
              <c:numCache>
                <c:formatCode>0</c:formatCode>
                <c:ptCount val="5"/>
                <c:pt idx="0">
                  <c:v>1520.6</c:v>
                </c:pt>
                <c:pt idx="1">
                  <c:v>1614.3</c:v>
                </c:pt>
                <c:pt idx="2">
                  <c:v>3351.7</c:v>
                </c:pt>
                <c:pt idx="3">
                  <c:v>1728.26</c:v>
                </c:pt>
                <c:pt idx="4">
                  <c:v>1643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87187584"/>
        <c:axId val="187200640"/>
        <c:axId val="0"/>
      </c:bar3DChart>
      <c:catAx>
        <c:axId val="1871875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7200640"/>
        <c:crosses val="autoZero"/>
        <c:auto val="1"/>
        <c:lblAlgn val="ctr"/>
        <c:lblOffset val="100"/>
        <c:noMultiLvlLbl val="0"/>
      </c:catAx>
      <c:valAx>
        <c:axId val="187200640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71875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50000">
                    <a:srgbClr val="CFC0E2"/>
                  </a:gs>
                  <a:gs pos="0">
                    <a:srgbClr val="B196D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2.3323608185964947E-2"/>
                  <c:y val="-0.410640219869749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6613141675525833E-2"/>
                  <c:y val="-0.39938188084921783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300" b="1" i="0" u="none" strike="noStrike" kern="1200" baseline="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591</a:t>
                    </a:r>
                    <a:endParaRPr lang="en-US" sz="1300" b="1" i="0" u="none" strike="noStrike" kern="1200" baseline="0" dirty="0">
                      <a:solidFill>
                        <a:prstClr val="black"/>
                      </a:solidFill>
                      <a:latin typeface="+mn-lt"/>
                      <a:ea typeface="+mn-ea"/>
                      <a:cs typeface="+mn-cs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2124802761954611E-2"/>
                  <c:y val="-0.385274652022791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638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0537396524782859E-2"/>
                  <c:y val="-0.382080562477185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5344789805723515E-2"/>
                  <c:y val="-0.372843824231170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2016 факт</c:v>
                </c:pt>
                <c:pt idx="1">
                  <c:v>2017 факт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593.6</c:v>
                </c:pt>
                <c:pt idx="1">
                  <c:v>590.79999999999995</c:v>
                </c:pt>
                <c:pt idx="2">
                  <c:v>638</c:v>
                </c:pt>
                <c:pt idx="3">
                  <c:v>602</c:v>
                </c:pt>
                <c:pt idx="4">
                  <c:v>587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87495168"/>
        <c:axId val="187496704"/>
        <c:axId val="0"/>
      </c:bar3DChart>
      <c:catAx>
        <c:axId val="1874951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7496704"/>
        <c:crosses val="autoZero"/>
        <c:auto val="1"/>
        <c:lblAlgn val="ctr"/>
        <c:lblOffset val="100"/>
        <c:noMultiLvlLbl val="0"/>
      </c:catAx>
      <c:valAx>
        <c:axId val="187496704"/>
        <c:scaling>
          <c:orientation val="minMax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74951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5690958172914035E-2"/>
                  <c:y val="-0.380128184273025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3536592296800801E-2"/>
                  <c:y val="-0.380128184273025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5361290441211881E-2"/>
                  <c:y val="-0.388391840452874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092142349913621E-2"/>
                  <c:y val="-0.347073559553632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0591536864557888E-2"/>
                  <c:y val="-0.347073559553632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anchor="t" anchorCtr="0"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2016 факт</c:v>
                </c:pt>
                <c:pt idx="1">
                  <c:v>2017 факт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11359</c:v>
                </c:pt>
                <c:pt idx="1">
                  <c:v>11825</c:v>
                </c:pt>
                <c:pt idx="2">
                  <c:v>13971</c:v>
                </c:pt>
                <c:pt idx="3">
                  <c:v>12160</c:v>
                </c:pt>
                <c:pt idx="4">
                  <c:v>11642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87712256"/>
        <c:axId val="187725312"/>
        <c:axId val="0"/>
      </c:bar3DChart>
      <c:catAx>
        <c:axId val="1877122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7725312"/>
        <c:crosses val="autoZero"/>
        <c:auto val="1"/>
        <c:lblAlgn val="ctr"/>
        <c:lblOffset val="100"/>
        <c:noMultiLvlLbl val="0"/>
      </c:catAx>
      <c:valAx>
        <c:axId val="187725312"/>
        <c:scaling>
          <c:orientation val="minMax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77122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478333013968927"/>
          <c:y val="3.8602954383300532E-2"/>
          <c:w val="0.65859086810112799"/>
          <c:h val="0.8771724178713165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Лист1!$A$6:$A$12</c:f>
              <c:numCache>
                <c:formatCode>General</c:formatCode>
                <c:ptCount val="7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  <c:pt idx="4">
                  <c:v>2016</c:v>
                </c:pt>
                <c:pt idx="5">
                  <c:v>2015</c:v>
                </c:pt>
                <c:pt idx="6">
                  <c:v>2014</c:v>
                </c:pt>
              </c:numCache>
            </c:numRef>
          </c:cat>
          <c:val>
            <c:numRef>
              <c:f>Лист1!$B$6:$B$12</c:f>
              <c:numCache>
                <c:formatCode>#,##0</c:formatCode>
                <c:ptCount val="7"/>
                <c:pt idx="0">
                  <c:v>41525</c:v>
                </c:pt>
                <c:pt idx="1">
                  <c:v>40407.192999999999</c:v>
                </c:pt>
                <c:pt idx="2">
                  <c:v>48962.175000000003</c:v>
                </c:pt>
                <c:pt idx="3">
                  <c:v>43867.19</c:v>
                </c:pt>
                <c:pt idx="4">
                  <c:v>39655</c:v>
                </c:pt>
                <c:pt idx="5">
                  <c:v>40008.300000000003</c:v>
                </c:pt>
                <c:pt idx="6">
                  <c:v>40196.1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7260416"/>
        <c:axId val="177261952"/>
      </c:barChart>
      <c:catAx>
        <c:axId val="1772604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7261952"/>
        <c:crosses val="autoZero"/>
        <c:auto val="1"/>
        <c:lblAlgn val="ctr"/>
        <c:lblOffset val="100"/>
        <c:noMultiLvlLbl val="0"/>
      </c:catAx>
      <c:valAx>
        <c:axId val="177261952"/>
        <c:scaling>
          <c:orientation val="minMax"/>
          <c:min val="0"/>
        </c:scaling>
        <c:delete val="0"/>
        <c:axPos val="b"/>
        <c:numFmt formatCode="#,##0" sourceLinked="1"/>
        <c:majorTickMark val="out"/>
        <c:minorTickMark val="none"/>
        <c:tickLblPos val="nextTo"/>
        <c:crossAx val="1772604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1028895384618724E-2"/>
                  <c:y val="-0.356318768910433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1707097338620129E-2"/>
                  <c:y val="-0.403041611087614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4683286134969596E-3"/>
                  <c:y val="-0.417452581579204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7780305636993284E-2"/>
                  <c:y val="-0.34653089110843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2868828348107821E-2"/>
                  <c:y val="-0.3414933142466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2016 факт</c:v>
                </c:pt>
                <c:pt idx="1">
                  <c:v>2017 факт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8205.9</c:v>
                </c:pt>
                <c:pt idx="1">
                  <c:v>8799.9</c:v>
                </c:pt>
                <c:pt idx="2">
                  <c:v>9704.7000000000007</c:v>
                </c:pt>
                <c:pt idx="3">
                  <c:v>7506.9</c:v>
                </c:pt>
                <c:pt idx="4">
                  <c:v>7715.8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80734080"/>
        <c:axId val="80808576"/>
        <c:axId val="0"/>
      </c:bar3DChart>
      <c:catAx>
        <c:axId val="807340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80808576"/>
        <c:crosses val="autoZero"/>
        <c:auto val="1"/>
        <c:lblAlgn val="ctr"/>
        <c:lblOffset val="100"/>
        <c:noMultiLvlLbl val="0"/>
      </c:catAx>
      <c:valAx>
        <c:axId val="80808576"/>
        <c:scaling>
          <c:orientation val="minMax"/>
          <c:max val="10000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807340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6.6823734925375569E-3"/>
                  <c:y val="-0.38231253159274542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5 724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442888613843707E-2"/>
                  <c:y val="-0.3602638903903097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5 5</a:t>
                    </a:r>
                    <a:r>
                      <a: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5164929640528912E-2"/>
                  <c:y val="-0.40918860005856134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6 557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0537375614360656E-2"/>
                  <c:y val="-0.40850798711650455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6 049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7133679610307961E-2"/>
                  <c:y val="-0.40923056902104954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5 91</a:t>
                    </a:r>
                    <a:r>
                      <a: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2016 факт</c:v>
                </c:pt>
                <c:pt idx="1">
                  <c:v>2017 факт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5724</c:v>
                </c:pt>
                <c:pt idx="1">
                  <c:v>5518.5460000000003</c:v>
                </c:pt>
                <c:pt idx="2">
                  <c:v>6466</c:v>
                </c:pt>
                <c:pt idx="3">
                  <c:v>5887</c:v>
                </c:pt>
                <c:pt idx="4">
                  <c:v>5915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374"/>
        <c:shape val="box"/>
        <c:axId val="94722688"/>
        <c:axId val="94915968"/>
        <c:axId val="0"/>
      </c:bar3DChart>
      <c:catAx>
        <c:axId val="947226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94915968"/>
        <c:crosses val="autoZero"/>
        <c:auto val="1"/>
        <c:lblAlgn val="ctr"/>
        <c:lblOffset val="100"/>
        <c:noMultiLvlLbl val="0"/>
      </c:catAx>
      <c:valAx>
        <c:axId val="94915968"/>
        <c:scaling>
          <c:orientation val="minMax"/>
          <c:max val="6335.5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947226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2.1631837452134026E-2"/>
                  <c:y val="-0.3811097374499788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605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306938534823006E-2"/>
                  <c:y val="-0.3001320019954076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412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0395291198920654E-2"/>
                  <c:y val="-0.3100247259003806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43</a:t>
                    </a:r>
                    <a:r>
                      <a:rPr lang="ru-RU" dirty="0" smtClean="0"/>
                      <a:t>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0537375614360656E-2"/>
                  <c:y val="-0.3052122848683996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426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8382906379961003E-2"/>
                  <c:y val="-0.3084386895272798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43</a:t>
                    </a:r>
                    <a:r>
                      <a:rPr lang="ru-RU" dirty="0" smtClean="0"/>
                      <a:t>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2016 факт</c:v>
                </c:pt>
                <c:pt idx="1">
                  <c:v>2017 факт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604.70000000000005</c:v>
                </c:pt>
                <c:pt idx="1">
                  <c:v>412</c:v>
                </c:pt>
                <c:pt idx="2">
                  <c:v>414.3</c:v>
                </c:pt>
                <c:pt idx="3">
                  <c:v>426.7</c:v>
                </c:pt>
                <c:pt idx="4">
                  <c:v>431.1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75403776"/>
        <c:axId val="175408640"/>
        <c:axId val="0"/>
      </c:bar3DChart>
      <c:catAx>
        <c:axId val="1754037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5408640"/>
        <c:crosses val="autoZero"/>
        <c:auto val="1"/>
        <c:lblAlgn val="ctr"/>
        <c:lblOffset val="100"/>
        <c:noMultiLvlLbl val="0"/>
      </c:catAx>
      <c:valAx>
        <c:axId val="17540864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54037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8.0452599554271722E-3"/>
                  <c:y val="-0.343923284640661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7922255222389483E-2"/>
                  <c:y val="-0.390646777499430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9129835315603662E-3"/>
                  <c:y val="-0.396793115788788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7997432315752838E-3"/>
                  <c:y val="-0.272157660149006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2641731197815661E-2"/>
                  <c:y val="-0.271252236717962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2016 факт</c:v>
                </c:pt>
                <c:pt idx="1">
                  <c:v>2017 факт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1114</c:v>
                </c:pt>
                <c:pt idx="1">
                  <c:v>1432.3</c:v>
                </c:pt>
                <c:pt idx="2">
                  <c:v>1824.48</c:v>
                </c:pt>
                <c:pt idx="3">
                  <c:v>1183</c:v>
                </c:pt>
                <c:pt idx="4">
                  <c:v>1066.9000000000001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88938880"/>
        <c:axId val="189995648"/>
        <c:axId val="0"/>
      </c:bar3DChart>
      <c:catAx>
        <c:axId val="1889388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9995648"/>
        <c:crosses val="autoZero"/>
        <c:auto val="1"/>
        <c:lblAlgn val="ctr"/>
        <c:lblOffset val="100"/>
        <c:noMultiLvlLbl val="0"/>
      </c:catAx>
      <c:valAx>
        <c:axId val="18999564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89388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3786313807058899E-2"/>
                  <c:y val="-0.325764834384881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858617114556748E-2"/>
                  <c:y val="-0.3704316949485560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1 003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902988753471346E-2"/>
                  <c:y val="-0.261070749602909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0954003366486534E-2"/>
                  <c:y val="-0.240289281753134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8382906379960812E-2"/>
                  <c:y val="-0.20101115918925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2016 факт</c:v>
                </c:pt>
                <c:pt idx="1">
                  <c:v>2017 факт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838.08900000000006</c:v>
                </c:pt>
                <c:pt idx="1">
                  <c:v>1003</c:v>
                </c:pt>
                <c:pt idx="2">
                  <c:v>691</c:v>
                </c:pt>
                <c:pt idx="3">
                  <c:v>590</c:v>
                </c:pt>
                <c:pt idx="4">
                  <c:v>396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90213120"/>
        <c:axId val="191004672"/>
        <c:axId val="0"/>
      </c:bar3DChart>
      <c:catAx>
        <c:axId val="1902131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1004672"/>
        <c:crosses val="autoZero"/>
        <c:auto val="1"/>
        <c:lblAlgn val="ctr"/>
        <c:lblOffset val="100"/>
        <c:noMultiLvlLbl val="0"/>
      </c:catAx>
      <c:valAx>
        <c:axId val="19100467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02131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9437962289332793E-2"/>
                  <c:y val="-0.23310004559548408"/>
                </c:manualLayout>
              </c:layout>
              <c:tx>
                <c:rich>
                  <a:bodyPr/>
                  <a:lstStyle/>
                  <a:p>
                    <a:r>
                      <a:rPr lang="ru-RU" sz="11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182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4793207631109314E-3"/>
                  <c:y val="-0.3229619956539106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248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9437452106595539E-2"/>
                  <c:y val="-0.363142133130965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6198301907777327E-2"/>
                  <c:y val="-0.24231331552938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267762267088826E-2"/>
                  <c:y val="-0.241490477920720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anchor="t" anchorCtr="0"/>
              <a:lstStyle/>
              <a:p>
                <a:pPr>
                  <a:defRPr sz="11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2016 факт</c:v>
                </c:pt>
                <c:pt idx="1">
                  <c:v>2017 факт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182</c:v>
                </c:pt>
                <c:pt idx="1">
                  <c:v>248.3</c:v>
                </c:pt>
                <c:pt idx="2">
                  <c:v>362</c:v>
                </c:pt>
                <c:pt idx="3">
                  <c:v>167</c:v>
                </c:pt>
                <c:pt idx="4">
                  <c:v>167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374"/>
        <c:shape val="box"/>
        <c:axId val="190356480"/>
        <c:axId val="190775296"/>
        <c:axId val="0"/>
      </c:bar3DChart>
      <c:catAx>
        <c:axId val="1903564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0775296"/>
        <c:crosses val="autoZero"/>
        <c:auto val="1"/>
        <c:lblAlgn val="ctr"/>
        <c:lblOffset val="100"/>
        <c:noMultiLvlLbl val="0"/>
      </c:catAx>
      <c:valAx>
        <c:axId val="190775296"/>
        <c:scaling>
          <c:orientation val="minMax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03564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6912359692782004E-2"/>
                  <c:y val="-0.273682207111949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1726134776299551E-3"/>
                  <c:y val="-0.254295799850343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6014529114736611E-2"/>
                  <c:y val="-0.4174525815792042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431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7922029193846598E-2"/>
                  <c:y val="-0.214312066890067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4419264864767228E-2"/>
                  <c:y val="-0.221670299638871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2016 факт</c:v>
                </c:pt>
                <c:pt idx="1">
                  <c:v>2017 факт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223.5</c:v>
                </c:pt>
                <c:pt idx="1">
                  <c:v>201.2</c:v>
                </c:pt>
                <c:pt idx="2">
                  <c:v>431.27659999999997</c:v>
                </c:pt>
                <c:pt idx="3">
                  <c:v>179</c:v>
                </c:pt>
                <c:pt idx="4">
                  <c:v>182.584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91482880"/>
        <c:axId val="191188992"/>
        <c:axId val="0"/>
      </c:bar3DChart>
      <c:catAx>
        <c:axId val="1914828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1188992"/>
        <c:crosses val="autoZero"/>
        <c:auto val="1"/>
        <c:lblAlgn val="ctr"/>
        <c:lblOffset val="100"/>
        <c:noMultiLvlLbl val="0"/>
      </c:catAx>
      <c:valAx>
        <c:axId val="19118899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14828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3786238623389022E-2"/>
                  <c:y val="-0.2494922504558358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225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164939894069623E-2"/>
                  <c:y val="-0.3248150197406056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367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2964101372296917E-3"/>
                  <c:y val="-0.3880576369416597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621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7504544960435408E-3"/>
                  <c:y val="-0.2512465988148938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357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9800565261883431E-2"/>
                  <c:y val="-0.2386047739174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2016 факт</c:v>
                </c:pt>
                <c:pt idx="1">
                  <c:v>2017 факт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225</c:v>
                </c:pt>
                <c:pt idx="1">
                  <c:v>367</c:v>
                </c:pt>
                <c:pt idx="2">
                  <c:v>620.5</c:v>
                </c:pt>
                <c:pt idx="3">
                  <c:v>357</c:v>
                </c:pt>
                <c:pt idx="4">
                  <c:v>348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91956096"/>
        <c:axId val="191960960"/>
        <c:axId val="0"/>
      </c:bar3DChart>
      <c:catAx>
        <c:axId val="1919560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1960960"/>
        <c:crosses val="autoZero"/>
        <c:auto val="1"/>
        <c:lblAlgn val="ctr"/>
        <c:lblOffset val="100"/>
        <c:noMultiLvlLbl val="0"/>
      </c:catAx>
      <c:valAx>
        <c:axId val="19196096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19560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3786264403341179E-2"/>
                  <c:y val="-0.351484084749575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5827976035496477E-3"/>
                  <c:y val="-0.392952889133411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3 345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368550113473389E-2"/>
                  <c:y val="-0.3585547453267116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3 152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6981457654942186E-2"/>
                  <c:y val="-0.300416232358967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5123789690444518E-2"/>
                  <c:y val="-0.308638489042459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2016 факт</c:v>
                </c:pt>
                <c:pt idx="1">
                  <c:v>2017 факт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2838</c:v>
                </c:pt>
                <c:pt idx="1">
                  <c:v>3344.7</c:v>
                </c:pt>
                <c:pt idx="2">
                  <c:v>2969.5</c:v>
                </c:pt>
                <c:pt idx="3">
                  <c:v>2429.9</c:v>
                </c:pt>
                <c:pt idx="4">
                  <c:v>2379.6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92691200"/>
        <c:axId val="192716800"/>
        <c:axId val="0"/>
      </c:bar3DChart>
      <c:catAx>
        <c:axId val="1926912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2716800"/>
        <c:crosses val="autoZero"/>
        <c:auto val="1"/>
        <c:lblAlgn val="ctr"/>
        <c:lblOffset val="100"/>
        <c:noMultiLvlLbl val="0"/>
      </c:catAx>
      <c:valAx>
        <c:axId val="19271680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26912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9.9220338740930222E-3"/>
                  <c:y val="-0.24437281758563076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3 339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4496963727290479E-2"/>
                  <c:y val="-0.29492873903303096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4 241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4279321698696704E-3"/>
                  <c:y val="-0.25672223039088721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/>
                      <a:t>3 830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2671852650594412E-3"/>
                  <c:y val="-0.23855444014847735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3 490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7133591189662916E-2"/>
                  <c:y val="-0.24740362467797675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3 661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2016 факт</c:v>
                </c:pt>
                <c:pt idx="1">
                  <c:v>2017 факт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3338.8</c:v>
                </c:pt>
                <c:pt idx="1">
                  <c:v>4241.66</c:v>
                </c:pt>
                <c:pt idx="2">
                  <c:v>3830.04</c:v>
                </c:pt>
                <c:pt idx="3">
                  <c:v>3490.1</c:v>
                </c:pt>
                <c:pt idx="4">
                  <c:v>3661.7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374"/>
        <c:shape val="box"/>
        <c:axId val="193588608"/>
        <c:axId val="193651072"/>
        <c:axId val="0"/>
      </c:bar3DChart>
      <c:catAx>
        <c:axId val="1935886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3651072"/>
        <c:crosses val="autoZero"/>
        <c:auto val="1"/>
        <c:lblAlgn val="ctr"/>
        <c:lblOffset val="100"/>
        <c:noMultiLvlLbl val="0"/>
      </c:catAx>
      <c:valAx>
        <c:axId val="193651072"/>
        <c:scaling>
          <c:orientation val="minMax"/>
          <c:max val="6335.5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35886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0503465054087872E-2"/>
          <c:y val="3.8602954383300532E-2"/>
          <c:w val="0.86931731377457977"/>
          <c:h val="0.92279409123339895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F0000"/>
            </a:solidFill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9E41">
                      <a:shade val="30000"/>
                      <a:satMod val="115000"/>
                    </a:srgbClr>
                  </a:gs>
                  <a:gs pos="50000">
                    <a:srgbClr val="009E41">
                      <a:shade val="67500"/>
                      <a:satMod val="115000"/>
                    </a:srgbClr>
                  </a:gs>
                  <a:gs pos="100000">
                    <a:srgbClr val="009E41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9E41">
                      <a:shade val="30000"/>
                      <a:satMod val="115000"/>
                    </a:srgbClr>
                  </a:gs>
                  <a:gs pos="50000">
                    <a:srgbClr val="009E41">
                      <a:shade val="67500"/>
                      <a:satMod val="115000"/>
                    </a:srgbClr>
                  </a:gs>
                  <a:gs pos="100000">
                    <a:srgbClr val="009E41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c:spPr>
          </c:dPt>
          <c:dPt>
            <c:idx val="5"/>
            <c:invertIfNegative val="0"/>
            <c:bubble3D val="0"/>
            <c:spPr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c:spPr>
          </c:dPt>
          <c:dPt>
            <c:idx val="6"/>
            <c:invertIfNegative val="0"/>
            <c:bubble3D val="0"/>
            <c:spPr>
              <a:gradFill flip="none" rotWithShape="1">
                <a:gsLst>
                  <a:gs pos="0">
                    <a:srgbClr val="A00000"/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c:spPr>
          </c:dPt>
          <c:dLbls>
            <c:dLbl>
              <c:idx val="0"/>
              <c:layout>
                <c:manualLayout>
                  <c:x val="-0.11971566821804404"/>
                  <c:y val="-1.05280784681728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Лист1!$A$6:$A$12</c:f>
              <c:numCache>
                <c:formatCode>General</c:formatCode>
                <c:ptCount val="7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  <c:pt idx="4">
                  <c:v>2016</c:v>
                </c:pt>
                <c:pt idx="5">
                  <c:v>2015</c:v>
                </c:pt>
                <c:pt idx="6">
                  <c:v>2014</c:v>
                </c:pt>
              </c:numCache>
            </c:numRef>
          </c:cat>
          <c:val>
            <c:numRef>
              <c:f>Лист1!$B$6:$B$12</c:f>
              <c:numCache>
                <c:formatCode>#,##0</c:formatCode>
                <c:ptCount val="7"/>
                <c:pt idx="0" formatCode="0">
                  <c:v>-79.2</c:v>
                </c:pt>
                <c:pt idx="1">
                  <c:v>195</c:v>
                </c:pt>
                <c:pt idx="2">
                  <c:v>-1240.3</c:v>
                </c:pt>
                <c:pt idx="3">
                  <c:v>107.6</c:v>
                </c:pt>
                <c:pt idx="4">
                  <c:v>1703</c:v>
                </c:pt>
                <c:pt idx="5">
                  <c:v>-2886.1</c:v>
                </c:pt>
                <c:pt idx="6">
                  <c:v>-3313.7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7469312"/>
        <c:axId val="177470848"/>
      </c:barChart>
      <c:catAx>
        <c:axId val="1774693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7470848"/>
        <c:crosses val="autoZero"/>
        <c:auto val="1"/>
        <c:lblAlgn val="ctr"/>
        <c:lblOffset val="100"/>
        <c:noMultiLvlLbl val="0"/>
      </c:catAx>
      <c:valAx>
        <c:axId val="177470848"/>
        <c:scaling>
          <c:orientation val="minMax"/>
        </c:scaling>
        <c:delete val="1"/>
        <c:axPos val="b"/>
        <c:numFmt formatCode="0" sourceLinked="1"/>
        <c:majorTickMark val="out"/>
        <c:minorTickMark val="none"/>
        <c:tickLblPos val="nextTo"/>
        <c:crossAx val="17746931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727654239840142"/>
          <c:y val="4.6250180240020609E-2"/>
          <c:w val="0.8544172191485313"/>
          <c:h val="0.77763216969775839"/>
        </c:manualLayout>
      </c:layout>
      <c:bar3DChart>
        <c:barDir val="col"/>
        <c:grouping val="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94714240"/>
        <c:axId val="194097536"/>
        <c:axId val="0"/>
      </c:bar3DChart>
      <c:catAx>
        <c:axId val="1947142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194097536"/>
        <c:crosses val="autoZero"/>
        <c:auto val="1"/>
        <c:lblAlgn val="ctr"/>
        <c:lblOffset val="100"/>
        <c:noMultiLvlLbl val="0"/>
      </c:catAx>
      <c:valAx>
        <c:axId val="19409753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947142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3476859643137809"/>
          <c:y val="5.092494387871295E-2"/>
          <c:w val="0.83204342897108252"/>
          <c:h val="0.7569730292481374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'Лист1 (2)'!$B$6:$B$7</c:f>
              <c:strCache>
                <c:ptCount val="1"/>
                <c:pt idx="0">
                  <c:v>год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6395893435471574E-2"/>
                  <c:y val="-0.35533721573348082"/>
                </c:manualLayout>
              </c:layout>
              <c:spPr/>
              <c:txPr>
                <a:bodyPr/>
                <a:lstStyle/>
                <a:p>
                  <a:pPr algn="ctr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9350144245131773E-2"/>
                  <c:y val="-0.35120538764355663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9675072122565886E-2"/>
                  <c:y val="-0.28922796629469372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9675072122565886E-2"/>
                  <c:y val="-0.13221882421836875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3116714748377258E-2"/>
                  <c:y val="-0.12808667078765007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2016 факт</c:v>
                </c:pt>
                <c:pt idx="1">
                  <c:v>2017 факт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2553.4</c:v>
                </c:pt>
                <c:pt idx="1">
                  <c:v>2296.1309999999999</c:v>
                </c:pt>
                <c:pt idx="2">
                  <c:v>1922.6299999999999</c:v>
                </c:pt>
                <c:pt idx="3">
                  <c:v>544.08199999999999</c:v>
                </c:pt>
                <c:pt idx="4">
                  <c:v>538.22199999999998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94802048"/>
        <c:axId val="194803584"/>
        <c:axId val="0"/>
      </c:bar3DChart>
      <c:catAx>
        <c:axId val="1948020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4803584"/>
        <c:crosses val="autoZero"/>
        <c:auto val="1"/>
        <c:lblAlgn val="ctr"/>
        <c:lblOffset val="100"/>
        <c:noMultiLvlLbl val="0"/>
      </c:catAx>
      <c:valAx>
        <c:axId val="194803584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</c:majorGridlines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48020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3.375514663231427E-2"/>
                  <c:y val="-0.191618202895944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2689222460083891E-2"/>
                  <c:y val="-0.218436356980228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4349311638722299E-2"/>
                  <c:y val="-0.395295133926994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98671826982664E-2"/>
                  <c:y val="-0.1267741593636500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3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03426661694254E-2"/>
                  <c:y val="-0.1281695467512186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3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2016 факт</c:v>
                </c:pt>
                <c:pt idx="1">
                  <c:v>2017 факт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336.65600000000001</c:v>
                </c:pt>
                <c:pt idx="1">
                  <c:v>502.97</c:v>
                </c:pt>
                <c:pt idx="2">
                  <c:v>1094.4928</c:v>
                </c:pt>
                <c:pt idx="3">
                  <c:v>192.49799999999999</c:v>
                </c:pt>
                <c:pt idx="4">
                  <c:v>198.02699999999999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95836160"/>
        <c:axId val="195837952"/>
        <c:axId val="0"/>
      </c:bar3DChart>
      <c:catAx>
        <c:axId val="1958361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5837952"/>
        <c:crosses val="autoZero"/>
        <c:auto val="1"/>
        <c:lblAlgn val="ctr"/>
        <c:lblOffset val="100"/>
        <c:noMultiLvlLbl val="0"/>
      </c:catAx>
      <c:valAx>
        <c:axId val="19583795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58361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2.4070657625098944E-2"/>
                  <c:y val="-0.399613681394728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9145548464894108E-2"/>
                  <c:y val="-0.112399446373004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3718289653152947E-2"/>
                  <c:y val="-8.94194302523113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309534570067151E-2"/>
                  <c:y val="-9.4147417638350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03426661694254E-2"/>
                  <c:y val="-0.128169546751218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(2)'!$B$8:$B$11</c:f>
              <c:strCache>
                <c:ptCount val="4"/>
                <c:pt idx="0">
                  <c:v>2017 факт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strCache>
            </c:strRef>
          </c:cat>
          <c:val>
            <c:numRef>
              <c:f>'Лист1 (2)'!$C$8:$C$11</c:f>
              <c:numCache>
                <c:formatCode>#,##0</c:formatCode>
                <c:ptCount val="4"/>
                <c:pt idx="0">
                  <c:v>1468.8</c:v>
                </c:pt>
                <c:pt idx="1">
                  <c:v>57.583599999999997</c:v>
                </c:pt>
                <c:pt idx="2">
                  <c:v>5.99</c:v>
                </c:pt>
                <c:pt idx="3">
                  <c:v>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95426944"/>
        <c:axId val="195698048"/>
        <c:axId val="0"/>
      </c:bar3DChart>
      <c:catAx>
        <c:axId val="1954269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5698048"/>
        <c:crosses val="autoZero"/>
        <c:auto val="1"/>
        <c:lblAlgn val="ctr"/>
        <c:lblOffset val="100"/>
        <c:noMultiLvlLbl val="0"/>
      </c:catAx>
      <c:valAx>
        <c:axId val="19569804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54269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7614331620288724E-2"/>
                  <c:y val="-0.42816208040436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1742689481729871E-2"/>
                  <c:y val="-0.414196807332025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3718289653152947E-2"/>
                  <c:y val="-0.415686847505306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309534570067151E-2"/>
                  <c:y val="-9.4147417638350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03426661694254E-2"/>
                  <c:y val="-0.128169546751218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(2)'!$B$8:$B$10</c:f>
              <c:strCach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strCache>
            </c:strRef>
          </c:cat>
          <c:val>
            <c:numRef>
              <c:f>'Лист1 (2)'!$C$8:$C$10</c:f>
              <c:numCache>
                <c:formatCode>#,##0</c:formatCode>
                <c:ptCount val="3"/>
                <c:pt idx="0">
                  <c:v>276.964</c:v>
                </c:pt>
                <c:pt idx="1">
                  <c:v>275.97460000000001</c:v>
                </c:pt>
                <c:pt idx="2">
                  <c:v>275.97460000000001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96044672"/>
        <c:axId val="196049536"/>
        <c:axId val="0"/>
      </c:bar3DChart>
      <c:catAx>
        <c:axId val="1960446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6049536"/>
        <c:crosses val="autoZero"/>
        <c:auto val="1"/>
        <c:lblAlgn val="ctr"/>
        <c:lblOffset val="100"/>
        <c:noMultiLvlLbl val="0"/>
      </c:catAx>
      <c:valAx>
        <c:axId val="196049536"/>
        <c:scaling>
          <c:orientation val="minMax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60446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3167180885764878E-2"/>
          <c:y val="4.8500415502001966E-2"/>
          <c:w val="0.68069081398130937"/>
          <c:h val="0.5809791991377332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Ценные бумаги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5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7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9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1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3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6"/>
              <c:spPr/>
              <c:txPr>
                <a:bodyPr/>
                <a:lstStyle/>
                <a:p>
                  <a:pPr>
                    <a:defRPr sz="1100" b="1">
                      <a:solidFill>
                        <a:schemeClr val="accent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Лист1!$A$2:$A$15</c:f>
              <c:strCache>
                <c:ptCount val="14"/>
                <c:pt idx="0">
                  <c:v>Госдолг на 01.01.2015</c:v>
                </c:pt>
                <c:pt idx="1">
                  <c:v>Расходы на обслуживание 2014 год</c:v>
                </c:pt>
                <c:pt idx="2">
                  <c:v>Госдолг на 01.01.2016</c:v>
                </c:pt>
                <c:pt idx="3">
                  <c:v>Расходы на обслуживание 2015 год</c:v>
                </c:pt>
                <c:pt idx="4">
                  <c:v>Госдолг на 01.01.2017</c:v>
                </c:pt>
                <c:pt idx="5">
                  <c:v>Расходы на обслуживание 2016 год</c:v>
                </c:pt>
                <c:pt idx="6">
                  <c:v>Госдолг на 01.01.2018</c:v>
                </c:pt>
                <c:pt idx="7">
                  <c:v>Расходы на обслуживание 2017 год</c:v>
                </c:pt>
                <c:pt idx="8">
                  <c:v>Госдолг на 01.01.2019</c:v>
                </c:pt>
                <c:pt idx="9">
                  <c:v>Расходы на обслуживание 2018 год</c:v>
                </c:pt>
                <c:pt idx="10">
                  <c:v>Госдолг на 01.01.2020</c:v>
                </c:pt>
                <c:pt idx="11">
                  <c:v>Расходы на обслуживание 2019 год</c:v>
                </c:pt>
                <c:pt idx="12">
                  <c:v>Госдолг на 01.01.2021</c:v>
                </c:pt>
                <c:pt idx="13">
                  <c:v>Расходы на обслуживание 2020 год</c:v>
                </c:pt>
              </c:strCache>
            </c:strRef>
          </c:cat>
          <c:val>
            <c:numRef>
              <c:f>Лист1!$B$2:$B$15</c:f>
              <c:numCache>
                <c:formatCode>#,##0</c:formatCode>
                <c:ptCount val="14"/>
                <c:pt idx="0">
                  <c:v>2000.1</c:v>
                </c:pt>
                <c:pt idx="1">
                  <c:v>415.58</c:v>
                </c:pt>
                <c:pt idx="2">
                  <c:v>1275</c:v>
                </c:pt>
                <c:pt idx="3">
                  <c:v>354.83800000000002</c:v>
                </c:pt>
                <c:pt idx="4">
                  <c:v>825</c:v>
                </c:pt>
                <c:pt idx="5">
                  <c:v>187.66800000000001</c:v>
                </c:pt>
                <c:pt idx="6">
                  <c:v>375</c:v>
                </c:pt>
                <c:pt idx="7">
                  <c:v>113</c:v>
                </c:pt>
                <c:pt idx="9">
                  <c:v>500.5</c:v>
                </c:pt>
                <c:pt idx="10">
                  <c:v>3000</c:v>
                </c:pt>
                <c:pt idx="11">
                  <c:v>500.5</c:v>
                </c:pt>
                <c:pt idx="12">
                  <c:v>3000</c:v>
                </c:pt>
                <c:pt idx="13">
                  <c:v>500.5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Бюджетные кредиты из федерального бюджета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6"/>
              <c:spPr/>
              <c:txPr>
                <a:bodyPr/>
                <a:lstStyle/>
                <a:p>
                  <a:pPr>
                    <a:defRPr sz="1100" b="1">
                      <a:solidFill>
                        <a:schemeClr val="accent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Лист1!$A$2:$A$15</c:f>
              <c:strCache>
                <c:ptCount val="14"/>
                <c:pt idx="0">
                  <c:v>Госдолг на 01.01.2015</c:v>
                </c:pt>
                <c:pt idx="1">
                  <c:v>Расходы на обслуживание 2014 год</c:v>
                </c:pt>
                <c:pt idx="2">
                  <c:v>Госдолг на 01.01.2016</c:v>
                </c:pt>
                <c:pt idx="3">
                  <c:v>Расходы на обслуживание 2015 год</c:v>
                </c:pt>
                <c:pt idx="4">
                  <c:v>Госдолг на 01.01.2017</c:v>
                </c:pt>
                <c:pt idx="5">
                  <c:v>Расходы на обслуживание 2016 год</c:v>
                </c:pt>
                <c:pt idx="6">
                  <c:v>Госдолг на 01.01.2018</c:v>
                </c:pt>
                <c:pt idx="7">
                  <c:v>Расходы на обслуживание 2017 год</c:v>
                </c:pt>
                <c:pt idx="8">
                  <c:v>Госдолг на 01.01.2019</c:v>
                </c:pt>
                <c:pt idx="9">
                  <c:v>Расходы на обслуживание 2018 год</c:v>
                </c:pt>
                <c:pt idx="10">
                  <c:v>Госдолг на 01.01.2020</c:v>
                </c:pt>
                <c:pt idx="11">
                  <c:v>Расходы на обслуживание 2019 год</c:v>
                </c:pt>
                <c:pt idx="12">
                  <c:v>Госдолг на 01.01.2021</c:v>
                </c:pt>
                <c:pt idx="13">
                  <c:v>Расходы на обслуживание 2020 год</c:v>
                </c:pt>
              </c:strCache>
            </c:strRef>
          </c:cat>
          <c:val>
            <c:numRef>
              <c:f>Лист1!$C$2:$C$15</c:f>
              <c:numCache>
                <c:formatCode>General</c:formatCode>
                <c:ptCount val="14"/>
                <c:pt idx="0" formatCode="#,##0">
                  <c:v>3252.1831000000002</c:v>
                </c:pt>
                <c:pt idx="2" formatCode="#,##0">
                  <c:v>8827.9383999999991</c:v>
                </c:pt>
                <c:pt idx="4" formatCode="#,##0">
                  <c:v>8961.5794999999998</c:v>
                </c:pt>
                <c:pt idx="6" formatCode="#,##0">
                  <c:v>7645.8029999999999</c:v>
                </c:pt>
                <c:pt idx="8" formatCode="#,##0">
                  <c:v>7309</c:v>
                </c:pt>
                <c:pt idx="10" formatCode="#,##0">
                  <c:v>6973.4870000000001</c:v>
                </c:pt>
                <c:pt idx="12" formatCode="#,##0">
                  <c:v>6301.1707999999999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Государственные гарантии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Lbls>
            <c:dLbl>
              <c:idx val="6"/>
              <c:spPr/>
              <c:txPr>
                <a:bodyPr/>
                <a:lstStyle/>
                <a:p>
                  <a:pPr>
                    <a:defRPr sz="1100" b="1">
                      <a:solidFill>
                        <a:schemeClr val="accent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Лист1!$A$2:$A$15</c:f>
              <c:strCache>
                <c:ptCount val="14"/>
                <c:pt idx="0">
                  <c:v>Госдолг на 01.01.2015</c:v>
                </c:pt>
                <c:pt idx="1">
                  <c:v>Расходы на обслуживание 2014 год</c:v>
                </c:pt>
                <c:pt idx="2">
                  <c:v>Госдолг на 01.01.2016</c:v>
                </c:pt>
                <c:pt idx="3">
                  <c:v>Расходы на обслуживание 2015 год</c:v>
                </c:pt>
                <c:pt idx="4">
                  <c:v>Госдолг на 01.01.2017</c:v>
                </c:pt>
                <c:pt idx="5">
                  <c:v>Расходы на обслуживание 2016 год</c:v>
                </c:pt>
                <c:pt idx="6">
                  <c:v>Госдолг на 01.01.2018</c:v>
                </c:pt>
                <c:pt idx="7">
                  <c:v>Расходы на обслуживание 2017 год</c:v>
                </c:pt>
                <c:pt idx="8">
                  <c:v>Госдолг на 01.01.2019</c:v>
                </c:pt>
                <c:pt idx="9">
                  <c:v>Расходы на обслуживание 2018 год</c:v>
                </c:pt>
                <c:pt idx="10">
                  <c:v>Госдолг на 01.01.2020</c:v>
                </c:pt>
                <c:pt idx="11">
                  <c:v>Расходы на обслуживание 2019 год</c:v>
                </c:pt>
                <c:pt idx="12">
                  <c:v>Госдолг на 01.01.2021</c:v>
                </c:pt>
                <c:pt idx="13">
                  <c:v>Расходы на обслуживание 2020 год</c:v>
                </c:pt>
              </c:strCache>
            </c:strRef>
          </c:cat>
          <c:val>
            <c:numRef>
              <c:f>Лист1!$D$2:$D$15</c:f>
              <c:numCache>
                <c:formatCode>General</c:formatCode>
                <c:ptCount val="14"/>
                <c:pt idx="0" formatCode="#,##0">
                  <c:v>662.43730000000005</c:v>
                </c:pt>
                <c:pt idx="2" formatCode="#,##0">
                  <c:v>29.153099999999998</c:v>
                </c:pt>
                <c:pt idx="4" formatCode="#,##0">
                  <c:v>12.4</c:v>
                </c:pt>
                <c:pt idx="6" formatCode="#,##0">
                  <c:v>100</c:v>
                </c:pt>
                <c:pt idx="8" formatCode="#,##0">
                  <c:v>100</c:v>
                </c:pt>
                <c:pt idx="10" formatCode="#,##0">
                  <c:v>76.900000000000006</c:v>
                </c:pt>
                <c:pt idx="12" formatCode="#,##0">
                  <c:v>51.7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Кредиты кредитных организаций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Lbls>
            <c:dLbl>
              <c:idx val="6"/>
              <c:spPr/>
              <c:txPr>
                <a:bodyPr/>
                <a:lstStyle/>
                <a:p>
                  <a:pPr>
                    <a:defRPr sz="1100" b="1">
                      <a:solidFill>
                        <a:schemeClr val="accent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Лист1!$A$2:$A$15</c:f>
              <c:strCache>
                <c:ptCount val="14"/>
                <c:pt idx="0">
                  <c:v>Госдолг на 01.01.2015</c:v>
                </c:pt>
                <c:pt idx="1">
                  <c:v>Расходы на обслуживание 2014 год</c:v>
                </c:pt>
                <c:pt idx="2">
                  <c:v>Госдолг на 01.01.2016</c:v>
                </c:pt>
                <c:pt idx="3">
                  <c:v>Расходы на обслуживание 2015 год</c:v>
                </c:pt>
                <c:pt idx="4">
                  <c:v>Госдолг на 01.01.2017</c:v>
                </c:pt>
                <c:pt idx="5">
                  <c:v>Расходы на обслуживание 2016 год</c:v>
                </c:pt>
                <c:pt idx="6">
                  <c:v>Госдолг на 01.01.2018</c:v>
                </c:pt>
                <c:pt idx="7">
                  <c:v>Расходы на обслуживание 2017 год</c:v>
                </c:pt>
                <c:pt idx="8">
                  <c:v>Госдолг на 01.01.2019</c:v>
                </c:pt>
                <c:pt idx="9">
                  <c:v>Расходы на обслуживание 2018 год</c:v>
                </c:pt>
                <c:pt idx="10">
                  <c:v>Госдолг на 01.01.2020</c:v>
                </c:pt>
                <c:pt idx="11">
                  <c:v>Расходы на обслуживание 2019 год</c:v>
                </c:pt>
                <c:pt idx="12">
                  <c:v>Госдолг на 01.01.2021</c:v>
                </c:pt>
                <c:pt idx="13">
                  <c:v>Расходы на обслуживание 2020 год</c:v>
                </c:pt>
              </c:strCache>
            </c:strRef>
          </c:cat>
          <c:val>
            <c:numRef>
              <c:f>Лист1!$E$2:$E$15</c:f>
              <c:numCache>
                <c:formatCode>General</c:formatCode>
                <c:ptCount val="14"/>
                <c:pt idx="0" formatCode="#,##0">
                  <c:v>5846.8559999999998</c:v>
                </c:pt>
                <c:pt idx="2" formatCode="#,##0">
                  <c:v>3700</c:v>
                </c:pt>
                <c:pt idx="4" formatCode="#,##0">
                  <c:v>4085</c:v>
                </c:pt>
                <c:pt idx="6" formatCode="#,##0">
                  <c:v>6000</c:v>
                </c:pt>
                <c:pt idx="8" formatCode="#,##0">
                  <c:v>6588.7690000000002</c:v>
                </c:pt>
                <c:pt idx="10" formatCode="#,##0">
                  <c:v>3782.2089999999998</c:v>
                </c:pt>
                <c:pt idx="12" formatCode="#,##0">
                  <c:v>4515.7389999999996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Кредиты международных финансовых организаций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Lbls>
            <c:dLbl>
              <c:idx val="6"/>
              <c:spPr/>
              <c:txPr>
                <a:bodyPr/>
                <a:lstStyle/>
                <a:p>
                  <a:pPr>
                    <a:defRPr sz="1100" b="1">
                      <a:solidFill>
                        <a:schemeClr val="accent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Лист1!$A$2:$A$15</c:f>
              <c:strCache>
                <c:ptCount val="14"/>
                <c:pt idx="0">
                  <c:v>Госдолг на 01.01.2015</c:v>
                </c:pt>
                <c:pt idx="1">
                  <c:v>Расходы на обслуживание 2014 год</c:v>
                </c:pt>
                <c:pt idx="2">
                  <c:v>Госдолг на 01.01.2016</c:v>
                </c:pt>
                <c:pt idx="3">
                  <c:v>Расходы на обслуживание 2015 год</c:v>
                </c:pt>
                <c:pt idx="4">
                  <c:v>Госдолг на 01.01.2017</c:v>
                </c:pt>
                <c:pt idx="5">
                  <c:v>Расходы на обслуживание 2016 год</c:v>
                </c:pt>
                <c:pt idx="6">
                  <c:v>Госдолг на 01.01.2018</c:v>
                </c:pt>
                <c:pt idx="7">
                  <c:v>Расходы на обслуживание 2017 год</c:v>
                </c:pt>
                <c:pt idx="8">
                  <c:v>Госдолг на 01.01.2019</c:v>
                </c:pt>
                <c:pt idx="9">
                  <c:v>Расходы на обслуживание 2018 год</c:v>
                </c:pt>
                <c:pt idx="10">
                  <c:v>Госдолг на 01.01.2020</c:v>
                </c:pt>
                <c:pt idx="11">
                  <c:v>Расходы на обслуживание 2019 год</c:v>
                </c:pt>
                <c:pt idx="12">
                  <c:v>Госдолг на 01.01.2021</c:v>
                </c:pt>
                <c:pt idx="13">
                  <c:v>Расходы на обслуживание 2020 год</c:v>
                </c:pt>
              </c:strCache>
            </c:strRef>
          </c:cat>
          <c:val>
            <c:numRef>
              <c:f>Лист1!$F$2:$F$15</c:f>
              <c:numCache>
                <c:formatCode>General</c:formatCode>
                <c:ptCount val="14"/>
                <c:pt idx="0" formatCode="#,##0">
                  <c:v>500</c:v>
                </c:pt>
                <c:pt idx="2" formatCode="#,##0">
                  <c:v>458.33300000000003</c:v>
                </c:pt>
                <c:pt idx="4" formatCode="#,##0">
                  <c:v>374.99900000000002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78092672"/>
        <c:axId val="178151808"/>
      </c:barChart>
      <c:lineChart>
        <c:grouping val="standard"/>
        <c:varyColors val="0"/>
        <c:ser>
          <c:idx val="6"/>
          <c:order val="6"/>
          <c:tx>
            <c:strRef>
              <c:f>Лист1!$H$1</c:f>
              <c:strCache>
                <c:ptCount val="1"/>
                <c:pt idx="0">
                  <c:v>Доля расходов на обслуживание госдолга к расходам бюджета без учета расходов за счет субвенций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</c:spPr>
          </c:marker>
          <c:dPt>
            <c:idx val="0"/>
            <c:marker>
              <c:symbol val="none"/>
            </c:marker>
            <c:bubble3D val="0"/>
          </c:dPt>
          <c:dPt>
            <c:idx val="2"/>
            <c:marker>
              <c:symbol val="none"/>
            </c:marker>
            <c:bubble3D val="0"/>
          </c:dPt>
          <c:dPt>
            <c:idx val="4"/>
            <c:marker>
              <c:symbol val="none"/>
            </c:marker>
            <c:bubble3D val="0"/>
          </c:dPt>
          <c:dPt>
            <c:idx val="6"/>
            <c:marker>
              <c:symbol val="none"/>
            </c:marker>
            <c:bubble3D val="0"/>
          </c:dPt>
          <c:dPt>
            <c:idx val="8"/>
            <c:marker>
              <c:symbol val="none"/>
            </c:marker>
            <c:bubble3D val="0"/>
          </c:dPt>
          <c:dPt>
            <c:idx val="10"/>
            <c:marker>
              <c:symbol val="none"/>
            </c:marker>
            <c:bubble3D val="0"/>
          </c:dPt>
          <c:dPt>
            <c:idx val="12"/>
            <c:marker>
              <c:symbol val="none"/>
            </c:marker>
            <c:bubble3D val="0"/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1,1%**</a:t>
                    </a:r>
                    <a:endParaRPr lang="ru-RU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0,9%**</a:t>
                    </a:r>
                    <a:endParaRPr lang="ru-RU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0,5%**</a:t>
                    </a:r>
                    <a:endParaRPr lang="ru-RU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9415654223672136E-2"/>
                  <c:y val="-3.7360366435515026E-2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0,3**</a:t>
                    </a:r>
                    <a:endParaRPr lang="ru-RU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1,1%**</a:t>
                    </a:r>
                    <a:endParaRPr lang="ru-RU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1,3%**</a:t>
                    </a:r>
                    <a:endParaRPr lang="ru-RU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-3.7872767970281496E-2"/>
                  <c:y val="-2.945712496287985E-2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1,3%**</a:t>
                    </a:r>
                    <a:endParaRPr lang="ru-RU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Лист1!$A$2:$A$15</c:f>
              <c:strCache>
                <c:ptCount val="14"/>
                <c:pt idx="0">
                  <c:v>Госдолг на 01.01.2015</c:v>
                </c:pt>
                <c:pt idx="1">
                  <c:v>Расходы на обслуживание 2014 год</c:v>
                </c:pt>
                <c:pt idx="2">
                  <c:v>Госдолг на 01.01.2016</c:v>
                </c:pt>
                <c:pt idx="3">
                  <c:v>Расходы на обслуживание 2015 год</c:v>
                </c:pt>
                <c:pt idx="4">
                  <c:v>Госдолг на 01.01.2017</c:v>
                </c:pt>
                <c:pt idx="5">
                  <c:v>Расходы на обслуживание 2016 год</c:v>
                </c:pt>
                <c:pt idx="6">
                  <c:v>Госдолг на 01.01.2018</c:v>
                </c:pt>
                <c:pt idx="7">
                  <c:v>Расходы на обслуживание 2017 год</c:v>
                </c:pt>
                <c:pt idx="8">
                  <c:v>Госдолг на 01.01.2019</c:v>
                </c:pt>
                <c:pt idx="9">
                  <c:v>Расходы на обслуживание 2018 год</c:v>
                </c:pt>
                <c:pt idx="10">
                  <c:v>Госдолг на 01.01.2020</c:v>
                </c:pt>
                <c:pt idx="11">
                  <c:v>Расходы на обслуживание 2019 год</c:v>
                </c:pt>
                <c:pt idx="12">
                  <c:v>Госдолг на 01.01.2021</c:v>
                </c:pt>
                <c:pt idx="13">
                  <c:v>Расходы на обслуживание 2020 год</c:v>
                </c:pt>
              </c:strCache>
            </c:strRef>
          </c:cat>
          <c:val>
            <c:numRef>
              <c:f>Лист1!$H$2:$H$15</c:f>
              <c:numCache>
                <c:formatCode>#,##0</c:formatCode>
                <c:ptCount val="14"/>
                <c:pt idx="0">
                  <c:v>18000</c:v>
                </c:pt>
                <c:pt idx="1">
                  <c:v>18000</c:v>
                </c:pt>
                <c:pt idx="2">
                  <c:v>17500</c:v>
                </c:pt>
                <c:pt idx="3">
                  <c:v>17500</c:v>
                </c:pt>
                <c:pt idx="4">
                  <c:v>17000</c:v>
                </c:pt>
                <c:pt idx="5">
                  <c:v>17000</c:v>
                </c:pt>
                <c:pt idx="6">
                  <c:v>16500</c:v>
                </c:pt>
                <c:pt idx="7">
                  <c:v>16500</c:v>
                </c:pt>
                <c:pt idx="8">
                  <c:v>18000</c:v>
                </c:pt>
                <c:pt idx="9">
                  <c:v>18000</c:v>
                </c:pt>
                <c:pt idx="10">
                  <c:v>18500</c:v>
                </c:pt>
                <c:pt idx="11">
                  <c:v>18500</c:v>
                </c:pt>
                <c:pt idx="12">
                  <c:v>18500</c:v>
                </c:pt>
                <c:pt idx="13">
                  <c:v>18500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8092672"/>
        <c:axId val="178151808"/>
      </c:lineChart>
      <c:lineChart>
        <c:grouping val="standard"/>
        <c:varyColors val="0"/>
        <c:ser>
          <c:idx val="5"/>
          <c:order val="5"/>
          <c:tx>
            <c:strRef>
              <c:f>Лист1!$G$1</c:f>
              <c:strCache>
                <c:ptCount val="1"/>
                <c:pt idx="0">
                  <c:v>Отношение государственного долга к собственным доходам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</c:spPr>
          </c:marker>
          <c:dPt>
            <c:idx val="1"/>
            <c:marker>
              <c:symbol val="none"/>
            </c:marker>
            <c:bubble3D val="0"/>
          </c:dPt>
          <c:dPt>
            <c:idx val="3"/>
            <c:marker>
              <c:symbol val="none"/>
            </c:marker>
            <c:bubble3D val="0"/>
          </c:dPt>
          <c:dPt>
            <c:idx val="5"/>
            <c:marker>
              <c:symbol val="none"/>
            </c:marker>
            <c:bubble3D val="0"/>
          </c:dPt>
          <c:dPt>
            <c:idx val="7"/>
            <c:marker>
              <c:symbol val="none"/>
            </c:marker>
            <c:bubble3D val="0"/>
          </c:dPt>
          <c:dPt>
            <c:idx val="9"/>
            <c:marker>
              <c:symbol val="none"/>
            </c:marker>
            <c:bubble3D val="0"/>
          </c:dPt>
          <c:dPt>
            <c:idx val="11"/>
            <c:marker>
              <c:symbol val="none"/>
            </c:marker>
            <c:bubble3D val="0"/>
          </c:dPt>
          <c:dPt>
            <c:idx val="13"/>
            <c:marker>
              <c:symbol val="none"/>
            </c:marker>
            <c:bubble3D val="0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58,2</a:t>
                    </a:r>
                    <a:r>
                      <a:rPr lang="en-US" smtClean="0"/>
                      <a:t>%*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65,1</a:t>
                    </a:r>
                    <a:r>
                      <a:rPr lang="en-US" smtClean="0"/>
                      <a:t>%*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55,6</a:t>
                    </a:r>
                    <a:r>
                      <a:rPr lang="en-US" smtClean="0"/>
                      <a:t>%*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52,9</a:t>
                    </a:r>
                    <a:r>
                      <a:rPr lang="en-US" smtClean="0"/>
                      <a:t>%*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/>
                      <a:t>50,9</a:t>
                    </a:r>
                    <a:r>
                      <a:rPr lang="en-US" smtClean="0"/>
                      <a:t>%*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/>
                      <a:t>48,9</a:t>
                    </a:r>
                    <a:r>
                      <a:rPr lang="en-US" smtClean="0"/>
                      <a:t>%*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/>
              <c:tx>
                <c:rich>
                  <a:bodyPr/>
                  <a:lstStyle/>
                  <a:p>
                    <a:r>
                      <a:rPr lang="en-US"/>
                      <a:t>46,6</a:t>
                    </a:r>
                    <a:r>
                      <a:rPr lang="en-US" smtClean="0"/>
                      <a:t>%*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Лист1!$A$2:$A$15</c:f>
              <c:strCache>
                <c:ptCount val="14"/>
                <c:pt idx="0">
                  <c:v>Госдолг на 01.01.2015</c:v>
                </c:pt>
                <c:pt idx="1">
                  <c:v>Расходы на обслуживание 2014 год</c:v>
                </c:pt>
                <c:pt idx="2">
                  <c:v>Госдолг на 01.01.2016</c:v>
                </c:pt>
                <c:pt idx="3">
                  <c:v>Расходы на обслуживание 2015 год</c:v>
                </c:pt>
                <c:pt idx="4">
                  <c:v>Госдолг на 01.01.2017</c:v>
                </c:pt>
                <c:pt idx="5">
                  <c:v>Расходы на обслуживание 2016 год</c:v>
                </c:pt>
                <c:pt idx="6">
                  <c:v>Госдолг на 01.01.2018</c:v>
                </c:pt>
                <c:pt idx="7">
                  <c:v>Расходы на обслуживание 2017 год</c:v>
                </c:pt>
                <c:pt idx="8">
                  <c:v>Госдолг на 01.01.2019</c:v>
                </c:pt>
                <c:pt idx="9">
                  <c:v>Расходы на обслуживание 2018 год</c:v>
                </c:pt>
                <c:pt idx="10">
                  <c:v>Госдолг на 01.01.2020</c:v>
                </c:pt>
                <c:pt idx="11">
                  <c:v>Расходы на обслуживание 2019 год</c:v>
                </c:pt>
                <c:pt idx="12">
                  <c:v>Госдолг на 01.01.2021</c:v>
                </c:pt>
                <c:pt idx="13">
                  <c:v>Расходы на обслуживание 2020 год</c:v>
                </c:pt>
              </c:strCache>
            </c:strRef>
          </c:cat>
          <c:val>
            <c:numRef>
              <c:f>Лист1!$G$2:$G$15</c:f>
              <c:numCache>
                <c:formatCode>0.0%</c:formatCode>
                <c:ptCount val="14"/>
                <c:pt idx="0">
                  <c:v>0.58199999999999996</c:v>
                </c:pt>
                <c:pt idx="1">
                  <c:v>0.58199999999999996</c:v>
                </c:pt>
                <c:pt idx="2">
                  <c:v>0.65100000000000002</c:v>
                </c:pt>
                <c:pt idx="3">
                  <c:v>0.65100000000000002</c:v>
                </c:pt>
                <c:pt idx="4">
                  <c:v>0.55600000000000005</c:v>
                </c:pt>
                <c:pt idx="5">
                  <c:v>0.55600000000000005</c:v>
                </c:pt>
                <c:pt idx="6">
                  <c:v>0.52900000000000003</c:v>
                </c:pt>
                <c:pt idx="7">
                  <c:v>0.52900000000000003</c:v>
                </c:pt>
                <c:pt idx="8">
                  <c:v>0.50900000000000001</c:v>
                </c:pt>
                <c:pt idx="9">
                  <c:v>0.50900000000000001</c:v>
                </c:pt>
                <c:pt idx="10">
                  <c:v>0.48899999999999999</c:v>
                </c:pt>
                <c:pt idx="11">
                  <c:v>0.48899999999999999</c:v>
                </c:pt>
                <c:pt idx="12">
                  <c:v>0.46600000000000003</c:v>
                </c:pt>
                <c:pt idx="13">
                  <c:v>0.46600000000000003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8167808"/>
        <c:axId val="178153728"/>
      </c:lineChart>
      <c:catAx>
        <c:axId val="178092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8151808"/>
        <c:crosses val="autoZero"/>
        <c:auto val="1"/>
        <c:lblAlgn val="ctr"/>
        <c:lblOffset val="100"/>
        <c:noMultiLvlLbl val="0"/>
      </c:catAx>
      <c:valAx>
        <c:axId val="178151808"/>
        <c:scaling>
          <c:orientation val="minMax"/>
          <c:max val="23000"/>
          <c:min val="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 anchor="t" anchorCtr="1"/>
              <a:lstStyle/>
              <a:p>
                <a:pPr>
                  <a:defRPr sz="1400"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ru-RU" sz="1400" b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млн. рублей</a:t>
                </a:r>
                <a:endParaRPr lang="ru-RU" sz="1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2.6484545358920572E-2"/>
              <c:y val="2.223031448296894E-2"/>
            </c:manualLayout>
          </c:layout>
          <c:overlay val="0"/>
        </c:title>
        <c:numFmt formatCode="#,##0" sourceLinked="1"/>
        <c:majorTickMark val="none"/>
        <c:minorTickMark val="none"/>
        <c:tickLblPos val="none"/>
        <c:txPr>
          <a:bodyPr/>
          <a:lstStyle/>
          <a:p>
            <a:pPr>
              <a:defRPr sz="1600"/>
            </a:pPr>
            <a:endParaRPr lang="ru-RU"/>
          </a:p>
        </c:txPr>
        <c:crossAx val="178092672"/>
        <c:crosses val="autoZero"/>
        <c:crossBetween val="between"/>
      </c:valAx>
      <c:valAx>
        <c:axId val="178153728"/>
        <c:scaling>
          <c:orientation val="minMax"/>
          <c:max val="1"/>
          <c:min val="-5"/>
        </c:scaling>
        <c:delete val="0"/>
        <c:axPos val="r"/>
        <c:numFmt formatCode="0.0%" sourceLinked="1"/>
        <c:majorTickMark val="none"/>
        <c:minorTickMark val="none"/>
        <c:tickLblPos val="none"/>
        <c:spPr>
          <a:noFill/>
          <a:ln>
            <a:noFill/>
          </a:ln>
        </c:spPr>
        <c:crossAx val="178167808"/>
        <c:crosses val="max"/>
        <c:crossBetween val="between"/>
      </c:valAx>
      <c:catAx>
        <c:axId val="1781678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8153728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legend>
      <c:legendPos val="b"/>
      <c:layout>
        <c:manualLayout>
          <c:xMode val="edge"/>
          <c:yMode val="edge"/>
          <c:x val="0.75515179282732303"/>
          <c:y val="0.45001477843316579"/>
          <c:w val="0.23644373453734205"/>
          <c:h val="0.54476020120949897"/>
        </c:manualLayout>
      </c:layout>
      <c:overlay val="0"/>
      <c:txPr>
        <a:bodyPr/>
        <a:lstStyle/>
        <a:p>
          <a:pPr algn="l">
            <a:defRPr sz="900" b="1" i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833265923541117E-2"/>
          <c:y val="6.9601010522840817E-2"/>
          <c:w val="0.95416666666666672"/>
          <c:h val="0.6489851017212837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Лист1!$B$2:$B$8</c:f>
              <c:numCache>
                <c:formatCode>#,##0</c:formatCode>
                <c:ptCount val="7"/>
                <c:pt idx="0">
                  <c:v>21075</c:v>
                </c:pt>
                <c:pt idx="1">
                  <c:v>21954.456800580003</c:v>
                </c:pt>
                <c:pt idx="2">
                  <c:v>25668.1</c:v>
                </c:pt>
                <c:pt idx="3">
                  <c:v>26718.102206029998</c:v>
                </c:pt>
                <c:pt idx="4">
                  <c:v>27517.457400000003</c:v>
                </c:pt>
                <c:pt idx="5">
                  <c:v>28316.471000000001</c:v>
                </c:pt>
                <c:pt idx="6">
                  <c:v>29783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0"/>
              <c:spPr/>
              <c:txPr>
                <a:bodyPr/>
                <a:lstStyle/>
                <a:p>
                  <a:pPr>
                    <a:defRPr sz="1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Лист1!$C$2:$C$8</c:f>
              <c:numCache>
                <c:formatCode>#,##0</c:formatCode>
                <c:ptCount val="7"/>
                <c:pt idx="0">
                  <c:v>15807</c:v>
                </c:pt>
                <c:pt idx="1">
                  <c:v>15167.71295556</c:v>
                </c:pt>
                <c:pt idx="2">
                  <c:v>15689.9</c:v>
                </c:pt>
                <c:pt idx="3">
                  <c:v>17256.708811150002</c:v>
                </c:pt>
                <c:pt idx="4">
                  <c:v>20204.405954440001</c:v>
                </c:pt>
                <c:pt idx="5">
                  <c:v>12286.241699999999</c:v>
                </c:pt>
                <c:pt idx="6">
                  <c:v>11662.809299999999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100"/>
        <c:axId val="178515968"/>
        <c:axId val="178517504"/>
      </c:barChart>
      <c:catAx>
        <c:axId val="178515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8517504"/>
        <c:crosses val="autoZero"/>
        <c:auto val="1"/>
        <c:lblAlgn val="ctr"/>
        <c:lblOffset val="100"/>
        <c:noMultiLvlLbl val="0"/>
      </c:catAx>
      <c:valAx>
        <c:axId val="178517504"/>
        <c:scaling>
          <c:orientation val="minMax"/>
          <c:max val="55000"/>
          <c:min val="0"/>
        </c:scaling>
        <c:delete val="1"/>
        <c:axPos val="l"/>
        <c:numFmt formatCode="#,##0" sourceLinked="1"/>
        <c:majorTickMark val="out"/>
        <c:minorTickMark val="none"/>
        <c:tickLblPos val="nextTo"/>
        <c:crossAx val="1785159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3320827631922683"/>
          <c:y val="0.86603510497148406"/>
          <c:w val="0.67789517536944566"/>
          <c:h val="0.133964895028516"/>
        </c:manualLayout>
      </c:layout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3828782747973612"/>
          <c:y val="1.2425482963215058E-2"/>
          <c:w val="0.5666819727698037"/>
          <c:h val="0.873550090777536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'Лист1 (2)'!$C$3</c:f>
              <c:strCache>
                <c:ptCount val="1"/>
                <c:pt idx="0">
                  <c:v>2020</c:v>
                </c:pt>
              </c:strCache>
            </c:strRef>
          </c:tx>
          <c:spPr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</c:v>
                </c:pt>
                <c:pt idx="7">
                  <c:v>Налог на прибыль</c:v>
                </c:pt>
              </c:strCache>
            </c:strRef>
          </c:cat>
          <c:val>
            <c:numRef>
              <c:f>'Лист1 (2)'!$C$4:$C$11</c:f>
              <c:numCache>
                <c:formatCode>#,##0</c:formatCode>
                <c:ptCount val="8"/>
                <c:pt idx="0">
                  <c:v>934.11860000000001</c:v>
                </c:pt>
                <c:pt idx="1">
                  <c:v>126.776</c:v>
                </c:pt>
                <c:pt idx="2">
                  <c:v>879.26599999999996</c:v>
                </c:pt>
                <c:pt idx="3">
                  <c:v>2857.2311</c:v>
                </c:pt>
                <c:pt idx="4">
                  <c:v>2243.5802000000003</c:v>
                </c:pt>
                <c:pt idx="5">
                  <c:v>3975.2748999999999</c:v>
                </c:pt>
                <c:pt idx="6">
                  <c:v>10251.925499999999</c:v>
                </c:pt>
                <c:pt idx="7">
                  <c:v>8509.9071999999996</c:v>
                </c:pt>
              </c:numCache>
            </c:numRef>
          </c:val>
        </c:ser>
        <c:ser>
          <c:idx val="1"/>
          <c:order val="1"/>
          <c:tx>
            <c:strRef>
              <c:f>'Лист1 (2)'!$D$3</c:f>
              <c:strCache>
                <c:ptCount val="1"/>
                <c:pt idx="0">
                  <c:v>2019</c:v>
                </c:pt>
              </c:strCache>
            </c:strRef>
          </c:tx>
          <c:spPr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</c:v>
                </c:pt>
                <c:pt idx="7">
                  <c:v>Налог на прибыль</c:v>
                </c:pt>
              </c:strCache>
            </c:strRef>
          </c:cat>
          <c:val>
            <c:numRef>
              <c:f>'Лист1 (2)'!$D$4:$D$11</c:f>
              <c:numCache>
                <c:formatCode>#,##0</c:formatCode>
                <c:ptCount val="8"/>
                <c:pt idx="0">
                  <c:v>883.34069999999997</c:v>
                </c:pt>
                <c:pt idx="1">
                  <c:v>125.5889</c:v>
                </c:pt>
                <c:pt idx="2">
                  <c:v>843.0163</c:v>
                </c:pt>
                <c:pt idx="3">
                  <c:v>2815.0059999999999</c:v>
                </c:pt>
                <c:pt idx="4">
                  <c:v>2153.1480000000001</c:v>
                </c:pt>
                <c:pt idx="5">
                  <c:v>3787.5590000000002</c:v>
                </c:pt>
                <c:pt idx="6">
                  <c:v>9536.6749</c:v>
                </c:pt>
                <c:pt idx="7">
                  <c:v>8166.8975</c:v>
                </c:pt>
              </c:numCache>
            </c:numRef>
          </c:val>
        </c:ser>
        <c:ser>
          <c:idx val="2"/>
          <c:order val="2"/>
          <c:tx>
            <c:strRef>
              <c:f>'Лист1 (2)'!$E$3</c:f>
              <c:strCache>
                <c:ptCount val="1"/>
                <c:pt idx="0">
                  <c:v>2018</c:v>
                </c:pt>
              </c:strCache>
            </c:strRef>
          </c:tx>
          <c:spPr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</c:v>
                </c:pt>
                <c:pt idx="7">
                  <c:v>Налог на прибыль</c:v>
                </c:pt>
              </c:strCache>
            </c:strRef>
          </c:cat>
          <c:val>
            <c:numRef>
              <c:f>'Лист1 (2)'!$E$4:$E$11</c:f>
              <c:numCache>
                <c:formatCode>#,##0</c:formatCode>
                <c:ptCount val="8"/>
                <c:pt idx="0">
                  <c:v>884.10210000000006</c:v>
                </c:pt>
                <c:pt idx="1">
                  <c:v>124.4135</c:v>
                </c:pt>
                <c:pt idx="2">
                  <c:v>820.84799999999996</c:v>
                </c:pt>
                <c:pt idx="3">
                  <c:v>2784.3778000000002</c:v>
                </c:pt>
                <c:pt idx="4">
                  <c:v>2070.3346000000001</c:v>
                </c:pt>
                <c:pt idx="5">
                  <c:v>4020.2148999999995</c:v>
                </c:pt>
                <c:pt idx="6">
                  <c:v>8955.3295999999991</c:v>
                </c:pt>
                <c:pt idx="7">
                  <c:v>7852.7867999999999</c:v>
                </c:pt>
              </c:numCache>
            </c:numRef>
          </c:val>
        </c:ser>
        <c:ser>
          <c:idx val="3"/>
          <c:order val="3"/>
          <c:tx>
            <c:strRef>
              <c:f>'Лист1 (2)'!$F$3</c:f>
              <c:strCache>
                <c:ptCount val="1"/>
                <c:pt idx="0">
                  <c:v>2017</c:v>
                </c:pt>
              </c:strCache>
            </c:strRef>
          </c:tx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</c:v>
                </c:pt>
                <c:pt idx="7">
                  <c:v>Налог на прибыль</c:v>
                </c:pt>
              </c:strCache>
            </c:strRef>
          </c:cat>
          <c:val>
            <c:numRef>
              <c:f>'Лист1 (2)'!$F$4:$F$11</c:f>
              <c:numCache>
                <c:formatCode>#,##0</c:formatCode>
                <c:ptCount val="8"/>
                <c:pt idx="0">
                  <c:v>992.15609085000006</c:v>
                </c:pt>
                <c:pt idx="1">
                  <c:v>124.41346883</c:v>
                </c:pt>
                <c:pt idx="2">
                  <c:v>784.93354533000002</c:v>
                </c:pt>
                <c:pt idx="3">
                  <c:v>2744.2052623899999</c:v>
                </c:pt>
                <c:pt idx="4">
                  <c:v>1998.3925266199999</c:v>
                </c:pt>
                <c:pt idx="5">
                  <c:v>3765.0786370900005</c:v>
                </c:pt>
                <c:pt idx="6">
                  <c:v>8724.4571623500015</c:v>
                </c:pt>
                <c:pt idx="7">
                  <c:v>7580.3820781699997</c:v>
                </c:pt>
              </c:numCache>
            </c:numRef>
          </c:val>
        </c:ser>
        <c:ser>
          <c:idx val="4"/>
          <c:order val="4"/>
          <c:tx>
            <c:strRef>
              <c:f>'Лист1 (2)'!$G$3</c:f>
              <c:strCache>
                <c:ptCount val="1"/>
                <c:pt idx="0">
                  <c:v>2016</c:v>
                </c:pt>
              </c:strCache>
            </c:strRef>
          </c:tx>
          <c:spPr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</c:v>
                </c:pt>
                <c:pt idx="7">
                  <c:v>Налог на прибыль</c:v>
                </c:pt>
              </c:strCache>
            </c:strRef>
          </c:cat>
          <c:val>
            <c:numRef>
              <c:f>'Лист1 (2)'!$G$4:$G$11</c:f>
              <c:numCache>
                <c:formatCode>#,##0</c:formatCode>
                <c:ptCount val="8"/>
                <c:pt idx="0">
                  <c:v>1000.2243</c:v>
                </c:pt>
                <c:pt idx="1">
                  <c:v>122.0294</c:v>
                </c:pt>
                <c:pt idx="2">
                  <c:v>713.73180000000002</c:v>
                </c:pt>
                <c:pt idx="3">
                  <c:v>2531.2417</c:v>
                </c:pt>
                <c:pt idx="4">
                  <c:v>1726.7850000000001</c:v>
                </c:pt>
                <c:pt idx="5">
                  <c:v>4369.4461000000001</c:v>
                </c:pt>
                <c:pt idx="6">
                  <c:v>7798.7335999999996</c:v>
                </c:pt>
                <c:pt idx="7">
                  <c:v>7402.4372999999996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78859392"/>
        <c:axId val="178885760"/>
      </c:barChart>
      <c:catAx>
        <c:axId val="17885939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78885760"/>
        <c:crosses val="autoZero"/>
        <c:auto val="1"/>
        <c:lblAlgn val="ctr"/>
        <c:lblOffset val="100"/>
        <c:noMultiLvlLbl val="0"/>
      </c:catAx>
      <c:valAx>
        <c:axId val="178885760"/>
        <c:scaling>
          <c:orientation val="minMax"/>
        </c:scaling>
        <c:delete val="0"/>
        <c:axPos val="b"/>
        <c:numFmt formatCode="#,##0" sourceLinked="1"/>
        <c:majorTickMark val="out"/>
        <c:minorTickMark val="none"/>
        <c:tickLblPos val="nextTo"/>
        <c:crossAx val="17885939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Лист5!$B$8</c:f>
              <c:strCache>
                <c:ptCount val="1"/>
                <c:pt idx="0">
                  <c:v>алкоголь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1"/>
              <c:layout>
                <c:manualLayout>
                  <c:x val="-1.8882554037592144E-2"/>
                  <c:y val="1.507611658230363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9.4411531191488391E-3"/>
                  <c:y val="1.507611658230372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5735255198581398E-2"/>
                  <c:y val="2.010148877640505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6.2941020794325597E-3"/>
                  <c:y val="2.51268609705062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Лист5!$C$7:$G$7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Лист5!$C$8:$G$8</c:f>
              <c:numCache>
                <c:formatCode>#,##0</c:formatCode>
                <c:ptCount val="5"/>
                <c:pt idx="0">
                  <c:v>463.19900000000001</c:v>
                </c:pt>
                <c:pt idx="1">
                  <c:v>610.13173366000001</c:v>
                </c:pt>
                <c:pt idx="2">
                  <c:v>763.64480000000003</c:v>
                </c:pt>
                <c:pt idx="3">
                  <c:v>429.45799999999997</c:v>
                </c:pt>
                <c:pt idx="4">
                  <c:v>446.702</c:v>
                </c:pt>
              </c:numCache>
            </c:numRef>
          </c:val>
        </c:ser>
        <c:ser>
          <c:idx val="1"/>
          <c:order val="1"/>
          <c:tx>
            <c:strRef>
              <c:f>Лист5!$B$9</c:f>
              <c:strCache>
                <c:ptCount val="1"/>
                <c:pt idx="0">
                  <c:v>пиво </c:v>
                </c:pt>
              </c:strCache>
            </c:strRef>
          </c:tx>
          <c:spPr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-1.2588204158865119E-2"/>
                  <c:y val="1.005074438820248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8882554037592144E-2"/>
                  <c:y val="2.51268609705062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5735255198581398E-2"/>
                  <c:y val="5.025372194101242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5735255198581398E-2"/>
                  <c:y val="1.005074438820248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2029357278013958E-2"/>
                  <c:y val="3.0152233164607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Лист5!$C$7:$G$7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Лист5!$C$9:$G$9</c:f>
              <c:numCache>
                <c:formatCode>#,##0</c:formatCode>
                <c:ptCount val="5"/>
                <c:pt idx="0">
                  <c:v>1272.3478</c:v>
                </c:pt>
                <c:pt idx="1">
                  <c:v>1283.8935871799999</c:v>
                </c:pt>
                <c:pt idx="2">
                  <c:v>1335.2222999999999</c:v>
                </c:pt>
                <c:pt idx="3">
                  <c:v>1355.4529</c:v>
                </c:pt>
                <c:pt idx="4">
                  <c:v>1441.1922999999999</c:v>
                </c:pt>
              </c:numCache>
            </c:numRef>
          </c:val>
        </c:ser>
        <c:ser>
          <c:idx val="2"/>
          <c:order val="2"/>
          <c:tx>
            <c:strRef>
              <c:f>Лист5!$B$10</c:f>
              <c:strCache>
                <c:ptCount val="1"/>
                <c:pt idx="0">
                  <c:v>нефтепродукты</c:v>
                </c:pt>
              </c:strCache>
            </c:strRef>
          </c:tx>
          <c:spPr>
            <a:gradFill flip="none" rotWithShape="1">
              <a:gsLst>
                <a:gs pos="0">
                  <a:schemeClr val="tx1">
                    <a:lumMod val="65000"/>
                    <a:lumOff val="35000"/>
                    <a:shade val="30000"/>
                    <a:satMod val="115000"/>
                  </a:schemeClr>
                </a:gs>
                <a:gs pos="50000">
                  <a:schemeClr val="tx1">
                    <a:lumMod val="65000"/>
                    <a:lumOff val="35000"/>
                    <a:shade val="67500"/>
                    <a:satMod val="115000"/>
                  </a:schemeClr>
                </a:gs>
                <a:gs pos="100000">
                  <a:schemeClr val="tx1">
                    <a:lumMod val="65000"/>
                    <a:lumOff val="3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0"/>
                  <c:y val="3.0152233164607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9.4411531191488391E-3"/>
                  <c:y val="2.010148877640496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1470510397162222E-3"/>
                  <c:y val="2.51268609705062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2.010148877640496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Лист5!$C$7:$G$7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Лист5!$C$10:$G$10</c:f>
              <c:numCache>
                <c:formatCode>#,##0</c:formatCode>
                <c:ptCount val="5"/>
                <c:pt idx="0">
                  <c:v>2633.8993</c:v>
                </c:pt>
                <c:pt idx="1">
                  <c:v>1871.0533162499999</c:v>
                </c:pt>
                <c:pt idx="2">
                  <c:v>1921.3478</c:v>
                </c:pt>
                <c:pt idx="3">
                  <c:v>2002.6481000000001</c:v>
                </c:pt>
                <c:pt idx="4">
                  <c:v>2087.3806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78946432"/>
        <c:axId val="178947968"/>
      </c:barChart>
      <c:catAx>
        <c:axId val="178946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8947968"/>
        <c:crosses val="autoZero"/>
        <c:auto val="1"/>
        <c:lblAlgn val="ctr"/>
        <c:lblOffset val="100"/>
        <c:noMultiLvlLbl val="0"/>
      </c:catAx>
      <c:valAx>
        <c:axId val="17894796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89464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550807280541506"/>
          <c:y val="0.13250114245857084"/>
          <c:w val="0.26246256991657091"/>
          <c:h val="0.41426690237390867"/>
        </c:manualLayout>
      </c:layout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D1DB72-7F8F-4E2A-A00A-E83DF7CE947F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2" csCatId="accent1" phldr="1"/>
      <dgm:spPr/>
    </dgm:pt>
    <dgm:pt modelId="{65EBFEF0-9C89-4A4C-BA89-C4D7B4B700F7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9C8D859-E17A-44DB-B71C-33300E104F3E}" type="parTrans" cxnId="{803A8AB7-53BA-458D-A0C5-F5066F514936}">
      <dgm:prSet/>
      <dgm:spPr/>
      <dgm:t>
        <a:bodyPr/>
        <a:lstStyle/>
        <a:p>
          <a:endParaRPr lang="ru-RU"/>
        </a:p>
      </dgm:t>
    </dgm:pt>
    <dgm:pt modelId="{D36948F7-83BC-4220-85A0-DE21D57BD41D}" type="sibTrans" cxnId="{803A8AB7-53BA-458D-A0C5-F5066F514936}">
      <dgm:prSet/>
      <dgm:spPr>
        <a:solidFill>
          <a:srgbClr val="FFC000"/>
        </a:solidFill>
      </dgm:spPr>
      <dgm:t>
        <a:bodyPr/>
        <a:lstStyle/>
        <a:p>
          <a:endParaRPr lang="ru-RU" dirty="0"/>
        </a:p>
      </dgm:t>
    </dgm:pt>
    <dgm:pt modelId="{4E7CB679-5A70-4D19-B9FE-B35165ACC3D3}">
      <dgm:prSet phldrT="[Текст]" custT="1"/>
      <dgm:spPr>
        <a:solidFill>
          <a:srgbClr val="F57E1B"/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Расходы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D6E0D5E-B61E-4B9A-8F57-02B79F843522}" type="parTrans" cxnId="{E9122005-A3A9-453D-96BB-26288AC1EAD0}">
      <dgm:prSet/>
      <dgm:spPr/>
      <dgm:t>
        <a:bodyPr/>
        <a:lstStyle/>
        <a:p>
          <a:endParaRPr lang="ru-RU"/>
        </a:p>
      </dgm:t>
    </dgm:pt>
    <dgm:pt modelId="{FEA73179-04A7-4795-AF97-EAF1F3F2AA68}" type="sibTrans" cxnId="{E9122005-A3A9-453D-96BB-26288AC1EAD0}">
      <dgm:prSet custT="1"/>
      <dgm:spPr>
        <a:solidFill>
          <a:srgbClr val="FFC000"/>
        </a:solidFill>
      </dgm:spPr>
      <dgm:t>
        <a:bodyPr/>
        <a:lstStyle/>
        <a:p>
          <a:endParaRPr lang="ru-RU" sz="3000" dirty="0"/>
        </a:p>
      </dgm:t>
    </dgm:pt>
    <dgm:pt modelId="{ADB1419B-AC29-439A-9A52-52A4D8AD4433}">
      <dgm:prSet phldrT="[Текст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ru-RU" sz="17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(-)Дефицит</a:t>
          </a:r>
        </a:p>
        <a:p>
          <a:r>
            <a:rPr 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(расходы больше доходов)</a:t>
          </a:r>
        </a:p>
        <a:p>
          <a:r>
            <a:rPr lang="ru-RU" sz="1700" b="1" dirty="0" smtClean="0">
              <a:solidFill>
                <a:srgbClr val="46740E"/>
              </a:solidFill>
              <a:latin typeface="Times New Roman" pitchFamily="18" charset="0"/>
              <a:cs typeface="Times New Roman" pitchFamily="18" charset="0"/>
            </a:rPr>
            <a:t>(+) Профицит</a:t>
          </a:r>
        </a:p>
        <a:p>
          <a:r>
            <a:rPr lang="ru-RU" sz="1400" b="1" dirty="0" smtClean="0">
              <a:solidFill>
                <a:srgbClr val="46740E"/>
              </a:solidFill>
              <a:latin typeface="Times New Roman" pitchFamily="18" charset="0"/>
              <a:cs typeface="Times New Roman" pitchFamily="18" charset="0"/>
            </a:rPr>
            <a:t>(доходы больше расходов)</a:t>
          </a:r>
        </a:p>
      </dgm:t>
    </dgm:pt>
    <dgm:pt modelId="{EDB616C3-BFB7-41B5-8C02-303B97B270E2}" type="parTrans" cxnId="{4AE357D3-33B3-46A7-BD7A-5DD6C6A615AD}">
      <dgm:prSet/>
      <dgm:spPr/>
      <dgm:t>
        <a:bodyPr/>
        <a:lstStyle/>
        <a:p>
          <a:endParaRPr lang="ru-RU"/>
        </a:p>
      </dgm:t>
    </dgm:pt>
    <dgm:pt modelId="{820FDBF0-55B4-432E-B5FC-EF777F1C7DF0}" type="sibTrans" cxnId="{4AE357D3-33B3-46A7-BD7A-5DD6C6A615AD}">
      <dgm:prSet/>
      <dgm:spPr/>
      <dgm:t>
        <a:bodyPr/>
        <a:lstStyle/>
        <a:p>
          <a:endParaRPr lang="ru-RU"/>
        </a:p>
      </dgm:t>
    </dgm:pt>
    <dgm:pt modelId="{22696057-B287-4EFB-96CD-3F248CB196C8}" type="pres">
      <dgm:prSet presAssocID="{6CD1DB72-7F8F-4E2A-A00A-E83DF7CE947F}" presName="linearFlow" presStyleCnt="0">
        <dgm:presLayoutVars>
          <dgm:dir/>
          <dgm:resizeHandles val="exact"/>
        </dgm:presLayoutVars>
      </dgm:prSet>
      <dgm:spPr/>
    </dgm:pt>
    <dgm:pt modelId="{7FAC88BC-C8FF-402F-AB2A-11AC4BBF48B7}" type="pres">
      <dgm:prSet presAssocID="{65EBFEF0-9C89-4A4C-BA89-C4D7B4B700F7}" presName="node" presStyleLbl="node1" presStyleIdx="0" presStyleCnt="3" custScaleX="111865" custScaleY="435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3F7D03-16FC-4BE4-943C-EE4202A7666A}" type="pres">
      <dgm:prSet presAssocID="{D36948F7-83BC-4220-85A0-DE21D57BD41D}" presName="spacerL" presStyleCnt="0"/>
      <dgm:spPr/>
    </dgm:pt>
    <dgm:pt modelId="{1816D16A-814C-4C22-A6CC-12105B3989BB}" type="pres">
      <dgm:prSet presAssocID="{D36948F7-83BC-4220-85A0-DE21D57BD41D}" presName="sibTrans" presStyleLbl="sibTrans2D1" presStyleIdx="0" presStyleCnt="2" custScaleX="58918" custScaleY="63202" custLinFactNeighborX="37387" custLinFactNeighborY="-4869"/>
      <dgm:spPr>
        <a:prstGeom prst="mathMinus">
          <a:avLst/>
        </a:prstGeom>
      </dgm:spPr>
      <dgm:t>
        <a:bodyPr/>
        <a:lstStyle/>
        <a:p>
          <a:endParaRPr lang="ru-RU"/>
        </a:p>
      </dgm:t>
    </dgm:pt>
    <dgm:pt modelId="{5A3AD51A-CA0C-4D60-85EB-AFC0F3AEFCE4}" type="pres">
      <dgm:prSet presAssocID="{D36948F7-83BC-4220-85A0-DE21D57BD41D}" presName="spacerR" presStyleCnt="0"/>
      <dgm:spPr/>
    </dgm:pt>
    <dgm:pt modelId="{32775538-2AC3-4373-B014-5A44732CBC7F}" type="pres">
      <dgm:prSet presAssocID="{4E7CB679-5A70-4D19-B9FE-B35165ACC3D3}" presName="node" presStyleLbl="node1" presStyleIdx="1" presStyleCnt="3" custScaleX="111895" custScaleY="357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A2439C-BAC0-499A-8F57-8D66EBFA7D82}" type="pres">
      <dgm:prSet presAssocID="{FEA73179-04A7-4795-AF97-EAF1F3F2AA68}" presName="spacerL" presStyleCnt="0"/>
      <dgm:spPr/>
    </dgm:pt>
    <dgm:pt modelId="{4B955819-9EB5-4C61-BE5E-7CE7027DF3F0}" type="pres">
      <dgm:prSet presAssocID="{FEA73179-04A7-4795-AF97-EAF1F3F2AA68}" presName="sibTrans" presStyleLbl="sibTrans2D1" presStyleIdx="1" presStyleCnt="2" custScaleX="60591" custScaleY="72180"/>
      <dgm:spPr/>
      <dgm:t>
        <a:bodyPr/>
        <a:lstStyle/>
        <a:p>
          <a:endParaRPr lang="ru-RU"/>
        </a:p>
      </dgm:t>
    </dgm:pt>
    <dgm:pt modelId="{EE572389-320D-4E27-B728-8E274B326BA1}" type="pres">
      <dgm:prSet presAssocID="{FEA73179-04A7-4795-AF97-EAF1F3F2AA68}" presName="spacerR" presStyleCnt="0"/>
      <dgm:spPr/>
    </dgm:pt>
    <dgm:pt modelId="{A84245DF-C8CC-47D2-83AC-15EF153255E0}" type="pres">
      <dgm:prSet presAssocID="{ADB1419B-AC29-439A-9A52-52A4D8AD4433}" presName="node" presStyleLbl="node1" presStyleIdx="2" presStyleCnt="3" custScaleX="194103" custScaleY="1022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E357D3-33B3-46A7-BD7A-5DD6C6A615AD}" srcId="{6CD1DB72-7F8F-4E2A-A00A-E83DF7CE947F}" destId="{ADB1419B-AC29-439A-9A52-52A4D8AD4433}" srcOrd="2" destOrd="0" parTransId="{EDB616C3-BFB7-41B5-8C02-303B97B270E2}" sibTransId="{820FDBF0-55B4-432E-B5FC-EF777F1C7DF0}"/>
    <dgm:cxn modelId="{676CD4F4-1C8E-4883-BAA3-E5C532BFD6AB}" type="presOf" srcId="{ADB1419B-AC29-439A-9A52-52A4D8AD4433}" destId="{A84245DF-C8CC-47D2-83AC-15EF153255E0}" srcOrd="0" destOrd="0" presId="urn:microsoft.com/office/officeart/2005/8/layout/equation1"/>
    <dgm:cxn modelId="{790489E6-FD0A-4365-AB02-5546F8FF0FAC}" type="presOf" srcId="{FEA73179-04A7-4795-AF97-EAF1F3F2AA68}" destId="{4B955819-9EB5-4C61-BE5E-7CE7027DF3F0}" srcOrd="0" destOrd="0" presId="urn:microsoft.com/office/officeart/2005/8/layout/equation1"/>
    <dgm:cxn modelId="{5F9E2D14-C470-430E-97A2-0513DF28D4A7}" type="presOf" srcId="{6CD1DB72-7F8F-4E2A-A00A-E83DF7CE947F}" destId="{22696057-B287-4EFB-96CD-3F248CB196C8}" srcOrd="0" destOrd="0" presId="urn:microsoft.com/office/officeart/2005/8/layout/equation1"/>
    <dgm:cxn modelId="{098A3344-10AC-4A5A-AC57-689BBC254AE6}" type="presOf" srcId="{4E7CB679-5A70-4D19-B9FE-B35165ACC3D3}" destId="{32775538-2AC3-4373-B014-5A44732CBC7F}" srcOrd="0" destOrd="0" presId="urn:microsoft.com/office/officeart/2005/8/layout/equation1"/>
    <dgm:cxn modelId="{73BDD5B6-C74D-430F-BBA0-61C3327235D2}" type="presOf" srcId="{65EBFEF0-9C89-4A4C-BA89-C4D7B4B700F7}" destId="{7FAC88BC-C8FF-402F-AB2A-11AC4BBF48B7}" srcOrd="0" destOrd="0" presId="urn:microsoft.com/office/officeart/2005/8/layout/equation1"/>
    <dgm:cxn modelId="{803A8AB7-53BA-458D-A0C5-F5066F514936}" srcId="{6CD1DB72-7F8F-4E2A-A00A-E83DF7CE947F}" destId="{65EBFEF0-9C89-4A4C-BA89-C4D7B4B700F7}" srcOrd="0" destOrd="0" parTransId="{F9C8D859-E17A-44DB-B71C-33300E104F3E}" sibTransId="{D36948F7-83BC-4220-85A0-DE21D57BD41D}"/>
    <dgm:cxn modelId="{01FA8DC8-5937-4509-98A3-2A52DF759257}" type="presOf" srcId="{D36948F7-83BC-4220-85A0-DE21D57BD41D}" destId="{1816D16A-814C-4C22-A6CC-12105B3989BB}" srcOrd="0" destOrd="0" presId="urn:microsoft.com/office/officeart/2005/8/layout/equation1"/>
    <dgm:cxn modelId="{E9122005-A3A9-453D-96BB-26288AC1EAD0}" srcId="{6CD1DB72-7F8F-4E2A-A00A-E83DF7CE947F}" destId="{4E7CB679-5A70-4D19-B9FE-B35165ACC3D3}" srcOrd="1" destOrd="0" parTransId="{1D6E0D5E-B61E-4B9A-8F57-02B79F843522}" sibTransId="{FEA73179-04A7-4795-AF97-EAF1F3F2AA68}"/>
    <dgm:cxn modelId="{51CBD45D-5ADE-42FE-A8D7-9003988F337B}" type="presParOf" srcId="{22696057-B287-4EFB-96CD-3F248CB196C8}" destId="{7FAC88BC-C8FF-402F-AB2A-11AC4BBF48B7}" srcOrd="0" destOrd="0" presId="urn:microsoft.com/office/officeart/2005/8/layout/equation1"/>
    <dgm:cxn modelId="{F0C9AC94-81AA-4CF0-9987-DA7605A79FD2}" type="presParOf" srcId="{22696057-B287-4EFB-96CD-3F248CB196C8}" destId="{2E3F7D03-16FC-4BE4-943C-EE4202A7666A}" srcOrd="1" destOrd="0" presId="urn:microsoft.com/office/officeart/2005/8/layout/equation1"/>
    <dgm:cxn modelId="{0FDB26BF-BDE3-4762-92D8-43BAF4CA0D6B}" type="presParOf" srcId="{22696057-B287-4EFB-96CD-3F248CB196C8}" destId="{1816D16A-814C-4C22-A6CC-12105B3989BB}" srcOrd="2" destOrd="0" presId="urn:microsoft.com/office/officeart/2005/8/layout/equation1"/>
    <dgm:cxn modelId="{BE8119D0-A497-48CD-8244-FB0AB67F9A4D}" type="presParOf" srcId="{22696057-B287-4EFB-96CD-3F248CB196C8}" destId="{5A3AD51A-CA0C-4D60-85EB-AFC0F3AEFCE4}" srcOrd="3" destOrd="0" presId="urn:microsoft.com/office/officeart/2005/8/layout/equation1"/>
    <dgm:cxn modelId="{7A1D6B5D-4849-46D6-AB5A-2C7F071B1E3F}" type="presParOf" srcId="{22696057-B287-4EFB-96CD-3F248CB196C8}" destId="{32775538-2AC3-4373-B014-5A44732CBC7F}" srcOrd="4" destOrd="0" presId="urn:microsoft.com/office/officeart/2005/8/layout/equation1"/>
    <dgm:cxn modelId="{5A29D872-49D1-42C0-A2D2-499E49470AA4}" type="presParOf" srcId="{22696057-B287-4EFB-96CD-3F248CB196C8}" destId="{EDA2439C-BAC0-499A-8F57-8D66EBFA7D82}" srcOrd="5" destOrd="0" presId="urn:microsoft.com/office/officeart/2005/8/layout/equation1"/>
    <dgm:cxn modelId="{A6108F18-EB55-4488-BB89-543776F8ACA8}" type="presParOf" srcId="{22696057-B287-4EFB-96CD-3F248CB196C8}" destId="{4B955819-9EB5-4C61-BE5E-7CE7027DF3F0}" srcOrd="6" destOrd="0" presId="urn:microsoft.com/office/officeart/2005/8/layout/equation1"/>
    <dgm:cxn modelId="{4A12E9AF-681F-4EE3-B9C5-6F0BCB92DEA0}" type="presParOf" srcId="{22696057-B287-4EFB-96CD-3F248CB196C8}" destId="{EE572389-320D-4E27-B728-8E274B326BA1}" srcOrd="7" destOrd="0" presId="urn:microsoft.com/office/officeart/2005/8/layout/equation1"/>
    <dgm:cxn modelId="{81900CB6-D86D-424A-96C0-DB4FE0BFDE2C}" type="presParOf" srcId="{22696057-B287-4EFB-96CD-3F248CB196C8}" destId="{A84245DF-C8CC-47D2-83AC-15EF153255E0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C59976-64CC-4537-8D8E-B8FCC07D4A56}" type="doc">
      <dgm:prSet loTypeId="urn:microsoft.com/office/officeart/2005/8/layout/cycle8" loCatId="cycle" qsTypeId="urn:microsoft.com/office/officeart/2005/8/quickstyle/simple5" qsCatId="simple" csTypeId="urn:microsoft.com/office/officeart/2005/8/colors/colorful1#1" csCatId="colorful" phldr="1"/>
      <dgm:spPr/>
    </dgm:pt>
    <dgm:pt modelId="{67C479B8-79CB-4E3C-AF4B-51F99AF1F0F6}">
      <dgm:prSet phldrT="[Текст]" custT="1"/>
      <dgm:spPr/>
      <dgm:t>
        <a:bodyPr/>
        <a:lstStyle/>
        <a:p>
          <a:pPr algn="r"/>
          <a:endParaRPr lang="ru-RU" sz="14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отчета об исполнении бюджета предыдущего года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F7D31E-F01D-4D75-ADAF-0C5EE9D7676C}" type="parTrans" cxnId="{16F9D93B-ACDB-49A4-AE4B-5143EA88A525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7967A1-D43F-457B-A04F-2D6451A2B03F}" type="sibTrans" cxnId="{16F9D93B-ACDB-49A4-AE4B-5143EA88A525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4975CC-6CF4-47D1-BD0A-940EBDCA7574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endParaRPr lang="ru-RU" sz="14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 очередного года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27C35E-81F7-466F-8D06-63A4EF65A333}" type="parTrans" cxnId="{4237B6ED-DDEE-42B2-8E43-820FA46C28A0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296FD6-98EC-4A51-B0AE-603F8E7D623D}" type="sibTrans" cxnId="{4237B6ED-DDEE-42B2-8E43-820FA46C28A0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9137E0-04C3-41DD-92EF-B909727F1245}">
      <dgm:prSet phldrT="[Текст]" custT="1"/>
      <dgm:spPr/>
      <dgm:t>
        <a:bodyPr/>
        <a:lstStyle/>
        <a:p>
          <a:pPr algn="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проекта бюджета очередного года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B6A80E-7349-44E0-A016-93394582D131}" type="sibTrans" cxnId="{41F2AC8D-068A-4633-93B3-1F7CF042C6E9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C5151F-53A8-4196-97AA-63386F8B9A90}" type="parTrans" cxnId="{41F2AC8D-068A-4633-93B3-1F7CF042C6E9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F76E49-923E-46CA-8364-D26CACBCD025}">
      <dgm:prSet phldrT="[Текст]" custT="1"/>
      <dgm:spPr/>
      <dgm:t>
        <a:bodyPr/>
        <a:lstStyle/>
        <a:p>
          <a:pPr algn="l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бюджета очередного года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273E43-A622-43E7-9F9E-013BA2AC3E56}" type="parTrans" cxnId="{10AC6F65-CFA1-4664-96BA-31E34285EC17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2E5A08-8EA2-4BBB-B2AF-0AFA8970CC88}" type="sibTrans" cxnId="{10AC6F65-CFA1-4664-96BA-31E34285EC17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B64474-2C4E-4705-AAF6-8050BAE96CFE}">
      <dgm:prSet phldrT="[Текст]" custT="1"/>
      <dgm:spPr/>
      <dgm:t>
        <a:bodyPr/>
        <a:lstStyle/>
        <a:p>
          <a:pPr algn="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текущем году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1F63B3-9B13-4AE5-AE28-0F5E81D88C2B}" type="parTrans" cxnId="{F2AF6333-9F20-4262-A99D-D03480DC94AB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D1F4B0-7453-454F-A14A-FE56C84337AB}" type="sibTrans" cxnId="{F2AF6333-9F20-4262-A99D-D03480DC94AB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E172B5-4C68-4BC9-815B-9E2AE5DDFB57}">
      <dgm:prSet phldrT="[Текст]" custT="1"/>
      <dgm:spPr/>
      <dgm:t>
        <a:bodyPr/>
        <a:lstStyle/>
        <a:p>
          <a:pPr algn="l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отчета об исполнении бюджета предыдущего года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05A835-60BA-4E4C-A1B7-45FA8A0F045F}" type="parTrans" cxnId="{A55E5BAA-BC43-4D95-9614-81BFB1C2196C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A48A5E-E443-4EE8-BA17-BB2D05E5DCBA}" type="sibTrans" cxnId="{A55E5BAA-BC43-4D95-9614-81BFB1C2196C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83CEAF-857D-4241-8103-98853D011D82}" type="pres">
      <dgm:prSet presAssocID="{0CC59976-64CC-4537-8D8E-B8FCC07D4A56}" presName="compositeShape" presStyleCnt="0">
        <dgm:presLayoutVars>
          <dgm:chMax val="7"/>
          <dgm:dir/>
          <dgm:resizeHandles val="exact"/>
        </dgm:presLayoutVars>
      </dgm:prSet>
      <dgm:spPr/>
    </dgm:pt>
    <dgm:pt modelId="{4AF62A4F-6281-44A9-8CCB-EC1D32ECC29E}" type="pres">
      <dgm:prSet presAssocID="{0CC59976-64CC-4537-8D8E-B8FCC07D4A56}" presName="wedge1" presStyleLbl="node1" presStyleIdx="0" presStyleCnt="6"/>
      <dgm:spPr/>
      <dgm:t>
        <a:bodyPr/>
        <a:lstStyle/>
        <a:p>
          <a:endParaRPr lang="ru-RU"/>
        </a:p>
      </dgm:t>
    </dgm:pt>
    <dgm:pt modelId="{0D278E1A-672D-4E79-A420-13FD6E1C6454}" type="pres">
      <dgm:prSet presAssocID="{0CC59976-64CC-4537-8D8E-B8FCC07D4A56}" presName="dummy1a" presStyleCnt="0"/>
      <dgm:spPr/>
    </dgm:pt>
    <dgm:pt modelId="{C0797E7B-9B21-424A-8FF5-3B0874FDD097}" type="pres">
      <dgm:prSet presAssocID="{0CC59976-64CC-4537-8D8E-B8FCC07D4A56}" presName="dummy1b" presStyleCnt="0"/>
      <dgm:spPr/>
    </dgm:pt>
    <dgm:pt modelId="{740B71DB-D616-4EF1-98F2-8EAEDB8665E1}" type="pres">
      <dgm:prSet presAssocID="{0CC59976-64CC-4537-8D8E-B8FCC07D4A56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2E3C46-EC8A-4ABB-BCAE-D9BAAC0F901D}" type="pres">
      <dgm:prSet presAssocID="{0CC59976-64CC-4537-8D8E-B8FCC07D4A56}" presName="wedge2" presStyleLbl="node1" presStyleIdx="1" presStyleCnt="6"/>
      <dgm:spPr/>
      <dgm:t>
        <a:bodyPr/>
        <a:lstStyle/>
        <a:p>
          <a:endParaRPr lang="ru-RU"/>
        </a:p>
      </dgm:t>
    </dgm:pt>
    <dgm:pt modelId="{750BBB24-9553-4978-A5C7-E6BFB7ED49D0}" type="pres">
      <dgm:prSet presAssocID="{0CC59976-64CC-4537-8D8E-B8FCC07D4A56}" presName="dummy2a" presStyleCnt="0"/>
      <dgm:spPr/>
    </dgm:pt>
    <dgm:pt modelId="{E2647F9B-D437-4C8F-80E6-471F5C0183BF}" type="pres">
      <dgm:prSet presAssocID="{0CC59976-64CC-4537-8D8E-B8FCC07D4A56}" presName="dummy2b" presStyleCnt="0"/>
      <dgm:spPr/>
    </dgm:pt>
    <dgm:pt modelId="{13877B98-6675-42E9-945C-2FAC2CCA660C}" type="pres">
      <dgm:prSet presAssocID="{0CC59976-64CC-4537-8D8E-B8FCC07D4A56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4DAB56-0E4E-4262-BFE2-5F22B9C565D7}" type="pres">
      <dgm:prSet presAssocID="{0CC59976-64CC-4537-8D8E-B8FCC07D4A56}" presName="wedge3" presStyleLbl="node1" presStyleIdx="2" presStyleCnt="6"/>
      <dgm:spPr/>
      <dgm:t>
        <a:bodyPr/>
        <a:lstStyle/>
        <a:p>
          <a:endParaRPr lang="ru-RU"/>
        </a:p>
      </dgm:t>
    </dgm:pt>
    <dgm:pt modelId="{5A7D453C-E265-42CE-8911-E2E2A2D9A579}" type="pres">
      <dgm:prSet presAssocID="{0CC59976-64CC-4537-8D8E-B8FCC07D4A56}" presName="dummy3a" presStyleCnt="0"/>
      <dgm:spPr/>
    </dgm:pt>
    <dgm:pt modelId="{598D2280-9461-4EE1-AA2C-BC3C4C3C41F1}" type="pres">
      <dgm:prSet presAssocID="{0CC59976-64CC-4537-8D8E-B8FCC07D4A56}" presName="dummy3b" presStyleCnt="0"/>
      <dgm:spPr/>
    </dgm:pt>
    <dgm:pt modelId="{CF8795A2-0B39-49CF-9E5A-203CAA8C33C6}" type="pres">
      <dgm:prSet presAssocID="{0CC59976-64CC-4537-8D8E-B8FCC07D4A56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C7F541-63A3-4EAE-B73C-7B624E9A8B04}" type="pres">
      <dgm:prSet presAssocID="{0CC59976-64CC-4537-8D8E-B8FCC07D4A56}" presName="wedge4" presStyleLbl="node1" presStyleIdx="3" presStyleCnt="6"/>
      <dgm:spPr/>
      <dgm:t>
        <a:bodyPr/>
        <a:lstStyle/>
        <a:p>
          <a:endParaRPr lang="ru-RU"/>
        </a:p>
      </dgm:t>
    </dgm:pt>
    <dgm:pt modelId="{F96A818A-D8C9-41DD-9CB3-C7DE7AE8CF4F}" type="pres">
      <dgm:prSet presAssocID="{0CC59976-64CC-4537-8D8E-B8FCC07D4A56}" presName="dummy4a" presStyleCnt="0"/>
      <dgm:spPr/>
    </dgm:pt>
    <dgm:pt modelId="{BFD46E79-D8E1-4475-A9C1-61CAA34304EE}" type="pres">
      <dgm:prSet presAssocID="{0CC59976-64CC-4537-8D8E-B8FCC07D4A56}" presName="dummy4b" presStyleCnt="0"/>
      <dgm:spPr/>
    </dgm:pt>
    <dgm:pt modelId="{68657E94-A1A4-466A-A4AE-DF569D48D293}" type="pres">
      <dgm:prSet presAssocID="{0CC59976-64CC-4537-8D8E-B8FCC07D4A56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76E67D-5740-41C1-B512-8D9664E886EA}" type="pres">
      <dgm:prSet presAssocID="{0CC59976-64CC-4537-8D8E-B8FCC07D4A56}" presName="wedge5" presStyleLbl="node1" presStyleIdx="4" presStyleCnt="6"/>
      <dgm:spPr/>
      <dgm:t>
        <a:bodyPr/>
        <a:lstStyle/>
        <a:p>
          <a:endParaRPr lang="ru-RU"/>
        </a:p>
      </dgm:t>
    </dgm:pt>
    <dgm:pt modelId="{703C93DC-6538-419A-BF89-E09F262006D9}" type="pres">
      <dgm:prSet presAssocID="{0CC59976-64CC-4537-8D8E-B8FCC07D4A56}" presName="dummy5a" presStyleCnt="0"/>
      <dgm:spPr/>
    </dgm:pt>
    <dgm:pt modelId="{8FBBB6A5-D1B6-4EC1-9D4E-3B2FA54A9325}" type="pres">
      <dgm:prSet presAssocID="{0CC59976-64CC-4537-8D8E-B8FCC07D4A56}" presName="dummy5b" presStyleCnt="0"/>
      <dgm:spPr/>
    </dgm:pt>
    <dgm:pt modelId="{2C360389-B675-45DE-A33A-F1C14C06ECE2}" type="pres">
      <dgm:prSet presAssocID="{0CC59976-64CC-4537-8D8E-B8FCC07D4A56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87E9FC-B2D7-4745-9F92-BBE64603542E}" type="pres">
      <dgm:prSet presAssocID="{0CC59976-64CC-4537-8D8E-B8FCC07D4A56}" presName="wedge6" presStyleLbl="node1" presStyleIdx="5" presStyleCnt="6"/>
      <dgm:spPr/>
      <dgm:t>
        <a:bodyPr/>
        <a:lstStyle/>
        <a:p>
          <a:endParaRPr lang="ru-RU"/>
        </a:p>
      </dgm:t>
    </dgm:pt>
    <dgm:pt modelId="{10953369-E3EE-45C5-BFC4-FB3304D1768D}" type="pres">
      <dgm:prSet presAssocID="{0CC59976-64CC-4537-8D8E-B8FCC07D4A56}" presName="dummy6a" presStyleCnt="0"/>
      <dgm:spPr/>
    </dgm:pt>
    <dgm:pt modelId="{FAA213C5-586F-4AC7-B1A6-31CDA7211B37}" type="pres">
      <dgm:prSet presAssocID="{0CC59976-64CC-4537-8D8E-B8FCC07D4A56}" presName="dummy6b" presStyleCnt="0"/>
      <dgm:spPr/>
    </dgm:pt>
    <dgm:pt modelId="{D71A6E66-33C1-424E-9406-2878A3DD5A71}" type="pres">
      <dgm:prSet presAssocID="{0CC59976-64CC-4537-8D8E-B8FCC07D4A56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5E1EC9-0933-4E6B-AECB-D952B70FC643}" type="pres">
      <dgm:prSet presAssocID="{76296FD6-98EC-4A51-B0AE-603F8E7D623D}" presName="arrowWedge1" presStyleLbl="fgSibTrans2D1" presStyleIdx="0" presStyleCnt="6"/>
      <dgm:spPr>
        <a:solidFill>
          <a:schemeClr val="accent2">
            <a:lumMod val="75000"/>
          </a:schemeClr>
        </a:solidFill>
      </dgm:spPr>
    </dgm:pt>
    <dgm:pt modelId="{A4DA3E07-BB5F-47AE-8641-79F859DB5CB5}" type="pres">
      <dgm:prSet presAssocID="{9DB6A80E-7349-44E0-A016-93394582D131}" presName="arrowWedge2" presStyleLbl="fgSibTrans2D1" presStyleIdx="1" presStyleCnt="6"/>
      <dgm:spPr/>
    </dgm:pt>
    <dgm:pt modelId="{213181CF-CFAC-4748-ABA5-035FEB22F4F7}" type="pres">
      <dgm:prSet presAssocID="{482E5A08-8EA2-4BBB-B2AF-0AFA8970CC88}" presName="arrowWedge3" presStyleLbl="fgSibTrans2D1" presStyleIdx="2" presStyleCnt="6"/>
      <dgm:spPr/>
    </dgm:pt>
    <dgm:pt modelId="{A92B7A11-A671-4B89-9347-B0ACB03A440B}" type="pres">
      <dgm:prSet presAssocID="{3BD1F4B0-7453-454F-A14A-FE56C84337AB}" presName="arrowWedge4" presStyleLbl="fgSibTrans2D1" presStyleIdx="3" presStyleCnt="6"/>
      <dgm:spPr/>
    </dgm:pt>
    <dgm:pt modelId="{7BA1513E-5EC7-4F59-860A-3B64659C2085}" type="pres">
      <dgm:prSet presAssocID="{93A48A5E-E443-4EE8-BA17-BB2D05E5DCBA}" presName="arrowWedge5" presStyleLbl="fgSibTrans2D1" presStyleIdx="4" presStyleCnt="6"/>
      <dgm:spPr/>
    </dgm:pt>
    <dgm:pt modelId="{0D69B72D-0C44-42CD-AEA0-3AD3918B2D39}" type="pres">
      <dgm:prSet presAssocID="{FA7967A1-D43F-457B-A04F-2D6451A2B03F}" presName="arrowWedge6" presStyleLbl="fgSibTrans2D1" presStyleIdx="5" presStyleCnt="6"/>
      <dgm:spPr/>
    </dgm:pt>
  </dgm:ptLst>
  <dgm:cxnLst>
    <dgm:cxn modelId="{EB3AA91D-3D7B-4374-B3F7-97C40F0CA0A7}" type="presOf" srcId="{DB9137E0-04C3-41DD-92EF-B909727F1245}" destId="{842E3C46-EC8A-4ABB-BCAE-D9BAAC0F901D}" srcOrd="0" destOrd="0" presId="urn:microsoft.com/office/officeart/2005/8/layout/cycle8"/>
    <dgm:cxn modelId="{A55E5BAA-BC43-4D95-9614-81BFB1C2196C}" srcId="{0CC59976-64CC-4537-8D8E-B8FCC07D4A56}" destId="{05E172B5-4C68-4BC9-815B-9E2AE5DDFB57}" srcOrd="4" destOrd="0" parTransId="{C605A835-60BA-4E4C-A1B7-45FA8A0F045F}" sibTransId="{93A48A5E-E443-4EE8-BA17-BB2D05E5DCBA}"/>
    <dgm:cxn modelId="{83C0B71A-83FB-40CA-ADA2-F57568F599D9}" type="presOf" srcId="{67C479B8-79CB-4E3C-AF4B-51F99AF1F0F6}" destId="{D71A6E66-33C1-424E-9406-2878A3DD5A71}" srcOrd="1" destOrd="0" presId="urn:microsoft.com/office/officeart/2005/8/layout/cycle8"/>
    <dgm:cxn modelId="{BFAB04C5-ABE3-4527-9606-9EA331365D0F}" type="presOf" srcId="{ECB64474-2C4E-4705-AAF6-8050BAE96CFE}" destId="{4EC7F541-63A3-4EAE-B73C-7B624E9A8B04}" srcOrd="0" destOrd="0" presId="urn:microsoft.com/office/officeart/2005/8/layout/cycle8"/>
    <dgm:cxn modelId="{41F2AC8D-068A-4633-93B3-1F7CF042C6E9}" srcId="{0CC59976-64CC-4537-8D8E-B8FCC07D4A56}" destId="{DB9137E0-04C3-41DD-92EF-B909727F1245}" srcOrd="1" destOrd="0" parTransId="{1CC5151F-53A8-4196-97AA-63386F8B9A90}" sibTransId="{9DB6A80E-7349-44E0-A016-93394582D131}"/>
    <dgm:cxn modelId="{96ED972A-8166-4654-A500-D4F0C7B1E3F1}" type="presOf" srcId="{17F76E49-923E-46CA-8364-D26CACBCD025}" destId="{CF8795A2-0B39-49CF-9E5A-203CAA8C33C6}" srcOrd="1" destOrd="0" presId="urn:microsoft.com/office/officeart/2005/8/layout/cycle8"/>
    <dgm:cxn modelId="{69C9B0C3-B875-49DA-8D88-AD05108DE5F0}" type="presOf" srcId="{05E172B5-4C68-4BC9-815B-9E2AE5DDFB57}" destId="{2C360389-B675-45DE-A33A-F1C14C06ECE2}" srcOrd="1" destOrd="0" presId="urn:microsoft.com/office/officeart/2005/8/layout/cycle8"/>
    <dgm:cxn modelId="{2838D954-7E13-433F-8530-C9C16978BB30}" type="presOf" srcId="{ECB64474-2C4E-4705-AAF6-8050BAE96CFE}" destId="{68657E94-A1A4-466A-A4AE-DF569D48D293}" srcOrd="1" destOrd="0" presId="urn:microsoft.com/office/officeart/2005/8/layout/cycle8"/>
    <dgm:cxn modelId="{B5252B14-6E94-499C-8743-CF815FD4832E}" type="presOf" srcId="{17F76E49-923E-46CA-8364-D26CACBCD025}" destId="{EF4DAB56-0E4E-4262-BFE2-5F22B9C565D7}" srcOrd="0" destOrd="0" presId="urn:microsoft.com/office/officeart/2005/8/layout/cycle8"/>
    <dgm:cxn modelId="{60130FF4-5BC6-40D2-9DC0-2E0FAFD52AE0}" type="presOf" srcId="{804975CC-6CF4-47D1-BD0A-940EBDCA7574}" destId="{4AF62A4F-6281-44A9-8CCB-EC1D32ECC29E}" srcOrd="0" destOrd="0" presId="urn:microsoft.com/office/officeart/2005/8/layout/cycle8"/>
    <dgm:cxn modelId="{16F9D93B-ACDB-49A4-AE4B-5143EA88A525}" srcId="{0CC59976-64CC-4537-8D8E-B8FCC07D4A56}" destId="{67C479B8-79CB-4E3C-AF4B-51F99AF1F0F6}" srcOrd="5" destOrd="0" parTransId="{96F7D31E-F01D-4D75-ADAF-0C5EE9D7676C}" sibTransId="{FA7967A1-D43F-457B-A04F-2D6451A2B03F}"/>
    <dgm:cxn modelId="{3909185B-3969-481C-AA5D-54888D04CA2D}" type="presOf" srcId="{804975CC-6CF4-47D1-BD0A-940EBDCA7574}" destId="{740B71DB-D616-4EF1-98F2-8EAEDB8665E1}" srcOrd="1" destOrd="0" presId="urn:microsoft.com/office/officeart/2005/8/layout/cycle8"/>
    <dgm:cxn modelId="{29A43981-884C-44A9-B33E-F04E02355011}" type="presOf" srcId="{67C479B8-79CB-4E3C-AF4B-51F99AF1F0F6}" destId="{DA87E9FC-B2D7-4745-9F92-BBE64603542E}" srcOrd="0" destOrd="0" presId="urn:microsoft.com/office/officeart/2005/8/layout/cycle8"/>
    <dgm:cxn modelId="{F2AF6333-9F20-4262-A99D-D03480DC94AB}" srcId="{0CC59976-64CC-4537-8D8E-B8FCC07D4A56}" destId="{ECB64474-2C4E-4705-AAF6-8050BAE96CFE}" srcOrd="3" destOrd="0" parTransId="{711F63B3-9B13-4AE5-AE28-0F5E81D88C2B}" sibTransId="{3BD1F4B0-7453-454F-A14A-FE56C84337AB}"/>
    <dgm:cxn modelId="{4237B6ED-DDEE-42B2-8E43-820FA46C28A0}" srcId="{0CC59976-64CC-4537-8D8E-B8FCC07D4A56}" destId="{804975CC-6CF4-47D1-BD0A-940EBDCA7574}" srcOrd="0" destOrd="0" parTransId="{0527C35E-81F7-466F-8D06-63A4EF65A333}" sibTransId="{76296FD6-98EC-4A51-B0AE-603F8E7D623D}"/>
    <dgm:cxn modelId="{4D951E67-1E92-4E86-B5C6-009D152A71BA}" type="presOf" srcId="{DB9137E0-04C3-41DD-92EF-B909727F1245}" destId="{13877B98-6675-42E9-945C-2FAC2CCA660C}" srcOrd="1" destOrd="0" presId="urn:microsoft.com/office/officeart/2005/8/layout/cycle8"/>
    <dgm:cxn modelId="{BBD3EB3C-B427-4F81-8525-C33F3F9EBFB9}" type="presOf" srcId="{05E172B5-4C68-4BC9-815B-9E2AE5DDFB57}" destId="{0476E67D-5740-41C1-B512-8D9664E886EA}" srcOrd="0" destOrd="0" presId="urn:microsoft.com/office/officeart/2005/8/layout/cycle8"/>
    <dgm:cxn modelId="{EF639702-1CE3-4E2E-A2D8-F12A5935547A}" type="presOf" srcId="{0CC59976-64CC-4537-8D8E-B8FCC07D4A56}" destId="{5A83CEAF-857D-4241-8103-98853D011D82}" srcOrd="0" destOrd="0" presId="urn:microsoft.com/office/officeart/2005/8/layout/cycle8"/>
    <dgm:cxn modelId="{10AC6F65-CFA1-4664-96BA-31E34285EC17}" srcId="{0CC59976-64CC-4537-8D8E-B8FCC07D4A56}" destId="{17F76E49-923E-46CA-8364-D26CACBCD025}" srcOrd="2" destOrd="0" parTransId="{61273E43-A622-43E7-9F9E-013BA2AC3E56}" sibTransId="{482E5A08-8EA2-4BBB-B2AF-0AFA8970CC88}"/>
    <dgm:cxn modelId="{A1DBA41F-53F5-4C3D-A34F-D4FB62C7FC08}" type="presParOf" srcId="{5A83CEAF-857D-4241-8103-98853D011D82}" destId="{4AF62A4F-6281-44A9-8CCB-EC1D32ECC29E}" srcOrd="0" destOrd="0" presId="urn:microsoft.com/office/officeart/2005/8/layout/cycle8"/>
    <dgm:cxn modelId="{92B6316D-0DE5-4551-BFE3-4819E5405611}" type="presParOf" srcId="{5A83CEAF-857D-4241-8103-98853D011D82}" destId="{0D278E1A-672D-4E79-A420-13FD6E1C6454}" srcOrd="1" destOrd="0" presId="urn:microsoft.com/office/officeart/2005/8/layout/cycle8"/>
    <dgm:cxn modelId="{34D4C8E0-B18E-4481-8032-6E48FDEAD7E1}" type="presParOf" srcId="{5A83CEAF-857D-4241-8103-98853D011D82}" destId="{C0797E7B-9B21-424A-8FF5-3B0874FDD097}" srcOrd="2" destOrd="0" presId="urn:microsoft.com/office/officeart/2005/8/layout/cycle8"/>
    <dgm:cxn modelId="{3FA7CD6A-380E-4045-AB58-2DD93ABA0851}" type="presParOf" srcId="{5A83CEAF-857D-4241-8103-98853D011D82}" destId="{740B71DB-D616-4EF1-98F2-8EAEDB8665E1}" srcOrd="3" destOrd="0" presId="urn:microsoft.com/office/officeart/2005/8/layout/cycle8"/>
    <dgm:cxn modelId="{049AFCE5-DD57-4E10-9B79-4E16E1932368}" type="presParOf" srcId="{5A83CEAF-857D-4241-8103-98853D011D82}" destId="{842E3C46-EC8A-4ABB-BCAE-D9BAAC0F901D}" srcOrd="4" destOrd="0" presId="urn:microsoft.com/office/officeart/2005/8/layout/cycle8"/>
    <dgm:cxn modelId="{BA3553BA-EE8F-430A-860A-684A56295C0F}" type="presParOf" srcId="{5A83CEAF-857D-4241-8103-98853D011D82}" destId="{750BBB24-9553-4978-A5C7-E6BFB7ED49D0}" srcOrd="5" destOrd="0" presId="urn:microsoft.com/office/officeart/2005/8/layout/cycle8"/>
    <dgm:cxn modelId="{10C609CC-7137-485B-A6F0-027396A47D79}" type="presParOf" srcId="{5A83CEAF-857D-4241-8103-98853D011D82}" destId="{E2647F9B-D437-4C8F-80E6-471F5C0183BF}" srcOrd="6" destOrd="0" presId="urn:microsoft.com/office/officeart/2005/8/layout/cycle8"/>
    <dgm:cxn modelId="{152C0A60-502C-4305-9D85-A7D9B9097804}" type="presParOf" srcId="{5A83CEAF-857D-4241-8103-98853D011D82}" destId="{13877B98-6675-42E9-945C-2FAC2CCA660C}" srcOrd="7" destOrd="0" presId="urn:microsoft.com/office/officeart/2005/8/layout/cycle8"/>
    <dgm:cxn modelId="{5680D80D-7452-435B-8DAC-105E3E9705F2}" type="presParOf" srcId="{5A83CEAF-857D-4241-8103-98853D011D82}" destId="{EF4DAB56-0E4E-4262-BFE2-5F22B9C565D7}" srcOrd="8" destOrd="0" presId="urn:microsoft.com/office/officeart/2005/8/layout/cycle8"/>
    <dgm:cxn modelId="{F88EC142-2894-45EC-B820-FC4759C2479F}" type="presParOf" srcId="{5A83CEAF-857D-4241-8103-98853D011D82}" destId="{5A7D453C-E265-42CE-8911-E2E2A2D9A579}" srcOrd="9" destOrd="0" presId="urn:microsoft.com/office/officeart/2005/8/layout/cycle8"/>
    <dgm:cxn modelId="{30A58B57-67CD-451F-998B-8454EEA0927E}" type="presParOf" srcId="{5A83CEAF-857D-4241-8103-98853D011D82}" destId="{598D2280-9461-4EE1-AA2C-BC3C4C3C41F1}" srcOrd="10" destOrd="0" presId="urn:microsoft.com/office/officeart/2005/8/layout/cycle8"/>
    <dgm:cxn modelId="{7F84AAF1-7FA1-4B74-85F7-6BAB691DC43F}" type="presParOf" srcId="{5A83CEAF-857D-4241-8103-98853D011D82}" destId="{CF8795A2-0B39-49CF-9E5A-203CAA8C33C6}" srcOrd="11" destOrd="0" presId="urn:microsoft.com/office/officeart/2005/8/layout/cycle8"/>
    <dgm:cxn modelId="{CD77995F-BEB4-4789-8695-3C26C537B473}" type="presParOf" srcId="{5A83CEAF-857D-4241-8103-98853D011D82}" destId="{4EC7F541-63A3-4EAE-B73C-7B624E9A8B04}" srcOrd="12" destOrd="0" presId="urn:microsoft.com/office/officeart/2005/8/layout/cycle8"/>
    <dgm:cxn modelId="{A16A6892-C17E-4C83-83B8-E448E9866430}" type="presParOf" srcId="{5A83CEAF-857D-4241-8103-98853D011D82}" destId="{F96A818A-D8C9-41DD-9CB3-C7DE7AE8CF4F}" srcOrd="13" destOrd="0" presId="urn:microsoft.com/office/officeart/2005/8/layout/cycle8"/>
    <dgm:cxn modelId="{AD7E9E1C-F36F-481D-B145-AAEC7B95CEB4}" type="presParOf" srcId="{5A83CEAF-857D-4241-8103-98853D011D82}" destId="{BFD46E79-D8E1-4475-A9C1-61CAA34304EE}" srcOrd="14" destOrd="0" presId="urn:microsoft.com/office/officeart/2005/8/layout/cycle8"/>
    <dgm:cxn modelId="{CCCD38BC-A6BB-4C56-AF21-7F81BD14D265}" type="presParOf" srcId="{5A83CEAF-857D-4241-8103-98853D011D82}" destId="{68657E94-A1A4-466A-A4AE-DF569D48D293}" srcOrd="15" destOrd="0" presId="urn:microsoft.com/office/officeart/2005/8/layout/cycle8"/>
    <dgm:cxn modelId="{B6CE9AF7-E03F-49CE-BD17-48AA2B71AE4B}" type="presParOf" srcId="{5A83CEAF-857D-4241-8103-98853D011D82}" destId="{0476E67D-5740-41C1-B512-8D9664E886EA}" srcOrd="16" destOrd="0" presId="urn:microsoft.com/office/officeart/2005/8/layout/cycle8"/>
    <dgm:cxn modelId="{279E9EF8-D243-4971-B971-3DA826871FF6}" type="presParOf" srcId="{5A83CEAF-857D-4241-8103-98853D011D82}" destId="{703C93DC-6538-419A-BF89-E09F262006D9}" srcOrd="17" destOrd="0" presId="urn:microsoft.com/office/officeart/2005/8/layout/cycle8"/>
    <dgm:cxn modelId="{6E6177CF-F496-48C1-A147-61E4E1B038E4}" type="presParOf" srcId="{5A83CEAF-857D-4241-8103-98853D011D82}" destId="{8FBBB6A5-D1B6-4EC1-9D4E-3B2FA54A9325}" srcOrd="18" destOrd="0" presId="urn:microsoft.com/office/officeart/2005/8/layout/cycle8"/>
    <dgm:cxn modelId="{A0CB4A85-0515-449C-9B3B-723DE0085A16}" type="presParOf" srcId="{5A83CEAF-857D-4241-8103-98853D011D82}" destId="{2C360389-B675-45DE-A33A-F1C14C06ECE2}" srcOrd="19" destOrd="0" presId="urn:microsoft.com/office/officeart/2005/8/layout/cycle8"/>
    <dgm:cxn modelId="{AF5E31F2-3B19-460F-A1E3-E716328A614F}" type="presParOf" srcId="{5A83CEAF-857D-4241-8103-98853D011D82}" destId="{DA87E9FC-B2D7-4745-9F92-BBE64603542E}" srcOrd="20" destOrd="0" presId="urn:microsoft.com/office/officeart/2005/8/layout/cycle8"/>
    <dgm:cxn modelId="{4AE98E9B-11C3-431A-94D5-EB08F49341C1}" type="presParOf" srcId="{5A83CEAF-857D-4241-8103-98853D011D82}" destId="{10953369-E3EE-45C5-BFC4-FB3304D1768D}" srcOrd="21" destOrd="0" presId="urn:microsoft.com/office/officeart/2005/8/layout/cycle8"/>
    <dgm:cxn modelId="{1B55A58E-9398-4D02-8443-B4CE9098FD1D}" type="presParOf" srcId="{5A83CEAF-857D-4241-8103-98853D011D82}" destId="{FAA213C5-586F-4AC7-B1A6-31CDA7211B37}" srcOrd="22" destOrd="0" presId="urn:microsoft.com/office/officeart/2005/8/layout/cycle8"/>
    <dgm:cxn modelId="{811025A9-D12C-43CE-8296-375892C7721B}" type="presParOf" srcId="{5A83CEAF-857D-4241-8103-98853D011D82}" destId="{D71A6E66-33C1-424E-9406-2878A3DD5A71}" srcOrd="23" destOrd="0" presId="urn:microsoft.com/office/officeart/2005/8/layout/cycle8"/>
    <dgm:cxn modelId="{D8A5C464-2457-4A98-8EC9-E3F9496E65B9}" type="presParOf" srcId="{5A83CEAF-857D-4241-8103-98853D011D82}" destId="{645E1EC9-0933-4E6B-AECB-D952B70FC643}" srcOrd="24" destOrd="0" presId="urn:microsoft.com/office/officeart/2005/8/layout/cycle8"/>
    <dgm:cxn modelId="{F57F9BE2-98AE-4E7A-8A80-41FFBE821901}" type="presParOf" srcId="{5A83CEAF-857D-4241-8103-98853D011D82}" destId="{A4DA3E07-BB5F-47AE-8641-79F859DB5CB5}" srcOrd="25" destOrd="0" presId="urn:microsoft.com/office/officeart/2005/8/layout/cycle8"/>
    <dgm:cxn modelId="{6B7C1D5C-21E4-4E18-BD99-C0E4FF2F1110}" type="presParOf" srcId="{5A83CEAF-857D-4241-8103-98853D011D82}" destId="{213181CF-CFAC-4748-ABA5-035FEB22F4F7}" srcOrd="26" destOrd="0" presId="urn:microsoft.com/office/officeart/2005/8/layout/cycle8"/>
    <dgm:cxn modelId="{5ECDA30B-0D4F-4D72-BDE8-F4ED9E1D0A2A}" type="presParOf" srcId="{5A83CEAF-857D-4241-8103-98853D011D82}" destId="{A92B7A11-A671-4B89-9347-B0ACB03A440B}" srcOrd="27" destOrd="0" presId="urn:microsoft.com/office/officeart/2005/8/layout/cycle8"/>
    <dgm:cxn modelId="{1256DBD4-C274-4A07-8B14-81CA67BFC5D6}" type="presParOf" srcId="{5A83CEAF-857D-4241-8103-98853D011D82}" destId="{7BA1513E-5EC7-4F59-860A-3B64659C2085}" srcOrd="28" destOrd="0" presId="urn:microsoft.com/office/officeart/2005/8/layout/cycle8"/>
    <dgm:cxn modelId="{2575776D-3AD4-4577-A6A3-BC57123EC397}" type="presParOf" srcId="{5A83CEAF-857D-4241-8103-98853D011D82}" destId="{0D69B72D-0C44-42CD-AEA0-3AD3918B2D39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AB7ED8-92BF-472C-87B1-C6386D66FBEB}" type="doc">
      <dgm:prSet loTypeId="urn:microsoft.com/office/officeart/2005/8/layout/cycle6" loCatId="cycle" qsTypeId="urn:microsoft.com/office/officeart/2005/8/quickstyle/3d1" qsCatId="3D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A51210AF-817E-4E3E-B0D1-38C0AF0BD115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7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Основных направлениях налоговой политики Чувашской Республики</a:t>
          </a:r>
          <a:endParaRPr lang="ru-RU" sz="17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6075DF-E010-40EC-B4DC-946E87931D70}" type="parTrans" cxnId="{2A9D9DEE-F90B-47B2-B734-FC5044C56616}">
      <dgm:prSet/>
      <dgm:spPr/>
      <dgm:t>
        <a:bodyPr/>
        <a:lstStyle/>
        <a:p>
          <a:endParaRPr lang="ru-RU"/>
        </a:p>
      </dgm:t>
    </dgm:pt>
    <dgm:pt modelId="{C8234B4D-104B-4FD1-9C1F-A414143258AA}" type="sibTrans" cxnId="{2A9D9DEE-F90B-47B2-B734-FC5044C56616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A5495B50-43AD-4A49-9076-987885A89997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7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Основных направлениях бюджетной политики Чувашской Республики</a:t>
          </a:r>
          <a:endParaRPr lang="ru-RU" sz="17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6B1D32-B0BB-46B8-9166-582BE3B8B6C5}" type="parTrans" cxnId="{393E5E0C-FDAF-45D4-98EB-484C1151E6FB}">
      <dgm:prSet/>
      <dgm:spPr/>
      <dgm:t>
        <a:bodyPr/>
        <a:lstStyle/>
        <a:p>
          <a:endParaRPr lang="ru-RU"/>
        </a:p>
      </dgm:t>
    </dgm:pt>
    <dgm:pt modelId="{04BE0404-A1B3-4DF6-8F9E-5898A0BB0D34}" type="sibTrans" cxnId="{393E5E0C-FDAF-45D4-98EB-484C1151E6FB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4D5D21B2-DAFF-4489-83F7-D7EBC1E1D448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7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Государственных программах Чувашской Республики</a:t>
          </a:r>
          <a:endParaRPr lang="ru-RU" sz="17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A72DC8-DC49-4CF4-BFCF-A66AA88A9C97}" type="parTrans" cxnId="{70F493C5-3EBF-4F49-8BEE-240781A115EE}">
      <dgm:prSet/>
      <dgm:spPr/>
      <dgm:t>
        <a:bodyPr/>
        <a:lstStyle/>
        <a:p>
          <a:endParaRPr lang="ru-RU"/>
        </a:p>
      </dgm:t>
    </dgm:pt>
    <dgm:pt modelId="{A31C26CC-7098-4C2A-9AC2-1040AD3A8036}" type="sibTrans" cxnId="{70F493C5-3EBF-4F49-8BEE-240781A115EE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ACECFA3F-271D-4071-ACC5-D5EA66374059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Прогнозе социально-экономического развития Чувашской Республики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2DC491-C08E-4A09-BCB7-E9F316D39C79}" type="parTrans" cxnId="{573B9DE4-DB43-4A5C-A3C5-7C42F15550F1}">
      <dgm:prSet/>
      <dgm:spPr/>
      <dgm:t>
        <a:bodyPr/>
        <a:lstStyle/>
        <a:p>
          <a:endParaRPr lang="ru-RU"/>
        </a:p>
      </dgm:t>
    </dgm:pt>
    <dgm:pt modelId="{306D97E9-8708-417E-90DB-E143EE19C8F5}" type="sibTrans" cxnId="{573B9DE4-DB43-4A5C-A3C5-7C42F15550F1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50F8A006-03B7-453E-8B11-52199EE89448}" type="pres">
      <dgm:prSet presAssocID="{1AAB7ED8-92BF-472C-87B1-C6386D66FBE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C25282-24D3-4CFD-AC59-CD63786195EA}" type="pres">
      <dgm:prSet presAssocID="{A51210AF-817E-4E3E-B0D1-38C0AF0BD115}" presName="node" presStyleLbl="node1" presStyleIdx="0" presStyleCnt="4" custScaleX="138989" custScaleY="1479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47B94C-0F5B-451D-9428-43279F7D65DD}" type="pres">
      <dgm:prSet presAssocID="{A51210AF-817E-4E3E-B0D1-38C0AF0BD115}" presName="spNode" presStyleCnt="0"/>
      <dgm:spPr/>
    </dgm:pt>
    <dgm:pt modelId="{B1BA7DD6-4629-4464-AA76-4AC12B29F7ED}" type="pres">
      <dgm:prSet presAssocID="{C8234B4D-104B-4FD1-9C1F-A414143258AA}" presName="sibTrans" presStyleLbl="sibTrans1D1" presStyleIdx="0" presStyleCnt="4"/>
      <dgm:spPr/>
      <dgm:t>
        <a:bodyPr/>
        <a:lstStyle/>
        <a:p>
          <a:endParaRPr lang="ru-RU"/>
        </a:p>
      </dgm:t>
    </dgm:pt>
    <dgm:pt modelId="{09EE511D-0EF6-43EC-B406-0F1618FAB471}" type="pres">
      <dgm:prSet presAssocID="{A5495B50-43AD-4A49-9076-987885A89997}" presName="node" presStyleLbl="node1" presStyleIdx="1" presStyleCnt="4" custScaleX="142593" custScaleY="162611" custRadScaleRad="115663" custRadScaleInc="-21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C46AB8-91FF-4DB2-AA00-CB287071D8BD}" type="pres">
      <dgm:prSet presAssocID="{A5495B50-43AD-4A49-9076-987885A89997}" presName="spNode" presStyleCnt="0"/>
      <dgm:spPr/>
    </dgm:pt>
    <dgm:pt modelId="{CEBC4C3C-A437-4420-A2E2-C12E33E8450C}" type="pres">
      <dgm:prSet presAssocID="{04BE0404-A1B3-4DF6-8F9E-5898A0BB0D34}" presName="sibTrans" presStyleLbl="sibTrans1D1" presStyleIdx="1" presStyleCnt="4"/>
      <dgm:spPr/>
      <dgm:t>
        <a:bodyPr/>
        <a:lstStyle/>
        <a:p>
          <a:endParaRPr lang="ru-RU"/>
        </a:p>
      </dgm:t>
    </dgm:pt>
    <dgm:pt modelId="{B5C2805B-3ECC-4AA3-B306-E04B8D93175A}" type="pres">
      <dgm:prSet presAssocID="{4D5D21B2-DAFF-4489-83F7-D7EBC1E1D448}" presName="node" presStyleLbl="node1" presStyleIdx="2" presStyleCnt="4" custScaleX="142593" custScaleY="123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43ACCF-7837-4FB8-8080-B65670FB2E40}" type="pres">
      <dgm:prSet presAssocID="{4D5D21B2-DAFF-4489-83F7-D7EBC1E1D448}" presName="spNode" presStyleCnt="0"/>
      <dgm:spPr/>
    </dgm:pt>
    <dgm:pt modelId="{609DDD8F-8077-4ED9-B479-F4058D5BF79E}" type="pres">
      <dgm:prSet presAssocID="{A31C26CC-7098-4C2A-9AC2-1040AD3A8036}" presName="sibTrans" presStyleLbl="sibTrans1D1" presStyleIdx="2" presStyleCnt="4"/>
      <dgm:spPr/>
      <dgm:t>
        <a:bodyPr/>
        <a:lstStyle/>
        <a:p>
          <a:endParaRPr lang="ru-RU"/>
        </a:p>
      </dgm:t>
    </dgm:pt>
    <dgm:pt modelId="{FDB32F28-2B23-4FC5-B84F-1478F183AB08}" type="pres">
      <dgm:prSet presAssocID="{ACECFA3F-271D-4071-ACC5-D5EA66374059}" presName="node" presStyleLbl="node1" presStyleIdx="3" presStyleCnt="4" custScaleX="142593" custScaleY="162611" custRadScaleRad="111386" custRadScaleInc="2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A00F86-7713-40B8-8DA0-458E6F8C677E}" type="pres">
      <dgm:prSet presAssocID="{ACECFA3F-271D-4071-ACC5-D5EA66374059}" presName="spNode" presStyleCnt="0"/>
      <dgm:spPr/>
    </dgm:pt>
    <dgm:pt modelId="{AE08C94F-0CD5-478E-94D3-913DA7B7B592}" type="pres">
      <dgm:prSet presAssocID="{306D97E9-8708-417E-90DB-E143EE19C8F5}" presName="sibTrans" presStyleLbl="sibTrans1D1" presStyleIdx="3" presStyleCnt="4"/>
      <dgm:spPr/>
      <dgm:t>
        <a:bodyPr/>
        <a:lstStyle/>
        <a:p>
          <a:endParaRPr lang="ru-RU"/>
        </a:p>
      </dgm:t>
    </dgm:pt>
  </dgm:ptLst>
  <dgm:cxnLst>
    <dgm:cxn modelId="{2A9D9DEE-F90B-47B2-B734-FC5044C56616}" srcId="{1AAB7ED8-92BF-472C-87B1-C6386D66FBEB}" destId="{A51210AF-817E-4E3E-B0D1-38C0AF0BD115}" srcOrd="0" destOrd="0" parTransId="{BF6075DF-E010-40EC-B4DC-946E87931D70}" sibTransId="{C8234B4D-104B-4FD1-9C1F-A414143258AA}"/>
    <dgm:cxn modelId="{393E5E0C-FDAF-45D4-98EB-484C1151E6FB}" srcId="{1AAB7ED8-92BF-472C-87B1-C6386D66FBEB}" destId="{A5495B50-43AD-4A49-9076-987885A89997}" srcOrd="1" destOrd="0" parTransId="{266B1D32-B0BB-46B8-9166-582BE3B8B6C5}" sibTransId="{04BE0404-A1B3-4DF6-8F9E-5898A0BB0D34}"/>
    <dgm:cxn modelId="{AB319334-C866-4940-BC19-3F5E4ABB540F}" type="presOf" srcId="{A5495B50-43AD-4A49-9076-987885A89997}" destId="{09EE511D-0EF6-43EC-B406-0F1618FAB471}" srcOrd="0" destOrd="0" presId="urn:microsoft.com/office/officeart/2005/8/layout/cycle6"/>
    <dgm:cxn modelId="{4EB5DAAB-95CA-4CC1-AEDC-EFB5125E9522}" type="presOf" srcId="{C8234B4D-104B-4FD1-9C1F-A414143258AA}" destId="{B1BA7DD6-4629-4464-AA76-4AC12B29F7ED}" srcOrd="0" destOrd="0" presId="urn:microsoft.com/office/officeart/2005/8/layout/cycle6"/>
    <dgm:cxn modelId="{573B9DE4-DB43-4A5C-A3C5-7C42F15550F1}" srcId="{1AAB7ED8-92BF-472C-87B1-C6386D66FBEB}" destId="{ACECFA3F-271D-4071-ACC5-D5EA66374059}" srcOrd="3" destOrd="0" parTransId="{492DC491-C08E-4A09-BCB7-E9F316D39C79}" sibTransId="{306D97E9-8708-417E-90DB-E143EE19C8F5}"/>
    <dgm:cxn modelId="{D0CCB2BC-4E5F-49CD-9479-4BB47A19CF81}" type="presOf" srcId="{ACECFA3F-271D-4071-ACC5-D5EA66374059}" destId="{FDB32F28-2B23-4FC5-B84F-1478F183AB08}" srcOrd="0" destOrd="0" presId="urn:microsoft.com/office/officeart/2005/8/layout/cycle6"/>
    <dgm:cxn modelId="{1A0095BA-0124-4209-817F-DC647E6DE77A}" type="presOf" srcId="{04BE0404-A1B3-4DF6-8F9E-5898A0BB0D34}" destId="{CEBC4C3C-A437-4420-A2E2-C12E33E8450C}" srcOrd="0" destOrd="0" presId="urn:microsoft.com/office/officeart/2005/8/layout/cycle6"/>
    <dgm:cxn modelId="{70F493C5-3EBF-4F49-8BEE-240781A115EE}" srcId="{1AAB7ED8-92BF-472C-87B1-C6386D66FBEB}" destId="{4D5D21B2-DAFF-4489-83F7-D7EBC1E1D448}" srcOrd="2" destOrd="0" parTransId="{52A72DC8-DC49-4CF4-BFCF-A66AA88A9C97}" sibTransId="{A31C26CC-7098-4C2A-9AC2-1040AD3A8036}"/>
    <dgm:cxn modelId="{B4AF70D9-ECE1-49A0-A1BC-77D57B099F82}" type="presOf" srcId="{306D97E9-8708-417E-90DB-E143EE19C8F5}" destId="{AE08C94F-0CD5-478E-94D3-913DA7B7B592}" srcOrd="0" destOrd="0" presId="urn:microsoft.com/office/officeart/2005/8/layout/cycle6"/>
    <dgm:cxn modelId="{DA252B4D-D2D7-4CEC-AAB5-A3F1A2A6657F}" type="presOf" srcId="{A51210AF-817E-4E3E-B0D1-38C0AF0BD115}" destId="{28C25282-24D3-4CFD-AC59-CD63786195EA}" srcOrd="0" destOrd="0" presId="urn:microsoft.com/office/officeart/2005/8/layout/cycle6"/>
    <dgm:cxn modelId="{BE24E7BE-3613-484C-9030-89AE65134247}" type="presOf" srcId="{A31C26CC-7098-4C2A-9AC2-1040AD3A8036}" destId="{609DDD8F-8077-4ED9-B479-F4058D5BF79E}" srcOrd="0" destOrd="0" presId="urn:microsoft.com/office/officeart/2005/8/layout/cycle6"/>
    <dgm:cxn modelId="{1E103184-5769-4899-92D4-AA248006B308}" type="presOf" srcId="{1AAB7ED8-92BF-472C-87B1-C6386D66FBEB}" destId="{50F8A006-03B7-453E-8B11-52199EE89448}" srcOrd="0" destOrd="0" presId="urn:microsoft.com/office/officeart/2005/8/layout/cycle6"/>
    <dgm:cxn modelId="{1CA97521-1CB3-4C08-A457-AAA43704E01D}" type="presOf" srcId="{4D5D21B2-DAFF-4489-83F7-D7EBC1E1D448}" destId="{B5C2805B-3ECC-4AA3-B306-E04B8D93175A}" srcOrd="0" destOrd="0" presId="urn:microsoft.com/office/officeart/2005/8/layout/cycle6"/>
    <dgm:cxn modelId="{50CE96E2-EBB9-43AA-8372-9DE28A951A51}" type="presParOf" srcId="{50F8A006-03B7-453E-8B11-52199EE89448}" destId="{28C25282-24D3-4CFD-AC59-CD63786195EA}" srcOrd="0" destOrd="0" presId="urn:microsoft.com/office/officeart/2005/8/layout/cycle6"/>
    <dgm:cxn modelId="{98AB7FF7-14C7-4CA1-9FD1-816F19E5F1C2}" type="presParOf" srcId="{50F8A006-03B7-453E-8B11-52199EE89448}" destId="{A647B94C-0F5B-451D-9428-43279F7D65DD}" srcOrd="1" destOrd="0" presId="urn:microsoft.com/office/officeart/2005/8/layout/cycle6"/>
    <dgm:cxn modelId="{453EDF7D-95D1-49BE-9ABE-7063C48AED07}" type="presParOf" srcId="{50F8A006-03B7-453E-8B11-52199EE89448}" destId="{B1BA7DD6-4629-4464-AA76-4AC12B29F7ED}" srcOrd="2" destOrd="0" presId="urn:microsoft.com/office/officeart/2005/8/layout/cycle6"/>
    <dgm:cxn modelId="{DE907F73-6B14-4409-BD9E-376E249C1201}" type="presParOf" srcId="{50F8A006-03B7-453E-8B11-52199EE89448}" destId="{09EE511D-0EF6-43EC-B406-0F1618FAB471}" srcOrd="3" destOrd="0" presId="urn:microsoft.com/office/officeart/2005/8/layout/cycle6"/>
    <dgm:cxn modelId="{F58FDDD5-86F1-4BB6-BFE4-6081B29108C2}" type="presParOf" srcId="{50F8A006-03B7-453E-8B11-52199EE89448}" destId="{D6C46AB8-91FF-4DB2-AA00-CB287071D8BD}" srcOrd="4" destOrd="0" presId="urn:microsoft.com/office/officeart/2005/8/layout/cycle6"/>
    <dgm:cxn modelId="{84172652-4C9E-4F1A-96FD-3C61C000BE86}" type="presParOf" srcId="{50F8A006-03B7-453E-8B11-52199EE89448}" destId="{CEBC4C3C-A437-4420-A2E2-C12E33E8450C}" srcOrd="5" destOrd="0" presId="urn:microsoft.com/office/officeart/2005/8/layout/cycle6"/>
    <dgm:cxn modelId="{BDA7AE05-BDFF-49AD-BD2B-8BF45018EBB9}" type="presParOf" srcId="{50F8A006-03B7-453E-8B11-52199EE89448}" destId="{B5C2805B-3ECC-4AA3-B306-E04B8D93175A}" srcOrd="6" destOrd="0" presId="urn:microsoft.com/office/officeart/2005/8/layout/cycle6"/>
    <dgm:cxn modelId="{7292DD1B-22B4-43CA-810B-4CB8B37530AF}" type="presParOf" srcId="{50F8A006-03B7-453E-8B11-52199EE89448}" destId="{3743ACCF-7837-4FB8-8080-B65670FB2E40}" srcOrd="7" destOrd="0" presId="urn:microsoft.com/office/officeart/2005/8/layout/cycle6"/>
    <dgm:cxn modelId="{3B3D2678-1B6F-4D9E-ADAC-E6C2AF7A6A32}" type="presParOf" srcId="{50F8A006-03B7-453E-8B11-52199EE89448}" destId="{609DDD8F-8077-4ED9-B479-F4058D5BF79E}" srcOrd="8" destOrd="0" presId="urn:microsoft.com/office/officeart/2005/8/layout/cycle6"/>
    <dgm:cxn modelId="{E6C580EF-EEFB-4037-B53D-B20FCED40B9E}" type="presParOf" srcId="{50F8A006-03B7-453E-8B11-52199EE89448}" destId="{FDB32F28-2B23-4FC5-B84F-1478F183AB08}" srcOrd="9" destOrd="0" presId="urn:microsoft.com/office/officeart/2005/8/layout/cycle6"/>
    <dgm:cxn modelId="{B60F3539-31F0-4CA7-9ED5-DC2DD9DC9B5E}" type="presParOf" srcId="{50F8A006-03B7-453E-8B11-52199EE89448}" destId="{33A00F86-7713-40B8-8DA0-458E6F8C677E}" srcOrd="10" destOrd="0" presId="urn:microsoft.com/office/officeart/2005/8/layout/cycle6"/>
    <dgm:cxn modelId="{E1240213-F8F8-498C-A844-50C4475927E9}" type="presParOf" srcId="{50F8A006-03B7-453E-8B11-52199EE89448}" destId="{AE08C94F-0CD5-478E-94D3-913DA7B7B592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A37C2D0-E311-480D-BE74-4A10698CA5CA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4DD87F-0B0C-4621-942E-8CB6627B1031}" type="pres">
      <dgm:prSet presAssocID="{1A37C2D0-E311-480D-BE74-4A10698CA5C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D5ACE94A-52A8-405F-BA66-C2A7E08F58F9}" type="presOf" srcId="{1A37C2D0-E311-480D-BE74-4A10698CA5CA}" destId="{864DD87F-0B0C-4621-942E-8CB6627B1031}" srcOrd="0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AC88BC-C8FF-402F-AB2A-11AC4BBF48B7}">
      <dsp:nvSpPr>
        <dsp:cNvPr id="0" name=""/>
        <dsp:cNvSpPr/>
      </dsp:nvSpPr>
      <dsp:spPr>
        <a:xfrm>
          <a:off x="1142" y="535858"/>
          <a:ext cx="1842349" cy="717703"/>
        </a:xfrm>
        <a:prstGeom prst="ellipse">
          <a:avLst/>
        </a:prstGeom>
        <a:solidFill>
          <a:srgbClr val="00B05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0948" y="640963"/>
        <a:ext cx="1302737" cy="507493"/>
      </dsp:txXfrm>
    </dsp:sp>
    <dsp:sp modelId="{1816D16A-814C-4C22-A6CC-12105B3989BB}">
      <dsp:nvSpPr>
        <dsp:cNvPr id="0" name=""/>
        <dsp:cNvSpPr/>
      </dsp:nvSpPr>
      <dsp:spPr>
        <a:xfrm>
          <a:off x="2027221" y="546339"/>
          <a:ext cx="562799" cy="603721"/>
        </a:xfrm>
        <a:prstGeom prst="mathMinus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2101820" y="777202"/>
        <a:ext cx="413601" cy="141995"/>
      </dsp:txXfrm>
    </dsp:sp>
    <dsp:sp modelId="{32775538-2AC3-4373-B014-5A44732CBC7F}">
      <dsp:nvSpPr>
        <dsp:cNvPr id="0" name=""/>
        <dsp:cNvSpPr/>
      </dsp:nvSpPr>
      <dsp:spPr>
        <a:xfrm>
          <a:off x="2673753" y="600303"/>
          <a:ext cx="1842843" cy="588813"/>
        </a:xfrm>
        <a:prstGeom prst="ellipse">
          <a:avLst/>
        </a:prstGeom>
        <a:solidFill>
          <a:srgbClr val="F57E1B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Расходы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43631" y="686533"/>
        <a:ext cx="1303087" cy="416353"/>
      </dsp:txXfrm>
    </dsp:sp>
    <dsp:sp modelId="{4B955819-9EB5-4C61-BE5E-7CE7027DF3F0}">
      <dsp:nvSpPr>
        <dsp:cNvPr id="0" name=""/>
        <dsp:cNvSpPr/>
      </dsp:nvSpPr>
      <dsp:spPr>
        <a:xfrm>
          <a:off x="4650328" y="549969"/>
          <a:ext cx="578780" cy="689481"/>
        </a:xfrm>
        <a:prstGeom prst="mathEqual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 dirty="0"/>
        </a:p>
      </dsp:txBody>
      <dsp:txXfrm>
        <a:off x="4727045" y="692002"/>
        <a:ext cx="425346" cy="405415"/>
      </dsp:txXfrm>
    </dsp:sp>
    <dsp:sp modelId="{A84245DF-C8CC-47D2-83AC-15EF153255E0}">
      <dsp:nvSpPr>
        <dsp:cNvPr id="0" name=""/>
        <dsp:cNvSpPr/>
      </dsp:nvSpPr>
      <dsp:spPr>
        <a:xfrm>
          <a:off x="5362840" y="52737"/>
          <a:ext cx="3196759" cy="1683946"/>
        </a:xfrm>
        <a:prstGeom prst="ellipse">
          <a:avLst/>
        </a:prstGeom>
        <a:solidFill>
          <a:schemeClr val="bg2">
            <a:lumMod val="9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(-)Дефицит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(расходы больше доходов)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46740E"/>
              </a:solidFill>
              <a:latin typeface="Times New Roman" pitchFamily="18" charset="0"/>
              <a:cs typeface="Times New Roman" pitchFamily="18" charset="0"/>
            </a:rPr>
            <a:t>(+) Профицит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46740E"/>
              </a:solidFill>
              <a:latin typeface="Times New Roman" pitchFamily="18" charset="0"/>
              <a:cs typeface="Times New Roman" pitchFamily="18" charset="0"/>
            </a:rPr>
            <a:t>(доходы больше расходов)</a:t>
          </a:r>
        </a:p>
      </dsp:txBody>
      <dsp:txXfrm>
        <a:off x="5830995" y="299345"/>
        <a:ext cx="2260449" cy="11907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F62A4F-6281-44A9-8CCB-EC1D32ECC29E}">
      <dsp:nvSpPr>
        <dsp:cNvPr id="0" name=""/>
        <dsp:cNvSpPr/>
      </dsp:nvSpPr>
      <dsp:spPr>
        <a:xfrm>
          <a:off x="2180614" y="347707"/>
          <a:ext cx="4899424" cy="4899424"/>
        </a:xfrm>
        <a:prstGeom prst="pie">
          <a:avLst>
            <a:gd name="adj1" fmla="val 16200000"/>
            <a:gd name="adj2" fmla="val 1980000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2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 очередного года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46979" y="973550"/>
        <a:ext cx="1283182" cy="991550"/>
      </dsp:txXfrm>
    </dsp:sp>
    <dsp:sp modelId="{842E3C46-EC8A-4ABB-BCAE-D9BAAC0F901D}">
      <dsp:nvSpPr>
        <dsp:cNvPr id="0" name=""/>
        <dsp:cNvSpPr/>
      </dsp:nvSpPr>
      <dsp:spPr>
        <a:xfrm>
          <a:off x="2238940" y="448611"/>
          <a:ext cx="4899424" cy="4899424"/>
        </a:xfrm>
        <a:prstGeom prst="pie">
          <a:avLst>
            <a:gd name="adj1" fmla="val 19800000"/>
            <a:gd name="adj2" fmla="val 18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проекта бюджета очередного года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63550" y="2431712"/>
        <a:ext cx="1341509" cy="962386"/>
      </dsp:txXfrm>
    </dsp:sp>
    <dsp:sp modelId="{EF4DAB56-0E4E-4262-BFE2-5F22B9C565D7}">
      <dsp:nvSpPr>
        <dsp:cNvPr id="0" name=""/>
        <dsp:cNvSpPr/>
      </dsp:nvSpPr>
      <dsp:spPr>
        <a:xfrm>
          <a:off x="2180614" y="549516"/>
          <a:ext cx="4899424" cy="4899424"/>
        </a:xfrm>
        <a:prstGeom prst="pie">
          <a:avLst>
            <a:gd name="adj1" fmla="val 1800000"/>
            <a:gd name="adj2" fmla="val 54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4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бюджета очередного года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46979" y="3860710"/>
        <a:ext cx="1283182" cy="991550"/>
      </dsp:txXfrm>
    </dsp:sp>
    <dsp:sp modelId="{4EC7F541-63A3-4EAE-B73C-7B624E9A8B04}">
      <dsp:nvSpPr>
        <dsp:cNvPr id="0" name=""/>
        <dsp:cNvSpPr/>
      </dsp:nvSpPr>
      <dsp:spPr>
        <a:xfrm>
          <a:off x="2063961" y="549516"/>
          <a:ext cx="4899424" cy="4899424"/>
        </a:xfrm>
        <a:prstGeom prst="pie">
          <a:avLst>
            <a:gd name="adj1" fmla="val 5400000"/>
            <a:gd name="adj2" fmla="val 90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5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текущем году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13837" y="3860710"/>
        <a:ext cx="1283182" cy="991550"/>
      </dsp:txXfrm>
    </dsp:sp>
    <dsp:sp modelId="{0476E67D-5740-41C1-B512-8D9664E886EA}">
      <dsp:nvSpPr>
        <dsp:cNvPr id="0" name=""/>
        <dsp:cNvSpPr/>
      </dsp:nvSpPr>
      <dsp:spPr>
        <a:xfrm>
          <a:off x="2005634" y="448611"/>
          <a:ext cx="4899424" cy="4899424"/>
        </a:xfrm>
        <a:prstGeom prst="pie">
          <a:avLst>
            <a:gd name="adj1" fmla="val 9000000"/>
            <a:gd name="adj2" fmla="val 1260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6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отчета об исполнении бюджета предыдущего года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38940" y="2431712"/>
        <a:ext cx="1341509" cy="962386"/>
      </dsp:txXfrm>
    </dsp:sp>
    <dsp:sp modelId="{DA87E9FC-B2D7-4745-9F92-BBE64603542E}">
      <dsp:nvSpPr>
        <dsp:cNvPr id="0" name=""/>
        <dsp:cNvSpPr/>
      </dsp:nvSpPr>
      <dsp:spPr>
        <a:xfrm>
          <a:off x="2063961" y="347707"/>
          <a:ext cx="4899424" cy="4899424"/>
        </a:xfrm>
        <a:prstGeom prst="pie">
          <a:avLst>
            <a:gd name="adj1" fmla="val 126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2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отчета об исполнении бюджета предыдущего года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13837" y="973550"/>
        <a:ext cx="1283182" cy="991550"/>
      </dsp:txXfrm>
    </dsp:sp>
    <dsp:sp modelId="{645E1EC9-0933-4E6B-AECB-D952B70FC643}">
      <dsp:nvSpPr>
        <dsp:cNvPr id="0" name=""/>
        <dsp:cNvSpPr/>
      </dsp:nvSpPr>
      <dsp:spPr>
        <a:xfrm>
          <a:off x="1877137" y="44409"/>
          <a:ext cx="5506019" cy="5506019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solidFill>
          <a:schemeClr val="accent2">
            <a:lumMod val="75000"/>
          </a:schemeClr>
        </a:soli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2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4DA3E07-BB5F-47AE-8641-79F859DB5CB5}">
      <dsp:nvSpPr>
        <dsp:cNvPr id="0" name=""/>
        <dsp:cNvSpPr/>
      </dsp:nvSpPr>
      <dsp:spPr>
        <a:xfrm>
          <a:off x="1935464" y="145314"/>
          <a:ext cx="5506019" cy="5506019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13181CF-CFAC-4748-ABA5-035FEB22F4F7}">
      <dsp:nvSpPr>
        <dsp:cNvPr id="0" name=""/>
        <dsp:cNvSpPr/>
      </dsp:nvSpPr>
      <dsp:spPr>
        <a:xfrm>
          <a:off x="1877137" y="246218"/>
          <a:ext cx="5506019" cy="5506019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4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92B7A11-A671-4B89-9347-B0ACB03A440B}">
      <dsp:nvSpPr>
        <dsp:cNvPr id="0" name=""/>
        <dsp:cNvSpPr/>
      </dsp:nvSpPr>
      <dsp:spPr>
        <a:xfrm>
          <a:off x="1760842" y="246218"/>
          <a:ext cx="5506019" cy="5506019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5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BA1513E-5EC7-4F59-860A-3B64659C2085}">
      <dsp:nvSpPr>
        <dsp:cNvPr id="0" name=""/>
        <dsp:cNvSpPr/>
      </dsp:nvSpPr>
      <dsp:spPr>
        <a:xfrm>
          <a:off x="1702516" y="145314"/>
          <a:ext cx="5506019" cy="5506019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6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D69B72D-0C44-42CD-AEA0-3AD3918B2D39}">
      <dsp:nvSpPr>
        <dsp:cNvPr id="0" name=""/>
        <dsp:cNvSpPr/>
      </dsp:nvSpPr>
      <dsp:spPr>
        <a:xfrm>
          <a:off x="1760842" y="44409"/>
          <a:ext cx="5506019" cy="5506019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2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25282-24D3-4CFD-AC59-CD63786195EA}">
      <dsp:nvSpPr>
        <dsp:cNvPr id="0" name=""/>
        <dsp:cNvSpPr/>
      </dsp:nvSpPr>
      <dsp:spPr>
        <a:xfrm>
          <a:off x="2923982" y="-190513"/>
          <a:ext cx="2288938" cy="1583958"/>
        </a:xfrm>
        <a:prstGeom prst="roundRect">
          <a:avLst/>
        </a:prstGeom>
        <a:gradFill rotWithShape="1">
          <a:gsLst>
            <a:gs pos="28000">
              <a:schemeClr val="accent2">
                <a:tint val="18000"/>
                <a:satMod val="120000"/>
                <a:lumMod val="88000"/>
              </a:schemeClr>
            </a:gs>
            <a:gs pos="100000">
              <a:schemeClr val="accent2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Основных направлениях налоговой политики Чувашской Республики</a:t>
          </a:r>
          <a:endParaRPr lang="ru-RU" sz="17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01304" y="-113191"/>
        <a:ext cx="2134294" cy="1429314"/>
      </dsp:txXfrm>
    </dsp:sp>
    <dsp:sp modelId="{B1BA7DD6-4629-4464-AA76-4AC12B29F7ED}">
      <dsp:nvSpPr>
        <dsp:cNvPr id="0" name=""/>
        <dsp:cNvSpPr/>
      </dsp:nvSpPr>
      <dsp:spPr>
        <a:xfrm>
          <a:off x="2853375" y="919912"/>
          <a:ext cx="3534831" cy="3534831"/>
        </a:xfrm>
        <a:custGeom>
          <a:avLst/>
          <a:gdLst/>
          <a:ahLst/>
          <a:cxnLst/>
          <a:rect l="0" t="0" r="0" b="0"/>
          <a:pathLst>
            <a:path>
              <a:moveTo>
                <a:pt x="2367347" y="104935"/>
              </a:moveTo>
              <a:arcTo wR="1767415" hR="1767415" stAng="17390566" swAng="1594941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40000" prstMaterial="matte">
          <a:bevelT w="19050" h="38100"/>
        </a:sp3d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  <dsp:sp modelId="{09EE511D-0EF6-43EC-B406-0F1618FAB471}">
      <dsp:nvSpPr>
        <dsp:cNvPr id="0" name=""/>
        <dsp:cNvSpPr/>
      </dsp:nvSpPr>
      <dsp:spPr>
        <a:xfrm>
          <a:off x="4938417" y="1475062"/>
          <a:ext cx="2348291" cy="1740672"/>
        </a:xfrm>
        <a:prstGeom prst="roundRect">
          <a:avLst/>
        </a:prstGeom>
        <a:gradFill rotWithShape="1">
          <a:gsLst>
            <a:gs pos="28000">
              <a:schemeClr val="accent2">
                <a:tint val="18000"/>
                <a:satMod val="120000"/>
                <a:lumMod val="88000"/>
              </a:schemeClr>
            </a:gs>
            <a:gs pos="100000">
              <a:schemeClr val="accent2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Основных направлениях бюджетной политики Чувашской Республики</a:t>
          </a:r>
          <a:endParaRPr lang="ru-RU" sz="17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23390" y="1560035"/>
        <a:ext cx="2178345" cy="1570726"/>
      </dsp:txXfrm>
    </dsp:sp>
    <dsp:sp modelId="{CEBC4C3C-A437-4420-A2E2-C12E33E8450C}">
      <dsp:nvSpPr>
        <dsp:cNvPr id="0" name=""/>
        <dsp:cNvSpPr/>
      </dsp:nvSpPr>
      <dsp:spPr>
        <a:xfrm>
          <a:off x="2842246" y="272306"/>
          <a:ext cx="3534831" cy="3534831"/>
        </a:xfrm>
        <a:custGeom>
          <a:avLst/>
          <a:gdLst/>
          <a:ahLst/>
          <a:cxnLst/>
          <a:rect l="0" t="0" r="0" b="0"/>
          <a:pathLst>
            <a:path>
              <a:moveTo>
                <a:pt x="3081225" y="2949643"/>
              </a:moveTo>
              <a:arcTo wR="1767415" hR="1767415" stAng="2518942" swAng="1605769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40000" prstMaterial="matte">
          <a:bevelT w="19050" h="38100"/>
        </a:sp3d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  <dsp:sp modelId="{B5C2805B-3ECC-4AA3-B306-E04B8D93175A}">
      <dsp:nvSpPr>
        <dsp:cNvPr id="0" name=""/>
        <dsp:cNvSpPr/>
      </dsp:nvSpPr>
      <dsp:spPr>
        <a:xfrm>
          <a:off x="2894306" y="3473570"/>
          <a:ext cx="2348291" cy="1325454"/>
        </a:xfrm>
        <a:prstGeom prst="roundRect">
          <a:avLst/>
        </a:prstGeom>
        <a:gradFill rotWithShape="1">
          <a:gsLst>
            <a:gs pos="28000">
              <a:schemeClr val="accent2">
                <a:tint val="18000"/>
                <a:satMod val="120000"/>
                <a:lumMod val="88000"/>
              </a:schemeClr>
            </a:gs>
            <a:gs pos="100000">
              <a:schemeClr val="accent2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Государственных программах Чувашской Республики</a:t>
          </a:r>
          <a:endParaRPr lang="ru-RU" sz="17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59009" y="3538273"/>
        <a:ext cx="2218885" cy="1196048"/>
      </dsp:txXfrm>
    </dsp:sp>
    <dsp:sp modelId="{609DDD8F-8077-4ED9-B479-F4058D5BF79E}">
      <dsp:nvSpPr>
        <dsp:cNvPr id="0" name=""/>
        <dsp:cNvSpPr/>
      </dsp:nvSpPr>
      <dsp:spPr>
        <a:xfrm>
          <a:off x="1891785" y="329175"/>
          <a:ext cx="3534831" cy="3534831"/>
        </a:xfrm>
        <a:custGeom>
          <a:avLst/>
          <a:gdLst/>
          <a:ahLst/>
          <a:cxnLst/>
          <a:rect l="0" t="0" r="0" b="0"/>
          <a:pathLst>
            <a:path>
              <a:moveTo>
                <a:pt x="995611" y="3357408"/>
              </a:moveTo>
              <a:arcTo wR="1767415" hR="1767415" stAng="6953554" swAng="1474309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40000" prstMaterial="matte">
          <a:bevelT w="19050" h="38100"/>
        </a:sp3d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  <dsp:sp modelId="{FDB32F28-2B23-4FC5-B84F-1478F183AB08}">
      <dsp:nvSpPr>
        <dsp:cNvPr id="0" name=""/>
        <dsp:cNvSpPr/>
      </dsp:nvSpPr>
      <dsp:spPr>
        <a:xfrm>
          <a:off x="925792" y="1475054"/>
          <a:ext cx="2348291" cy="1740672"/>
        </a:xfrm>
        <a:prstGeom prst="roundRect">
          <a:avLst/>
        </a:prstGeom>
        <a:gradFill rotWithShape="1">
          <a:gsLst>
            <a:gs pos="28000">
              <a:schemeClr val="accent2">
                <a:tint val="18000"/>
                <a:satMod val="120000"/>
                <a:lumMod val="88000"/>
              </a:schemeClr>
            </a:gs>
            <a:gs pos="100000">
              <a:schemeClr val="accent2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Прогнозе социально-экономического развития Чувашской Республики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10765" y="1560027"/>
        <a:ext cx="2178345" cy="1570726"/>
      </dsp:txXfrm>
    </dsp:sp>
    <dsp:sp modelId="{AE08C94F-0CD5-478E-94D3-913DA7B7B592}">
      <dsp:nvSpPr>
        <dsp:cNvPr id="0" name=""/>
        <dsp:cNvSpPr/>
      </dsp:nvSpPr>
      <dsp:spPr>
        <a:xfrm>
          <a:off x="1881374" y="866596"/>
          <a:ext cx="3534831" cy="3534831"/>
        </a:xfrm>
        <a:custGeom>
          <a:avLst/>
          <a:gdLst/>
          <a:ahLst/>
          <a:cxnLst/>
          <a:rect l="0" t="0" r="0" b="0"/>
          <a:pathLst>
            <a:path>
              <a:moveTo>
                <a:pt x="438025" y="602735"/>
              </a:moveTo>
              <a:arcTo wR="1767415" hR="1767415" stAng="13273299" swAng="1459282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40000" prstMaterial="matte">
          <a:bevelT w="19050" h="38100"/>
        </a:sp3d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0.76272</cdr:y>
    </cdr:from>
    <cdr:to>
      <cdr:x>0.40124</cdr:x>
      <cdr:y>0.87289</cdr:y>
    </cdr:to>
    <cdr:sp macro="" textlink="">
      <cdr:nvSpPr>
        <cdr:cNvPr id="2" name="TextBox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-179388" y="2983031"/>
          <a:ext cx="1744662" cy="43088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pPr algn="ctr">
            <a:spcBef>
              <a:spcPct val="0"/>
            </a:spcBef>
            <a:buFontTx/>
            <a:buNone/>
          </a:pPr>
          <a:r>
            <a:rPr lang="ru-RU" altLang="ru-RU" sz="1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 доп. </a:t>
          </a:r>
          <a:r>
            <a:rPr lang="ru-RU" altLang="ru-RU" sz="11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</a:t>
          </a:r>
        </a:p>
      </cdr:txBody>
    </cdr:sp>
  </cdr:relSizeAnchor>
  <cdr:relSizeAnchor xmlns:cdr="http://schemas.openxmlformats.org/drawingml/2006/chartDrawing">
    <cdr:from>
      <cdr:x>0.41911</cdr:x>
      <cdr:y>0.72677</cdr:y>
    </cdr:from>
    <cdr:to>
      <cdr:x>0.82072</cdr:x>
      <cdr:y>0.83694</cdr:y>
    </cdr:to>
    <cdr:sp macro="" textlink="">
      <cdr:nvSpPr>
        <cdr:cNvPr id="3" name="TextBox 4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822374" y="2842418"/>
          <a:ext cx="1746250" cy="43088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pPr algn="ctr">
            <a:spcBef>
              <a:spcPct val="0"/>
            </a:spcBef>
            <a:buFontTx/>
            <a:buNone/>
          </a:pPr>
          <a:r>
            <a:rPr lang="ru-RU" altLang="ru-RU" sz="1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собственные доп.  </a:t>
          </a:r>
          <a:r>
            <a:rPr lang="ru-RU" altLang="ru-RU" sz="1100" b="1" dirty="0">
              <a:latin typeface="Times New Roman" panose="02020603050405020304" pitchFamily="18" charset="0"/>
              <a:cs typeface="Times New Roman" panose="02020603050405020304" pitchFamily="18" charset="0"/>
            </a:rPr>
            <a:t>доходы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0.82292</cdr:x>
      <cdr:y>0.15848</cdr:y>
    </cdr:from>
    <cdr:to>
      <cdr:x>0.92476</cdr:x>
      <cdr:y>0.22014</cdr:y>
    </cdr:to>
    <cdr:sp macro="" textlink="">
      <cdr:nvSpPr>
        <cdr:cNvPr id="2" name="TextBox 3"/>
        <cdr:cNvSpPr txBox="1"/>
      </cdr:nvSpPr>
      <cdr:spPr>
        <a:xfrm xmlns:a="http://schemas.openxmlformats.org/drawingml/2006/main">
          <a:off x="5688632" y="949237"/>
          <a:ext cx="704039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826,0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0.66667</cdr:x>
      <cdr:y>0.13791</cdr:y>
    </cdr:from>
    <cdr:to>
      <cdr:x>0.76851</cdr:x>
      <cdr:y>0.19957</cdr:y>
    </cdr:to>
    <cdr:sp macro="" textlink="">
      <cdr:nvSpPr>
        <cdr:cNvPr id="3" name="TextBox 3"/>
        <cdr:cNvSpPr txBox="1"/>
      </cdr:nvSpPr>
      <cdr:spPr>
        <a:xfrm xmlns:a="http://schemas.openxmlformats.org/drawingml/2006/main">
          <a:off x="4608512" y="826070"/>
          <a:ext cx="704039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900,0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0.17708</cdr:x>
      <cdr:y>0.03716</cdr:y>
    </cdr:from>
    <cdr:to>
      <cdr:x>0.30397</cdr:x>
      <cdr:y>0.09882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224136" y="222565"/>
          <a:ext cx="877163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1 130,8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0.16976</cdr:x>
      <cdr:y>0.41444</cdr:y>
    </cdr:from>
    <cdr:to>
      <cdr:x>0.38491</cdr:x>
      <cdr:y>0.55296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34053" y="2088232"/>
          <a:ext cx="1944202" cy="6979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 anchor="ctr"/>
        <a:lstStyle xmlns:a="http://schemas.openxmlformats.org/drawingml/2006/main"/>
        <a:p xmlns:a="http://schemas.openxmlformats.org/drawingml/2006/main">
          <a:pPr algn="ctr"/>
          <a:r>
            <a:rPr lang="ru-RU" sz="3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48 962,2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0.01837</cdr:x>
      <cdr:y>0.89651</cdr:y>
    </cdr:from>
    <cdr:to>
      <cdr:x>0.30399</cdr:x>
      <cdr:y>0.99296</cdr:y>
    </cdr:to>
    <cdr:sp macro="" textlink="">
      <cdr:nvSpPr>
        <cdr:cNvPr id="8" name="Скругленный прямоугольник 7"/>
        <cdr:cNvSpPr/>
      </cdr:nvSpPr>
      <cdr:spPr>
        <a:xfrm xmlns:a="http://schemas.openxmlformats.org/drawingml/2006/main">
          <a:off x="166553" y="5150295"/>
          <a:ext cx="2589603" cy="554092"/>
        </a:xfrm>
        <a:prstGeom xmlns:a="http://schemas.openxmlformats.org/drawingml/2006/main" prst="round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*Ограничение по Бюджетному кодексу РФ - не более 100% объема собственных доходов</a:t>
          </a:r>
        </a:p>
        <a:p xmlns:a="http://schemas.openxmlformats.org/drawingml/2006/main">
          <a:endParaRPr lang="ru-RU" sz="1000" dirty="0"/>
        </a:p>
      </cdr:txBody>
    </cdr:sp>
  </cdr:relSizeAnchor>
  <cdr:relSizeAnchor xmlns:cdr="http://schemas.openxmlformats.org/drawingml/2006/chartDrawing">
    <cdr:from>
      <cdr:x>0.02775</cdr:x>
      <cdr:y>0.3015</cdr:y>
    </cdr:from>
    <cdr:to>
      <cdr:x>0.1025</cdr:x>
      <cdr:y>0.46066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39426" y="173205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0.04782</cdr:x>
      <cdr:y>0.2617</cdr:y>
    </cdr:from>
    <cdr:to>
      <cdr:x>0.08797</cdr:x>
      <cdr:y>0.30886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84960" y="1503451"/>
          <a:ext cx="491066" cy="2709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0.06512</cdr:x>
      <cdr:y>0.26273</cdr:y>
    </cdr:from>
    <cdr:to>
      <cdr:x>0.14467</cdr:x>
      <cdr:y>0.30618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90393" y="1509371"/>
          <a:ext cx="721248" cy="2496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12 261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0.15248</cdr:x>
      <cdr:y>0.2126</cdr:y>
    </cdr:from>
    <cdr:to>
      <cdr:x>0.2326</cdr:x>
      <cdr:y>0.26335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1382481" y="1221339"/>
          <a:ext cx="726416" cy="2915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14 290</a:t>
          </a:r>
        </a:p>
      </cdr:txBody>
    </cdr:sp>
  </cdr:relSizeAnchor>
  <cdr:relSizeAnchor xmlns:cdr="http://schemas.openxmlformats.org/drawingml/2006/chartDrawing">
    <cdr:from>
      <cdr:x>0.24779</cdr:x>
      <cdr:y>0.2126</cdr:y>
    </cdr:from>
    <cdr:to>
      <cdr:x>0.33788</cdr:x>
      <cdr:y>0.25742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2246577" y="1221339"/>
          <a:ext cx="816810" cy="2574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14 259</a:t>
          </a:r>
        </a:p>
      </cdr:txBody>
    </cdr:sp>
  </cdr:relSizeAnchor>
  <cdr:relSizeAnchor xmlns:cdr="http://schemas.openxmlformats.org/drawingml/2006/chartDrawing">
    <cdr:from>
      <cdr:x>0.35103</cdr:x>
      <cdr:y>0.22513</cdr:y>
    </cdr:from>
    <cdr:to>
      <cdr:x>0.43374</cdr:x>
      <cdr:y>0.26901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3182681" y="1293347"/>
          <a:ext cx="749899" cy="2520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14 121</a:t>
          </a:r>
          <a:endParaRPr lang="ru-RU" sz="1200" b="1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0.44325</cdr:x>
      <cdr:y>0.22513</cdr:y>
    </cdr:from>
    <cdr:to>
      <cdr:x>0.51473</cdr:x>
      <cdr:y>0.26901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4018791" y="1293347"/>
          <a:ext cx="648080" cy="2520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13 998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0.54164</cdr:x>
      <cdr:y>0.22513</cdr:y>
    </cdr:from>
    <cdr:to>
      <cdr:x>0.61312</cdr:x>
      <cdr:y>0.26273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4910873" y="1293347"/>
          <a:ext cx="648081" cy="2160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13 832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0.64295</cdr:x>
      <cdr:y>0.22513</cdr:y>
    </cdr:from>
    <cdr:to>
      <cdr:x>0.71879</cdr:x>
      <cdr:y>0.27527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5829406" y="1293347"/>
          <a:ext cx="687611" cy="2880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13 869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0.83479</cdr:x>
      <cdr:y>0.45938</cdr:y>
    </cdr:from>
    <cdr:to>
      <cdr:x>0.91748</cdr:x>
      <cdr:y>0.68438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5088896" y="1866933"/>
          <a:ext cx="504056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0.83479</cdr:x>
      <cdr:y>0.45938</cdr:y>
    </cdr:from>
    <cdr:to>
      <cdr:x>0.91748</cdr:x>
      <cdr:y>0.68438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5088896" y="1866933"/>
          <a:ext cx="504056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0.31405</cdr:x>
      <cdr:y>0.10233</cdr:y>
    </cdr:from>
    <cdr:to>
      <cdr:x>0.462</cdr:x>
      <cdr:y>0.21192</cdr:y>
    </cdr:to>
    <cdr:sp macro="" textlink="">
      <cdr:nvSpPr>
        <cdr:cNvPr id="9" name="TextBox 2"/>
        <cdr:cNvSpPr txBox="1"/>
      </cdr:nvSpPr>
      <cdr:spPr>
        <a:xfrm xmlns:a="http://schemas.openxmlformats.org/drawingml/2006/main">
          <a:off x="2736304" y="287368"/>
          <a:ext cx="1289084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pPr algn="ctr"/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41 358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0.5754</cdr:x>
      <cdr:y>0.06035</cdr:y>
    </cdr:from>
    <cdr:to>
      <cdr:x>0.7495</cdr:x>
      <cdr:y>0.16995</cdr:y>
    </cdr:to>
    <cdr:sp macro="" textlink="">
      <cdr:nvSpPr>
        <cdr:cNvPr id="10" name="TextBox 2"/>
        <cdr:cNvSpPr txBox="1"/>
      </cdr:nvSpPr>
      <cdr:spPr>
        <a:xfrm xmlns:a="http://schemas.openxmlformats.org/drawingml/2006/main">
          <a:off x="5013477" y="169494"/>
          <a:ext cx="1516928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721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0.86324</cdr:x>
      <cdr:y>0.10233</cdr:y>
    </cdr:from>
    <cdr:to>
      <cdr:x>0.99601</cdr:x>
      <cdr:y>0.21192</cdr:y>
    </cdr:to>
    <cdr:sp macro="" textlink="">
      <cdr:nvSpPr>
        <cdr:cNvPr id="11" name="TextBox 2"/>
        <cdr:cNvSpPr txBox="1"/>
      </cdr:nvSpPr>
      <cdr:spPr>
        <a:xfrm xmlns:a="http://schemas.openxmlformats.org/drawingml/2006/main">
          <a:off x="7521405" y="287368"/>
          <a:ext cx="1156821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446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0.72862</cdr:x>
      <cdr:y>0.10233</cdr:y>
    </cdr:from>
    <cdr:to>
      <cdr:x>0.85926</cdr:x>
      <cdr:y>0.21192</cdr:y>
    </cdr:to>
    <cdr:sp macro="" textlink="">
      <cdr:nvSpPr>
        <cdr:cNvPr id="12" name="TextBox 2"/>
        <cdr:cNvSpPr txBox="1"/>
      </cdr:nvSpPr>
      <cdr:spPr>
        <a:xfrm xmlns:a="http://schemas.openxmlformats.org/drawingml/2006/main">
          <a:off x="6348402" y="287368"/>
          <a:ext cx="1138262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40</a:t>
          </a:r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602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0.19008</cdr:x>
      <cdr:y>0.12797</cdr:y>
    </cdr:from>
    <cdr:to>
      <cdr:x>0.30578</cdr:x>
      <cdr:y>0.24349</cdr:y>
    </cdr:to>
    <cdr:sp macro="" textlink="">
      <cdr:nvSpPr>
        <cdr:cNvPr id="13" name="TextBox 2"/>
        <cdr:cNvSpPr txBox="1"/>
      </cdr:nvSpPr>
      <cdr:spPr>
        <a:xfrm xmlns:a="http://schemas.openxmlformats.org/drawingml/2006/main">
          <a:off x="1656184" y="359376"/>
          <a:ext cx="1008090" cy="32441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37 122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0.05785</cdr:x>
      <cdr:y>0.15361</cdr:y>
    </cdr:from>
    <cdr:to>
      <cdr:x>0.17356</cdr:x>
      <cdr:y>0.26321</cdr:y>
    </cdr:to>
    <cdr:sp macro="" textlink="">
      <cdr:nvSpPr>
        <cdr:cNvPr id="14" name="TextBox 2"/>
        <cdr:cNvSpPr txBox="1"/>
      </cdr:nvSpPr>
      <cdr:spPr>
        <a:xfrm xmlns:a="http://schemas.openxmlformats.org/drawingml/2006/main">
          <a:off x="504056" y="431384"/>
          <a:ext cx="1008178" cy="30779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</a:t>
          </a:r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88</a:t>
          </a:r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0.34711</cdr:x>
      <cdr:y>0.561</cdr:y>
    </cdr:from>
    <cdr:to>
      <cdr:x>0.43067</cdr:x>
      <cdr:y>0.66512</cdr:y>
    </cdr:to>
    <cdr:sp macro="" textlink="">
      <cdr:nvSpPr>
        <cdr:cNvPr id="18" name="TextBox 2"/>
        <cdr:cNvSpPr txBox="1"/>
      </cdr:nvSpPr>
      <cdr:spPr>
        <a:xfrm xmlns:a="http://schemas.openxmlformats.org/drawingml/2006/main">
          <a:off x="3024358" y="1575462"/>
          <a:ext cx="728084" cy="29238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en-US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62,1</a:t>
          </a:r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%)</a:t>
          </a:r>
          <a:endParaRPr lang="ru-RU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0.21488</cdr:x>
      <cdr:y>0.59052</cdr:y>
    </cdr:from>
    <cdr:to>
      <cdr:x>0.29844</cdr:x>
      <cdr:y>0.69463</cdr:y>
    </cdr:to>
    <cdr:sp macro="" textlink="">
      <cdr:nvSpPr>
        <cdr:cNvPr id="19" name="TextBox 2"/>
        <cdr:cNvSpPr txBox="1"/>
      </cdr:nvSpPr>
      <cdr:spPr>
        <a:xfrm xmlns:a="http://schemas.openxmlformats.org/drawingml/2006/main">
          <a:off x="1872208" y="1658361"/>
          <a:ext cx="728084" cy="29238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(5</a:t>
          </a:r>
          <a:r>
            <a:rPr lang="en-US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,1%)</a:t>
          </a:r>
          <a:endParaRPr lang="ru-RU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0.07438</cdr:x>
      <cdr:y>0.59052</cdr:y>
    </cdr:from>
    <cdr:to>
      <cdr:x>0.15794</cdr:x>
      <cdr:y>0.69463</cdr:y>
    </cdr:to>
    <cdr:sp macro="" textlink="">
      <cdr:nvSpPr>
        <cdr:cNvPr id="20" name="TextBox 2"/>
        <cdr:cNvSpPr txBox="1"/>
      </cdr:nvSpPr>
      <cdr:spPr>
        <a:xfrm xmlns:a="http://schemas.openxmlformats.org/drawingml/2006/main">
          <a:off x="648072" y="1658361"/>
          <a:ext cx="728084" cy="29238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(57,</a:t>
          </a:r>
          <a:r>
            <a:rPr lang="en-US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%)</a:t>
          </a:r>
          <a:endParaRPr lang="ru-RU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0.43783</cdr:x>
      <cdr:y>0.06805</cdr:y>
    </cdr:from>
    <cdr:to>
      <cdr:x>0.61193</cdr:x>
      <cdr:y>0.17764</cdr:y>
    </cdr:to>
    <cdr:sp macro="" textlink="">
      <cdr:nvSpPr>
        <cdr:cNvPr id="21" name="TextBox 2"/>
        <cdr:cNvSpPr txBox="1"/>
      </cdr:nvSpPr>
      <cdr:spPr>
        <a:xfrm xmlns:a="http://schemas.openxmlformats.org/drawingml/2006/main">
          <a:off x="3814762" y="191100"/>
          <a:ext cx="1516928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43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975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0.02817</cdr:y>
    </cdr:from>
    <cdr:to>
      <cdr:x>0.37273</cdr:x>
      <cdr:y>0.08451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144016"/>
          <a:ext cx="295232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0.00909</cdr:x>
      <cdr:y>0.02817</cdr:y>
    </cdr:from>
    <cdr:to>
      <cdr:x>0.37273</cdr:x>
      <cdr:y>0.94366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2008" y="144016"/>
          <a:ext cx="2880320" cy="46805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0.09458</cdr:x>
      <cdr:y>2.17999E-7</cdr:y>
    </cdr:from>
    <cdr:to>
      <cdr:x>0.94063</cdr:x>
      <cdr:y>0.12048</cdr:y>
    </cdr:to>
    <cdr:sp macro="" textlink="">
      <cdr:nvSpPr>
        <cdr:cNvPr id="3" name="Заголовок 1"/>
        <cdr:cNvSpPr txBox="1">
          <a:spLocks xmlns:a="http://schemas.openxmlformats.org/drawingml/2006/main"/>
        </cdr:cNvSpPr>
      </cdr:nvSpPr>
      <cdr:spPr bwMode="auto">
        <a:xfrm xmlns:a="http://schemas.openxmlformats.org/drawingml/2006/main">
          <a:off x="458839" y="1"/>
          <a:ext cx="4104467" cy="552662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noFill/>
          <a:headEnd/>
          <a:tailEnd/>
        </a:ln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horz" wrap="square" lIns="91440" tIns="45720" rIns="91440" bIns="45720" numCol="1" anchor="ctr" anchorCtr="0" compatLnSpc="1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Собственные доходы на 1 жителя Чувашской </a:t>
          </a:r>
          <a:r>
            <a: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Республики (тыс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рублей/чел</a:t>
          </a:r>
          <a:r>
            <a: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.)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0.61588</cdr:x>
      <cdr:y>0.34196</cdr:y>
    </cdr:from>
    <cdr:to>
      <cdr:x>0.7751</cdr:x>
      <cdr:y>0.40916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95948" y="1541662"/>
          <a:ext cx="748683" cy="302955"/>
        </a:xfrm>
        <a:prstGeom xmlns:a="http://schemas.openxmlformats.org/drawingml/2006/main" prst="ellipse">
          <a:avLst/>
        </a:prstGeom>
        <a:ln xmlns:a="http://schemas.openxmlformats.org/drawingml/2006/main"/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25,0%</a:t>
          </a:r>
          <a:endParaRPr lang="ru-RU" sz="1400" b="1" dirty="0">
            <a:solidFill>
              <a:prstClr val="black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0.16948</cdr:x>
      <cdr:y>0.46474</cdr:y>
    </cdr:from>
    <cdr:to>
      <cdr:x>0.3287</cdr:x>
      <cdr:y>0.53194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796894" y="2095201"/>
          <a:ext cx="748674" cy="302955"/>
        </a:xfrm>
        <a:prstGeom xmlns:a="http://schemas.openxmlformats.org/drawingml/2006/main" prst="ellipse">
          <a:avLst/>
        </a:prstGeom>
        <a:ln xmlns:a="http://schemas.openxmlformats.org/drawingml/2006/main"/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75,0%</a:t>
          </a:r>
          <a:endParaRPr lang="ru-RU" sz="1400" b="1" dirty="0">
            <a:solidFill>
              <a:prstClr val="black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0.60271</cdr:x>
      <cdr:y>0.61002</cdr:y>
    </cdr:from>
    <cdr:to>
      <cdr:x>0.94237</cdr:x>
      <cdr:y>0.83577</cdr:y>
    </cdr:to>
    <cdr:sp macro="" textlink="">
      <cdr:nvSpPr>
        <cdr:cNvPr id="2" name="TextBox 21"/>
        <cdr:cNvSpPr txBox="1"/>
      </cdr:nvSpPr>
      <cdr:spPr>
        <a:xfrm xmlns:a="http://schemas.openxmlformats.org/drawingml/2006/main">
          <a:off x="5493023" y="3266479"/>
          <a:ext cx="3095625" cy="1208842"/>
        </a:xfrm>
        <a:prstGeom xmlns:a="http://schemas.openxmlformats.org/drawingml/2006/main" prst="wedgeRoundRectCallout">
          <a:avLst>
            <a:gd name="adj1" fmla="val 43023"/>
            <a:gd name="adj2" fmla="val -96417"/>
            <a:gd name="adj3" fmla="val 16667"/>
          </a:avLst>
        </a:prstGeom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just"/>
          <a:r>
            <a:rPr lang="ru-RU" sz="1300" dirty="0">
              <a:latin typeface="Times New Roman" panose="02020603050405020304" pitchFamily="18" charset="0"/>
              <a:cs typeface="Times New Roman" panose="02020603050405020304" pitchFamily="18" charset="0"/>
            </a:rPr>
            <a:t>Условно утвержденные расходы - не распределенные расходы в плановом периоде (зарезервированные средства на случай сокращения доходов бюджета</a:t>
          </a:r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0.14252</cdr:x>
      <cdr:y>0.48579</cdr:y>
    </cdr:from>
    <cdr:to>
      <cdr:x>0.36752</cdr:x>
      <cdr:y>0.60908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31501" y="2413660"/>
          <a:ext cx="1944216" cy="6125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/>
        <a:lstStyle xmlns:a="http://schemas.openxmlformats.org/drawingml/2006/main"/>
        <a:p xmlns:a="http://schemas.openxmlformats.org/drawingml/2006/main">
          <a:pPr algn="ctr"/>
          <a:r>
            <a:rPr lang="ru-RU" sz="3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47 509,4</a:t>
          </a:r>
          <a:endParaRPr lang="ru-RU" sz="3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0.17944</cdr:x>
      <cdr:y>0.18548</cdr:y>
    </cdr:from>
    <cdr:to>
      <cdr:x>0.69073</cdr:x>
      <cdr:y>0.3422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827584" y="801370"/>
          <a:ext cx="2358050" cy="677105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3">
            <a:lumMod val="75000"/>
          </a:schemeClr>
        </a:solidFill>
        <a:ln xmlns:a="http://schemas.openxmlformats.org/drawingml/2006/main">
          <a:solidFill>
            <a:schemeClr val="bg1"/>
          </a:solidFill>
        </a:ln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Здравоохранение </a:t>
          </a:r>
          <a:endParaRPr lang="ru-RU" sz="16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ctr"/>
          <a:r>
            <a: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18 258,4 млн. рублей</a:t>
          </a:r>
        </a:p>
      </cdr:txBody>
    </cdr:sp>
  </cdr:relSizeAnchor>
  <cdr:relSizeAnchor xmlns:cdr="http://schemas.openxmlformats.org/drawingml/2006/chartDrawing">
    <cdr:from>
      <cdr:x>0.58194</cdr:x>
      <cdr:y>0.43164</cdr:y>
    </cdr:from>
    <cdr:to>
      <cdr:x>0.89766</cdr:x>
      <cdr:y>0.54831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683864" y="1864907"/>
          <a:ext cx="1456088" cy="5040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>
          <a:noAutofit/>
        </a:bodyPr>
        <a:lstStyle xmlns:a="http://schemas.openxmlformats.org/drawingml/2006/main"/>
        <a:p xmlns:a="http://schemas.openxmlformats.org/drawingml/2006/main">
          <a:pPr algn="ctr"/>
          <a:r>
            <a:rPr lang="ru-RU" sz="12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Республиканский бюджет</a:t>
          </a:r>
          <a:endParaRPr lang="ru-RU" sz="12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0.11087</cdr:x>
      <cdr:y>0.41498</cdr:y>
    </cdr:from>
    <cdr:to>
      <cdr:x>0.44691</cdr:x>
      <cdr:y>0.51023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511335" y="1792899"/>
          <a:ext cx="1549803" cy="4115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Бюджет ТФОМС</a:t>
          </a:r>
          <a:endParaRPr lang="ru-RU" sz="12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625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1696" y="0"/>
            <a:ext cx="4302625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FE78743E-B161-48D2-8C82-0824D1755F98}" type="datetimeFigureOut">
              <a:rPr lang="ru-RU"/>
              <a:pPr>
                <a:defRPr/>
              </a:pPr>
              <a:t>21.06.2018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456378"/>
            <a:ext cx="4302625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1696" y="6456378"/>
            <a:ext cx="4302625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35A5E48-D604-4F38-9AC3-C86656C658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0897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0307" cy="34021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4015" y="0"/>
            <a:ext cx="4300307" cy="34021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9B9CBFD-E248-4315-9A72-B4D4FA4AC8C1}" type="datetimeFigureOut">
              <a:rPr lang="ru-RU"/>
              <a:pPr>
                <a:defRPr/>
              </a:pPr>
              <a:t>21.06.2018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53" tIns="46077" rIns="92153" bIns="46077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202" y="3228190"/>
            <a:ext cx="7942237" cy="3059715"/>
          </a:xfrm>
          <a:prstGeom prst="rect">
            <a:avLst/>
          </a:prstGeom>
        </p:spPr>
        <p:txBody>
          <a:bodyPr vert="horz" lIns="92153" tIns="46077" rIns="92153" bIns="46077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6456378"/>
            <a:ext cx="4300307" cy="34021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4015" y="6456378"/>
            <a:ext cx="4300307" cy="34021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2696D6E-358A-423C-BF22-72FDEB4177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9373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31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A02213-50AC-49C7-94F6-B54017CB6594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052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5932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3900" y="509588"/>
            <a:ext cx="3398838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38C490-AD91-4882-AF58-6191D0A1659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760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63900" y="508000"/>
            <a:ext cx="33988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Приложение 2 к служебной записке от 15.02.2016 №02/28-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7892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63900" y="508000"/>
            <a:ext cx="33988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Приложение 2 к служебной записке от 15.02.2016 №02/28-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7892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48056-9B8C-47D4-A391-25E6950A520A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2223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48056-9B8C-47D4-A391-25E6950A520A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2223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9D65D2-AF96-4C78-AEDA-9DFF17FCB99F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1026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5741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471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8641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880A6B33-DBF4-457E-AC58-2D101A53090F}" type="slidenum">
              <a:rPr lang="ru-RU" altLang="ru-RU">
                <a:latin typeface="Calibri" pitchFamily="34" charset="0"/>
              </a:rPr>
              <a:pPr/>
              <a:t>29</a:t>
            </a:fld>
            <a:endParaRPr lang="ru-RU" altLang="ru-RU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0799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ABB889-DB6C-424A-B9FC-F39EC9B74834}" type="slidenum">
              <a:rPr lang="ru-RU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i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064DE-46E2-4C9A-BC1B-3C3A64B2FACC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312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04A2DC-8563-42A0-9CED-33E520784565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4970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8993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4719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0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60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79F8800-B887-4C45-9059-A9654FAB6342}" type="slidenum">
              <a:rPr lang="ru-RU" altLang="ru-RU" smtClean="0">
                <a:latin typeface="Calibri" pitchFamily="34" charset="0"/>
              </a:rPr>
              <a:pPr/>
              <a:t>49</a:t>
            </a:fld>
            <a:endParaRPr lang="ru-RU" altLang="ru-RU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4797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49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549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7088AF1-BF67-4354-825A-0F389967D9BD}" type="slidenum">
              <a:rPr lang="ru-RU" altLang="ru-RU" smtClean="0">
                <a:latin typeface="Calibri" pitchFamily="34" charset="0"/>
              </a:rPr>
              <a:pPr/>
              <a:t>50</a:t>
            </a:fld>
            <a:endParaRPr lang="ru-RU" altLang="ru-RU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8539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560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7151B88-868A-45F2-9F89-8DA1C847365D}" type="slidenum">
              <a:rPr lang="ru-RU" altLang="ru-RU" smtClean="0">
                <a:latin typeface="Calibri" pitchFamily="34" charset="0"/>
              </a:rPr>
              <a:pPr/>
              <a:t>51</a:t>
            </a:fld>
            <a:endParaRPr lang="ru-RU" altLang="ru-RU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210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mtClean="0">
                <a:solidFill>
                  <a:prstClr val="black"/>
                </a:solidFill>
              </a:rPr>
              <a:t>КЕЙСИСТЕМС (С)</a:t>
            </a:r>
          </a:p>
        </p:txBody>
      </p:sp>
      <p:sp>
        <p:nvSpPr>
          <p:cNvPr id="184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5EA0C9D-987A-480E-B020-63FDFF612E34}" type="slidenum">
              <a:rPr lang="ru-RU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2330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4044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3353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081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760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1805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73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686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760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75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79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81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83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31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839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66D08C80-00A6-4C6F-BC79-E3C8547CAC32}" type="slidenum">
              <a:rPr lang="ru-RU" altLang="ru-RU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12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230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579B9BE9-2662-4720-BEE6-29662E8BCAD2}" type="slidenum">
              <a:rPr lang="ru-RU" altLang="ru-RU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15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AAE0102B-DBA8-40B8-B83F-857631729FCC}" type="slidenum">
              <a:rPr lang="ru-RU" altLang="ru-RU" smtClean="0">
                <a:solidFill>
                  <a:srgbClr val="000000"/>
                </a:solidFill>
              </a:rPr>
              <a:pPr/>
              <a:t>16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A02213-50AC-49C7-94F6-B54017CB6594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052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837AA2-A108-48EB-B8E3-4258990463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E15313-B841-44C1-BD37-82F30A73F5C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5FEC12-1721-449A-A00F-DC829004985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0563B-07DB-43B2-82BB-1D3AD496FF0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E89BCA-3487-4876-9604-97265625C44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E44C10-DD94-4496-87DE-9DB4F847414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27E1B2-443C-4541-BF62-2FCEECF355A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3CB6D7-C9EC-47A9-92F6-974A8A09E79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6512511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47248" y="6473403"/>
            <a:ext cx="100648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5523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8B4E9E-DC20-4671-BC32-BBFE77E2ACA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943F0E-A427-490E-ABE9-659AE898AE1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8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oleObject" Target="../embeddings/Microsoft_Excel_97-2003_Worksheet1.xls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chart" Target="../charts/chart14.xml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7" Type="http://schemas.openxmlformats.org/officeDocument/2006/relationships/chart" Target="../charts/chart1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40.jpeg"/><Relationship Id="rId4" Type="http://schemas.openxmlformats.org/officeDocument/2006/relationships/chart" Target="../charts/char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20.xml"/><Relationship Id="rId4" Type="http://schemas.openxmlformats.org/officeDocument/2006/relationships/chart" Target="../charts/char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4.xml"/><Relationship Id="rId3" Type="http://schemas.openxmlformats.org/officeDocument/2006/relationships/chart" Target="../charts/chart22.xml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chart" Target="../charts/chart23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7.xml"/><Relationship Id="rId3" Type="http://schemas.openxmlformats.org/officeDocument/2006/relationships/image" Target="../media/image44.jpeg"/><Relationship Id="rId7" Type="http://schemas.openxmlformats.org/officeDocument/2006/relationships/chart" Target="../charts/chart2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25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chart" Target="../charts/chart28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chart" Target="../charts/chart3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image" Target="../media/image1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openxmlformats.org/officeDocument/2006/relationships/image" Target="../media/image10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chart" Target="../charts/chart3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chart" Target="../charts/chart42.xml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7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chart" Target="../charts/chart4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7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8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9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6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0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51.xml"/><Relationship Id="rId4" Type="http://schemas.openxmlformats.org/officeDocument/2006/relationships/image" Target="../media/image9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chart" Target="../charts/chart52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chart" Target="../charts/chart53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chart" Target="../charts/chart54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jpeg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.smirnov\Pictures\untitled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0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itle 5"/>
          <p:cNvSpPr txBox="1">
            <a:spLocks/>
          </p:cNvSpPr>
          <p:nvPr/>
        </p:nvSpPr>
        <p:spPr bwMode="auto">
          <a:xfrm>
            <a:off x="542441" y="4861706"/>
            <a:ext cx="5198870" cy="169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20000"/>
              </a:spcBef>
              <a:buFont typeface="Arial" pitchFamily="34" charset="0"/>
              <a:buNone/>
            </a:pPr>
            <a:r>
              <a:rPr lang="ru-RU" sz="22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К закону Чувашской Республики «О республиканском бюджете Чувашской Республики на 2018 год и на плановый период 2019 и 2020 годов» (с учетом уточнений)</a:t>
            </a:r>
          </a:p>
        </p:txBody>
      </p:sp>
      <p:pic>
        <p:nvPicPr>
          <p:cNvPr id="1030" name="Picture 6" descr="C:\Users\i.smirnov\Documents\Бюджет для граждан\Фото\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37" y="1988841"/>
            <a:ext cx="8552925" cy="27649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4"/>
          <p:cNvSpPr>
            <a:spLocks noGrp="1"/>
          </p:cNvSpPr>
          <p:nvPr>
            <p:ph type="title"/>
          </p:nvPr>
        </p:nvSpPr>
        <p:spPr>
          <a:xfrm>
            <a:off x="21332" y="990601"/>
            <a:ext cx="8280920" cy="1368152"/>
          </a:xfrm>
        </p:spPr>
        <p:txBody>
          <a:bodyPr/>
          <a:lstStyle/>
          <a:p>
            <a:pPr marL="0" indent="0">
              <a:buNone/>
            </a:pPr>
            <a:r>
              <a:rPr lang="ru-RU" sz="5400" dirty="0" smtClean="0">
                <a:solidFill>
                  <a:schemeClr val="accent1">
                    <a:lumMod val="50000"/>
                  </a:schemeClr>
                </a:solidFill>
                <a:ea typeface="Calibri" pitchFamily="34" charset="0"/>
                <a:cs typeface="Calibri" pitchFamily="34" charset="0"/>
              </a:rPr>
              <a:t>Бюджет для граждан</a:t>
            </a:r>
            <a:endParaRPr sz="5400" u="sng" dirty="0" smtClean="0">
              <a:solidFill>
                <a:schemeClr val="accent1">
                  <a:lumMod val="50000"/>
                </a:schemeClr>
              </a:solidFill>
              <a:ea typeface="Calibri" pitchFamily="34" charset="0"/>
              <a:cs typeface="Calibri" pitchFamily="34" charset="0"/>
            </a:endParaRPr>
          </a:p>
        </p:txBody>
      </p:sp>
      <p:pic>
        <p:nvPicPr>
          <p:cNvPr id="19" name="Picture 3" descr="C:\Users\i.smirnov\Documents\Бюджет для граждан\Фото\995466a8d0f44a4180ea1ad4c264bf4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820234"/>
            <a:ext cx="2773010" cy="1848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66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11036" y="1052737"/>
            <a:ext cx="7759026" cy="90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по оздоровлению государственных финансов Чувашской Республики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по сокращению государственного долга Чувашской Республики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716016" y="1988840"/>
            <a:ext cx="4185023" cy="7920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r>
              <a:rPr lang="ru-RU" sz="1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 </a:t>
            </a:r>
            <a:r>
              <a:rPr lang="ru-RU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распоряжением Кабинета Министров Чувашской Республики от 21 января 2013 г. № </a:t>
            </a:r>
            <a:r>
              <a:rPr lang="ru-RU" sz="1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21-р</a:t>
            </a:r>
            <a:endParaRPr lang="ru-RU" sz="15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11036" y="2852937"/>
            <a:ext cx="7759026" cy="90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по росту доходов, оптимизации расходов и совершенствованию долговой политики Чувашской Республики 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2013–2019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2938" y="3853987"/>
            <a:ext cx="4185023" cy="86409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r>
              <a:rPr lang="ru-RU" sz="1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 </a:t>
            </a:r>
            <a:r>
              <a:rPr lang="ru-RU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распоряжением Кабинета Министров Чувашской Республики 15 ноября 2013 г. № 680-р </a:t>
            </a:r>
            <a:endParaRPr lang="ru-RU" sz="15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11036" y="4880314"/>
            <a:ext cx="7759026" cy="720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обеспечения стабильного социально-экономического развития Чувашской Республики на 2016 - 2017 годы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716015" y="5688000"/>
            <a:ext cx="4185023" cy="5727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r>
              <a:rPr lang="ru-RU" sz="1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 </a:t>
            </a:r>
            <a:r>
              <a:rPr lang="ru-RU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распоряжением </a:t>
            </a:r>
            <a:r>
              <a:rPr lang="ru-RU" sz="1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Главы </a:t>
            </a:r>
            <a:r>
              <a:rPr lang="ru-RU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 </a:t>
            </a:r>
            <a:r>
              <a:rPr lang="ru-RU" sz="1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марта 2016 </a:t>
            </a:r>
            <a:r>
              <a:rPr lang="ru-RU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№ </a:t>
            </a:r>
            <a:r>
              <a:rPr lang="ru-RU" sz="1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66-рг </a:t>
            </a:r>
            <a:endParaRPr lang="ru-RU" sz="15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29" y="-13063"/>
            <a:ext cx="7192591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Меры, принимаемые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минимизации основных бюджетных рисков и преодоления проблем в бюджетной сфере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872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.smirnov\Documents\Бюджет для граждан\Фото\f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5" y="5396616"/>
            <a:ext cx="2009575" cy="1338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T:\ОБП\Лукин\Картинки\расход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576" y="765515"/>
            <a:ext cx="1867998" cy="991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238011" y="69850"/>
            <a:ext cx="6976567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бюджетной политики в 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37986" y="929368"/>
            <a:ext cx="7200000" cy="98746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100% расходов республиканского бюджета Чувашской Республики в программном формате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15616" y="3645024"/>
            <a:ext cx="7369318" cy="11160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государственного долга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к уровню 2016 года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138 млн. руб.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1,0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82191" y="2276872"/>
            <a:ext cx="7200000" cy="10081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рост собственных доходов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республиканского бюджета Чувашской Республики на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4,1% к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уровню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 года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857772" y="5237820"/>
            <a:ext cx="6998096" cy="828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принятые расходные обязательства выполнены в полном объеме</a:t>
            </a:r>
          </a:p>
        </p:txBody>
      </p:sp>
    </p:spTree>
    <p:extLst>
      <p:ext uri="{BB962C8B-B14F-4D97-AF65-F5344CB8AC3E}">
        <p14:creationId xmlns:p14="http://schemas.microsoft.com/office/powerpoint/2010/main" val="296767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T:\ОБП\Лукин\Картинки\задачи бюджетной политики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24" y="1810752"/>
            <a:ext cx="1547664" cy="1206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T:\ОБП\IvNik\картинки\2015\базовы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26" y="5616795"/>
            <a:ext cx="2684665" cy="1200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99396" y="846233"/>
            <a:ext cx="7416824" cy="84367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роста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собственных доходов консолидированного и республиканского бюджетов Чувашской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не ниже темпов инфляции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99396" y="3119155"/>
            <a:ext cx="7416824" cy="884773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беспечение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роста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экономики, в том числе за счет роста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инвестиций в основной капитал и повышение инвестиционной привлекательности Чувашской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ашивка 6"/>
          <p:cNvSpPr/>
          <p:nvPr/>
        </p:nvSpPr>
        <p:spPr>
          <a:xfrm>
            <a:off x="129078" y="935190"/>
            <a:ext cx="864096" cy="440715"/>
          </a:xfrm>
          <a:prstGeom prst="chevron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Нашивка 21"/>
          <p:cNvSpPr/>
          <p:nvPr/>
        </p:nvSpPr>
        <p:spPr>
          <a:xfrm>
            <a:off x="129078" y="3289903"/>
            <a:ext cx="864096" cy="440715"/>
          </a:xfrm>
          <a:prstGeom prst="chevron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Нашивка 22"/>
          <p:cNvSpPr/>
          <p:nvPr/>
        </p:nvSpPr>
        <p:spPr>
          <a:xfrm>
            <a:off x="129078" y="4259535"/>
            <a:ext cx="864096" cy="440715"/>
          </a:xfrm>
          <a:prstGeom prst="chevron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>
            <a:off x="129078" y="4988214"/>
            <a:ext cx="864096" cy="440715"/>
          </a:xfrm>
          <a:prstGeom prst="chevron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21844" y="1762598"/>
            <a:ext cx="5138388" cy="87431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</a:t>
            </a:r>
            <a:r>
              <a:rPr lang="ru-RU" sz="1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</a:t>
            </a:r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улучшения качества администрирования доходов бюджетной системы Чувашской Республики</a:t>
            </a:r>
            <a:endParaRPr lang="ru-RU" sz="16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099396" y="4969037"/>
            <a:ext cx="7409781" cy="53041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овышение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формирования и исполнения бюджетов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099396" y="4143067"/>
            <a:ext cx="7409781" cy="67364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овершенствование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межбюджетных отношений и укрепление финансовой самостоятельности местных бюджетов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126412" y="6461245"/>
            <a:ext cx="1054100" cy="365125"/>
          </a:xfrm>
        </p:spPr>
        <p:txBody>
          <a:bodyPr/>
          <a:lstStyle/>
          <a:p>
            <a:pPr>
              <a:defRPr/>
            </a:pPr>
            <a:fld id="{F6DAF6DD-932B-4E1C-B70C-04A2D5208306}" type="slidenum">
              <a:rPr lang="ru-RU" altLang="ru-RU" b="1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ru-RU" altLang="ru-RU" b="1" dirty="0">
              <a:solidFill>
                <a:prstClr val="black"/>
              </a:solidFill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259729" y="-13063"/>
            <a:ext cx="6976567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и приоритетные направления бюджетной политики на 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2018-2020 </a:t>
            </a: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703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9197399"/>
              </p:ext>
            </p:extLst>
          </p:nvPr>
        </p:nvGraphicFramePr>
        <p:xfrm>
          <a:off x="179388" y="488951"/>
          <a:ext cx="4348162" cy="3911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147" name="Номер слайда 2"/>
          <p:cNvSpPr>
            <a:spLocks noGrp="1"/>
          </p:cNvSpPr>
          <p:nvPr>
            <p:ph type="sldNum" sz="quarter" idx="12"/>
          </p:nvPr>
        </p:nvSpPr>
        <p:spPr bwMode="auto">
          <a:xfrm>
            <a:off x="8126412" y="6448251"/>
            <a:ext cx="10541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6D91F5B-5BDF-4F0C-B0EB-98451256BA1C}" type="slidenum">
              <a:rPr lang="ru-RU" altLang="ru-RU" sz="140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ru-RU" altLang="ru-RU" sz="14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44913" y="1124744"/>
            <a:ext cx="3213746" cy="3222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в дорожный фонд</a:t>
            </a: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7756005" y="1124744"/>
            <a:ext cx="920451" cy="3222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+10,3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454292" y="1555328"/>
            <a:ext cx="2897223" cy="19526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транспортный налог</a:t>
            </a: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7756005" y="1555328"/>
            <a:ext cx="920451" cy="19526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+10,3</a:t>
            </a:r>
            <a:endParaRPr lang="ru-RU" sz="1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158563" y="1988840"/>
            <a:ext cx="3192952" cy="3222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акцизы на алкогольную продукцию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 bwMode="auto">
          <a:xfrm>
            <a:off x="7757592" y="1988840"/>
            <a:ext cx="918402" cy="3222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+334,2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140364" y="2399209"/>
            <a:ext cx="3220676" cy="44608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налог, взимаемый в связи с применением УСН</a:t>
            </a:r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7756005" y="2399208"/>
            <a:ext cx="920451" cy="44608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+87,5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140364" y="3257252"/>
            <a:ext cx="3220676" cy="2730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24" name="Скругленный прямоугольник 23"/>
          <p:cNvSpPr/>
          <p:nvPr/>
        </p:nvSpPr>
        <p:spPr bwMode="auto">
          <a:xfrm>
            <a:off x="7756005" y="3257252"/>
            <a:ext cx="920451" cy="2730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+33,8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авая фигурная скобка 31"/>
          <p:cNvSpPr/>
          <p:nvPr/>
        </p:nvSpPr>
        <p:spPr>
          <a:xfrm>
            <a:off x="3316212" y="1064418"/>
            <a:ext cx="431800" cy="2528094"/>
          </a:xfrm>
          <a:prstGeom prst="rightBrac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" name="Правая фигурная скобка 32"/>
          <p:cNvSpPr/>
          <p:nvPr/>
        </p:nvSpPr>
        <p:spPr>
          <a:xfrm rot="5400000">
            <a:off x="1115689" y="2890838"/>
            <a:ext cx="241300" cy="2016125"/>
          </a:xfrm>
          <a:prstGeom prst="rightBrac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107950" y="5504814"/>
            <a:ext cx="3865563" cy="4302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с учетом изменений</a:t>
            </a:r>
          </a:p>
          <a:p>
            <a:pPr algn="ctr" eaLnBrk="1" hangingPunct="1">
              <a:defRPr/>
            </a:pP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20 204,4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102072" y="4459676"/>
            <a:ext cx="3865562" cy="9135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5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из федерального бюджета, бюджета Пенсионного фонда РФ, Фонда развития моногородов 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4140364" y="2919114"/>
            <a:ext cx="3220676" cy="27463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налоговые доходы</a:t>
            </a:r>
          </a:p>
        </p:txBody>
      </p:sp>
      <p:sp>
        <p:nvSpPr>
          <p:cNvPr id="38" name="Скругленный прямоугольник 37"/>
          <p:cNvSpPr/>
          <p:nvPr/>
        </p:nvSpPr>
        <p:spPr bwMode="auto">
          <a:xfrm>
            <a:off x="7757592" y="2919115"/>
            <a:ext cx="918402" cy="27463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+8,5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77" name="TextBox 6"/>
          <p:cNvSpPr txBox="1">
            <a:spLocks noChangeArrowheads="1"/>
          </p:cNvSpPr>
          <p:nvPr/>
        </p:nvSpPr>
        <p:spPr bwMode="auto">
          <a:xfrm>
            <a:off x="-180528" y="1142206"/>
            <a:ext cx="17446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6178" name="TextBox 46"/>
          <p:cNvSpPr txBox="1">
            <a:spLocks noChangeArrowheads="1"/>
          </p:cNvSpPr>
          <p:nvPr/>
        </p:nvSpPr>
        <p:spPr bwMode="auto">
          <a:xfrm>
            <a:off x="2001762" y="1215093"/>
            <a:ext cx="1746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собственные доходы</a:t>
            </a: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127918" y="6093296"/>
            <a:ext cx="3865563" cy="33002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108.7% к 2017 году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9" name="Picture 3" descr="T:\ОБП\IvNik\картинки\25деньги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024" y="3778250"/>
            <a:ext cx="3903472" cy="2645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3" name="Прямая соединительная линия 6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71" name="Заголовок 1"/>
          <p:cNvSpPr txBox="1">
            <a:spLocks/>
          </p:cNvSpPr>
          <p:nvPr/>
        </p:nvSpPr>
        <p:spPr>
          <a:xfrm>
            <a:off x="259729" y="-13063"/>
            <a:ext cx="6976567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планов по доходам республиканского бюджета в 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2018 году (с учетом двух уточнений бюджета)</a:t>
            </a:r>
            <a:endParaRPr lang="ru-RU" sz="20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TextBox 1"/>
          <p:cNvSpPr txBox="1">
            <a:spLocks noChangeArrowheads="1"/>
          </p:cNvSpPr>
          <p:nvPr/>
        </p:nvSpPr>
        <p:spPr bwMode="auto">
          <a:xfrm>
            <a:off x="7840344" y="634312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109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Номер слайда 2"/>
          <p:cNvSpPr>
            <a:spLocks noGrp="1"/>
          </p:cNvSpPr>
          <p:nvPr>
            <p:ph type="sldNum" sz="quarter" idx="12"/>
          </p:nvPr>
        </p:nvSpPr>
        <p:spPr bwMode="auto">
          <a:xfrm>
            <a:off x="8101013" y="6448251"/>
            <a:ext cx="10541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F2A74A-7339-481A-8175-472AC532E6B8}" type="slidenum">
              <a:rPr lang="ru-RU" altLang="ru-RU" sz="1400" b="1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ru-RU" altLang="ru-RU" sz="1400" b="1" dirty="0" smtClean="0">
              <a:solidFill>
                <a:srgbClr val="000000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711325" y="863873"/>
            <a:ext cx="7340600" cy="3873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межбюджетных трансфертов (в сальдированной сумме)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107950" y="863873"/>
            <a:ext cx="1317625" cy="3873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4 245,0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657176" y="2564904"/>
            <a:ext cx="6083177" cy="286764"/>
          </a:xfrm>
          <a:prstGeom prst="roundRect">
            <a:avLst>
              <a:gd name="adj" fmla="val 7932"/>
            </a:avLst>
          </a:prstGeom>
          <a:solidFill>
            <a:srgbClr val="F6F5D8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финансовое обеспечение дорожной деятельности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884814" y="2564904"/>
            <a:ext cx="1064025" cy="2867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+450,0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657176" y="1340767"/>
            <a:ext cx="6083177" cy="288033"/>
          </a:xfrm>
          <a:prstGeom prst="roundRect">
            <a:avLst>
              <a:gd name="adj" fmla="val 7932"/>
            </a:avLst>
          </a:prstGeom>
          <a:solidFill>
            <a:srgbClr val="F6F5D8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на оплату труда работников бюджетной сферы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884814" y="1340767"/>
            <a:ext cx="1064025" cy="2880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+849,8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657176" y="2204145"/>
            <a:ext cx="6083177" cy="288032"/>
          </a:xfrm>
          <a:prstGeom prst="roundRect">
            <a:avLst>
              <a:gd name="adj" fmla="val 7932"/>
            </a:avLst>
          </a:prstGeom>
          <a:solidFill>
            <a:srgbClr val="F6F5D8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стимулирование программ развития жилищного строительства 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884814" y="2204145"/>
            <a:ext cx="1064025" cy="28803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+676,8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657176" y="2924944"/>
            <a:ext cx="6083177" cy="286764"/>
          </a:xfrm>
          <a:prstGeom prst="roundRect">
            <a:avLst>
              <a:gd name="adj" fmla="val 7932"/>
            </a:avLst>
          </a:prstGeom>
          <a:solidFill>
            <a:srgbClr val="F6F5D8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ежемесячную денежную выплату на третьего ребенка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7884814" y="2924944"/>
            <a:ext cx="1064025" cy="2867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+218,5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657176" y="3284985"/>
            <a:ext cx="6083177" cy="288032"/>
          </a:xfrm>
          <a:prstGeom prst="roundRect">
            <a:avLst>
              <a:gd name="adj" fmla="val 7932"/>
            </a:avLst>
          </a:prstGeom>
          <a:solidFill>
            <a:srgbClr val="F6F5D8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отдельных категорий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лекарствами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884814" y="3284985"/>
            <a:ext cx="1064025" cy="28803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+213,3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1657176" y="3645024"/>
            <a:ext cx="6083177" cy="324000"/>
          </a:xfrm>
          <a:prstGeom prst="roundRect">
            <a:avLst>
              <a:gd name="adj" fmla="val 7932"/>
            </a:avLst>
          </a:prstGeom>
          <a:solidFill>
            <a:srgbClr val="F6F5D8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ежемесячные выплаты в связи с рождением первого ребенка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7884814" y="3645024"/>
            <a:ext cx="1064025" cy="32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+143,5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665287" y="4373562"/>
            <a:ext cx="6083177" cy="358775"/>
          </a:xfrm>
          <a:prstGeom prst="roundRect">
            <a:avLst>
              <a:gd name="adj" fmla="val 7932"/>
            </a:avLst>
          </a:prstGeom>
          <a:solidFill>
            <a:srgbClr val="F6F5D8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укрепление материально-технической базы организаций социального обслуживания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892925" y="4373562"/>
            <a:ext cx="1064025" cy="3587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+108,3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665287" y="5733254"/>
            <a:ext cx="6075065" cy="358775"/>
          </a:xfrm>
          <a:prstGeom prst="roundRect">
            <a:avLst>
              <a:gd name="adj" fmla="val 7932"/>
            </a:avLst>
          </a:prstGeom>
          <a:solidFill>
            <a:srgbClr val="F6F5D8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поддержку региональных проектов в области обращения с отходами и ликвидации накопленного экологического ущерба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7877175" y="5733254"/>
            <a:ext cx="1071664" cy="3587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-36,7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665287" y="6165302"/>
            <a:ext cx="6075065" cy="360041"/>
          </a:xfrm>
          <a:prstGeom prst="roundRect">
            <a:avLst>
              <a:gd name="adj" fmla="val 7932"/>
            </a:avLst>
          </a:prstGeom>
          <a:solidFill>
            <a:srgbClr val="F6F5D8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возмещение части процентной ставки по инвестиционным кредитам (займам) в агропромышленном комплексе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7884814" y="6165302"/>
            <a:ext cx="1064026" cy="3600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-28,0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665301" y="5373213"/>
            <a:ext cx="6074606" cy="286768"/>
          </a:xfrm>
          <a:prstGeom prst="roundRect">
            <a:avLst>
              <a:gd name="adj" fmla="val 7932"/>
            </a:avLst>
          </a:prstGeom>
          <a:solidFill>
            <a:srgbClr val="F6F5D8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развитие моногородов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877176" y="5373213"/>
            <a:ext cx="1071218" cy="28676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-49,8</a:t>
            </a:r>
          </a:p>
        </p:txBody>
      </p:sp>
      <p:sp>
        <p:nvSpPr>
          <p:cNvPr id="2" name="Левая фигурная скобка 1"/>
          <p:cNvSpPr/>
          <p:nvPr/>
        </p:nvSpPr>
        <p:spPr>
          <a:xfrm>
            <a:off x="1403350" y="1196752"/>
            <a:ext cx="523875" cy="2952750"/>
          </a:xfrm>
          <a:prstGeom prst="leftBrace">
            <a:avLst>
              <a:gd name="adj1" fmla="val 144373"/>
              <a:gd name="adj2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9999">
                <a:schemeClr val="accent2">
                  <a:lumMod val="40000"/>
                  <a:lumOff val="60000"/>
                  <a:alpha val="91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Левая фигурная скобка 42"/>
          <p:cNvSpPr/>
          <p:nvPr/>
        </p:nvSpPr>
        <p:spPr>
          <a:xfrm>
            <a:off x="1384300" y="4964385"/>
            <a:ext cx="523875" cy="1476375"/>
          </a:xfrm>
          <a:prstGeom prst="leftBrace">
            <a:avLst>
              <a:gd name="adj1" fmla="val 144373"/>
              <a:gd name="adj2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9999">
                <a:schemeClr val="accent2">
                  <a:lumMod val="40000"/>
                  <a:lumOff val="60000"/>
                  <a:alpha val="91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22090" y="1341213"/>
            <a:ext cx="1425574" cy="3815979"/>
          </a:xfrm>
          <a:prstGeom prst="roundRect">
            <a:avLst>
              <a:gd name="adj" fmla="val 6107"/>
            </a:avLst>
          </a:prstGeom>
          <a:gradFill flip="none" rotWithShape="1">
            <a:gsLst>
              <a:gs pos="100000">
                <a:srgbClr val="00B0F0">
                  <a:alpha val="25000"/>
                </a:srgbClr>
              </a:gs>
              <a:gs pos="30000">
                <a:schemeClr val="accent2">
                  <a:tint val="15000"/>
                  <a:satMod val="350000"/>
                  <a:alpha val="84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</a:t>
            </a:r>
          </a:p>
          <a:p>
            <a:pPr algn="ctr">
              <a:defRPr/>
            </a:pP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</a:p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4 385</a:t>
            </a:r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122089" y="5373213"/>
            <a:ext cx="1425575" cy="1152131"/>
          </a:xfrm>
          <a:prstGeom prst="roundRect">
            <a:avLst>
              <a:gd name="adj" fmla="val 6107"/>
            </a:avLst>
          </a:prstGeom>
          <a:gradFill flip="none" rotWithShape="1">
            <a:gsLst>
              <a:gs pos="100000">
                <a:srgbClr val="00B0F0">
                  <a:alpha val="25000"/>
                </a:srgbClr>
              </a:gs>
              <a:gs pos="30000">
                <a:schemeClr val="accent2">
                  <a:tint val="15000"/>
                  <a:satMod val="350000"/>
                  <a:alpha val="84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Уменьшение</a:t>
            </a:r>
          </a:p>
          <a:p>
            <a:pPr algn="ctr">
              <a:defRPr/>
            </a:pP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</a:p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140,0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8" name="Заголовок 1"/>
          <p:cNvSpPr txBox="1">
            <a:spLocks/>
          </p:cNvSpPr>
          <p:nvPr/>
        </p:nvSpPr>
        <p:spPr>
          <a:xfrm>
            <a:off x="259729" y="-13063"/>
            <a:ext cx="7480177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республиканского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по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безвозмездным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поступлениям (с учетом двух уточнений бюджета)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1"/>
          <p:cNvSpPr txBox="1">
            <a:spLocks noChangeArrowheads="1"/>
          </p:cNvSpPr>
          <p:nvPr/>
        </p:nvSpPr>
        <p:spPr bwMode="auto">
          <a:xfrm>
            <a:off x="7840344" y="634312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1665287" y="1700808"/>
            <a:ext cx="6083177" cy="432048"/>
          </a:xfrm>
          <a:prstGeom prst="roundRect">
            <a:avLst>
              <a:gd name="adj" fmla="val 7932"/>
            </a:avLst>
          </a:prstGeom>
          <a:solidFill>
            <a:srgbClr val="F6F5D8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дополнительных мест для детей от 2 мес. до 3 лет в образовательных организациях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7892925" y="1700808"/>
            <a:ext cx="1064025" cy="4320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+819,4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1665287" y="4041032"/>
            <a:ext cx="6083177" cy="254124"/>
          </a:xfrm>
          <a:prstGeom prst="roundRect">
            <a:avLst>
              <a:gd name="adj" fmla="val 7932"/>
            </a:avLst>
          </a:prstGeom>
          <a:solidFill>
            <a:srgbClr val="F6F5D8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материально-технической базы детских поликлиник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7892925" y="4041032"/>
            <a:ext cx="1064025" cy="2541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116,7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1656729" y="4795020"/>
            <a:ext cx="6083177" cy="362172"/>
          </a:xfrm>
          <a:prstGeom prst="roundRect">
            <a:avLst>
              <a:gd name="adj" fmla="val 7932"/>
            </a:avLst>
          </a:prstGeom>
          <a:solidFill>
            <a:srgbClr val="F6F5D8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передвижных медицинских комплексов, строительство </a:t>
            </a:r>
            <a:r>
              <a:rPr lang="ru-RU" sz="1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ФАПов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7884367" y="4795020"/>
            <a:ext cx="1064025" cy="3621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+61,5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52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2"/>
          <p:cNvSpPr>
            <a:spLocks noGrp="1"/>
          </p:cNvSpPr>
          <p:nvPr>
            <p:ph type="sldNum" sz="quarter" idx="12"/>
          </p:nvPr>
        </p:nvSpPr>
        <p:spPr bwMode="auto">
          <a:xfrm>
            <a:off x="8126412" y="6453336"/>
            <a:ext cx="10541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6E150F3-69EE-47FB-841E-4B85A13F73C8}" type="slidenum">
              <a:rPr lang="ru-RU" altLang="ru-RU" sz="1400" b="1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ru-RU" altLang="ru-RU" sz="1400" b="1" dirty="0">
              <a:solidFill>
                <a:srgbClr val="000000"/>
              </a:solidFill>
            </a:endParaRPr>
          </a:p>
        </p:txBody>
      </p:sp>
      <p:graphicFrame>
        <p:nvGraphicFramePr>
          <p:cNvPr id="4114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1663323"/>
              </p:ext>
            </p:extLst>
          </p:nvPr>
        </p:nvGraphicFramePr>
        <p:xfrm>
          <a:off x="5156200" y="2337605"/>
          <a:ext cx="3671888" cy="284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2" r:id="rId4" imgW="3670110" imgH="2840982" progId="Excel.Chart.8">
                  <p:embed/>
                </p:oleObj>
              </mc:Choice>
              <mc:Fallback>
                <p:oleObj r:id="rId4" imgW="3670110" imgH="2840982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6200" y="2337605"/>
                        <a:ext cx="3671888" cy="2840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Овал 2"/>
          <p:cNvSpPr/>
          <p:nvPr/>
        </p:nvSpPr>
        <p:spPr>
          <a:xfrm>
            <a:off x="6381402" y="3136820"/>
            <a:ext cx="1219200" cy="12017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0" name="Стрелка вниз 39"/>
          <p:cNvSpPr/>
          <p:nvPr/>
        </p:nvSpPr>
        <p:spPr>
          <a:xfrm rot="10800000">
            <a:off x="3747988" y="644036"/>
            <a:ext cx="1078376" cy="766762"/>
          </a:xfrm>
          <a:prstGeom prst="downArrow">
            <a:avLst>
              <a:gd name="adj1" fmla="val 50000"/>
              <a:gd name="adj2" fmla="val 53733"/>
            </a:avLst>
          </a:prstGeom>
          <a:gradFill>
            <a:gsLst>
              <a:gs pos="0">
                <a:schemeClr val="bg1"/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25" name="Прямоугольник 67"/>
          <p:cNvSpPr>
            <a:spLocks noChangeArrowheads="1"/>
          </p:cNvSpPr>
          <p:nvPr/>
        </p:nvSpPr>
        <p:spPr bwMode="auto">
          <a:xfrm>
            <a:off x="3563888" y="1393612"/>
            <a:ext cx="14843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+14,0%</a:t>
            </a:r>
            <a:endParaRPr lang="ru-RU" alt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+6,0 млрд. </a:t>
            </a:r>
            <a:r>
              <a:rPr lang="ru-RU" alt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  <p:sp>
        <p:nvSpPr>
          <p:cNvPr id="4126" name="Прямоугольник 71"/>
          <p:cNvSpPr>
            <a:spLocks noChangeArrowheads="1"/>
          </p:cNvSpPr>
          <p:nvPr/>
        </p:nvSpPr>
        <p:spPr bwMode="auto">
          <a:xfrm>
            <a:off x="2158776" y="1609636"/>
            <a:ext cx="19299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alt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10,6%</a:t>
            </a:r>
            <a:endParaRPr lang="ru-RU" alt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+4,5 млрд. </a:t>
            </a:r>
            <a:r>
              <a:rPr lang="ru-RU" alt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259729" y="-13063"/>
            <a:ext cx="6976567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расходов бюджета Чувашской Республики в 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(с учетом двух уточнений </a:t>
            </a: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бюджета)</a:t>
            </a:r>
          </a:p>
        </p:txBody>
      </p:sp>
      <p:sp>
        <p:nvSpPr>
          <p:cNvPr id="36" name="TextBox 1"/>
          <p:cNvSpPr txBox="1">
            <a:spLocks noChangeArrowheads="1"/>
          </p:cNvSpPr>
          <p:nvPr/>
        </p:nvSpPr>
        <p:spPr bwMode="auto">
          <a:xfrm>
            <a:off x="7840344" y="634312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3" descr="T:\ОБП\Лукин\Картинки\2 уточнение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203" y="5476234"/>
            <a:ext cx="1789843" cy="1202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T:\ОБП\Лукин\Картинки\plan-execution-to-keep-moving-up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618" y="5360750"/>
            <a:ext cx="1290900" cy="1290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4" name="Диаграмма 4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8858768"/>
              </p:ext>
            </p:extLst>
          </p:nvPr>
        </p:nvGraphicFramePr>
        <p:xfrm>
          <a:off x="179512" y="1898930"/>
          <a:ext cx="4500537" cy="3461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5" name="Стрелка вниз 44"/>
          <p:cNvSpPr/>
          <p:nvPr/>
        </p:nvSpPr>
        <p:spPr>
          <a:xfrm rot="10800000">
            <a:off x="2555775" y="836713"/>
            <a:ext cx="1078376" cy="766762"/>
          </a:xfrm>
          <a:prstGeom prst="downArrow">
            <a:avLst>
              <a:gd name="adj1" fmla="val 50000"/>
              <a:gd name="adj2" fmla="val 53733"/>
            </a:avLst>
          </a:prstGeom>
          <a:gradFill>
            <a:gsLst>
              <a:gs pos="0">
                <a:schemeClr val="bg1"/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" name="Прямоугольник 71"/>
          <p:cNvSpPr>
            <a:spLocks noChangeArrowheads="1"/>
          </p:cNvSpPr>
          <p:nvPr/>
        </p:nvSpPr>
        <p:spPr bwMode="auto">
          <a:xfrm>
            <a:off x="7637727" y="3868335"/>
            <a:ext cx="14589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+ 1527,3</a:t>
            </a:r>
          </a:p>
        </p:txBody>
      </p:sp>
      <p:sp>
        <p:nvSpPr>
          <p:cNvPr id="47" name="Прямоугольник 71"/>
          <p:cNvSpPr>
            <a:spLocks noChangeArrowheads="1"/>
          </p:cNvSpPr>
          <p:nvPr/>
        </p:nvSpPr>
        <p:spPr bwMode="auto">
          <a:xfrm>
            <a:off x="5622532" y="4850576"/>
            <a:ext cx="15843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и кинематография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+ 51,7</a:t>
            </a:r>
          </a:p>
        </p:txBody>
      </p:sp>
      <p:sp>
        <p:nvSpPr>
          <p:cNvPr id="48" name="Прямоугольник 71"/>
          <p:cNvSpPr>
            <a:spLocks noChangeArrowheads="1"/>
          </p:cNvSpPr>
          <p:nvPr/>
        </p:nvSpPr>
        <p:spPr bwMode="auto">
          <a:xfrm>
            <a:off x="4896892" y="2637361"/>
            <a:ext cx="1625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+ 590,0</a:t>
            </a:r>
          </a:p>
        </p:txBody>
      </p:sp>
      <p:sp>
        <p:nvSpPr>
          <p:cNvPr id="49" name="Прямоугольник 71"/>
          <p:cNvSpPr>
            <a:spLocks noChangeArrowheads="1"/>
          </p:cNvSpPr>
          <p:nvPr/>
        </p:nvSpPr>
        <p:spPr bwMode="auto">
          <a:xfrm>
            <a:off x="4925740" y="3968522"/>
            <a:ext cx="14382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политика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+ 449,8</a:t>
            </a:r>
          </a:p>
        </p:txBody>
      </p:sp>
      <p:sp>
        <p:nvSpPr>
          <p:cNvPr id="50" name="Прямоугольник 71"/>
          <p:cNvSpPr>
            <a:spLocks noChangeArrowheads="1"/>
          </p:cNvSpPr>
          <p:nvPr/>
        </p:nvSpPr>
        <p:spPr bwMode="auto">
          <a:xfrm>
            <a:off x="6156176" y="1659594"/>
            <a:ext cx="12874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и спорт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+ 90,4</a:t>
            </a:r>
          </a:p>
        </p:txBody>
      </p:sp>
      <p:sp>
        <p:nvSpPr>
          <p:cNvPr id="52" name="Прямоугольник 4"/>
          <p:cNvSpPr>
            <a:spLocks noChangeArrowheads="1"/>
          </p:cNvSpPr>
          <p:nvPr/>
        </p:nvSpPr>
        <p:spPr bwMode="auto">
          <a:xfrm>
            <a:off x="6349641" y="3506857"/>
            <a:ext cx="12827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+2 714,2</a:t>
            </a: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5354025" y="1005742"/>
            <a:ext cx="3220676" cy="52773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расходов на социально- культурную сферу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88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Номер слайда 2"/>
          <p:cNvSpPr>
            <a:spLocks noGrp="1"/>
          </p:cNvSpPr>
          <p:nvPr>
            <p:ph type="sldNum" sz="quarter" idx="12"/>
          </p:nvPr>
        </p:nvSpPr>
        <p:spPr bwMode="auto">
          <a:xfrm>
            <a:off x="8126412" y="6453336"/>
            <a:ext cx="10541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9558896-1B62-481C-AD5D-47288217F422}" type="slidenum">
              <a:rPr lang="ru-RU" altLang="ru-RU" sz="1400" b="1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ru-RU" altLang="ru-RU" sz="1400" b="1" dirty="0" smtClean="0">
              <a:solidFill>
                <a:srgbClr val="00000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540781"/>
              </p:ext>
            </p:extLst>
          </p:nvPr>
        </p:nvGraphicFramePr>
        <p:xfrm>
          <a:off x="73531" y="908720"/>
          <a:ext cx="8993117" cy="542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6101"/>
                <a:gridCol w="1152128"/>
                <a:gridCol w="1224136"/>
                <a:gridCol w="1080120"/>
                <a:gridCol w="4350632"/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Первоначальный план на 2018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</a:rPr>
                        <a:t>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План на 2018 год с учетом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</a:rPr>
                        <a:t> 2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 уточнений</a:t>
                      </a:r>
                    </a:p>
                  </a:txBody>
                  <a:tcPr marT="36000" marB="3600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Изменение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Основные направления расходования дополнительных средств/причины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</a:rPr>
                        <a:t> снижения ассигнований</a:t>
                      </a:r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942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Дорожный фонд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3 649,1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5 044,2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+1 395,1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Проектирование, строительство и реконструкция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дорог</a:t>
                      </a:r>
                    </a:p>
                  </a:txBody>
                  <a:tcPr marT="36000" marB="36000" anchor="ctr"/>
                </a:tc>
              </a:tr>
              <a:tr h="1927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Социальная политика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6 408,3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7 425,0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+1 016,7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i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Ежемесячные денежные</a:t>
                      </a:r>
                      <a:r>
                        <a:rPr lang="ru-RU" sz="120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выплаты в связи с рождением первого ребенка</a:t>
                      </a:r>
                    </a:p>
                    <a:p>
                      <a:pPr algn="just"/>
                      <a:r>
                        <a:rPr lang="ru-RU" sz="120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Ежемесячные денежные выплаты в связи с рождением третьего или последующих детей</a:t>
                      </a:r>
                    </a:p>
                    <a:p>
                      <a:pPr algn="just"/>
                      <a:r>
                        <a:rPr lang="ru-RU" sz="120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Строительство БУ «Атратский психоневрологический интернат»</a:t>
                      </a:r>
                    </a:p>
                    <a:p>
                      <a:pPr algn="just"/>
                      <a:r>
                        <a:rPr lang="ru-RU" sz="120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Обеспечение лекарственными препаратами (в </a:t>
                      </a:r>
                      <a:r>
                        <a:rPr lang="ru-RU" sz="120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200" i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. лиц, страдающих «орфанными» заболеваниями)</a:t>
                      </a:r>
                      <a:endParaRPr lang="ru-RU" sz="1200" i="0" dirty="0" smtClean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</a:tr>
              <a:tr h="2023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Образование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12 568,8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14 420,4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+1 851,6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Строительство и реконструкция объектов образования</a:t>
                      </a:r>
                    </a:p>
                    <a:p>
                      <a:pPr algn="just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Укрепление материально-технической базы учреждений образования</a:t>
                      </a:r>
                    </a:p>
                    <a:p>
                      <a:pPr algn="just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Повышение оплаты труда в связи с увеличением МРОТ</a:t>
                      </a:r>
                    </a:p>
                  </a:txBody>
                  <a:tcPr marT="36000" marB="36000" anchor="ctr"/>
                </a:tc>
              </a:tr>
              <a:tr h="2660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Здравоохранение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3 180,9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3 942,7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+761,8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Укрепление материально-технической базы учреждений здравоохранения</a:t>
                      </a:r>
                    </a:p>
                    <a:p>
                      <a:pPr algn="just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Единовременные выплаты медицинским работникам</a:t>
                      </a:r>
                      <a:endParaRPr lang="ru-RU" sz="1200" baseline="0" dirty="0" smtClean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Оказание высокотехнологичных видов медицинской помощи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</a:tr>
              <a:tr h="2521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Спорт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542,5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652,9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+110,4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Реконструкция АУ ЧР «Центр спортивной подготовки сборных команд ЧР им </a:t>
                      </a:r>
                      <a:r>
                        <a:rPr lang="ru-RU" sz="12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И.Игнатьева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 algn="just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Укрепление материально-технической базы </a:t>
                      </a:r>
                    </a:p>
                  </a:txBody>
                  <a:tcPr marT="36000" marB="36000" anchor="ctr"/>
                </a:tc>
              </a:tr>
              <a:tr h="1786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Культура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1 329,2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1 380,9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+51,7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Укрепление материально-технической базы и капитальный ремонт учреждений культуры</a:t>
                      </a:r>
                    </a:p>
                  </a:txBody>
                  <a:tcPr marT="36000" marB="36000" anchor="ctr"/>
                </a:tc>
              </a:tr>
            </a:tbl>
          </a:graphicData>
        </a:graphic>
      </p:graphicFrame>
      <p:cxnSp>
        <p:nvCxnSpPr>
          <p:cNvPr id="9" name="Прямая соединительная линия 8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59729" y="-13063"/>
            <a:ext cx="6976567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бюджетных ассигнований по основным направлениям расходования средств </a:t>
            </a: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(с учетом двух уточнений </a:t>
            </a: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бюджета)</a:t>
            </a: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7840344" y="634312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71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Прямоугольник 69"/>
          <p:cNvSpPr/>
          <p:nvPr/>
        </p:nvSpPr>
        <p:spPr>
          <a:xfrm>
            <a:off x="451933" y="4770928"/>
            <a:ext cx="2664436" cy="58031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4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8126412" y="6453336"/>
            <a:ext cx="10541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41C490C-6413-43DC-8E95-E7ABF4261781}" type="slidenum">
              <a:rPr lang="ru-RU" altLang="ru-RU" sz="1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ru-RU" altLang="ru-RU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1312027" y="4017963"/>
            <a:ext cx="468312" cy="155575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8283" y="2060848"/>
            <a:ext cx="714375" cy="10186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33521" y="1822451"/>
            <a:ext cx="715962" cy="213836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4761" y="1208050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Доходы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09616" y="1080797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Расходы</a:t>
            </a:r>
          </a:p>
        </p:txBody>
      </p:sp>
      <p:sp>
        <p:nvSpPr>
          <p:cNvPr id="12" name="Овал 11"/>
          <p:cNvSpPr/>
          <p:nvPr/>
        </p:nvSpPr>
        <p:spPr>
          <a:xfrm>
            <a:off x="331746" y="1599332"/>
            <a:ext cx="1187450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55 881,9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546183" y="1383308"/>
            <a:ext cx="1243013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071,0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68283" y="3068960"/>
            <a:ext cx="714375" cy="781629"/>
          </a:xfrm>
          <a:prstGeom prst="rect">
            <a:avLst/>
          </a:prstGeom>
          <a:solidFill>
            <a:schemeClr val="accent2">
              <a:lumMod val="60000"/>
              <a:lumOff val="40000"/>
              <a:alpha val="68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548273" y="3907276"/>
            <a:ext cx="1941627" cy="188474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ятиугольник 16"/>
          <p:cNvSpPr/>
          <p:nvPr/>
        </p:nvSpPr>
        <p:spPr>
          <a:xfrm>
            <a:off x="455561" y="4238719"/>
            <a:ext cx="1103312" cy="287338"/>
          </a:xfrm>
          <a:prstGeom prst="homePlat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Дефицит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8" name="Нашивка 17"/>
          <p:cNvSpPr/>
          <p:nvPr/>
        </p:nvSpPr>
        <p:spPr>
          <a:xfrm>
            <a:off x="1628723" y="4238719"/>
            <a:ext cx="1066800" cy="287338"/>
          </a:xfrm>
          <a:prstGeom prst="chevron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rIns="0"/>
          <a:lstStyle/>
          <a:p>
            <a:pPr algn="ctr">
              <a:defRPr/>
            </a:pPr>
            <a:r>
              <a:rPr lang="ru-RU" sz="1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-1 </a:t>
            </a:r>
            <a:r>
              <a:rPr lang="ru-RU" sz="1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189,1</a:t>
            </a:r>
            <a:endParaRPr lang="ru-RU" sz="16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Равнобедренный треугольник 24"/>
          <p:cNvSpPr/>
          <p:nvPr/>
        </p:nvSpPr>
        <p:spPr>
          <a:xfrm>
            <a:off x="4353708" y="4328773"/>
            <a:ext cx="468312" cy="155575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609170" y="2310382"/>
            <a:ext cx="715963" cy="1046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875995" y="2190867"/>
            <a:ext cx="714375" cy="21022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161466" y="1556792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Доходы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481133" y="1412776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Расходы</a:t>
            </a:r>
          </a:p>
        </p:txBody>
      </p:sp>
      <p:sp>
        <p:nvSpPr>
          <p:cNvPr id="30" name="Овал 29"/>
          <p:cNvSpPr/>
          <p:nvPr/>
        </p:nvSpPr>
        <p:spPr>
          <a:xfrm>
            <a:off x="3358345" y="1941687"/>
            <a:ext cx="1187450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46 793,0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4610883" y="1729351"/>
            <a:ext cx="1243012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48 453,7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609170" y="3350503"/>
            <a:ext cx="715963" cy="804207"/>
          </a:xfrm>
          <a:prstGeom prst="rect">
            <a:avLst/>
          </a:prstGeom>
          <a:solidFill>
            <a:schemeClr val="accent2">
              <a:lumMod val="60000"/>
              <a:lumOff val="40000"/>
              <a:alpha val="68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3581400" y="4214112"/>
            <a:ext cx="1981200" cy="155236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ятиугольник 33"/>
          <p:cNvSpPr/>
          <p:nvPr/>
        </p:nvSpPr>
        <p:spPr>
          <a:xfrm>
            <a:off x="3509158" y="4574835"/>
            <a:ext cx="1101725" cy="288925"/>
          </a:xfrm>
          <a:prstGeom prst="homePlat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Дефицит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5" name="Нашивка 34"/>
          <p:cNvSpPr/>
          <p:nvPr/>
        </p:nvSpPr>
        <p:spPr>
          <a:xfrm>
            <a:off x="4664858" y="4574835"/>
            <a:ext cx="1093787" cy="288925"/>
          </a:xfrm>
          <a:prstGeom prst="chevron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rIns="0"/>
          <a:lstStyle/>
          <a:p>
            <a:pPr algn="ctr">
              <a:defRPr/>
            </a:pPr>
            <a:r>
              <a:rPr lang="ru-RU" sz="16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-1 660,7</a:t>
            </a:r>
            <a:endParaRPr lang="ru-RU" sz="16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6" name="Равнобедренный треугольник 35"/>
          <p:cNvSpPr/>
          <p:nvPr/>
        </p:nvSpPr>
        <p:spPr>
          <a:xfrm>
            <a:off x="7183021" y="4798789"/>
            <a:ext cx="468312" cy="155575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473408" y="2608039"/>
            <a:ext cx="715963" cy="1079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724358" y="2530251"/>
            <a:ext cx="715963" cy="22304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055673" y="1907650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Доходы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7348583" y="1738373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Расходы</a:t>
            </a:r>
          </a:p>
        </p:txBody>
      </p:sp>
      <p:sp>
        <p:nvSpPr>
          <p:cNvPr id="41" name="Овал 40"/>
          <p:cNvSpPr/>
          <p:nvPr/>
        </p:nvSpPr>
        <p:spPr>
          <a:xfrm>
            <a:off x="6213058" y="2212751"/>
            <a:ext cx="1189038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48 499,3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7506871" y="2122264"/>
            <a:ext cx="1243012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49 903,3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6473408" y="3687539"/>
            <a:ext cx="715963" cy="895350"/>
          </a:xfrm>
          <a:prstGeom prst="rect">
            <a:avLst/>
          </a:prstGeom>
          <a:solidFill>
            <a:schemeClr val="accent2">
              <a:lumMod val="60000"/>
              <a:lumOff val="40000"/>
              <a:alpha val="68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6494046" y="4630514"/>
            <a:ext cx="1922462" cy="246062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ятиугольник 44"/>
          <p:cNvSpPr/>
          <p:nvPr/>
        </p:nvSpPr>
        <p:spPr>
          <a:xfrm>
            <a:off x="6344821" y="5063901"/>
            <a:ext cx="1103312" cy="287338"/>
          </a:xfrm>
          <a:prstGeom prst="homePlat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Дефицит</a:t>
            </a:r>
          </a:p>
        </p:txBody>
      </p:sp>
      <p:sp>
        <p:nvSpPr>
          <p:cNvPr id="46" name="Нашивка 45"/>
          <p:cNvSpPr/>
          <p:nvPr/>
        </p:nvSpPr>
        <p:spPr>
          <a:xfrm>
            <a:off x="7486233" y="5063901"/>
            <a:ext cx="1112838" cy="287338"/>
          </a:xfrm>
          <a:prstGeom prst="chevron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rIns="0"/>
          <a:lstStyle/>
          <a:p>
            <a:pPr algn="ctr">
              <a:defRPr/>
            </a:pPr>
            <a:r>
              <a:rPr lang="ru-RU" sz="16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-1 404,0</a:t>
            </a:r>
            <a:endParaRPr lang="ru-RU" sz="16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7" name="TextBox 1"/>
          <p:cNvSpPr txBox="1">
            <a:spLocks noChangeArrowheads="1"/>
          </p:cNvSpPr>
          <p:nvPr/>
        </p:nvSpPr>
        <p:spPr bwMode="auto">
          <a:xfrm>
            <a:off x="898483" y="795660"/>
            <a:ext cx="1295400" cy="276225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1"/>
          <p:cNvSpPr txBox="1">
            <a:spLocks noChangeArrowheads="1"/>
          </p:cNvSpPr>
          <p:nvPr/>
        </p:nvSpPr>
        <p:spPr bwMode="auto">
          <a:xfrm>
            <a:off x="3940164" y="1052736"/>
            <a:ext cx="1295400" cy="274638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1"/>
          <p:cNvSpPr txBox="1">
            <a:spLocks noChangeArrowheads="1"/>
          </p:cNvSpPr>
          <p:nvPr/>
        </p:nvSpPr>
        <p:spPr bwMode="auto">
          <a:xfrm>
            <a:off x="6807577" y="1452339"/>
            <a:ext cx="1295400" cy="276225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479489" y="4831902"/>
            <a:ext cx="144000" cy="14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476273" y="5127073"/>
            <a:ext cx="144000" cy="144000"/>
          </a:xfrm>
          <a:prstGeom prst="rect">
            <a:avLst/>
          </a:prstGeom>
          <a:solidFill>
            <a:schemeClr val="accent2">
              <a:lumMod val="60000"/>
              <a:lumOff val="40000"/>
              <a:alpha val="68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5170" name="Прямоугольник 67"/>
          <p:cNvSpPr>
            <a:spLocks noChangeArrowheads="1"/>
          </p:cNvSpPr>
          <p:nvPr/>
        </p:nvSpPr>
        <p:spPr bwMode="auto">
          <a:xfrm>
            <a:off x="692046" y="4773097"/>
            <a:ext cx="179785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Собственные доходы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71" name="Прямоугольник 68"/>
          <p:cNvSpPr>
            <a:spLocks noChangeArrowheads="1"/>
          </p:cNvSpPr>
          <p:nvPr/>
        </p:nvSpPr>
        <p:spPr bwMode="auto">
          <a:xfrm>
            <a:off x="679029" y="5050347"/>
            <a:ext cx="20296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Заголовок 1"/>
          <p:cNvSpPr txBox="1">
            <a:spLocks/>
          </p:cNvSpPr>
          <p:nvPr/>
        </p:nvSpPr>
        <p:spPr>
          <a:xfrm>
            <a:off x="251517" y="22910"/>
            <a:ext cx="7308118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консолидированного бюджета Чувашской Республики на 2018 год и на плановый период 2019 и 2020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годов </a:t>
            </a:r>
            <a:endParaRPr lang="ru-RU" sz="1600" b="0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54" name="Picture 3" descr="T:\ОБП\Метелева\деньги 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915" y="5417119"/>
            <a:ext cx="4500535" cy="124150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Скругленный прямоугольник 54"/>
          <p:cNvSpPr/>
          <p:nvPr/>
        </p:nvSpPr>
        <p:spPr>
          <a:xfrm>
            <a:off x="228492" y="5654790"/>
            <a:ext cx="3280666" cy="76616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anchor="ctr" anchorCtr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2018-2020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гг.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 планомерный рост доли собственных доходов бюджета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7840344" y="634312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рямоугольник 52"/>
          <p:cNvSpPr>
            <a:spLocks noChangeArrowheads="1"/>
          </p:cNvSpPr>
          <p:nvPr/>
        </p:nvSpPr>
        <p:spPr bwMode="auto">
          <a:xfrm>
            <a:off x="466683" y="2420888"/>
            <a:ext cx="91122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</a:t>
            </a: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660,3</a:t>
            </a:r>
            <a:endParaRPr lang="ru-RU" alt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(63,8%)</a:t>
            </a:r>
            <a:endParaRPr lang="ru-RU" altLang="ru-RU" sz="1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рямоугольник 53"/>
          <p:cNvSpPr>
            <a:spLocks noChangeArrowheads="1"/>
          </p:cNvSpPr>
          <p:nvPr/>
        </p:nvSpPr>
        <p:spPr bwMode="auto">
          <a:xfrm>
            <a:off x="568411" y="3270756"/>
            <a:ext cx="761747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20 221,6 </a:t>
            </a:r>
            <a:endParaRPr lang="ru-RU" alt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(36,2%)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рямоугольник 52"/>
          <p:cNvSpPr>
            <a:spLocks noChangeArrowheads="1"/>
          </p:cNvSpPr>
          <p:nvPr/>
        </p:nvSpPr>
        <p:spPr bwMode="auto">
          <a:xfrm>
            <a:off x="3493116" y="2608039"/>
            <a:ext cx="91122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36 244,6</a:t>
            </a:r>
            <a:endParaRPr lang="ru-RU" alt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(77,5%)</a:t>
            </a:r>
            <a:endParaRPr lang="ru-RU" altLang="ru-RU" sz="1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рямоугольник 53"/>
          <p:cNvSpPr>
            <a:spLocks noChangeArrowheads="1"/>
          </p:cNvSpPr>
          <p:nvPr/>
        </p:nvSpPr>
        <p:spPr bwMode="auto">
          <a:xfrm>
            <a:off x="3594844" y="3457907"/>
            <a:ext cx="761747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10 548,4 </a:t>
            </a:r>
            <a:endParaRPr lang="ru-RU" alt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(22,5%)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рямоугольник 52"/>
          <p:cNvSpPr>
            <a:spLocks noChangeArrowheads="1"/>
          </p:cNvSpPr>
          <p:nvPr/>
        </p:nvSpPr>
        <p:spPr bwMode="auto">
          <a:xfrm>
            <a:off x="6375776" y="2948826"/>
            <a:ext cx="91122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37 873,0</a:t>
            </a:r>
            <a:endParaRPr lang="ru-RU" alt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(78,1%)</a:t>
            </a:r>
            <a:endParaRPr lang="ru-RU" altLang="ru-RU" sz="1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рямоугольник 53"/>
          <p:cNvSpPr>
            <a:spLocks noChangeArrowheads="1"/>
          </p:cNvSpPr>
          <p:nvPr/>
        </p:nvSpPr>
        <p:spPr bwMode="auto">
          <a:xfrm>
            <a:off x="6477504" y="3798694"/>
            <a:ext cx="761747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0 626,3 </a:t>
            </a:r>
            <a:endParaRPr lang="ru-RU" alt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(21,9%)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973468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8126412" y="6448251"/>
            <a:ext cx="10541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41C490C-6413-43DC-8E95-E7ABF4261781}" type="slidenum">
              <a:rPr lang="ru-RU" altLang="ru-RU" sz="1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ru-RU" altLang="ru-RU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1343410" y="3897634"/>
            <a:ext cx="468312" cy="155575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2621" y="1737397"/>
            <a:ext cx="714375" cy="10533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92164" y="1621161"/>
            <a:ext cx="715962" cy="21871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7802" y="1065818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85900" y="918786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1020" y="1404372"/>
            <a:ext cx="1187450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47 721,9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646130" y="1257340"/>
            <a:ext cx="1243013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48 962,2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92621" y="2790797"/>
            <a:ext cx="714375" cy="895350"/>
          </a:xfrm>
          <a:prstGeom prst="rect">
            <a:avLst/>
          </a:prstGeom>
          <a:solidFill>
            <a:schemeClr val="accent2">
              <a:lumMod val="60000"/>
              <a:lumOff val="40000"/>
              <a:alpha val="68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644361" y="3719646"/>
            <a:ext cx="1866411" cy="231015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ятиугольник 16"/>
          <p:cNvSpPr/>
          <p:nvPr/>
        </p:nvSpPr>
        <p:spPr>
          <a:xfrm>
            <a:off x="382588" y="4213547"/>
            <a:ext cx="1103312" cy="287338"/>
          </a:xfrm>
          <a:prstGeom prst="homePlat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Дефицит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8" name="Нашивка 17"/>
          <p:cNvSpPr/>
          <p:nvPr/>
        </p:nvSpPr>
        <p:spPr>
          <a:xfrm>
            <a:off x="1555750" y="4213547"/>
            <a:ext cx="1066800" cy="287338"/>
          </a:xfrm>
          <a:prstGeom prst="chevron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rIns="0"/>
          <a:lstStyle/>
          <a:p>
            <a:pPr algn="ctr">
              <a:defRPr/>
            </a:pPr>
            <a:r>
              <a:rPr lang="ru-RU" sz="16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- 1 240,3</a:t>
            </a:r>
            <a:endParaRPr lang="ru-RU" sz="16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Равнобедренный треугольник 24"/>
          <p:cNvSpPr/>
          <p:nvPr/>
        </p:nvSpPr>
        <p:spPr>
          <a:xfrm>
            <a:off x="4468842" y="4222316"/>
            <a:ext cx="468312" cy="155575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724304" y="2112528"/>
            <a:ext cx="715963" cy="11652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991129" y="2209366"/>
            <a:ext cx="714375" cy="17922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276600" y="1345882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596267" y="1478453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sp>
        <p:nvSpPr>
          <p:cNvPr id="30" name="Овал 29"/>
          <p:cNvSpPr/>
          <p:nvPr/>
        </p:nvSpPr>
        <p:spPr>
          <a:xfrm>
            <a:off x="3473479" y="1717241"/>
            <a:ext cx="1187450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40 602,7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4726017" y="1795028"/>
            <a:ext cx="1243012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40 407,2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724304" y="3277753"/>
            <a:ext cx="715963" cy="895350"/>
          </a:xfrm>
          <a:prstGeom prst="rect">
            <a:avLst/>
          </a:prstGeom>
          <a:solidFill>
            <a:schemeClr val="accent2">
              <a:lumMod val="60000"/>
              <a:lumOff val="40000"/>
              <a:alpha val="68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flipV="1">
            <a:off x="3698904" y="4001653"/>
            <a:ext cx="2006600" cy="306388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ятиугольник 33"/>
          <p:cNvSpPr/>
          <p:nvPr/>
        </p:nvSpPr>
        <p:spPr>
          <a:xfrm>
            <a:off x="3624292" y="4468378"/>
            <a:ext cx="1101725" cy="288925"/>
          </a:xfrm>
          <a:prstGeom prst="homePlate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Профицит</a:t>
            </a:r>
          </a:p>
        </p:txBody>
      </p:sp>
      <p:sp>
        <p:nvSpPr>
          <p:cNvPr id="35" name="Нашивка 34"/>
          <p:cNvSpPr/>
          <p:nvPr/>
        </p:nvSpPr>
        <p:spPr>
          <a:xfrm>
            <a:off x="4779992" y="4468378"/>
            <a:ext cx="1093787" cy="288925"/>
          </a:xfrm>
          <a:prstGeom prst="chevron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rIns="0"/>
          <a:lstStyle/>
          <a:p>
            <a:pPr algn="ctr">
              <a:defRPr/>
            </a:pPr>
            <a:r>
              <a:rPr lang="ru-RU" sz="1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+ </a:t>
            </a:r>
            <a:r>
              <a:rPr lang="ru-RU" sz="16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195,5</a:t>
            </a:r>
            <a:endParaRPr lang="ru-RU" sz="16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6" name="Равнобедренный треугольник 35"/>
          <p:cNvSpPr/>
          <p:nvPr/>
        </p:nvSpPr>
        <p:spPr>
          <a:xfrm>
            <a:off x="7248902" y="4691385"/>
            <a:ext cx="468312" cy="155575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539289" y="2500635"/>
            <a:ext cx="715963" cy="1079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790239" y="2422847"/>
            <a:ext cx="715963" cy="22304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121554" y="1800246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7414464" y="1630969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sp>
        <p:nvSpPr>
          <p:cNvPr id="41" name="Овал 40"/>
          <p:cNvSpPr/>
          <p:nvPr/>
        </p:nvSpPr>
        <p:spPr>
          <a:xfrm>
            <a:off x="6278939" y="2105347"/>
            <a:ext cx="1189038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41 446,3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7572752" y="2014860"/>
            <a:ext cx="1243012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41 525,5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6539289" y="3580135"/>
            <a:ext cx="715963" cy="895350"/>
          </a:xfrm>
          <a:prstGeom prst="rect">
            <a:avLst/>
          </a:prstGeom>
          <a:solidFill>
            <a:schemeClr val="accent2">
              <a:lumMod val="60000"/>
              <a:lumOff val="40000"/>
              <a:alpha val="68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6559927" y="4523110"/>
            <a:ext cx="1922462" cy="246062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ятиугольник 44"/>
          <p:cNvSpPr/>
          <p:nvPr/>
        </p:nvSpPr>
        <p:spPr>
          <a:xfrm>
            <a:off x="6410702" y="4956497"/>
            <a:ext cx="1103312" cy="287338"/>
          </a:xfrm>
          <a:prstGeom prst="homePlat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Дефицит</a:t>
            </a:r>
          </a:p>
        </p:txBody>
      </p:sp>
      <p:sp>
        <p:nvSpPr>
          <p:cNvPr id="46" name="Нашивка 45"/>
          <p:cNvSpPr/>
          <p:nvPr/>
        </p:nvSpPr>
        <p:spPr>
          <a:xfrm>
            <a:off x="7552114" y="4956497"/>
            <a:ext cx="1112838" cy="287338"/>
          </a:xfrm>
          <a:prstGeom prst="chevron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rIns="0"/>
          <a:lstStyle/>
          <a:p>
            <a:pPr algn="ctr">
              <a:defRPr/>
            </a:pPr>
            <a:r>
              <a:rPr lang="ru-RU" sz="1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ru-RU" sz="16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79,2</a:t>
            </a:r>
            <a:endParaRPr lang="ru-RU" sz="16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7" name="TextBox 1"/>
          <p:cNvSpPr txBox="1">
            <a:spLocks noChangeArrowheads="1"/>
          </p:cNvSpPr>
          <p:nvPr/>
        </p:nvSpPr>
        <p:spPr bwMode="auto">
          <a:xfrm>
            <a:off x="900770" y="704503"/>
            <a:ext cx="1295400" cy="276225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1"/>
          <p:cNvSpPr txBox="1">
            <a:spLocks noChangeArrowheads="1"/>
          </p:cNvSpPr>
          <p:nvPr/>
        </p:nvSpPr>
        <p:spPr bwMode="auto">
          <a:xfrm>
            <a:off x="4083078" y="1071128"/>
            <a:ext cx="1295400" cy="274638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1"/>
          <p:cNvSpPr txBox="1">
            <a:spLocks noChangeArrowheads="1"/>
          </p:cNvSpPr>
          <p:nvPr/>
        </p:nvSpPr>
        <p:spPr bwMode="auto">
          <a:xfrm>
            <a:off x="6807577" y="1344935"/>
            <a:ext cx="1295400" cy="276225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2" name="Прямоугольник 52"/>
          <p:cNvSpPr>
            <a:spLocks noChangeArrowheads="1"/>
          </p:cNvSpPr>
          <p:nvPr/>
        </p:nvSpPr>
        <p:spPr bwMode="auto">
          <a:xfrm>
            <a:off x="491021" y="2016097"/>
            <a:ext cx="911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27 517,5</a:t>
            </a:r>
            <a:endParaRPr lang="ru-RU" alt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(57,7%)</a:t>
            </a:r>
            <a:endParaRPr lang="ru-RU" altLang="ru-RU" sz="1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3" name="Прямоугольник 53"/>
          <p:cNvSpPr>
            <a:spLocks noChangeArrowheads="1"/>
          </p:cNvSpPr>
          <p:nvPr/>
        </p:nvSpPr>
        <p:spPr bwMode="auto">
          <a:xfrm>
            <a:off x="611984" y="2917797"/>
            <a:ext cx="7232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20 204,4</a:t>
            </a:r>
            <a:endParaRPr lang="ru-RU" alt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(42,3%)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4" name="Прямоугольник 57"/>
          <p:cNvSpPr>
            <a:spLocks noChangeArrowheads="1"/>
          </p:cNvSpPr>
          <p:nvPr/>
        </p:nvSpPr>
        <p:spPr bwMode="auto">
          <a:xfrm>
            <a:off x="3611592" y="2463366"/>
            <a:ext cx="911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316,5</a:t>
            </a:r>
            <a:endParaRPr lang="ru-RU" alt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(69,7%)</a:t>
            </a:r>
            <a:endParaRPr lang="ru-RU" altLang="ru-RU" sz="1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5" name="Прямоугольник 58"/>
          <p:cNvSpPr>
            <a:spLocks noChangeArrowheads="1"/>
          </p:cNvSpPr>
          <p:nvPr/>
        </p:nvSpPr>
        <p:spPr bwMode="auto">
          <a:xfrm>
            <a:off x="3721441" y="3388878"/>
            <a:ext cx="7232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12 286,2</a:t>
            </a:r>
            <a:endParaRPr lang="ru-RU" alt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(30,3%)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6" name="Прямоугольник 63"/>
          <p:cNvSpPr>
            <a:spLocks noChangeArrowheads="1"/>
          </p:cNvSpPr>
          <p:nvPr/>
        </p:nvSpPr>
        <p:spPr bwMode="auto">
          <a:xfrm>
            <a:off x="6428164" y="2814960"/>
            <a:ext cx="91122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29 783,5</a:t>
            </a:r>
            <a:endParaRPr lang="ru-RU" alt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(71,9%)</a:t>
            </a:r>
            <a:endParaRPr lang="ru-RU" altLang="ru-RU" sz="1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7" name="Прямоугольник 64"/>
          <p:cNvSpPr>
            <a:spLocks noChangeArrowheads="1"/>
          </p:cNvSpPr>
          <p:nvPr/>
        </p:nvSpPr>
        <p:spPr bwMode="auto">
          <a:xfrm>
            <a:off x="6552565" y="3715072"/>
            <a:ext cx="714811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11 662,8</a:t>
            </a:r>
            <a:endParaRPr lang="ru-RU" alt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28,1%)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Заголовок 1"/>
          <p:cNvSpPr txBox="1">
            <a:spLocks/>
          </p:cNvSpPr>
          <p:nvPr/>
        </p:nvSpPr>
        <p:spPr>
          <a:xfrm>
            <a:off x="251518" y="22910"/>
            <a:ext cx="7465696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республиканского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 на 2018 год и на плановый период 2019 и 2020 годов</a:t>
            </a:r>
            <a:endParaRPr lang="ru-RU" sz="1400" b="0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451933" y="4770928"/>
            <a:ext cx="2664436" cy="58031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479489" y="4831902"/>
            <a:ext cx="144000" cy="14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76273" y="5127073"/>
            <a:ext cx="144000" cy="144000"/>
          </a:xfrm>
          <a:prstGeom prst="rect">
            <a:avLst/>
          </a:prstGeom>
          <a:solidFill>
            <a:schemeClr val="accent2">
              <a:lumMod val="60000"/>
              <a:lumOff val="40000"/>
              <a:alpha val="68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72" name="Прямоугольник 67"/>
          <p:cNvSpPr>
            <a:spLocks noChangeArrowheads="1"/>
          </p:cNvSpPr>
          <p:nvPr/>
        </p:nvSpPr>
        <p:spPr bwMode="auto">
          <a:xfrm>
            <a:off x="692046" y="4773097"/>
            <a:ext cx="179785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Собственные доходы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рямоугольник 68"/>
          <p:cNvSpPr>
            <a:spLocks noChangeArrowheads="1"/>
          </p:cNvSpPr>
          <p:nvPr/>
        </p:nvSpPr>
        <p:spPr bwMode="auto">
          <a:xfrm>
            <a:off x="679029" y="5050347"/>
            <a:ext cx="20296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4" name="Picture 3" descr="T:\ОБП\Метелева\деньги 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915" y="5417119"/>
            <a:ext cx="4500535" cy="124150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Скругленный прямоугольник 74"/>
          <p:cNvSpPr/>
          <p:nvPr/>
        </p:nvSpPr>
        <p:spPr>
          <a:xfrm>
            <a:off x="228492" y="5654790"/>
            <a:ext cx="3280666" cy="76616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anchor="ctr" anchorCtr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2018-2020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гг.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 планомерный рост доли собственных доходов бюджета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1"/>
          <p:cNvSpPr txBox="1">
            <a:spLocks noChangeArrowheads="1"/>
          </p:cNvSpPr>
          <p:nvPr/>
        </p:nvSpPr>
        <p:spPr bwMode="auto">
          <a:xfrm>
            <a:off x="7840344" y="634312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734493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611560" y="892951"/>
            <a:ext cx="1928826" cy="35719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491880" y="892951"/>
            <a:ext cx="1928826" cy="35719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740006"/>
              </p:ext>
            </p:extLst>
          </p:nvPr>
        </p:nvGraphicFramePr>
        <p:xfrm>
          <a:off x="259885" y="1412776"/>
          <a:ext cx="2632582" cy="361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4149905"/>
              </p:ext>
            </p:extLst>
          </p:nvPr>
        </p:nvGraphicFramePr>
        <p:xfrm>
          <a:off x="2987825" y="1466290"/>
          <a:ext cx="2912034" cy="361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Скругленный прямоугольник 16"/>
          <p:cNvSpPr/>
          <p:nvPr/>
        </p:nvSpPr>
        <p:spPr>
          <a:xfrm>
            <a:off x="6544200" y="892951"/>
            <a:ext cx="1296144" cy="35719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957762" y="5339624"/>
            <a:ext cx="5256586" cy="95345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anchor="ctr" anchorCtr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и расходы в 2018-2020 гг.  будут корректироваться в сторону увеличения по итогам распределения межбюджетных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федерального бюджета по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отдельным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решениям Правительства Российской Федерации</a:t>
            </a:r>
          </a:p>
        </p:txBody>
      </p:sp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0372710"/>
              </p:ext>
            </p:extLst>
          </p:nvPr>
        </p:nvGraphicFramePr>
        <p:xfrm>
          <a:off x="5888082" y="1484784"/>
          <a:ext cx="3076406" cy="361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Скругленный прямоугольник 19"/>
          <p:cNvSpPr/>
          <p:nvPr/>
        </p:nvSpPr>
        <p:spPr>
          <a:xfrm>
            <a:off x="7872640" y="892951"/>
            <a:ext cx="1224000" cy="357190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1518" y="22910"/>
            <a:ext cx="6800256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основных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параметров республиканского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в 2014-2020 годах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7840344" y="634312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22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750" y="2411845"/>
            <a:ext cx="2158173" cy="26632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одзаголовок 2"/>
          <p:cNvSpPr txBox="1">
            <a:spLocks/>
          </p:cNvSpPr>
          <p:nvPr/>
        </p:nvSpPr>
        <p:spPr bwMode="auto">
          <a:xfrm>
            <a:off x="6516216" y="3942348"/>
            <a:ext cx="34198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 sz="800" dirty="0" smtClean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 bwMode="auto">
          <a:xfrm>
            <a:off x="6627244" y="5055760"/>
            <a:ext cx="2545276" cy="1393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Площадь -18 300 км2</a:t>
            </a:r>
          </a:p>
          <a:p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Население - 1,24 млн. чел.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21 муниципальный район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5 городских округов 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291 поселение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5024" y="1225814"/>
            <a:ext cx="3625751" cy="97675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социально-экономического развития: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82429"/>
              </p:ext>
            </p:extLst>
          </p:nvPr>
        </p:nvGraphicFramePr>
        <p:xfrm>
          <a:off x="107443" y="2442555"/>
          <a:ext cx="6408773" cy="373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245"/>
                <a:gridCol w="799076"/>
                <a:gridCol w="786343"/>
                <a:gridCol w="777717"/>
                <a:gridCol w="816207"/>
                <a:gridCol w="795264"/>
                <a:gridCol w="777921"/>
              </a:tblGrid>
              <a:tr h="245925"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 г.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2016г.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2017г.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(оценка)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2018-2020</a:t>
                      </a:r>
                      <a:r>
                        <a:rPr lang="ru-RU" sz="13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гг.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</a:tr>
              <a:tr h="286505"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населения, тыс. чел.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1 237,4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1 236,2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235,3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1 232,9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234,5)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1 228,9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(1 233,7)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1 224,5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(1 232,3)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Валовый региональный продукт, млн. руб.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250 408,9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259 625,2 (оценка)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272 371,2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286 609,7</a:t>
                      </a:r>
                    </a:p>
                    <a:p>
                      <a:pPr algn="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(290 042,6)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303 391,2</a:t>
                      </a:r>
                    </a:p>
                    <a:p>
                      <a:pPr algn="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(310 077,3)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321 482,5</a:t>
                      </a:r>
                    </a:p>
                    <a:p>
                      <a:pPr algn="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(332 793,6)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потребительских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цен, %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111,5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105,6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103,5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(103,7)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105,3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(104,0)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105,2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(104,3)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</a:t>
                      </a:r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заработная плата, руб.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21 360,4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22 183,0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26 266,7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(26 997,8)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28 880,3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(29 820,8)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31 501,2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(32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600,2)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34 264,4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(35 562,2)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регистрируемой безработицы,</a:t>
                      </a:r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(0,7)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(0,7)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(0,7)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(0,6)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Величина прожиточного минимума, руб.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8 301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8 346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8 806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жилищного</a:t>
                      </a:r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строительства, тыс. </a:t>
                      </a:r>
                      <a:r>
                        <a:rPr lang="ru-RU" sz="11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832,8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629,8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630,0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635,0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(645,0)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640,0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(657,0)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645     (670)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56342" y="69850"/>
            <a:ext cx="5004164" cy="474808"/>
          </a:xfrm>
        </p:spPr>
        <p:txBody>
          <a:bodyPr/>
          <a:lstStyle/>
          <a:p>
            <a:pPr marL="0" indent="0" algn="l">
              <a:buNone/>
            </a:pPr>
            <a:r>
              <a:rPr lang="ru-RU" sz="2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Чувашская Республика</a:t>
            </a:r>
            <a:endParaRPr lang="ru-RU" sz="24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45023" y="6279776"/>
            <a:ext cx="63464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В скобках указаны значения, исходящие из более благоприятного сочетания внешних и</a:t>
            </a:r>
          </a:p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внутренних условий развития экономики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40402" y="777127"/>
            <a:ext cx="5112568" cy="1430179"/>
          </a:xfrm>
          <a:prstGeom prst="wedgeRoundRectCallout">
            <a:avLst>
              <a:gd name="adj1" fmla="val -48917"/>
              <a:gd name="adj2" fmla="val 64832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Чувашской Республики до 2030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разработан по 2 вариантам развития:</a:t>
            </a:r>
          </a:p>
          <a:p>
            <a:pPr algn="just"/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первый </a:t>
            </a:r>
            <a:r>
              <a:rPr lang="ru-RU" sz="1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(базовый) вариант исходит из менее благоприятного сценария развития </a:t>
            </a:r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экономики;</a:t>
            </a:r>
            <a:endParaRPr lang="ru-RU" sz="13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второй вариант исходит </a:t>
            </a:r>
            <a:r>
              <a:rPr lang="ru-RU" sz="1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более благоприятного сочетания внешних </a:t>
            </a:r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внутренних условий развития </a:t>
            </a:r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экономики.</a:t>
            </a:r>
            <a:endParaRPr lang="ru-RU" sz="13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026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2988000" y="6012000"/>
            <a:ext cx="3484268" cy="54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2909900" y="5998452"/>
            <a:ext cx="3700292" cy="85627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**Ограничение по Бюджетному кодексу РФ - не более 15% объема расходов, за исключением объема расходов, осуществляемых за счет субвенций</a:t>
            </a:r>
          </a:p>
          <a:p>
            <a:endParaRPr lang="ru-RU" sz="10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792181407"/>
              </p:ext>
            </p:extLst>
          </p:nvPr>
        </p:nvGraphicFramePr>
        <p:xfrm>
          <a:off x="93175" y="839509"/>
          <a:ext cx="9066601" cy="5744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Скругленная прямоугольная выноска 4"/>
          <p:cNvSpPr/>
          <p:nvPr/>
        </p:nvSpPr>
        <p:spPr>
          <a:xfrm>
            <a:off x="6968990" y="926500"/>
            <a:ext cx="2118787" cy="2043113"/>
          </a:xfrm>
          <a:prstGeom prst="wedgeRoundRectCallout">
            <a:avLst>
              <a:gd name="adj1" fmla="val -63990"/>
              <a:gd name="adj2" fmla="val 55874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anchor="ctr" anchorCtr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2018-2020гг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планируется поддержание умеренной долговой нагрузки и поэтапное сокращение доли долговых обязательств Чувашской Республики по отношению к собственным доходам республиканского бюджета Чувашской Республики.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17805"/>
            <a:ext cx="6976568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долговой нагрузки на республиканский бюджет Чувашской Республики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280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9"/>
          <p:cNvSpPr txBox="1">
            <a:spLocks/>
          </p:cNvSpPr>
          <p:nvPr/>
        </p:nvSpPr>
        <p:spPr>
          <a:xfrm>
            <a:off x="1143000" y="6492877"/>
            <a:ext cx="790575" cy="365125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endParaRPr lang="ru-RU" sz="1400" dirty="0">
              <a:solidFill>
                <a:srgbClr val="A03202"/>
              </a:solidFill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259728" y="40652"/>
            <a:ext cx="7120584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покрытия дефицита республиканского бюджета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на 2018 год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3074" name="Picture 2" descr="C:\Users\i.smirnov\Documents\Бюджет для граждан\Фото\скачанные файл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395" y="4941168"/>
            <a:ext cx="3893084" cy="1513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3392560"/>
              </p:ext>
            </p:extLst>
          </p:nvPr>
        </p:nvGraphicFramePr>
        <p:xfrm>
          <a:off x="174858" y="901768"/>
          <a:ext cx="4752528" cy="4456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6384"/>
                <a:gridCol w="1296144"/>
              </a:tblGrid>
              <a:tr h="52313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источников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тыс. рублей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</a:tr>
              <a:tr h="49193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Ценные бумаги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- 375 000,0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</a:tr>
              <a:tr h="57741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Кредиты, привлеченные в кредитных организациях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588 769,8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</a:tr>
              <a:tr h="73588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кредиты, привлеченные из федерального бюджета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- 336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158,2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 остатков средств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1 348 657,5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</a:tr>
              <a:tr h="52313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Акции и иные формы участия в капитале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69 892,7</a:t>
                      </a:r>
                      <a:endParaRPr lang="ru-RU" sz="14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</a:tr>
              <a:tr h="57741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кредиты, предоставленные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из бюджета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- 55 850,0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</a:tr>
              <a:tr h="523134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дефицит(+)/профицит(-)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1 240 311,8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999394" y="1404414"/>
            <a:ext cx="3744416" cy="47672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между средствами от привлечения и погашения государственных ценных бумаг Чувашской Республики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99394" y="1935800"/>
            <a:ext cx="3744416" cy="47672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между средствами привлечения и погашения кредитов в кредитных организациях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99394" y="2476956"/>
            <a:ext cx="3744416" cy="664012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между средствами привлечения и погашения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бюджетных кредитов от других бюджетов бюджетной системы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99395" y="4320426"/>
            <a:ext cx="3744415" cy="47672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между предоставленными и возвращенными бюджетными кредитами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местным бюджетам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99394" y="3212976"/>
            <a:ext cx="3744415" cy="47672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 остатками на начало периода и остатками на конец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периода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99394" y="3744362"/>
            <a:ext cx="3744414" cy="47672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средств, поступивший от продажи акций и иных форм участия в капитале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68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081561938"/>
              </p:ext>
            </p:extLst>
          </p:nvPr>
        </p:nvGraphicFramePr>
        <p:xfrm>
          <a:off x="179512" y="693360"/>
          <a:ext cx="8712968" cy="2808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387713" y="2150938"/>
            <a:ext cx="7280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(60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8%)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3573016"/>
            <a:ext cx="8640960" cy="2758202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органов государственной власти и местного самоуправления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 по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увеличению собственных доходов:</a:t>
            </a:r>
          </a:p>
          <a:p>
            <a:pPr algn="just"/>
            <a:endParaRPr lang="ru-RU" sz="1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эффективности мер налогового стимулирования, направленных на создание новых производств и развитие инвестиционной деятельности;</a:t>
            </a:r>
          </a:p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осуществление систематической оценки соизмеримости выпадающих доходов при предоставлении льгот по налогам и принятия мер по отмене неэффективных налоговых льгот;</a:t>
            </a:r>
          </a:p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эффективное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Управлением Федеральной налоговой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службы по Чувашской Республике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части повышения качества администрирования платежей и сокращения недоимки, проведения мероприятий по выявлению и привлечению к налогообложению субъектов предпринимательской деятельности, использующих теневые схемы оплаты труда и привлекающих рабочую силу без надлежащего оформления трудовых отношений, легализации доходов физических и юридических лиц от предоставления жилья в аренду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40652"/>
            <a:ext cx="7120584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республиканского бюджета Чувашской Республики в 2014-2020 годах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7666176" y="640289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80112" y="2157144"/>
            <a:ext cx="7280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(57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7%)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39036" y="2163350"/>
            <a:ext cx="7280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(69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7%)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15286" y="2163350"/>
            <a:ext cx="7280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9%)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15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4472566"/>
              </p:ext>
            </p:extLst>
          </p:nvPr>
        </p:nvGraphicFramePr>
        <p:xfrm>
          <a:off x="33784" y="764704"/>
          <a:ext cx="5636096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67785"/>
              </p:ext>
            </p:extLst>
          </p:nvPr>
        </p:nvGraphicFramePr>
        <p:xfrm>
          <a:off x="5075552" y="1059000"/>
          <a:ext cx="4035524" cy="2527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Стрелка вправо с вырезом 3"/>
          <p:cNvSpPr/>
          <p:nvPr/>
        </p:nvSpPr>
        <p:spPr>
          <a:xfrm>
            <a:off x="3291486" y="2322588"/>
            <a:ext cx="1785348" cy="340616"/>
          </a:xfrm>
          <a:prstGeom prst="notchedRightArrow">
            <a:avLst>
              <a:gd name="adj1" fmla="val 50000"/>
              <a:gd name="adj2" fmla="val 87285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59728" y="40652"/>
            <a:ext cx="7120584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доходы республиканского бюджета Чувашской Республики в 2016-2020 годах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3848" y="3777327"/>
            <a:ext cx="5892792" cy="1940957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поступлений налогов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обусловлен позитивными тенденциями в экономике Чувашской Республики.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сумм по акцизам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нефтепродукты обусловлено уменьшением согласно Федеральному закону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30.11.2016 № 409-ФЗ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нормативов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зачисления доходов от акцизов на нефтепродукты в бюджеты субъектов Российской Федерации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уровню 2016 года (88,0%) на 2017 год на 26,3% (норматив – 61,7%).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поступлений по алкоголю в 2019 году обусловлено тем,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механизм распределения доходов от акцизов на крепкую алкогольную продукцию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Федеральным законом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 федеральном бюджете на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  <a:r>
              <a:rPr 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на 2018 год.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7666176" y="751571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51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5077477" y="2880000"/>
            <a:ext cx="1764000" cy="324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0" name="Диаграмма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5288313"/>
              </p:ext>
            </p:extLst>
          </p:nvPr>
        </p:nvGraphicFramePr>
        <p:xfrm>
          <a:off x="4333622" y="1412776"/>
          <a:ext cx="4392048" cy="4869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57686" y="5445224"/>
            <a:ext cx="4896544" cy="987504"/>
          </a:xfrm>
          <a:prstGeom prst="wedgeRoundRectCallout">
            <a:avLst>
              <a:gd name="adj1" fmla="val 52301"/>
              <a:gd name="adj2" fmla="val -254859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2016 года темпы роста собственных доходов в Чувашской Республике опережают средние темпы роста как по Российской Федерации, так и по Приволжскому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едеральному округу.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8280426" y="2831616"/>
            <a:ext cx="827584" cy="432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152335"/>
              </p:ext>
            </p:extLst>
          </p:nvPr>
        </p:nvGraphicFramePr>
        <p:xfrm>
          <a:off x="33469" y="858056"/>
          <a:ext cx="4851329" cy="4587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3111637" y="2565225"/>
            <a:ext cx="993775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 smtClean="0">
                <a:solidFill>
                  <a:srgbClr val="0070C0"/>
                </a:solidFill>
                <a:latin typeface="TimesET" pitchFamily="2" charset="0"/>
              </a:rPr>
              <a:t> </a:t>
            </a:r>
            <a:endParaRPr lang="ru-RU" altLang="ru-RU" sz="1600" b="1" dirty="0">
              <a:solidFill>
                <a:srgbClr val="0070C0"/>
              </a:solidFill>
              <a:latin typeface="TimesET" pitchFamily="2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 bwMode="auto">
          <a:xfrm>
            <a:off x="5073258" y="836712"/>
            <a:ext cx="3672408" cy="576064"/>
          </a:xfrm>
          <a:prstGeom prst="round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собственных доходов по субъектам ПФО (2016г. к 2015г., %)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59728" y="58237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доходы консолидированного бюджета Чувашской Республики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387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3111637" y="2565225"/>
            <a:ext cx="993775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 smtClean="0">
                <a:solidFill>
                  <a:srgbClr val="0070C0"/>
                </a:solidFill>
                <a:latin typeface="TimesET" pitchFamily="2" charset="0"/>
              </a:rPr>
              <a:t> </a:t>
            </a:r>
            <a:endParaRPr lang="ru-RU" altLang="ru-RU" sz="1600" b="1" dirty="0">
              <a:solidFill>
                <a:srgbClr val="0070C0"/>
              </a:solidFill>
              <a:latin typeface="TimesET" pitchFamily="2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1416622"/>
              </p:ext>
            </p:extLst>
          </p:nvPr>
        </p:nvGraphicFramePr>
        <p:xfrm>
          <a:off x="28476" y="620688"/>
          <a:ext cx="4543524" cy="6048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7913082"/>
              </p:ext>
            </p:extLst>
          </p:nvPr>
        </p:nvGraphicFramePr>
        <p:xfrm>
          <a:off x="4901548" y="836712"/>
          <a:ext cx="4195092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Заголовок 1"/>
          <p:cNvSpPr txBox="1">
            <a:spLocks/>
          </p:cNvSpPr>
          <p:nvPr/>
        </p:nvSpPr>
        <p:spPr>
          <a:xfrm>
            <a:off x="259728" y="40652"/>
            <a:ext cx="7120584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лиц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81128" y="3645024"/>
            <a:ext cx="4169128" cy="231552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лиц (НДФЛ) является одним из основных источников доходов бюджета. </a:t>
            </a:r>
          </a:p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 объем возврата НДФЛ из бюджета республики в связи с предоставлением имущественных и социальных налоговых вычетов ежегодно растет.</a:t>
            </a:r>
          </a:p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субъектов Приволжского федерального округа Чувашская Республика ежегодно занимает лидирующее положение по доле возврата НДФЛ к объему его поступлений.</a:t>
            </a:r>
          </a:p>
        </p:txBody>
      </p:sp>
    </p:spTree>
    <p:extLst>
      <p:ext uri="{BB962C8B-B14F-4D97-AF65-F5344CB8AC3E}">
        <p14:creationId xmlns:p14="http://schemas.microsoft.com/office/powerpoint/2010/main" val="66204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150268896"/>
              </p:ext>
            </p:extLst>
          </p:nvPr>
        </p:nvGraphicFramePr>
        <p:xfrm>
          <a:off x="151968" y="1972999"/>
          <a:ext cx="4702132" cy="4508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101" name="TextBox 1"/>
          <p:cNvSpPr txBox="1">
            <a:spLocks noChangeArrowheads="1"/>
          </p:cNvSpPr>
          <p:nvPr/>
        </p:nvSpPr>
        <p:spPr bwMode="auto">
          <a:xfrm>
            <a:off x="7813430" y="846450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Стрелка вниз 54"/>
          <p:cNvSpPr/>
          <p:nvPr/>
        </p:nvSpPr>
        <p:spPr>
          <a:xfrm rot="10800000">
            <a:off x="8729154" y="1140678"/>
            <a:ext cx="310580" cy="4940456"/>
          </a:xfrm>
          <a:prstGeom prst="downArrow">
            <a:avLst>
              <a:gd name="adj1" fmla="val 50000"/>
              <a:gd name="adj2" fmla="val 111346"/>
            </a:avLst>
          </a:prstGeom>
          <a:solidFill>
            <a:srgbClr val="FF0066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isometricLeftDown"/>
              <a:lightRig rig="threePt" dir="t"/>
            </a:scene3d>
          </a:bodyPr>
          <a:lstStyle/>
          <a:p>
            <a:pPr algn="ctr"/>
            <a:endParaRPr lang="ru-RU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29" y="1069015"/>
            <a:ext cx="9525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65" y="2037558"/>
            <a:ext cx="1336578" cy="584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361" y="1710588"/>
            <a:ext cx="814727" cy="31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509" y="1069015"/>
            <a:ext cx="1584345" cy="495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46800" y="6472800"/>
            <a:ext cx="1054100" cy="365125"/>
          </a:xfrm>
        </p:spPr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  <p:sp>
        <p:nvSpPr>
          <p:cNvPr id="39" name="TextBox 38"/>
          <p:cNvSpPr txBox="1"/>
          <p:nvPr/>
        </p:nvSpPr>
        <p:spPr>
          <a:xfrm>
            <a:off x="125520" y="5554364"/>
            <a:ext cx="4896544" cy="766167"/>
          </a:xfrm>
          <a:prstGeom prst="wedgeRoundRectCallout">
            <a:avLst>
              <a:gd name="adj1" fmla="val 47551"/>
              <a:gd name="adj2" fmla="val -110970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Ранжирование осуществлено исходя из удельного веса поступлений от данных организаций в общем объеме налоговых поступлений в бюджеты всех уровней за 2016 год</a:t>
            </a:r>
            <a:endParaRPr lang="ru-RU" sz="1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92" y="2344854"/>
            <a:ext cx="988846" cy="58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1"/>
          <p:cNvSpPr txBox="1"/>
          <p:nvPr/>
        </p:nvSpPr>
        <p:spPr>
          <a:xfrm>
            <a:off x="3734582" y="1219728"/>
            <a:ext cx="5021716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«Чебоксарская пивоваренная фирма «Букет Чувашии»</a:t>
            </a:r>
          </a:p>
        </p:txBody>
      </p:sp>
      <p:sp>
        <p:nvSpPr>
          <p:cNvPr id="44" name="TextBox 1"/>
          <p:cNvSpPr txBox="1"/>
          <p:nvPr/>
        </p:nvSpPr>
        <p:spPr>
          <a:xfrm>
            <a:off x="4461160" y="2996952"/>
            <a:ext cx="4259365" cy="288000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«Сбербанк России»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1"/>
          <p:cNvSpPr txBox="1"/>
          <p:nvPr/>
        </p:nvSpPr>
        <p:spPr>
          <a:xfrm>
            <a:off x="4856442" y="3939154"/>
            <a:ext cx="3899855" cy="281934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ЗАО Фирма «Август»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Вурнары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1"/>
          <p:cNvSpPr txBox="1"/>
          <p:nvPr/>
        </p:nvSpPr>
        <p:spPr>
          <a:xfrm>
            <a:off x="4572000" y="3429032"/>
            <a:ext cx="4157154" cy="288000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Шумерлинский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завод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спецавтомобилей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51" name="TextBox 1"/>
          <p:cNvSpPr txBox="1"/>
          <p:nvPr/>
        </p:nvSpPr>
        <p:spPr>
          <a:xfrm>
            <a:off x="5279670" y="4893488"/>
            <a:ext cx="3476628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АО «Чебоксарское производственное объединение имени В.И. Чапаева»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1"/>
          <p:cNvSpPr txBox="1"/>
          <p:nvPr/>
        </p:nvSpPr>
        <p:spPr>
          <a:xfrm>
            <a:off x="5580112" y="5597900"/>
            <a:ext cx="3176186" cy="279372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НПП «ЭКРА»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1"/>
          <p:cNvSpPr txBox="1"/>
          <p:nvPr/>
        </p:nvSpPr>
        <p:spPr>
          <a:xfrm>
            <a:off x="5135942" y="4449276"/>
            <a:ext cx="3593211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1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sz="1400" dirty="0" smtClean="0">
                <a:solidFill>
                  <a:srgbClr val="341D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«Комбинат автомобильных фургонов»</a:t>
            </a:r>
            <a:endParaRPr lang="ru-RU" sz="1400" dirty="0">
              <a:solidFill>
                <a:srgbClr val="341D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1"/>
          <p:cNvSpPr txBox="1"/>
          <p:nvPr/>
        </p:nvSpPr>
        <p:spPr>
          <a:xfrm>
            <a:off x="4067896" y="2996952"/>
            <a:ext cx="432000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1"/>
          <p:cNvSpPr txBox="1"/>
          <p:nvPr/>
        </p:nvSpPr>
        <p:spPr>
          <a:xfrm>
            <a:off x="3473504" y="1624411"/>
            <a:ext cx="432000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1"/>
          <p:cNvSpPr txBox="1"/>
          <p:nvPr/>
        </p:nvSpPr>
        <p:spPr>
          <a:xfrm>
            <a:off x="4245161" y="3418048"/>
            <a:ext cx="432000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3" name="TextBox 1"/>
          <p:cNvSpPr txBox="1"/>
          <p:nvPr/>
        </p:nvSpPr>
        <p:spPr>
          <a:xfrm>
            <a:off x="4478249" y="3939154"/>
            <a:ext cx="432000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5" name="TextBox 1"/>
          <p:cNvSpPr txBox="1"/>
          <p:nvPr/>
        </p:nvSpPr>
        <p:spPr>
          <a:xfrm>
            <a:off x="4919943" y="5026544"/>
            <a:ext cx="432000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29" y="2771035"/>
            <a:ext cx="1788127" cy="361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TextBox 1"/>
          <p:cNvSpPr txBox="1"/>
          <p:nvPr/>
        </p:nvSpPr>
        <p:spPr>
          <a:xfrm>
            <a:off x="4727406" y="4437144"/>
            <a:ext cx="432000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7" name="TextBox 1"/>
          <p:cNvSpPr txBox="1"/>
          <p:nvPr/>
        </p:nvSpPr>
        <p:spPr>
          <a:xfrm>
            <a:off x="3302582" y="1207596"/>
            <a:ext cx="432000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1"/>
          <p:cNvSpPr txBox="1"/>
          <p:nvPr/>
        </p:nvSpPr>
        <p:spPr>
          <a:xfrm>
            <a:off x="5220120" y="5589272"/>
            <a:ext cx="432000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9" name="TextBox 1"/>
          <p:cNvSpPr txBox="1"/>
          <p:nvPr/>
        </p:nvSpPr>
        <p:spPr>
          <a:xfrm>
            <a:off x="3923928" y="1640964"/>
            <a:ext cx="4805226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«ЭЛАРА» имени Г.А. Ильенко</a:t>
            </a:r>
          </a:p>
        </p:txBody>
      </p:sp>
      <p:sp>
        <p:nvSpPr>
          <p:cNvPr id="53" name="TextBox 1"/>
          <p:cNvSpPr txBox="1"/>
          <p:nvPr/>
        </p:nvSpPr>
        <p:spPr>
          <a:xfrm>
            <a:off x="4067896" y="2073012"/>
            <a:ext cx="4661258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АО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Акконд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41" name="TextBox 1"/>
          <p:cNvSpPr txBox="1"/>
          <p:nvPr/>
        </p:nvSpPr>
        <p:spPr>
          <a:xfrm>
            <a:off x="4211913" y="2505060"/>
            <a:ext cx="4517242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ОАО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Росспиртпром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 «ЛВЗ "Чебоксарский"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1"/>
          <p:cNvSpPr txBox="1"/>
          <p:nvPr/>
        </p:nvSpPr>
        <p:spPr>
          <a:xfrm>
            <a:off x="3673552" y="2095365"/>
            <a:ext cx="432000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1" name="TextBox 1"/>
          <p:cNvSpPr txBox="1"/>
          <p:nvPr/>
        </p:nvSpPr>
        <p:spPr>
          <a:xfrm>
            <a:off x="3851896" y="2505100"/>
            <a:ext cx="432000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259728" y="188640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Крупнейшие налогоплательщики Чувашской Республики за 2016 год</a:t>
            </a: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328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57174" y="3322547"/>
            <a:ext cx="3218682" cy="505215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федеральному законодательству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7174" y="4378453"/>
            <a:ext cx="3164702" cy="506910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региональному законодательству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69686" y="836712"/>
            <a:ext cx="935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 год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3481487" y="4378452"/>
            <a:ext cx="968199" cy="50691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667,5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3434103" y="3322547"/>
            <a:ext cx="1015583" cy="58332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503,1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3455876" y="1332444"/>
            <a:ext cx="1162684" cy="55622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170,6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34379" y="1245163"/>
            <a:ext cx="3197249" cy="730781"/>
          </a:xfrm>
          <a:prstGeom prst="roundRect">
            <a:avLst/>
          </a:prstGeom>
          <a:gradFill>
            <a:gsLst>
              <a:gs pos="7000">
                <a:schemeClr val="accent6">
                  <a:lumMod val="40000"/>
                  <a:lumOff val="60000"/>
                </a:schemeClr>
              </a:gs>
              <a:gs pos="49000">
                <a:srgbClr val="FFFF99"/>
              </a:gs>
              <a:gs pos="100000">
                <a:schemeClr val="bg1"/>
              </a:gs>
            </a:gsLst>
            <a:lin ang="16200000" scaled="1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 предоставлено льгот по налогам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3419872" y="1943736"/>
            <a:ext cx="1234692" cy="57997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5,8% от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 доходов</a:t>
            </a:r>
          </a:p>
          <a:p>
            <a:pPr algn="ctr">
              <a:defRPr/>
            </a:pPr>
            <a:endPara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652120" y="836712"/>
            <a:ext cx="9439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 год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5641726" y="4434257"/>
            <a:ext cx="968199" cy="50691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673,4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5621119" y="3283491"/>
            <a:ext cx="1015583" cy="58332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955,2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5562215" y="1332118"/>
            <a:ext cx="1162684" cy="55622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628,6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Овал 52"/>
          <p:cNvSpPr/>
          <p:nvPr/>
        </p:nvSpPr>
        <p:spPr>
          <a:xfrm>
            <a:off x="5508104" y="1992401"/>
            <a:ext cx="1234692" cy="57997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7,8% от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 доходов</a:t>
            </a:r>
          </a:p>
          <a:p>
            <a:pPr algn="ctr">
              <a:defRPr/>
            </a:pPr>
            <a:endPara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4" name="Прямая со стрелкой 53"/>
          <p:cNvCxnSpPr/>
          <p:nvPr/>
        </p:nvCxnSpPr>
        <p:spPr>
          <a:xfrm>
            <a:off x="4787156" y="3575154"/>
            <a:ext cx="614505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4691718" y="4570841"/>
            <a:ext cx="525910" cy="9609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Овал 55"/>
          <p:cNvSpPr/>
          <p:nvPr/>
        </p:nvSpPr>
        <p:spPr>
          <a:xfrm>
            <a:off x="4203338" y="3081647"/>
            <a:ext cx="179712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+452,1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Овал 56"/>
          <p:cNvSpPr/>
          <p:nvPr/>
        </p:nvSpPr>
        <p:spPr>
          <a:xfrm>
            <a:off x="4164739" y="4110504"/>
            <a:ext cx="171626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+5,9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621782" y="3633174"/>
            <a:ext cx="96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+ 89,9%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681163" y="4690011"/>
            <a:ext cx="75324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+0,9%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0" name="Прямая со стрелкой 59"/>
          <p:cNvCxnSpPr/>
          <p:nvPr/>
        </p:nvCxnSpPr>
        <p:spPr>
          <a:xfrm>
            <a:off x="4951012" y="1641602"/>
            <a:ext cx="513615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Овал 60"/>
          <p:cNvSpPr/>
          <p:nvPr/>
        </p:nvSpPr>
        <p:spPr>
          <a:xfrm>
            <a:off x="4295451" y="1094908"/>
            <a:ext cx="1723845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+458,0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699283" y="1669236"/>
            <a:ext cx="96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+ 39,1%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" name="Picture 2" descr="K:\Общая для обмена\!Audio and Video!\Минфин\besplatnoe_seo_prodvijeni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29" y="5013176"/>
            <a:ext cx="2410272" cy="151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/>
          <p:cNvSpPr txBox="1"/>
          <p:nvPr/>
        </p:nvSpPr>
        <p:spPr>
          <a:xfrm>
            <a:off x="2818694" y="5291883"/>
            <a:ext cx="5926684" cy="1208842"/>
          </a:xfrm>
          <a:prstGeom prst="wedgeRoundRectCallout">
            <a:avLst>
              <a:gd name="adj1" fmla="val 42448"/>
              <a:gd name="adj2" fmla="val -75503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Наибольшая сумма налоговых льгот приходится на налог на имущество организаций (в 201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году 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69,7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 от общего объема льгот).</a:t>
            </a:r>
          </a:p>
          <a:p>
            <a:pPr algn="just"/>
            <a:r>
              <a:rPr lang="ru-RU" sz="1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сводной оценки эффективности предоставленных в 2016 году в соответствии с региональным законодательством налоговых льгот, льготы признаны эффективными.</a:t>
            </a:r>
            <a:endParaRPr lang="ru-RU" sz="1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Заголовок 1"/>
          <p:cNvSpPr txBox="1">
            <a:spLocks/>
          </p:cNvSpPr>
          <p:nvPr/>
        </p:nvSpPr>
        <p:spPr>
          <a:xfrm>
            <a:off x="259729" y="58237"/>
            <a:ext cx="7020577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Выпадающие доходы республиканского бюджета Чувашской Республики в связи с предоставлением налоговых льгот</a:t>
            </a: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sp>
        <p:nvSpPr>
          <p:cNvPr id="63" name="TextBox 62"/>
          <p:cNvSpPr txBox="1"/>
          <p:nvPr/>
        </p:nvSpPr>
        <p:spPr>
          <a:xfrm>
            <a:off x="7956376" y="836712"/>
            <a:ext cx="935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</a:t>
            </a:r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Овал 68"/>
          <p:cNvSpPr/>
          <p:nvPr/>
        </p:nvSpPr>
        <p:spPr>
          <a:xfrm>
            <a:off x="7916354" y="4434257"/>
            <a:ext cx="968199" cy="50691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613,6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Овал 69"/>
          <p:cNvSpPr/>
          <p:nvPr/>
        </p:nvSpPr>
        <p:spPr>
          <a:xfrm>
            <a:off x="7895747" y="3283491"/>
            <a:ext cx="1015583" cy="58332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174,1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Овал 70"/>
          <p:cNvSpPr/>
          <p:nvPr/>
        </p:nvSpPr>
        <p:spPr>
          <a:xfrm>
            <a:off x="7836843" y="1332118"/>
            <a:ext cx="1162684" cy="55622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1 787,7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Овал 71"/>
          <p:cNvSpPr/>
          <p:nvPr/>
        </p:nvSpPr>
        <p:spPr>
          <a:xfrm>
            <a:off x="7782732" y="1992401"/>
            <a:ext cx="1234692" cy="57997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7,2% от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 доходов</a:t>
            </a:r>
          </a:p>
          <a:p>
            <a:pPr algn="ctr">
              <a:defRPr/>
            </a:pPr>
            <a:endPara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4" name="Прямая со стрелкой 73"/>
          <p:cNvCxnSpPr/>
          <p:nvPr/>
        </p:nvCxnSpPr>
        <p:spPr>
          <a:xfrm>
            <a:off x="7042712" y="3575154"/>
            <a:ext cx="614505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/>
          <p:nvPr/>
        </p:nvCxnSpPr>
        <p:spPr>
          <a:xfrm>
            <a:off x="6966346" y="4570841"/>
            <a:ext cx="525910" cy="9609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Овал 75"/>
          <p:cNvSpPr/>
          <p:nvPr/>
        </p:nvSpPr>
        <p:spPr>
          <a:xfrm>
            <a:off x="6458894" y="3081647"/>
            <a:ext cx="179712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218,9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Овал 76"/>
          <p:cNvSpPr/>
          <p:nvPr/>
        </p:nvSpPr>
        <p:spPr>
          <a:xfrm>
            <a:off x="6439367" y="4110504"/>
            <a:ext cx="171626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en-US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-59,8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896410" y="3633174"/>
            <a:ext cx="96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22,9</a:t>
            </a: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955791" y="4690011"/>
            <a:ext cx="75324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</a:t>
            </a: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0" name="Прямая со стрелкой 79"/>
          <p:cNvCxnSpPr/>
          <p:nvPr/>
        </p:nvCxnSpPr>
        <p:spPr>
          <a:xfrm>
            <a:off x="7134560" y="1641602"/>
            <a:ext cx="513615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Овал 80"/>
          <p:cNvSpPr/>
          <p:nvPr/>
        </p:nvSpPr>
        <p:spPr>
          <a:xfrm>
            <a:off x="6478999" y="1094908"/>
            <a:ext cx="1723845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159,1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882831" y="1669236"/>
            <a:ext cx="96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9,8</a:t>
            </a: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18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1169393"/>
              </p:ext>
            </p:extLst>
          </p:nvPr>
        </p:nvGraphicFramePr>
        <p:xfrm>
          <a:off x="0" y="764704"/>
          <a:ext cx="6740448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989812554"/>
              </p:ext>
            </p:extLst>
          </p:nvPr>
        </p:nvGraphicFramePr>
        <p:xfrm>
          <a:off x="179512" y="2636912"/>
          <a:ext cx="4320480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074" name="Picture 2" descr="T:\ОБП\IvNik\картинки\2015\рост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908720"/>
            <a:ext cx="2205100" cy="1440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096970564"/>
              </p:ext>
            </p:extLst>
          </p:nvPr>
        </p:nvGraphicFramePr>
        <p:xfrm>
          <a:off x="4644008" y="2638636"/>
          <a:ext cx="4365340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40652"/>
            <a:ext cx="7120584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в республиканский бюджет Чувашской Республики в 2016-2020 годах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5797455"/>
            <a:ext cx="8128696" cy="715089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межбюджетных трансфертов субъектам Российской Федерации первоначально распределяется федеральным законом о бюджете на соответствующий финансовый год. Остальная часть межбюджетных трансфертов распределяется в ходе исполнения федерального бюджета по отдельным решениям Правительства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241808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5965355"/>
              </p:ext>
            </p:extLst>
          </p:nvPr>
        </p:nvGraphicFramePr>
        <p:xfrm>
          <a:off x="15081" y="1314649"/>
          <a:ext cx="9113838" cy="5354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046438"/>
              </p:ext>
            </p:extLst>
          </p:nvPr>
        </p:nvGraphicFramePr>
        <p:xfrm>
          <a:off x="3131840" y="653381"/>
          <a:ext cx="3240360" cy="4215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7" name="Скругленный прямоугольник 26"/>
          <p:cNvSpPr/>
          <p:nvPr/>
        </p:nvSpPr>
        <p:spPr>
          <a:xfrm>
            <a:off x="468313" y="836712"/>
            <a:ext cx="2374900" cy="51752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348038" y="831950"/>
            <a:ext cx="2376487" cy="51752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227763" y="831950"/>
            <a:ext cx="2592387" cy="51752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6454461"/>
              </p:ext>
            </p:extLst>
          </p:nvPr>
        </p:nvGraphicFramePr>
        <p:xfrm>
          <a:off x="6012160" y="1335088"/>
          <a:ext cx="3131840" cy="3462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Овал 12"/>
          <p:cNvSpPr/>
          <p:nvPr/>
        </p:nvSpPr>
        <p:spPr>
          <a:xfrm>
            <a:off x="1300163" y="2724151"/>
            <a:ext cx="862012" cy="46355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ru-RU" sz="5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48 962,2</a:t>
            </a:r>
            <a:endParaRPr lang="ru-RU" sz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324130" y="2659928"/>
            <a:ext cx="854075" cy="46196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ru-RU" sz="5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40 407,2</a:t>
            </a:r>
            <a:endParaRPr lang="ru-RU" sz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7167563" y="2674938"/>
            <a:ext cx="854075" cy="46196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ru-RU" sz="5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41 525,5</a:t>
            </a:r>
            <a:endParaRPr lang="ru-RU" sz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259728" y="40652"/>
            <a:ext cx="7120584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республиканского бюджета Чувашской Республики в 2018-2020 годах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47248" y="6473403"/>
            <a:ext cx="1006489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29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99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defTabSz="146685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ru-RU" sz="33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6210" y="705307"/>
            <a:ext cx="855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Бюджет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 – план доходов и направлений расходования денежных средств любого экономического объекта (от государства до семьи), устанавливаемый на определенный период времени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6210" y="1261413"/>
            <a:ext cx="855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Бюджетная система</a:t>
            </a:r>
            <a:r>
              <a:rPr lang="ru-RU" sz="14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совокупность бюджетов различных видов, организованных в определенную систему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6210" y="3360619"/>
            <a:ext cx="855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Межбюджетные трансферты</a:t>
            </a:r>
            <a:r>
              <a:rPr lang="ru-RU" sz="14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средства, предоставляемые одним бюджетом бюджетной системы другому бюджету бюджетной системы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8848" y="5733256"/>
            <a:ext cx="50006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>
                <a:solidFill>
                  <a:prstClr val="black"/>
                </a:solidFill>
                <a:cs typeface="+mn-cs"/>
              </a:rPr>
              <a:t>Субвенции</a:t>
            </a:r>
            <a:r>
              <a:rPr lang="ru-RU" sz="14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межбюджетные </a:t>
            </a:r>
            <a:r>
              <a:rPr lang="ru-RU" sz="1400" dirty="0">
                <a:solidFill>
                  <a:prstClr val="black"/>
                </a:solidFill>
                <a:cs typeface="+mn-cs"/>
              </a:rPr>
              <a:t>трансферты,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предоставляемые на </a:t>
            </a:r>
            <a:r>
              <a:rPr lang="ru-RU" sz="1400" u="sng" dirty="0" smtClean="0">
                <a:solidFill>
                  <a:prstClr val="black"/>
                </a:solidFill>
                <a:cs typeface="+mn-cs"/>
              </a:rPr>
              <a:t>финансирование переданных полномочий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 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8848" y="4824000"/>
            <a:ext cx="50006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>
                <a:solidFill>
                  <a:prstClr val="black"/>
                </a:solidFill>
                <a:cs typeface="+mn-cs"/>
              </a:rPr>
              <a:t>Субсидии</a:t>
            </a:r>
            <a:r>
              <a:rPr lang="ru-RU" sz="14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межбюджетные </a:t>
            </a:r>
            <a:r>
              <a:rPr lang="ru-RU" sz="1400" dirty="0">
                <a:solidFill>
                  <a:prstClr val="black"/>
                </a:solidFill>
                <a:cs typeface="+mn-cs"/>
              </a:rPr>
              <a:t>трансферты, предоставляемые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на условиях </a:t>
            </a:r>
            <a:r>
              <a:rPr lang="ru-RU" sz="1400" u="sng" dirty="0" smtClean="0">
                <a:solidFill>
                  <a:prstClr val="black"/>
                </a:solidFill>
                <a:cs typeface="+mn-cs"/>
              </a:rPr>
              <a:t>долевого финансировани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я расходов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7032" y="3922029"/>
            <a:ext cx="49928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Дотации</a:t>
            </a:r>
            <a:r>
              <a:rPr lang="ru-RU" sz="14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межбюджетные трансферты, предоставляемые </a:t>
            </a:r>
            <a:r>
              <a:rPr lang="ru-RU" sz="1400" u="sng" dirty="0" smtClean="0">
                <a:solidFill>
                  <a:prstClr val="black"/>
                </a:solidFill>
                <a:cs typeface="+mn-cs"/>
              </a:rPr>
              <a:t>без конкретной цели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 и условий их использования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6210" y="2804512"/>
            <a:ext cx="855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Источники финансирования дефицита бюджета</a:t>
            </a:r>
            <a:r>
              <a:rPr lang="ru-RU" sz="14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средства, привлекаемые в бюджет для покрытия дефицита (кредиты, ценные бумаги, иные источники)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146800" y="6471920"/>
            <a:ext cx="1008000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6210" y="1817519"/>
            <a:ext cx="85590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Государственная программа</a:t>
            </a:r>
            <a:r>
              <a:rPr lang="ru-RU" sz="14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система мероприятий и инструментов государственной политики, обеспечивающих в рамках реализации ключевых государственных функций достижение приоритетов и целей государственной политики в сфере социально-экономического развития и безопасности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4098" name="Picture 2" descr="C:\Users\i.smirnov\Documents\Бюджет для граждан\Фото\55f7c5fd875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123" y="3922029"/>
            <a:ext cx="3510107" cy="2334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55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59728" y="188640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Расходные обязательства Чувашской Республики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2018 году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graphicFrame>
        <p:nvGraphicFramePr>
          <p:cNvPr id="6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6673980"/>
              </p:ext>
            </p:extLst>
          </p:nvPr>
        </p:nvGraphicFramePr>
        <p:xfrm>
          <a:off x="28131" y="1591404"/>
          <a:ext cx="8994240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4955500" y="836712"/>
            <a:ext cx="4066871" cy="156241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Реестр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расходных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обязательств - используемый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составлении проекта бюджета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нормативных правовых актов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обусловливающих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правовые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основания для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расходования бюджетных средств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8145" y="848752"/>
            <a:ext cx="4535863" cy="92406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Кабинета Министров Чувашской Республики от 27.04.2016 № 138 утвержден Порядок ведения реестра расходных обязательств</a:t>
            </a:r>
            <a:r>
              <a:rPr lang="en-US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71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244408" y="6525344"/>
            <a:ext cx="1006489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59728" y="69850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консолидированного бюджета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>
                <a:solidFill>
                  <a:srgbClr val="4E67C8"/>
                </a:solidFill>
              </a:rPr>
              <a:t>Бюджет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>
                <a:solidFill>
                  <a:srgbClr val="4E67C8"/>
                </a:solidFill>
              </a:rPr>
              <a:t>для граждан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580184" y="684000"/>
            <a:ext cx="648000" cy="25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2018г.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300192" y="684000"/>
            <a:ext cx="648000" cy="25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2019г.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056000" y="684717"/>
            <a:ext cx="648000" cy="25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2020г.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789454" y="684000"/>
            <a:ext cx="576000" cy="25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2019/ 2018, %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388000" y="684000"/>
            <a:ext cx="576000" cy="25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2020/ 2019, %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689672"/>
              </p:ext>
            </p:extLst>
          </p:nvPr>
        </p:nvGraphicFramePr>
        <p:xfrm>
          <a:off x="259728" y="1052736"/>
          <a:ext cx="8712479" cy="5580240"/>
        </p:xfrm>
        <a:graphic>
          <a:graphicData uri="http://schemas.openxmlformats.org/drawingml/2006/table">
            <a:tbl>
              <a:tblPr/>
              <a:tblGrid>
                <a:gridCol w="432047"/>
                <a:gridCol w="4824537"/>
                <a:gridCol w="792088"/>
                <a:gridCol w="720080"/>
                <a:gridCol w="720080"/>
                <a:gridCol w="648072"/>
                <a:gridCol w="575575"/>
              </a:tblGrid>
              <a:tr h="1271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0100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ОБЩЕГОСУДАРСТВЕННЫЕ ВОПРОСЫ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4 123 403,1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2 530 669,9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2 521 557,8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61,37%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99,64%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342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0103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106 735,60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102 257,0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102 252,5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95,80%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100,00%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2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0104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Функционирование Правительства РФ, высших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1 121 360,10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997 902,3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997 742,2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88,99%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99,98%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1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0105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Судебная система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118 816,90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113 468,2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113 632,0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95,50%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100,14%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18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0106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300 783,70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280 508,9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280 483,5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93,26%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99,99%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1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0107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Обеспечение проведения выборов и референдумов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23 152,40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20 899,4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20 899,0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90,27%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100,00%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1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0111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Резервные фонды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1 227 683,40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98 940,2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98 932,9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8,06%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99,99%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635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0112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Прикладные научные исследования в области общегосударственных вопросов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225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225,0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225,0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100,00%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100,00%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1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0113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общегосударственные вопросы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1 224 646,00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916 468,9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907 390,7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74,84%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99,01%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1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0200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НАЦИОНАЛЬНАЯ ОБОРОНА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26 507,0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26 787,7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27 749,4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101,06%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103,59%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1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0203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Мобилизационная и вневойсковая подготовка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26 507,00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26 787,7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27 749,4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101,06%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103,59%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635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0300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610 154,9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393 205,1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378 407,1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64,44%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96,24%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1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0304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Органы юстиции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129 688,40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119 613,2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104 835,8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92,23%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87,65%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18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0309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Защита населения и территории от чрезвычайных ситуаций природного и техногенного характера, гражданская оборона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223 087,70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111 685,5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111 677,4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50,06%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99,99%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1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0310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Обеспечение пожарной безопасности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208 822,10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113 499,2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113 495,8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54,35%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100,00%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635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0314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нац. безопасности и правоохранительной деятельности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48 556,70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48 407,2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48 398,1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99,69%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99,98%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1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0400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НАЦИОНАЛЬНАЯ ЭКОНОМИКА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9 855 486,8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7 743 933,1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7 836 141,2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78,57%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101,19%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1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0401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Общеэкономические вопросы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248 983,10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229 151,6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229 151,5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92,04%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100,00%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1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0405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Сельское хозяйство и рыболовство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2 087 720,50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1 967 581,2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1 929 939,0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94,25%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98,09%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1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0406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Водное хозяйство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49 385,60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44 929,3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38 322,4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90,98%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85,29%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1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0407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Лесное хозяйство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270 675,60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224 356,6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222 146,9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82,89%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99,02%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1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0408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Транспорт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297 002,90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248 203,3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248 187,4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83,57%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99,99%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1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0409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Дорожное хозяйство (дорожные фонды)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6 236 352,10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4 737 324,2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4 876 088,8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75,96%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102,93%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1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0412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665 367,00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292 386,9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292 305,2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43,94%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99,97%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1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0500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ЖИЛИЩНО-КОММУНАЛЬНОЕ ХОЗЯЙСТВО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2 842 761,6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2 048 464,0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2 053 034,8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72,06%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100,22%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1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0501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Жилищное хозяйство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289 583,80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788 551,0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788 420,1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272,30%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99,98%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1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0502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Коммунальное хозяйство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1 334 380,00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169 687,7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174 530,6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12,72%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102,85%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1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0503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Благоустройство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1 031 374,60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929 826,7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929 703,9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90,15%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99,99%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0505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187 423,20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160 398,6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160 380,2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85,58%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99,99%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1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0600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ОХРАНА ОКРУЖАЮЩЕЙ СРЕДЫ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382 400,3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112 142,4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112 344,6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29,33%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100,18%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739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0603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Охрана объектов растительного и животного мира и среды их обитания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36 042,30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31 222,0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31 450,7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86,63%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100,73%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1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0605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3482" marR="3482" marT="3482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346 358,00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80 920,4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80 893,9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23,36%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99,97%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051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259728" y="58237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консолидированного бюджета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570660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>
                <a:solidFill>
                  <a:srgbClr val="4E67C8"/>
                </a:solidFill>
              </a:rPr>
              <a:t>Бюджет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>
                <a:solidFill>
                  <a:srgbClr val="4E67C8"/>
                </a:solidFill>
              </a:rPr>
              <a:t>для граждан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476057" y="570660"/>
            <a:ext cx="648000" cy="19404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2018г.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68057" y="570660"/>
            <a:ext cx="648000" cy="19404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2019г.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060057" y="571377"/>
            <a:ext cx="648000" cy="19332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2020г.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829374" y="562293"/>
            <a:ext cx="576000" cy="27441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2019/ 2018, %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427920" y="570660"/>
            <a:ext cx="576000" cy="26605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2020/ 2019, %</a:t>
            </a:r>
          </a:p>
        </p:txBody>
      </p:sp>
      <p:sp>
        <p:nvSpPr>
          <p:cNvPr id="16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72400" y="6525344"/>
            <a:ext cx="1006489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6432022"/>
              </p:ext>
            </p:extLst>
          </p:nvPr>
        </p:nvGraphicFramePr>
        <p:xfrm>
          <a:off x="201932" y="894933"/>
          <a:ext cx="8740135" cy="5741764"/>
        </p:xfrm>
        <a:graphic>
          <a:graphicData uri="http://schemas.openxmlformats.org/drawingml/2006/table">
            <a:tbl>
              <a:tblPr/>
              <a:tblGrid>
                <a:gridCol w="351832"/>
                <a:gridCol w="4896544"/>
                <a:gridCol w="720080"/>
                <a:gridCol w="864096"/>
                <a:gridCol w="720080"/>
                <a:gridCol w="648072"/>
                <a:gridCol w="539431"/>
              </a:tblGrid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0700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ОБРАЗОВАНИЕ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17 578 495,8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15 187 680,7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14 666 938,8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86,40%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96,57%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0701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Дошкольное образование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5 541 807,70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4 608 710,0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4 029 182,8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83,16%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87,43%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0702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Общее образование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8 751 384,30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7 996 610,1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8 051 280,3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91,38%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100,68%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0703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8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Начальное профессиональное образование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951 202,40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612 487,8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612 381,8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64,39%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99,98%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0704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Среднее профессиональное образование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1 502 785,40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1 237 059,0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1 237 059,0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82,32%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100,00%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58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0705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86 277,70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71 040,2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71 040,2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82,34%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100,00%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44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0706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Высшее и послевузовское профессиональное образование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60 688,50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54 075,1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54 075,1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89,10%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100,00%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0707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Молодежная политика и оздоровление детей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199 210,60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181 626,2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185 685,8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91,17%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102,24%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17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0708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Прикладные научные исследования в области образования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39 618,50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29 830,4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29 830,4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75,29%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100,00%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0709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образования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445 520,70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396 241,9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396 403,4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88,94%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100,04%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0800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КУЛЬТУРА, КИНЕМАТОГРАФИЯ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2 179 906,6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1 760 736,9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1 673 715,8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80,77%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95,06%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0801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Культура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2 172 946,00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1 646 192,2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1 559 160,7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75,76%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94,71%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0802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6960,6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114 544,7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114 555,1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1645,62%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100,01%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0900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ЗДРАВООХРАНЕНИЕ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3 942 747,4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2 060 970,5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2 046 845,8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52,27%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99,31%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0901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Стационарная медицинская помощь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2 008 095,80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1 149 759,1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1 149 315,7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57,26%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99,96%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0902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Амбулаторная помощь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904 457,50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277 612,8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278 207,5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30,69%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100,21%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0903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Медицинская помощь в дневных стационарах всех типов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21 835,10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19 231,1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19 231,1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88,07%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100,00%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0904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Скорая медицинская помощь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253 914,60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19 461,2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19 461,2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7,66%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100,00%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0905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Санаторно-оздоровительная помощь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108 551,40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92 442,3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92 442,3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85,16%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100,00%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62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0906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Заготовка, переработка, хранение и обеспечение безопасности донорской крови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99 720,40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53 112,6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53 112,6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53,26%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100,00%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0909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здравоохранения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546 172,60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449 351,4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435 075,4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82,27%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96,82%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1000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СОЦИАЛЬНАЯ ПОЛИТИКА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13 224 140,1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12 161 239,5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12 247 294,0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91,96%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100,71%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1001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Пенсионное обеспечение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56 540,00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53 852,7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54 305,4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95,25%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100,84%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1002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Социальное обслуживание населения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1 169 110,50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1 048 589,1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887 604,0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89,69%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84,65%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1003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Социальное обеспечение населения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10 791 974,00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10 302 682,6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10 548 694,7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95,47%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102,39%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1004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Охрана семьи и детства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1 140 234,10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708 844,8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709 069,8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62,17%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100,03%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1006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социальной политики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66 281,50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47 270,3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47 620,1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71,32%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100,74%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1100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ФИЗИЧЕСКАЯ КУЛЬТУРА И СПОРТ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970 353,7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832 854,7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637 724,1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85,83%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76,57%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1101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Физическая культура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61 292,20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52 584,6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52 574,7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85,79%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99,98%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1102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Массовый спорт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256 317,80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243 463,8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47 164,7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94,99%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19,37%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1103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Спорт высших достижений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610 753,10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496 124,3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495 907,4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81,23%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99,96%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1105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физической культуры и спорта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41 990,60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40 682,0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42 077,3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96,88%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103,43%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1200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СРЕДСТВА МАССОВОЙ ИНФОРМАЦИИ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163 415,1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151 020,5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151 018,0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92,42%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100,00%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1201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Телевидение и радиовещание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73 332,80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68 361,8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68 360,6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93,22%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100,00%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1202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Периодическая печать и издательства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86 082,30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82 658,7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82 657,4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96,02%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100,00%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1204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средств массовой информации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4 000,00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04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1300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701 084,7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702 363,2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702 325,3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100,18%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99,99%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410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1301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Обслуживание государственного внутреннего и муниципального долга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701 084,70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702 363,2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702 325,3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100,18%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99,99%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81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1400</a:t>
                      </a:r>
                    </a:p>
                  </a:txBody>
                  <a:tcPr marL="3233" marR="3233" marT="3233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МЕЖБЮДЖЕТНЫЕ ТРАНСФЕРТЫ ОБЩЕГО </a:t>
                      </a:r>
                      <a:r>
                        <a:rPr lang="ru-RU" sz="8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ХАРАКТЕРА</a:t>
                      </a:r>
                      <a:endParaRPr lang="ru-RU" sz="85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470 141,2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5439">
                <a:tc>
                  <a:txBody>
                    <a:bodyPr/>
                    <a:lstStyle/>
                    <a:p>
                      <a:pPr algn="l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Условно-утвержденные (нераспределенные)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2 741 605,4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4 848 166,4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100,18%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99,99%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891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 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Расходы бюджета – ИТОГО, тыс. рублей</a:t>
                      </a:r>
                    </a:p>
                  </a:txBody>
                  <a:tcPr marL="3233" marR="3233" marT="323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57 070 998,3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48 453 673,6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49 903 263,1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100,18%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99,99%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504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378167"/>
              </p:ext>
            </p:extLst>
          </p:nvPr>
        </p:nvGraphicFramePr>
        <p:xfrm>
          <a:off x="-70764" y="750402"/>
          <a:ext cx="3333750" cy="414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31520"/>
            <a:ext cx="2448272" cy="163545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9512232"/>
              </p:ext>
            </p:extLst>
          </p:nvPr>
        </p:nvGraphicFramePr>
        <p:xfrm>
          <a:off x="5545860" y="736311"/>
          <a:ext cx="3765550" cy="4243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7654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796" y="5109593"/>
            <a:ext cx="2262188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Box 1"/>
          <p:cNvSpPr txBox="1">
            <a:spLocks noChangeArrowheads="1"/>
          </p:cNvSpPr>
          <p:nvPr/>
        </p:nvSpPr>
        <p:spPr bwMode="auto">
          <a:xfrm>
            <a:off x="8146800" y="6472800"/>
            <a:ext cx="6477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rgbClr val="000000"/>
                </a:solidFill>
                <a:cs typeface="Times New Roman" pitchFamily="18" charset="0"/>
              </a:rPr>
              <a:t>33</a:t>
            </a:r>
            <a:endParaRPr lang="ru-RU" altLang="ru-RU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11" name="Рисунок 12" descr="http://culture.natm.ru/images/autouploads/full/50924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202482"/>
            <a:ext cx="2088232" cy="1450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495603"/>
              </p:ext>
            </p:extLst>
          </p:nvPr>
        </p:nvGraphicFramePr>
        <p:xfrm>
          <a:off x="2854428" y="764704"/>
          <a:ext cx="3312368" cy="4194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3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расходов в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отраслях социальной сферы в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сравнении с другими регионами ПФО в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2016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416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34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Picture 3" descr="E:\24(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88122"/>
            <a:ext cx="2512072" cy="17529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20.08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823253"/>
            <a:ext cx="1800200" cy="16568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E:\1437379820-6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883532"/>
            <a:ext cx="2390808" cy="1447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4574547"/>
              </p:ext>
            </p:extLst>
          </p:nvPr>
        </p:nvGraphicFramePr>
        <p:xfrm>
          <a:off x="-108520" y="761876"/>
          <a:ext cx="3232609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9304769"/>
              </p:ext>
            </p:extLst>
          </p:nvPr>
        </p:nvGraphicFramePr>
        <p:xfrm>
          <a:off x="2555776" y="775221"/>
          <a:ext cx="3666182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7894758"/>
              </p:ext>
            </p:extLst>
          </p:nvPr>
        </p:nvGraphicFramePr>
        <p:xfrm>
          <a:off x="5796136" y="761876"/>
          <a:ext cx="3666182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3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фактических расходов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отдельных секторах экономики в сравнении с другими регионами ПФО в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820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1"/>
          <p:cNvSpPr txBox="1"/>
          <p:nvPr/>
        </p:nvSpPr>
        <p:spPr>
          <a:xfrm>
            <a:off x="3419872" y="6095505"/>
            <a:ext cx="504056" cy="30311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500" dirty="0">
              <a:solidFill>
                <a:prstClr val="black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44" y="5288359"/>
            <a:ext cx="1763688" cy="121486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6" name="TextBox 1"/>
          <p:cNvSpPr txBox="1"/>
          <p:nvPr/>
        </p:nvSpPr>
        <p:spPr>
          <a:xfrm>
            <a:off x="8009904" y="2074889"/>
            <a:ext cx="1286496" cy="50405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500" dirty="0">
              <a:solidFill>
                <a:prstClr val="black"/>
              </a:solidFill>
            </a:endParaRPr>
          </a:p>
        </p:txBody>
      </p:sp>
      <p:pic>
        <p:nvPicPr>
          <p:cNvPr id="1026" name="Picture 2" descr="T:\ОБП\Метелева\са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791" y="5284057"/>
            <a:ext cx="1620162" cy="126622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T:\ОБП\Метелева\медицина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182" y="5288359"/>
            <a:ext cx="1653927" cy="128840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:\ОБП\Метелева\учител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249960"/>
            <a:ext cx="1656184" cy="130031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259729" y="20137"/>
            <a:ext cx="7264599" cy="540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7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консолидированного бюджета  на реализацию Указов Президента </a:t>
            </a:r>
            <a:r>
              <a:rPr lang="ru-RU" sz="17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</a:t>
            </a:r>
            <a:r>
              <a:rPr lang="ru-RU" sz="17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от 7 мая 2012 года №</a:t>
            </a:r>
            <a:r>
              <a:rPr lang="ru-RU" sz="17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596-606</a:t>
            </a:r>
            <a:endParaRPr lang="ru-RU" sz="17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авая фигурная скобка 19"/>
          <p:cNvSpPr/>
          <p:nvPr/>
        </p:nvSpPr>
        <p:spPr>
          <a:xfrm>
            <a:off x="5444657" y="1134527"/>
            <a:ext cx="1512888" cy="3590617"/>
          </a:xfrm>
          <a:prstGeom prst="righ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3779826"/>
              </p:ext>
            </p:extLst>
          </p:nvPr>
        </p:nvGraphicFramePr>
        <p:xfrm>
          <a:off x="179512" y="924183"/>
          <a:ext cx="5624388" cy="3944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2" name="Скругленный прямоугольник 21"/>
          <p:cNvSpPr/>
          <p:nvPr/>
        </p:nvSpPr>
        <p:spPr>
          <a:xfrm>
            <a:off x="6516216" y="1988840"/>
            <a:ext cx="2448273" cy="165618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на реализацию «майских» Указов Президента РФ выделено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36 301,7 млн. рублей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364088" y="4221088"/>
            <a:ext cx="720725" cy="381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(план)</a:t>
            </a: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7840344" y="634312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442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59729" y="20137"/>
            <a:ext cx="7613499" cy="540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7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консолидированного бюджета  на реализацию Указов Президента Российской Федерации от 7 мая 2012 года №596-606</a:t>
            </a:r>
            <a:r>
              <a:rPr lang="en-US" sz="17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 2012-2018 годы</a:t>
            </a:r>
            <a:r>
              <a:rPr lang="en-US" sz="17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17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47248" y="6473403"/>
            <a:ext cx="1006489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7740352" y="620688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altLang="ru-RU" sz="1200" b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0619579"/>
              </p:ext>
            </p:extLst>
          </p:nvPr>
        </p:nvGraphicFramePr>
        <p:xfrm>
          <a:off x="179512" y="1412776"/>
          <a:ext cx="8790085" cy="5184576"/>
        </p:xfrm>
        <a:graphic>
          <a:graphicData uri="http://schemas.openxmlformats.org/drawingml/2006/table">
            <a:tbl>
              <a:tblPr/>
              <a:tblGrid>
                <a:gridCol w="288032"/>
                <a:gridCol w="3744416"/>
                <a:gridCol w="648072"/>
                <a:gridCol w="648072"/>
                <a:gridCol w="576064"/>
                <a:gridCol w="576064"/>
                <a:gridCol w="576064"/>
                <a:gridCol w="576064"/>
                <a:gridCol w="504056"/>
                <a:gridCol w="653181"/>
              </a:tblGrid>
              <a:tr h="146101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Всего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2 621 734,1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3 892 840,0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6 781 247,7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5 513 166,9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5 492 874,7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6 074 522,7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5 925 394,1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36 301 780,2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5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№ 596 «О долгосрочной государственной экономической политике»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7 021,3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6 500,0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6 364,0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6 182,0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4 426,4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4 150,2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5 849,7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40 493,6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824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1.1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субсидирование части затрат по проектам, победившим в отборе инновационных проектов с целью получения гос. поддержки за счет средств республиканского бюджета ЧР на уплату процентов по кредитам, привлеченным на реализацию перспективных и приоритетных инновационных проектов, лизинговых платежей по договорам лизинга</a:t>
                      </a:r>
                    </a:p>
                  </a:txBody>
                  <a:tcPr marL="4366" marR="4366" marT="4366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7 021,3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6 500,0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6 364,0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6 182,0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4 426,4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4 150,2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5 849,7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40 493,6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5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№ 597 «О мероприятиях по реализации государственной социальной политики»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445 469,8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1 919 310,0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3 134 990,0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2 704 611,1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2 689 872,9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3 343 430,2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4 827 130,3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19 064 814,3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812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2.1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повышение заработной платы работников бюджетной сферы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413 800,0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1 880 100,0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3 089 162,7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2 664 467,9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2 664 467,9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3 315 165,2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4 790 485,3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18 817 649,0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438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2.2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комплекс мер, направленных на повышение эффективности реализации мероприятий по содействию трудоустройству инвалидов, на создание условий для повышения уровня занятости инвалидов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3 500,0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6 830,0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10 722,3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7 705,2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28 757,5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003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2.3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меры, направленные на увеличение поддержки социально ориентированных некоммерческих организаций 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10 910,0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15 020,0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17 145,0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10 612,0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4 680,0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58 717,0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003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2.4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увеличение к 2018 году в два раза количества выставочных проектов, осуществляемых в субъектах РФ (на проведение выставок)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14 993,8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15 100,0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15 500,0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18 650,0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21 700,0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24 800,0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28 400,0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139 143,8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370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2.5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увеличение к 2015 году до 4 тыс. количества гос. стипендий для выдающихся деятелей культуры и искусства и молодых талантливых авторов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456,0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525,0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3 141,0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571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2.6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увеличение к 2018 году в целях выявления и поддержки юных талантов числа детей, привлекаемых к участию в творческих мероприятиях, до 8 процентов от общего числа детей (на проведение конкурсов, фестивалей для юных талантов)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1 906,0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1 900,0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2 100,0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2 720,0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2 830,0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2 925,0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3 025,0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17 406,0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75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 598 «О совершенствовании государственной политики в сфере здравоохранения»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35 360,0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4 000,0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230 771,3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122 037,5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551 229,1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258 258,2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65 742,7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1 267 398,8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567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3.1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реализация мероприятий по формированию здорового образа жизни граждан Российской Федерации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15 950,0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15 950,0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867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3.2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повышение квалификации медицинских кадров, проведение оценки уровня их квалификации, поэтапное устранение дефицита медицинских кадров, а также дифференцированные меры социальной поддержки медицинских работников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9 770,0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4 000,0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6 400,0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2 025,3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2 025,3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7 200,0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7 200,0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38 620,6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003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3.3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модернизация наркологической службы, меры по противодействию злоупотреблению наркотиками и их незаконному обороту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9 640,0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2 752,2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772,7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922,7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1 142,7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1 142,7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16 373,0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567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3.4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снижение смертности от болезней системы кровообращения, новообразований и туберкулеза 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29 999,7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103 239,5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534 987,8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45 855,5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46 200,0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760 282,5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567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3.5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снижение смертности от дорожно-транспортных происшествий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157 468,3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157 468,3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356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3.6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снижение младенческой смертности, охрана здоровья ребенка и материнства (на закупку медицинского оборудования и текущий ремонт бюджетных учреждений)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34 151,1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16 000,0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13 293,3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204 060,0</a:t>
                      </a:r>
                    </a:p>
                  </a:txBody>
                  <a:tcPr marL="4366" marR="4366" marT="436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11 200,0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278 704,4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532967"/>
              </p:ext>
            </p:extLst>
          </p:nvPr>
        </p:nvGraphicFramePr>
        <p:xfrm>
          <a:off x="159829" y="908720"/>
          <a:ext cx="8824341" cy="425267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89213"/>
                <a:gridCol w="3744000"/>
                <a:gridCol w="649252"/>
                <a:gridCol w="650728"/>
                <a:gridCol w="578425"/>
                <a:gridCol w="578425"/>
                <a:gridCol w="567506"/>
                <a:gridCol w="576064"/>
                <a:gridCol w="540000"/>
                <a:gridCol w="650728"/>
              </a:tblGrid>
              <a:tr h="21513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Указа Президента Российской Федерации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 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 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 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 год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год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 2012-2018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</a:tr>
              <a:tr h="2101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7236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041488"/>
              </p:ext>
            </p:extLst>
          </p:nvPr>
        </p:nvGraphicFramePr>
        <p:xfrm>
          <a:off x="159829" y="836712"/>
          <a:ext cx="8806826" cy="425267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88639"/>
                <a:gridCol w="3736569"/>
                <a:gridCol w="647963"/>
                <a:gridCol w="649436"/>
                <a:gridCol w="577277"/>
                <a:gridCol w="577277"/>
                <a:gridCol w="566380"/>
                <a:gridCol w="574921"/>
                <a:gridCol w="538928"/>
                <a:gridCol w="649436"/>
              </a:tblGrid>
              <a:tr h="21513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Указа Президента Российской Федерации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 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 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 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 год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год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 2012-2018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</a:tr>
              <a:tr h="2101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1" marR="1571" marT="1571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259729" y="20137"/>
            <a:ext cx="7613499" cy="540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7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консолидированного бюджета  на реализацию Указов Президента Российской Федерации от 7 мая 2012 года №596-606</a:t>
            </a:r>
            <a:r>
              <a:rPr lang="en-US" sz="17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 2012-2018 годы</a:t>
            </a:r>
            <a:r>
              <a:rPr lang="en-US" sz="17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17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47248" y="6473403"/>
            <a:ext cx="1006489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7740352" y="620688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altLang="ru-RU" sz="1200" b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0219364"/>
              </p:ext>
            </p:extLst>
          </p:nvPr>
        </p:nvGraphicFramePr>
        <p:xfrm>
          <a:off x="179512" y="1340768"/>
          <a:ext cx="8784975" cy="5325951"/>
        </p:xfrm>
        <a:graphic>
          <a:graphicData uri="http://schemas.openxmlformats.org/drawingml/2006/table">
            <a:tbl>
              <a:tblPr/>
              <a:tblGrid>
                <a:gridCol w="288032"/>
                <a:gridCol w="3744416"/>
                <a:gridCol w="648072"/>
                <a:gridCol w="648072"/>
                <a:gridCol w="576064"/>
                <a:gridCol w="576064"/>
                <a:gridCol w="576064"/>
                <a:gridCol w="576064"/>
                <a:gridCol w="504056"/>
                <a:gridCol w="648071"/>
              </a:tblGrid>
              <a:tr h="14915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 599 «О мерах по реализации государственной политики в области образования и науки»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726 150,0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929 100,0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1 074 138,8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615 538,0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114 113,7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103 015,8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95 978,9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3 658 035,2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944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4.1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7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строительство </a:t>
                      </a:r>
                      <a:r>
                        <a:rPr lang="ru-RU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 реконструкция учреждений дошкольного образования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691 190,0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877 700,0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955 463,8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476 286,9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3 000 640,7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659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4.2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создание условий для развития негосударственного сектора дошкольного образования на территории Чувашской Республики 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1 450,0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3 300,0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17 121,2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20 988,4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21 838,2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16 839,5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22 173,2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103 710,5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090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4.3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увеличение доли образовательных учреждений среднего профессионального образования, здания которых приспособлены для обучения лиц с ограниченными возможностями здоровья, с 3 до 25 процентов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10 242,2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8 388,3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8 387,2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27 017,7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659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4.4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реализация мероприятий по поддержке педагогических работников, работающих с детьми из социально неблагополучных семей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805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4.5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формирование многофункциональных центров прикладных квалификаций, осуществляющих обучение на базе среднего (полного) общего образования, в том числе путем преобразования существующих учреждений начального и среднего профессионального образования в такие центры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38 287,5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50 897,5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5 076,2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8 171,0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6 199,6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108 631,8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090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4.6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разработка и реализация мер, направленных на повышение эффективности единого государственного экзамена (оплата труда привлеченных специалистов, оглушители сотовой связи, видеонаблюдение, транспортные расходы, канцтовары)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6 700,0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19 100,0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21 251,2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29 066,6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57 574,2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40 389,6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36 443,3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210 524,9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659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4.7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разработка комплекса мер, направленных на выявление и поддержку одаренных детей и молодежи (стипендии, проведение олимпиад)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26 810,0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28 900,0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31 672,9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29 810,3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29 525,1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29 128,5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31 062,8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206 909,6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317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 600 «О мерах по обеспечению граждан Российской Федерации доступным и комфортным жильем и повышению качества жилищно-коммунальных услуг»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1 386 933,0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923 500,0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1 969 760,0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1 377 991,5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1 344 016,9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1 636 632,2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210 155,6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8 848 989,2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944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5.1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развитие рынка арендного жилья (строительство жилья для </a:t>
                      </a:r>
                      <a:r>
                        <a:rPr lang="ru-RU" sz="7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предоставления </a:t>
                      </a:r>
                      <a:r>
                        <a:rPr lang="ru-RU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наем и др.)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485 000,0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225 100,0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256 327,0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157 194,8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1 123 621,8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090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5.2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улучшение жилищных условий семей, имеющих трех и более детей, включая создание необходимой инфраструктуры на земельных участках, предоставляемых указанной категории граждан на бесплатной основе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80 600,0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45 800,0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114 939,4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81 952,8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84 103,2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80 290,3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78 672,6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566 358,3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801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5.3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переселение граждан из аварийного жилищного фонда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436 300,0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420 700,0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1 307 861,8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1 046 527,7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1 132 995,8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1 424 533,8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5 768 919,1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944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5.4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проведение капитального ремонта многоквартирных домов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383 433,0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226 200,0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288 332,7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91 135,5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122 829,3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119 336,7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121 067,8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1 352 335,0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801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5.5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модернизация систем коммунальной инфраструктуры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1 600,0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5 700,0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2 299,1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1 180,7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4 088,6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12 471,4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10 415,2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37 755,0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116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 601 «Об основных направлениях совершенствования системы государственного управления»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14 730,0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29 000,0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98 003,0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159 958,5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138 083,2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150 198,2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227 812,3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817 785,2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805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6.1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обеспечение получения гражданами государственных и муниципальных услуг по принципу "одного окна" по месту пребывания, в том числе в многофункциональных центрах предоставления государственных услуг (строительство и содержание МФЦ)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14 730,0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29 000,0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98 003,0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159 958,5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138 083,2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150 198,2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200 952,3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790 925,2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944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6.2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обеспечение получения гражданами государственных и муниципальных услуг в электронной форме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26 860,0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26 860,0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915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 606 «О мерах по реализации демографической политики Российской Федерации»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6 070,0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81 430,0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267 220,6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526 848,3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651 132,5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578 837,9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492 724,6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2 604 263,9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659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7.1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денежные выплаты нуждающимся семьям, назначаемые в случае рождения третьего ребенка или последующих детей, до достижения ребенком возраста трех лет</a:t>
                      </a:r>
                    </a:p>
                  </a:txBody>
                  <a:tcPr marL="3496" marR="3496" marT="3496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74 940,0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260 339,0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521 523,7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647 258,0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574 908,5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488 087,1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2 567 056,3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090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7.2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7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создание </a:t>
                      </a:r>
                      <a:r>
                        <a:rPr lang="ru-RU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условий для совмещения женщинами обязанностей по воспитанию детей с трудовой занятостью, а также на организацию профессионального обучения женщин в отпуске по уходу за ребенком до достижения им возраста 3 лет</a:t>
                      </a:r>
                    </a:p>
                  </a:txBody>
                  <a:tcPr marL="3496" marR="3496" marT="3496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6 070,0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6 490,0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6 881,6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5 324,6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3 874,5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3 929,4</a:t>
                      </a:r>
                    </a:p>
                  </a:txBody>
                  <a:tcPr marL="3496" marR="3496" marT="3496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4 637,5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37 207,6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631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0386451"/>
              </p:ext>
            </p:extLst>
          </p:nvPr>
        </p:nvGraphicFramePr>
        <p:xfrm>
          <a:off x="34767" y="749703"/>
          <a:ext cx="9061875" cy="51332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5109"/>
                <a:gridCol w="692875"/>
                <a:gridCol w="786312"/>
                <a:gridCol w="692875"/>
                <a:gridCol w="786312"/>
                <a:gridCol w="692875"/>
                <a:gridCol w="786312"/>
                <a:gridCol w="682893"/>
                <a:gridCol w="786312"/>
              </a:tblGrid>
              <a:tr h="205414"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Категории работников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  (факт)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(факт)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(факт)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(план)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/>
                </a:tc>
              </a:tr>
              <a:tr h="669937">
                <a:tc v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</a:t>
                      </a:r>
                      <a:r>
                        <a:rPr lang="ru-RU" sz="9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зарплата, руб.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к средней з/п </a:t>
                      </a:r>
                      <a:r>
                        <a:rPr lang="ru-RU" sz="9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ЧР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</a:p>
                  </a:txBody>
                  <a:tcPr marT="36000" marB="3600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</a:t>
                      </a:r>
                      <a:r>
                        <a:rPr lang="ru-RU" sz="9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зарплата, руб.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к средней з/п </a:t>
                      </a:r>
                      <a:r>
                        <a:rPr lang="ru-RU" sz="9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ЧР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</a:p>
                  </a:txBody>
                  <a:tcPr marT="36000" marB="3600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</a:t>
                      </a:r>
                      <a:r>
                        <a:rPr lang="ru-RU" sz="9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зарплата, руб.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к средней з/п </a:t>
                      </a:r>
                      <a:r>
                        <a:rPr lang="ru-RU" sz="9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ЧР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</a:p>
                  </a:txBody>
                  <a:tcPr marT="36000" marB="3600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</a:t>
                      </a:r>
                      <a:r>
                        <a:rPr lang="ru-RU" sz="9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зарплата, руб.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к средней з/п </a:t>
                      </a:r>
                      <a:r>
                        <a:rPr lang="ru-RU" sz="9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ЧР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</a:p>
                  </a:txBody>
                  <a:tcPr marT="36000" marB="3600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54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/>
                        <a:t>ОБРАЗОВАНИЕ</a:t>
                      </a:r>
                      <a:endParaRPr lang="ru-RU" sz="9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</a:tr>
              <a:tr h="3401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Педагогические работники дошкольных образовательных учреждений*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17 836,8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96,0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18 129,9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95,2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20</a:t>
                      </a:r>
                      <a:r>
                        <a:rPr lang="ru-RU" sz="1000" baseline="0" dirty="0" smtClean="0">
                          <a:latin typeface="+mn-lt"/>
                          <a:cs typeface="+mn-cs"/>
                        </a:rPr>
                        <a:t> 219,9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99,8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lang="ru-RU" sz="1000" baseline="0" dirty="0" smtClean="0">
                          <a:latin typeface="+mn-lt"/>
                          <a:cs typeface="Times New Roman" panose="02020603050405020304" pitchFamily="18" charset="0"/>
                        </a:rPr>
                        <a:t> 381,2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</a:tr>
              <a:tr h="3401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Педагогические работники образовательных учреждений общего образования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20 750,6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106,7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20 882,4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101,2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22 303,9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101,4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24</a:t>
                      </a:r>
                      <a:r>
                        <a:rPr lang="ru-RU" sz="1000" baseline="0" dirty="0" smtClean="0">
                          <a:latin typeface="+mn-lt"/>
                        </a:rPr>
                        <a:t> 040</a:t>
                      </a:r>
                      <a:r>
                        <a:rPr lang="ru-RU" sz="1000" dirty="0" smtClean="0">
                          <a:latin typeface="+mn-lt"/>
                        </a:rPr>
                        <a:t>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</a:tr>
              <a:tr h="3401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Педагогические работники учреждений дополнительного образования детей**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18 278,1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86,8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18 278,8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86,5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21 447,6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95,2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24</a:t>
                      </a:r>
                      <a:r>
                        <a:rPr lang="ru-RU" sz="1000" baseline="0" dirty="0" smtClean="0">
                          <a:latin typeface="+mn-lt"/>
                        </a:rPr>
                        <a:t> 424,6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</a:tr>
              <a:tr h="4748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Преподаватели и мастера производственного обучения образовательных учреждений начального и среднего профессионального образования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21 081,5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108,4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21 673,0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105,0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22</a:t>
                      </a:r>
                      <a:r>
                        <a:rPr lang="ru-RU" sz="1000" baseline="0" dirty="0" smtClean="0">
                          <a:latin typeface="+mn-lt"/>
                        </a:rPr>
                        <a:t> 163,5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100,8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24</a:t>
                      </a:r>
                      <a:r>
                        <a:rPr lang="ru-RU" sz="1000" baseline="0" dirty="0" smtClean="0">
                          <a:latin typeface="+mn-lt"/>
                        </a:rPr>
                        <a:t> 040,0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</a:tr>
              <a:tr h="3401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Преподаватели образовательных учреждений высшего профессионального образования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26 607,3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136,9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26 607,3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128,9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30</a:t>
                      </a:r>
                      <a:r>
                        <a:rPr lang="ru-RU" sz="1000" baseline="0" dirty="0" smtClean="0">
                          <a:latin typeface="+mn-lt"/>
                          <a:cs typeface="+mn-cs"/>
                        </a:rPr>
                        <a:t> 873,9</a:t>
                      </a:r>
                      <a:endParaRPr lang="ru-RU" sz="1000" dirty="0" smtClean="0">
                        <a:latin typeface="+mn-lt"/>
                        <a:cs typeface="+mn-cs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140,4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48</a:t>
                      </a:r>
                      <a:r>
                        <a:rPr lang="ru-RU" sz="1000" baseline="0" dirty="0" smtClean="0">
                          <a:latin typeface="+mn-lt"/>
                          <a:cs typeface="+mn-cs"/>
                        </a:rPr>
                        <a:t> 080,0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</a:tr>
              <a:tr h="2203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Научные сотрудники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27 930,2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143,7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27 601,8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133,7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30</a:t>
                      </a:r>
                      <a:r>
                        <a:rPr lang="ru-RU" sz="1000" baseline="0" dirty="0" smtClean="0">
                          <a:latin typeface="+mn-lt"/>
                          <a:cs typeface="+mn-cs"/>
                        </a:rPr>
                        <a:t> 906,2</a:t>
                      </a:r>
                      <a:endParaRPr lang="ru-RU" sz="1000" dirty="0" smtClean="0">
                        <a:latin typeface="+mn-lt"/>
                        <a:cs typeface="+mn-cs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140,6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48</a:t>
                      </a:r>
                      <a:r>
                        <a:rPr lang="ru-RU" sz="1000" baseline="0" dirty="0" smtClean="0">
                          <a:latin typeface="+mn-lt"/>
                          <a:cs typeface="+mn-cs"/>
                        </a:rPr>
                        <a:t> 080,0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</a:tr>
              <a:tr h="4748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Педагогические работники образовательных организаций, оказывающих соц. услуги детям-сиротам и детям, оставшимся без попечения</a:t>
                      </a:r>
                      <a:r>
                        <a:rPr lang="ru-RU" sz="900" baseline="0" dirty="0" smtClean="0"/>
                        <a:t> родителей</a:t>
                      </a:r>
                      <a:endParaRPr lang="ru-RU" sz="9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17 613,0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90,6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17 721,6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85,8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22</a:t>
                      </a:r>
                      <a:r>
                        <a:rPr lang="ru-RU" sz="1000" baseline="0" dirty="0" smtClean="0">
                          <a:latin typeface="+mn-lt"/>
                          <a:cs typeface="+mn-cs"/>
                        </a:rPr>
                        <a:t> 266,6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101,3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24</a:t>
                      </a:r>
                      <a:r>
                        <a:rPr lang="ru-RU" sz="1000" baseline="0" dirty="0" smtClean="0">
                          <a:latin typeface="+mn-lt"/>
                        </a:rPr>
                        <a:t> 040,0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</a:tr>
              <a:tr h="2203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/>
                        <a:t>ЗДРАВООХРАНЕНИЕ</a:t>
                      </a:r>
                      <a:endParaRPr lang="ru-RU" sz="9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</a:tr>
              <a:tr h="3401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Врачи и работники медицинских организаций, имеющие высшее образование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Times New Roman" panose="02020603050405020304" pitchFamily="18" charset="0"/>
                        </a:rPr>
                        <a:t>30 847,2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Times New Roman" panose="02020603050405020304" pitchFamily="18" charset="0"/>
                        </a:rPr>
                        <a:t>158,7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32 105,4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155,5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36</a:t>
                      </a:r>
                      <a:r>
                        <a:rPr lang="ru-RU" sz="1000" baseline="0" dirty="0" smtClean="0">
                          <a:latin typeface="+mn-lt"/>
                          <a:cs typeface="+mn-cs"/>
                        </a:rPr>
                        <a:t> 397,6</a:t>
                      </a:r>
                      <a:endParaRPr lang="ru-RU" sz="1000" dirty="0" smtClean="0">
                        <a:latin typeface="+mn-lt"/>
                        <a:cs typeface="+mn-cs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 165,5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48</a:t>
                      </a:r>
                      <a:r>
                        <a:rPr lang="ru-RU" sz="1000" baseline="0" dirty="0" smtClean="0">
                          <a:latin typeface="+mn-lt"/>
                          <a:cs typeface="+mn-cs"/>
                        </a:rPr>
                        <a:t> 080,0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</a:tr>
              <a:tr h="2203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Средний медицинский (фармацевтический) персонал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17 599,9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90,5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18 411,5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89,2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19 971,2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 90,8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24</a:t>
                      </a:r>
                      <a:r>
                        <a:rPr lang="ru-RU" sz="1000" baseline="0" dirty="0" smtClean="0">
                          <a:latin typeface="+mn-lt"/>
                        </a:rPr>
                        <a:t> 040,0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</a:tr>
              <a:tr h="2203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Младший медицинский (фармацевтический) персонал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11 311,5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58,2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13 250,6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64,2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15</a:t>
                      </a:r>
                      <a:r>
                        <a:rPr lang="ru-RU" sz="1000" baseline="0" dirty="0" smtClean="0">
                          <a:latin typeface="+mn-lt"/>
                          <a:cs typeface="+mn-cs"/>
                        </a:rPr>
                        <a:t> 031,7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 68,4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24 040,0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</a:tr>
              <a:tr h="2203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/>
                        <a:t>СОЦИАЛЬНЫЕ РАБОТНИКИ</a:t>
                      </a:r>
                      <a:endParaRPr lang="ru-RU" sz="9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12 235,6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62,9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12 714,5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61,6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17 847,5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81,2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24</a:t>
                      </a:r>
                      <a:r>
                        <a:rPr lang="ru-RU" sz="1000" baseline="0" dirty="0" smtClean="0">
                          <a:latin typeface="+mn-lt"/>
                        </a:rPr>
                        <a:t> 040,0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</a:tr>
              <a:tr h="2203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/>
                        <a:t>РАБОТНИКИ УЧРЕЖДЕНИЙ КУЛЬТУРЫ</a:t>
                      </a:r>
                      <a:endParaRPr lang="ru-RU" sz="9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14 942,1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76,9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15 511,0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75,1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20 263,4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92,2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smtClean="0">
                          <a:latin typeface="+mn-lt"/>
                        </a:rPr>
                        <a:t>24</a:t>
                      </a:r>
                      <a:r>
                        <a:rPr lang="ru-RU" sz="1000" baseline="0" smtClean="0">
                          <a:latin typeface="+mn-lt"/>
                        </a:rPr>
                        <a:t> 040,0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9547" y="5870406"/>
            <a:ext cx="31518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- к средней з/п в сфере общего образования в субъекте РФ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31840" y="5870406"/>
            <a:ext cx="22573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 - к средней з/п учителей в субъекте РФ</a:t>
            </a: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41092" y="6165368"/>
            <a:ext cx="7832136" cy="576000"/>
          </a:xfrm>
          <a:prstGeom prst="wedgeRoundRectCallout">
            <a:avLst>
              <a:gd name="adj1" fmla="val 54915"/>
              <a:gd name="adj2" fmla="val -90866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«дорожным картам» изменений в отраслях социальной сферы достижение целевых показателей повышения оплаты труда работников бюджетной сферы, определенных указами Президента Российской Федерации от 7 мая 2012 г., планируется в полном объеме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году.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59729" y="20137"/>
            <a:ext cx="7264599" cy="540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средней заработной платы работников учреждений в социальной сфере, для которых предусматривается выход на эффективный контракт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978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9042658"/>
              </p:ext>
            </p:extLst>
          </p:nvPr>
        </p:nvGraphicFramePr>
        <p:xfrm>
          <a:off x="3885468" y="3641576"/>
          <a:ext cx="5284800" cy="2959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3965736"/>
              </p:ext>
            </p:extLst>
          </p:nvPr>
        </p:nvGraphicFramePr>
        <p:xfrm>
          <a:off x="228153" y="764704"/>
          <a:ext cx="5286375" cy="2988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6" name="Picture 2" descr="E:\photo_2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05064"/>
            <a:ext cx="3348372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39</a:t>
            </a:fld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868144" y="987872"/>
            <a:ext cx="2808312" cy="18722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2014-2016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 решения об увеличении денежного содержания государственных гражданских служащих  Чувашской Республики </a:t>
            </a:r>
          </a:p>
          <a:p>
            <a:pPr algn="ctr"/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принимались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9729" y="20136"/>
            <a:ext cx="7264599" cy="600551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начисленная заработная плата государственных гражданских служащих в Приволжском федеральном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округе</a:t>
            </a:r>
            <a:endParaRPr lang="ru-RU" sz="16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6037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853506" y="3535616"/>
            <a:ext cx="3312000" cy="27622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Общегосударственные вопросы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53506" y="3974304"/>
            <a:ext cx="3312000" cy="27622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Первичный воинский учет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53506" y="4383653"/>
            <a:ext cx="3312000" cy="43088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Пожарная безопасность, гражданская оборона, предупреждение чрезвычайных ситуаций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53506" y="4955391"/>
            <a:ext cx="3312000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экономика</a:t>
            </a:r>
          </a:p>
        </p:txBody>
      </p:sp>
      <p:sp>
        <p:nvSpPr>
          <p:cNvPr id="29" name="TextBox 64"/>
          <p:cNvSpPr txBox="1">
            <a:spLocks noChangeArrowheads="1"/>
          </p:cNvSpPr>
          <p:nvPr/>
        </p:nvSpPr>
        <p:spPr bwMode="auto">
          <a:xfrm>
            <a:off x="853506" y="5399654"/>
            <a:ext cx="3312000" cy="276225"/>
          </a:xfrm>
          <a:prstGeom prst="rect">
            <a:avLst/>
          </a:prstGeom>
          <a:gradFill flip="none" rotWithShape="1">
            <a:gsLst>
              <a:gs pos="0">
                <a:srgbClr val="FADAF2">
                  <a:shade val="30000"/>
                  <a:satMod val="115000"/>
                </a:srgbClr>
              </a:gs>
              <a:gs pos="50000">
                <a:srgbClr val="FADAF2">
                  <a:shade val="67500"/>
                  <a:satMod val="115000"/>
                </a:srgbClr>
              </a:gs>
              <a:gs pos="100000">
                <a:srgbClr val="FADAF2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Жилищно-коммунальное хозяйство</a:t>
            </a:r>
          </a:p>
        </p:txBody>
      </p:sp>
      <p:sp>
        <p:nvSpPr>
          <p:cNvPr id="30" name="TextBox 65"/>
          <p:cNvSpPr txBox="1">
            <a:spLocks noChangeArrowheads="1"/>
          </p:cNvSpPr>
          <p:nvPr/>
        </p:nvSpPr>
        <p:spPr bwMode="auto">
          <a:xfrm>
            <a:off x="853506" y="5884492"/>
            <a:ext cx="3312000" cy="27699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Охрана окружающей среды</a:t>
            </a:r>
          </a:p>
        </p:txBody>
      </p:sp>
      <p:sp>
        <p:nvSpPr>
          <p:cNvPr id="31" name="TextBox 68"/>
          <p:cNvSpPr txBox="1">
            <a:spLocks noChangeArrowheads="1"/>
          </p:cNvSpPr>
          <p:nvPr/>
        </p:nvSpPr>
        <p:spPr bwMode="auto">
          <a:xfrm>
            <a:off x="853506" y="6249917"/>
            <a:ext cx="3312000" cy="276225"/>
          </a:xfrm>
          <a:prstGeom prst="rect">
            <a:avLst/>
          </a:prstGeom>
          <a:gradFill flip="none" rotWithShape="1">
            <a:gsLst>
              <a:gs pos="0">
                <a:srgbClr val="50BCB9">
                  <a:tint val="66000"/>
                  <a:satMod val="160000"/>
                </a:srgbClr>
              </a:gs>
              <a:gs pos="50000">
                <a:srgbClr val="50BCB9">
                  <a:tint val="44500"/>
                  <a:satMod val="160000"/>
                </a:srgbClr>
              </a:gs>
              <a:gs pos="100000">
                <a:srgbClr val="50BCB9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Образование</a:t>
            </a:r>
          </a:p>
        </p:txBody>
      </p:sp>
      <p:sp>
        <p:nvSpPr>
          <p:cNvPr id="39" name="TextBox 69"/>
          <p:cNvSpPr txBox="1">
            <a:spLocks noChangeArrowheads="1"/>
          </p:cNvSpPr>
          <p:nvPr/>
        </p:nvSpPr>
        <p:spPr bwMode="auto">
          <a:xfrm>
            <a:off x="5515559" y="3504772"/>
            <a:ext cx="3312000" cy="2762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Культура, кинематография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5515559" y="3932847"/>
            <a:ext cx="3312000" cy="27622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</a:p>
        </p:txBody>
      </p:sp>
      <p:sp>
        <p:nvSpPr>
          <p:cNvPr id="41" name="Прямоугольник 72"/>
          <p:cNvSpPr>
            <a:spLocks noChangeArrowheads="1"/>
          </p:cNvSpPr>
          <p:nvPr/>
        </p:nvSpPr>
        <p:spPr bwMode="auto">
          <a:xfrm>
            <a:off x="5515559" y="4425124"/>
            <a:ext cx="3312000" cy="276225"/>
          </a:xfrm>
          <a:prstGeom prst="rect">
            <a:avLst/>
          </a:prstGeom>
          <a:gradFill flip="none" rotWithShape="1">
            <a:gsLst>
              <a:gs pos="0">
                <a:srgbClr val="A65A6C">
                  <a:tint val="66000"/>
                  <a:satMod val="160000"/>
                </a:srgbClr>
              </a:gs>
              <a:gs pos="50000">
                <a:srgbClr val="A65A6C">
                  <a:tint val="44500"/>
                  <a:satMod val="160000"/>
                </a:srgbClr>
              </a:gs>
              <a:gs pos="100000">
                <a:srgbClr val="A65A6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Социальная политика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5515559" y="4900417"/>
            <a:ext cx="3312000" cy="276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и спорт</a:t>
            </a:r>
          </a:p>
        </p:txBody>
      </p:sp>
      <p:sp>
        <p:nvSpPr>
          <p:cNvPr id="54" name="Прямоугольник 74"/>
          <p:cNvSpPr>
            <a:spLocks noChangeArrowheads="1"/>
          </p:cNvSpPr>
          <p:nvPr/>
        </p:nvSpPr>
        <p:spPr bwMode="auto">
          <a:xfrm>
            <a:off x="5515559" y="5360970"/>
            <a:ext cx="3312000" cy="285750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Средства массовой информации</a:t>
            </a:r>
          </a:p>
        </p:txBody>
      </p:sp>
      <p:sp>
        <p:nvSpPr>
          <p:cNvPr id="55" name="Прямоугольник 76"/>
          <p:cNvSpPr>
            <a:spLocks noChangeArrowheads="1"/>
          </p:cNvSpPr>
          <p:nvPr/>
        </p:nvSpPr>
        <p:spPr bwMode="auto">
          <a:xfrm>
            <a:off x="5515559" y="5699528"/>
            <a:ext cx="3312000" cy="461963"/>
          </a:xfrm>
          <a:prstGeom prst="rect">
            <a:avLst/>
          </a:prstGeom>
          <a:gradFill flip="none" rotWithShape="1">
            <a:gsLst>
              <a:gs pos="0">
                <a:srgbClr val="D49E6C">
                  <a:tint val="66000"/>
                  <a:satMod val="160000"/>
                </a:srgbClr>
              </a:gs>
              <a:gs pos="50000">
                <a:srgbClr val="D49E6C">
                  <a:tint val="44500"/>
                  <a:satMod val="160000"/>
                </a:srgbClr>
              </a:gs>
              <a:gs pos="100000">
                <a:srgbClr val="D49E6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Обслуживание государственного и </a:t>
            </a:r>
          </a:p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муниципального долга</a:t>
            </a:r>
          </a:p>
        </p:txBody>
      </p:sp>
      <p:sp>
        <p:nvSpPr>
          <p:cNvPr id="56" name="Прямоугольник 77"/>
          <p:cNvSpPr>
            <a:spLocks noChangeArrowheads="1"/>
          </p:cNvSpPr>
          <p:nvPr/>
        </p:nvSpPr>
        <p:spPr bwMode="auto">
          <a:xfrm>
            <a:off x="5508472" y="6281526"/>
            <a:ext cx="3312000" cy="276999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Межбюджетные </a:t>
            </a:r>
            <a:r>
              <a:rPr lang="ru-RU" altLang="ru-RU" sz="1200" dirty="0" smtClean="0">
                <a:solidFill>
                  <a:prstClr val="black"/>
                </a:solidFill>
                <a:cs typeface="+mn-cs"/>
              </a:rPr>
              <a:t>трансферты</a:t>
            </a:r>
            <a:endParaRPr lang="ru-RU" altLang="ru-RU" sz="12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730" y="758699"/>
            <a:ext cx="4909846" cy="64698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государства, как и бюджет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любой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семьи, делится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две части – доходы и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704200247"/>
              </p:ext>
            </p:extLst>
          </p:nvPr>
        </p:nvGraphicFramePr>
        <p:xfrm>
          <a:off x="243868" y="991507"/>
          <a:ext cx="8560742" cy="1789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47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9730" y="2924944"/>
            <a:ext cx="8560742" cy="442674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выплачиваемые из бюджета денежные средства</a:t>
            </a: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86" y="3464291"/>
            <a:ext cx="631403" cy="42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4386673"/>
            <a:ext cx="5000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4883639"/>
            <a:ext cx="49413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5353617"/>
            <a:ext cx="49413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5790258"/>
            <a:ext cx="494135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6203086"/>
            <a:ext cx="49413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3961144"/>
            <a:ext cx="49413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495" y="3464291"/>
            <a:ext cx="504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496" y="3961144"/>
            <a:ext cx="497212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042" y="4386672"/>
            <a:ext cx="512036" cy="42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042" y="4854278"/>
            <a:ext cx="486198" cy="41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1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949" y="5305844"/>
            <a:ext cx="474291" cy="42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949" y="5757736"/>
            <a:ext cx="499546" cy="428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759" y="6249917"/>
            <a:ext cx="491736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235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414338" y="290969"/>
            <a:ext cx="8388350" cy="4308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ru-RU" altLang="ru-RU" sz="2200" b="1" spc="-10" dirty="0">
              <a:solidFill>
                <a:srgbClr val="C00000"/>
              </a:solidFill>
              <a:cs typeface="Arial" charset="0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0352304"/>
              </p:ext>
            </p:extLst>
          </p:nvPr>
        </p:nvGraphicFramePr>
        <p:xfrm>
          <a:off x="0" y="988029"/>
          <a:ext cx="4611961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206544589"/>
              </p:ext>
            </p:extLst>
          </p:nvPr>
        </p:nvGraphicFramePr>
        <p:xfrm>
          <a:off x="4608513" y="1412775"/>
          <a:ext cx="4355975" cy="5280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4" name="Прямая соединительная линия 3"/>
          <p:cNvCxnSpPr/>
          <p:nvPr/>
        </p:nvCxnSpPr>
        <p:spPr>
          <a:xfrm>
            <a:off x="4139952" y="2492896"/>
            <a:ext cx="2304256" cy="7200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347864" y="4625970"/>
            <a:ext cx="2880320" cy="31519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7" y="5055571"/>
            <a:ext cx="2476421" cy="166841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98" y="4625970"/>
            <a:ext cx="1771513" cy="135079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51" name="Picture 3" descr="C:\Users\o.kudryavceva\Desktop\для слайдов_медицина фото\IMG_37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432" y="5055571"/>
            <a:ext cx="2256396" cy="165744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414931" y="721856"/>
            <a:ext cx="4576714" cy="1123712"/>
          </a:xfrm>
          <a:prstGeom prst="wedgeRoundRectCallout">
            <a:avLst>
              <a:gd name="adj1" fmla="val -60644"/>
              <a:gd name="adj2" fmla="val 69011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по отрасли «Здравоохранение» на 2018 год запланированы в сумме 18 258,4 млн. рублей, из них основная часть за счет средств  обязательного медицинского страхования – 14 315,7 млн. рублей, за счет средств республиканского бюджета Чувашской Республики – 3 942,7 млн. рублей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9729" y="20137"/>
            <a:ext cx="7264599" cy="540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7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</a:t>
            </a:r>
            <a:r>
              <a:rPr lang="ru-RU" sz="17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 </a:t>
            </a:r>
            <a:r>
              <a:rPr lang="ru-RU" sz="17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7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учетом средств территориального фонда обязательного медицинского </a:t>
            </a:r>
            <a:r>
              <a:rPr lang="ru-RU" sz="17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страхования</a:t>
            </a:r>
            <a:endParaRPr lang="ru-RU" sz="17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05279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41</a:t>
            </a:fld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9730" y="762562"/>
            <a:ext cx="2191595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Вид расходов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23332" y="762562"/>
            <a:ext cx="4280915" cy="504000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Правовое основание 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90137" y="2541353"/>
            <a:ext cx="2179829" cy="27841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900" dirty="0" smtClean="0">
                <a:solidFill>
                  <a:schemeClr val="tx1"/>
                </a:solidFill>
              </a:rPr>
              <a:t>Выплаты труженикам тыла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90137" y="2907117"/>
            <a:ext cx="2179829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solidFill>
                  <a:schemeClr val="tx1"/>
                </a:solidFill>
              </a:rPr>
              <a:t>Выплаты реабилитированным лицам и признанным пострадавшими от политических репрессий 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995434" y="692696"/>
            <a:ext cx="948497" cy="643787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Объем расходов  на 2018 год (тыс. руб.)</a:t>
            </a:r>
            <a:endParaRPr lang="ru-RU" sz="900" b="1" dirty="0">
              <a:solidFill>
                <a:sysClr val="windowText" lastClr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90138" y="1406808"/>
            <a:ext cx="8763683" cy="219699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Поддержка пожилых людей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493658" y="1710801"/>
            <a:ext cx="4320478" cy="2398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24.11.2004 № </a:t>
            </a:r>
            <a:r>
              <a:rPr lang="ru-RU" sz="700" dirty="0">
                <a:solidFill>
                  <a:schemeClr val="tx1"/>
                </a:solidFill>
              </a:rPr>
              <a:t>43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социальной поддержке тружеников тыла военных лет и ветеранов </a:t>
            </a:r>
            <a:r>
              <a:rPr lang="ru-RU" sz="700" dirty="0" smtClean="0">
                <a:solidFill>
                  <a:schemeClr val="tx1"/>
                </a:solidFill>
              </a:rPr>
              <a:t>труда»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 flipH="1">
            <a:off x="2493658" y="2526730"/>
            <a:ext cx="4320479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24.11.2004 </a:t>
            </a:r>
            <a:r>
              <a:rPr lang="ru-RU" sz="700" dirty="0">
                <a:solidFill>
                  <a:schemeClr val="tx1"/>
                </a:solidFill>
              </a:rPr>
              <a:t>№ 43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социальной поддержке тружеников тыла военных лет и ветеранов </a:t>
            </a:r>
            <a:r>
              <a:rPr lang="ru-RU" sz="700" dirty="0" smtClean="0">
                <a:solidFill>
                  <a:schemeClr val="tx1"/>
                </a:solidFill>
              </a:rPr>
              <a:t>труда»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493658" y="1982344"/>
            <a:ext cx="4320479" cy="14399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31.12.2015 </a:t>
            </a:r>
            <a:r>
              <a:rPr lang="ru-RU" sz="700" dirty="0">
                <a:solidFill>
                  <a:schemeClr val="tx1"/>
                </a:solidFill>
              </a:rPr>
              <a:t>№ 90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ветеранах труда Чувашской </a:t>
            </a:r>
            <a:r>
              <a:rPr lang="ru-RU" sz="700" dirty="0" smtClean="0">
                <a:solidFill>
                  <a:schemeClr val="tx1"/>
                </a:solidFill>
              </a:rPr>
              <a:t>Республики»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98055" y="5953506"/>
            <a:ext cx="8745876" cy="18351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Обеспечение жильем детей-сирот и детей, оставшихся без попечения родителей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90137" y="6206077"/>
            <a:ext cx="2204588" cy="39127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>
                <a:solidFill>
                  <a:schemeClr val="tx1"/>
                </a:solidFill>
              </a:rPr>
              <a:t>Обеспечение жильем детей-сирот и детей, оставшихся без попечения родителей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493658" y="6206077"/>
            <a:ext cx="4320479" cy="39127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Федеральный закон от 21.12.1996 № 159-ФЗ «О дополнительных гарантиях по социальной </a:t>
            </a:r>
            <a:r>
              <a:rPr lang="ru-RU" sz="700" dirty="0">
                <a:solidFill>
                  <a:schemeClr val="tx1"/>
                </a:solidFill>
              </a:rPr>
              <a:t>поддержке детей-сирот и детей, оставшихся без попечения </a:t>
            </a:r>
            <a:r>
              <a:rPr lang="ru-RU" sz="700" dirty="0" smtClean="0">
                <a:solidFill>
                  <a:schemeClr val="tx1"/>
                </a:solidFill>
              </a:rPr>
              <a:t>родителей»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493658" y="2907117"/>
            <a:ext cx="4320479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24.11.2004 </a:t>
            </a:r>
            <a:r>
              <a:rPr lang="ru-RU" sz="700" dirty="0">
                <a:solidFill>
                  <a:schemeClr val="tx1"/>
                </a:solidFill>
              </a:rPr>
              <a:t>№ 47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социальной поддержке реабилитированных лиц и лиц, признанных пострадавшими от политических </a:t>
            </a:r>
            <a:r>
              <a:rPr lang="ru-RU" sz="700" dirty="0" smtClean="0">
                <a:solidFill>
                  <a:schemeClr val="tx1"/>
                </a:solidFill>
              </a:rPr>
              <a:t>репрессий» 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8005325" y="1710802"/>
            <a:ext cx="948497" cy="41554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dirty="0" smtClean="0">
                <a:solidFill>
                  <a:schemeClr val="tx1"/>
                </a:solidFill>
              </a:rPr>
              <a:t>1 692 210,6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944355" y="2526730"/>
            <a:ext cx="936000" cy="28799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1 863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90137" y="1688661"/>
            <a:ext cx="2179830" cy="43768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solidFill>
                  <a:schemeClr val="tx1"/>
                </a:solidFill>
              </a:rPr>
              <a:t>Обеспечение мер социальной поддержки ветеранов труда</a:t>
            </a:r>
            <a:r>
              <a:rPr lang="ru-RU" sz="900" b="1" dirty="0" smtClean="0">
                <a:solidFill>
                  <a:schemeClr val="tx1"/>
                </a:solidFill>
              </a:rPr>
              <a:t> </a:t>
            </a:r>
            <a:endParaRPr lang="ru-RU" sz="900" b="1" dirty="0">
              <a:solidFill>
                <a:schemeClr val="tx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944355" y="2907117"/>
            <a:ext cx="936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933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6944355" y="6199418"/>
            <a:ext cx="936000" cy="39793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112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190139" y="3390826"/>
            <a:ext cx="8753792" cy="18351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Поддержка инвалидов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190137" y="4149080"/>
            <a:ext cx="2221623" cy="75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>
                <a:solidFill>
                  <a:schemeClr val="tx1"/>
                </a:solidFill>
              </a:rPr>
              <a:t>Осуществление переданных полномочий </a:t>
            </a:r>
            <a:r>
              <a:rPr lang="ru-RU" sz="900" dirty="0" smtClean="0">
                <a:solidFill>
                  <a:schemeClr val="tx1"/>
                </a:solidFill>
              </a:rPr>
              <a:t>РФ </a:t>
            </a:r>
            <a:r>
              <a:rPr lang="ru-RU" sz="900" dirty="0">
                <a:solidFill>
                  <a:schemeClr val="tx1"/>
                </a:solidFill>
              </a:rPr>
              <a:t>по предоставлению отдельных мер социальной поддержки граждан, подвергшихся воздействию радиации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2493658" y="4149082"/>
            <a:ext cx="4320478" cy="75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РФ от 15.05.1991 № </a:t>
            </a:r>
            <a:r>
              <a:rPr lang="ru-RU" sz="700" dirty="0">
                <a:solidFill>
                  <a:schemeClr val="tx1"/>
                </a:solidFill>
              </a:rPr>
              <a:t>1244-1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социальной защите граждан, подвергшихся воздействию радиации вследствие катастрофы на Чернобыльской </a:t>
            </a:r>
            <a:r>
              <a:rPr lang="ru-RU" sz="700" dirty="0" smtClean="0">
                <a:solidFill>
                  <a:schemeClr val="tx1"/>
                </a:solidFill>
              </a:rPr>
              <a:t>АЭС», </a:t>
            </a:r>
            <a:r>
              <a:rPr lang="ru-RU" sz="700" dirty="0">
                <a:solidFill>
                  <a:schemeClr val="tx1"/>
                </a:solidFill>
              </a:rPr>
              <a:t>от </a:t>
            </a:r>
            <a:r>
              <a:rPr lang="ru-RU" sz="700" dirty="0" smtClean="0">
                <a:solidFill>
                  <a:schemeClr val="tx1"/>
                </a:solidFill>
              </a:rPr>
              <a:t>26.11.1998 № </a:t>
            </a:r>
            <a:r>
              <a:rPr lang="ru-RU" sz="700" dirty="0">
                <a:solidFill>
                  <a:schemeClr val="tx1"/>
                </a:solidFill>
              </a:rPr>
              <a:t>175-ФЗ </a:t>
            </a:r>
            <a:r>
              <a:rPr lang="ru-RU" sz="700" dirty="0" smtClean="0">
                <a:solidFill>
                  <a:schemeClr val="tx1"/>
                </a:solidFill>
              </a:rPr>
              <a:t>«О соц. </a:t>
            </a:r>
            <a:r>
              <a:rPr lang="ru-RU" sz="700" dirty="0">
                <a:solidFill>
                  <a:schemeClr val="tx1"/>
                </a:solidFill>
              </a:rPr>
              <a:t>защите граждан </a:t>
            </a:r>
            <a:r>
              <a:rPr lang="ru-RU" sz="700" dirty="0" smtClean="0">
                <a:solidFill>
                  <a:schemeClr val="tx1"/>
                </a:solidFill>
              </a:rPr>
              <a:t>РФ, </a:t>
            </a:r>
            <a:r>
              <a:rPr lang="ru-RU" sz="700" dirty="0">
                <a:solidFill>
                  <a:schemeClr val="tx1"/>
                </a:solidFill>
              </a:rPr>
              <a:t>подвергшихся воздействию радиации вследствие аварии </a:t>
            </a:r>
            <a:r>
              <a:rPr lang="ru-RU" sz="700" dirty="0" smtClean="0">
                <a:solidFill>
                  <a:schemeClr val="tx1"/>
                </a:solidFill>
              </a:rPr>
              <a:t>на ПО «Маяк» </a:t>
            </a:r>
            <a:r>
              <a:rPr lang="ru-RU" sz="700" dirty="0">
                <a:solidFill>
                  <a:schemeClr val="tx1"/>
                </a:solidFill>
              </a:rPr>
              <a:t>и сбросов радиоактивных отходов в </a:t>
            </a:r>
            <a:r>
              <a:rPr lang="ru-RU" sz="700" dirty="0" smtClean="0">
                <a:solidFill>
                  <a:schemeClr val="tx1"/>
                </a:solidFill>
              </a:rPr>
              <a:t>реку «</a:t>
            </a:r>
            <a:r>
              <a:rPr lang="ru-RU" sz="700" dirty="0" err="1" smtClean="0">
                <a:solidFill>
                  <a:schemeClr val="tx1"/>
                </a:solidFill>
              </a:rPr>
              <a:t>Теча</a:t>
            </a:r>
            <a:r>
              <a:rPr lang="ru-RU" sz="700" dirty="0" smtClean="0">
                <a:solidFill>
                  <a:schemeClr val="tx1"/>
                </a:solidFill>
              </a:rPr>
              <a:t>», </a:t>
            </a:r>
            <a:r>
              <a:rPr lang="ru-RU" sz="700" dirty="0">
                <a:solidFill>
                  <a:schemeClr val="tx1"/>
                </a:solidFill>
              </a:rPr>
              <a:t>от </a:t>
            </a:r>
            <a:r>
              <a:rPr lang="ru-RU" sz="700" dirty="0" smtClean="0">
                <a:solidFill>
                  <a:schemeClr val="tx1"/>
                </a:solidFill>
              </a:rPr>
              <a:t>10.01.2002 № 2-ФЗ «О соц. гарантиях </a:t>
            </a:r>
            <a:r>
              <a:rPr lang="ru-RU" sz="700" dirty="0">
                <a:solidFill>
                  <a:schemeClr val="tx1"/>
                </a:solidFill>
              </a:rPr>
              <a:t>гражданам, подвергшимся радиационному воздействию вследствие ядерных испытаний на Семипалатинском </a:t>
            </a:r>
            <a:r>
              <a:rPr lang="ru-RU" sz="700" dirty="0" smtClean="0">
                <a:solidFill>
                  <a:schemeClr val="tx1"/>
                </a:solidFill>
              </a:rPr>
              <a:t>полигоне»</a:t>
            </a: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190137" y="4953664"/>
            <a:ext cx="2213706" cy="34754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>
                <a:solidFill>
                  <a:schemeClr val="tx1"/>
                </a:solidFill>
              </a:rPr>
              <a:t>Дополнительные выплаты инвалидам боевых действий</a:t>
            </a: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190137" y="5382400"/>
            <a:ext cx="2213706" cy="49487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>
                <a:solidFill>
                  <a:schemeClr val="tx1"/>
                </a:solidFill>
              </a:rPr>
              <a:t>Денежная компенсация стоимости проезда к месту проведения программного гемодиализа и обратно</a:t>
            </a: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190137" y="3658773"/>
            <a:ext cx="2213706" cy="43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solidFill>
                  <a:schemeClr val="tx1"/>
                </a:solidFill>
              </a:rPr>
              <a:t>Компенсация расходов инвалидам на оплату жилого помещения и коммунальных услуг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2493658" y="3658773"/>
            <a:ext cx="4320478" cy="43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Федеральный закон от 24.11.1995  </a:t>
            </a:r>
            <a:r>
              <a:rPr lang="ru-RU" sz="700" dirty="0">
                <a:solidFill>
                  <a:schemeClr val="tx1"/>
                </a:solidFill>
              </a:rPr>
              <a:t>№ </a:t>
            </a:r>
            <a:r>
              <a:rPr lang="ru-RU" sz="700" dirty="0" smtClean="0">
                <a:solidFill>
                  <a:schemeClr val="tx1"/>
                </a:solidFill>
              </a:rPr>
              <a:t>181-ФЗ «О социальной защите инвалидов в Российской Федерации» 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2493659" y="4953661"/>
            <a:ext cx="4320477" cy="34754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Указ </a:t>
            </a:r>
            <a:r>
              <a:rPr lang="ru-RU" sz="700" dirty="0">
                <a:solidFill>
                  <a:schemeClr val="tx1"/>
                </a:solidFill>
              </a:rPr>
              <a:t>Главы 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12.01.2012</a:t>
            </a:r>
            <a:r>
              <a:rPr lang="ru-RU" sz="700" dirty="0">
                <a:solidFill>
                  <a:schemeClr val="tx1"/>
                </a:solidFill>
              </a:rPr>
              <a:t> </a:t>
            </a:r>
            <a:r>
              <a:rPr lang="ru-RU" sz="700" dirty="0" smtClean="0">
                <a:solidFill>
                  <a:schemeClr val="tx1"/>
                </a:solidFill>
              </a:rPr>
              <a:t>№</a:t>
            </a:r>
            <a:r>
              <a:rPr lang="ru-RU" sz="700" dirty="0">
                <a:solidFill>
                  <a:schemeClr val="tx1"/>
                </a:solidFill>
              </a:rPr>
              <a:t> 4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дополнительной социальной поддержке инвалидов боевых действий", </a:t>
            </a:r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10.05.2012</a:t>
            </a:r>
            <a:r>
              <a:rPr lang="ru-RU" sz="700" dirty="0">
                <a:solidFill>
                  <a:schemeClr val="tx1"/>
                </a:solidFill>
              </a:rPr>
              <a:t> </a:t>
            </a:r>
            <a:r>
              <a:rPr lang="ru-RU" sz="700" dirty="0" smtClean="0">
                <a:solidFill>
                  <a:schemeClr val="tx1"/>
                </a:solidFill>
              </a:rPr>
              <a:t>№ </a:t>
            </a:r>
            <a:r>
              <a:rPr lang="ru-RU" sz="700" dirty="0">
                <a:solidFill>
                  <a:schemeClr val="tx1"/>
                </a:solidFill>
              </a:rPr>
              <a:t>23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порядке предоставления дополнительной выплаты инвалидам боевых </a:t>
            </a:r>
            <a:r>
              <a:rPr lang="ru-RU" sz="700" dirty="0" smtClean="0">
                <a:solidFill>
                  <a:schemeClr val="tx1"/>
                </a:solidFill>
              </a:rPr>
              <a:t>действий»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2493658" y="5382400"/>
            <a:ext cx="4320478" cy="49487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Постановление </a:t>
            </a:r>
            <a:r>
              <a:rPr lang="ru-RU" sz="700" dirty="0">
                <a:solidFill>
                  <a:schemeClr val="tx1"/>
                </a:solidFill>
              </a:rPr>
              <a:t>Кабинета Министров 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11.08.2016 № </a:t>
            </a:r>
            <a:r>
              <a:rPr lang="ru-RU" sz="700" dirty="0">
                <a:solidFill>
                  <a:schemeClr val="tx1"/>
                </a:solidFill>
              </a:rPr>
              <a:t>323  </a:t>
            </a:r>
            <a:r>
              <a:rPr lang="ru-RU" sz="700" dirty="0" smtClean="0">
                <a:solidFill>
                  <a:schemeClr val="tx1"/>
                </a:solidFill>
              </a:rPr>
              <a:t>«Об </a:t>
            </a:r>
            <a:r>
              <a:rPr lang="ru-RU" sz="700" dirty="0">
                <a:solidFill>
                  <a:schemeClr val="tx1"/>
                </a:solidFill>
              </a:rPr>
              <a:t>утверждении Порядка предоставления гражданам, проживающим в Чувашской Республике, страдающим хронической почечной недостаточностью, денежной компенсации стоимости проезда к месту проведения процедуры программного гемодиализа и </a:t>
            </a:r>
            <a:r>
              <a:rPr lang="ru-RU" sz="700" dirty="0" smtClean="0">
                <a:solidFill>
                  <a:schemeClr val="tx1"/>
                </a:solidFill>
              </a:rPr>
              <a:t>обратно»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944355" y="4149082"/>
            <a:ext cx="936000" cy="75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1 095 чел.</a:t>
            </a:r>
          </a:p>
          <a:p>
            <a:pPr algn="ctr"/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6944355" y="5382400"/>
            <a:ext cx="936000" cy="49487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61 чел.</a:t>
            </a: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6944355" y="4953664"/>
            <a:ext cx="936000" cy="34754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117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6944355" y="3658773"/>
            <a:ext cx="936000" cy="43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119 900 чел.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90137" y="2189307"/>
            <a:ext cx="2187912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solidFill>
                  <a:schemeClr val="tx1"/>
                </a:solidFill>
              </a:rPr>
              <a:t>Компенсация расходов  на уплату взноса на капитальный ремонт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2493658" y="2174972"/>
            <a:ext cx="4320479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08.04.2016 </a:t>
            </a:r>
            <a:r>
              <a:rPr lang="ru-RU" sz="700" dirty="0">
                <a:solidFill>
                  <a:schemeClr val="tx1"/>
                </a:solidFill>
              </a:rPr>
              <a:t>№ </a:t>
            </a:r>
            <a:r>
              <a:rPr lang="ru-RU" sz="700" dirty="0" smtClean="0">
                <a:solidFill>
                  <a:schemeClr val="tx1"/>
                </a:solidFill>
              </a:rPr>
              <a:t>14 «О социальной поддержке отдельных категорий граждан по уплате взноса на капитальный ремонт общего имущества в многоквартирном доме»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6944355" y="2166690"/>
            <a:ext cx="936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16 200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6939797" y="753640"/>
            <a:ext cx="1001297" cy="521899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ysClr val="windowText" lastClr="000000"/>
                </a:solidFill>
              </a:rPr>
              <a:t>Численность получателей </a:t>
            </a:r>
            <a:endParaRPr lang="ru-RU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6944355" y="1710801"/>
            <a:ext cx="936000" cy="41554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128 025 </a:t>
            </a:r>
            <a:r>
              <a:rPr lang="ru-RU" sz="900" dirty="0" smtClean="0">
                <a:solidFill>
                  <a:schemeClr val="tx1"/>
                </a:solidFill>
              </a:rPr>
              <a:t>чел.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8005325" y="2174972"/>
            <a:ext cx="948497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28 804,9</a:t>
            </a: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8005325" y="2541353"/>
            <a:ext cx="948497" cy="28799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20 800,3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8005325" y="2922818"/>
            <a:ext cx="948497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29 607,9 </a:t>
            </a: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8005325" y="3663542"/>
            <a:ext cx="948497" cy="43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642 934,1</a:t>
            </a: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8005325" y="4160343"/>
            <a:ext cx="948497" cy="75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28 952,7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8005325" y="4953664"/>
            <a:ext cx="948497" cy="34754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868,0  </a:t>
            </a: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8005325" y="5382399"/>
            <a:ext cx="948497" cy="49487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10 457,0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8005325" y="6206078"/>
            <a:ext cx="948497" cy="38975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106 113,2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7" name="Заголовок 1"/>
          <p:cNvSpPr txBox="1">
            <a:spLocks/>
          </p:cNvSpPr>
          <p:nvPr/>
        </p:nvSpPr>
        <p:spPr>
          <a:xfrm>
            <a:off x="259730" y="69850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отдельных категорий граждан</a:t>
            </a:r>
            <a:endParaRPr lang="ru-RU" sz="2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8" name="Прямая соединительная линия 7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6587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42</a:t>
            </a:fld>
            <a:endParaRPr lang="ru-RU" dirty="0"/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231980" y="3887900"/>
            <a:ext cx="8747902" cy="18351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Помощь малоимущим гражданам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231979" y="4524884"/>
            <a:ext cx="2176937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>
                <a:solidFill>
                  <a:schemeClr val="tx1"/>
                </a:solidFill>
              </a:rPr>
              <a:t>Социальные выплаты </a:t>
            </a:r>
            <a:r>
              <a:rPr lang="ru-RU" sz="900" dirty="0" smtClean="0">
                <a:solidFill>
                  <a:schemeClr val="tx1"/>
                </a:solidFill>
              </a:rPr>
              <a:t>                     безработным гражданам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2477657" y="4524884"/>
            <a:ext cx="4464649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00" dirty="0" smtClean="0"/>
              <a:t>Федеральный закон от </a:t>
            </a:r>
            <a:r>
              <a:rPr lang="ru-RU" sz="700" dirty="0"/>
              <a:t>19.04.1991 </a:t>
            </a:r>
            <a:r>
              <a:rPr lang="ru-RU" sz="700" dirty="0" smtClean="0"/>
              <a:t>№ 1032-1 «О </a:t>
            </a:r>
            <a:r>
              <a:rPr lang="ru-RU" sz="700" dirty="0"/>
              <a:t>занятости населения в Российской </a:t>
            </a:r>
            <a:r>
              <a:rPr lang="ru-RU" sz="700" dirty="0" smtClean="0"/>
              <a:t>Федерации» </a:t>
            </a:r>
            <a:endParaRPr lang="ru-RU" sz="700" dirty="0"/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231979" y="4869160"/>
            <a:ext cx="2179781" cy="39600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solidFill>
                  <a:schemeClr val="tx1"/>
                </a:solidFill>
              </a:rPr>
              <a:t>Социальные пособия учащимся, нуждающимся в приобретении проездных билетов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2477657" y="4869160"/>
            <a:ext cx="4464649" cy="39600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Чувашской Республики от 30.07.2013 № 50 «Об образовании в Чувашской Республике»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7051496" y="4524884"/>
            <a:ext cx="936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6 777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7051496" y="4869160"/>
            <a:ext cx="936000" cy="39600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2 335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231979" y="4144608"/>
            <a:ext cx="2176937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solidFill>
                  <a:schemeClr val="tx1"/>
                </a:solidFill>
              </a:rPr>
              <a:t>Субсидии на оплату жилого помещения и коммунальных услуг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2477657" y="4144608"/>
            <a:ext cx="4464649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Статья 159 Жилищного Кодекса Российской Федерации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7051496" y="4144608"/>
            <a:ext cx="936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21 929 сем.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31979" y="5349897"/>
            <a:ext cx="8747902" cy="18351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Поддержка молодых семей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31979" y="6027885"/>
            <a:ext cx="2176937" cy="56053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>
                <a:solidFill>
                  <a:schemeClr val="tx1"/>
                </a:solidFill>
              </a:rPr>
              <a:t>Возмещение части затрат на уплату процентов по ипотечным кредитам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477657" y="6021287"/>
            <a:ext cx="4464649" cy="56713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00" dirty="0" smtClean="0"/>
              <a:t>Постановления </a:t>
            </a:r>
            <a:r>
              <a:rPr lang="ru-RU" sz="700" dirty="0"/>
              <a:t>Кабинета Министров Чувашской Республики от 24.07.2002 № 202 </a:t>
            </a:r>
            <a:r>
              <a:rPr lang="ru-RU" sz="700" dirty="0" smtClean="0"/>
              <a:t>«Об </a:t>
            </a:r>
            <a:r>
              <a:rPr lang="ru-RU" sz="700" dirty="0"/>
              <a:t>утверждении Порядка возмещения части затрат на уплату процентов по ипотечным кредитам, привлекаемым молодыми семьями на приобретение или строительство жилья, за счет средств республиканского бюджета Чувашской </a:t>
            </a:r>
            <a:r>
              <a:rPr lang="ru-RU" sz="700" dirty="0" smtClean="0"/>
              <a:t>Республики», </a:t>
            </a:r>
            <a:r>
              <a:rPr lang="ru-RU" sz="700" dirty="0"/>
              <a:t>от 24.10.2011 </a:t>
            </a:r>
            <a:r>
              <a:rPr lang="ru-RU" sz="700" dirty="0" smtClean="0"/>
              <a:t>№ </a:t>
            </a:r>
            <a:r>
              <a:rPr lang="ru-RU" sz="700" dirty="0"/>
              <a:t>446 </a:t>
            </a:r>
            <a:r>
              <a:rPr lang="ru-RU" sz="700" dirty="0" smtClean="0"/>
              <a:t>«Об </a:t>
            </a:r>
            <a:r>
              <a:rPr lang="ru-RU" sz="700" dirty="0"/>
              <a:t>утверждении Порядка возмещения части затрат на уплату процентов по ипотечным кредитам (займам), привлеченным молодыми семьями </a:t>
            </a:r>
            <a:r>
              <a:rPr lang="ru-RU" sz="700" dirty="0" smtClean="0"/>
              <a:t>…»</a:t>
            </a:r>
            <a:endParaRPr lang="ru-RU" sz="700" dirty="0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051496" y="6021287"/>
            <a:ext cx="936000" cy="56713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</a:t>
            </a:r>
            <a:r>
              <a:rPr lang="ru-RU" sz="1000" dirty="0">
                <a:solidFill>
                  <a:schemeClr val="tx1"/>
                </a:solidFill>
              </a:rPr>
              <a:t> </a:t>
            </a:r>
            <a:r>
              <a:rPr lang="ru-RU" sz="1000" dirty="0" smtClean="0">
                <a:solidFill>
                  <a:schemeClr val="tx1"/>
                </a:solidFill>
              </a:rPr>
              <a:t>3 984 </a:t>
            </a:r>
            <a:r>
              <a:rPr lang="ru-RU" sz="1000" dirty="0">
                <a:solidFill>
                  <a:schemeClr val="tx1"/>
                </a:solidFill>
              </a:rPr>
              <a:t>чел</a:t>
            </a:r>
            <a:r>
              <a:rPr lang="ru-RU" sz="1000" dirty="0" smtClean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231979" y="5589280"/>
            <a:ext cx="2176937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solidFill>
                  <a:schemeClr val="tx1"/>
                </a:solidFill>
              </a:rPr>
              <a:t>Обеспечение </a:t>
            </a:r>
            <a:r>
              <a:rPr lang="ru-RU" sz="900" dirty="0">
                <a:solidFill>
                  <a:schemeClr val="tx1"/>
                </a:solidFill>
              </a:rPr>
              <a:t>жильем молодых семей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2477657" y="5589280"/>
            <a:ext cx="4464649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>
                <a:solidFill>
                  <a:schemeClr val="tx1"/>
                </a:solidFill>
              </a:rPr>
              <a:t>Постановление Кабинета Министров </a:t>
            </a:r>
            <a:r>
              <a:rPr lang="ru-RU" sz="700" dirty="0" smtClean="0">
                <a:solidFill>
                  <a:schemeClr val="tx1"/>
                </a:solidFill>
              </a:rPr>
              <a:t>Чувашской Республики </a:t>
            </a:r>
            <a:r>
              <a:rPr lang="ru-RU" sz="700" dirty="0">
                <a:solidFill>
                  <a:schemeClr val="tx1"/>
                </a:solidFill>
              </a:rPr>
              <a:t>от 20.12.2010 </a:t>
            </a:r>
            <a:r>
              <a:rPr lang="ru-RU" sz="700" dirty="0" smtClean="0">
                <a:solidFill>
                  <a:schemeClr val="tx1"/>
                </a:solidFill>
              </a:rPr>
              <a:t>№ </a:t>
            </a:r>
            <a:r>
              <a:rPr lang="ru-RU" sz="700" dirty="0">
                <a:solidFill>
                  <a:schemeClr val="tx1"/>
                </a:solidFill>
              </a:rPr>
              <a:t>448 </a:t>
            </a:r>
            <a:r>
              <a:rPr lang="ru-RU" sz="700" dirty="0" smtClean="0">
                <a:solidFill>
                  <a:schemeClr val="tx1"/>
                </a:solidFill>
              </a:rPr>
              <a:t>«Об </a:t>
            </a:r>
            <a:r>
              <a:rPr lang="ru-RU" sz="700" dirty="0">
                <a:solidFill>
                  <a:schemeClr val="tx1"/>
                </a:solidFill>
              </a:rPr>
              <a:t>утверждении Правил предоставления средств из республиканского бюджета Чувашской Республики на предоставление социальных выплат молодым семьям на приобретение </a:t>
            </a:r>
            <a:r>
              <a:rPr lang="ru-RU" sz="700" dirty="0" smtClean="0">
                <a:solidFill>
                  <a:schemeClr val="tx1"/>
                </a:solidFill>
              </a:rPr>
              <a:t>жилья»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051496" y="5589280"/>
            <a:ext cx="936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372 семьи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8070145" y="2234502"/>
            <a:ext cx="909737" cy="24517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104 832,4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248527" y="2546302"/>
            <a:ext cx="2179780" cy="37783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Выплаты опекунам (попечителям), патронатным воспитателям  на содержание подопечных детей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48527" y="2215994"/>
            <a:ext cx="2179780" cy="2726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Выплаты приемной семье на содержание подопечных детей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231980" y="1105412"/>
            <a:ext cx="8747900" cy="18939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Поддержка материнства и детства 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244339" y="1743253"/>
            <a:ext cx="2179781" cy="40281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800" dirty="0" smtClean="0">
              <a:solidFill>
                <a:schemeClr val="tx1"/>
              </a:solidFill>
            </a:endParaRPr>
          </a:p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Ежемесячная выплата в связи с рождением (усыновлением) первого ребенка </a:t>
            </a:r>
          </a:p>
          <a:p>
            <a:pPr algn="just"/>
            <a:endParaRPr lang="ru-RU" sz="800" dirty="0" smtClean="0">
              <a:solidFill>
                <a:schemeClr val="tx1"/>
              </a:solidFill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2477657" y="1743252"/>
            <a:ext cx="4464649" cy="40281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00" dirty="0" smtClean="0">
                <a:solidFill>
                  <a:schemeClr val="tx1"/>
                </a:solidFill>
              </a:rPr>
              <a:t>Федеральный закон </a:t>
            </a:r>
            <a:r>
              <a:rPr lang="ru-RU" sz="700" dirty="0">
                <a:solidFill>
                  <a:schemeClr val="tx1"/>
                </a:solidFill>
              </a:rPr>
              <a:t>от </a:t>
            </a:r>
            <a:r>
              <a:rPr lang="ru-RU" sz="800" dirty="0" smtClean="0"/>
              <a:t>28.12.2017 № 418-ФЗ «О </a:t>
            </a:r>
            <a:r>
              <a:rPr lang="ru-RU" sz="800" dirty="0"/>
              <a:t>ежемесячных выплатах семьям, имеющим </a:t>
            </a:r>
            <a:r>
              <a:rPr lang="ru-RU" sz="800" dirty="0" smtClean="0"/>
              <a:t>детей»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257085" y="2987937"/>
            <a:ext cx="2179781" cy="576064"/>
          </a:xfrm>
          <a:prstGeom prst="roundRect">
            <a:avLst>
              <a:gd name="adj" fmla="val 1960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</a:rPr>
              <a:t>Ежемесячная денежная выплата, назначаемая в случае рождения (усыновления) третьего </a:t>
            </a:r>
            <a:r>
              <a:rPr lang="ru-RU" sz="800" dirty="0" smtClean="0">
                <a:solidFill>
                  <a:schemeClr val="tx1"/>
                </a:solidFill>
              </a:rPr>
              <a:t>или </a:t>
            </a:r>
            <a:r>
              <a:rPr lang="ru-RU" sz="800" dirty="0">
                <a:solidFill>
                  <a:schemeClr val="tx1"/>
                </a:solidFill>
              </a:rPr>
              <a:t>последующих детей до достижения ребенком возраста трех лет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2477657" y="2987937"/>
            <a:ext cx="4464649" cy="57606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Указ </a:t>
            </a:r>
            <a:r>
              <a:rPr lang="ru-RU" sz="700" dirty="0">
                <a:solidFill>
                  <a:schemeClr val="tx1"/>
                </a:solidFill>
              </a:rPr>
              <a:t>Президента Российской Федерации от </a:t>
            </a:r>
            <a:r>
              <a:rPr lang="ru-RU" sz="700" dirty="0" smtClean="0">
                <a:solidFill>
                  <a:schemeClr val="tx1"/>
                </a:solidFill>
              </a:rPr>
              <a:t>07.05.2012</a:t>
            </a:r>
            <a:r>
              <a:rPr lang="ru-RU" sz="700" dirty="0">
                <a:solidFill>
                  <a:schemeClr val="tx1"/>
                </a:solidFill>
              </a:rPr>
              <a:t> </a:t>
            </a:r>
            <a:r>
              <a:rPr lang="ru-RU" sz="700" dirty="0" smtClean="0">
                <a:solidFill>
                  <a:schemeClr val="tx1"/>
                </a:solidFill>
              </a:rPr>
              <a:t>№</a:t>
            </a:r>
            <a:r>
              <a:rPr lang="ru-RU" sz="700" dirty="0">
                <a:solidFill>
                  <a:schemeClr val="tx1"/>
                </a:solidFill>
              </a:rPr>
              <a:t> 606 </a:t>
            </a:r>
            <a:r>
              <a:rPr lang="ru-RU" sz="700" dirty="0" smtClean="0">
                <a:solidFill>
                  <a:schemeClr val="tx1"/>
                </a:solidFill>
              </a:rPr>
              <a:t>«О</a:t>
            </a:r>
            <a:r>
              <a:rPr lang="ru-RU" sz="700" dirty="0">
                <a:solidFill>
                  <a:schemeClr val="tx1"/>
                </a:solidFill>
              </a:rPr>
              <a:t> мерах по реализации демографической политики </a:t>
            </a:r>
            <a:r>
              <a:rPr lang="ru-RU" sz="700" dirty="0" smtClean="0">
                <a:solidFill>
                  <a:schemeClr val="tx1"/>
                </a:solidFill>
              </a:rPr>
              <a:t>РФ», Указ </a:t>
            </a:r>
            <a:r>
              <a:rPr lang="ru-RU" sz="700" dirty="0">
                <a:solidFill>
                  <a:schemeClr val="tx1"/>
                </a:solidFill>
              </a:rPr>
              <a:t>Главы 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27.06.2012 № </a:t>
            </a:r>
            <a:r>
              <a:rPr lang="ru-RU" sz="700" dirty="0">
                <a:solidFill>
                  <a:schemeClr val="tx1"/>
                </a:solidFill>
              </a:rPr>
              <a:t>77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ежемесячной денежной выплате семьям в случае рождения третьего ребенка или последующих </a:t>
            </a:r>
            <a:r>
              <a:rPr lang="ru-RU" sz="700" dirty="0" smtClean="0">
                <a:solidFill>
                  <a:schemeClr val="tx1"/>
                </a:solidFill>
              </a:rPr>
              <a:t>детей», 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04.12.2012 № </a:t>
            </a:r>
            <a:r>
              <a:rPr lang="ru-RU" sz="700" dirty="0">
                <a:solidFill>
                  <a:schemeClr val="tx1"/>
                </a:solidFill>
              </a:rPr>
              <a:t> 82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ежемесячной денежной выплате семьям в случае рождения (усыновления) третьего ребенка или последующих </a:t>
            </a:r>
            <a:r>
              <a:rPr lang="ru-RU" sz="700" dirty="0" smtClean="0">
                <a:solidFill>
                  <a:schemeClr val="tx1"/>
                </a:solidFill>
              </a:rPr>
              <a:t>детей»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2477657" y="2215994"/>
            <a:ext cx="4464649" cy="70813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24.11.2004 № 46 «О государственных пособиях гражданам, имеющим детей», от 24.11.2004 № 48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социальной поддержке детей в Чувашской </a:t>
            </a:r>
            <a:r>
              <a:rPr lang="ru-RU" sz="700" dirty="0" smtClean="0">
                <a:solidFill>
                  <a:schemeClr val="tx1"/>
                </a:solidFill>
              </a:rPr>
              <a:t>Республики»</a:t>
            </a:r>
            <a:endParaRPr lang="ru-RU" sz="700" dirty="0"/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8070143" y="2987937"/>
            <a:ext cx="909737" cy="57606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488 087,1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8070145" y="2524955"/>
            <a:ext cx="909737" cy="39917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114 006,6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244340" y="3639228"/>
            <a:ext cx="2179780" cy="21545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800" dirty="0" smtClean="0">
                <a:solidFill>
                  <a:schemeClr val="tx1"/>
                </a:solidFill>
              </a:rPr>
              <a:t>Выплаты </a:t>
            </a:r>
            <a:r>
              <a:rPr lang="ru-RU" sz="800" dirty="0">
                <a:solidFill>
                  <a:schemeClr val="tx1"/>
                </a:solidFill>
              </a:rPr>
              <a:t> республиканского материнского (семейного) капитала</a:t>
            </a:r>
          </a:p>
        </p:txBody>
      </p:sp>
      <p:sp>
        <p:nvSpPr>
          <p:cNvPr id="58" name="Скругленный прямоугольник 57"/>
          <p:cNvSpPr/>
          <p:nvPr/>
        </p:nvSpPr>
        <p:spPr>
          <a:xfrm flipH="1">
            <a:off x="2477656" y="3639228"/>
            <a:ext cx="4464649" cy="21277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>
                <a:solidFill>
                  <a:schemeClr val="tx1"/>
                </a:solidFill>
              </a:rPr>
              <a:t>Закон Чувашской Республики от 21 февраля 2012 г. № 1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дополнительных мерах государственной поддержки семей, имеющих </a:t>
            </a:r>
            <a:r>
              <a:rPr lang="ru-RU" sz="700" dirty="0" smtClean="0">
                <a:solidFill>
                  <a:schemeClr val="tx1"/>
                </a:solidFill>
              </a:rPr>
              <a:t>детей»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8070143" y="3639228"/>
            <a:ext cx="909737" cy="21277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146 800,0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8076569" y="1743254"/>
            <a:ext cx="909737" cy="40280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143 468,5</a:t>
            </a:r>
            <a:endParaRPr lang="ru-RU" sz="1000" dirty="0"/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7051496" y="1743254"/>
            <a:ext cx="936000" cy="40878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1 342 чел.</a:t>
            </a:r>
          </a:p>
          <a:p>
            <a:endParaRPr lang="ru-RU" sz="1000" i="1" dirty="0"/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7045538" y="2247438"/>
            <a:ext cx="941958" cy="24517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1 276 семей</a:t>
            </a:r>
          </a:p>
          <a:p>
            <a:endParaRPr lang="ru-RU" sz="1000" i="1" dirty="0"/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7045538" y="2557479"/>
            <a:ext cx="941958" cy="36665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1 402  чел.</a:t>
            </a:r>
          </a:p>
          <a:p>
            <a:endParaRPr lang="ru-RU" sz="1000" i="1" dirty="0"/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7051496" y="2987937"/>
            <a:ext cx="936000" cy="57606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5 652  семьи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7051496" y="3639228"/>
            <a:ext cx="936000" cy="21277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1 455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8070143" y="4144608"/>
            <a:ext cx="909737" cy="30727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291 308,6 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8070143" y="4516522"/>
            <a:ext cx="909737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200 404,4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8070143" y="4869160"/>
            <a:ext cx="909737" cy="39600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11 546,1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3" name="Скругленный прямоугольник 82"/>
          <p:cNvSpPr/>
          <p:nvPr/>
        </p:nvSpPr>
        <p:spPr>
          <a:xfrm>
            <a:off x="8070143" y="5589280"/>
            <a:ext cx="909737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227 777,7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5" name="Скругленный прямоугольник 84"/>
          <p:cNvSpPr/>
          <p:nvPr/>
        </p:nvSpPr>
        <p:spPr>
          <a:xfrm>
            <a:off x="8070143" y="6033679"/>
            <a:ext cx="909737" cy="55474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105 806,5</a:t>
            </a:r>
          </a:p>
        </p:txBody>
      </p:sp>
      <p:sp>
        <p:nvSpPr>
          <p:cNvPr id="87" name="Заголовок 1"/>
          <p:cNvSpPr txBox="1">
            <a:spLocks/>
          </p:cNvSpPr>
          <p:nvPr/>
        </p:nvSpPr>
        <p:spPr>
          <a:xfrm>
            <a:off x="259730" y="69850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отдельных категорий граждан</a:t>
            </a:r>
            <a:endParaRPr lang="ru-RU" sz="2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8" name="Прямая соединительная линия 8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90" name="Скругленный прямоугольник 89"/>
          <p:cNvSpPr/>
          <p:nvPr/>
        </p:nvSpPr>
        <p:spPr>
          <a:xfrm>
            <a:off x="231980" y="692696"/>
            <a:ext cx="2176936" cy="349585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Вид расходов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91" name="Скругленный прямоугольник 90"/>
          <p:cNvSpPr/>
          <p:nvPr/>
        </p:nvSpPr>
        <p:spPr>
          <a:xfrm>
            <a:off x="2483614" y="692696"/>
            <a:ext cx="4452733" cy="349585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Правовое основание 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92" name="Скругленный прямоугольник 91"/>
          <p:cNvSpPr/>
          <p:nvPr/>
        </p:nvSpPr>
        <p:spPr>
          <a:xfrm>
            <a:off x="8070144" y="620688"/>
            <a:ext cx="909737" cy="504057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ysClr val="windowText" lastClr="000000"/>
                </a:solidFill>
              </a:rPr>
              <a:t>Объем расходов                на 2018 год (тыс. руб.)</a:t>
            </a:r>
            <a:endParaRPr lang="ru-RU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93" name="Скругленный прямоугольник 92"/>
          <p:cNvSpPr/>
          <p:nvPr/>
        </p:nvSpPr>
        <p:spPr>
          <a:xfrm>
            <a:off x="7045538" y="692696"/>
            <a:ext cx="947916" cy="349585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ysClr val="windowText" lastClr="000000"/>
                </a:solidFill>
              </a:rPr>
              <a:t>Численность получателей </a:t>
            </a:r>
            <a:endParaRPr lang="ru-RU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240060" y="1294807"/>
            <a:ext cx="2179779" cy="36279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Выплата ежемесячного пособия на ребенка</a:t>
            </a: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2483615" y="1294806"/>
            <a:ext cx="4458691" cy="36279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Федеральный закон </a:t>
            </a:r>
            <a:r>
              <a:rPr lang="ru-RU" sz="700" dirty="0">
                <a:solidFill>
                  <a:schemeClr val="tx1"/>
                </a:solidFill>
              </a:rPr>
              <a:t>от </a:t>
            </a:r>
            <a:r>
              <a:rPr lang="ru-RU" sz="700" dirty="0" smtClean="0">
                <a:solidFill>
                  <a:schemeClr val="tx1"/>
                </a:solidFill>
              </a:rPr>
              <a:t>19.05.1995 № </a:t>
            </a:r>
            <a:r>
              <a:rPr lang="ru-RU" sz="700" dirty="0">
                <a:solidFill>
                  <a:schemeClr val="tx1"/>
                </a:solidFill>
              </a:rPr>
              <a:t>81-ФЗ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государственных пособиях гражданам, имеющим </a:t>
            </a:r>
            <a:r>
              <a:rPr lang="ru-RU" sz="700" dirty="0" smtClean="0">
                <a:solidFill>
                  <a:schemeClr val="tx1"/>
                </a:solidFill>
              </a:rPr>
              <a:t>детей», 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24.11.2004 № </a:t>
            </a:r>
            <a:r>
              <a:rPr lang="ru-RU" sz="700" dirty="0">
                <a:solidFill>
                  <a:schemeClr val="tx1"/>
                </a:solidFill>
              </a:rPr>
              <a:t>46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государственных пособиях гражданам, имеющим </a:t>
            </a:r>
            <a:r>
              <a:rPr lang="ru-RU" sz="700" dirty="0" smtClean="0">
                <a:solidFill>
                  <a:schemeClr val="tx1"/>
                </a:solidFill>
              </a:rPr>
              <a:t>детей»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7051496" y="1294805"/>
            <a:ext cx="936000" cy="36279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69 910 </a:t>
            </a:r>
            <a:r>
              <a:rPr lang="ru-RU" sz="900" dirty="0" smtClean="0">
                <a:solidFill>
                  <a:schemeClr val="tx1"/>
                </a:solidFill>
              </a:rPr>
              <a:t>чел.</a:t>
            </a:r>
          </a:p>
          <a:p>
            <a:endParaRPr lang="ru-RU" sz="1000" i="1" dirty="0"/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8070145" y="1294805"/>
            <a:ext cx="909737" cy="36279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537 708,8</a:t>
            </a:r>
            <a:endParaRPr lang="ru-RU" sz="1000" i="1" dirty="0"/>
          </a:p>
        </p:txBody>
      </p:sp>
    </p:spTree>
    <p:extLst>
      <p:ext uri="{BB962C8B-B14F-4D97-AF65-F5344CB8AC3E}">
        <p14:creationId xmlns:p14="http://schemas.microsoft.com/office/powerpoint/2010/main" val="5726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207628"/>
              </p:ext>
            </p:extLst>
          </p:nvPr>
        </p:nvGraphicFramePr>
        <p:xfrm>
          <a:off x="106187" y="2996952"/>
          <a:ext cx="5338861" cy="332715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68152"/>
                <a:gridCol w="864096"/>
                <a:gridCol w="1326993"/>
                <a:gridCol w="1779620"/>
              </a:tblGrid>
              <a:tr h="406380"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Объемы финансирования строительства (млн. рублей)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85708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годы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за счет средств: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567731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федерального бюджета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республиканского бюджета Чувашской Республики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354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 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год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416,6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416,6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(план)</a:t>
                      </a:r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130,0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130,0 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794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2014-2018 годы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750,1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750,1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8" name="Picture 2" descr="H:\MEDICIN\Отдел материал  ресурс обеспеч\!САЛМИН\2016\Праздники\ЦГБ\Картинки\отправить в минздрав\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4202" y="1297607"/>
            <a:ext cx="3552321" cy="2131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30" y="69850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 значимые проекты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12899" y="663528"/>
            <a:ext cx="8712968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ru-RU" sz="1500" u="sng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здания многопрофильной поликлиники БУ "Центральная городская больница" Минздрава Чувашии, г. Чебоксары, пр. Ленина, д. 12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ru-RU" sz="1400" u="sng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187" y="1412776"/>
            <a:ext cx="5331882" cy="137910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ввода объекта – 2019 год </a:t>
            </a:r>
          </a:p>
          <a:p>
            <a:r>
              <a:rPr lang="ru-RU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здания – 16 330,0 </a:t>
            </a:r>
            <a:r>
              <a:rPr lang="ru-RU" sz="1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кв. м</a:t>
            </a:r>
            <a:endParaRPr lang="ru-RU" sz="1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Этажность – 4</a:t>
            </a:r>
            <a:r>
              <a:rPr lang="ru-RU" sz="1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-5 </a:t>
            </a:r>
            <a:r>
              <a:rPr lang="ru-RU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этажей</a:t>
            </a:r>
          </a:p>
          <a:p>
            <a:r>
              <a:rPr lang="ru-RU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Пропускная способность – 500 посещений в смену</a:t>
            </a:r>
          </a:p>
          <a:p>
            <a:r>
              <a:rPr lang="ru-RU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Сметная стоимость проекта – 769,2 млн. рублей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93601" y="3544267"/>
            <a:ext cx="3338277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нового здания многопрофильной поликлиники позволит повысить доступность и значительно улучшить условия оказания первичной медико-санитарной помощи жителям центральной части города Чебоксары, увеличить поликлиническую мощность         БУ «Центральная городская больница» Минздрава Чувашии на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500 посещений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смену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данного проекта позволит сохранить рабочие места в количестве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420 единиц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572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1293628"/>
              </p:ext>
            </p:extLst>
          </p:nvPr>
        </p:nvGraphicFramePr>
        <p:xfrm>
          <a:off x="115352" y="2371387"/>
          <a:ext cx="5320746" cy="361476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10898"/>
                <a:gridCol w="827937"/>
                <a:gridCol w="1032470"/>
                <a:gridCol w="1209917"/>
                <a:gridCol w="939524"/>
              </a:tblGrid>
              <a:tr h="414309">
                <a:tc gridSpan="5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Объемы финансирования строительства (млн. рублей)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/>
                </a:tc>
              </a:tr>
              <a:tr h="310748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годы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за счет средств: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/>
                </a:tc>
              </a:tr>
              <a:tr h="834254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федераль-ного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республикан-ского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бюджета Чувашской Республики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местного бюджета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г.Чебокса-ры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107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 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202,3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98,0 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67,5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36,8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689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год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456,7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377,9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63,3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15,5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543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555,1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340,0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177,5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37,6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543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399,5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365,5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6,8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6702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2015-2018 годы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1 613,6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1 181,4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335,5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96,7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44</a:t>
            </a:fld>
            <a:endParaRPr lang="ru-RU" dirty="0"/>
          </a:p>
        </p:txBody>
      </p:sp>
      <p:pic>
        <p:nvPicPr>
          <p:cNvPr id="1027" name="Picture 3" descr="T:\Сектор финансирования\img_18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1052735"/>
            <a:ext cx="3694573" cy="26970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59730" y="69850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 значимые проекты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12899" y="663528"/>
            <a:ext cx="8712968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ru-RU" sz="1500" u="sng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Московского моста с расширением проезжей части до 6 полос, г. Чебоксары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ru-RU" sz="1400" u="sng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93601" y="4190598"/>
            <a:ext cx="333827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(расширение) Московского моста в г.Чебоксары до 6 полос позволит:</a:t>
            </a:r>
          </a:p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улучшить транспортно-эксплуатационное состояние моста;</a:t>
            </a:r>
          </a:p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значительно увеличить пропускную способность транспортных средств.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5352" y="1105703"/>
            <a:ext cx="5320745" cy="11237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проекта 2015-2018 годы</a:t>
            </a:r>
          </a:p>
          <a:p>
            <a:r>
              <a:rPr lang="ru-RU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Вводимая мощность – 0,565 км </a:t>
            </a:r>
          </a:p>
          <a:p>
            <a:r>
              <a:rPr lang="ru-RU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по ПСД </a:t>
            </a:r>
            <a:r>
              <a:rPr lang="ru-RU" sz="1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 </a:t>
            </a:r>
            <a:r>
              <a:rPr lang="ru-RU" sz="1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ценах </a:t>
            </a:r>
            <a:r>
              <a:rPr lang="ru-RU" sz="1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кв. 2014 г.)</a:t>
            </a:r>
            <a:r>
              <a:rPr lang="ru-RU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1 442,9 млн. рублей</a:t>
            </a:r>
          </a:p>
          <a:p>
            <a:r>
              <a:rPr lang="ru-RU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по контракту – 1 </a:t>
            </a:r>
            <a:r>
              <a:rPr lang="ru-RU" sz="1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613,6 </a:t>
            </a:r>
            <a:r>
              <a:rPr lang="ru-RU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2709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601681"/>
              </p:ext>
            </p:extLst>
          </p:nvPr>
        </p:nvGraphicFramePr>
        <p:xfrm>
          <a:off x="126782" y="2564904"/>
          <a:ext cx="5297884" cy="37615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77404"/>
                <a:gridCol w="999510"/>
                <a:gridCol w="1106990"/>
                <a:gridCol w="1425294"/>
                <a:gridCol w="788686"/>
              </a:tblGrid>
              <a:tr h="399158">
                <a:tc gridSpan="5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Объемы финансирования строительства (млн. рублей)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/>
                </a:tc>
              </a:tr>
              <a:tr h="299384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годы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за счет средств: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/>
                </a:tc>
              </a:tr>
              <a:tr h="872031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федерального бюджета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республиканского бюджета Чувашской Республики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местного бюджета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36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 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0,45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0,45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333,50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333,50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222,63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222,63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6069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2015-2018 годы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556,58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556,58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45</a:t>
            </a:fld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30" y="69850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 значимые проекты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12899" y="663528"/>
            <a:ext cx="8712968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ru-RU" sz="1500" u="sng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sz="1500" u="sng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республиканской кадетской школы в </a:t>
            </a:r>
            <a:r>
              <a:rPr lang="ru-RU" sz="1500" u="sng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500" u="sng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Чебоксары Чувашской Республики</a:t>
            </a:r>
            <a:endParaRPr lang="ru-RU" sz="1500" u="sng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None/>
            </a:pPr>
            <a:endParaRPr lang="ru-RU" sz="1400" u="sng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5352" y="1105703"/>
            <a:ext cx="5320745" cy="11237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</a:t>
            </a:r>
            <a:r>
              <a:rPr lang="ru-RU" sz="1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ввода объекта – 2018 год</a:t>
            </a:r>
          </a:p>
          <a:p>
            <a:r>
              <a:rPr lang="ru-RU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</a:t>
            </a:r>
            <a:r>
              <a:rPr lang="ru-RU" sz="1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здания – 5 530,4 кв. м</a:t>
            </a:r>
          </a:p>
          <a:p>
            <a:r>
              <a:rPr lang="ru-RU" sz="1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Вместимость – 400 учащихся</a:t>
            </a:r>
            <a:endParaRPr lang="ru-RU" sz="1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Сметная стоимость проекта  – 562,3 млн. рублей</a:t>
            </a:r>
            <a:endParaRPr lang="ru-RU" sz="1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H:\Общая для обмена\Для ГФИ\Баннер для ГФИ\Фасады конечные\Qus1xHr9kB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632" b="7898"/>
          <a:stretch/>
        </p:blipFill>
        <p:spPr bwMode="auto">
          <a:xfrm>
            <a:off x="5436098" y="1052735"/>
            <a:ext cx="3707902" cy="21921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97476" y="3244838"/>
            <a:ext cx="359916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Чебоксарах на проспекте Тракторостроителей началось строительство нового здания для Чувашского кадетского корпуса имени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Героя Советского Союза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 В. </a:t>
            </a:r>
            <a:r>
              <a:rPr lang="ru-RU" sz="1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Кочетова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построен новый корпус, где разместятся учебный блок, два общежития, спортивные залы и сооружения. Рядом со строящимся кадетским корпусом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рощи будет разбит парк. </a:t>
            </a:r>
            <a:endPara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обучение в кадетский корпус будут принимать школьников, начиная с 5 класса, причём не только жителей республики, но и других регионов. </a:t>
            </a:r>
            <a:endPara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специализируется на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патриотическом воспитании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подрастающего поколения, подготовке к государственной службе.</a:t>
            </a:r>
          </a:p>
        </p:txBody>
      </p:sp>
    </p:spTree>
    <p:extLst>
      <p:ext uri="{BB962C8B-B14F-4D97-AF65-F5344CB8AC3E}">
        <p14:creationId xmlns:p14="http://schemas.microsoft.com/office/powerpoint/2010/main" val="31244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9984680"/>
              </p:ext>
            </p:extLst>
          </p:nvPr>
        </p:nvGraphicFramePr>
        <p:xfrm>
          <a:off x="4572000" y="759583"/>
          <a:ext cx="4536504" cy="1988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572150611"/>
              </p:ext>
            </p:extLst>
          </p:nvPr>
        </p:nvGraphicFramePr>
        <p:xfrm>
          <a:off x="-108520" y="2780928"/>
          <a:ext cx="6478552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46</a:t>
            </a:fld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9729" y="82913"/>
            <a:ext cx="6904559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трансферты, предусмотренные бюджетам муниципальных образований Чувашской Республики</a:t>
            </a:r>
            <a:endParaRPr lang="ru-RU" sz="16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259729" y="862854"/>
            <a:ext cx="3194479" cy="1572098"/>
          </a:xfrm>
          <a:prstGeom prst="wedgeRoundRectCallout">
            <a:avLst>
              <a:gd name="adj1" fmla="val 85351"/>
              <a:gd name="adj2" fmla="val -1695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5080" tIns="5080" rIns="5080" bIns="145068" numCol="1" spcCol="1270" anchor="ctr" anchorCtr="0">
            <a:noAutofit/>
          </a:bodyPr>
          <a:lstStyle/>
          <a:p>
            <a:pPr lvl="0"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межбюджетных трансфертов из республиканского бюджета Чувашской Республики распределяется на основе единых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методик,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исходя из объективных показателей, адекватно отражающих факторы, определяющие потребность в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финансировании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7666176" y="751571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3"/>
          <p:cNvSpPr/>
          <p:nvPr/>
        </p:nvSpPr>
        <p:spPr>
          <a:xfrm>
            <a:off x="6370032" y="3140968"/>
            <a:ext cx="2592288" cy="311865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5080" tIns="5080" rIns="5080" bIns="145068" numCol="1" spcCol="1270" anchor="ctr" anchorCtr="0">
            <a:noAutofit/>
          </a:bodyPr>
          <a:lstStyle/>
          <a:p>
            <a:pPr lvl="0" algn="just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межбюджетных трансфертов бюджетам муниципальных районов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городских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округов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утверждается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 о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республиканском бюджете Чувашской Республики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отдельными решениями Кабинета Министров Чувашской Республики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этом согласно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Бюджетному кодексу РФ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субвенций по каждому муниципальному образованию и виду субвенции из бюджета субъекта Российской Федерации утверждается только законом о бюджете субъекта Российской Федерации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18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938289331"/>
              </p:ext>
            </p:extLst>
          </p:nvPr>
        </p:nvGraphicFramePr>
        <p:xfrm>
          <a:off x="-252536" y="751571"/>
          <a:ext cx="6912768" cy="5989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107826" y="97413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1 237,2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31840" y="839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1 299,8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:\Users\i.smirnov\Documents\Бюджет для граждан\Фото\adm_map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645" y="1238337"/>
            <a:ext cx="2497876" cy="334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00645" y="4077072"/>
            <a:ext cx="2497876" cy="112371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муниципальным районам (городским округам) предусмотрена на 2018 год в сумме 1 299,8 млн. рублей.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47</a:t>
            </a:fld>
            <a:endParaRPr lang="ru-RU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59729" y="82913"/>
            <a:ext cx="6904559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Объем и структура финансовой помощи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муниципальным районам и городским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округам</a:t>
            </a:r>
            <a:endParaRPr lang="ru-RU" sz="16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7666176" y="751571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86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defTabSz="146685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ru-RU" sz="33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75360" y="1196752"/>
            <a:ext cx="2195736" cy="472331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муниципальным районам (городским округам) рассчитывается  в соответствии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методиками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установленными отдельными статьями Закона Чувашской Республики от 23 июля 2001 г. № 36 «О регулировании бюджетных правоотношений в Чувашской Республике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</a:p>
          <a:p>
            <a:pPr algn="just"/>
            <a:endParaRPr lang="ru-RU" sz="11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Tx/>
              <a:buChar char="-"/>
            </a:pP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</a:t>
            </a: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выравнивание бюджетной обеспеченности муниципальных районов (городских округов) – 13 статья</a:t>
            </a: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171450" indent="-171450" algn="just">
              <a:buFontTx/>
              <a:buChar char="-"/>
            </a:pP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</a:t>
            </a: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поддержку мер по обеспечению сбалансированности бюджетов муниципальных районов (городских округов) – 16 статья</a:t>
            </a: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171450" indent="-171450" algn="just">
              <a:buFontTx/>
              <a:buChar char="-"/>
            </a:pP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</a:t>
            </a: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выравнивание бюджетной </a:t>
            </a: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обеспеченности </a:t>
            </a: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поселений – статья 17.3 указанного закона.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933831"/>
              </p:ext>
            </p:extLst>
          </p:nvPr>
        </p:nvGraphicFramePr>
        <p:xfrm>
          <a:off x="107504" y="764704"/>
          <a:ext cx="6480719" cy="57813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8438"/>
                <a:gridCol w="995697"/>
                <a:gridCol w="648072"/>
                <a:gridCol w="792088"/>
                <a:gridCol w="936105"/>
                <a:gridCol w="1512168"/>
                <a:gridCol w="1368151"/>
              </a:tblGrid>
              <a:tr h="13837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муниципальных образований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Финансовая помощь -  всего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</a:tr>
              <a:tr h="6936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 бюджетной обеспеченности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поддержку мер по обеспечению сбалансированности бюджетов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 на осуществление государственных полномочий Чувашской Республики по расчету и предоставлению дотаций на выравнивание бюджетной обеспеченности поселений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Иные дотации на возмещение части расходов местных бюджетов на обеспечение уровня заработной платы работников бюджетной сферы не ниже минимального размера оплаты труда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</a:tr>
              <a:tr h="1647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Алатырский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54 294,6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14 276,4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21 185,9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13 186,6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5 645,7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1647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Аликовский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63 238,2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7 291,5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36 633,6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13 995,5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5 317,6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1647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Батыревский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87 584,8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15 212,9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27 733,8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30 250,6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14 387,5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1647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Вурнарский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41 752,7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4 246,0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27 178,8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10 327,9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1647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Ибресинский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67 072,5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8 148,4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29 717,3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20 584,0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8 622,8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1647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Канашский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115 493,4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37 346,4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32 623,6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31 550,7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13 972,7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1647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Козловский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29 406,2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7 375,6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16 463,3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5 567,3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1647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Комсомольский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59 141,4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2 148,9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23 690,1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22 013,9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11 288,5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1647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Красноармейский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16 661,6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366,8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11 906,1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4 388,7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1647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Красночетайский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50 455,7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4 951,4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26 352,7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12 688,9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6 462,7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1647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Марпосадский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56 041,0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29 885,5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19 614,8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6 540,7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1647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Моргаушский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58 376,6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17 580,0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28 299,5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12 497,1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1647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Порецкий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22 293,6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5 775,1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10 877,4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5 641,1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1647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Урмарский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66 779,5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3 044,1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33 806,3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20 117,3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9 811,8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1647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Цивильский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41 590,5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30 125,8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11 464,7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1647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Чебоксарский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68 222,2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51 980,5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16 241,7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1647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Шемуршинский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48 667,3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6 453,2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26 242,2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11 127,3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4 844,6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1647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Шумерлинский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49 075,3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9 108,6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27 540,8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8 178,4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4 247,5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1647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Ядринский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38 339,8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5 529,5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22 020,9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10 789,4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1647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Яльчикский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47 592,5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21 619,6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15 105,4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10 867,5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1647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Янтиковский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50 360,2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6 082,1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24 095,6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13 024,7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7 157,8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1713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по районам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1 132 439,6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114 063,9</a:t>
                      </a:r>
                      <a:endParaRPr lang="ru-RU" sz="800" b="1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402 </a:t>
                      </a:r>
                      <a:r>
                        <a:rPr lang="ru-RU" sz="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430 290,4</a:t>
                      </a:r>
                      <a:endParaRPr lang="ru-RU" sz="8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186 085,3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1647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Алатырь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18 691,0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ru-RU" sz="8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542,3</a:t>
                      </a:r>
                      <a:endParaRPr lang="ru-RU" sz="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endParaRPr lang="ru-RU" sz="8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10 148,7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1647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Канаш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16 139,3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ru-RU" sz="8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539,1</a:t>
                      </a:r>
                      <a:endParaRPr lang="ru-RU" sz="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endParaRPr lang="ru-RU" sz="8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10 600,2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1647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Новочебоксарск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79 347,5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</a:t>
                      </a:r>
                      <a:r>
                        <a:rPr lang="ru-RU" sz="8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644,7</a:t>
                      </a:r>
                      <a:endParaRPr lang="ru-RU" sz="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endParaRPr lang="ru-RU" sz="8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29 702,8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1647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Шумерля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14 232,1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7 575,2</a:t>
                      </a:r>
                      <a:endParaRPr lang="ru-RU" sz="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800" b="1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endParaRPr lang="ru-RU" sz="8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6 656,9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1647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Чебоксары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39 000,0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endParaRPr lang="ru-RU" sz="8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39 000,0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1656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по городам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167 409,9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71 301,3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endParaRPr lang="ru-RU" sz="8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96 108,6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16472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Всего: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52" marR="4952" marT="495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1 299 849,5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185 365,2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402 000,0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430 290,4</a:t>
                      </a:r>
                      <a:endParaRPr lang="ru-RU" sz="8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8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282 193,9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089900" y="6486466"/>
            <a:ext cx="1054100" cy="365125"/>
          </a:xfrm>
        </p:spPr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48</a:t>
            </a:fld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9729" y="82913"/>
            <a:ext cx="6904559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муниципальным районам и городским округам Чувашской Республики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2018 год</a:t>
            </a:r>
            <a:endParaRPr lang="ru-RU" sz="16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7666176" y="751571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17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Номер слайда 2"/>
          <p:cNvSpPr txBox="1">
            <a:spLocks/>
          </p:cNvSpPr>
          <p:nvPr/>
        </p:nvSpPr>
        <p:spPr bwMode="auto">
          <a:xfrm>
            <a:off x="8748713" y="6308725"/>
            <a:ext cx="3952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ru-RU" altLang="ru-RU" sz="1600" b="1">
              <a:solidFill>
                <a:srgbClr val="0000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33338" y="764704"/>
            <a:ext cx="4545632" cy="79208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Распоряжением Кабинета Министров Чувашской Республики от 10.06.2011 № 207-р</a:t>
            </a: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утверждены 17 госпрограмм Чувашской Республики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59730" y="91006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Программно-целевой метод планирования в Чувашской Республике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853517841"/>
              </p:ext>
            </p:extLst>
          </p:nvPr>
        </p:nvGraphicFramePr>
        <p:xfrm>
          <a:off x="0" y="1708187"/>
          <a:ext cx="9036496" cy="5038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Скругленный прямоугольник 12"/>
          <p:cNvSpPr/>
          <p:nvPr/>
        </p:nvSpPr>
        <p:spPr>
          <a:xfrm>
            <a:off x="4945856" y="764704"/>
            <a:ext cx="4014192" cy="18869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Преимуществом программного бюджета является распределение расходов не по ведомствам, а по программам. Программный подход к формированию бюджета основан на оценке результатов использования бюджетных ресурсов и позволяет оптимизировать решения о распределении бюджетных средств.</a:t>
            </a:r>
          </a:p>
          <a:p>
            <a:pPr algn="just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программных расходов республиканского бюджета Чувашской Республики в 2018г. – 100%.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49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479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Подзаголовок 2"/>
          <p:cNvSpPr txBox="1">
            <a:spLocks/>
          </p:cNvSpPr>
          <p:nvPr/>
        </p:nvSpPr>
        <p:spPr bwMode="auto">
          <a:xfrm>
            <a:off x="214282" y="571480"/>
            <a:ext cx="35719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000" b="1" dirty="0">
              <a:gradFill flip="none" rotWithShape="1">
                <a:gsLst>
                  <a:gs pos="0">
                    <a:srgbClr val="953735">
                      <a:shade val="30000"/>
                      <a:satMod val="115000"/>
                    </a:srgbClr>
                  </a:gs>
                  <a:gs pos="50000">
                    <a:srgbClr val="953735">
                      <a:shade val="67500"/>
                      <a:satMod val="115000"/>
                    </a:srgbClr>
                  </a:gs>
                  <a:gs pos="100000">
                    <a:srgbClr val="953735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4" name="Rectangle 89"/>
          <p:cNvSpPr>
            <a:spLocks noChangeAspect="1" noChangeArrowheads="1"/>
          </p:cNvSpPr>
          <p:nvPr/>
        </p:nvSpPr>
        <p:spPr bwMode="auto">
          <a:xfrm>
            <a:off x="4311650" y="1839913"/>
            <a:ext cx="366713" cy="1000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eaLnBrk="0" hangingPunct="0"/>
            <a:r>
              <a:rPr lang="en-US" sz="1600" i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048" name="Rectangle 172"/>
          <p:cNvSpPr>
            <a:spLocks noChangeArrowheads="1"/>
          </p:cNvSpPr>
          <p:nvPr/>
        </p:nvSpPr>
        <p:spPr bwMode="auto">
          <a:xfrm>
            <a:off x="7524750" y="1469509"/>
            <a:ext cx="18473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34746" y="4074222"/>
            <a:ext cx="5561390" cy="71438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Собственные средства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средства,  не имеющие определенной цели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расходования (за исключением поступлений в дорожный фонд)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940152" y="4074222"/>
            <a:ext cx="3063112" cy="71438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-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 израсходованы строго по целевому назначению.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604730" y="4881841"/>
            <a:ext cx="1332781" cy="61293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033481" y="4881841"/>
            <a:ext cx="1428750" cy="61293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208441" y="5589240"/>
            <a:ext cx="3607457" cy="98750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дотации на выравнивание  бюджетной  обеспеченности;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 дотации на поддержку мер по обеспечению </a:t>
            </a:r>
            <a:r>
              <a:rPr lang="ru-RU" sz="1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сбалансированности </a:t>
            </a:r>
            <a:r>
              <a:rPr lang="ru-RU" sz="1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бюджетов.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7591142" y="5036624"/>
            <a:ext cx="1200746" cy="357545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 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257270" y="5045137"/>
            <a:ext cx="1214438" cy="357545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776255" y="5527294"/>
            <a:ext cx="1449678" cy="766167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межбюджетные трансферты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14282" y="689419"/>
            <a:ext cx="8788982" cy="64698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денежные средства, поступающие в распоряжение органов государственной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2795894" y="1489593"/>
            <a:ext cx="2337775" cy="35032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292080" y="1481507"/>
            <a:ext cx="3711184" cy="35032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234746" y="1956746"/>
            <a:ext cx="2348685" cy="1824927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налог на прибыль организаций;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налог на доходы физических лиц;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налог на имущество организаций;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иные налоговые доходы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5292080" y="1956746"/>
            <a:ext cx="3711184" cy="1824927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из федерального бюджета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дотации, субсидии, субвенции, </a:t>
            </a:r>
            <a:r>
              <a:rPr lang="ru-RU" sz="1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</a:t>
            </a:r>
            <a:r>
              <a:rPr lang="ru-RU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от других бюджетов бюджетной системы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Пенсионный фонд РФ, ФСС РФ);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от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государственных организаций (</a:t>
            </a:r>
            <a:r>
              <a:rPr lang="ru-RU" sz="1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 содействия реформированию ЖКХ)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14282" y="1489593"/>
            <a:ext cx="2348685" cy="35032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2816359" y="1956746"/>
            <a:ext cx="2337775" cy="1824927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доходы от использования государственного имущества;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доходы от платных услуг;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штрафы за нарушения законодательства о налогах и сборах;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иные неналоговые доходы.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5433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763" y="4292600"/>
            <a:ext cx="1944687" cy="361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163" y="4662488"/>
            <a:ext cx="1512887" cy="5032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3038" y="764704"/>
            <a:ext cx="6623050" cy="148431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бюджетного потенциала, устойчивости и сбалансированности системы общественных финансов в Чувашской Республике;</a:t>
            </a: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долговой нагрузки на республиканский бюджет Чувашской Республики;</a:t>
            </a: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эффективного функционирования государственного сектора экономики Чувашской Республики.</a:t>
            </a:r>
          </a:p>
        </p:txBody>
      </p:sp>
      <p:sp>
        <p:nvSpPr>
          <p:cNvPr id="239622" name="TextBox 5"/>
          <p:cNvSpPr txBox="1">
            <a:spLocks noChangeArrowheads="1"/>
          </p:cNvSpPr>
          <p:nvPr/>
        </p:nvSpPr>
        <p:spPr bwMode="auto">
          <a:xfrm>
            <a:off x="15479" y="2447925"/>
            <a:ext cx="4037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Расходы республиканского бюджета, млн. руб.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7" y="846731"/>
            <a:ext cx="2148680" cy="1411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9625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49BD82-308D-4C86-A685-998A61E8EB56}" type="slidenum">
              <a:rPr lang="ru-RU" altLang="ru-RU" sz="1400" smtClean="0"/>
              <a:pPr>
                <a:spcBef>
                  <a:spcPct val="0"/>
                </a:spcBef>
                <a:buFontTx/>
                <a:buNone/>
              </a:pPr>
              <a:t>50</a:t>
            </a:fld>
            <a:endParaRPr lang="ru-RU" altLang="ru-RU" sz="1400" dirty="0" smtClean="0"/>
          </a:p>
        </p:txBody>
      </p:sp>
      <p:sp>
        <p:nvSpPr>
          <p:cNvPr id="27" name="Скругленный прямоугольник 4"/>
          <p:cNvSpPr/>
          <p:nvPr/>
        </p:nvSpPr>
        <p:spPr bwMode="auto">
          <a:xfrm>
            <a:off x="4153151" y="2459037"/>
            <a:ext cx="4846391" cy="636588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68580" rIns="68580" bIns="68580" spcCol="1270" anchor="ctr"/>
          <a:lstStyle/>
          <a:p>
            <a:pPr algn="ctr" defTabSz="8001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разрезе подпрограмм, 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29" name="Скругленный прямоугольник 28"/>
          <p:cNvSpPr/>
          <p:nvPr/>
        </p:nvSpPr>
        <p:spPr bwMode="auto">
          <a:xfrm>
            <a:off x="4127379" y="3777039"/>
            <a:ext cx="2628000" cy="75600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политики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эффективное использование бюджетного потенциала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</a:t>
            </a:r>
            <a:endParaRPr lang="ru-RU" sz="1200" dirty="0"/>
          </a:p>
        </p:txBody>
      </p:sp>
      <p:sp>
        <p:nvSpPr>
          <p:cNvPr id="32" name="Скругленный прямоугольник 31"/>
          <p:cNvSpPr/>
          <p:nvPr/>
        </p:nvSpPr>
        <p:spPr bwMode="auto">
          <a:xfrm>
            <a:off x="4138621" y="4664826"/>
            <a:ext cx="2628000" cy="54000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бюджетных расходов Чувашской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 bwMode="auto">
          <a:xfrm>
            <a:off x="4138621" y="5336613"/>
            <a:ext cx="2628000" cy="516943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государственным имуществом Чувашской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 bwMode="auto">
          <a:xfrm>
            <a:off x="4138621" y="5985344"/>
            <a:ext cx="2628000" cy="54000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государственной программы</a:t>
            </a:r>
          </a:p>
          <a:p>
            <a:pPr algn="ctr"/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Скругленный прямоугольник 4"/>
          <p:cNvSpPr/>
          <p:nvPr/>
        </p:nvSpPr>
        <p:spPr bwMode="auto">
          <a:xfrm>
            <a:off x="6840328" y="3777039"/>
            <a:ext cx="684000" cy="75600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3 028,6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 bwMode="auto">
          <a:xfrm>
            <a:off x="6840328" y="4660085"/>
            <a:ext cx="684000" cy="54000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122,0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 bwMode="auto">
          <a:xfrm>
            <a:off x="6840328" y="5327131"/>
            <a:ext cx="684000" cy="54000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39,6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 bwMode="auto">
          <a:xfrm>
            <a:off x="6840328" y="5994176"/>
            <a:ext cx="684000" cy="531168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161,5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 bwMode="auto">
          <a:xfrm>
            <a:off x="8340749" y="3777039"/>
            <a:ext cx="684000" cy="75600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1 452,8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 bwMode="auto">
          <a:xfrm>
            <a:off x="8340749" y="4669641"/>
            <a:ext cx="684000" cy="54000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8,1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 bwMode="auto">
          <a:xfrm>
            <a:off x="8340749" y="5346243"/>
            <a:ext cx="684000" cy="54000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21,0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 bwMode="auto">
          <a:xfrm>
            <a:off x="8340749" y="6022844"/>
            <a:ext cx="684000" cy="50250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161,0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Заголовок 1"/>
          <p:cNvSpPr txBox="1">
            <a:spLocks/>
          </p:cNvSpPr>
          <p:nvPr/>
        </p:nvSpPr>
        <p:spPr>
          <a:xfrm>
            <a:off x="259727" y="0"/>
            <a:ext cx="7760233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«Управление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общественными финансами и государственным долгом Чувашской Республики»</a:t>
            </a: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4140000" y="3233388"/>
            <a:ext cx="2628000" cy="367429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6840328" y="3233213"/>
            <a:ext cx="684000" cy="367429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8340749" y="3227656"/>
            <a:ext cx="684188" cy="378542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4" name="Диаграмма 7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5950478"/>
              </p:ext>
            </p:extLst>
          </p:nvPr>
        </p:nvGraphicFramePr>
        <p:xfrm>
          <a:off x="33363" y="2804870"/>
          <a:ext cx="4082559" cy="3683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3" name="Скругленный прямоугольник 72"/>
          <p:cNvSpPr/>
          <p:nvPr/>
        </p:nvSpPr>
        <p:spPr bwMode="auto">
          <a:xfrm>
            <a:off x="7596336" y="3777039"/>
            <a:ext cx="684000" cy="75600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1 523,7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 bwMode="auto">
          <a:xfrm>
            <a:off x="7596336" y="4669641"/>
            <a:ext cx="684000" cy="54000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8,1</a:t>
            </a:r>
          </a:p>
        </p:txBody>
      </p:sp>
      <p:sp>
        <p:nvSpPr>
          <p:cNvPr id="76" name="Скругленный прямоугольник 75"/>
          <p:cNvSpPr/>
          <p:nvPr/>
        </p:nvSpPr>
        <p:spPr bwMode="auto">
          <a:xfrm>
            <a:off x="7596336" y="5346243"/>
            <a:ext cx="684000" cy="54000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35,4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 bwMode="auto">
          <a:xfrm>
            <a:off x="7596336" y="6022844"/>
            <a:ext cx="684000" cy="50250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161,0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7596336" y="3227656"/>
            <a:ext cx="684000" cy="378542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04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66675" y="2684251"/>
            <a:ext cx="4483100" cy="62071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программных расходов республиканского бюджета Чувашской Республики в общем объеме расходов республиканского бюджета Чувашской Республики, %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6675" y="3443843"/>
            <a:ext cx="4479157" cy="72866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государственного долга Чувашской Республики к доходам республиканского бюджета Чувашской Республики (без учета утвержденного объема безвозмездных поступлений), %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6675" y="4344776"/>
            <a:ext cx="4487043" cy="54292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налоговых и неналоговых доходов консолидированного бюджета Чувашской Республики, млн. руб.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6675" y="5157788"/>
            <a:ext cx="4506758" cy="54292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 роста налоговых и неналоговых доходов республиканского бюджета Чувашской Республики (% к предыдущему году)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6675" y="5863736"/>
            <a:ext cx="4522529" cy="75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просроченной задолженности по бюджетным кредитам, предоставленным из федерального бюджета, в общем объеме задолженности по бюджетным кредитам, предоставленным из федерального бюджета, %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5821" y="1580766"/>
            <a:ext cx="2592387" cy="504825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613" y="1112464"/>
            <a:ext cx="1830928" cy="1161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Скругленный прямоугольник 4"/>
          <p:cNvSpPr/>
          <p:nvPr/>
        </p:nvSpPr>
        <p:spPr bwMode="auto">
          <a:xfrm>
            <a:off x="4657725" y="910456"/>
            <a:ext cx="4444861" cy="6873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20" name="Скругленный прямоугольник 19"/>
          <p:cNvSpPr/>
          <p:nvPr/>
        </p:nvSpPr>
        <p:spPr bwMode="auto">
          <a:xfrm>
            <a:off x="4635501" y="1855788"/>
            <a:ext cx="8509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факт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 bwMode="auto">
          <a:xfrm>
            <a:off x="5564610" y="1855788"/>
            <a:ext cx="8509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факт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 bwMode="auto">
          <a:xfrm>
            <a:off x="8251688" y="1860086"/>
            <a:ext cx="849313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 bwMode="auto">
          <a:xfrm>
            <a:off x="7382098" y="1855788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 bwMode="auto">
          <a:xfrm>
            <a:off x="6485161" y="1855788"/>
            <a:ext cx="8509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0664" name="Группа 55"/>
          <p:cNvGrpSpPr>
            <a:grpSpLocks/>
          </p:cNvGrpSpPr>
          <p:nvPr/>
        </p:nvGrpSpPr>
        <p:grpSpPr bwMode="auto">
          <a:xfrm>
            <a:off x="4635501" y="3471863"/>
            <a:ext cx="850900" cy="684000"/>
            <a:chOff x="929823" y="2360863"/>
            <a:chExt cx="850461" cy="750880"/>
          </a:xfr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grpSpPr>
        <p:sp>
          <p:nvSpPr>
            <p:cNvPr id="57" name="Скругленный прямоугольник 56"/>
            <p:cNvSpPr/>
            <p:nvPr/>
          </p:nvSpPr>
          <p:spPr>
            <a:xfrm>
              <a:off x="929823" y="2360863"/>
              <a:ext cx="850461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Скругленный прямоугольник 4"/>
            <p:cNvSpPr/>
            <p:nvPr/>
          </p:nvSpPr>
          <p:spPr>
            <a:xfrm>
              <a:off x="952037" y="2383088"/>
              <a:ext cx="806034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55,6</a:t>
              </a:r>
              <a:endPara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0665" name="Группа 58"/>
          <p:cNvGrpSpPr>
            <a:grpSpLocks/>
          </p:cNvGrpSpPr>
          <p:nvPr/>
        </p:nvGrpSpPr>
        <p:grpSpPr bwMode="auto">
          <a:xfrm>
            <a:off x="4635501" y="4270375"/>
            <a:ext cx="849313" cy="684000"/>
            <a:chOff x="929823" y="3146709"/>
            <a:chExt cx="850461" cy="750880"/>
          </a:xfr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grpSpPr>
        <p:sp>
          <p:nvSpPr>
            <p:cNvPr id="60" name="Скругленный прямоугольник 59"/>
            <p:cNvSpPr/>
            <p:nvPr/>
          </p:nvSpPr>
          <p:spPr>
            <a:xfrm>
              <a:off x="929823" y="3146709"/>
              <a:ext cx="850461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Скругленный прямоугольник 4"/>
            <p:cNvSpPr/>
            <p:nvPr/>
          </p:nvSpPr>
          <p:spPr>
            <a:xfrm>
              <a:off x="952078" y="3168934"/>
              <a:ext cx="805951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33 128,4</a:t>
              </a:r>
              <a:endPara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0666" name="Группа 61"/>
          <p:cNvGrpSpPr>
            <a:grpSpLocks/>
          </p:cNvGrpSpPr>
          <p:nvPr/>
        </p:nvGrpSpPr>
        <p:grpSpPr bwMode="auto">
          <a:xfrm>
            <a:off x="4638451" y="5092700"/>
            <a:ext cx="850900" cy="684000"/>
            <a:chOff x="929823" y="3932554"/>
            <a:chExt cx="850461" cy="750880"/>
          </a:xfr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grpSpPr>
        <p:sp>
          <p:nvSpPr>
            <p:cNvPr id="63" name="Скругленный прямоугольник 62"/>
            <p:cNvSpPr/>
            <p:nvPr/>
          </p:nvSpPr>
          <p:spPr>
            <a:xfrm>
              <a:off x="929823" y="3932554"/>
              <a:ext cx="850461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4" name="Скругленный прямоугольник 4"/>
            <p:cNvSpPr/>
            <p:nvPr/>
          </p:nvSpPr>
          <p:spPr>
            <a:xfrm>
              <a:off x="952037" y="3954779"/>
              <a:ext cx="806034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116,9</a:t>
              </a:r>
              <a:endPara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6" name="Скругленный прямоугольник 65"/>
          <p:cNvSpPr/>
          <p:nvPr/>
        </p:nvSpPr>
        <p:spPr bwMode="auto">
          <a:xfrm>
            <a:off x="4635501" y="5913438"/>
            <a:ext cx="850900" cy="648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 bwMode="auto">
          <a:xfrm>
            <a:off x="5564610" y="2668588"/>
            <a:ext cx="850900" cy="68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0669" name="Группа 70"/>
          <p:cNvGrpSpPr>
            <a:grpSpLocks/>
          </p:cNvGrpSpPr>
          <p:nvPr/>
        </p:nvGrpSpPr>
        <p:grpSpPr bwMode="auto">
          <a:xfrm>
            <a:off x="5564610" y="3471863"/>
            <a:ext cx="850900" cy="684000"/>
            <a:chOff x="929823" y="2360863"/>
            <a:chExt cx="850461" cy="750880"/>
          </a:xfr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929823" y="2360863"/>
              <a:ext cx="850461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952037" y="2383088"/>
              <a:ext cx="806034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52,9</a:t>
              </a:r>
              <a:endPara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0670" name="Группа 73"/>
          <p:cNvGrpSpPr>
            <a:grpSpLocks/>
          </p:cNvGrpSpPr>
          <p:nvPr/>
        </p:nvGrpSpPr>
        <p:grpSpPr bwMode="auto">
          <a:xfrm>
            <a:off x="5564610" y="4270375"/>
            <a:ext cx="849313" cy="684000"/>
            <a:chOff x="929823" y="3146709"/>
            <a:chExt cx="850461" cy="750880"/>
          </a:xfr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grpSpPr>
        <p:sp>
          <p:nvSpPr>
            <p:cNvPr id="75" name="Скругленный прямоугольник 74"/>
            <p:cNvSpPr/>
            <p:nvPr/>
          </p:nvSpPr>
          <p:spPr>
            <a:xfrm>
              <a:off x="929823" y="3146709"/>
              <a:ext cx="850461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6" name="Скругленный прямоугольник 4"/>
            <p:cNvSpPr/>
            <p:nvPr/>
          </p:nvSpPr>
          <p:spPr>
            <a:xfrm>
              <a:off x="952078" y="3168934"/>
              <a:ext cx="805951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34 500,2</a:t>
              </a:r>
              <a:endPara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0671" name="Группа 76"/>
          <p:cNvGrpSpPr>
            <a:grpSpLocks/>
          </p:cNvGrpSpPr>
          <p:nvPr/>
        </p:nvGrpSpPr>
        <p:grpSpPr bwMode="auto">
          <a:xfrm>
            <a:off x="5564610" y="5092700"/>
            <a:ext cx="850900" cy="684000"/>
            <a:chOff x="929823" y="3932554"/>
            <a:chExt cx="850461" cy="750880"/>
          </a:xfr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929823" y="3932554"/>
              <a:ext cx="850461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952037" y="3954779"/>
              <a:ext cx="806034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104,1</a:t>
              </a:r>
              <a:endPara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1" name="Скругленный прямоугольник 80"/>
          <p:cNvSpPr/>
          <p:nvPr/>
        </p:nvSpPr>
        <p:spPr bwMode="auto">
          <a:xfrm>
            <a:off x="5564610" y="5913438"/>
            <a:ext cx="850900" cy="648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Скругленный прямоугольник 83"/>
          <p:cNvSpPr/>
          <p:nvPr/>
        </p:nvSpPr>
        <p:spPr bwMode="auto">
          <a:xfrm>
            <a:off x="8250894" y="2672886"/>
            <a:ext cx="850900" cy="68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Скругленный прямоугольник 86"/>
          <p:cNvSpPr/>
          <p:nvPr/>
        </p:nvSpPr>
        <p:spPr bwMode="auto">
          <a:xfrm>
            <a:off x="8251687" y="3476162"/>
            <a:ext cx="850900" cy="672624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50,0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Скругленный прямоугольник 89"/>
          <p:cNvSpPr/>
          <p:nvPr/>
        </p:nvSpPr>
        <p:spPr bwMode="auto">
          <a:xfrm>
            <a:off x="8250894" y="4274673"/>
            <a:ext cx="850900" cy="68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37 873,0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Скругленный прямоугольник 92"/>
          <p:cNvSpPr/>
          <p:nvPr/>
        </p:nvSpPr>
        <p:spPr bwMode="auto">
          <a:xfrm>
            <a:off x="8250894" y="5096998"/>
            <a:ext cx="850900" cy="68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104,7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Скругленный прямоугольник 95"/>
          <p:cNvSpPr/>
          <p:nvPr/>
        </p:nvSpPr>
        <p:spPr bwMode="auto">
          <a:xfrm>
            <a:off x="8265975" y="5917736"/>
            <a:ext cx="820738" cy="648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Скругленный прямоугольник 98"/>
          <p:cNvSpPr/>
          <p:nvPr/>
        </p:nvSpPr>
        <p:spPr bwMode="auto">
          <a:xfrm>
            <a:off x="6485161" y="2668588"/>
            <a:ext cx="850900" cy="68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0679" name="Группа 100"/>
          <p:cNvGrpSpPr>
            <a:grpSpLocks/>
          </p:cNvGrpSpPr>
          <p:nvPr/>
        </p:nvGrpSpPr>
        <p:grpSpPr bwMode="auto">
          <a:xfrm>
            <a:off x="6485161" y="3471863"/>
            <a:ext cx="850900" cy="684000"/>
            <a:chOff x="2750388" y="2314178"/>
            <a:chExt cx="850461" cy="750880"/>
          </a:xfr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grpSpPr>
        <p:sp>
          <p:nvSpPr>
            <p:cNvPr id="102" name="Скругленный прямоугольник 101"/>
            <p:cNvSpPr/>
            <p:nvPr/>
          </p:nvSpPr>
          <p:spPr>
            <a:xfrm>
              <a:off x="2750388" y="2314178"/>
              <a:ext cx="850461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3" name="Скругленный прямоугольник 4"/>
            <p:cNvSpPr/>
            <p:nvPr/>
          </p:nvSpPr>
          <p:spPr>
            <a:xfrm>
              <a:off x="2772602" y="2336403"/>
              <a:ext cx="806034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52,4</a:t>
              </a:r>
              <a:endPara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0680" name="Группа 103"/>
          <p:cNvGrpSpPr>
            <a:grpSpLocks/>
          </p:cNvGrpSpPr>
          <p:nvPr/>
        </p:nvGrpSpPr>
        <p:grpSpPr bwMode="auto">
          <a:xfrm>
            <a:off x="6485955" y="4270375"/>
            <a:ext cx="849312" cy="684000"/>
            <a:chOff x="2750388" y="3168353"/>
            <a:chExt cx="850461" cy="750880"/>
          </a:xfr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grpSpPr>
        <p:sp>
          <p:nvSpPr>
            <p:cNvPr id="105" name="Скругленный прямоугольник 104"/>
            <p:cNvSpPr/>
            <p:nvPr/>
          </p:nvSpPr>
          <p:spPr>
            <a:xfrm>
              <a:off x="2750388" y="3168353"/>
              <a:ext cx="850461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6" name="Скругленный прямоугольник 4"/>
            <p:cNvSpPr/>
            <p:nvPr/>
          </p:nvSpPr>
          <p:spPr>
            <a:xfrm>
              <a:off x="2772643" y="3190578"/>
              <a:ext cx="805951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34 948,5</a:t>
              </a:r>
              <a:endPara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0681" name="Группа 106"/>
          <p:cNvGrpSpPr>
            <a:grpSpLocks/>
          </p:cNvGrpSpPr>
          <p:nvPr/>
        </p:nvGrpSpPr>
        <p:grpSpPr bwMode="auto">
          <a:xfrm>
            <a:off x="6485161" y="5092700"/>
            <a:ext cx="850900" cy="684000"/>
            <a:chOff x="2750388" y="3975433"/>
            <a:chExt cx="850461" cy="750880"/>
          </a:xfr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grpSpPr>
        <p:sp>
          <p:nvSpPr>
            <p:cNvPr id="108" name="Скругленный прямоугольник 107"/>
            <p:cNvSpPr/>
            <p:nvPr/>
          </p:nvSpPr>
          <p:spPr>
            <a:xfrm>
              <a:off x="2750388" y="3975433"/>
              <a:ext cx="850461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9" name="Скругленный прямоугольник 4"/>
            <p:cNvSpPr/>
            <p:nvPr/>
          </p:nvSpPr>
          <p:spPr>
            <a:xfrm>
              <a:off x="2772602" y="3997658"/>
              <a:ext cx="806034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103,2</a:t>
              </a:r>
              <a:endPara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1" name="Скругленный прямоугольник 110"/>
          <p:cNvSpPr/>
          <p:nvPr/>
        </p:nvSpPr>
        <p:spPr bwMode="auto">
          <a:xfrm>
            <a:off x="6489924" y="5913438"/>
            <a:ext cx="841375" cy="648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Скругленный прямоугольник 113"/>
          <p:cNvSpPr/>
          <p:nvPr/>
        </p:nvSpPr>
        <p:spPr bwMode="auto">
          <a:xfrm>
            <a:off x="7383686" y="2668588"/>
            <a:ext cx="792000" cy="68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0684" name="Группа 115"/>
          <p:cNvGrpSpPr>
            <a:grpSpLocks/>
          </p:cNvGrpSpPr>
          <p:nvPr/>
        </p:nvGrpSpPr>
        <p:grpSpPr bwMode="auto">
          <a:xfrm>
            <a:off x="7387654" y="3471863"/>
            <a:ext cx="792000" cy="684000"/>
            <a:chOff x="3686499" y="2232392"/>
            <a:chExt cx="840548" cy="750880"/>
          </a:xfr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grpSpPr>
        <p:sp>
          <p:nvSpPr>
            <p:cNvPr id="117" name="Скругленный прямоугольник 116"/>
            <p:cNvSpPr/>
            <p:nvPr/>
          </p:nvSpPr>
          <p:spPr>
            <a:xfrm>
              <a:off x="3686499" y="2232392"/>
              <a:ext cx="840548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8" name="Скругленный прямоугольник 4"/>
            <p:cNvSpPr/>
            <p:nvPr/>
          </p:nvSpPr>
          <p:spPr>
            <a:xfrm>
              <a:off x="3708744" y="2254617"/>
              <a:ext cx="796058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50,0</a:t>
              </a:r>
              <a:endPara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0685" name="Группа 118"/>
          <p:cNvGrpSpPr>
            <a:grpSpLocks/>
          </p:cNvGrpSpPr>
          <p:nvPr/>
        </p:nvGrpSpPr>
        <p:grpSpPr bwMode="auto">
          <a:xfrm>
            <a:off x="7394004" y="4270375"/>
            <a:ext cx="792000" cy="684000"/>
            <a:chOff x="3686497" y="3087273"/>
            <a:chExt cx="827510" cy="750880"/>
          </a:xfr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grpSpPr>
        <p:sp>
          <p:nvSpPr>
            <p:cNvPr id="120" name="Скругленный прямоугольник 119"/>
            <p:cNvSpPr/>
            <p:nvPr/>
          </p:nvSpPr>
          <p:spPr>
            <a:xfrm>
              <a:off x="3686497" y="3087273"/>
              <a:ext cx="827510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1" name="Скругленный прямоугольник 4"/>
            <p:cNvSpPr/>
            <p:nvPr/>
          </p:nvSpPr>
          <p:spPr>
            <a:xfrm>
              <a:off x="3708733" y="3109498"/>
              <a:ext cx="783037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36 244,6</a:t>
              </a:r>
              <a:endPara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0686" name="Группа 121"/>
          <p:cNvGrpSpPr>
            <a:grpSpLocks/>
          </p:cNvGrpSpPr>
          <p:nvPr/>
        </p:nvGrpSpPr>
        <p:grpSpPr bwMode="auto">
          <a:xfrm>
            <a:off x="7406705" y="5092700"/>
            <a:ext cx="792000" cy="684000"/>
            <a:chOff x="3748552" y="3975433"/>
            <a:chExt cx="802038" cy="750880"/>
          </a:xfr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grpSpPr>
        <p:sp>
          <p:nvSpPr>
            <p:cNvPr id="123" name="Скругленный прямоугольник 122"/>
            <p:cNvSpPr/>
            <p:nvPr/>
          </p:nvSpPr>
          <p:spPr>
            <a:xfrm>
              <a:off x="3748552" y="3975433"/>
              <a:ext cx="802038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4" name="Скругленный прямоугольник 4"/>
            <p:cNvSpPr/>
            <p:nvPr/>
          </p:nvSpPr>
          <p:spPr>
            <a:xfrm>
              <a:off x="3770787" y="3997658"/>
              <a:ext cx="757569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102,9</a:t>
              </a:r>
              <a:endPara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6" name="Скругленный прямоугольник 125"/>
          <p:cNvSpPr/>
          <p:nvPr/>
        </p:nvSpPr>
        <p:spPr bwMode="auto">
          <a:xfrm>
            <a:off x="7387654" y="5913437"/>
            <a:ext cx="792000" cy="648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Заголовок 1"/>
          <p:cNvSpPr txBox="1">
            <a:spLocks/>
          </p:cNvSpPr>
          <p:nvPr/>
        </p:nvSpPr>
        <p:spPr>
          <a:xfrm>
            <a:off x="259727" y="0"/>
            <a:ext cx="7760233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«Управление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общественными финансами и государственным долгом Чувашской Республики»</a:t>
            </a:r>
          </a:p>
        </p:txBody>
      </p:sp>
      <p:cxnSp>
        <p:nvCxnSpPr>
          <p:cNvPr id="128" name="Прямая соединительная линия 12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4065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E222503-0E88-4674-B39F-378D70ABE7FE}" type="slidenum">
              <a:rPr lang="ru-RU" altLang="ru-RU" sz="1400" smtClean="0"/>
              <a:pPr>
                <a:spcBef>
                  <a:spcPct val="0"/>
                </a:spcBef>
                <a:buFontTx/>
                <a:buNone/>
              </a:pPr>
              <a:t>51</a:t>
            </a:fld>
            <a:endParaRPr lang="ru-RU" altLang="ru-RU" sz="1400" dirty="0" smtClean="0"/>
          </a:p>
        </p:txBody>
      </p:sp>
      <p:sp>
        <p:nvSpPr>
          <p:cNvPr id="77" name="Скругленный прямоугольник 76"/>
          <p:cNvSpPr/>
          <p:nvPr/>
        </p:nvSpPr>
        <p:spPr bwMode="auto">
          <a:xfrm>
            <a:off x="4644500" y="2686588"/>
            <a:ext cx="850900" cy="648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1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7160" y="836712"/>
            <a:ext cx="6368436" cy="151216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государственного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и результативности деятельности государственных гражданских служащих Чувашской Республики и муниципальных служащих в Чувашской Республике.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7780" y="2756120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4355975" y="2492896"/>
            <a:ext cx="4592542" cy="4248472"/>
            <a:chOff x="4355975" y="2492896"/>
            <a:chExt cx="4592542" cy="4248472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4355976" y="2492896"/>
              <a:ext cx="4568236" cy="4248472"/>
            </a:xfrm>
            <a:prstGeom prst="rect">
              <a:avLst/>
            </a:prstGeom>
            <a:ln>
              <a:noFill/>
            </a:ln>
          </p:spPr>
        </p:sp>
        <p:sp>
          <p:nvSpPr>
            <p:cNvPr id="6" name="Полилиния 5"/>
            <p:cNvSpPr/>
            <p:nvPr/>
          </p:nvSpPr>
          <p:spPr>
            <a:xfrm>
              <a:off x="4358404" y="2494296"/>
              <a:ext cx="4590113" cy="551556"/>
            </a:xfrm>
            <a:custGeom>
              <a:avLst/>
              <a:gdLst>
                <a:gd name="connsiteX0" fmla="*/ 0 w 4563379"/>
                <a:gd name="connsiteY0" fmla="*/ 55156 h 551556"/>
                <a:gd name="connsiteX1" fmla="*/ 55156 w 4563379"/>
                <a:gd name="connsiteY1" fmla="*/ 0 h 551556"/>
                <a:gd name="connsiteX2" fmla="*/ 4508223 w 4563379"/>
                <a:gd name="connsiteY2" fmla="*/ 0 h 551556"/>
                <a:gd name="connsiteX3" fmla="*/ 4563379 w 4563379"/>
                <a:gd name="connsiteY3" fmla="*/ 55156 h 551556"/>
                <a:gd name="connsiteX4" fmla="*/ 4563379 w 4563379"/>
                <a:gd name="connsiteY4" fmla="*/ 496400 h 551556"/>
                <a:gd name="connsiteX5" fmla="*/ 4508223 w 4563379"/>
                <a:gd name="connsiteY5" fmla="*/ 551556 h 551556"/>
                <a:gd name="connsiteX6" fmla="*/ 55156 w 4563379"/>
                <a:gd name="connsiteY6" fmla="*/ 551556 h 551556"/>
                <a:gd name="connsiteX7" fmla="*/ 0 w 4563379"/>
                <a:gd name="connsiteY7" fmla="*/ 496400 h 551556"/>
                <a:gd name="connsiteX8" fmla="*/ 0 w 4563379"/>
                <a:gd name="connsiteY8" fmla="*/ 55156 h 551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63379" h="551556">
                  <a:moveTo>
                    <a:pt x="0" y="55156"/>
                  </a:moveTo>
                  <a:cubicBezTo>
                    <a:pt x="0" y="24694"/>
                    <a:pt x="24694" y="0"/>
                    <a:pt x="55156" y="0"/>
                  </a:cubicBezTo>
                  <a:lnTo>
                    <a:pt x="4508223" y="0"/>
                  </a:lnTo>
                  <a:cubicBezTo>
                    <a:pt x="4538685" y="0"/>
                    <a:pt x="4563379" y="24694"/>
                    <a:pt x="4563379" y="55156"/>
                  </a:cubicBezTo>
                  <a:lnTo>
                    <a:pt x="4563379" y="496400"/>
                  </a:lnTo>
                  <a:cubicBezTo>
                    <a:pt x="4563379" y="526862"/>
                    <a:pt x="4538685" y="551556"/>
                    <a:pt x="4508223" y="551556"/>
                  </a:cubicBezTo>
                  <a:lnTo>
                    <a:pt x="55156" y="551556"/>
                  </a:lnTo>
                  <a:cubicBezTo>
                    <a:pt x="24694" y="551556"/>
                    <a:pt x="0" y="526862"/>
                    <a:pt x="0" y="496400"/>
                  </a:cubicBezTo>
                  <a:lnTo>
                    <a:pt x="0" y="55156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3305" tIns="73305" rIns="73305" bIns="73305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500" b="1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Расходы в разрезе подпрограмм, млн. руб.</a:t>
              </a:r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4355976" y="3116680"/>
              <a:ext cx="2376274" cy="341891"/>
            </a:xfrm>
            <a:custGeom>
              <a:avLst/>
              <a:gdLst>
                <a:gd name="connsiteX0" fmla="*/ 0 w 2291211"/>
                <a:gd name="connsiteY0" fmla="*/ 34189 h 341891"/>
                <a:gd name="connsiteX1" fmla="*/ 34189 w 2291211"/>
                <a:gd name="connsiteY1" fmla="*/ 0 h 341891"/>
                <a:gd name="connsiteX2" fmla="*/ 2257022 w 2291211"/>
                <a:gd name="connsiteY2" fmla="*/ 0 h 341891"/>
                <a:gd name="connsiteX3" fmla="*/ 2291211 w 2291211"/>
                <a:gd name="connsiteY3" fmla="*/ 34189 h 341891"/>
                <a:gd name="connsiteX4" fmla="*/ 2291211 w 2291211"/>
                <a:gd name="connsiteY4" fmla="*/ 307702 h 341891"/>
                <a:gd name="connsiteX5" fmla="*/ 2257022 w 2291211"/>
                <a:gd name="connsiteY5" fmla="*/ 341891 h 341891"/>
                <a:gd name="connsiteX6" fmla="*/ 34189 w 2291211"/>
                <a:gd name="connsiteY6" fmla="*/ 341891 h 341891"/>
                <a:gd name="connsiteX7" fmla="*/ 0 w 2291211"/>
                <a:gd name="connsiteY7" fmla="*/ 307702 h 341891"/>
                <a:gd name="connsiteX8" fmla="*/ 0 w 2291211"/>
                <a:gd name="connsiteY8" fmla="*/ 34189 h 34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1211" h="341891">
                  <a:moveTo>
                    <a:pt x="0" y="34189"/>
                  </a:moveTo>
                  <a:cubicBezTo>
                    <a:pt x="0" y="15307"/>
                    <a:pt x="15307" y="0"/>
                    <a:pt x="34189" y="0"/>
                  </a:cubicBezTo>
                  <a:lnTo>
                    <a:pt x="2257022" y="0"/>
                  </a:lnTo>
                  <a:cubicBezTo>
                    <a:pt x="2275904" y="0"/>
                    <a:pt x="2291211" y="15307"/>
                    <a:pt x="2291211" y="34189"/>
                  </a:cubicBezTo>
                  <a:lnTo>
                    <a:pt x="2291211" y="307702"/>
                  </a:lnTo>
                  <a:cubicBezTo>
                    <a:pt x="2291211" y="326584"/>
                    <a:pt x="2275904" y="341891"/>
                    <a:pt x="2257022" y="341891"/>
                  </a:cubicBezTo>
                  <a:lnTo>
                    <a:pt x="34189" y="341891"/>
                  </a:lnTo>
                  <a:cubicBezTo>
                    <a:pt x="15307" y="341891"/>
                    <a:pt x="0" y="326584"/>
                    <a:pt x="0" y="307702"/>
                  </a:cubicBezTo>
                  <a:lnTo>
                    <a:pt x="0" y="34189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974" tIns="70974" rIns="70974" bIns="70974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6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Подпрограмма</a:t>
              </a:r>
              <a:endPara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4355976" y="3498526"/>
              <a:ext cx="2376264" cy="488061"/>
            </a:xfrm>
            <a:custGeom>
              <a:avLst/>
              <a:gdLst>
                <a:gd name="connsiteX0" fmla="*/ 0 w 2291201"/>
                <a:gd name="connsiteY0" fmla="*/ 48806 h 488061"/>
                <a:gd name="connsiteX1" fmla="*/ 48806 w 2291201"/>
                <a:gd name="connsiteY1" fmla="*/ 0 h 488061"/>
                <a:gd name="connsiteX2" fmla="*/ 2242395 w 2291201"/>
                <a:gd name="connsiteY2" fmla="*/ 0 h 488061"/>
                <a:gd name="connsiteX3" fmla="*/ 2291201 w 2291201"/>
                <a:gd name="connsiteY3" fmla="*/ 48806 h 488061"/>
                <a:gd name="connsiteX4" fmla="*/ 2291201 w 2291201"/>
                <a:gd name="connsiteY4" fmla="*/ 439255 h 488061"/>
                <a:gd name="connsiteX5" fmla="*/ 2242395 w 2291201"/>
                <a:gd name="connsiteY5" fmla="*/ 488061 h 488061"/>
                <a:gd name="connsiteX6" fmla="*/ 48806 w 2291201"/>
                <a:gd name="connsiteY6" fmla="*/ 488061 h 488061"/>
                <a:gd name="connsiteX7" fmla="*/ 0 w 2291201"/>
                <a:gd name="connsiteY7" fmla="*/ 439255 h 488061"/>
                <a:gd name="connsiteX8" fmla="*/ 0 w 2291201"/>
                <a:gd name="connsiteY8" fmla="*/ 48806 h 48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1201" h="488061">
                  <a:moveTo>
                    <a:pt x="0" y="48806"/>
                  </a:moveTo>
                  <a:cubicBezTo>
                    <a:pt x="0" y="21851"/>
                    <a:pt x="21851" y="0"/>
                    <a:pt x="48806" y="0"/>
                  </a:cubicBezTo>
                  <a:lnTo>
                    <a:pt x="2242395" y="0"/>
                  </a:lnTo>
                  <a:cubicBezTo>
                    <a:pt x="2269350" y="0"/>
                    <a:pt x="2291201" y="21851"/>
                    <a:pt x="2291201" y="48806"/>
                  </a:cubicBezTo>
                  <a:lnTo>
                    <a:pt x="2291201" y="439255"/>
                  </a:lnTo>
                  <a:cubicBezTo>
                    <a:pt x="2291201" y="466210"/>
                    <a:pt x="2269350" y="488061"/>
                    <a:pt x="2242395" y="488061"/>
                  </a:cubicBezTo>
                  <a:lnTo>
                    <a:pt x="48806" y="488061"/>
                  </a:lnTo>
                  <a:cubicBezTo>
                    <a:pt x="21851" y="488061"/>
                    <a:pt x="0" y="466210"/>
                    <a:pt x="0" y="439255"/>
                  </a:cubicBezTo>
                  <a:lnTo>
                    <a:pt x="0" y="48806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015" tIns="60015" rIns="60015" bIns="60015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Противодействие коррупции в Чувашской Республике</a:t>
              </a:r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4355975" y="4001341"/>
              <a:ext cx="2376261" cy="787715"/>
            </a:xfrm>
            <a:custGeom>
              <a:avLst/>
              <a:gdLst>
                <a:gd name="connsiteX0" fmla="*/ 0 w 2291198"/>
                <a:gd name="connsiteY0" fmla="*/ 78772 h 787715"/>
                <a:gd name="connsiteX1" fmla="*/ 78772 w 2291198"/>
                <a:gd name="connsiteY1" fmla="*/ 0 h 787715"/>
                <a:gd name="connsiteX2" fmla="*/ 2212427 w 2291198"/>
                <a:gd name="connsiteY2" fmla="*/ 0 h 787715"/>
                <a:gd name="connsiteX3" fmla="*/ 2291199 w 2291198"/>
                <a:gd name="connsiteY3" fmla="*/ 78772 h 787715"/>
                <a:gd name="connsiteX4" fmla="*/ 2291198 w 2291198"/>
                <a:gd name="connsiteY4" fmla="*/ 708944 h 787715"/>
                <a:gd name="connsiteX5" fmla="*/ 2212426 w 2291198"/>
                <a:gd name="connsiteY5" fmla="*/ 787716 h 787715"/>
                <a:gd name="connsiteX6" fmla="*/ 78772 w 2291198"/>
                <a:gd name="connsiteY6" fmla="*/ 787715 h 787715"/>
                <a:gd name="connsiteX7" fmla="*/ 0 w 2291198"/>
                <a:gd name="connsiteY7" fmla="*/ 708943 h 787715"/>
                <a:gd name="connsiteX8" fmla="*/ 0 w 2291198"/>
                <a:gd name="connsiteY8" fmla="*/ 78772 h 787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1198" h="787715">
                  <a:moveTo>
                    <a:pt x="0" y="78772"/>
                  </a:moveTo>
                  <a:cubicBezTo>
                    <a:pt x="0" y="35267"/>
                    <a:pt x="35267" y="0"/>
                    <a:pt x="78772" y="0"/>
                  </a:cubicBezTo>
                  <a:lnTo>
                    <a:pt x="2212427" y="0"/>
                  </a:lnTo>
                  <a:cubicBezTo>
                    <a:pt x="2255932" y="0"/>
                    <a:pt x="2291199" y="35267"/>
                    <a:pt x="2291199" y="78772"/>
                  </a:cubicBezTo>
                  <a:cubicBezTo>
                    <a:pt x="2291199" y="288829"/>
                    <a:pt x="2291198" y="498887"/>
                    <a:pt x="2291198" y="708944"/>
                  </a:cubicBezTo>
                  <a:cubicBezTo>
                    <a:pt x="2291198" y="752449"/>
                    <a:pt x="2255931" y="787716"/>
                    <a:pt x="2212426" y="787716"/>
                  </a:cubicBezTo>
                  <a:lnTo>
                    <a:pt x="78772" y="787715"/>
                  </a:lnTo>
                  <a:cubicBezTo>
                    <a:pt x="35267" y="787715"/>
                    <a:pt x="0" y="752448"/>
                    <a:pt x="0" y="708943"/>
                  </a:cubicBezTo>
                  <a:lnTo>
                    <a:pt x="0" y="78772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791" tIns="68791" rIns="68791" bIns="68791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Совершенствование кадровой политики и развитие кадрового потенциала государственной гражданской службы ЧР</a:t>
              </a:r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4355976" y="4855185"/>
              <a:ext cx="2376252" cy="471197"/>
            </a:xfrm>
            <a:custGeom>
              <a:avLst/>
              <a:gdLst>
                <a:gd name="connsiteX0" fmla="*/ 0 w 2291189"/>
                <a:gd name="connsiteY0" fmla="*/ 47120 h 471197"/>
                <a:gd name="connsiteX1" fmla="*/ 47120 w 2291189"/>
                <a:gd name="connsiteY1" fmla="*/ 0 h 471197"/>
                <a:gd name="connsiteX2" fmla="*/ 2244069 w 2291189"/>
                <a:gd name="connsiteY2" fmla="*/ 0 h 471197"/>
                <a:gd name="connsiteX3" fmla="*/ 2291189 w 2291189"/>
                <a:gd name="connsiteY3" fmla="*/ 47120 h 471197"/>
                <a:gd name="connsiteX4" fmla="*/ 2291189 w 2291189"/>
                <a:gd name="connsiteY4" fmla="*/ 424077 h 471197"/>
                <a:gd name="connsiteX5" fmla="*/ 2244069 w 2291189"/>
                <a:gd name="connsiteY5" fmla="*/ 471197 h 471197"/>
                <a:gd name="connsiteX6" fmla="*/ 47120 w 2291189"/>
                <a:gd name="connsiteY6" fmla="*/ 471197 h 471197"/>
                <a:gd name="connsiteX7" fmla="*/ 0 w 2291189"/>
                <a:gd name="connsiteY7" fmla="*/ 424077 h 471197"/>
                <a:gd name="connsiteX8" fmla="*/ 0 w 2291189"/>
                <a:gd name="connsiteY8" fmla="*/ 47120 h 47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1189" h="471197">
                  <a:moveTo>
                    <a:pt x="0" y="47120"/>
                  </a:moveTo>
                  <a:cubicBezTo>
                    <a:pt x="0" y="21096"/>
                    <a:pt x="21096" y="0"/>
                    <a:pt x="47120" y="0"/>
                  </a:cubicBezTo>
                  <a:lnTo>
                    <a:pt x="2244069" y="0"/>
                  </a:lnTo>
                  <a:cubicBezTo>
                    <a:pt x="2270093" y="0"/>
                    <a:pt x="2291189" y="21096"/>
                    <a:pt x="2291189" y="47120"/>
                  </a:cubicBezTo>
                  <a:lnTo>
                    <a:pt x="2291189" y="424077"/>
                  </a:lnTo>
                  <a:cubicBezTo>
                    <a:pt x="2291189" y="450101"/>
                    <a:pt x="2270093" y="471197"/>
                    <a:pt x="2244069" y="471197"/>
                  </a:cubicBezTo>
                  <a:lnTo>
                    <a:pt x="47120" y="471197"/>
                  </a:lnTo>
                  <a:cubicBezTo>
                    <a:pt x="21096" y="471197"/>
                    <a:pt x="0" y="450101"/>
                    <a:pt x="0" y="424077"/>
                  </a:cubicBezTo>
                  <a:lnTo>
                    <a:pt x="0" y="47120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9521" tIns="59521" rIns="59521" bIns="59521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Развитие муниципальной службы в Чувашской Республике</a:t>
              </a:r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4355976" y="5395646"/>
              <a:ext cx="2376254" cy="638716"/>
            </a:xfrm>
            <a:custGeom>
              <a:avLst/>
              <a:gdLst>
                <a:gd name="connsiteX0" fmla="*/ 0 w 2291191"/>
                <a:gd name="connsiteY0" fmla="*/ 63872 h 638716"/>
                <a:gd name="connsiteX1" fmla="*/ 63872 w 2291191"/>
                <a:gd name="connsiteY1" fmla="*/ 0 h 638716"/>
                <a:gd name="connsiteX2" fmla="*/ 2227319 w 2291191"/>
                <a:gd name="connsiteY2" fmla="*/ 0 h 638716"/>
                <a:gd name="connsiteX3" fmla="*/ 2291191 w 2291191"/>
                <a:gd name="connsiteY3" fmla="*/ 63872 h 638716"/>
                <a:gd name="connsiteX4" fmla="*/ 2291191 w 2291191"/>
                <a:gd name="connsiteY4" fmla="*/ 574844 h 638716"/>
                <a:gd name="connsiteX5" fmla="*/ 2227319 w 2291191"/>
                <a:gd name="connsiteY5" fmla="*/ 638716 h 638716"/>
                <a:gd name="connsiteX6" fmla="*/ 63872 w 2291191"/>
                <a:gd name="connsiteY6" fmla="*/ 638716 h 638716"/>
                <a:gd name="connsiteX7" fmla="*/ 0 w 2291191"/>
                <a:gd name="connsiteY7" fmla="*/ 574844 h 638716"/>
                <a:gd name="connsiteX8" fmla="*/ 0 w 2291191"/>
                <a:gd name="connsiteY8" fmla="*/ 63872 h 638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1191" h="638716">
                  <a:moveTo>
                    <a:pt x="0" y="63872"/>
                  </a:moveTo>
                  <a:cubicBezTo>
                    <a:pt x="0" y="28596"/>
                    <a:pt x="28596" y="0"/>
                    <a:pt x="63872" y="0"/>
                  </a:cubicBezTo>
                  <a:lnTo>
                    <a:pt x="2227319" y="0"/>
                  </a:lnTo>
                  <a:cubicBezTo>
                    <a:pt x="2262595" y="0"/>
                    <a:pt x="2291191" y="28596"/>
                    <a:pt x="2291191" y="63872"/>
                  </a:cubicBezTo>
                  <a:lnTo>
                    <a:pt x="2291191" y="574844"/>
                  </a:lnTo>
                  <a:cubicBezTo>
                    <a:pt x="2291191" y="610120"/>
                    <a:pt x="2262595" y="638716"/>
                    <a:pt x="2227319" y="638716"/>
                  </a:cubicBezTo>
                  <a:lnTo>
                    <a:pt x="63872" y="638716"/>
                  </a:lnTo>
                  <a:cubicBezTo>
                    <a:pt x="28596" y="638716"/>
                    <a:pt x="0" y="610120"/>
                    <a:pt x="0" y="574844"/>
                  </a:cubicBezTo>
                  <a:lnTo>
                    <a:pt x="0" y="63872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427" tIns="64427" rIns="64427" bIns="64427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Совершенствование государственного управления в сфере юстиции</a:t>
              </a:r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4355976" y="6128897"/>
              <a:ext cx="2378699" cy="468000"/>
            </a:xfrm>
            <a:custGeom>
              <a:avLst/>
              <a:gdLst>
                <a:gd name="connsiteX0" fmla="*/ 0 w 2293549"/>
                <a:gd name="connsiteY0" fmla="*/ 59479 h 594791"/>
                <a:gd name="connsiteX1" fmla="*/ 59479 w 2293549"/>
                <a:gd name="connsiteY1" fmla="*/ 0 h 594791"/>
                <a:gd name="connsiteX2" fmla="*/ 2234070 w 2293549"/>
                <a:gd name="connsiteY2" fmla="*/ 0 h 594791"/>
                <a:gd name="connsiteX3" fmla="*/ 2293549 w 2293549"/>
                <a:gd name="connsiteY3" fmla="*/ 59479 h 594791"/>
                <a:gd name="connsiteX4" fmla="*/ 2293549 w 2293549"/>
                <a:gd name="connsiteY4" fmla="*/ 535312 h 594791"/>
                <a:gd name="connsiteX5" fmla="*/ 2234070 w 2293549"/>
                <a:gd name="connsiteY5" fmla="*/ 594791 h 594791"/>
                <a:gd name="connsiteX6" fmla="*/ 59479 w 2293549"/>
                <a:gd name="connsiteY6" fmla="*/ 594791 h 594791"/>
                <a:gd name="connsiteX7" fmla="*/ 0 w 2293549"/>
                <a:gd name="connsiteY7" fmla="*/ 535312 h 594791"/>
                <a:gd name="connsiteX8" fmla="*/ 0 w 2293549"/>
                <a:gd name="connsiteY8" fmla="*/ 59479 h 59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3549" h="594791">
                  <a:moveTo>
                    <a:pt x="0" y="59479"/>
                  </a:moveTo>
                  <a:cubicBezTo>
                    <a:pt x="0" y="26630"/>
                    <a:pt x="26630" y="0"/>
                    <a:pt x="59479" y="0"/>
                  </a:cubicBezTo>
                  <a:lnTo>
                    <a:pt x="2234070" y="0"/>
                  </a:lnTo>
                  <a:cubicBezTo>
                    <a:pt x="2266919" y="0"/>
                    <a:pt x="2293549" y="26630"/>
                    <a:pt x="2293549" y="59479"/>
                  </a:cubicBezTo>
                  <a:lnTo>
                    <a:pt x="2293549" y="535312"/>
                  </a:lnTo>
                  <a:cubicBezTo>
                    <a:pt x="2293549" y="568161"/>
                    <a:pt x="2266919" y="594791"/>
                    <a:pt x="2234070" y="594791"/>
                  </a:cubicBezTo>
                  <a:lnTo>
                    <a:pt x="59479" y="594791"/>
                  </a:lnTo>
                  <a:cubicBezTo>
                    <a:pt x="26630" y="594791"/>
                    <a:pt x="0" y="568161"/>
                    <a:pt x="0" y="535312"/>
                  </a:cubicBezTo>
                  <a:lnTo>
                    <a:pt x="0" y="59479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141" tIns="63141" rIns="63141" bIns="63141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Обеспечение реализации государственной программы</a:t>
              </a:r>
              <a:endPara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6856656" y="3126318"/>
              <a:ext cx="612000" cy="308410"/>
            </a:xfrm>
            <a:custGeom>
              <a:avLst/>
              <a:gdLst>
                <a:gd name="connsiteX0" fmla="*/ 0 w 829017"/>
                <a:gd name="connsiteY0" fmla="*/ 30841 h 308410"/>
                <a:gd name="connsiteX1" fmla="*/ 30841 w 829017"/>
                <a:gd name="connsiteY1" fmla="*/ 0 h 308410"/>
                <a:gd name="connsiteX2" fmla="*/ 798176 w 829017"/>
                <a:gd name="connsiteY2" fmla="*/ 0 h 308410"/>
                <a:gd name="connsiteX3" fmla="*/ 829017 w 829017"/>
                <a:gd name="connsiteY3" fmla="*/ 30841 h 308410"/>
                <a:gd name="connsiteX4" fmla="*/ 829017 w 829017"/>
                <a:gd name="connsiteY4" fmla="*/ 277569 h 308410"/>
                <a:gd name="connsiteX5" fmla="*/ 798176 w 829017"/>
                <a:gd name="connsiteY5" fmla="*/ 308410 h 308410"/>
                <a:gd name="connsiteX6" fmla="*/ 30841 w 829017"/>
                <a:gd name="connsiteY6" fmla="*/ 308410 h 308410"/>
                <a:gd name="connsiteX7" fmla="*/ 0 w 829017"/>
                <a:gd name="connsiteY7" fmla="*/ 277569 h 308410"/>
                <a:gd name="connsiteX8" fmla="*/ 0 w 829017"/>
                <a:gd name="connsiteY8" fmla="*/ 30841 h 30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9017" h="308410">
                  <a:moveTo>
                    <a:pt x="0" y="30841"/>
                  </a:moveTo>
                  <a:cubicBezTo>
                    <a:pt x="0" y="13808"/>
                    <a:pt x="13808" y="0"/>
                    <a:pt x="30841" y="0"/>
                  </a:cubicBezTo>
                  <a:lnTo>
                    <a:pt x="798176" y="0"/>
                  </a:lnTo>
                  <a:cubicBezTo>
                    <a:pt x="815209" y="0"/>
                    <a:pt x="829017" y="13808"/>
                    <a:pt x="829017" y="30841"/>
                  </a:cubicBezTo>
                  <a:lnTo>
                    <a:pt x="829017" y="277569"/>
                  </a:lnTo>
                  <a:cubicBezTo>
                    <a:pt x="829017" y="294602"/>
                    <a:pt x="815209" y="308410"/>
                    <a:pt x="798176" y="308410"/>
                  </a:cubicBezTo>
                  <a:lnTo>
                    <a:pt x="30841" y="308410"/>
                  </a:lnTo>
                  <a:cubicBezTo>
                    <a:pt x="13808" y="308410"/>
                    <a:pt x="0" y="294602"/>
                    <a:pt x="0" y="277569"/>
                  </a:cubicBezTo>
                  <a:lnTo>
                    <a:pt x="0" y="30841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993" tIns="69993" rIns="69993" bIns="69993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2018</a:t>
              </a:r>
              <a:endPara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6856656" y="3488258"/>
              <a:ext cx="612000" cy="482721"/>
            </a:xfrm>
            <a:custGeom>
              <a:avLst/>
              <a:gdLst>
                <a:gd name="connsiteX0" fmla="*/ 0 w 829014"/>
                <a:gd name="connsiteY0" fmla="*/ 48272 h 482721"/>
                <a:gd name="connsiteX1" fmla="*/ 48272 w 829014"/>
                <a:gd name="connsiteY1" fmla="*/ 0 h 482721"/>
                <a:gd name="connsiteX2" fmla="*/ 780742 w 829014"/>
                <a:gd name="connsiteY2" fmla="*/ 0 h 482721"/>
                <a:gd name="connsiteX3" fmla="*/ 829014 w 829014"/>
                <a:gd name="connsiteY3" fmla="*/ 48272 h 482721"/>
                <a:gd name="connsiteX4" fmla="*/ 829014 w 829014"/>
                <a:gd name="connsiteY4" fmla="*/ 434449 h 482721"/>
                <a:gd name="connsiteX5" fmla="*/ 780742 w 829014"/>
                <a:gd name="connsiteY5" fmla="*/ 482721 h 482721"/>
                <a:gd name="connsiteX6" fmla="*/ 48272 w 829014"/>
                <a:gd name="connsiteY6" fmla="*/ 482721 h 482721"/>
                <a:gd name="connsiteX7" fmla="*/ 0 w 829014"/>
                <a:gd name="connsiteY7" fmla="*/ 434449 h 482721"/>
                <a:gd name="connsiteX8" fmla="*/ 0 w 829014"/>
                <a:gd name="connsiteY8" fmla="*/ 48272 h 482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9014" h="482721">
                  <a:moveTo>
                    <a:pt x="0" y="48272"/>
                  </a:moveTo>
                  <a:cubicBezTo>
                    <a:pt x="0" y="21612"/>
                    <a:pt x="21612" y="0"/>
                    <a:pt x="48272" y="0"/>
                  </a:cubicBezTo>
                  <a:lnTo>
                    <a:pt x="780742" y="0"/>
                  </a:lnTo>
                  <a:cubicBezTo>
                    <a:pt x="807402" y="0"/>
                    <a:pt x="829014" y="21612"/>
                    <a:pt x="829014" y="48272"/>
                  </a:cubicBezTo>
                  <a:lnTo>
                    <a:pt x="829014" y="434449"/>
                  </a:lnTo>
                  <a:cubicBezTo>
                    <a:pt x="829014" y="461109"/>
                    <a:pt x="807402" y="482721"/>
                    <a:pt x="780742" y="482721"/>
                  </a:cubicBezTo>
                  <a:lnTo>
                    <a:pt x="48272" y="482721"/>
                  </a:lnTo>
                  <a:cubicBezTo>
                    <a:pt x="21612" y="482721"/>
                    <a:pt x="0" y="461109"/>
                    <a:pt x="0" y="434449"/>
                  </a:cubicBezTo>
                  <a:lnTo>
                    <a:pt x="0" y="48272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478" tIns="67478" rIns="67478" bIns="67478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,2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6856656" y="4005065"/>
              <a:ext cx="612000" cy="790637"/>
            </a:xfrm>
            <a:custGeom>
              <a:avLst/>
              <a:gdLst>
                <a:gd name="connsiteX0" fmla="*/ 0 w 829019"/>
                <a:gd name="connsiteY0" fmla="*/ 79064 h 790637"/>
                <a:gd name="connsiteX1" fmla="*/ 79064 w 829019"/>
                <a:gd name="connsiteY1" fmla="*/ 0 h 790637"/>
                <a:gd name="connsiteX2" fmla="*/ 749955 w 829019"/>
                <a:gd name="connsiteY2" fmla="*/ 0 h 790637"/>
                <a:gd name="connsiteX3" fmla="*/ 829019 w 829019"/>
                <a:gd name="connsiteY3" fmla="*/ 79064 h 790637"/>
                <a:gd name="connsiteX4" fmla="*/ 829019 w 829019"/>
                <a:gd name="connsiteY4" fmla="*/ 711573 h 790637"/>
                <a:gd name="connsiteX5" fmla="*/ 749955 w 829019"/>
                <a:gd name="connsiteY5" fmla="*/ 790637 h 790637"/>
                <a:gd name="connsiteX6" fmla="*/ 79064 w 829019"/>
                <a:gd name="connsiteY6" fmla="*/ 790637 h 790637"/>
                <a:gd name="connsiteX7" fmla="*/ 0 w 829019"/>
                <a:gd name="connsiteY7" fmla="*/ 711573 h 790637"/>
                <a:gd name="connsiteX8" fmla="*/ 0 w 829019"/>
                <a:gd name="connsiteY8" fmla="*/ 79064 h 790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9019" h="790637">
                  <a:moveTo>
                    <a:pt x="0" y="79064"/>
                  </a:moveTo>
                  <a:cubicBezTo>
                    <a:pt x="0" y="35398"/>
                    <a:pt x="35398" y="0"/>
                    <a:pt x="79064" y="0"/>
                  </a:cubicBezTo>
                  <a:lnTo>
                    <a:pt x="749955" y="0"/>
                  </a:lnTo>
                  <a:cubicBezTo>
                    <a:pt x="793621" y="0"/>
                    <a:pt x="829019" y="35398"/>
                    <a:pt x="829019" y="79064"/>
                  </a:cubicBezTo>
                  <a:lnTo>
                    <a:pt x="829019" y="711573"/>
                  </a:lnTo>
                  <a:cubicBezTo>
                    <a:pt x="829019" y="755239"/>
                    <a:pt x="793621" y="790637"/>
                    <a:pt x="749955" y="790637"/>
                  </a:cubicBezTo>
                  <a:lnTo>
                    <a:pt x="79064" y="790637"/>
                  </a:lnTo>
                  <a:cubicBezTo>
                    <a:pt x="35398" y="790637"/>
                    <a:pt x="0" y="755239"/>
                    <a:pt x="0" y="711573"/>
                  </a:cubicBezTo>
                  <a:lnTo>
                    <a:pt x="0" y="79064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497" tIns="76497" rIns="76497" bIns="76497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1,6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6856656" y="4869160"/>
              <a:ext cx="612000" cy="459199"/>
            </a:xfrm>
            <a:custGeom>
              <a:avLst/>
              <a:gdLst>
                <a:gd name="connsiteX0" fmla="*/ 0 w 829023"/>
                <a:gd name="connsiteY0" fmla="*/ 45920 h 459199"/>
                <a:gd name="connsiteX1" fmla="*/ 45920 w 829023"/>
                <a:gd name="connsiteY1" fmla="*/ 0 h 459199"/>
                <a:gd name="connsiteX2" fmla="*/ 783103 w 829023"/>
                <a:gd name="connsiteY2" fmla="*/ 0 h 459199"/>
                <a:gd name="connsiteX3" fmla="*/ 829023 w 829023"/>
                <a:gd name="connsiteY3" fmla="*/ 45920 h 459199"/>
                <a:gd name="connsiteX4" fmla="*/ 829023 w 829023"/>
                <a:gd name="connsiteY4" fmla="*/ 413279 h 459199"/>
                <a:gd name="connsiteX5" fmla="*/ 783103 w 829023"/>
                <a:gd name="connsiteY5" fmla="*/ 459199 h 459199"/>
                <a:gd name="connsiteX6" fmla="*/ 45920 w 829023"/>
                <a:gd name="connsiteY6" fmla="*/ 459199 h 459199"/>
                <a:gd name="connsiteX7" fmla="*/ 0 w 829023"/>
                <a:gd name="connsiteY7" fmla="*/ 413279 h 459199"/>
                <a:gd name="connsiteX8" fmla="*/ 0 w 829023"/>
                <a:gd name="connsiteY8" fmla="*/ 45920 h 45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9023" h="459199">
                  <a:moveTo>
                    <a:pt x="0" y="45920"/>
                  </a:moveTo>
                  <a:cubicBezTo>
                    <a:pt x="0" y="20559"/>
                    <a:pt x="20559" y="0"/>
                    <a:pt x="45920" y="0"/>
                  </a:cubicBezTo>
                  <a:lnTo>
                    <a:pt x="783103" y="0"/>
                  </a:lnTo>
                  <a:cubicBezTo>
                    <a:pt x="808464" y="0"/>
                    <a:pt x="829023" y="20559"/>
                    <a:pt x="829023" y="45920"/>
                  </a:cubicBezTo>
                  <a:lnTo>
                    <a:pt x="829023" y="413279"/>
                  </a:lnTo>
                  <a:cubicBezTo>
                    <a:pt x="829023" y="438640"/>
                    <a:pt x="808464" y="459199"/>
                    <a:pt x="783103" y="459199"/>
                  </a:cubicBezTo>
                  <a:lnTo>
                    <a:pt x="45920" y="459199"/>
                  </a:lnTo>
                  <a:cubicBezTo>
                    <a:pt x="20559" y="459199"/>
                    <a:pt x="0" y="438640"/>
                    <a:pt x="0" y="413279"/>
                  </a:cubicBezTo>
                  <a:lnTo>
                    <a:pt x="0" y="45920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6789" tIns="66789" rIns="66789" bIns="66789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0,1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6856656" y="5408896"/>
              <a:ext cx="612000" cy="643892"/>
            </a:xfrm>
            <a:custGeom>
              <a:avLst/>
              <a:gdLst>
                <a:gd name="connsiteX0" fmla="*/ 0 w 833504"/>
                <a:gd name="connsiteY0" fmla="*/ 64389 h 643892"/>
                <a:gd name="connsiteX1" fmla="*/ 64389 w 833504"/>
                <a:gd name="connsiteY1" fmla="*/ 0 h 643892"/>
                <a:gd name="connsiteX2" fmla="*/ 769115 w 833504"/>
                <a:gd name="connsiteY2" fmla="*/ 0 h 643892"/>
                <a:gd name="connsiteX3" fmla="*/ 833504 w 833504"/>
                <a:gd name="connsiteY3" fmla="*/ 64389 h 643892"/>
                <a:gd name="connsiteX4" fmla="*/ 833504 w 833504"/>
                <a:gd name="connsiteY4" fmla="*/ 579503 h 643892"/>
                <a:gd name="connsiteX5" fmla="*/ 769115 w 833504"/>
                <a:gd name="connsiteY5" fmla="*/ 643892 h 643892"/>
                <a:gd name="connsiteX6" fmla="*/ 64389 w 833504"/>
                <a:gd name="connsiteY6" fmla="*/ 643892 h 643892"/>
                <a:gd name="connsiteX7" fmla="*/ 0 w 833504"/>
                <a:gd name="connsiteY7" fmla="*/ 579503 h 643892"/>
                <a:gd name="connsiteX8" fmla="*/ 0 w 833504"/>
                <a:gd name="connsiteY8" fmla="*/ 64389 h 643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3504" h="643892">
                  <a:moveTo>
                    <a:pt x="0" y="64389"/>
                  </a:moveTo>
                  <a:cubicBezTo>
                    <a:pt x="0" y="28828"/>
                    <a:pt x="28828" y="0"/>
                    <a:pt x="64389" y="0"/>
                  </a:cubicBezTo>
                  <a:lnTo>
                    <a:pt x="769115" y="0"/>
                  </a:lnTo>
                  <a:cubicBezTo>
                    <a:pt x="804676" y="0"/>
                    <a:pt x="833504" y="28828"/>
                    <a:pt x="833504" y="64389"/>
                  </a:cubicBezTo>
                  <a:lnTo>
                    <a:pt x="833504" y="579503"/>
                  </a:lnTo>
                  <a:cubicBezTo>
                    <a:pt x="833504" y="615064"/>
                    <a:pt x="804676" y="643892"/>
                    <a:pt x="769115" y="643892"/>
                  </a:cubicBezTo>
                  <a:lnTo>
                    <a:pt x="64389" y="643892"/>
                  </a:lnTo>
                  <a:cubicBezTo>
                    <a:pt x="28828" y="643892"/>
                    <a:pt x="0" y="615064"/>
                    <a:pt x="0" y="579503"/>
                  </a:cubicBezTo>
                  <a:lnTo>
                    <a:pt x="0" y="64389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199" tIns="72199" rIns="72199" bIns="72199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196,3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6856656" y="6128897"/>
              <a:ext cx="612000" cy="468000"/>
            </a:xfrm>
            <a:custGeom>
              <a:avLst/>
              <a:gdLst>
                <a:gd name="connsiteX0" fmla="*/ 0 w 833504"/>
                <a:gd name="connsiteY0" fmla="*/ 48965 h 489645"/>
                <a:gd name="connsiteX1" fmla="*/ 48965 w 833504"/>
                <a:gd name="connsiteY1" fmla="*/ 0 h 489645"/>
                <a:gd name="connsiteX2" fmla="*/ 784540 w 833504"/>
                <a:gd name="connsiteY2" fmla="*/ 0 h 489645"/>
                <a:gd name="connsiteX3" fmla="*/ 833505 w 833504"/>
                <a:gd name="connsiteY3" fmla="*/ 48965 h 489645"/>
                <a:gd name="connsiteX4" fmla="*/ 833504 w 833504"/>
                <a:gd name="connsiteY4" fmla="*/ 440681 h 489645"/>
                <a:gd name="connsiteX5" fmla="*/ 784539 w 833504"/>
                <a:gd name="connsiteY5" fmla="*/ 489646 h 489645"/>
                <a:gd name="connsiteX6" fmla="*/ 48965 w 833504"/>
                <a:gd name="connsiteY6" fmla="*/ 489645 h 489645"/>
                <a:gd name="connsiteX7" fmla="*/ 0 w 833504"/>
                <a:gd name="connsiteY7" fmla="*/ 440680 h 489645"/>
                <a:gd name="connsiteX8" fmla="*/ 0 w 833504"/>
                <a:gd name="connsiteY8" fmla="*/ 48965 h 489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3504" h="489645">
                  <a:moveTo>
                    <a:pt x="0" y="48965"/>
                  </a:moveTo>
                  <a:cubicBezTo>
                    <a:pt x="0" y="21922"/>
                    <a:pt x="21922" y="0"/>
                    <a:pt x="48965" y="0"/>
                  </a:cubicBezTo>
                  <a:lnTo>
                    <a:pt x="784540" y="0"/>
                  </a:lnTo>
                  <a:cubicBezTo>
                    <a:pt x="811583" y="0"/>
                    <a:pt x="833505" y="21922"/>
                    <a:pt x="833505" y="48965"/>
                  </a:cubicBezTo>
                  <a:cubicBezTo>
                    <a:pt x="833505" y="179537"/>
                    <a:pt x="833504" y="310109"/>
                    <a:pt x="833504" y="440681"/>
                  </a:cubicBezTo>
                  <a:cubicBezTo>
                    <a:pt x="833504" y="467724"/>
                    <a:pt x="811582" y="489646"/>
                    <a:pt x="784539" y="489646"/>
                  </a:cubicBezTo>
                  <a:lnTo>
                    <a:pt x="48965" y="489645"/>
                  </a:lnTo>
                  <a:cubicBezTo>
                    <a:pt x="21922" y="489645"/>
                    <a:pt x="0" y="467723"/>
                    <a:pt x="0" y="440680"/>
                  </a:cubicBezTo>
                  <a:lnTo>
                    <a:pt x="0" y="48965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681" tIns="67681" rIns="67681" bIns="67681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439,0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8312212" y="3116680"/>
              <a:ext cx="612000" cy="308287"/>
            </a:xfrm>
            <a:custGeom>
              <a:avLst/>
              <a:gdLst>
                <a:gd name="connsiteX0" fmla="*/ 0 w 864641"/>
                <a:gd name="connsiteY0" fmla="*/ 30829 h 308287"/>
                <a:gd name="connsiteX1" fmla="*/ 30829 w 864641"/>
                <a:gd name="connsiteY1" fmla="*/ 0 h 308287"/>
                <a:gd name="connsiteX2" fmla="*/ 833812 w 864641"/>
                <a:gd name="connsiteY2" fmla="*/ 0 h 308287"/>
                <a:gd name="connsiteX3" fmla="*/ 864641 w 864641"/>
                <a:gd name="connsiteY3" fmla="*/ 30829 h 308287"/>
                <a:gd name="connsiteX4" fmla="*/ 864641 w 864641"/>
                <a:gd name="connsiteY4" fmla="*/ 277458 h 308287"/>
                <a:gd name="connsiteX5" fmla="*/ 833812 w 864641"/>
                <a:gd name="connsiteY5" fmla="*/ 308287 h 308287"/>
                <a:gd name="connsiteX6" fmla="*/ 30829 w 864641"/>
                <a:gd name="connsiteY6" fmla="*/ 308287 h 308287"/>
                <a:gd name="connsiteX7" fmla="*/ 0 w 864641"/>
                <a:gd name="connsiteY7" fmla="*/ 277458 h 308287"/>
                <a:gd name="connsiteX8" fmla="*/ 0 w 864641"/>
                <a:gd name="connsiteY8" fmla="*/ 30829 h 308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641" h="308287">
                  <a:moveTo>
                    <a:pt x="0" y="30829"/>
                  </a:moveTo>
                  <a:cubicBezTo>
                    <a:pt x="0" y="13803"/>
                    <a:pt x="13803" y="0"/>
                    <a:pt x="30829" y="0"/>
                  </a:cubicBezTo>
                  <a:lnTo>
                    <a:pt x="833812" y="0"/>
                  </a:lnTo>
                  <a:cubicBezTo>
                    <a:pt x="850838" y="0"/>
                    <a:pt x="864641" y="13803"/>
                    <a:pt x="864641" y="30829"/>
                  </a:cubicBezTo>
                  <a:lnTo>
                    <a:pt x="864641" y="277458"/>
                  </a:lnTo>
                  <a:cubicBezTo>
                    <a:pt x="864641" y="294484"/>
                    <a:pt x="850838" y="308287"/>
                    <a:pt x="833812" y="308287"/>
                  </a:cubicBezTo>
                  <a:lnTo>
                    <a:pt x="30829" y="308287"/>
                  </a:lnTo>
                  <a:cubicBezTo>
                    <a:pt x="13803" y="308287"/>
                    <a:pt x="0" y="294484"/>
                    <a:pt x="0" y="277458"/>
                  </a:cubicBezTo>
                  <a:lnTo>
                    <a:pt x="0" y="30829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989" tIns="69989" rIns="69989" bIns="69989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2020</a:t>
              </a:r>
              <a:endPara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8312212" y="3477927"/>
              <a:ext cx="612000" cy="425245"/>
            </a:xfrm>
            <a:custGeom>
              <a:avLst/>
              <a:gdLst>
                <a:gd name="connsiteX0" fmla="*/ 0 w 786058"/>
                <a:gd name="connsiteY0" fmla="*/ 42525 h 425245"/>
                <a:gd name="connsiteX1" fmla="*/ 42525 w 786058"/>
                <a:gd name="connsiteY1" fmla="*/ 0 h 425245"/>
                <a:gd name="connsiteX2" fmla="*/ 743534 w 786058"/>
                <a:gd name="connsiteY2" fmla="*/ 0 h 425245"/>
                <a:gd name="connsiteX3" fmla="*/ 786059 w 786058"/>
                <a:gd name="connsiteY3" fmla="*/ 42525 h 425245"/>
                <a:gd name="connsiteX4" fmla="*/ 786058 w 786058"/>
                <a:gd name="connsiteY4" fmla="*/ 382721 h 425245"/>
                <a:gd name="connsiteX5" fmla="*/ 743533 w 786058"/>
                <a:gd name="connsiteY5" fmla="*/ 425246 h 425245"/>
                <a:gd name="connsiteX6" fmla="*/ 42525 w 786058"/>
                <a:gd name="connsiteY6" fmla="*/ 425245 h 425245"/>
                <a:gd name="connsiteX7" fmla="*/ 0 w 786058"/>
                <a:gd name="connsiteY7" fmla="*/ 382720 h 425245"/>
                <a:gd name="connsiteX8" fmla="*/ 0 w 786058"/>
                <a:gd name="connsiteY8" fmla="*/ 42525 h 425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6058" h="425245">
                  <a:moveTo>
                    <a:pt x="0" y="42525"/>
                  </a:moveTo>
                  <a:cubicBezTo>
                    <a:pt x="0" y="19039"/>
                    <a:pt x="19039" y="0"/>
                    <a:pt x="42525" y="0"/>
                  </a:cubicBezTo>
                  <a:lnTo>
                    <a:pt x="743534" y="0"/>
                  </a:lnTo>
                  <a:cubicBezTo>
                    <a:pt x="767020" y="0"/>
                    <a:pt x="786059" y="19039"/>
                    <a:pt x="786059" y="42525"/>
                  </a:cubicBezTo>
                  <a:cubicBezTo>
                    <a:pt x="786059" y="155924"/>
                    <a:pt x="786058" y="269322"/>
                    <a:pt x="786058" y="382721"/>
                  </a:cubicBezTo>
                  <a:cubicBezTo>
                    <a:pt x="786058" y="406207"/>
                    <a:pt x="767019" y="425246"/>
                    <a:pt x="743533" y="425246"/>
                  </a:cubicBezTo>
                  <a:lnTo>
                    <a:pt x="42525" y="425245"/>
                  </a:lnTo>
                  <a:cubicBezTo>
                    <a:pt x="19039" y="425245"/>
                    <a:pt x="0" y="406206"/>
                    <a:pt x="0" y="382720"/>
                  </a:cubicBezTo>
                  <a:lnTo>
                    <a:pt x="0" y="42525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5795" tIns="65795" rIns="65795" bIns="65795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0,2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8312212" y="3998431"/>
              <a:ext cx="612000" cy="792726"/>
            </a:xfrm>
            <a:custGeom>
              <a:avLst/>
              <a:gdLst>
                <a:gd name="connsiteX0" fmla="*/ 0 w 829019"/>
                <a:gd name="connsiteY0" fmla="*/ 79273 h 792726"/>
                <a:gd name="connsiteX1" fmla="*/ 79273 w 829019"/>
                <a:gd name="connsiteY1" fmla="*/ 0 h 792726"/>
                <a:gd name="connsiteX2" fmla="*/ 749746 w 829019"/>
                <a:gd name="connsiteY2" fmla="*/ 0 h 792726"/>
                <a:gd name="connsiteX3" fmla="*/ 829019 w 829019"/>
                <a:gd name="connsiteY3" fmla="*/ 79273 h 792726"/>
                <a:gd name="connsiteX4" fmla="*/ 829019 w 829019"/>
                <a:gd name="connsiteY4" fmla="*/ 713453 h 792726"/>
                <a:gd name="connsiteX5" fmla="*/ 749746 w 829019"/>
                <a:gd name="connsiteY5" fmla="*/ 792726 h 792726"/>
                <a:gd name="connsiteX6" fmla="*/ 79273 w 829019"/>
                <a:gd name="connsiteY6" fmla="*/ 792726 h 792726"/>
                <a:gd name="connsiteX7" fmla="*/ 0 w 829019"/>
                <a:gd name="connsiteY7" fmla="*/ 713453 h 792726"/>
                <a:gd name="connsiteX8" fmla="*/ 0 w 829019"/>
                <a:gd name="connsiteY8" fmla="*/ 79273 h 792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9019" h="792726">
                  <a:moveTo>
                    <a:pt x="0" y="79273"/>
                  </a:moveTo>
                  <a:cubicBezTo>
                    <a:pt x="0" y="35492"/>
                    <a:pt x="35492" y="0"/>
                    <a:pt x="79273" y="0"/>
                  </a:cubicBezTo>
                  <a:lnTo>
                    <a:pt x="749746" y="0"/>
                  </a:lnTo>
                  <a:cubicBezTo>
                    <a:pt x="793527" y="0"/>
                    <a:pt x="829019" y="35492"/>
                    <a:pt x="829019" y="79273"/>
                  </a:cubicBezTo>
                  <a:lnTo>
                    <a:pt x="829019" y="713453"/>
                  </a:lnTo>
                  <a:cubicBezTo>
                    <a:pt x="829019" y="757234"/>
                    <a:pt x="793527" y="792726"/>
                    <a:pt x="749746" y="792726"/>
                  </a:cubicBezTo>
                  <a:lnTo>
                    <a:pt x="79273" y="792726"/>
                  </a:lnTo>
                  <a:cubicBezTo>
                    <a:pt x="35492" y="792726"/>
                    <a:pt x="0" y="757234"/>
                    <a:pt x="0" y="713453"/>
                  </a:cubicBezTo>
                  <a:lnTo>
                    <a:pt x="0" y="79273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558" tIns="76558" rIns="76558" bIns="76558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1,6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8312212" y="4858768"/>
              <a:ext cx="612000" cy="460290"/>
            </a:xfrm>
            <a:custGeom>
              <a:avLst/>
              <a:gdLst>
                <a:gd name="connsiteX0" fmla="*/ 0 w 829023"/>
                <a:gd name="connsiteY0" fmla="*/ 46029 h 460290"/>
                <a:gd name="connsiteX1" fmla="*/ 46029 w 829023"/>
                <a:gd name="connsiteY1" fmla="*/ 0 h 460290"/>
                <a:gd name="connsiteX2" fmla="*/ 782994 w 829023"/>
                <a:gd name="connsiteY2" fmla="*/ 0 h 460290"/>
                <a:gd name="connsiteX3" fmla="*/ 829023 w 829023"/>
                <a:gd name="connsiteY3" fmla="*/ 46029 h 460290"/>
                <a:gd name="connsiteX4" fmla="*/ 829023 w 829023"/>
                <a:gd name="connsiteY4" fmla="*/ 414261 h 460290"/>
                <a:gd name="connsiteX5" fmla="*/ 782994 w 829023"/>
                <a:gd name="connsiteY5" fmla="*/ 460290 h 460290"/>
                <a:gd name="connsiteX6" fmla="*/ 46029 w 829023"/>
                <a:gd name="connsiteY6" fmla="*/ 460290 h 460290"/>
                <a:gd name="connsiteX7" fmla="*/ 0 w 829023"/>
                <a:gd name="connsiteY7" fmla="*/ 414261 h 460290"/>
                <a:gd name="connsiteX8" fmla="*/ 0 w 829023"/>
                <a:gd name="connsiteY8" fmla="*/ 46029 h 460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9023" h="460290">
                  <a:moveTo>
                    <a:pt x="0" y="46029"/>
                  </a:moveTo>
                  <a:cubicBezTo>
                    <a:pt x="0" y="20608"/>
                    <a:pt x="20608" y="0"/>
                    <a:pt x="46029" y="0"/>
                  </a:cubicBezTo>
                  <a:lnTo>
                    <a:pt x="782994" y="0"/>
                  </a:lnTo>
                  <a:cubicBezTo>
                    <a:pt x="808415" y="0"/>
                    <a:pt x="829023" y="20608"/>
                    <a:pt x="829023" y="46029"/>
                  </a:cubicBezTo>
                  <a:lnTo>
                    <a:pt x="829023" y="414261"/>
                  </a:lnTo>
                  <a:cubicBezTo>
                    <a:pt x="829023" y="439682"/>
                    <a:pt x="808415" y="460290"/>
                    <a:pt x="782994" y="460290"/>
                  </a:cubicBezTo>
                  <a:lnTo>
                    <a:pt x="46029" y="460290"/>
                  </a:lnTo>
                  <a:cubicBezTo>
                    <a:pt x="20608" y="460290"/>
                    <a:pt x="0" y="439682"/>
                    <a:pt x="0" y="414261"/>
                  </a:cubicBezTo>
                  <a:lnTo>
                    <a:pt x="0" y="46029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6821" tIns="66821" rIns="66821" bIns="66821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0,1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8312212" y="5398503"/>
              <a:ext cx="612000" cy="640939"/>
            </a:xfrm>
            <a:custGeom>
              <a:avLst/>
              <a:gdLst>
                <a:gd name="connsiteX0" fmla="*/ 0 w 833504"/>
                <a:gd name="connsiteY0" fmla="*/ 64094 h 640939"/>
                <a:gd name="connsiteX1" fmla="*/ 64094 w 833504"/>
                <a:gd name="connsiteY1" fmla="*/ 0 h 640939"/>
                <a:gd name="connsiteX2" fmla="*/ 769410 w 833504"/>
                <a:gd name="connsiteY2" fmla="*/ 0 h 640939"/>
                <a:gd name="connsiteX3" fmla="*/ 833504 w 833504"/>
                <a:gd name="connsiteY3" fmla="*/ 64094 h 640939"/>
                <a:gd name="connsiteX4" fmla="*/ 833504 w 833504"/>
                <a:gd name="connsiteY4" fmla="*/ 576845 h 640939"/>
                <a:gd name="connsiteX5" fmla="*/ 769410 w 833504"/>
                <a:gd name="connsiteY5" fmla="*/ 640939 h 640939"/>
                <a:gd name="connsiteX6" fmla="*/ 64094 w 833504"/>
                <a:gd name="connsiteY6" fmla="*/ 640939 h 640939"/>
                <a:gd name="connsiteX7" fmla="*/ 0 w 833504"/>
                <a:gd name="connsiteY7" fmla="*/ 576845 h 640939"/>
                <a:gd name="connsiteX8" fmla="*/ 0 w 833504"/>
                <a:gd name="connsiteY8" fmla="*/ 64094 h 640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3504" h="640939">
                  <a:moveTo>
                    <a:pt x="0" y="64094"/>
                  </a:moveTo>
                  <a:cubicBezTo>
                    <a:pt x="0" y="28696"/>
                    <a:pt x="28696" y="0"/>
                    <a:pt x="64094" y="0"/>
                  </a:cubicBezTo>
                  <a:lnTo>
                    <a:pt x="769410" y="0"/>
                  </a:lnTo>
                  <a:cubicBezTo>
                    <a:pt x="804808" y="0"/>
                    <a:pt x="833504" y="28696"/>
                    <a:pt x="833504" y="64094"/>
                  </a:cubicBezTo>
                  <a:lnTo>
                    <a:pt x="833504" y="576845"/>
                  </a:lnTo>
                  <a:cubicBezTo>
                    <a:pt x="833504" y="612243"/>
                    <a:pt x="804808" y="640939"/>
                    <a:pt x="769410" y="640939"/>
                  </a:cubicBezTo>
                  <a:lnTo>
                    <a:pt x="64094" y="640939"/>
                  </a:lnTo>
                  <a:cubicBezTo>
                    <a:pt x="28696" y="640939"/>
                    <a:pt x="0" y="612243"/>
                    <a:pt x="0" y="576845"/>
                  </a:cubicBezTo>
                  <a:lnTo>
                    <a:pt x="0" y="64094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112" tIns="72112" rIns="72112" bIns="72112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175,2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Полилиния 30"/>
            <p:cNvSpPr/>
            <p:nvPr/>
          </p:nvSpPr>
          <p:spPr>
            <a:xfrm>
              <a:off x="8312212" y="6128896"/>
              <a:ext cx="612000" cy="449017"/>
            </a:xfrm>
            <a:custGeom>
              <a:avLst/>
              <a:gdLst>
                <a:gd name="connsiteX0" fmla="*/ 0 w 832010"/>
                <a:gd name="connsiteY0" fmla="*/ 49600 h 496004"/>
                <a:gd name="connsiteX1" fmla="*/ 49600 w 832010"/>
                <a:gd name="connsiteY1" fmla="*/ 0 h 496004"/>
                <a:gd name="connsiteX2" fmla="*/ 782410 w 832010"/>
                <a:gd name="connsiteY2" fmla="*/ 0 h 496004"/>
                <a:gd name="connsiteX3" fmla="*/ 832010 w 832010"/>
                <a:gd name="connsiteY3" fmla="*/ 49600 h 496004"/>
                <a:gd name="connsiteX4" fmla="*/ 832010 w 832010"/>
                <a:gd name="connsiteY4" fmla="*/ 446404 h 496004"/>
                <a:gd name="connsiteX5" fmla="*/ 782410 w 832010"/>
                <a:gd name="connsiteY5" fmla="*/ 496004 h 496004"/>
                <a:gd name="connsiteX6" fmla="*/ 49600 w 832010"/>
                <a:gd name="connsiteY6" fmla="*/ 496004 h 496004"/>
                <a:gd name="connsiteX7" fmla="*/ 0 w 832010"/>
                <a:gd name="connsiteY7" fmla="*/ 446404 h 496004"/>
                <a:gd name="connsiteX8" fmla="*/ 0 w 832010"/>
                <a:gd name="connsiteY8" fmla="*/ 49600 h 49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2010" h="496004">
                  <a:moveTo>
                    <a:pt x="0" y="49600"/>
                  </a:moveTo>
                  <a:cubicBezTo>
                    <a:pt x="0" y="22207"/>
                    <a:pt x="22207" y="0"/>
                    <a:pt x="49600" y="0"/>
                  </a:cubicBezTo>
                  <a:lnTo>
                    <a:pt x="782410" y="0"/>
                  </a:lnTo>
                  <a:cubicBezTo>
                    <a:pt x="809803" y="0"/>
                    <a:pt x="832010" y="22207"/>
                    <a:pt x="832010" y="49600"/>
                  </a:cubicBezTo>
                  <a:lnTo>
                    <a:pt x="832010" y="446404"/>
                  </a:lnTo>
                  <a:cubicBezTo>
                    <a:pt x="832010" y="473797"/>
                    <a:pt x="809803" y="496004"/>
                    <a:pt x="782410" y="496004"/>
                  </a:cubicBezTo>
                  <a:lnTo>
                    <a:pt x="49600" y="496004"/>
                  </a:lnTo>
                  <a:cubicBezTo>
                    <a:pt x="22207" y="496004"/>
                    <a:pt x="0" y="473797"/>
                    <a:pt x="0" y="446404"/>
                  </a:cubicBezTo>
                  <a:lnTo>
                    <a:pt x="0" y="49600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867" tIns="67867" rIns="67867" bIns="67867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410,0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8776693"/>
              </p:ext>
            </p:extLst>
          </p:nvPr>
        </p:nvGraphicFramePr>
        <p:xfrm>
          <a:off x="0" y="3212976"/>
          <a:ext cx="4180228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036" y="864209"/>
            <a:ext cx="2592000" cy="1496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потенциала государственного управления»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52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567228" y="3126318"/>
            <a:ext cx="612000" cy="308410"/>
          </a:xfrm>
          <a:custGeom>
            <a:avLst/>
            <a:gdLst>
              <a:gd name="connsiteX0" fmla="*/ 0 w 829017"/>
              <a:gd name="connsiteY0" fmla="*/ 30841 h 308410"/>
              <a:gd name="connsiteX1" fmla="*/ 30841 w 829017"/>
              <a:gd name="connsiteY1" fmla="*/ 0 h 308410"/>
              <a:gd name="connsiteX2" fmla="*/ 798176 w 829017"/>
              <a:gd name="connsiteY2" fmla="*/ 0 h 308410"/>
              <a:gd name="connsiteX3" fmla="*/ 829017 w 829017"/>
              <a:gd name="connsiteY3" fmla="*/ 30841 h 308410"/>
              <a:gd name="connsiteX4" fmla="*/ 829017 w 829017"/>
              <a:gd name="connsiteY4" fmla="*/ 277569 h 308410"/>
              <a:gd name="connsiteX5" fmla="*/ 798176 w 829017"/>
              <a:gd name="connsiteY5" fmla="*/ 308410 h 308410"/>
              <a:gd name="connsiteX6" fmla="*/ 30841 w 829017"/>
              <a:gd name="connsiteY6" fmla="*/ 308410 h 308410"/>
              <a:gd name="connsiteX7" fmla="*/ 0 w 829017"/>
              <a:gd name="connsiteY7" fmla="*/ 277569 h 308410"/>
              <a:gd name="connsiteX8" fmla="*/ 0 w 829017"/>
              <a:gd name="connsiteY8" fmla="*/ 30841 h 30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7" h="308410">
                <a:moveTo>
                  <a:pt x="0" y="30841"/>
                </a:moveTo>
                <a:cubicBezTo>
                  <a:pt x="0" y="13808"/>
                  <a:pt x="13808" y="0"/>
                  <a:pt x="30841" y="0"/>
                </a:cubicBezTo>
                <a:lnTo>
                  <a:pt x="798176" y="0"/>
                </a:lnTo>
                <a:cubicBezTo>
                  <a:pt x="815209" y="0"/>
                  <a:pt x="829017" y="13808"/>
                  <a:pt x="829017" y="30841"/>
                </a:cubicBezTo>
                <a:lnTo>
                  <a:pt x="829017" y="277569"/>
                </a:lnTo>
                <a:cubicBezTo>
                  <a:pt x="829017" y="294602"/>
                  <a:pt x="815209" y="308410"/>
                  <a:pt x="798176" y="308410"/>
                </a:cubicBezTo>
                <a:lnTo>
                  <a:pt x="30841" y="308410"/>
                </a:lnTo>
                <a:cubicBezTo>
                  <a:pt x="13808" y="308410"/>
                  <a:pt x="0" y="294602"/>
                  <a:pt x="0" y="277569"/>
                </a:cubicBezTo>
                <a:lnTo>
                  <a:pt x="0" y="308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993" tIns="69993" rIns="69993" bIns="69993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567228" y="3488258"/>
            <a:ext cx="612000" cy="482721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567228" y="4005065"/>
            <a:ext cx="612000" cy="790637"/>
          </a:xfrm>
          <a:custGeom>
            <a:avLst/>
            <a:gdLst>
              <a:gd name="connsiteX0" fmla="*/ 0 w 829019"/>
              <a:gd name="connsiteY0" fmla="*/ 79064 h 790637"/>
              <a:gd name="connsiteX1" fmla="*/ 79064 w 829019"/>
              <a:gd name="connsiteY1" fmla="*/ 0 h 790637"/>
              <a:gd name="connsiteX2" fmla="*/ 749955 w 829019"/>
              <a:gd name="connsiteY2" fmla="*/ 0 h 790637"/>
              <a:gd name="connsiteX3" fmla="*/ 829019 w 829019"/>
              <a:gd name="connsiteY3" fmla="*/ 79064 h 790637"/>
              <a:gd name="connsiteX4" fmla="*/ 829019 w 829019"/>
              <a:gd name="connsiteY4" fmla="*/ 711573 h 790637"/>
              <a:gd name="connsiteX5" fmla="*/ 749955 w 829019"/>
              <a:gd name="connsiteY5" fmla="*/ 790637 h 790637"/>
              <a:gd name="connsiteX6" fmla="*/ 79064 w 829019"/>
              <a:gd name="connsiteY6" fmla="*/ 790637 h 790637"/>
              <a:gd name="connsiteX7" fmla="*/ 0 w 829019"/>
              <a:gd name="connsiteY7" fmla="*/ 711573 h 790637"/>
              <a:gd name="connsiteX8" fmla="*/ 0 w 829019"/>
              <a:gd name="connsiteY8" fmla="*/ 79064 h 790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9" h="790637">
                <a:moveTo>
                  <a:pt x="0" y="79064"/>
                </a:moveTo>
                <a:cubicBezTo>
                  <a:pt x="0" y="35398"/>
                  <a:pt x="35398" y="0"/>
                  <a:pt x="79064" y="0"/>
                </a:cubicBezTo>
                <a:lnTo>
                  <a:pt x="749955" y="0"/>
                </a:lnTo>
                <a:cubicBezTo>
                  <a:pt x="793621" y="0"/>
                  <a:pt x="829019" y="35398"/>
                  <a:pt x="829019" y="79064"/>
                </a:cubicBezTo>
                <a:lnTo>
                  <a:pt x="829019" y="711573"/>
                </a:lnTo>
                <a:cubicBezTo>
                  <a:pt x="829019" y="755239"/>
                  <a:pt x="793621" y="790637"/>
                  <a:pt x="749955" y="790637"/>
                </a:cubicBezTo>
                <a:lnTo>
                  <a:pt x="79064" y="790637"/>
                </a:lnTo>
                <a:cubicBezTo>
                  <a:pt x="35398" y="790637"/>
                  <a:pt x="0" y="755239"/>
                  <a:pt x="0" y="711573"/>
                </a:cubicBezTo>
                <a:lnTo>
                  <a:pt x="0" y="7906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497" tIns="76497" rIns="76497" bIns="76497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1,6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7567228" y="4869160"/>
            <a:ext cx="612000" cy="459199"/>
          </a:xfrm>
          <a:custGeom>
            <a:avLst/>
            <a:gdLst>
              <a:gd name="connsiteX0" fmla="*/ 0 w 829023"/>
              <a:gd name="connsiteY0" fmla="*/ 45920 h 459199"/>
              <a:gd name="connsiteX1" fmla="*/ 45920 w 829023"/>
              <a:gd name="connsiteY1" fmla="*/ 0 h 459199"/>
              <a:gd name="connsiteX2" fmla="*/ 783103 w 829023"/>
              <a:gd name="connsiteY2" fmla="*/ 0 h 459199"/>
              <a:gd name="connsiteX3" fmla="*/ 829023 w 829023"/>
              <a:gd name="connsiteY3" fmla="*/ 45920 h 459199"/>
              <a:gd name="connsiteX4" fmla="*/ 829023 w 829023"/>
              <a:gd name="connsiteY4" fmla="*/ 413279 h 459199"/>
              <a:gd name="connsiteX5" fmla="*/ 783103 w 829023"/>
              <a:gd name="connsiteY5" fmla="*/ 459199 h 459199"/>
              <a:gd name="connsiteX6" fmla="*/ 45920 w 829023"/>
              <a:gd name="connsiteY6" fmla="*/ 459199 h 459199"/>
              <a:gd name="connsiteX7" fmla="*/ 0 w 829023"/>
              <a:gd name="connsiteY7" fmla="*/ 413279 h 459199"/>
              <a:gd name="connsiteX8" fmla="*/ 0 w 829023"/>
              <a:gd name="connsiteY8" fmla="*/ 45920 h 459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23" h="459199">
                <a:moveTo>
                  <a:pt x="0" y="45920"/>
                </a:moveTo>
                <a:cubicBezTo>
                  <a:pt x="0" y="20559"/>
                  <a:pt x="20559" y="0"/>
                  <a:pt x="45920" y="0"/>
                </a:cubicBezTo>
                <a:lnTo>
                  <a:pt x="783103" y="0"/>
                </a:lnTo>
                <a:cubicBezTo>
                  <a:pt x="808464" y="0"/>
                  <a:pt x="829023" y="20559"/>
                  <a:pt x="829023" y="45920"/>
                </a:cubicBezTo>
                <a:lnTo>
                  <a:pt x="829023" y="413279"/>
                </a:lnTo>
                <a:cubicBezTo>
                  <a:pt x="829023" y="438640"/>
                  <a:pt x="808464" y="459199"/>
                  <a:pt x="783103" y="459199"/>
                </a:cubicBezTo>
                <a:lnTo>
                  <a:pt x="45920" y="459199"/>
                </a:lnTo>
                <a:cubicBezTo>
                  <a:pt x="20559" y="459199"/>
                  <a:pt x="0" y="438640"/>
                  <a:pt x="0" y="413279"/>
                </a:cubicBezTo>
                <a:lnTo>
                  <a:pt x="0" y="4592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789" tIns="66789" rIns="66789" bIns="66789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7567228" y="5408896"/>
            <a:ext cx="612000" cy="643892"/>
          </a:xfrm>
          <a:custGeom>
            <a:avLst/>
            <a:gdLst>
              <a:gd name="connsiteX0" fmla="*/ 0 w 833504"/>
              <a:gd name="connsiteY0" fmla="*/ 64389 h 643892"/>
              <a:gd name="connsiteX1" fmla="*/ 64389 w 833504"/>
              <a:gd name="connsiteY1" fmla="*/ 0 h 643892"/>
              <a:gd name="connsiteX2" fmla="*/ 769115 w 833504"/>
              <a:gd name="connsiteY2" fmla="*/ 0 h 643892"/>
              <a:gd name="connsiteX3" fmla="*/ 833504 w 833504"/>
              <a:gd name="connsiteY3" fmla="*/ 64389 h 643892"/>
              <a:gd name="connsiteX4" fmla="*/ 833504 w 833504"/>
              <a:gd name="connsiteY4" fmla="*/ 579503 h 643892"/>
              <a:gd name="connsiteX5" fmla="*/ 769115 w 833504"/>
              <a:gd name="connsiteY5" fmla="*/ 643892 h 643892"/>
              <a:gd name="connsiteX6" fmla="*/ 64389 w 833504"/>
              <a:gd name="connsiteY6" fmla="*/ 643892 h 643892"/>
              <a:gd name="connsiteX7" fmla="*/ 0 w 833504"/>
              <a:gd name="connsiteY7" fmla="*/ 579503 h 643892"/>
              <a:gd name="connsiteX8" fmla="*/ 0 w 833504"/>
              <a:gd name="connsiteY8" fmla="*/ 64389 h 643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3504" h="643892">
                <a:moveTo>
                  <a:pt x="0" y="64389"/>
                </a:moveTo>
                <a:cubicBezTo>
                  <a:pt x="0" y="28828"/>
                  <a:pt x="28828" y="0"/>
                  <a:pt x="64389" y="0"/>
                </a:cubicBezTo>
                <a:lnTo>
                  <a:pt x="769115" y="0"/>
                </a:lnTo>
                <a:cubicBezTo>
                  <a:pt x="804676" y="0"/>
                  <a:pt x="833504" y="28828"/>
                  <a:pt x="833504" y="64389"/>
                </a:cubicBezTo>
                <a:lnTo>
                  <a:pt x="833504" y="579503"/>
                </a:lnTo>
                <a:cubicBezTo>
                  <a:pt x="833504" y="615064"/>
                  <a:pt x="804676" y="643892"/>
                  <a:pt x="769115" y="643892"/>
                </a:cubicBezTo>
                <a:lnTo>
                  <a:pt x="64389" y="643892"/>
                </a:lnTo>
                <a:cubicBezTo>
                  <a:pt x="28828" y="643892"/>
                  <a:pt x="0" y="615064"/>
                  <a:pt x="0" y="579503"/>
                </a:cubicBezTo>
                <a:lnTo>
                  <a:pt x="0" y="6438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199" tIns="72199" rIns="72199" bIns="72199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189,8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7567228" y="6128897"/>
            <a:ext cx="612000" cy="468000"/>
          </a:xfrm>
          <a:custGeom>
            <a:avLst/>
            <a:gdLst>
              <a:gd name="connsiteX0" fmla="*/ 0 w 833504"/>
              <a:gd name="connsiteY0" fmla="*/ 48965 h 489645"/>
              <a:gd name="connsiteX1" fmla="*/ 48965 w 833504"/>
              <a:gd name="connsiteY1" fmla="*/ 0 h 489645"/>
              <a:gd name="connsiteX2" fmla="*/ 784540 w 833504"/>
              <a:gd name="connsiteY2" fmla="*/ 0 h 489645"/>
              <a:gd name="connsiteX3" fmla="*/ 833505 w 833504"/>
              <a:gd name="connsiteY3" fmla="*/ 48965 h 489645"/>
              <a:gd name="connsiteX4" fmla="*/ 833504 w 833504"/>
              <a:gd name="connsiteY4" fmla="*/ 440681 h 489645"/>
              <a:gd name="connsiteX5" fmla="*/ 784539 w 833504"/>
              <a:gd name="connsiteY5" fmla="*/ 489646 h 489645"/>
              <a:gd name="connsiteX6" fmla="*/ 48965 w 833504"/>
              <a:gd name="connsiteY6" fmla="*/ 489645 h 489645"/>
              <a:gd name="connsiteX7" fmla="*/ 0 w 833504"/>
              <a:gd name="connsiteY7" fmla="*/ 440680 h 489645"/>
              <a:gd name="connsiteX8" fmla="*/ 0 w 833504"/>
              <a:gd name="connsiteY8" fmla="*/ 48965 h 48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3504" h="489645">
                <a:moveTo>
                  <a:pt x="0" y="48965"/>
                </a:moveTo>
                <a:cubicBezTo>
                  <a:pt x="0" y="21922"/>
                  <a:pt x="21922" y="0"/>
                  <a:pt x="48965" y="0"/>
                </a:cubicBezTo>
                <a:lnTo>
                  <a:pt x="784540" y="0"/>
                </a:lnTo>
                <a:cubicBezTo>
                  <a:pt x="811583" y="0"/>
                  <a:pt x="833505" y="21922"/>
                  <a:pt x="833505" y="48965"/>
                </a:cubicBezTo>
                <a:cubicBezTo>
                  <a:pt x="833505" y="179537"/>
                  <a:pt x="833504" y="310109"/>
                  <a:pt x="833504" y="440681"/>
                </a:cubicBezTo>
                <a:cubicBezTo>
                  <a:pt x="833504" y="467724"/>
                  <a:pt x="811582" y="489646"/>
                  <a:pt x="784539" y="489646"/>
                </a:cubicBezTo>
                <a:lnTo>
                  <a:pt x="48965" y="489645"/>
                </a:lnTo>
                <a:cubicBezTo>
                  <a:pt x="21922" y="489645"/>
                  <a:pt x="0" y="467723"/>
                  <a:pt x="0" y="440680"/>
                </a:cubicBezTo>
                <a:lnTo>
                  <a:pt x="0" y="4896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681" tIns="67681" rIns="67681" bIns="67681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410,0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34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35102" y="2720198"/>
            <a:ext cx="4884367" cy="56478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муниципальных нормативных правовых актов, внесенных в регистр муниципальных нормативных правовых актов Чувашской Республики, %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14463" y="3356992"/>
            <a:ext cx="4889301" cy="68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подготовленных нормативных правовых актов Чувашской Республики, регулирующих вопросы противодействия коррупции, отнесенные к компетенции субъекта Российской Федерации, %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26811" y="4149152"/>
            <a:ext cx="4892468" cy="64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сроков государственной регистрации нормативных правовых актов органов исполнительной власти Чувашской Республики, установленных законодательством Чувашской Республики, %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26810" y="4903804"/>
            <a:ext cx="4877238" cy="6134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зарегистрированных актов гражданского состояния и совершенных юридически значимых действий, единиц в год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26810" y="5661312"/>
            <a:ext cx="4854760" cy="57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предоставления информации органами записи актов гражданского состояния гражданам и юридическим лицам, дней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1917" y="1643516"/>
            <a:ext cx="2489833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53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5131895" y="947818"/>
            <a:ext cx="3903032" cy="713891"/>
          </a:xfrm>
          <a:custGeom>
            <a:avLst/>
            <a:gdLst>
              <a:gd name="connsiteX0" fmla="*/ 0 w 3903032"/>
              <a:gd name="connsiteY0" fmla="*/ 71389 h 713891"/>
              <a:gd name="connsiteX1" fmla="*/ 71389 w 3903032"/>
              <a:gd name="connsiteY1" fmla="*/ 0 h 713891"/>
              <a:gd name="connsiteX2" fmla="*/ 3831643 w 3903032"/>
              <a:gd name="connsiteY2" fmla="*/ 0 h 713891"/>
              <a:gd name="connsiteX3" fmla="*/ 3903032 w 3903032"/>
              <a:gd name="connsiteY3" fmla="*/ 71389 h 713891"/>
              <a:gd name="connsiteX4" fmla="*/ 3903032 w 3903032"/>
              <a:gd name="connsiteY4" fmla="*/ 642502 h 713891"/>
              <a:gd name="connsiteX5" fmla="*/ 3831643 w 3903032"/>
              <a:gd name="connsiteY5" fmla="*/ 713891 h 713891"/>
              <a:gd name="connsiteX6" fmla="*/ 71389 w 3903032"/>
              <a:gd name="connsiteY6" fmla="*/ 713891 h 713891"/>
              <a:gd name="connsiteX7" fmla="*/ 0 w 3903032"/>
              <a:gd name="connsiteY7" fmla="*/ 642502 h 713891"/>
              <a:gd name="connsiteX8" fmla="*/ 0 w 390303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3831643" y="0"/>
                </a:lnTo>
                <a:cubicBezTo>
                  <a:pt x="3871070" y="0"/>
                  <a:pt x="3903032" y="31962"/>
                  <a:pt x="3903032" y="71389"/>
                </a:cubicBezTo>
                <a:lnTo>
                  <a:pt x="3903032" y="642502"/>
                </a:lnTo>
                <a:cubicBezTo>
                  <a:pt x="3903032" y="681929"/>
                  <a:pt x="3871070" y="713891"/>
                  <a:pt x="383164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4249" tIns="74249" rIns="74249" bIns="74249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dirty="0">
              <a:solidFill>
                <a:srgbClr val="4E67C8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5131895" y="1872062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249" tIns="74249" rIns="74249" bIns="74249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факт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31895" y="2616074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5131895" y="3360086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31895" y="4104098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31895" y="4848110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149 273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31895" y="5592122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924790" y="1872062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249" tIns="74249" rIns="74249" bIns="74249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факт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924790" y="2616074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5924790" y="3360086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5924790" y="4104098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5924790" y="4848110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183940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5924790" y="5592122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717685" y="1872062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249" tIns="74249" rIns="74249" bIns="74249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717685" y="2616074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6717685" y="3360086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6717685" y="4104098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6717685" y="4848110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153 300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6717685" y="5592122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10580" y="1872062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249" tIns="74249" rIns="74249" bIns="74249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510580" y="2616074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32" name="Полилиния 31"/>
          <p:cNvSpPr/>
          <p:nvPr/>
        </p:nvSpPr>
        <p:spPr>
          <a:xfrm>
            <a:off x="7510580" y="3360086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510580" y="4104098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7510580" y="4848110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153 800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7510580" y="5592122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8303475" y="1872062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249" tIns="74249" rIns="74249" bIns="74249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303475" y="2616074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8303475" y="3360086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8303475" y="4104098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303475" y="4848110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154 000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8303475" y="5592122"/>
            <a:ext cx="731452" cy="713891"/>
          </a:xfrm>
          <a:custGeom>
            <a:avLst/>
            <a:gdLst>
              <a:gd name="connsiteX0" fmla="*/ 0 w 731452"/>
              <a:gd name="connsiteY0" fmla="*/ 71389 h 713891"/>
              <a:gd name="connsiteX1" fmla="*/ 71389 w 731452"/>
              <a:gd name="connsiteY1" fmla="*/ 0 h 713891"/>
              <a:gd name="connsiteX2" fmla="*/ 660063 w 731452"/>
              <a:gd name="connsiteY2" fmla="*/ 0 h 713891"/>
              <a:gd name="connsiteX3" fmla="*/ 731452 w 731452"/>
              <a:gd name="connsiteY3" fmla="*/ 71389 h 713891"/>
              <a:gd name="connsiteX4" fmla="*/ 731452 w 731452"/>
              <a:gd name="connsiteY4" fmla="*/ 642502 h 713891"/>
              <a:gd name="connsiteX5" fmla="*/ 660063 w 731452"/>
              <a:gd name="connsiteY5" fmla="*/ 713891 h 713891"/>
              <a:gd name="connsiteX6" fmla="*/ 71389 w 731452"/>
              <a:gd name="connsiteY6" fmla="*/ 713891 h 713891"/>
              <a:gd name="connsiteX7" fmla="*/ 0 w 731452"/>
              <a:gd name="connsiteY7" fmla="*/ 642502 h 713891"/>
              <a:gd name="connsiteX8" fmla="*/ 0 w 731452"/>
              <a:gd name="connsiteY8" fmla="*/ 71389 h 7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13891">
                <a:moveTo>
                  <a:pt x="0" y="71389"/>
                </a:moveTo>
                <a:cubicBezTo>
                  <a:pt x="0" y="31962"/>
                  <a:pt x="31962" y="0"/>
                  <a:pt x="71389" y="0"/>
                </a:cubicBezTo>
                <a:lnTo>
                  <a:pt x="660063" y="0"/>
                </a:lnTo>
                <a:cubicBezTo>
                  <a:pt x="699490" y="0"/>
                  <a:pt x="731452" y="31962"/>
                  <a:pt x="731452" y="71389"/>
                </a:cubicBezTo>
                <a:lnTo>
                  <a:pt x="731452" y="642502"/>
                </a:lnTo>
                <a:cubicBezTo>
                  <a:pt x="731452" y="681929"/>
                  <a:pt x="699490" y="713891"/>
                  <a:pt x="660063" y="713891"/>
                </a:cubicBezTo>
                <a:lnTo>
                  <a:pt x="71389" y="713891"/>
                </a:lnTo>
                <a:cubicBezTo>
                  <a:pt x="31962" y="713891"/>
                  <a:pt x="0" y="681929"/>
                  <a:pt x="0" y="642502"/>
                </a:cubicBezTo>
                <a:lnTo>
                  <a:pt x="0" y="71389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819" tIns="62819" rIns="62819" bIns="62819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T:\Сектор финансирования\sistema upravleniya kadram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303" y="1281282"/>
            <a:ext cx="2500112" cy="1181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потенциала государственного управления»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74907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 2"/>
          <p:cNvSpPr/>
          <p:nvPr/>
        </p:nvSpPr>
        <p:spPr>
          <a:xfrm>
            <a:off x="4572000" y="2569724"/>
            <a:ext cx="4401582" cy="555336"/>
          </a:xfrm>
          <a:custGeom>
            <a:avLst/>
            <a:gdLst>
              <a:gd name="connsiteX0" fmla="*/ 0 w 3853061"/>
              <a:gd name="connsiteY0" fmla="*/ 55534 h 555336"/>
              <a:gd name="connsiteX1" fmla="*/ 55534 w 3853061"/>
              <a:gd name="connsiteY1" fmla="*/ 0 h 555336"/>
              <a:gd name="connsiteX2" fmla="*/ 3797527 w 3853061"/>
              <a:gd name="connsiteY2" fmla="*/ 0 h 555336"/>
              <a:gd name="connsiteX3" fmla="*/ 3853061 w 3853061"/>
              <a:gd name="connsiteY3" fmla="*/ 55534 h 555336"/>
              <a:gd name="connsiteX4" fmla="*/ 3853061 w 3853061"/>
              <a:gd name="connsiteY4" fmla="*/ 499802 h 555336"/>
              <a:gd name="connsiteX5" fmla="*/ 3797527 w 3853061"/>
              <a:gd name="connsiteY5" fmla="*/ 555336 h 555336"/>
              <a:gd name="connsiteX6" fmla="*/ 55534 w 3853061"/>
              <a:gd name="connsiteY6" fmla="*/ 555336 h 555336"/>
              <a:gd name="connsiteX7" fmla="*/ 0 w 3853061"/>
              <a:gd name="connsiteY7" fmla="*/ 499802 h 555336"/>
              <a:gd name="connsiteX8" fmla="*/ 0 w 3853061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3061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3797527" y="0"/>
                </a:lnTo>
                <a:cubicBezTo>
                  <a:pt x="3828198" y="0"/>
                  <a:pt x="3853061" y="24863"/>
                  <a:pt x="3853061" y="55534"/>
                </a:cubicBezTo>
                <a:lnTo>
                  <a:pt x="3853061" y="499802"/>
                </a:lnTo>
                <a:cubicBezTo>
                  <a:pt x="3853061" y="530473"/>
                  <a:pt x="3828198" y="555336"/>
                  <a:pt x="3797527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9605" tIns="69605" rIns="69605" bIns="6960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572000" y="3163060"/>
            <a:ext cx="2184943" cy="366166"/>
          </a:xfrm>
          <a:custGeom>
            <a:avLst/>
            <a:gdLst>
              <a:gd name="connsiteX0" fmla="*/ 0 w 1429934"/>
              <a:gd name="connsiteY0" fmla="*/ 36617 h 366166"/>
              <a:gd name="connsiteX1" fmla="*/ 36617 w 1429934"/>
              <a:gd name="connsiteY1" fmla="*/ 0 h 366166"/>
              <a:gd name="connsiteX2" fmla="*/ 1393317 w 1429934"/>
              <a:gd name="connsiteY2" fmla="*/ 0 h 366166"/>
              <a:gd name="connsiteX3" fmla="*/ 1429934 w 1429934"/>
              <a:gd name="connsiteY3" fmla="*/ 36617 h 366166"/>
              <a:gd name="connsiteX4" fmla="*/ 1429934 w 1429934"/>
              <a:gd name="connsiteY4" fmla="*/ 329549 h 366166"/>
              <a:gd name="connsiteX5" fmla="*/ 1393317 w 1429934"/>
              <a:gd name="connsiteY5" fmla="*/ 366166 h 366166"/>
              <a:gd name="connsiteX6" fmla="*/ 36617 w 1429934"/>
              <a:gd name="connsiteY6" fmla="*/ 366166 h 366166"/>
              <a:gd name="connsiteX7" fmla="*/ 0 w 1429934"/>
              <a:gd name="connsiteY7" fmla="*/ 329549 h 366166"/>
              <a:gd name="connsiteX8" fmla="*/ 0 w 1429934"/>
              <a:gd name="connsiteY8" fmla="*/ 36617 h 366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366166">
                <a:moveTo>
                  <a:pt x="0" y="36617"/>
                </a:moveTo>
                <a:cubicBezTo>
                  <a:pt x="0" y="16394"/>
                  <a:pt x="16394" y="0"/>
                  <a:pt x="36617" y="0"/>
                </a:cubicBezTo>
                <a:lnTo>
                  <a:pt x="1393317" y="0"/>
                </a:lnTo>
                <a:cubicBezTo>
                  <a:pt x="1413540" y="0"/>
                  <a:pt x="1429934" y="16394"/>
                  <a:pt x="1429934" y="36617"/>
                </a:cubicBezTo>
                <a:lnTo>
                  <a:pt x="1429934" y="329549"/>
                </a:lnTo>
                <a:cubicBezTo>
                  <a:pt x="1429934" y="349772"/>
                  <a:pt x="1413540" y="366166"/>
                  <a:pt x="1393317" y="366166"/>
                </a:cubicBezTo>
                <a:lnTo>
                  <a:pt x="36617" y="366166"/>
                </a:lnTo>
                <a:cubicBezTo>
                  <a:pt x="16394" y="366166"/>
                  <a:pt x="0" y="349772"/>
                  <a:pt x="0" y="329549"/>
                </a:cubicBezTo>
                <a:lnTo>
                  <a:pt x="0" y="366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4065" tIns="64065" rIns="64065" bIns="6406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4572000" y="3573016"/>
            <a:ext cx="2184943" cy="277668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поддержка развития образования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4579565" y="3950965"/>
            <a:ext cx="2184943" cy="278234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Молодежь Чувашской Республики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4579565" y="4287409"/>
            <a:ext cx="2184943" cy="361004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Комплексное развитие профессионального образования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4579565" y="4679648"/>
            <a:ext cx="2184943" cy="485036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новых мест в общеобразовательных организациях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4572000" y="6231183"/>
            <a:ext cx="2184943" cy="315980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 государственной программы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876256" y="3178763"/>
            <a:ext cx="630000" cy="332880"/>
          </a:xfrm>
          <a:custGeom>
            <a:avLst/>
            <a:gdLst>
              <a:gd name="connsiteX0" fmla="*/ 0 w 560620"/>
              <a:gd name="connsiteY0" fmla="*/ 36617 h 366166"/>
              <a:gd name="connsiteX1" fmla="*/ 36617 w 560620"/>
              <a:gd name="connsiteY1" fmla="*/ 0 h 366166"/>
              <a:gd name="connsiteX2" fmla="*/ 524003 w 560620"/>
              <a:gd name="connsiteY2" fmla="*/ 0 h 366166"/>
              <a:gd name="connsiteX3" fmla="*/ 560620 w 560620"/>
              <a:gd name="connsiteY3" fmla="*/ 36617 h 366166"/>
              <a:gd name="connsiteX4" fmla="*/ 560620 w 560620"/>
              <a:gd name="connsiteY4" fmla="*/ 329549 h 366166"/>
              <a:gd name="connsiteX5" fmla="*/ 524003 w 560620"/>
              <a:gd name="connsiteY5" fmla="*/ 366166 h 366166"/>
              <a:gd name="connsiteX6" fmla="*/ 36617 w 560620"/>
              <a:gd name="connsiteY6" fmla="*/ 366166 h 366166"/>
              <a:gd name="connsiteX7" fmla="*/ 0 w 560620"/>
              <a:gd name="connsiteY7" fmla="*/ 329549 h 366166"/>
              <a:gd name="connsiteX8" fmla="*/ 0 w 560620"/>
              <a:gd name="connsiteY8" fmla="*/ 36617 h 366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0620" h="366166">
                <a:moveTo>
                  <a:pt x="0" y="36617"/>
                </a:moveTo>
                <a:cubicBezTo>
                  <a:pt x="0" y="16394"/>
                  <a:pt x="16394" y="0"/>
                  <a:pt x="36617" y="0"/>
                </a:cubicBezTo>
                <a:lnTo>
                  <a:pt x="524003" y="0"/>
                </a:lnTo>
                <a:cubicBezTo>
                  <a:pt x="544226" y="0"/>
                  <a:pt x="560620" y="16394"/>
                  <a:pt x="560620" y="36617"/>
                </a:cubicBezTo>
                <a:lnTo>
                  <a:pt x="560620" y="329549"/>
                </a:lnTo>
                <a:cubicBezTo>
                  <a:pt x="560620" y="349772"/>
                  <a:pt x="544226" y="366166"/>
                  <a:pt x="524003" y="366166"/>
                </a:cubicBezTo>
                <a:lnTo>
                  <a:pt x="36617" y="366166"/>
                </a:lnTo>
                <a:cubicBezTo>
                  <a:pt x="16394" y="366166"/>
                  <a:pt x="0" y="349772"/>
                  <a:pt x="0" y="329549"/>
                </a:cubicBezTo>
                <a:lnTo>
                  <a:pt x="0" y="366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4065" tIns="64065" rIns="64065" bIns="6406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876256" y="3573016"/>
            <a:ext cx="630000" cy="291517"/>
          </a:xfrm>
          <a:custGeom>
            <a:avLst/>
            <a:gdLst>
              <a:gd name="connsiteX0" fmla="*/ 0 w 559518"/>
              <a:gd name="connsiteY0" fmla="*/ 55534 h 555336"/>
              <a:gd name="connsiteX1" fmla="*/ 55534 w 559518"/>
              <a:gd name="connsiteY1" fmla="*/ 0 h 555336"/>
              <a:gd name="connsiteX2" fmla="*/ 503984 w 559518"/>
              <a:gd name="connsiteY2" fmla="*/ 0 h 555336"/>
              <a:gd name="connsiteX3" fmla="*/ 559518 w 559518"/>
              <a:gd name="connsiteY3" fmla="*/ 55534 h 555336"/>
              <a:gd name="connsiteX4" fmla="*/ 559518 w 559518"/>
              <a:gd name="connsiteY4" fmla="*/ 499802 h 555336"/>
              <a:gd name="connsiteX5" fmla="*/ 503984 w 559518"/>
              <a:gd name="connsiteY5" fmla="*/ 555336 h 555336"/>
              <a:gd name="connsiteX6" fmla="*/ 55534 w 559518"/>
              <a:gd name="connsiteY6" fmla="*/ 555336 h 555336"/>
              <a:gd name="connsiteX7" fmla="*/ 0 w 559518"/>
              <a:gd name="connsiteY7" fmla="*/ 499802 h 555336"/>
              <a:gd name="connsiteX8" fmla="*/ 0 w 559518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518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503984" y="0"/>
                </a:lnTo>
                <a:cubicBezTo>
                  <a:pt x="534655" y="0"/>
                  <a:pt x="559518" y="24863"/>
                  <a:pt x="559518" y="55534"/>
                </a:cubicBezTo>
                <a:lnTo>
                  <a:pt x="559518" y="499802"/>
                </a:lnTo>
                <a:cubicBezTo>
                  <a:pt x="559518" y="530473"/>
                  <a:pt x="534655" y="555336"/>
                  <a:pt x="503984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795" tIns="65795" rIns="65795" bIns="65795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7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514,4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876256" y="3951248"/>
            <a:ext cx="630000" cy="277668"/>
          </a:xfrm>
          <a:custGeom>
            <a:avLst/>
            <a:gdLst>
              <a:gd name="connsiteX0" fmla="*/ 0 w 557338"/>
              <a:gd name="connsiteY0" fmla="*/ 55534 h 555336"/>
              <a:gd name="connsiteX1" fmla="*/ 55534 w 557338"/>
              <a:gd name="connsiteY1" fmla="*/ 0 h 555336"/>
              <a:gd name="connsiteX2" fmla="*/ 501804 w 557338"/>
              <a:gd name="connsiteY2" fmla="*/ 0 h 555336"/>
              <a:gd name="connsiteX3" fmla="*/ 557338 w 557338"/>
              <a:gd name="connsiteY3" fmla="*/ 55534 h 555336"/>
              <a:gd name="connsiteX4" fmla="*/ 557338 w 557338"/>
              <a:gd name="connsiteY4" fmla="*/ 499802 h 555336"/>
              <a:gd name="connsiteX5" fmla="*/ 501804 w 557338"/>
              <a:gd name="connsiteY5" fmla="*/ 555336 h 555336"/>
              <a:gd name="connsiteX6" fmla="*/ 55534 w 557338"/>
              <a:gd name="connsiteY6" fmla="*/ 555336 h 555336"/>
              <a:gd name="connsiteX7" fmla="*/ 0 w 557338"/>
              <a:gd name="connsiteY7" fmla="*/ 499802 h 555336"/>
              <a:gd name="connsiteX8" fmla="*/ 0 w 557338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7338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501804" y="0"/>
                </a:lnTo>
                <a:cubicBezTo>
                  <a:pt x="532475" y="0"/>
                  <a:pt x="557338" y="24863"/>
                  <a:pt x="557338" y="55534"/>
                </a:cubicBezTo>
                <a:lnTo>
                  <a:pt x="557338" y="499802"/>
                </a:lnTo>
                <a:cubicBezTo>
                  <a:pt x="557338" y="530473"/>
                  <a:pt x="532475" y="555336"/>
                  <a:pt x="501804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795" tIns="65795" rIns="65795" bIns="65795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5,9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6876256" y="4287409"/>
            <a:ext cx="630000" cy="361004"/>
          </a:xfrm>
          <a:custGeom>
            <a:avLst/>
            <a:gdLst>
              <a:gd name="connsiteX0" fmla="*/ 0 w 552998"/>
              <a:gd name="connsiteY0" fmla="*/ 55300 h 555336"/>
              <a:gd name="connsiteX1" fmla="*/ 55300 w 552998"/>
              <a:gd name="connsiteY1" fmla="*/ 0 h 555336"/>
              <a:gd name="connsiteX2" fmla="*/ 497698 w 552998"/>
              <a:gd name="connsiteY2" fmla="*/ 0 h 555336"/>
              <a:gd name="connsiteX3" fmla="*/ 552998 w 552998"/>
              <a:gd name="connsiteY3" fmla="*/ 55300 h 555336"/>
              <a:gd name="connsiteX4" fmla="*/ 552998 w 552998"/>
              <a:gd name="connsiteY4" fmla="*/ 500036 h 555336"/>
              <a:gd name="connsiteX5" fmla="*/ 497698 w 552998"/>
              <a:gd name="connsiteY5" fmla="*/ 555336 h 555336"/>
              <a:gd name="connsiteX6" fmla="*/ 55300 w 552998"/>
              <a:gd name="connsiteY6" fmla="*/ 555336 h 555336"/>
              <a:gd name="connsiteX7" fmla="*/ 0 w 552998"/>
              <a:gd name="connsiteY7" fmla="*/ 500036 h 555336"/>
              <a:gd name="connsiteX8" fmla="*/ 0 w 552998"/>
              <a:gd name="connsiteY8" fmla="*/ 55300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998" h="555336">
                <a:moveTo>
                  <a:pt x="0" y="55300"/>
                </a:moveTo>
                <a:cubicBezTo>
                  <a:pt x="0" y="24759"/>
                  <a:pt x="24759" y="0"/>
                  <a:pt x="55300" y="0"/>
                </a:cubicBezTo>
                <a:lnTo>
                  <a:pt x="497698" y="0"/>
                </a:lnTo>
                <a:cubicBezTo>
                  <a:pt x="528239" y="0"/>
                  <a:pt x="552998" y="24759"/>
                  <a:pt x="552998" y="55300"/>
                </a:cubicBezTo>
                <a:lnTo>
                  <a:pt x="552998" y="500036"/>
                </a:lnTo>
                <a:cubicBezTo>
                  <a:pt x="552998" y="530577"/>
                  <a:pt x="528239" y="555336"/>
                  <a:pt x="497698" y="555336"/>
                </a:cubicBezTo>
                <a:lnTo>
                  <a:pt x="55300" y="555336"/>
                </a:lnTo>
                <a:cubicBezTo>
                  <a:pt x="24759" y="555336"/>
                  <a:pt x="0" y="530577"/>
                  <a:pt x="0" y="500036"/>
                </a:cubicBezTo>
                <a:lnTo>
                  <a:pt x="0" y="5530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727" tIns="65727" rIns="65727" bIns="65727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107,8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876256" y="4706624"/>
            <a:ext cx="630000" cy="431084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1 250,1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6876256" y="6230639"/>
            <a:ext cx="630000" cy="317069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87,8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604033" y="3178763"/>
            <a:ext cx="630000" cy="332880"/>
          </a:xfrm>
          <a:custGeom>
            <a:avLst/>
            <a:gdLst>
              <a:gd name="connsiteX0" fmla="*/ 0 w 559419"/>
              <a:gd name="connsiteY0" fmla="*/ 33288 h 332880"/>
              <a:gd name="connsiteX1" fmla="*/ 33288 w 559419"/>
              <a:gd name="connsiteY1" fmla="*/ 0 h 332880"/>
              <a:gd name="connsiteX2" fmla="*/ 526131 w 559419"/>
              <a:gd name="connsiteY2" fmla="*/ 0 h 332880"/>
              <a:gd name="connsiteX3" fmla="*/ 559419 w 559419"/>
              <a:gd name="connsiteY3" fmla="*/ 33288 h 332880"/>
              <a:gd name="connsiteX4" fmla="*/ 559419 w 559419"/>
              <a:gd name="connsiteY4" fmla="*/ 299592 h 332880"/>
              <a:gd name="connsiteX5" fmla="*/ 526131 w 559419"/>
              <a:gd name="connsiteY5" fmla="*/ 332880 h 332880"/>
              <a:gd name="connsiteX6" fmla="*/ 33288 w 559419"/>
              <a:gd name="connsiteY6" fmla="*/ 332880 h 332880"/>
              <a:gd name="connsiteX7" fmla="*/ 0 w 559419"/>
              <a:gd name="connsiteY7" fmla="*/ 299592 h 332880"/>
              <a:gd name="connsiteX8" fmla="*/ 0 w 559419"/>
              <a:gd name="connsiteY8" fmla="*/ 33288 h 33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419" h="332880">
                <a:moveTo>
                  <a:pt x="0" y="33288"/>
                </a:moveTo>
                <a:cubicBezTo>
                  <a:pt x="0" y="14904"/>
                  <a:pt x="14904" y="0"/>
                  <a:pt x="33288" y="0"/>
                </a:cubicBezTo>
                <a:lnTo>
                  <a:pt x="526131" y="0"/>
                </a:lnTo>
                <a:cubicBezTo>
                  <a:pt x="544515" y="0"/>
                  <a:pt x="559419" y="14904"/>
                  <a:pt x="559419" y="33288"/>
                </a:cubicBezTo>
                <a:lnTo>
                  <a:pt x="559419" y="299592"/>
                </a:lnTo>
                <a:cubicBezTo>
                  <a:pt x="559419" y="317976"/>
                  <a:pt x="544515" y="332880"/>
                  <a:pt x="526131" y="332880"/>
                </a:cubicBezTo>
                <a:lnTo>
                  <a:pt x="33288" y="332880"/>
                </a:lnTo>
                <a:cubicBezTo>
                  <a:pt x="14904" y="332880"/>
                  <a:pt x="0" y="317976"/>
                  <a:pt x="0" y="299592"/>
                </a:cubicBezTo>
                <a:lnTo>
                  <a:pt x="0" y="3328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090" tIns="63090" rIns="63090" bIns="6309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604033" y="3573016"/>
            <a:ext cx="630000" cy="277668"/>
          </a:xfrm>
          <a:custGeom>
            <a:avLst/>
            <a:gdLst>
              <a:gd name="connsiteX0" fmla="*/ 0 w 556149"/>
              <a:gd name="connsiteY0" fmla="*/ 55534 h 555336"/>
              <a:gd name="connsiteX1" fmla="*/ 55534 w 556149"/>
              <a:gd name="connsiteY1" fmla="*/ 0 h 555336"/>
              <a:gd name="connsiteX2" fmla="*/ 500615 w 556149"/>
              <a:gd name="connsiteY2" fmla="*/ 0 h 555336"/>
              <a:gd name="connsiteX3" fmla="*/ 556149 w 556149"/>
              <a:gd name="connsiteY3" fmla="*/ 55534 h 555336"/>
              <a:gd name="connsiteX4" fmla="*/ 556149 w 556149"/>
              <a:gd name="connsiteY4" fmla="*/ 499802 h 555336"/>
              <a:gd name="connsiteX5" fmla="*/ 500615 w 556149"/>
              <a:gd name="connsiteY5" fmla="*/ 555336 h 555336"/>
              <a:gd name="connsiteX6" fmla="*/ 55534 w 556149"/>
              <a:gd name="connsiteY6" fmla="*/ 555336 h 555336"/>
              <a:gd name="connsiteX7" fmla="*/ 0 w 556149"/>
              <a:gd name="connsiteY7" fmla="*/ 499802 h 555336"/>
              <a:gd name="connsiteX8" fmla="*/ 0 w 556149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149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500615" y="0"/>
                </a:lnTo>
                <a:cubicBezTo>
                  <a:pt x="531286" y="0"/>
                  <a:pt x="556149" y="24863"/>
                  <a:pt x="556149" y="55534"/>
                </a:cubicBezTo>
                <a:lnTo>
                  <a:pt x="556149" y="499802"/>
                </a:lnTo>
                <a:cubicBezTo>
                  <a:pt x="556149" y="530473"/>
                  <a:pt x="531286" y="555336"/>
                  <a:pt x="500615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5795" tIns="65795" rIns="65795" bIns="65795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ru-RU" sz="5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431,9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604033" y="3951248"/>
            <a:ext cx="630000" cy="277668"/>
          </a:xfrm>
          <a:custGeom>
            <a:avLst/>
            <a:gdLst>
              <a:gd name="connsiteX0" fmla="*/ 0 w 549666"/>
              <a:gd name="connsiteY0" fmla="*/ 54967 h 555336"/>
              <a:gd name="connsiteX1" fmla="*/ 54967 w 549666"/>
              <a:gd name="connsiteY1" fmla="*/ 0 h 555336"/>
              <a:gd name="connsiteX2" fmla="*/ 494699 w 549666"/>
              <a:gd name="connsiteY2" fmla="*/ 0 h 555336"/>
              <a:gd name="connsiteX3" fmla="*/ 549666 w 549666"/>
              <a:gd name="connsiteY3" fmla="*/ 54967 h 555336"/>
              <a:gd name="connsiteX4" fmla="*/ 549666 w 549666"/>
              <a:gd name="connsiteY4" fmla="*/ 500369 h 555336"/>
              <a:gd name="connsiteX5" fmla="*/ 494699 w 549666"/>
              <a:gd name="connsiteY5" fmla="*/ 555336 h 555336"/>
              <a:gd name="connsiteX6" fmla="*/ 54967 w 549666"/>
              <a:gd name="connsiteY6" fmla="*/ 555336 h 555336"/>
              <a:gd name="connsiteX7" fmla="*/ 0 w 549666"/>
              <a:gd name="connsiteY7" fmla="*/ 500369 h 555336"/>
              <a:gd name="connsiteX8" fmla="*/ 0 w 549666"/>
              <a:gd name="connsiteY8" fmla="*/ 54967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9666" h="555336">
                <a:moveTo>
                  <a:pt x="0" y="54967"/>
                </a:moveTo>
                <a:cubicBezTo>
                  <a:pt x="0" y="24610"/>
                  <a:pt x="24610" y="0"/>
                  <a:pt x="54967" y="0"/>
                </a:cubicBezTo>
                <a:lnTo>
                  <a:pt x="494699" y="0"/>
                </a:lnTo>
                <a:cubicBezTo>
                  <a:pt x="525056" y="0"/>
                  <a:pt x="549666" y="24610"/>
                  <a:pt x="549666" y="54967"/>
                </a:cubicBezTo>
                <a:lnTo>
                  <a:pt x="549666" y="500369"/>
                </a:lnTo>
                <a:cubicBezTo>
                  <a:pt x="549666" y="530726"/>
                  <a:pt x="525056" y="555336"/>
                  <a:pt x="494699" y="555336"/>
                </a:cubicBezTo>
                <a:lnTo>
                  <a:pt x="54967" y="555336"/>
                </a:lnTo>
                <a:cubicBezTo>
                  <a:pt x="24610" y="555336"/>
                  <a:pt x="0" y="530726"/>
                  <a:pt x="0" y="500369"/>
                </a:cubicBezTo>
                <a:lnTo>
                  <a:pt x="0" y="5496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5629" tIns="65629" rIns="65629" bIns="65629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1,8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604033" y="4287409"/>
            <a:ext cx="630000" cy="361004"/>
          </a:xfrm>
          <a:custGeom>
            <a:avLst/>
            <a:gdLst>
              <a:gd name="connsiteX0" fmla="*/ 0 w 536927"/>
              <a:gd name="connsiteY0" fmla="*/ 53693 h 555336"/>
              <a:gd name="connsiteX1" fmla="*/ 53693 w 536927"/>
              <a:gd name="connsiteY1" fmla="*/ 0 h 555336"/>
              <a:gd name="connsiteX2" fmla="*/ 483234 w 536927"/>
              <a:gd name="connsiteY2" fmla="*/ 0 h 555336"/>
              <a:gd name="connsiteX3" fmla="*/ 536927 w 536927"/>
              <a:gd name="connsiteY3" fmla="*/ 53693 h 555336"/>
              <a:gd name="connsiteX4" fmla="*/ 536927 w 536927"/>
              <a:gd name="connsiteY4" fmla="*/ 501643 h 555336"/>
              <a:gd name="connsiteX5" fmla="*/ 483234 w 536927"/>
              <a:gd name="connsiteY5" fmla="*/ 555336 h 555336"/>
              <a:gd name="connsiteX6" fmla="*/ 53693 w 536927"/>
              <a:gd name="connsiteY6" fmla="*/ 555336 h 555336"/>
              <a:gd name="connsiteX7" fmla="*/ 0 w 536927"/>
              <a:gd name="connsiteY7" fmla="*/ 501643 h 555336"/>
              <a:gd name="connsiteX8" fmla="*/ 0 w 536927"/>
              <a:gd name="connsiteY8" fmla="*/ 5369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6927" h="555336">
                <a:moveTo>
                  <a:pt x="0" y="53693"/>
                </a:moveTo>
                <a:cubicBezTo>
                  <a:pt x="0" y="24039"/>
                  <a:pt x="24039" y="0"/>
                  <a:pt x="53693" y="0"/>
                </a:cubicBezTo>
                <a:lnTo>
                  <a:pt x="483234" y="0"/>
                </a:lnTo>
                <a:cubicBezTo>
                  <a:pt x="512888" y="0"/>
                  <a:pt x="536927" y="24039"/>
                  <a:pt x="536927" y="53693"/>
                </a:cubicBezTo>
                <a:lnTo>
                  <a:pt x="536927" y="501643"/>
                </a:lnTo>
                <a:cubicBezTo>
                  <a:pt x="536927" y="531297"/>
                  <a:pt x="512888" y="555336"/>
                  <a:pt x="483234" y="555336"/>
                </a:cubicBezTo>
                <a:lnTo>
                  <a:pt x="53693" y="555336"/>
                </a:lnTo>
                <a:cubicBezTo>
                  <a:pt x="24039" y="555336"/>
                  <a:pt x="0" y="531297"/>
                  <a:pt x="0" y="501643"/>
                </a:cubicBezTo>
                <a:lnTo>
                  <a:pt x="0" y="5369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5256" tIns="65256" rIns="65256" bIns="6525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16,5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604033" y="4706624"/>
            <a:ext cx="630000" cy="431084"/>
          </a:xfrm>
          <a:custGeom>
            <a:avLst/>
            <a:gdLst>
              <a:gd name="connsiteX0" fmla="*/ 0 w 512328"/>
              <a:gd name="connsiteY0" fmla="*/ 51233 h 555336"/>
              <a:gd name="connsiteX1" fmla="*/ 51233 w 512328"/>
              <a:gd name="connsiteY1" fmla="*/ 0 h 555336"/>
              <a:gd name="connsiteX2" fmla="*/ 461095 w 512328"/>
              <a:gd name="connsiteY2" fmla="*/ 0 h 555336"/>
              <a:gd name="connsiteX3" fmla="*/ 512328 w 512328"/>
              <a:gd name="connsiteY3" fmla="*/ 51233 h 555336"/>
              <a:gd name="connsiteX4" fmla="*/ 512328 w 512328"/>
              <a:gd name="connsiteY4" fmla="*/ 504103 h 555336"/>
              <a:gd name="connsiteX5" fmla="*/ 461095 w 512328"/>
              <a:gd name="connsiteY5" fmla="*/ 555336 h 555336"/>
              <a:gd name="connsiteX6" fmla="*/ 51233 w 512328"/>
              <a:gd name="connsiteY6" fmla="*/ 555336 h 555336"/>
              <a:gd name="connsiteX7" fmla="*/ 0 w 512328"/>
              <a:gd name="connsiteY7" fmla="*/ 504103 h 555336"/>
              <a:gd name="connsiteX8" fmla="*/ 0 w 512328"/>
              <a:gd name="connsiteY8" fmla="*/ 5123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2328" h="555336">
                <a:moveTo>
                  <a:pt x="0" y="51233"/>
                </a:moveTo>
                <a:cubicBezTo>
                  <a:pt x="0" y="22938"/>
                  <a:pt x="22938" y="0"/>
                  <a:pt x="51233" y="0"/>
                </a:cubicBezTo>
                <a:lnTo>
                  <a:pt x="461095" y="0"/>
                </a:lnTo>
                <a:cubicBezTo>
                  <a:pt x="489390" y="0"/>
                  <a:pt x="512328" y="22938"/>
                  <a:pt x="512328" y="51233"/>
                </a:cubicBezTo>
                <a:lnTo>
                  <a:pt x="512328" y="504103"/>
                </a:lnTo>
                <a:cubicBezTo>
                  <a:pt x="512328" y="532398"/>
                  <a:pt x="489390" y="555336"/>
                  <a:pt x="461095" y="555336"/>
                </a:cubicBezTo>
                <a:lnTo>
                  <a:pt x="51233" y="555336"/>
                </a:lnTo>
                <a:cubicBezTo>
                  <a:pt x="22938" y="555336"/>
                  <a:pt x="0" y="532398"/>
                  <a:pt x="0" y="504103"/>
                </a:cubicBezTo>
                <a:lnTo>
                  <a:pt x="0" y="5123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4536" tIns="64536" rIns="64536" bIns="6453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619,2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604033" y="6230638"/>
            <a:ext cx="630000" cy="317070"/>
          </a:xfrm>
          <a:custGeom>
            <a:avLst/>
            <a:gdLst>
              <a:gd name="connsiteX0" fmla="*/ 0 w 512328"/>
              <a:gd name="connsiteY0" fmla="*/ 51233 h 555336"/>
              <a:gd name="connsiteX1" fmla="*/ 51233 w 512328"/>
              <a:gd name="connsiteY1" fmla="*/ 0 h 555336"/>
              <a:gd name="connsiteX2" fmla="*/ 461095 w 512328"/>
              <a:gd name="connsiteY2" fmla="*/ 0 h 555336"/>
              <a:gd name="connsiteX3" fmla="*/ 512328 w 512328"/>
              <a:gd name="connsiteY3" fmla="*/ 51233 h 555336"/>
              <a:gd name="connsiteX4" fmla="*/ 512328 w 512328"/>
              <a:gd name="connsiteY4" fmla="*/ 504103 h 555336"/>
              <a:gd name="connsiteX5" fmla="*/ 461095 w 512328"/>
              <a:gd name="connsiteY5" fmla="*/ 555336 h 555336"/>
              <a:gd name="connsiteX6" fmla="*/ 51233 w 512328"/>
              <a:gd name="connsiteY6" fmla="*/ 555336 h 555336"/>
              <a:gd name="connsiteX7" fmla="*/ 0 w 512328"/>
              <a:gd name="connsiteY7" fmla="*/ 504103 h 555336"/>
              <a:gd name="connsiteX8" fmla="*/ 0 w 512328"/>
              <a:gd name="connsiteY8" fmla="*/ 5123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2328" h="555336">
                <a:moveTo>
                  <a:pt x="0" y="51233"/>
                </a:moveTo>
                <a:cubicBezTo>
                  <a:pt x="0" y="22938"/>
                  <a:pt x="22938" y="0"/>
                  <a:pt x="51233" y="0"/>
                </a:cubicBezTo>
                <a:lnTo>
                  <a:pt x="461095" y="0"/>
                </a:lnTo>
                <a:cubicBezTo>
                  <a:pt x="489390" y="0"/>
                  <a:pt x="512328" y="22938"/>
                  <a:pt x="512328" y="51233"/>
                </a:cubicBezTo>
                <a:lnTo>
                  <a:pt x="512328" y="504103"/>
                </a:lnTo>
                <a:cubicBezTo>
                  <a:pt x="512328" y="532398"/>
                  <a:pt x="489390" y="555336"/>
                  <a:pt x="461095" y="555336"/>
                </a:cubicBezTo>
                <a:lnTo>
                  <a:pt x="51233" y="555336"/>
                </a:lnTo>
                <a:cubicBezTo>
                  <a:pt x="22938" y="555336"/>
                  <a:pt x="0" y="532398"/>
                  <a:pt x="0" y="504103"/>
                </a:cubicBezTo>
                <a:lnTo>
                  <a:pt x="0" y="5123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4536" tIns="64536" rIns="64536" bIns="6453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88,0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8335786" y="3179703"/>
            <a:ext cx="630000" cy="332880"/>
          </a:xfrm>
          <a:custGeom>
            <a:avLst/>
            <a:gdLst>
              <a:gd name="connsiteX0" fmla="*/ 0 w 561061"/>
              <a:gd name="connsiteY0" fmla="*/ 33288 h 332880"/>
              <a:gd name="connsiteX1" fmla="*/ 33288 w 561061"/>
              <a:gd name="connsiteY1" fmla="*/ 0 h 332880"/>
              <a:gd name="connsiteX2" fmla="*/ 527773 w 561061"/>
              <a:gd name="connsiteY2" fmla="*/ 0 h 332880"/>
              <a:gd name="connsiteX3" fmla="*/ 561061 w 561061"/>
              <a:gd name="connsiteY3" fmla="*/ 33288 h 332880"/>
              <a:gd name="connsiteX4" fmla="*/ 561061 w 561061"/>
              <a:gd name="connsiteY4" fmla="*/ 299592 h 332880"/>
              <a:gd name="connsiteX5" fmla="*/ 527773 w 561061"/>
              <a:gd name="connsiteY5" fmla="*/ 332880 h 332880"/>
              <a:gd name="connsiteX6" fmla="*/ 33288 w 561061"/>
              <a:gd name="connsiteY6" fmla="*/ 332880 h 332880"/>
              <a:gd name="connsiteX7" fmla="*/ 0 w 561061"/>
              <a:gd name="connsiteY7" fmla="*/ 299592 h 332880"/>
              <a:gd name="connsiteX8" fmla="*/ 0 w 561061"/>
              <a:gd name="connsiteY8" fmla="*/ 33288 h 33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1061" h="332880">
                <a:moveTo>
                  <a:pt x="0" y="33288"/>
                </a:moveTo>
                <a:cubicBezTo>
                  <a:pt x="0" y="14904"/>
                  <a:pt x="14904" y="0"/>
                  <a:pt x="33288" y="0"/>
                </a:cubicBezTo>
                <a:lnTo>
                  <a:pt x="527773" y="0"/>
                </a:lnTo>
                <a:cubicBezTo>
                  <a:pt x="546157" y="0"/>
                  <a:pt x="561061" y="14904"/>
                  <a:pt x="561061" y="33288"/>
                </a:cubicBezTo>
                <a:lnTo>
                  <a:pt x="561061" y="299592"/>
                </a:lnTo>
                <a:cubicBezTo>
                  <a:pt x="561061" y="317976"/>
                  <a:pt x="546157" y="332880"/>
                  <a:pt x="527773" y="332880"/>
                </a:cubicBezTo>
                <a:lnTo>
                  <a:pt x="33288" y="332880"/>
                </a:lnTo>
                <a:cubicBezTo>
                  <a:pt x="14904" y="332880"/>
                  <a:pt x="0" y="317976"/>
                  <a:pt x="0" y="299592"/>
                </a:cubicBezTo>
                <a:lnTo>
                  <a:pt x="0" y="3328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090" tIns="63090" rIns="63090" bIns="6309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335786" y="3573016"/>
            <a:ext cx="630000" cy="276915"/>
          </a:xfrm>
          <a:custGeom>
            <a:avLst/>
            <a:gdLst>
              <a:gd name="connsiteX0" fmla="*/ 0 w 559965"/>
              <a:gd name="connsiteY0" fmla="*/ 55534 h 555336"/>
              <a:gd name="connsiteX1" fmla="*/ 55534 w 559965"/>
              <a:gd name="connsiteY1" fmla="*/ 0 h 555336"/>
              <a:gd name="connsiteX2" fmla="*/ 504431 w 559965"/>
              <a:gd name="connsiteY2" fmla="*/ 0 h 555336"/>
              <a:gd name="connsiteX3" fmla="*/ 559965 w 559965"/>
              <a:gd name="connsiteY3" fmla="*/ 55534 h 555336"/>
              <a:gd name="connsiteX4" fmla="*/ 559965 w 559965"/>
              <a:gd name="connsiteY4" fmla="*/ 499802 h 555336"/>
              <a:gd name="connsiteX5" fmla="*/ 504431 w 559965"/>
              <a:gd name="connsiteY5" fmla="*/ 555336 h 555336"/>
              <a:gd name="connsiteX6" fmla="*/ 55534 w 559965"/>
              <a:gd name="connsiteY6" fmla="*/ 555336 h 555336"/>
              <a:gd name="connsiteX7" fmla="*/ 0 w 559965"/>
              <a:gd name="connsiteY7" fmla="*/ 499802 h 555336"/>
              <a:gd name="connsiteX8" fmla="*/ 0 w 559965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965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504431" y="0"/>
                </a:lnTo>
                <a:cubicBezTo>
                  <a:pt x="535102" y="0"/>
                  <a:pt x="559965" y="24863"/>
                  <a:pt x="559965" y="55534"/>
                </a:cubicBezTo>
                <a:lnTo>
                  <a:pt x="559965" y="499802"/>
                </a:lnTo>
                <a:cubicBezTo>
                  <a:pt x="559965" y="530473"/>
                  <a:pt x="535102" y="555336"/>
                  <a:pt x="504431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9605" tIns="69605" rIns="69605" bIns="6960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854,1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8335786" y="3950776"/>
            <a:ext cx="630000" cy="278613"/>
          </a:xfrm>
          <a:custGeom>
            <a:avLst/>
            <a:gdLst>
              <a:gd name="connsiteX0" fmla="*/ 0 w 557781"/>
              <a:gd name="connsiteY0" fmla="*/ 55534 h 555336"/>
              <a:gd name="connsiteX1" fmla="*/ 55534 w 557781"/>
              <a:gd name="connsiteY1" fmla="*/ 0 h 555336"/>
              <a:gd name="connsiteX2" fmla="*/ 502247 w 557781"/>
              <a:gd name="connsiteY2" fmla="*/ 0 h 555336"/>
              <a:gd name="connsiteX3" fmla="*/ 557781 w 557781"/>
              <a:gd name="connsiteY3" fmla="*/ 55534 h 555336"/>
              <a:gd name="connsiteX4" fmla="*/ 557781 w 557781"/>
              <a:gd name="connsiteY4" fmla="*/ 499802 h 555336"/>
              <a:gd name="connsiteX5" fmla="*/ 502247 w 557781"/>
              <a:gd name="connsiteY5" fmla="*/ 555336 h 555336"/>
              <a:gd name="connsiteX6" fmla="*/ 55534 w 557781"/>
              <a:gd name="connsiteY6" fmla="*/ 555336 h 555336"/>
              <a:gd name="connsiteX7" fmla="*/ 0 w 557781"/>
              <a:gd name="connsiteY7" fmla="*/ 499802 h 555336"/>
              <a:gd name="connsiteX8" fmla="*/ 0 w 557781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7781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502247" y="0"/>
                </a:lnTo>
                <a:cubicBezTo>
                  <a:pt x="532918" y="0"/>
                  <a:pt x="557781" y="24863"/>
                  <a:pt x="557781" y="55534"/>
                </a:cubicBezTo>
                <a:lnTo>
                  <a:pt x="557781" y="499802"/>
                </a:lnTo>
                <a:cubicBezTo>
                  <a:pt x="557781" y="530473"/>
                  <a:pt x="532918" y="555336"/>
                  <a:pt x="502247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9605" tIns="69605" rIns="69605" bIns="6960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5,9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335786" y="4288506"/>
            <a:ext cx="630000" cy="358811"/>
          </a:xfrm>
          <a:custGeom>
            <a:avLst/>
            <a:gdLst>
              <a:gd name="connsiteX0" fmla="*/ 0 w 553439"/>
              <a:gd name="connsiteY0" fmla="*/ 55344 h 555336"/>
              <a:gd name="connsiteX1" fmla="*/ 55344 w 553439"/>
              <a:gd name="connsiteY1" fmla="*/ 0 h 555336"/>
              <a:gd name="connsiteX2" fmla="*/ 498095 w 553439"/>
              <a:gd name="connsiteY2" fmla="*/ 0 h 555336"/>
              <a:gd name="connsiteX3" fmla="*/ 553439 w 553439"/>
              <a:gd name="connsiteY3" fmla="*/ 55344 h 555336"/>
              <a:gd name="connsiteX4" fmla="*/ 553439 w 553439"/>
              <a:gd name="connsiteY4" fmla="*/ 499992 h 555336"/>
              <a:gd name="connsiteX5" fmla="*/ 498095 w 553439"/>
              <a:gd name="connsiteY5" fmla="*/ 555336 h 555336"/>
              <a:gd name="connsiteX6" fmla="*/ 55344 w 553439"/>
              <a:gd name="connsiteY6" fmla="*/ 555336 h 555336"/>
              <a:gd name="connsiteX7" fmla="*/ 0 w 553439"/>
              <a:gd name="connsiteY7" fmla="*/ 499992 h 555336"/>
              <a:gd name="connsiteX8" fmla="*/ 0 w 553439"/>
              <a:gd name="connsiteY8" fmla="*/ 5534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439" h="555336">
                <a:moveTo>
                  <a:pt x="0" y="55344"/>
                </a:moveTo>
                <a:cubicBezTo>
                  <a:pt x="0" y="24778"/>
                  <a:pt x="24778" y="0"/>
                  <a:pt x="55344" y="0"/>
                </a:cubicBezTo>
                <a:lnTo>
                  <a:pt x="498095" y="0"/>
                </a:lnTo>
                <a:cubicBezTo>
                  <a:pt x="528661" y="0"/>
                  <a:pt x="553439" y="24778"/>
                  <a:pt x="553439" y="55344"/>
                </a:cubicBezTo>
                <a:lnTo>
                  <a:pt x="553439" y="499992"/>
                </a:lnTo>
                <a:cubicBezTo>
                  <a:pt x="553439" y="530558"/>
                  <a:pt x="528661" y="555336"/>
                  <a:pt x="498095" y="555336"/>
                </a:cubicBezTo>
                <a:lnTo>
                  <a:pt x="55344" y="555336"/>
                </a:lnTo>
                <a:cubicBezTo>
                  <a:pt x="24778" y="555336"/>
                  <a:pt x="0" y="530558"/>
                  <a:pt x="0" y="499992"/>
                </a:cubicBezTo>
                <a:lnTo>
                  <a:pt x="0" y="55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9550" tIns="69550" rIns="69550" bIns="6955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16,5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335786" y="4706624"/>
            <a:ext cx="630000" cy="431084"/>
          </a:xfrm>
          <a:custGeom>
            <a:avLst/>
            <a:gdLst>
              <a:gd name="connsiteX0" fmla="*/ 0 w 544854"/>
              <a:gd name="connsiteY0" fmla="*/ 54485 h 555336"/>
              <a:gd name="connsiteX1" fmla="*/ 54485 w 544854"/>
              <a:gd name="connsiteY1" fmla="*/ 0 h 555336"/>
              <a:gd name="connsiteX2" fmla="*/ 490369 w 544854"/>
              <a:gd name="connsiteY2" fmla="*/ 0 h 555336"/>
              <a:gd name="connsiteX3" fmla="*/ 544854 w 544854"/>
              <a:gd name="connsiteY3" fmla="*/ 54485 h 555336"/>
              <a:gd name="connsiteX4" fmla="*/ 544854 w 544854"/>
              <a:gd name="connsiteY4" fmla="*/ 500851 h 555336"/>
              <a:gd name="connsiteX5" fmla="*/ 490369 w 544854"/>
              <a:gd name="connsiteY5" fmla="*/ 555336 h 555336"/>
              <a:gd name="connsiteX6" fmla="*/ 54485 w 544854"/>
              <a:gd name="connsiteY6" fmla="*/ 555336 h 555336"/>
              <a:gd name="connsiteX7" fmla="*/ 0 w 544854"/>
              <a:gd name="connsiteY7" fmla="*/ 500851 h 555336"/>
              <a:gd name="connsiteX8" fmla="*/ 0 w 544854"/>
              <a:gd name="connsiteY8" fmla="*/ 54485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854" h="555336">
                <a:moveTo>
                  <a:pt x="0" y="54485"/>
                </a:moveTo>
                <a:cubicBezTo>
                  <a:pt x="0" y="24394"/>
                  <a:pt x="24394" y="0"/>
                  <a:pt x="54485" y="0"/>
                </a:cubicBezTo>
                <a:lnTo>
                  <a:pt x="490369" y="0"/>
                </a:lnTo>
                <a:cubicBezTo>
                  <a:pt x="520460" y="0"/>
                  <a:pt x="544854" y="24394"/>
                  <a:pt x="544854" y="54485"/>
                </a:cubicBezTo>
                <a:lnTo>
                  <a:pt x="544854" y="500851"/>
                </a:lnTo>
                <a:cubicBezTo>
                  <a:pt x="544854" y="530942"/>
                  <a:pt x="520460" y="555336"/>
                  <a:pt x="490369" y="555336"/>
                </a:cubicBezTo>
                <a:lnTo>
                  <a:pt x="54485" y="555336"/>
                </a:lnTo>
                <a:cubicBezTo>
                  <a:pt x="24394" y="555336"/>
                  <a:pt x="0" y="530942"/>
                  <a:pt x="0" y="500851"/>
                </a:cubicBezTo>
                <a:lnTo>
                  <a:pt x="0" y="5448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9298" tIns="69298" rIns="69298" bIns="6929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674,3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8335786" y="6230637"/>
            <a:ext cx="630000" cy="317072"/>
          </a:xfrm>
          <a:custGeom>
            <a:avLst/>
            <a:gdLst>
              <a:gd name="connsiteX0" fmla="*/ 0 w 544854"/>
              <a:gd name="connsiteY0" fmla="*/ 54485 h 555336"/>
              <a:gd name="connsiteX1" fmla="*/ 54485 w 544854"/>
              <a:gd name="connsiteY1" fmla="*/ 0 h 555336"/>
              <a:gd name="connsiteX2" fmla="*/ 490369 w 544854"/>
              <a:gd name="connsiteY2" fmla="*/ 0 h 555336"/>
              <a:gd name="connsiteX3" fmla="*/ 544854 w 544854"/>
              <a:gd name="connsiteY3" fmla="*/ 54485 h 555336"/>
              <a:gd name="connsiteX4" fmla="*/ 544854 w 544854"/>
              <a:gd name="connsiteY4" fmla="*/ 500851 h 555336"/>
              <a:gd name="connsiteX5" fmla="*/ 490369 w 544854"/>
              <a:gd name="connsiteY5" fmla="*/ 555336 h 555336"/>
              <a:gd name="connsiteX6" fmla="*/ 54485 w 544854"/>
              <a:gd name="connsiteY6" fmla="*/ 555336 h 555336"/>
              <a:gd name="connsiteX7" fmla="*/ 0 w 544854"/>
              <a:gd name="connsiteY7" fmla="*/ 500851 h 555336"/>
              <a:gd name="connsiteX8" fmla="*/ 0 w 544854"/>
              <a:gd name="connsiteY8" fmla="*/ 54485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854" h="555336">
                <a:moveTo>
                  <a:pt x="0" y="54485"/>
                </a:moveTo>
                <a:cubicBezTo>
                  <a:pt x="0" y="24394"/>
                  <a:pt x="24394" y="0"/>
                  <a:pt x="54485" y="0"/>
                </a:cubicBezTo>
                <a:lnTo>
                  <a:pt x="490369" y="0"/>
                </a:lnTo>
                <a:cubicBezTo>
                  <a:pt x="520460" y="0"/>
                  <a:pt x="544854" y="24394"/>
                  <a:pt x="544854" y="54485"/>
                </a:cubicBezTo>
                <a:lnTo>
                  <a:pt x="544854" y="500851"/>
                </a:lnTo>
                <a:cubicBezTo>
                  <a:pt x="544854" y="530942"/>
                  <a:pt x="520460" y="555336"/>
                  <a:pt x="490369" y="555336"/>
                </a:cubicBezTo>
                <a:lnTo>
                  <a:pt x="54485" y="555336"/>
                </a:lnTo>
                <a:cubicBezTo>
                  <a:pt x="24394" y="555336"/>
                  <a:pt x="0" y="530942"/>
                  <a:pt x="0" y="500851"/>
                </a:cubicBezTo>
                <a:lnTo>
                  <a:pt x="0" y="5448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9298" tIns="69298" rIns="69298" bIns="6929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88,2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2337" y="818208"/>
            <a:ext cx="6152412" cy="162220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доступности качественного образования, ориентированного на формирование конкурентоспособной личности, отвечающей требованиям инновационного развития экономики, обладающей навыками проектирования собственной профессиональной карьеры и достижения современных стандартов качества жизни на основе общечеловеческих ценностей и активной гражданской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позиции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779" y="2903549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0347268"/>
              </p:ext>
            </p:extLst>
          </p:nvPr>
        </p:nvGraphicFramePr>
        <p:xfrm>
          <a:off x="147780" y="3356992"/>
          <a:ext cx="4568236" cy="30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849087"/>
            <a:ext cx="2520280" cy="1591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59728" y="0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образования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4587848" y="5220169"/>
            <a:ext cx="2184943" cy="436534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воспитания в образовательных организациях Чувашской Республики</a:t>
            </a:r>
          </a:p>
        </p:txBody>
      </p:sp>
      <p:sp>
        <p:nvSpPr>
          <p:cNvPr id="41" name="Полилиния 40"/>
          <p:cNvSpPr/>
          <p:nvPr/>
        </p:nvSpPr>
        <p:spPr>
          <a:xfrm>
            <a:off x="4587848" y="5696731"/>
            <a:ext cx="2184943" cy="485036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 и допризывная подготовка молодежи Чувашской Республики</a:t>
            </a:r>
          </a:p>
        </p:txBody>
      </p:sp>
      <p:sp>
        <p:nvSpPr>
          <p:cNvPr id="42" name="Полилиния 41"/>
          <p:cNvSpPr/>
          <p:nvPr/>
        </p:nvSpPr>
        <p:spPr>
          <a:xfrm>
            <a:off x="6876256" y="5222894"/>
            <a:ext cx="630000" cy="431084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0,9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7604033" y="5222894"/>
            <a:ext cx="630000" cy="431084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8335786" y="5222894"/>
            <a:ext cx="630000" cy="431084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8335786" y="5723707"/>
            <a:ext cx="630000" cy="431084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2,7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7604033" y="5723707"/>
            <a:ext cx="630000" cy="431084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2,7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6876256" y="5723707"/>
            <a:ext cx="630000" cy="431084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4,3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52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131895" y="805389"/>
            <a:ext cx="3903032" cy="578824"/>
          </a:xfrm>
          <a:custGeom>
            <a:avLst/>
            <a:gdLst>
              <a:gd name="connsiteX0" fmla="*/ 0 w 3903032"/>
              <a:gd name="connsiteY0" fmla="*/ 57882 h 578824"/>
              <a:gd name="connsiteX1" fmla="*/ 57882 w 3903032"/>
              <a:gd name="connsiteY1" fmla="*/ 0 h 578824"/>
              <a:gd name="connsiteX2" fmla="*/ 3845150 w 3903032"/>
              <a:gd name="connsiteY2" fmla="*/ 0 h 578824"/>
              <a:gd name="connsiteX3" fmla="*/ 3903032 w 3903032"/>
              <a:gd name="connsiteY3" fmla="*/ 57882 h 578824"/>
              <a:gd name="connsiteX4" fmla="*/ 3903032 w 3903032"/>
              <a:gd name="connsiteY4" fmla="*/ 520942 h 578824"/>
              <a:gd name="connsiteX5" fmla="*/ 3845150 w 3903032"/>
              <a:gd name="connsiteY5" fmla="*/ 578824 h 578824"/>
              <a:gd name="connsiteX6" fmla="*/ 57882 w 3903032"/>
              <a:gd name="connsiteY6" fmla="*/ 578824 h 578824"/>
              <a:gd name="connsiteX7" fmla="*/ 0 w 3903032"/>
              <a:gd name="connsiteY7" fmla="*/ 520942 h 578824"/>
              <a:gd name="connsiteX8" fmla="*/ 0 w 390303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3845150" y="0"/>
                </a:lnTo>
                <a:cubicBezTo>
                  <a:pt x="3877117" y="0"/>
                  <a:pt x="3903032" y="25915"/>
                  <a:pt x="3903032" y="57882"/>
                </a:cubicBezTo>
                <a:lnTo>
                  <a:pt x="3903032" y="520942"/>
                </a:lnTo>
                <a:cubicBezTo>
                  <a:pt x="3903032" y="552909"/>
                  <a:pt x="3877117" y="578824"/>
                  <a:pt x="384515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31895" y="1584808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131895" y="2187077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31895" y="2789346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779,0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31895" y="3391615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31895" y="3993884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59,3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130328" y="4592862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5131895" y="5198421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5924790" y="1584808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5924790" y="2187077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5924790" y="2789346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5924790" y="3391615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5924790" y="3993884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5924790" y="4596153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5924790" y="5198421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5924790" y="5800690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6717685" y="1584808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6717685" y="2187077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6717685" y="2789346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6717685" y="3391615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717685" y="3993884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6717685" y="4596153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6717685" y="5198421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6717685" y="5800690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510580" y="1584808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7510580" y="2187077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83,0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7510580" y="2789346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7510580" y="3391615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7510580" y="3993884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7510580" y="4596153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510580" y="5198421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7510580" y="5800690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673" tIns="62673" rIns="62673" bIns="6267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8303475" y="1584808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8303475" y="2187077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303475" y="2789346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8303475" y="3391615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8303475" y="3993884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8303475" y="4596153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8303475" y="5198421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8303475" y="5800690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673" tIns="62673" rIns="62673" bIns="6267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5602" y="2187077"/>
            <a:ext cx="4939975" cy="56985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Удовлетворенность населения качеством начального общего, основного общего и среднего общего образования, профессионального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5602" y="2808000"/>
            <a:ext cx="4939975" cy="50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Обеспеченность детей дошкольного возраста местами в дошкольных образовательных организациях, количество мест на 1000 детей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5602" y="3352936"/>
            <a:ext cx="4939975" cy="59263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государственных (муниципальных) общеобразовательных организаций, соответствующих современным требованиям обучения, в общем количестве государственных (муниципальных) общеобразовательных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85602" y="3976006"/>
            <a:ext cx="4939975" cy="64027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выпускников государственных профессиональных образовательных организаций Чувашской Республики очной формы обучения, трудоустроившихся в течение одного года после окончания обучения по полученной специальности (профессии), в общей их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численности,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85602" y="4646720"/>
            <a:ext cx="4939975" cy="543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детей и молодежи, охваченных дополнительными общеобразовательными программами, в общей численности детей и молодежи 5-18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85602" y="5220756"/>
            <a:ext cx="4939975" cy="543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молодежи в возрасте от 14 до 30 лет, охваченной деятельностью молодежных общественных объединений, в общей ее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численности,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5603" y="1379573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55</a:t>
            </a:fld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602" y="5794794"/>
            <a:ext cx="4939975" cy="65854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образовательных организаций, имеющих органы общественного управления, эффективно влияющие на формирование заказа на образовательные услуги, решение кадровых, экономических и других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вопросов,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I:\Отдел бюджетной политики\_____2014 год\Отчет о деятельности Министерства\для отчета картинки\1 сентябр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635" y="734302"/>
            <a:ext cx="2192943" cy="12905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образования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5131895" y="5827304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75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Полилиния 71"/>
          <p:cNvSpPr/>
          <p:nvPr/>
        </p:nvSpPr>
        <p:spPr>
          <a:xfrm>
            <a:off x="8437073" y="2934876"/>
            <a:ext cx="532800" cy="324000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олилиния 70"/>
          <p:cNvSpPr/>
          <p:nvPr/>
        </p:nvSpPr>
        <p:spPr>
          <a:xfrm>
            <a:off x="7836172" y="2934876"/>
            <a:ext cx="532800" cy="324000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67996" y="764704"/>
            <a:ext cx="4331996" cy="173131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системы, обеспечивающей доступность медицинской помощи и повышение эффективности медицинских услуг, объемы, виды и качество которых должны соответствовать уровню заболеваемости и потребностям населения, передовым достижениям медицинской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науки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779" y="2775315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8970898"/>
              </p:ext>
            </p:extLst>
          </p:nvPr>
        </p:nvGraphicFramePr>
        <p:xfrm>
          <a:off x="37563" y="3182312"/>
          <a:ext cx="4606445" cy="30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4572001" y="1556792"/>
            <a:ext cx="2664296" cy="360000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4571039" y="1989763"/>
            <a:ext cx="2664296" cy="396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заболеваний и формирование здорового образа жизни. Развитие первичной медико-санитарной помощи 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4572001" y="2420888"/>
            <a:ext cx="2664295" cy="47733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оказания специализированной, включая высокотехнологичную, медицинской помощи, </a:t>
            </a: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скорой </a:t>
            </a: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медицинской помощи, медицинской эвакуации 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4572003" y="3244273"/>
            <a:ext cx="2664294" cy="289569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96" tIns="59696" rIns="59696" bIns="5969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здоровья матери и ребенка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4572003" y="3597688"/>
            <a:ext cx="2664293" cy="289569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медицинской реабилитации и санаторно-курортного лечения, в </a:t>
            </a:r>
            <a:r>
              <a:rPr lang="ru-RU" sz="1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4572004" y="3932598"/>
            <a:ext cx="2664293" cy="289569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паллиативной помощи, в том числе детям</a:t>
            </a:r>
          </a:p>
        </p:txBody>
      </p:sp>
      <p:sp>
        <p:nvSpPr>
          <p:cNvPr id="21" name="Полилиния 20"/>
          <p:cNvSpPr/>
          <p:nvPr/>
        </p:nvSpPr>
        <p:spPr>
          <a:xfrm>
            <a:off x="4572004" y="4257800"/>
            <a:ext cx="2664293" cy="289569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здравоохранения кадрами высокой квалификации</a:t>
            </a:r>
          </a:p>
        </p:txBody>
      </p:sp>
      <p:sp>
        <p:nvSpPr>
          <p:cNvPr id="22" name="Полилиния 21"/>
          <p:cNvSpPr/>
          <p:nvPr/>
        </p:nvSpPr>
        <p:spPr>
          <a:xfrm>
            <a:off x="7836172" y="1989763"/>
            <a:ext cx="532800" cy="396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121,0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836172" y="2420888"/>
            <a:ext cx="532800" cy="478800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1 416,1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836172" y="3597688"/>
            <a:ext cx="532800" cy="264480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103,7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7836172" y="3898167"/>
            <a:ext cx="532800" cy="324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836172" y="4258800"/>
            <a:ext cx="532800" cy="324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148,2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4"/>
          <p:cNvSpPr/>
          <p:nvPr/>
        </p:nvSpPr>
        <p:spPr>
          <a:xfrm>
            <a:off x="4572263" y="4590212"/>
            <a:ext cx="2661849" cy="338912"/>
          </a:xfrm>
          <a:prstGeom prst="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лекарственного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обеспечения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4576262" y="5724000"/>
            <a:ext cx="2660783" cy="360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обязательного медицинского страхования граждан Российской Федерации</a:t>
            </a:r>
          </a:p>
        </p:txBody>
      </p:sp>
      <p:sp>
        <p:nvSpPr>
          <p:cNvPr id="30" name="Полилиния 29"/>
          <p:cNvSpPr/>
          <p:nvPr/>
        </p:nvSpPr>
        <p:spPr>
          <a:xfrm>
            <a:off x="4576263" y="5328000"/>
            <a:ext cx="2660782" cy="360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планирования</a:t>
            </a:r>
          </a:p>
        </p:txBody>
      </p:sp>
      <p:sp>
        <p:nvSpPr>
          <p:cNvPr id="31" name="Полилиния 30"/>
          <p:cNvSpPr/>
          <p:nvPr/>
        </p:nvSpPr>
        <p:spPr>
          <a:xfrm>
            <a:off x="4576263" y="4968000"/>
            <a:ext cx="2660782" cy="360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информатизации в здравоохранении</a:t>
            </a:r>
          </a:p>
        </p:txBody>
      </p:sp>
      <p:sp>
        <p:nvSpPr>
          <p:cNvPr id="32" name="Полилиния 31"/>
          <p:cNvSpPr/>
          <p:nvPr/>
        </p:nvSpPr>
        <p:spPr>
          <a:xfrm>
            <a:off x="4576264" y="6122803"/>
            <a:ext cx="2660781" cy="360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836172" y="4590214"/>
            <a:ext cx="532800" cy="324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188,1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836172" y="4968000"/>
            <a:ext cx="532800" cy="324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7836172" y="5328000"/>
            <a:ext cx="532800" cy="324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1,1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7836172" y="5724000"/>
            <a:ext cx="532800" cy="324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5 188,9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7836172" y="6140803"/>
            <a:ext cx="532800" cy="324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171,7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" descr="C:\Users\o.kudryavceva\Desktop\для слайдов_медицина фото\IMG_37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541" y="506766"/>
            <a:ext cx="1512168" cy="784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олилиния 38"/>
          <p:cNvSpPr/>
          <p:nvPr/>
        </p:nvSpPr>
        <p:spPr>
          <a:xfrm>
            <a:off x="8437073" y="1988840"/>
            <a:ext cx="532800" cy="396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121,0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846204" y="1556792"/>
            <a:ext cx="532800" cy="360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8437073" y="1556792"/>
            <a:ext cx="532800" cy="360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4581775" y="1223602"/>
            <a:ext cx="4358797" cy="324000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3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8437073" y="2430820"/>
            <a:ext cx="532800" cy="478800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1415,7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437073" y="3597688"/>
            <a:ext cx="532800" cy="277026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103,7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437073" y="3886172"/>
            <a:ext cx="532800" cy="324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8437073" y="4258800"/>
            <a:ext cx="532800" cy="324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148,2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8437073" y="4597670"/>
            <a:ext cx="532800" cy="324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188,1</a:t>
            </a:r>
          </a:p>
        </p:txBody>
      </p:sp>
      <p:sp>
        <p:nvSpPr>
          <p:cNvPr id="50" name="Полилиния 49"/>
          <p:cNvSpPr/>
          <p:nvPr/>
        </p:nvSpPr>
        <p:spPr>
          <a:xfrm>
            <a:off x="8437073" y="4968000"/>
            <a:ext cx="532800" cy="324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8437073" y="5328000"/>
            <a:ext cx="532800" cy="324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1,1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437073" y="5724000"/>
            <a:ext cx="532800" cy="324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5 398,2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8437073" y="6140803"/>
            <a:ext cx="532800" cy="324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171,7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Заголовок 1"/>
          <p:cNvSpPr txBox="1">
            <a:spLocks/>
          </p:cNvSpPr>
          <p:nvPr/>
        </p:nvSpPr>
        <p:spPr>
          <a:xfrm>
            <a:off x="259728" y="0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здравоохранения»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259142" y="1989763"/>
            <a:ext cx="532800" cy="396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746,7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7259142" y="2420888"/>
            <a:ext cx="532800" cy="478800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2 436,8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7259142" y="3608842"/>
            <a:ext cx="532800" cy="264480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119,8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7259142" y="3909321"/>
            <a:ext cx="532800" cy="324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91,7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7259142" y="4269954"/>
            <a:ext cx="532800" cy="324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7259142" y="4601368"/>
            <a:ext cx="532800" cy="324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796,1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7259142" y="4979154"/>
            <a:ext cx="532800" cy="324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51,1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7259142" y="5339154"/>
            <a:ext cx="532800" cy="324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7259142" y="5735154"/>
            <a:ext cx="532800" cy="324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4 989,0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7266589" y="6141660"/>
            <a:ext cx="532800" cy="324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231,7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7280931" y="1556792"/>
            <a:ext cx="532800" cy="360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олилиния 68"/>
          <p:cNvSpPr/>
          <p:nvPr/>
        </p:nvSpPr>
        <p:spPr>
          <a:xfrm>
            <a:off x="4569818" y="2924944"/>
            <a:ext cx="2664294" cy="289569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96" tIns="59696" rIns="59696" bIns="5969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государственно-частного партнерства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олилиния 69"/>
          <p:cNvSpPr/>
          <p:nvPr/>
        </p:nvSpPr>
        <p:spPr>
          <a:xfrm>
            <a:off x="7266589" y="2924944"/>
            <a:ext cx="532800" cy="324000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7259142" y="3255427"/>
            <a:ext cx="532800" cy="324000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89,6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7836172" y="3244273"/>
            <a:ext cx="532800" cy="324000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82,2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8437073" y="3254061"/>
            <a:ext cx="532800" cy="324000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82,2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9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131895" y="809511"/>
            <a:ext cx="3903032" cy="571106"/>
          </a:xfrm>
          <a:custGeom>
            <a:avLst/>
            <a:gdLst>
              <a:gd name="connsiteX0" fmla="*/ 0 w 3903032"/>
              <a:gd name="connsiteY0" fmla="*/ 57111 h 571106"/>
              <a:gd name="connsiteX1" fmla="*/ 57111 w 3903032"/>
              <a:gd name="connsiteY1" fmla="*/ 0 h 571106"/>
              <a:gd name="connsiteX2" fmla="*/ 3845921 w 3903032"/>
              <a:gd name="connsiteY2" fmla="*/ 0 h 571106"/>
              <a:gd name="connsiteX3" fmla="*/ 3903032 w 3903032"/>
              <a:gd name="connsiteY3" fmla="*/ 57111 h 571106"/>
              <a:gd name="connsiteX4" fmla="*/ 3903032 w 3903032"/>
              <a:gd name="connsiteY4" fmla="*/ 513995 h 571106"/>
              <a:gd name="connsiteX5" fmla="*/ 3845921 w 3903032"/>
              <a:gd name="connsiteY5" fmla="*/ 571106 h 571106"/>
              <a:gd name="connsiteX6" fmla="*/ 57111 w 3903032"/>
              <a:gd name="connsiteY6" fmla="*/ 571106 h 571106"/>
              <a:gd name="connsiteX7" fmla="*/ 0 w 3903032"/>
              <a:gd name="connsiteY7" fmla="*/ 513995 h 571106"/>
              <a:gd name="connsiteX8" fmla="*/ 0 w 390303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3845921" y="0"/>
                </a:lnTo>
                <a:cubicBezTo>
                  <a:pt x="3877463" y="0"/>
                  <a:pt x="3903032" y="25569"/>
                  <a:pt x="3903032" y="57111"/>
                </a:cubicBezTo>
                <a:lnTo>
                  <a:pt x="3903032" y="513995"/>
                </a:lnTo>
                <a:cubicBezTo>
                  <a:pt x="3903032" y="545537"/>
                  <a:pt x="3877463" y="571106"/>
                  <a:pt x="384592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31895" y="1575817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131895" y="2170368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13,2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31895" y="2764919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24,4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31895" y="335947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3,2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31895" y="3954021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5131895" y="4548572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461,6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131895" y="5143123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5131895" y="5737675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37,8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5924790" y="1575817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5924790" y="2170368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5924790" y="2764919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5924790" y="335947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3,3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5924790" y="3954021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71,6 (оценка)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5924790" y="4548572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455,9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5924790" y="5143123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12,1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5924790" y="5737675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6717685" y="1575817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6717685" y="2170368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12,8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6717685" y="2764919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6717685" y="335947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4,7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717685" y="3954021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71,2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6717685" y="4548572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592,5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6717685" y="5143123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6717685" y="5737675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510580" y="1575817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7507501" y="217097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12,7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7510580" y="2764919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7510580" y="335947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7510580" y="3954021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71,4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7510580" y="4548572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591,5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510580" y="5143123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10,4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7510580" y="5737675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8303475" y="1575817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8303475" y="2170368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303475" y="2764919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8303475" y="335947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8303475" y="3954021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71,6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8303475" y="4548572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8303475" y="5143123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10,2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8303475" y="5737675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7630" y="2169355"/>
            <a:ext cx="5028651" cy="543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Смертность от всех причин (случаев на 1 тыс. населения)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9370" y="2764918"/>
            <a:ext cx="5029615" cy="52137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Материнская смертность (случаев на 100 тыс. родившихся живыми)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7323" y="3350103"/>
            <a:ext cx="5021411" cy="54212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Младенческая смертность (случаев на 1 тыс. родившихся живыми)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4926" y="3933056"/>
            <a:ext cx="5021412" cy="543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Ожидаемая продолжительность жизни при рождении (лет)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59370" y="4548664"/>
            <a:ext cx="5021411" cy="543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Смертность от болезней системы кровообращения (случаев на 100 тыс. населения) </a:t>
            </a:r>
          </a:p>
          <a:p>
            <a:pPr fontAlgn="t"/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7323" y="5157192"/>
            <a:ext cx="5021411" cy="543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Смертность от ДТП (случаев на 100 тыс. населения)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4926" y="1485742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4926" y="5799059"/>
            <a:ext cx="5021411" cy="51026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Обеспеченность врачами (без учета федеральных медицинских организаций, находящихся на территории Чувашской Республики) (на 10 тыс. населения)</a:t>
            </a:r>
          </a:p>
        </p:txBody>
      </p:sp>
      <p:pic>
        <p:nvPicPr>
          <p:cNvPr id="34" name="Picture 2" descr="C:\Users\o.kudryavceva\Desktop\для слайдов_медицина фото\IMG_36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909" y="764704"/>
            <a:ext cx="2300076" cy="122509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259728" y="0"/>
            <a:ext cx="690456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здравоохранения»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880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58</a:t>
            </a:fld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80" y="836712"/>
            <a:ext cx="5720364" cy="108012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роста благосостояния граждан – получателей мер социальной поддержки;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доступности социального обслуживания.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4296274"/>
              </p:ext>
            </p:extLst>
          </p:nvPr>
        </p:nvGraphicFramePr>
        <p:xfrm>
          <a:off x="157256" y="2663738"/>
          <a:ext cx="3920164" cy="3311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0360" y="2091770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http://www.pfrf.ru/files/branches/rostov/invalidd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509" y="674694"/>
            <a:ext cx="2232248" cy="1404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олилиния 3"/>
          <p:cNvSpPr/>
          <p:nvPr/>
        </p:nvSpPr>
        <p:spPr>
          <a:xfrm>
            <a:off x="4207509" y="2245658"/>
            <a:ext cx="4732657" cy="251615"/>
          </a:xfrm>
          <a:custGeom>
            <a:avLst/>
            <a:gdLst>
              <a:gd name="connsiteX0" fmla="*/ 0 w 4681654"/>
              <a:gd name="connsiteY0" fmla="*/ 25162 h 251615"/>
              <a:gd name="connsiteX1" fmla="*/ 25162 w 4681654"/>
              <a:gd name="connsiteY1" fmla="*/ 0 h 251615"/>
              <a:gd name="connsiteX2" fmla="*/ 4656493 w 4681654"/>
              <a:gd name="connsiteY2" fmla="*/ 0 h 251615"/>
              <a:gd name="connsiteX3" fmla="*/ 4681655 w 4681654"/>
              <a:gd name="connsiteY3" fmla="*/ 25162 h 251615"/>
              <a:gd name="connsiteX4" fmla="*/ 4681654 w 4681654"/>
              <a:gd name="connsiteY4" fmla="*/ 226454 h 251615"/>
              <a:gd name="connsiteX5" fmla="*/ 4656492 w 4681654"/>
              <a:gd name="connsiteY5" fmla="*/ 251616 h 251615"/>
              <a:gd name="connsiteX6" fmla="*/ 25162 w 4681654"/>
              <a:gd name="connsiteY6" fmla="*/ 251615 h 251615"/>
              <a:gd name="connsiteX7" fmla="*/ 0 w 4681654"/>
              <a:gd name="connsiteY7" fmla="*/ 226453 h 251615"/>
              <a:gd name="connsiteX8" fmla="*/ 0 w 4681654"/>
              <a:gd name="connsiteY8" fmla="*/ 25162 h 251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81654" h="251615">
                <a:moveTo>
                  <a:pt x="0" y="25162"/>
                </a:moveTo>
                <a:cubicBezTo>
                  <a:pt x="0" y="11265"/>
                  <a:pt x="11265" y="0"/>
                  <a:pt x="25162" y="0"/>
                </a:cubicBezTo>
                <a:lnTo>
                  <a:pt x="4656493" y="0"/>
                </a:lnTo>
                <a:cubicBezTo>
                  <a:pt x="4670390" y="0"/>
                  <a:pt x="4681655" y="11265"/>
                  <a:pt x="4681655" y="25162"/>
                </a:cubicBezTo>
                <a:cubicBezTo>
                  <a:pt x="4681655" y="92259"/>
                  <a:pt x="4681654" y="159357"/>
                  <a:pt x="4681654" y="226454"/>
                </a:cubicBezTo>
                <a:cubicBezTo>
                  <a:pt x="4681654" y="240351"/>
                  <a:pt x="4670389" y="251616"/>
                  <a:pt x="4656492" y="251616"/>
                </a:cubicBezTo>
                <a:lnTo>
                  <a:pt x="25162" y="251615"/>
                </a:lnTo>
                <a:cubicBezTo>
                  <a:pt x="11265" y="251615"/>
                  <a:pt x="0" y="240350"/>
                  <a:pt x="0" y="226453"/>
                </a:cubicBezTo>
                <a:lnTo>
                  <a:pt x="0" y="2516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900" tIns="56900" rIns="56900" bIns="56900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4207509" y="2560048"/>
            <a:ext cx="2518794" cy="286843"/>
          </a:xfrm>
          <a:custGeom>
            <a:avLst/>
            <a:gdLst>
              <a:gd name="connsiteX0" fmla="*/ 0 w 2518794"/>
              <a:gd name="connsiteY0" fmla="*/ 28684 h 286843"/>
              <a:gd name="connsiteX1" fmla="*/ 28684 w 2518794"/>
              <a:gd name="connsiteY1" fmla="*/ 0 h 286843"/>
              <a:gd name="connsiteX2" fmla="*/ 2490110 w 2518794"/>
              <a:gd name="connsiteY2" fmla="*/ 0 h 286843"/>
              <a:gd name="connsiteX3" fmla="*/ 2518794 w 2518794"/>
              <a:gd name="connsiteY3" fmla="*/ 28684 h 286843"/>
              <a:gd name="connsiteX4" fmla="*/ 2518794 w 2518794"/>
              <a:gd name="connsiteY4" fmla="*/ 258159 h 286843"/>
              <a:gd name="connsiteX5" fmla="*/ 2490110 w 2518794"/>
              <a:gd name="connsiteY5" fmla="*/ 286843 h 286843"/>
              <a:gd name="connsiteX6" fmla="*/ 28684 w 2518794"/>
              <a:gd name="connsiteY6" fmla="*/ 286843 h 286843"/>
              <a:gd name="connsiteX7" fmla="*/ 0 w 2518794"/>
              <a:gd name="connsiteY7" fmla="*/ 258159 h 286843"/>
              <a:gd name="connsiteX8" fmla="*/ 0 w 2518794"/>
              <a:gd name="connsiteY8" fmla="*/ 28684 h 28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794" h="286843">
                <a:moveTo>
                  <a:pt x="0" y="28684"/>
                </a:moveTo>
                <a:cubicBezTo>
                  <a:pt x="0" y="12842"/>
                  <a:pt x="12842" y="0"/>
                  <a:pt x="28684" y="0"/>
                </a:cubicBezTo>
                <a:lnTo>
                  <a:pt x="2490110" y="0"/>
                </a:lnTo>
                <a:cubicBezTo>
                  <a:pt x="2505952" y="0"/>
                  <a:pt x="2518794" y="12842"/>
                  <a:pt x="2518794" y="28684"/>
                </a:cubicBezTo>
                <a:lnTo>
                  <a:pt x="2518794" y="258159"/>
                </a:lnTo>
                <a:cubicBezTo>
                  <a:pt x="2518794" y="274001"/>
                  <a:pt x="2505952" y="286843"/>
                  <a:pt x="2490110" y="286843"/>
                </a:cubicBezTo>
                <a:lnTo>
                  <a:pt x="28684" y="286843"/>
                </a:lnTo>
                <a:cubicBezTo>
                  <a:pt x="12842" y="286843"/>
                  <a:pt x="0" y="274001"/>
                  <a:pt x="0" y="258159"/>
                </a:cubicBezTo>
                <a:lnTo>
                  <a:pt x="0" y="2868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121" tIns="54121" rIns="54121" bIns="5412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4207509" y="2886867"/>
            <a:ext cx="2518794" cy="469388"/>
          </a:xfrm>
          <a:custGeom>
            <a:avLst/>
            <a:gdLst>
              <a:gd name="connsiteX0" fmla="*/ 0 w 2518794"/>
              <a:gd name="connsiteY0" fmla="*/ 46939 h 469388"/>
              <a:gd name="connsiteX1" fmla="*/ 46939 w 2518794"/>
              <a:gd name="connsiteY1" fmla="*/ 0 h 469388"/>
              <a:gd name="connsiteX2" fmla="*/ 2471855 w 2518794"/>
              <a:gd name="connsiteY2" fmla="*/ 0 h 469388"/>
              <a:gd name="connsiteX3" fmla="*/ 2518794 w 2518794"/>
              <a:gd name="connsiteY3" fmla="*/ 46939 h 469388"/>
              <a:gd name="connsiteX4" fmla="*/ 2518794 w 2518794"/>
              <a:gd name="connsiteY4" fmla="*/ 422449 h 469388"/>
              <a:gd name="connsiteX5" fmla="*/ 2471855 w 2518794"/>
              <a:gd name="connsiteY5" fmla="*/ 469388 h 469388"/>
              <a:gd name="connsiteX6" fmla="*/ 46939 w 2518794"/>
              <a:gd name="connsiteY6" fmla="*/ 469388 h 469388"/>
              <a:gd name="connsiteX7" fmla="*/ 0 w 2518794"/>
              <a:gd name="connsiteY7" fmla="*/ 422449 h 469388"/>
              <a:gd name="connsiteX8" fmla="*/ 0 w 251879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79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2471855" y="0"/>
                </a:lnTo>
                <a:cubicBezTo>
                  <a:pt x="2497779" y="0"/>
                  <a:pt x="2518794" y="21015"/>
                  <a:pt x="2518794" y="46939"/>
                </a:cubicBezTo>
                <a:lnTo>
                  <a:pt x="2518794" y="422449"/>
                </a:lnTo>
                <a:cubicBezTo>
                  <a:pt x="2518794" y="448373"/>
                  <a:pt x="2497779" y="469388"/>
                  <a:pt x="247185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защита населения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4207509" y="3390435"/>
            <a:ext cx="2518794" cy="469388"/>
          </a:xfrm>
          <a:custGeom>
            <a:avLst/>
            <a:gdLst>
              <a:gd name="connsiteX0" fmla="*/ 0 w 2518794"/>
              <a:gd name="connsiteY0" fmla="*/ 46939 h 469388"/>
              <a:gd name="connsiteX1" fmla="*/ 46939 w 2518794"/>
              <a:gd name="connsiteY1" fmla="*/ 0 h 469388"/>
              <a:gd name="connsiteX2" fmla="*/ 2471855 w 2518794"/>
              <a:gd name="connsiteY2" fmla="*/ 0 h 469388"/>
              <a:gd name="connsiteX3" fmla="*/ 2518794 w 2518794"/>
              <a:gd name="connsiteY3" fmla="*/ 46939 h 469388"/>
              <a:gd name="connsiteX4" fmla="*/ 2518794 w 2518794"/>
              <a:gd name="connsiteY4" fmla="*/ 422449 h 469388"/>
              <a:gd name="connsiteX5" fmla="*/ 2471855 w 2518794"/>
              <a:gd name="connsiteY5" fmla="*/ 469388 h 469388"/>
              <a:gd name="connsiteX6" fmla="*/ 46939 w 2518794"/>
              <a:gd name="connsiteY6" fmla="*/ 469388 h 469388"/>
              <a:gd name="connsiteX7" fmla="*/ 0 w 2518794"/>
              <a:gd name="connsiteY7" fmla="*/ 422449 h 469388"/>
              <a:gd name="connsiteX8" fmla="*/ 0 w 251879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79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2471855" y="0"/>
                </a:lnTo>
                <a:cubicBezTo>
                  <a:pt x="2497779" y="0"/>
                  <a:pt x="2518794" y="21015"/>
                  <a:pt x="2518794" y="46939"/>
                </a:cubicBezTo>
                <a:lnTo>
                  <a:pt x="2518794" y="422449"/>
                </a:lnTo>
                <a:cubicBezTo>
                  <a:pt x="2518794" y="448373"/>
                  <a:pt x="2497779" y="469388"/>
                  <a:pt x="247185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социально ориентированных некоммерческих организаций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4207509" y="3894003"/>
            <a:ext cx="2518794" cy="469388"/>
          </a:xfrm>
          <a:custGeom>
            <a:avLst/>
            <a:gdLst>
              <a:gd name="connsiteX0" fmla="*/ 0 w 2518794"/>
              <a:gd name="connsiteY0" fmla="*/ 46939 h 469388"/>
              <a:gd name="connsiteX1" fmla="*/ 46939 w 2518794"/>
              <a:gd name="connsiteY1" fmla="*/ 0 h 469388"/>
              <a:gd name="connsiteX2" fmla="*/ 2471855 w 2518794"/>
              <a:gd name="connsiteY2" fmla="*/ 0 h 469388"/>
              <a:gd name="connsiteX3" fmla="*/ 2518794 w 2518794"/>
              <a:gd name="connsiteY3" fmla="*/ 46939 h 469388"/>
              <a:gd name="connsiteX4" fmla="*/ 2518794 w 2518794"/>
              <a:gd name="connsiteY4" fmla="*/ 422449 h 469388"/>
              <a:gd name="connsiteX5" fmla="*/ 2471855 w 2518794"/>
              <a:gd name="connsiteY5" fmla="*/ 469388 h 469388"/>
              <a:gd name="connsiteX6" fmla="*/ 46939 w 2518794"/>
              <a:gd name="connsiteY6" fmla="*/ 469388 h 469388"/>
              <a:gd name="connsiteX7" fmla="*/ 0 w 2518794"/>
              <a:gd name="connsiteY7" fmla="*/ 422449 h 469388"/>
              <a:gd name="connsiteX8" fmla="*/ 0 w 251879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79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2471855" y="0"/>
                </a:lnTo>
                <a:cubicBezTo>
                  <a:pt x="2497779" y="0"/>
                  <a:pt x="2518794" y="21015"/>
                  <a:pt x="2518794" y="46939"/>
                </a:cubicBezTo>
                <a:lnTo>
                  <a:pt x="2518794" y="422449"/>
                </a:lnTo>
                <a:cubicBezTo>
                  <a:pt x="2518794" y="448373"/>
                  <a:pt x="2497779" y="469388"/>
                  <a:pt x="247185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Доступная среда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4207509" y="4397571"/>
            <a:ext cx="2518794" cy="469388"/>
          </a:xfrm>
          <a:custGeom>
            <a:avLst/>
            <a:gdLst>
              <a:gd name="connsiteX0" fmla="*/ 0 w 2518794"/>
              <a:gd name="connsiteY0" fmla="*/ 46939 h 469388"/>
              <a:gd name="connsiteX1" fmla="*/ 46939 w 2518794"/>
              <a:gd name="connsiteY1" fmla="*/ 0 h 469388"/>
              <a:gd name="connsiteX2" fmla="*/ 2471855 w 2518794"/>
              <a:gd name="connsiteY2" fmla="*/ 0 h 469388"/>
              <a:gd name="connsiteX3" fmla="*/ 2518794 w 2518794"/>
              <a:gd name="connsiteY3" fmla="*/ 46939 h 469388"/>
              <a:gd name="connsiteX4" fmla="*/ 2518794 w 2518794"/>
              <a:gd name="connsiteY4" fmla="*/ 422449 h 469388"/>
              <a:gd name="connsiteX5" fmla="*/ 2471855 w 2518794"/>
              <a:gd name="connsiteY5" fmla="*/ 469388 h 469388"/>
              <a:gd name="connsiteX6" fmla="*/ 46939 w 2518794"/>
              <a:gd name="connsiteY6" fmla="*/ 469388 h 469388"/>
              <a:gd name="connsiteX7" fmla="*/ 0 w 2518794"/>
              <a:gd name="connsiteY7" fmla="*/ 422449 h 469388"/>
              <a:gd name="connsiteX8" fmla="*/ 0 w 251879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79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2471855" y="0"/>
                </a:lnTo>
                <a:cubicBezTo>
                  <a:pt x="2497779" y="0"/>
                  <a:pt x="2518794" y="21015"/>
                  <a:pt x="2518794" y="46939"/>
                </a:cubicBezTo>
                <a:lnTo>
                  <a:pt x="2518794" y="422449"/>
                </a:lnTo>
                <a:cubicBezTo>
                  <a:pt x="2518794" y="448373"/>
                  <a:pt x="2497779" y="469388"/>
                  <a:pt x="247185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социальной поддержки семьи и детей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4207509" y="4901139"/>
            <a:ext cx="2518794" cy="469388"/>
          </a:xfrm>
          <a:custGeom>
            <a:avLst/>
            <a:gdLst>
              <a:gd name="connsiteX0" fmla="*/ 0 w 2518794"/>
              <a:gd name="connsiteY0" fmla="*/ 46939 h 469388"/>
              <a:gd name="connsiteX1" fmla="*/ 46939 w 2518794"/>
              <a:gd name="connsiteY1" fmla="*/ 0 h 469388"/>
              <a:gd name="connsiteX2" fmla="*/ 2471855 w 2518794"/>
              <a:gd name="connsiteY2" fmla="*/ 0 h 469388"/>
              <a:gd name="connsiteX3" fmla="*/ 2518794 w 2518794"/>
              <a:gd name="connsiteY3" fmla="*/ 46939 h 469388"/>
              <a:gd name="connsiteX4" fmla="*/ 2518794 w 2518794"/>
              <a:gd name="connsiteY4" fmla="*/ 422449 h 469388"/>
              <a:gd name="connsiteX5" fmla="*/ 2471855 w 2518794"/>
              <a:gd name="connsiteY5" fmla="*/ 469388 h 469388"/>
              <a:gd name="connsiteX6" fmla="*/ 46939 w 2518794"/>
              <a:gd name="connsiteY6" fmla="*/ 469388 h 469388"/>
              <a:gd name="connsiteX7" fmla="*/ 0 w 2518794"/>
              <a:gd name="connsiteY7" fmla="*/ 422449 h 469388"/>
              <a:gd name="connsiteX8" fmla="*/ 0 w 251879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79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2471855" y="0"/>
                </a:lnTo>
                <a:cubicBezTo>
                  <a:pt x="2497779" y="0"/>
                  <a:pt x="2518794" y="21015"/>
                  <a:pt x="2518794" y="46939"/>
                </a:cubicBezTo>
                <a:lnTo>
                  <a:pt x="2518794" y="422449"/>
                </a:lnTo>
                <a:cubicBezTo>
                  <a:pt x="2518794" y="448373"/>
                  <a:pt x="2497779" y="469388"/>
                  <a:pt x="247185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658" tIns="55658" rIns="55658" bIns="5565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содействия добровольному переселению соотечественников, проживающих за рубежом</a:t>
            </a:r>
            <a:endParaRPr lang="ru-RU" sz="11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4207509" y="5404707"/>
            <a:ext cx="2518794" cy="469388"/>
          </a:xfrm>
          <a:custGeom>
            <a:avLst/>
            <a:gdLst>
              <a:gd name="connsiteX0" fmla="*/ 0 w 2518794"/>
              <a:gd name="connsiteY0" fmla="*/ 46939 h 469388"/>
              <a:gd name="connsiteX1" fmla="*/ 46939 w 2518794"/>
              <a:gd name="connsiteY1" fmla="*/ 0 h 469388"/>
              <a:gd name="connsiteX2" fmla="*/ 2471855 w 2518794"/>
              <a:gd name="connsiteY2" fmla="*/ 0 h 469388"/>
              <a:gd name="connsiteX3" fmla="*/ 2518794 w 2518794"/>
              <a:gd name="connsiteY3" fmla="*/ 46939 h 469388"/>
              <a:gd name="connsiteX4" fmla="*/ 2518794 w 2518794"/>
              <a:gd name="connsiteY4" fmla="*/ 422449 h 469388"/>
              <a:gd name="connsiteX5" fmla="*/ 2471855 w 2518794"/>
              <a:gd name="connsiteY5" fmla="*/ 469388 h 469388"/>
              <a:gd name="connsiteX6" fmla="*/ 46939 w 2518794"/>
              <a:gd name="connsiteY6" fmla="*/ 469388 h 469388"/>
              <a:gd name="connsiteX7" fmla="*/ 0 w 2518794"/>
              <a:gd name="connsiteY7" fmla="*/ 422449 h 469388"/>
              <a:gd name="connsiteX8" fmla="*/ 0 w 251879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79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2471855" y="0"/>
                </a:lnTo>
                <a:cubicBezTo>
                  <a:pt x="2497779" y="0"/>
                  <a:pt x="2518794" y="21015"/>
                  <a:pt x="2518794" y="46939"/>
                </a:cubicBezTo>
                <a:lnTo>
                  <a:pt x="2518794" y="422449"/>
                </a:lnTo>
                <a:cubicBezTo>
                  <a:pt x="2518794" y="448373"/>
                  <a:pt x="2497779" y="469388"/>
                  <a:pt x="247185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549228" y="2560048"/>
            <a:ext cx="648000" cy="286843"/>
          </a:xfrm>
          <a:custGeom>
            <a:avLst/>
            <a:gdLst>
              <a:gd name="connsiteX0" fmla="*/ 0 w 836567"/>
              <a:gd name="connsiteY0" fmla="*/ 28684 h 286843"/>
              <a:gd name="connsiteX1" fmla="*/ 28684 w 836567"/>
              <a:gd name="connsiteY1" fmla="*/ 0 h 286843"/>
              <a:gd name="connsiteX2" fmla="*/ 807883 w 836567"/>
              <a:gd name="connsiteY2" fmla="*/ 0 h 286843"/>
              <a:gd name="connsiteX3" fmla="*/ 836567 w 836567"/>
              <a:gd name="connsiteY3" fmla="*/ 28684 h 286843"/>
              <a:gd name="connsiteX4" fmla="*/ 836567 w 836567"/>
              <a:gd name="connsiteY4" fmla="*/ 258159 h 286843"/>
              <a:gd name="connsiteX5" fmla="*/ 807883 w 836567"/>
              <a:gd name="connsiteY5" fmla="*/ 286843 h 286843"/>
              <a:gd name="connsiteX6" fmla="*/ 28684 w 836567"/>
              <a:gd name="connsiteY6" fmla="*/ 286843 h 286843"/>
              <a:gd name="connsiteX7" fmla="*/ 0 w 836567"/>
              <a:gd name="connsiteY7" fmla="*/ 258159 h 286843"/>
              <a:gd name="connsiteX8" fmla="*/ 0 w 836567"/>
              <a:gd name="connsiteY8" fmla="*/ 28684 h 28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6567" h="286843">
                <a:moveTo>
                  <a:pt x="0" y="28684"/>
                </a:moveTo>
                <a:cubicBezTo>
                  <a:pt x="0" y="12842"/>
                  <a:pt x="12842" y="0"/>
                  <a:pt x="28684" y="0"/>
                </a:cubicBezTo>
                <a:lnTo>
                  <a:pt x="807883" y="0"/>
                </a:lnTo>
                <a:cubicBezTo>
                  <a:pt x="823725" y="0"/>
                  <a:pt x="836567" y="12842"/>
                  <a:pt x="836567" y="28684"/>
                </a:cubicBezTo>
                <a:lnTo>
                  <a:pt x="836567" y="258159"/>
                </a:lnTo>
                <a:cubicBezTo>
                  <a:pt x="836567" y="274001"/>
                  <a:pt x="823725" y="286843"/>
                  <a:pt x="807883" y="286843"/>
                </a:cubicBezTo>
                <a:lnTo>
                  <a:pt x="28684" y="286843"/>
                </a:lnTo>
                <a:cubicBezTo>
                  <a:pt x="12842" y="286843"/>
                  <a:pt x="0" y="274001"/>
                  <a:pt x="0" y="258159"/>
                </a:cubicBezTo>
                <a:lnTo>
                  <a:pt x="0" y="2868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121" tIns="54121" rIns="54121" bIns="5412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549228" y="2875275"/>
            <a:ext cx="648000" cy="469388"/>
          </a:xfrm>
          <a:custGeom>
            <a:avLst/>
            <a:gdLst>
              <a:gd name="connsiteX0" fmla="*/ 0 w 833304"/>
              <a:gd name="connsiteY0" fmla="*/ 46939 h 469388"/>
              <a:gd name="connsiteX1" fmla="*/ 46939 w 833304"/>
              <a:gd name="connsiteY1" fmla="*/ 0 h 469388"/>
              <a:gd name="connsiteX2" fmla="*/ 786365 w 833304"/>
              <a:gd name="connsiteY2" fmla="*/ 0 h 469388"/>
              <a:gd name="connsiteX3" fmla="*/ 833304 w 833304"/>
              <a:gd name="connsiteY3" fmla="*/ 46939 h 469388"/>
              <a:gd name="connsiteX4" fmla="*/ 833304 w 833304"/>
              <a:gd name="connsiteY4" fmla="*/ 422449 h 469388"/>
              <a:gd name="connsiteX5" fmla="*/ 786365 w 833304"/>
              <a:gd name="connsiteY5" fmla="*/ 469388 h 469388"/>
              <a:gd name="connsiteX6" fmla="*/ 46939 w 833304"/>
              <a:gd name="connsiteY6" fmla="*/ 469388 h 469388"/>
              <a:gd name="connsiteX7" fmla="*/ 0 w 833304"/>
              <a:gd name="connsiteY7" fmla="*/ 422449 h 469388"/>
              <a:gd name="connsiteX8" fmla="*/ 0 w 83330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330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86365" y="0"/>
                </a:lnTo>
                <a:cubicBezTo>
                  <a:pt x="812289" y="0"/>
                  <a:pt x="833304" y="21015"/>
                  <a:pt x="833304" y="46939"/>
                </a:cubicBezTo>
                <a:lnTo>
                  <a:pt x="833304" y="422449"/>
                </a:lnTo>
                <a:cubicBezTo>
                  <a:pt x="833304" y="448373"/>
                  <a:pt x="812289" y="469388"/>
                  <a:pt x="78636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3 873,9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49228" y="3378843"/>
            <a:ext cx="648000" cy="469388"/>
          </a:xfrm>
          <a:custGeom>
            <a:avLst/>
            <a:gdLst>
              <a:gd name="connsiteX0" fmla="*/ 0 w 826816"/>
              <a:gd name="connsiteY0" fmla="*/ 46939 h 469388"/>
              <a:gd name="connsiteX1" fmla="*/ 46939 w 826816"/>
              <a:gd name="connsiteY1" fmla="*/ 0 h 469388"/>
              <a:gd name="connsiteX2" fmla="*/ 779877 w 826816"/>
              <a:gd name="connsiteY2" fmla="*/ 0 h 469388"/>
              <a:gd name="connsiteX3" fmla="*/ 826816 w 826816"/>
              <a:gd name="connsiteY3" fmla="*/ 46939 h 469388"/>
              <a:gd name="connsiteX4" fmla="*/ 826816 w 826816"/>
              <a:gd name="connsiteY4" fmla="*/ 422449 h 469388"/>
              <a:gd name="connsiteX5" fmla="*/ 779877 w 826816"/>
              <a:gd name="connsiteY5" fmla="*/ 469388 h 469388"/>
              <a:gd name="connsiteX6" fmla="*/ 46939 w 826816"/>
              <a:gd name="connsiteY6" fmla="*/ 469388 h 469388"/>
              <a:gd name="connsiteX7" fmla="*/ 0 w 826816"/>
              <a:gd name="connsiteY7" fmla="*/ 422449 h 469388"/>
              <a:gd name="connsiteX8" fmla="*/ 0 w 826816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6816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79877" y="0"/>
                </a:lnTo>
                <a:cubicBezTo>
                  <a:pt x="805801" y="0"/>
                  <a:pt x="826816" y="21015"/>
                  <a:pt x="826816" y="46939"/>
                </a:cubicBezTo>
                <a:lnTo>
                  <a:pt x="826816" y="422449"/>
                </a:lnTo>
                <a:cubicBezTo>
                  <a:pt x="826816" y="448373"/>
                  <a:pt x="805801" y="469388"/>
                  <a:pt x="779877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549228" y="3882411"/>
            <a:ext cx="648000" cy="469388"/>
          </a:xfrm>
          <a:custGeom>
            <a:avLst/>
            <a:gdLst>
              <a:gd name="connsiteX0" fmla="*/ 0 w 813991"/>
              <a:gd name="connsiteY0" fmla="*/ 46939 h 469388"/>
              <a:gd name="connsiteX1" fmla="*/ 46939 w 813991"/>
              <a:gd name="connsiteY1" fmla="*/ 0 h 469388"/>
              <a:gd name="connsiteX2" fmla="*/ 767052 w 813991"/>
              <a:gd name="connsiteY2" fmla="*/ 0 h 469388"/>
              <a:gd name="connsiteX3" fmla="*/ 813991 w 813991"/>
              <a:gd name="connsiteY3" fmla="*/ 46939 h 469388"/>
              <a:gd name="connsiteX4" fmla="*/ 813991 w 813991"/>
              <a:gd name="connsiteY4" fmla="*/ 422449 h 469388"/>
              <a:gd name="connsiteX5" fmla="*/ 767052 w 813991"/>
              <a:gd name="connsiteY5" fmla="*/ 469388 h 469388"/>
              <a:gd name="connsiteX6" fmla="*/ 46939 w 813991"/>
              <a:gd name="connsiteY6" fmla="*/ 469388 h 469388"/>
              <a:gd name="connsiteX7" fmla="*/ 0 w 813991"/>
              <a:gd name="connsiteY7" fmla="*/ 422449 h 469388"/>
              <a:gd name="connsiteX8" fmla="*/ 0 w 813991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3991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67052" y="0"/>
                </a:lnTo>
                <a:cubicBezTo>
                  <a:pt x="792976" y="0"/>
                  <a:pt x="813991" y="21015"/>
                  <a:pt x="813991" y="46939"/>
                </a:cubicBezTo>
                <a:lnTo>
                  <a:pt x="813991" y="422449"/>
                </a:lnTo>
                <a:cubicBezTo>
                  <a:pt x="813991" y="448373"/>
                  <a:pt x="792976" y="469388"/>
                  <a:pt x="767052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549228" y="4385979"/>
            <a:ext cx="648000" cy="469388"/>
          </a:xfrm>
          <a:custGeom>
            <a:avLst/>
            <a:gdLst>
              <a:gd name="connsiteX0" fmla="*/ 0 w 788935"/>
              <a:gd name="connsiteY0" fmla="*/ 46939 h 469388"/>
              <a:gd name="connsiteX1" fmla="*/ 46939 w 788935"/>
              <a:gd name="connsiteY1" fmla="*/ 0 h 469388"/>
              <a:gd name="connsiteX2" fmla="*/ 741996 w 788935"/>
              <a:gd name="connsiteY2" fmla="*/ 0 h 469388"/>
              <a:gd name="connsiteX3" fmla="*/ 788935 w 788935"/>
              <a:gd name="connsiteY3" fmla="*/ 46939 h 469388"/>
              <a:gd name="connsiteX4" fmla="*/ 788935 w 788935"/>
              <a:gd name="connsiteY4" fmla="*/ 422449 h 469388"/>
              <a:gd name="connsiteX5" fmla="*/ 741996 w 788935"/>
              <a:gd name="connsiteY5" fmla="*/ 469388 h 469388"/>
              <a:gd name="connsiteX6" fmla="*/ 46939 w 788935"/>
              <a:gd name="connsiteY6" fmla="*/ 469388 h 469388"/>
              <a:gd name="connsiteX7" fmla="*/ 0 w 788935"/>
              <a:gd name="connsiteY7" fmla="*/ 422449 h 469388"/>
              <a:gd name="connsiteX8" fmla="*/ 0 w 788935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935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41996" y="0"/>
                </a:lnTo>
                <a:cubicBezTo>
                  <a:pt x="767920" y="0"/>
                  <a:pt x="788935" y="21015"/>
                  <a:pt x="788935" y="46939"/>
                </a:cubicBezTo>
                <a:lnTo>
                  <a:pt x="788935" y="422449"/>
                </a:lnTo>
                <a:cubicBezTo>
                  <a:pt x="788935" y="448373"/>
                  <a:pt x="767920" y="469388"/>
                  <a:pt x="741996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2 069,1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549228" y="4889547"/>
            <a:ext cx="648000" cy="469388"/>
          </a:xfrm>
          <a:custGeom>
            <a:avLst/>
            <a:gdLst>
              <a:gd name="connsiteX0" fmla="*/ 0 w 741113"/>
              <a:gd name="connsiteY0" fmla="*/ 46939 h 469388"/>
              <a:gd name="connsiteX1" fmla="*/ 46939 w 741113"/>
              <a:gd name="connsiteY1" fmla="*/ 0 h 469388"/>
              <a:gd name="connsiteX2" fmla="*/ 694174 w 741113"/>
              <a:gd name="connsiteY2" fmla="*/ 0 h 469388"/>
              <a:gd name="connsiteX3" fmla="*/ 741113 w 741113"/>
              <a:gd name="connsiteY3" fmla="*/ 46939 h 469388"/>
              <a:gd name="connsiteX4" fmla="*/ 741113 w 741113"/>
              <a:gd name="connsiteY4" fmla="*/ 422449 h 469388"/>
              <a:gd name="connsiteX5" fmla="*/ 694174 w 741113"/>
              <a:gd name="connsiteY5" fmla="*/ 469388 h 469388"/>
              <a:gd name="connsiteX6" fmla="*/ 46939 w 741113"/>
              <a:gd name="connsiteY6" fmla="*/ 469388 h 469388"/>
              <a:gd name="connsiteX7" fmla="*/ 0 w 741113"/>
              <a:gd name="connsiteY7" fmla="*/ 422449 h 469388"/>
              <a:gd name="connsiteX8" fmla="*/ 0 w 741113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113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694174" y="0"/>
                </a:lnTo>
                <a:cubicBezTo>
                  <a:pt x="720098" y="0"/>
                  <a:pt x="741113" y="21015"/>
                  <a:pt x="741113" y="46939"/>
                </a:cubicBezTo>
                <a:lnTo>
                  <a:pt x="741113" y="422449"/>
                </a:lnTo>
                <a:cubicBezTo>
                  <a:pt x="741113" y="448373"/>
                  <a:pt x="720098" y="469388"/>
                  <a:pt x="694174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,1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549228" y="5393115"/>
            <a:ext cx="648000" cy="469388"/>
          </a:xfrm>
          <a:custGeom>
            <a:avLst/>
            <a:gdLst>
              <a:gd name="connsiteX0" fmla="*/ 0 w 741113"/>
              <a:gd name="connsiteY0" fmla="*/ 46939 h 469388"/>
              <a:gd name="connsiteX1" fmla="*/ 46939 w 741113"/>
              <a:gd name="connsiteY1" fmla="*/ 0 h 469388"/>
              <a:gd name="connsiteX2" fmla="*/ 694174 w 741113"/>
              <a:gd name="connsiteY2" fmla="*/ 0 h 469388"/>
              <a:gd name="connsiteX3" fmla="*/ 741113 w 741113"/>
              <a:gd name="connsiteY3" fmla="*/ 46939 h 469388"/>
              <a:gd name="connsiteX4" fmla="*/ 741113 w 741113"/>
              <a:gd name="connsiteY4" fmla="*/ 422449 h 469388"/>
              <a:gd name="connsiteX5" fmla="*/ 694174 w 741113"/>
              <a:gd name="connsiteY5" fmla="*/ 469388 h 469388"/>
              <a:gd name="connsiteX6" fmla="*/ 46939 w 741113"/>
              <a:gd name="connsiteY6" fmla="*/ 469388 h 469388"/>
              <a:gd name="connsiteX7" fmla="*/ 0 w 741113"/>
              <a:gd name="connsiteY7" fmla="*/ 422449 h 469388"/>
              <a:gd name="connsiteX8" fmla="*/ 0 w 741113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113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694174" y="0"/>
                </a:lnTo>
                <a:cubicBezTo>
                  <a:pt x="720098" y="0"/>
                  <a:pt x="741113" y="21015"/>
                  <a:pt x="741113" y="46939"/>
                </a:cubicBezTo>
                <a:lnTo>
                  <a:pt x="741113" y="422449"/>
                </a:lnTo>
                <a:cubicBezTo>
                  <a:pt x="741113" y="448373"/>
                  <a:pt x="720098" y="469388"/>
                  <a:pt x="694174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100,9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8287596" y="2560048"/>
            <a:ext cx="648000" cy="286843"/>
          </a:xfrm>
          <a:custGeom>
            <a:avLst/>
            <a:gdLst>
              <a:gd name="connsiteX0" fmla="*/ 0 w 893995"/>
              <a:gd name="connsiteY0" fmla="*/ 28684 h 286843"/>
              <a:gd name="connsiteX1" fmla="*/ 28684 w 893995"/>
              <a:gd name="connsiteY1" fmla="*/ 0 h 286843"/>
              <a:gd name="connsiteX2" fmla="*/ 865311 w 893995"/>
              <a:gd name="connsiteY2" fmla="*/ 0 h 286843"/>
              <a:gd name="connsiteX3" fmla="*/ 893995 w 893995"/>
              <a:gd name="connsiteY3" fmla="*/ 28684 h 286843"/>
              <a:gd name="connsiteX4" fmla="*/ 893995 w 893995"/>
              <a:gd name="connsiteY4" fmla="*/ 258159 h 286843"/>
              <a:gd name="connsiteX5" fmla="*/ 865311 w 893995"/>
              <a:gd name="connsiteY5" fmla="*/ 286843 h 286843"/>
              <a:gd name="connsiteX6" fmla="*/ 28684 w 893995"/>
              <a:gd name="connsiteY6" fmla="*/ 286843 h 286843"/>
              <a:gd name="connsiteX7" fmla="*/ 0 w 893995"/>
              <a:gd name="connsiteY7" fmla="*/ 258159 h 286843"/>
              <a:gd name="connsiteX8" fmla="*/ 0 w 893995"/>
              <a:gd name="connsiteY8" fmla="*/ 28684 h 28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3995" h="286843">
                <a:moveTo>
                  <a:pt x="0" y="28684"/>
                </a:moveTo>
                <a:cubicBezTo>
                  <a:pt x="0" y="12842"/>
                  <a:pt x="12842" y="0"/>
                  <a:pt x="28684" y="0"/>
                </a:cubicBezTo>
                <a:lnTo>
                  <a:pt x="865311" y="0"/>
                </a:lnTo>
                <a:cubicBezTo>
                  <a:pt x="881153" y="0"/>
                  <a:pt x="893995" y="12842"/>
                  <a:pt x="893995" y="28684"/>
                </a:cubicBezTo>
                <a:lnTo>
                  <a:pt x="893995" y="258159"/>
                </a:lnTo>
                <a:cubicBezTo>
                  <a:pt x="893995" y="274001"/>
                  <a:pt x="881153" y="286843"/>
                  <a:pt x="865311" y="286843"/>
                </a:cubicBezTo>
                <a:lnTo>
                  <a:pt x="28684" y="286843"/>
                </a:lnTo>
                <a:cubicBezTo>
                  <a:pt x="12842" y="286843"/>
                  <a:pt x="0" y="274001"/>
                  <a:pt x="0" y="258159"/>
                </a:cubicBezTo>
                <a:lnTo>
                  <a:pt x="0" y="2868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121" tIns="54121" rIns="54121" bIns="5412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287596" y="2878875"/>
            <a:ext cx="648000" cy="469388"/>
          </a:xfrm>
          <a:custGeom>
            <a:avLst/>
            <a:gdLst>
              <a:gd name="connsiteX0" fmla="*/ 0 w 890508"/>
              <a:gd name="connsiteY0" fmla="*/ 46939 h 469388"/>
              <a:gd name="connsiteX1" fmla="*/ 46939 w 890508"/>
              <a:gd name="connsiteY1" fmla="*/ 0 h 469388"/>
              <a:gd name="connsiteX2" fmla="*/ 843569 w 890508"/>
              <a:gd name="connsiteY2" fmla="*/ 0 h 469388"/>
              <a:gd name="connsiteX3" fmla="*/ 890508 w 890508"/>
              <a:gd name="connsiteY3" fmla="*/ 46939 h 469388"/>
              <a:gd name="connsiteX4" fmla="*/ 890508 w 890508"/>
              <a:gd name="connsiteY4" fmla="*/ 422449 h 469388"/>
              <a:gd name="connsiteX5" fmla="*/ 843569 w 890508"/>
              <a:gd name="connsiteY5" fmla="*/ 469388 h 469388"/>
              <a:gd name="connsiteX6" fmla="*/ 46939 w 890508"/>
              <a:gd name="connsiteY6" fmla="*/ 469388 h 469388"/>
              <a:gd name="connsiteX7" fmla="*/ 0 w 890508"/>
              <a:gd name="connsiteY7" fmla="*/ 422449 h 469388"/>
              <a:gd name="connsiteX8" fmla="*/ 0 w 890508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0508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843569" y="0"/>
                </a:lnTo>
                <a:cubicBezTo>
                  <a:pt x="869493" y="0"/>
                  <a:pt x="890508" y="21015"/>
                  <a:pt x="890508" y="46939"/>
                </a:cubicBezTo>
                <a:lnTo>
                  <a:pt x="890508" y="422449"/>
                </a:lnTo>
                <a:cubicBezTo>
                  <a:pt x="890508" y="448373"/>
                  <a:pt x="869493" y="469388"/>
                  <a:pt x="843569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3 717,8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287596" y="3382443"/>
            <a:ext cx="648000" cy="469388"/>
          </a:xfrm>
          <a:custGeom>
            <a:avLst/>
            <a:gdLst>
              <a:gd name="connsiteX0" fmla="*/ 0 w 883575"/>
              <a:gd name="connsiteY0" fmla="*/ 46939 h 469388"/>
              <a:gd name="connsiteX1" fmla="*/ 46939 w 883575"/>
              <a:gd name="connsiteY1" fmla="*/ 0 h 469388"/>
              <a:gd name="connsiteX2" fmla="*/ 836636 w 883575"/>
              <a:gd name="connsiteY2" fmla="*/ 0 h 469388"/>
              <a:gd name="connsiteX3" fmla="*/ 883575 w 883575"/>
              <a:gd name="connsiteY3" fmla="*/ 46939 h 469388"/>
              <a:gd name="connsiteX4" fmla="*/ 883575 w 883575"/>
              <a:gd name="connsiteY4" fmla="*/ 422449 h 469388"/>
              <a:gd name="connsiteX5" fmla="*/ 836636 w 883575"/>
              <a:gd name="connsiteY5" fmla="*/ 469388 h 469388"/>
              <a:gd name="connsiteX6" fmla="*/ 46939 w 883575"/>
              <a:gd name="connsiteY6" fmla="*/ 469388 h 469388"/>
              <a:gd name="connsiteX7" fmla="*/ 0 w 883575"/>
              <a:gd name="connsiteY7" fmla="*/ 422449 h 469388"/>
              <a:gd name="connsiteX8" fmla="*/ 0 w 883575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575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836636" y="0"/>
                </a:lnTo>
                <a:cubicBezTo>
                  <a:pt x="862560" y="0"/>
                  <a:pt x="883575" y="21015"/>
                  <a:pt x="883575" y="46939"/>
                </a:cubicBezTo>
                <a:lnTo>
                  <a:pt x="883575" y="422449"/>
                </a:lnTo>
                <a:cubicBezTo>
                  <a:pt x="883575" y="448373"/>
                  <a:pt x="862560" y="469388"/>
                  <a:pt x="836636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0,4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8287596" y="3886011"/>
            <a:ext cx="648000" cy="469388"/>
          </a:xfrm>
          <a:custGeom>
            <a:avLst/>
            <a:gdLst>
              <a:gd name="connsiteX0" fmla="*/ 0 w 869870"/>
              <a:gd name="connsiteY0" fmla="*/ 46939 h 469388"/>
              <a:gd name="connsiteX1" fmla="*/ 46939 w 869870"/>
              <a:gd name="connsiteY1" fmla="*/ 0 h 469388"/>
              <a:gd name="connsiteX2" fmla="*/ 822931 w 869870"/>
              <a:gd name="connsiteY2" fmla="*/ 0 h 469388"/>
              <a:gd name="connsiteX3" fmla="*/ 869870 w 869870"/>
              <a:gd name="connsiteY3" fmla="*/ 46939 h 469388"/>
              <a:gd name="connsiteX4" fmla="*/ 869870 w 869870"/>
              <a:gd name="connsiteY4" fmla="*/ 422449 h 469388"/>
              <a:gd name="connsiteX5" fmla="*/ 822931 w 869870"/>
              <a:gd name="connsiteY5" fmla="*/ 469388 h 469388"/>
              <a:gd name="connsiteX6" fmla="*/ 46939 w 869870"/>
              <a:gd name="connsiteY6" fmla="*/ 469388 h 469388"/>
              <a:gd name="connsiteX7" fmla="*/ 0 w 869870"/>
              <a:gd name="connsiteY7" fmla="*/ 422449 h 469388"/>
              <a:gd name="connsiteX8" fmla="*/ 0 w 869870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9870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822931" y="0"/>
                </a:lnTo>
                <a:cubicBezTo>
                  <a:pt x="848855" y="0"/>
                  <a:pt x="869870" y="21015"/>
                  <a:pt x="869870" y="46939"/>
                </a:cubicBezTo>
                <a:lnTo>
                  <a:pt x="869870" y="422449"/>
                </a:lnTo>
                <a:cubicBezTo>
                  <a:pt x="869870" y="448373"/>
                  <a:pt x="848855" y="469388"/>
                  <a:pt x="822931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3,5</a:t>
            </a:r>
          </a:p>
        </p:txBody>
      </p:sp>
      <p:sp>
        <p:nvSpPr>
          <p:cNvPr id="39" name="Полилиния 38"/>
          <p:cNvSpPr/>
          <p:nvPr/>
        </p:nvSpPr>
        <p:spPr>
          <a:xfrm>
            <a:off x="8287596" y="4389579"/>
            <a:ext cx="648000" cy="469388"/>
          </a:xfrm>
          <a:custGeom>
            <a:avLst/>
            <a:gdLst>
              <a:gd name="connsiteX0" fmla="*/ 0 w 843094"/>
              <a:gd name="connsiteY0" fmla="*/ 46939 h 469388"/>
              <a:gd name="connsiteX1" fmla="*/ 46939 w 843094"/>
              <a:gd name="connsiteY1" fmla="*/ 0 h 469388"/>
              <a:gd name="connsiteX2" fmla="*/ 796155 w 843094"/>
              <a:gd name="connsiteY2" fmla="*/ 0 h 469388"/>
              <a:gd name="connsiteX3" fmla="*/ 843094 w 843094"/>
              <a:gd name="connsiteY3" fmla="*/ 46939 h 469388"/>
              <a:gd name="connsiteX4" fmla="*/ 843094 w 843094"/>
              <a:gd name="connsiteY4" fmla="*/ 422449 h 469388"/>
              <a:gd name="connsiteX5" fmla="*/ 796155 w 843094"/>
              <a:gd name="connsiteY5" fmla="*/ 469388 h 469388"/>
              <a:gd name="connsiteX6" fmla="*/ 46939 w 843094"/>
              <a:gd name="connsiteY6" fmla="*/ 469388 h 469388"/>
              <a:gd name="connsiteX7" fmla="*/ 0 w 843094"/>
              <a:gd name="connsiteY7" fmla="*/ 422449 h 469388"/>
              <a:gd name="connsiteX8" fmla="*/ 0 w 84309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309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96155" y="0"/>
                </a:lnTo>
                <a:cubicBezTo>
                  <a:pt x="822079" y="0"/>
                  <a:pt x="843094" y="21015"/>
                  <a:pt x="843094" y="46939"/>
                </a:cubicBezTo>
                <a:lnTo>
                  <a:pt x="843094" y="422449"/>
                </a:lnTo>
                <a:cubicBezTo>
                  <a:pt x="843094" y="448373"/>
                  <a:pt x="822079" y="469388"/>
                  <a:pt x="79615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2 092,3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287596" y="4893147"/>
            <a:ext cx="648000" cy="469388"/>
          </a:xfrm>
          <a:custGeom>
            <a:avLst/>
            <a:gdLst>
              <a:gd name="connsiteX0" fmla="*/ 0 w 791989"/>
              <a:gd name="connsiteY0" fmla="*/ 46939 h 469388"/>
              <a:gd name="connsiteX1" fmla="*/ 46939 w 791989"/>
              <a:gd name="connsiteY1" fmla="*/ 0 h 469388"/>
              <a:gd name="connsiteX2" fmla="*/ 745050 w 791989"/>
              <a:gd name="connsiteY2" fmla="*/ 0 h 469388"/>
              <a:gd name="connsiteX3" fmla="*/ 791989 w 791989"/>
              <a:gd name="connsiteY3" fmla="*/ 46939 h 469388"/>
              <a:gd name="connsiteX4" fmla="*/ 791989 w 791989"/>
              <a:gd name="connsiteY4" fmla="*/ 422449 h 469388"/>
              <a:gd name="connsiteX5" fmla="*/ 745050 w 791989"/>
              <a:gd name="connsiteY5" fmla="*/ 469388 h 469388"/>
              <a:gd name="connsiteX6" fmla="*/ 46939 w 791989"/>
              <a:gd name="connsiteY6" fmla="*/ 469388 h 469388"/>
              <a:gd name="connsiteX7" fmla="*/ 0 w 791989"/>
              <a:gd name="connsiteY7" fmla="*/ 422449 h 469388"/>
              <a:gd name="connsiteX8" fmla="*/ 0 w 791989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1989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45050" y="0"/>
                </a:lnTo>
                <a:cubicBezTo>
                  <a:pt x="770974" y="0"/>
                  <a:pt x="791989" y="21015"/>
                  <a:pt x="791989" y="46939"/>
                </a:cubicBezTo>
                <a:lnTo>
                  <a:pt x="791989" y="422449"/>
                </a:lnTo>
                <a:cubicBezTo>
                  <a:pt x="791989" y="448373"/>
                  <a:pt x="770974" y="469388"/>
                  <a:pt x="745050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8287596" y="5396715"/>
            <a:ext cx="648000" cy="469388"/>
          </a:xfrm>
          <a:custGeom>
            <a:avLst/>
            <a:gdLst>
              <a:gd name="connsiteX0" fmla="*/ 0 w 791989"/>
              <a:gd name="connsiteY0" fmla="*/ 46939 h 469388"/>
              <a:gd name="connsiteX1" fmla="*/ 46939 w 791989"/>
              <a:gd name="connsiteY1" fmla="*/ 0 h 469388"/>
              <a:gd name="connsiteX2" fmla="*/ 745050 w 791989"/>
              <a:gd name="connsiteY2" fmla="*/ 0 h 469388"/>
              <a:gd name="connsiteX3" fmla="*/ 791989 w 791989"/>
              <a:gd name="connsiteY3" fmla="*/ 46939 h 469388"/>
              <a:gd name="connsiteX4" fmla="*/ 791989 w 791989"/>
              <a:gd name="connsiteY4" fmla="*/ 422449 h 469388"/>
              <a:gd name="connsiteX5" fmla="*/ 745050 w 791989"/>
              <a:gd name="connsiteY5" fmla="*/ 469388 h 469388"/>
              <a:gd name="connsiteX6" fmla="*/ 46939 w 791989"/>
              <a:gd name="connsiteY6" fmla="*/ 469388 h 469388"/>
              <a:gd name="connsiteX7" fmla="*/ 0 w 791989"/>
              <a:gd name="connsiteY7" fmla="*/ 422449 h 469388"/>
              <a:gd name="connsiteX8" fmla="*/ 0 w 791989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1989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45050" y="0"/>
                </a:lnTo>
                <a:cubicBezTo>
                  <a:pt x="770974" y="0"/>
                  <a:pt x="791989" y="21015"/>
                  <a:pt x="791989" y="46939"/>
                </a:cubicBezTo>
                <a:lnTo>
                  <a:pt x="791989" y="422449"/>
                </a:lnTo>
                <a:cubicBezTo>
                  <a:pt x="791989" y="448373"/>
                  <a:pt x="770974" y="469388"/>
                  <a:pt x="745050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100,9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231028" y="5947192"/>
            <a:ext cx="2520000" cy="288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Старшее поколение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549228" y="5947192"/>
            <a:ext cx="648000" cy="288000"/>
            <a:chOff x="3168352" y="3242473"/>
            <a:chExt cx="793384" cy="429706"/>
          </a:xfr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3168352" y="3242473"/>
              <a:ext cx="793384" cy="429706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3180938" y="3255059"/>
              <a:ext cx="768212" cy="404534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0,0</a:t>
              </a:r>
              <a:endParaRPr lang="ru-RU" sz="1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8287596" y="5947192"/>
            <a:ext cx="648000" cy="288000"/>
            <a:chOff x="4211057" y="3401962"/>
            <a:chExt cx="506898" cy="446409"/>
          </a:xfr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4211057" y="3401962"/>
              <a:ext cx="506898" cy="44640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4224132" y="3415037"/>
              <a:ext cx="480748" cy="4202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0,0</a:t>
              </a:r>
              <a:endParaRPr lang="ru-RU" sz="1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Заголовок 1"/>
          <p:cNvSpPr txBox="1">
            <a:spLocks/>
          </p:cNvSpPr>
          <p:nvPr/>
        </p:nvSpPr>
        <p:spPr>
          <a:xfrm>
            <a:off x="259728" y="0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поддержка граждан»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6818633" y="2560048"/>
            <a:ext cx="648000" cy="286843"/>
          </a:xfrm>
          <a:custGeom>
            <a:avLst/>
            <a:gdLst>
              <a:gd name="connsiteX0" fmla="*/ 0 w 836567"/>
              <a:gd name="connsiteY0" fmla="*/ 28684 h 286843"/>
              <a:gd name="connsiteX1" fmla="*/ 28684 w 836567"/>
              <a:gd name="connsiteY1" fmla="*/ 0 h 286843"/>
              <a:gd name="connsiteX2" fmla="*/ 807883 w 836567"/>
              <a:gd name="connsiteY2" fmla="*/ 0 h 286843"/>
              <a:gd name="connsiteX3" fmla="*/ 836567 w 836567"/>
              <a:gd name="connsiteY3" fmla="*/ 28684 h 286843"/>
              <a:gd name="connsiteX4" fmla="*/ 836567 w 836567"/>
              <a:gd name="connsiteY4" fmla="*/ 258159 h 286843"/>
              <a:gd name="connsiteX5" fmla="*/ 807883 w 836567"/>
              <a:gd name="connsiteY5" fmla="*/ 286843 h 286843"/>
              <a:gd name="connsiteX6" fmla="*/ 28684 w 836567"/>
              <a:gd name="connsiteY6" fmla="*/ 286843 h 286843"/>
              <a:gd name="connsiteX7" fmla="*/ 0 w 836567"/>
              <a:gd name="connsiteY7" fmla="*/ 258159 h 286843"/>
              <a:gd name="connsiteX8" fmla="*/ 0 w 836567"/>
              <a:gd name="connsiteY8" fmla="*/ 28684 h 28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6567" h="286843">
                <a:moveTo>
                  <a:pt x="0" y="28684"/>
                </a:moveTo>
                <a:cubicBezTo>
                  <a:pt x="0" y="12842"/>
                  <a:pt x="12842" y="0"/>
                  <a:pt x="28684" y="0"/>
                </a:cubicBezTo>
                <a:lnTo>
                  <a:pt x="807883" y="0"/>
                </a:lnTo>
                <a:cubicBezTo>
                  <a:pt x="823725" y="0"/>
                  <a:pt x="836567" y="12842"/>
                  <a:pt x="836567" y="28684"/>
                </a:cubicBezTo>
                <a:lnTo>
                  <a:pt x="836567" y="258159"/>
                </a:lnTo>
                <a:cubicBezTo>
                  <a:pt x="836567" y="274001"/>
                  <a:pt x="823725" y="286843"/>
                  <a:pt x="807883" y="286843"/>
                </a:cubicBezTo>
                <a:lnTo>
                  <a:pt x="28684" y="286843"/>
                </a:lnTo>
                <a:cubicBezTo>
                  <a:pt x="12842" y="286843"/>
                  <a:pt x="0" y="274001"/>
                  <a:pt x="0" y="258159"/>
                </a:cubicBezTo>
                <a:lnTo>
                  <a:pt x="0" y="2868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121" tIns="54121" rIns="54121" bIns="5412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6818633" y="2879319"/>
            <a:ext cx="648000" cy="469388"/>
          </a:xfrm>
          <a:custGeom>
            <a:avLst/>
            <a:gdLst>
              <a:gd name="connsiteX0" fmla="*/ 0 w 833304"/>
              <a:gd name="connsiteY0" fmla="*/ 46939 h 469388"/>
              <a:gd name="connsiteX1" fmla="*/ 46939 w 833304"/>
              <a:gd name="connsiteY1" fmla="*/ 0 h 469388"/>
              <a:gd name="connsiteX2" fmla="*/ 786365 w 833304"/>
              <a:gd name="connsiteY2" fmla="*/ 0 h 469388"/>
              <a:gd name="connsiteX3" fmla="*/ 833304 w 833304"/>
              <a:gd name="connsiteY3" fmla="*/ 46939 h 469388"/>
              <a:gd name="connsiteX4" fmla="*/ 833304 w 833304"/>
              <a:gd name="connsiteY4" fmla="*/ 422449 h 469388"/>
              <a:gd name="connsiteX5" fmla="*/ 786365 w 833304"/>
              <a:gd name="connsiteY5" fmla="*/ 469388 h 469388"/>
              <a:gd name="connsiteX6" fmla="*/ 46939 w 833304"/>
              <a:gd name="connsiteY6" fmla="*/ 469388 h 469388"/>
              <a:gd name="connsiteX7" fmla="*/ 0 w 833304"/>
              <a:gd name="connsiteY7" fmla="*/ 422449 h 469388"/>
              <a:gd name="connsiteX8" fmla="*/ 0 w 83330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330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86365" y="0"/>
                </a:lnTo>
                <a:cubicBezTo>
                  <a:pt x="812289" y="0"/>
                  <a:pt x="833304" y="21015"/>
                  <a:pt x="833304" y="46939"/>
                </a:cubicBezTo>
                <a:lnTo>
                  <a:pt x="833304" y="422449"/>
                </a:lnTo>
                <a:cubicBezTo>
                  <a:pt x="833304" y="448373"/>
                  <a:pt x="812289" y="469388"/>
                  <a:pt x="78636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3 951,6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6818633" y="3382887"/>
            <a:ext cx="648000" cy="469388"/>
          </a:xfrm>
          <a:custGeom>
            <a:avLst/>
            <a:gdLst>
              <a:gd name="connsiteX0" fmla="*/ 0 w 826816"/>
              <a:gd name="connsiteY0" fmla="*/ 46939 h 469388"/>
              <a:gd name="connsiteX1" fmla="*/ 46939 w 826816"/>
              <a:gd name="connsiteY1" fmla="*/ 0 h 469388"/>
              <a:gd name="connsiteX2" fmla="*/ 779877 w 826816"/>
              <a:gd name="connsiteY2" fmla="*/ 0 h 469388"/>
              <a:gd name="connsiteX3" fmla="*/ 826816 w 826816"/>
              <a:gd name="connsiteY3" fmla="*/ 46939 h 469388"/>
              <a:gd name="connsiteX4" fmla="*/ 826816 w 826816"/>
              <a:gd name="connsiteY4" fmla="*/ 422449 h 469388"/>
              <a:gd name="connsiteX5" fmla="*/ 779877 w 826816"/>
              <a:gd name="connsiteY5" fmla="*/ 469388 h 469388"/>
              <a:gd name="connsiteX6" fmla="*/ 46939 w 826816"/>
              <a:gd name="connsiteY6" fmla="*/ 469388 h 469388"/>
              <a:gd name="connsiteX7" fmla="*/ 0 w 826816"/>
              <a:gd name="connsiteY7" fmla="*/ 422449 h 469388"/>
              <a:gd name="connsiteX8" fmla="*/ 0 w 826816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6816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79877" y="0"/>
                </a:lnTo>
                <a:cubicBezTo>
                  <a:pt x="805801" y="0"/>
                  <a:pt x="826816" y="21015"/>
                  <a:pt x="826816" y="46939"/>
                </a:cubicBezTo>
                <a:lnTo>
                  <a:pt x="826816" y="422449"/>
                </a:lnTo>
                <a:cubicBezTo>
                  <a:pt x="826816" y="448373"/>
                  <a:pt x="805801" y="469388"/>
                  <a:pt x="779877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4,6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6818633" y="3886455"/>
            <a:ext cx="648000" cy="469388"/>
          </a:xfrm>
          <a:custGeom>
            <a:avLst/>
            <a:gdLst>
              <a:gd name="connsiteX0" fmla="*/ 0 w 813991"/>
              <a:gd name="connsiteY0" fmla="*/ 46939 h 469388"/>
              <a:gd name="connsiteX1" fmla="*/ 46939 w 813991"/>
              <a:gd name="connsiteY1" fmla="*/ 0 h 469388"/>
              <a:gd name="connsiteX2" fmla="*/ 767052 w 813991"/>
              <a:gd name="connsiteY2" fmla="*/ 0 h 469388"/>
              <a:gd name="connsiteX3" fmla="*/ 813991 w 813991"/>
              <a:gd name="connsiteY3" fmla="*/ 46939 h 469388"/>
              <a:gd name="connsiteX4" fmla="*/ 813991 w 813991"/>
              <a:gd name="connsiteY4" fmla="*/ 422449 h 469388"/>
              <a:gd name="connsiteX5" fmla="*/ 767052 w 813991"/>
              <a:gd name="connsiteY5" fmla="*/ 469388 h 469388"/>
              <a:gd name="connsiteX6" fmla="*/ 46939 w 813991"/>
              <a:gd name="connsiteY6" fmla="*/ 469388 h 469388"/>
              <a:gd name="connsiteX7" fmla="*/ 0 w 813991"/>
              <a:gd name="connsiteY7" fmla="*/ 422449 h 469388"/>
              <a:gd name="connsiteX8" fmla="*/ 0 w 813991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3991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67052" y="0"/>
                </a:lnTo>
                <a:cubicBezTo>
                  <a:pt x="792976" y="0"/>
                  <a:pt x="813991" y="21015"/>
                  <a:pt x="813991" y="46939"/>
                </a:cubicBezTo>
                <a:lnTo>
                  <a:pt x="813991" y="422449"/>
                </a:lnTo>
                <a:cubicBezTo>
                  <a:pt x="813991" y="448373"/>
                  <a:pt x="792976" y="469388"/>
                  <a:pt x="767052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13,1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6818633" y="4390023"/>
            <a:ext cx="648000" cy="469388"/>
          </a:xfrm>
          <a:custGeom>
            <a:avLst/>
            <a:gdLst>
              <a:gd name="connsiteX0" fmla="*/ 0 w 788935"/>
              <a:gd name="connsiteY0" fmla="*/ 46939 h 469388"/>
              <a:gd name="connsiteX1" fmla="*/ 46939 w 788935"/>
              <a:gd name="connsiteY1" fmla="*/ 0 h 469388"/>
              <a:gd name="connsiteX2" fmla="*/ 741996 w 788935"/>
              <a:gd name="connsiteY2" fmla="*/ 0 h 469388"/>
              <a:gd name="connsiteX3" fmla="*/ 788935 w 788935"/>
              <a:gd name="connsiteY3" fmla="*/ 46939 h 469388"/>
              <a:gd name="connsiteX4" fmla="*/ 788935 w 788935"/>
              <a:gd name="connsiteY4" fmla="*/ 422449 h 469388"/>
              <a:gd name="connsiteX5" fmla="*/ 741996 w 788935"/>
              <a:gd name="connsiteY5" fmla="*/ 469388 h 469388"/>
              <a:gd name="connsiteX6" fmla="*/ 46939 w 788935"/>
              <a:gd name="connsiteY6" fmla="*/ 469388 h 469388"/>
              <a:gd name="connsiteX7" fmla="*/ 0 w 788935"/>
              <a:gd name="connsiteY7" fmla="*/ 422449 h 469388"/>
              <a:gd name="connsiteX8" fmla="*/ 0 w 788935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935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41996" y="0"/>
                </a:lnTo>
                <a:cubicBezTo>
                  <a:pt x="767920" y="0"/>
                  <a:pt x="788935" y="21015"/>
                  <a:pt x="788935" y="46939"/>
                </a:cubicBezTo>
                <a:lnTo>
                  <a:pt x="788935" y="422449"/>
                </a:lnTo>
                <a:cubicBezTo>
                  <a:pt x="788935" y="448373"/>
                  <a:pt x="767920" y="469388"/>
                  <a:pt x="741996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2 463,0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6818633" y="4893591"/>
            <a:ext cx="648000" cy="469388"/>
          </a:xfrm>
          <a:custGeom>
            <a:avLst/>
            <a:gdLst>
              <a:gd name="connsiteX0" fmla="*/ 0 w 741113"/>
              <a:gd name="connsiteY0" fmla="*/ 46939 h 469388"/>
              <a:gd name="connsiteX1" fmla="*/ 46939 w 741113"/>
              <a:gd name="connsiteY1" fmla="*/ 0 h 469388"/>
              <a:gd name="connsiteX2" fmla="*/ 694174 w 741113"/>
              <a:gd name="connsiteY2" fmla="*/ 0 h 469388"/>
              <a:gd name="connsiteX3" fmla="*/ 741113 w 741113"/>
              <a:gd name="connsiteY3" fmla="*/ 46939 h 469388"/>
              <a:gd name="connsiteX4" fmla="*/ 741113 w 741113"/>
              <a:gd name="connsiteY4" fmla="*/ 422449 h 469388"/>
              <a:gd name="connsiteX5" fmla="*/ 694174 w 741113"/>
              <a:gd name="connsiteY5" fmla="*/ 469388 h 469388"/>
              <a:gd name="connsiteX6" fmla="*/ 46939 w 741113"/>
              <a:gd name="connsiteY6" fmla="*/ 469388 h 469388"/>
              <a:gd name="connsiteX7" fmla="*/ 0 w 741113"/>
              <a:gd name="connsiteY7" fmla="*/ 422449 h 469388"/>
              <a:gd name="connsiteX8" fmla="*/ 0 w 741113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113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694174" y="0"/>
                </a:lnTo>
                <a:cubicBezTo>
                  <a:pt x="720098" y="0"/>
                  <a:pt x="741113" y="21015"/>
                  <a:pt x="741113" y="46939"/>
                </a:cubicBezTo>
                <a:lnTo>
                  <a:pt x="741113" y="422449"/>
                </a:lnTo>
                <a:cubicBezTo>
                  <a:pt x="741113" y="448373"/>
                  <a:pt x="720098" y="469388"/>
                  <a:pt x="694174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818633" y="5397159"/>
            <a:ext cx="648000" cy="469388"/>
          </a:xfrm>
          <a:custGeom>
            <a:avLst/>
            <a:gdLst>
              <a:gd name="connsiteX0" fmla="*/ 0 w 741113"/>
              <a:gd name="connsiteY0" fmla="*/ 46939 h 469388"/>
              <a:gd name="connsiteX1" fmla="*/ 46939 w 741113"/>
              <a:gd name="connsiteY1" fmla="*/ 0 h 469388"/>
              <a:gd name="connsiteX2" fmla="*/ 694174 w 741113"/>
              <a:gd name="connsiteY2" fmla="*/ 0 h 469388"/>
              <a:gd name="connsiteX3" fmla="*/ 741113 w 741113"/>
              <a:gd name="connsiteY3" fmla="*/ 46939 h 469388"/>
              <a:gd name="connsiteX4" fmla="*/ 741113 w 741113"/>
              <a:gd name="connsiteY4" fmla="*/ 422449 h 469388"/>
              <a:gd name="connsiteX5" fmla="*/ 694174 w 741113"/>
              <a:gd name="connsiteY5" fmla="*/ 469388 h 469388"/>
              <a:gd name="connsiteX6" fmla="*/ 46939 w 741113"/>
              <a:gd name="connsiteY6" fmla="*/ 469388 h 469388"/>
              <a:gd name="connsiteX7" fmla="*/ 0 w 741113"/>
              <a:gd name="connsiteY7" fmla="*/ 422449 h 469388"/>
              <a:gd name="connsiteX8" fmla="*/ 0 w 741113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113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694174" y="0"/>
                </a:lnTo>
                <a:cubicBezTo>
                  <a:pt x="720098" y="0"/>
                  <a:pt x="741113" y="21015"/>
                  <a:pt x="741113" y="46939"/>
                </a:cubicBezTo>
                <a:lnTo>
                  <a:pt x="741113" y="422449"/>
                </a:lnTo>
                <a:cubicBezTo>
                  <a:pt x="741113" y="448373"/>
                  <a:pt x="720098" y="469388"/>
                  <a:pt x="694174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121,2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9" name="Группа 48"/>
          <p:cNvGrpSpPr/>
          <p:nvPr/>
        </p:nvGrpSpPr>
        <p:grpSpPr>
          <a:xfrm>
            <a:off x="6818633" y="5947192"/>
            <a:ext cx="648000" cy="288000"/>
            <a:chOff x="3168352" y="3242473"/>
            <a:chExt cx="793384" cy="429706"/>
          </a:xfr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</p:grpSpPr>
        <p:sp>
          <p:nvSpPr>
            <p:cNvPr id="50" name="Скругленный прямоугольник 49"/>
            <p:cNvSpPr/>
            <p:nvPr/>
          </p:nvSpPr>
          <p:spPr>
            <a:xfrm>
              <a:off x="3168352" y="3242473"/>
              <a:ext cx="793384" cy="429706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Скругленный прямоугольник 4"/>
            <p:cNvSpPr/>
            <p:nvPr/>
          </p:nvSpPr>
          <p:spPr>
            <a:xfrm>
              <a:off x="3180938" y="3255059"/>
              <a:ext cx="768212" cy="404534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3,4</a:t>
              </a:r>
              <a:endParaRPr lang="ru-RU" sz="1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416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62959" y="2432166"/>
            <a:ext cx="4932000" cy="50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населения с доходами ниже величины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прожиточного минимума,%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2959" y="2996952"/>
            <a:ext cx="4932000" cy="68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доступных для инвалидов и других маломобильных групп населения приоритетных объектов социальной, транспортной, инженерной инфраструктуры в общем количестве приоритетных объектов в Чувашской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Республике,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2959" y="3744000"/>
            <a:ext cx="4932000" cy="57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детей-инвалидов в возрасте от 5 до 18 лет, получающих дополнительное образование, в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общей численности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детей-инвалидов данного возраста,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2959" y="4388644"/>
            <a:ext cx="4932000" cy="6134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общеобразовательных организаций, в которых создана универсальная </a:t>
            </a:r>
            <a:r>
              <a:rPr lang="ru-RU" sz="1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безбарьерная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среда для инклюзивного образования детей-инвалидов, в общем количестве общеобразовательных организаций в Чувашской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Республике,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2959" y="5076000"/>
            <a:ext cx="4932000" cy="54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детей-инвалидов, получивших социальные услуги в организациях социального обслуживания для детей-инвалидов, в общей численности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детей-инвалидов,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2959" y="5709549"/>
            <a:ext cx="4932000" cy="57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пунктов проката средств и предметов ухода за пожилыми людьми нарастающим итогом за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период, ед.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44113" y="1688057"/>
            <a:ext cx="3437077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59</a:t>
            </a:fld>
            <a:endParaRPr lang="ru-RU" dirty="0"/>
          </a:p>
        </p:txBody>
      </p:sp>
      <p:pic>
        <p:nvPicPr>
          <p:cNvPr id="49" name="Рисунок 48" descr="http://upravafilipark.ru/wp-content/uploads/2015/06/sobranie-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6934" y="823961"/>
            <a:ext cx="1080120" cy="792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Рисунок 49" descr="http://blog.yarcenter.ru/media/5/0.2/05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113" y="823961"/>
            <a:ext cx="1060813" cy="813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Рисунок 50" descr="http://www.prav-net.ru/img/zolotoslov/5064-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8959" y="823961"/>
            <a:ext cx="1152231" cy="792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" name="Рисунок 51" descr="http://zaoblakami.ru/uploads/content/small/200_123423423435_dostupnaya-sreda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97214" y="1688057"/>
            <a:ext cx="10081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Рисунок 52" descr="http://riarealty.ru/images/39662/77/39662775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56248" y="815744"/>
            <a:ext cx="1149078" cy="800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олилиния 2"/>
          <p:cNvSpPr/>
          <p:nvPr/>
        </p:nvSpPr>
        <p:spPr>
          <a:xfrm>
            <a:off x="5131895" y="907677"/>
            <a:ext cx="3903032" cy="624655"/>
          </a:xfrm>
          <a:custGeom>
            <a:avLst/>
            <a:gdLst>
              <a:gd name="connsiteX0" fmla="*/ 0 w 3903032"/>
              <a:gd name="connsiteY0" fmla="*/ 62466 h 624655"/>
              <a:gd name="connsiteX1" fmla="*/ 62466 w 3903032"/>
              <a:gd name="connsiteY1" fmla="*/ 0 h 624655"/>
              <a:gd name="connsiteX2" fmla="*/ 3840567 w 3903032"/>
              <a:gd name="connsiteY2" fmla="*/ 0 h 624655"/>
              <a:gd name="connsiteX3" fmla="*/ 3903033 w 3903032"/>
              <a:gd name="connsiteY3" fmla="*/ 62466 h 624655"/>
              <a:gd name="connsiteX4" fmla="*/ 3903032 w 3903032"/>
              <a:gd name="connsiteY4" fmla="*/ 562190 h 624655"/>
              <a:gd name="connsiteX5" fmla="*/ 3840566 w 3903032"/>
              <a:gd name="connsiteY5" fmla="*/ 624656 h 624655"/>
              <a:gd name="connsiteX6" fmla="*/ 62466 w 3903032"/>
              <a:gd name="connsiteY6" fmla="*/ 624655 h 624655"/>
              <a:gd name="connsiteX7" fmla="*/ 0 w 3903032"/>
              <a:gd name="connsiteY7" fmla="*/ 562189 h 624655"/>
              <a:gd name="connsiteX8" fmla="*/ 0 w 390303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3840567" y="0"/>
                </a:lnTo>
                <a:cubicBezTo>
                  <a:pt x="3875066" y="0"/>
                  <a:pt x="3903033" y="27967"/>
                  <a:pt x="3903033" y="62466"/>
                </a:cubicBezTo>
                <a:cubicBezTo>
                  <a:pt x="3903033" y="229041"/>
                  <a:pt x="3903032" y="395615"/>
                  <a:pt x="3903032" y="562190"/>
                </a:cubicBezTo>
                <a:cubicBezTo>
                  <a:pt x="3903032" y="596689"/>
                  <a:pt x="3875065" y="624656"/>
                  <a:pt x="384056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5131895" y="177717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31895" y="242818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18,4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5131895" y="307919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31895" y="373020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31895" y="4381220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21,4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31895" y="5032230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5131895" y="5683241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5924790" y="177717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5924790" y="242818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18,3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924790" y="307919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924790" y="373020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924790" y="4381220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23,9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5924790" y="5032230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5924790" y="5683241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717685" y="177717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6717685" y="242818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18,1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6717685" y="307919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6717685" y="373020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6717685" y="4381220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23,2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6717685" y="5032230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6717685" y="5683241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510580" y="177717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510580" y="242818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17,7</a:t>
            </a:r>
          </a:p>
        </p:txBody>
      </p:sp>
      <p:sp>
        <p:nvSpPr>
          <p:cNvPr id="38" name="Полилиния 37"/>
          <p:cNvSpPr/>
          <p:nvPr/>
        </p:nvSpPr>
        <p:spPr>
          <a:xfrm>
            <a:off x="7510580" y="307919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510580" y="373020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7510580" y="4381220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24,1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510580" y="5032230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510580" y="5683241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303475" y="177717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8303475" y="242818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8303475" y="307919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303475" y="373020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303475" y="4381220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8303475" y="5032230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8303475" y="5683241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поддержка граждан»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24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30" y="3600694"/>
            <a:ext cx="3240360" cy="2430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39551" y="2983974"/>
            <a:ext cx="7872446" cy="36988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государственного долга выглядит следующим образом:</a:t>
            </a:r>
          </a:p>
        </p:txBody>
      </p:sp>
      <p:grpSp>
        <p:nvGrpSpPr>
          <p:cNvPr id="14" name="Группа 136"/>
          <p:cNvGrpSpPr>
            <a:grpSpLocks/>
          </p:cNvGrpSpPr>
          <p:nvPr/>
        </p:nvGrpSpPr>
        <p:grpSpPr bwMode="auto">
          <a:xfrm>
            <a:off x="3690754" y="3412432"/>
            <a:ext cx="4099118" cy="2825700"/>
            <a:chOff x="2936230" y="2890313"/>
            <a:chExt cx="2621612" cy="2753265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3477735" y="2919723"/>
              <a:ext cx="2071702" cy="57150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Размещение ценных бумаг (облигаций)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486140" y="3572780"/>
              <a:ext cx="2071702" cy="57150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Привлечение бюджетных кредитов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486140" y="4257735"/>
              <a:ext cx="2071702" cy="57150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Привлечение банковских кредитов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477735" y="4929198"/>
              <a:ext cx="2080107" cy="71438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Предоставление государственных гарантий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</p:txBody>
        </p:sp>
        <p:grpSp>
          <p:nvGrpSpPr>
            <p:cNvPr id="19" name="Группа 114"/>
            <p:cNvGrpSpPr>
              <a:grpSpLocks/>
            </p:cNvGrpSpPr>
            <p:nvPr/>
          </p:nvGrpSpPr>
          <p:grpSpPr bwMode="auto">
            <a:xfrm rot="-5400000">
              <a:off x="1908058" y="3918485"/>
              <a:ext cx="2570791" cy="514448"/>
              <a:chOff x="1814470" y="3079116"/>
              <a:chExt cx="5643949" cy="514449"/>
            </a:xfrm>
          </p:grpSpPr>
          <p:cxnSp>
            <p:nvCxnSpPr>
              <p:cNvPr id="21" name="Прямая соединительная линия 20"/>
              <p:cNvCxnSpPr/>
              <p:nvPr/>
            </p:nvCxnSpPr>
            <p:spPr>
              <a:xfrm>
                <a:off x="1814470" y="3084403"/>
                <a:ext cx="5643949" cy="2011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 rot="5400000">
                <a:off x="1561899" y="3340995"/>
                <a:ext cx="505141" cy="0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 rot="5400000">
                <a:off x="3513740" y="3339650"/>
                <a:ext cx="499696" cy="339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 rot="5400000">
                <a:off x="6641087" y="3333457"/>
                <a:ext cx="512080" cy="339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Прямая соединительная линия 19"/>
            <p:cNvCxnSpPr/>
            <p:nvPr/>
          </p:nvCxnSpPr>
          <p:spPr>
            <a:xfrm>
              <a:off x="2948613" y="3934780"/>
              <a:ext cx="499695" cy="1546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521923" y="1844824"/>
            <a:ext cx="7890073" cy="91940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бюджет формируется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дефицитом, то для финансирования расходов, не обеспеченных доходами, привлекаются банковские кредиты, кредиты из федерального бюджета, размещаются облигационные займы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1924" y="836712"/>
            <a:ext cx="7890073" cy="783193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долг -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долговые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обязательства бюджета, выраженные в валюте Российской Федерации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sp>
        <p:nvSpPr>
          <p:cNvPr id="32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770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80" y="851187"/>
            <a:ext cx="5648356" cy="116015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продуктивной занятости экономически активного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376" y="2386304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4096367"/>
              </p:ext>
            </p:extLst>
          </p:nvPr>
        </p:nvGraphicFramePr>
        <p:xfrm>
          <a:off x="183207" y="2821119"/>
          <a:ext cx="4388794" cy="3409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60</a:t>
            </a:fld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1689515164"/>
              </p:ext>
            </p:extLst>
          </p:nvPr>
        </p:nvGraphicFramePr>
        <p:xfrm>
          <a:off x="5076056" y="2708921"/>
          <a:ext cx="3935760" cy="3721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383" y="717656"/>
            <a:ext cx="2736304" cy="14927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олилиния 13"/>
          <p:cNvSpPr/>
          <p:nvPr/>
        </p:nvSpPr>
        <p:spPr>
          <a:xfrm>
            <a:off x="4572000" y="2547887"/>
            <a:ext cx="4404422" cy="546465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15" name="Полилиния 14"/>
          <p:cNvSpPr/>
          <p:nvPr/>
        </p:nvSpPr>
        <p:spPr>
          <a:xfrm>
            <a:off x="4572001" y="3202226"/>
            <a:ext cx="2205622" cy="317167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4556107" y="3636000"/>
            <a:ext cx="2218104" cy="57606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защиты населения от безработицы и содействие в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трудоустройстве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4555582" y="4293096"/>
            <a:ext cx="2218516" cy="542233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условий труда, охраны труда и здоровья работающих в Чувашской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Республике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4572001" y="5718511"/>
            <a:ext cx="2205622" cy="504056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549228" y="3205833"/>
            <a:ext cx="648000" cy="31716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8297153" y="3636000"/>
            <a:ext cx="648000" cy="576065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265,4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8297153" y="4320000"/>
            <a:ext cx="648000" cy="542234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8297153" y="5724000"/>
            <a:ext cx="648000" cy="492159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162,2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8297153" y="3202226"/>
            <a:ext cx="648000" cy="31716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549228" y="3639607"/>
            <a:ext cx="648000" cy="576064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261,1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7549228" y="4323607"/>
            <a:ext cx="648000" cy="524233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549228" y="5727607"/>
            <a:ext cx="648000" cy="492159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162,2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4572001" y="4914214"/>
            <a:ext cx="2205622" cy="753909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 инвалидов молодого возраста при получении ими профессионального образования и содействие в последующем трудоустройстве</a:t>
            </a:r>
          </a:p>
        </p:txBody>
      </p:sp>
      <p:sp>
        <p:nvSpPr>
          <p:cNvPr id="29" name="Полилиния 28"/>
          <p:cNvSpPr/>
          <p:nvPr/>
        </p:nvSpPr>
        <p:spPr>
          <a:xfrm>
            <a:off x="8297153" y="4896000"/>
            <a:ext cx="648000" cy="756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49228" y="4899607"/>
            <a:ext cx="648000" cy="756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259728" y="0"/>
            <a:ext cx="690456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«Содействие занятости населения»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6830233" y="3202228"/>
            <a:ext cx="648000" cy="31716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6830233" y="3636002"/>
            <a:ext cx="648000" cy="576064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246,8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6830233" y="4320002"/>
            <a:ext cx="648000" cy="524233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6830233" y="5724002"/>
            <a:ext cx="648000" cy="492159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171,1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830233" y="4896002"/>
            <a:ext cx="648000" cy="756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0,8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02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161064" y="1059481"/>
            <a:ext cx="3903032" cy="744112"/>
          </a:xfrm>
          <a:custGeom>
            <a:avLst/>
            <a:gdLst>
              <a:gd name="connsiteX0" fmla="*/ 0 w 3903032"/>
              <a:gd name="connsiteY0" fmla="*/ 103163 h 1031634"/>
              <a:gd name="connsiteX1" fmla="*/ 103163 w 3903032"/>
              <a:gd name="connsiteY1" fmla="*/ 0 h 1031634"/>
              <a:gd name="connsiteX2" fmla="*/ 3799869 w 3903032"/>
              <a:gd name="connsiteY2" fmla="*/ 0 h 1031634"/>
              <a:gd name="connsiteX3" fmla="*/ 3903032 w 3903032"/>
              <a:gd name="connsiteY3" fmla="*/ 103163 h 1031634"/>
              <a:gd name="connsiteX4" fmla="*/ 3903032 w 3903032"/>
              <a:gd name="connsiteY4" fmla="*/ 928471 h 1031634"/>
              <a:gd name="connsiteX5" fmla="*/ 3799869 w 3903032"/>
              <a:gd name="connsiteY5" fmla="*/ 1031634 h 1031634"/>
              <a:gd name="connsiteX6" fmla="*/ 103163 w 3903032"/>
              <a:gd name="connsiteY6" fmla="*/ 1031634 h 1031634"/>
              <a:gd name="connsiteX7" fmla="*/ 0 w 3903032"/>
              <a:gd name="connsiteY7" fmla="*/ 928471 h 1031634"/>
              <a:gd name="connsiteX8" fmla="*/ 0 w 3903032"/>
              <a:gd name="connsiteY8" fmla="*/ 103163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1031634">
                <a:moveTo>
                  <a:pt x="0" y="103163"/>
                </a:moveTo>
                <a:cubicBezTo>
                  <a:pt x="0" y="46188"/>
                  <a:pt x="46188" y="0"/>
                  <a:pt x="103163" y="0"/>
                </a:cubicBezTo>
                <a:lnTo>
                  <a:pt x="3799869" y="0"/>
                </a:lnTo>
                <a:cubicBezTo>
                  <a:pt x="3856844" y="0"/>
                  <a:pt x="3903032" y="46188"/>
                  <a:pt x="3903032" y="103163"/>
                </a:cubicBezTo>
                <a:lnTo>
                  <a:pt x="3903032" y="928471"/>
                </a:lnTo>
                <a:cubicBezTo>
                  <a:pt x="3903032" y="985446"/>
                  <a:pt x="3856844" y="1031634"/>
                  <a:pt x="3799869" y="1031634"/>
                </a:cubicBezTo>
                <a:lnTo>
                  <a:pt x="103163" y="1031634"/>
                </a:lnTo>
                <a:cubicBezTo>
                  <a:pt x="46188" y="1031634"/>
                  <a:pt x="0" y="985446"/>
                  <a:pt x="0" y="928471"/>
                </a:cubicBezTo>
                <a:lnTo>
                  <a:pt x="0" y="103163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556" tIns="83556" rIns="83556" bIns="8355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31895" y="2055222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131895" y="3129206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5,3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31895" y="4203190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0,8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31895" y="5277174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17,1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5924790" y="2055222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факт 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924790" y="3129206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5,1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924790" y="4203190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924790" y="5277174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6717685" y="2055222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6717685" y="3129206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717685" y="4203190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17685" y="5277174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16,8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510580" y="2055222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510580" y="3129206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4,9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7510580" y="4203190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510580" y="5277174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16,6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8303475" y="2055222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303475" y="3129206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4,8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8303475" y="4203190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8303475" y="5277174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16,4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2" y="3140968"/>
            <a:ext cx="4953999" cy="100811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безработицы в среднем за год, % 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7503" y="4243242"/>
            <a:ext cx="4953999" cy="91064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регистрируемой безработицы в  среднем за год, %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7502" y="5301208"/>
            <a:ext cx="4953999" cy="100811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работников, занятых во вредных и (или) опасных  условиях труда, в общей численности работников, %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31539" y="1803593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61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311" y="908720"/>
            <a:ext cx="2254190" cy="2026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690456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«Содействие занятости населения»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566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C:\Users\e.babaeva\Desktop\img_00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343" y="908710"/>
            <a:ext cx="2664297" cy="16774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79" y="772096"/>
            <a:ext cx="6152413" cy="195069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культурного потенциала Чувашской 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35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роли институтов гражданского общества как субъектов культурной политики;</a:t>
            </a:r>
            <a:endParaRPr lang="ru-RU" sz="135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 формированию гармонично развитой 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</a:t>
            </a: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способной к активному участию в реализации государственной культурной 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культурного наследия и создание условий для развития культуры.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779" y="2903549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5737775"/>
              </p:ext>
            </p:extLst>
          </p:nvPr>
        </p:nvGraphicFramePr>
        <p:xfrm>
          <a:off x="147780" y="3356992"/>
          <a:ext cx="4424220" cy="30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62</a:t>
            </a:fld>
            <a:endParaRPr lang="ru-RU" dirty="0"/>
          </a:p>
        </p:txBody>
      </p:sp>
      <p:sp>
        <p:nvSpPr>
          <p:cNvPr id="3" name="Полилиния 2"/>
          <p:cNvSpPr/>
          <p:nvPr/>
        </p:nvSpPr>
        <p:spPr>
          <a:xfrm>
            <a:off x="4580320" y="2903549"/>
            <a:ext cx="4435241" cy="591406"/>
          </a:xfrm>
          <a:custGeom>
            <a:avLst/>
            <a:gdLst>
              <a:gd name="connsiteX0" fmla="*/ 0 w 4145917"/>
              <a:gd name="connsiteY0" fmla="*/ 70616 h 706156"/>
              <a:gd name="connsiteX1" fmla="*/ 70616 w 4145917"/>
              <a:gd name="connsiteY1" fmla="*/ 0 h 706156"/>
              <a:gd name="connsiteX2" fmla="*/ 4075301 w 4145917"/>
              <a:gd name="connsiteY2" fmla="*/ 0 h 706156"/>
              <a:gd name="connsiteX3" fmla="*/ 4145917 w 4145917"/>
              <a:gd name="connsiteY3" fmla="*/ 70616 h 706156"/>
              <a:gd name="connsiteX4" fmla="*/ 4145917 w 4145917"/>
              <a:gd name="connsiteY4" fmla="*/ 635540 h 706156"/>
              <a:gd name="connsiteX5" fmla="*/ 4075301 w 4145917"/>
              <a:gd name="connsiteY5" fmla="*/ 706156 h 706156"/>
              <a:gd name="connsiteX6" fmla="*/ 70616 w 4145917"/>
              <a:gd name="connsiteY6" fmla="*/ 706156 h 706156"/>
              <a:gd name="connsiteX7" fmla="*/ 0 w 4145917"/>
              <a:gd name="connsiteY7" fmla="*/ 635540 h 706156"/>
              <a:gd name="connsiteX8" fmla="*/ 0 w 4145917"/>
              <a:gd name="connsiteY8" fmla="*/ 70616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45917" h="706156">
                <a:moveTo>
                  <a:pt x="0" y="70616"/>
                </a:moveTo>
                <a:cubicBezTo>
                  <a:pt x="0" y="31616"/>
                  <a:pt x="31616" y="0"/>
                  <a:pt x="70616" y="0"/>
                </a:cubicBezTo>
                <a:lnTo>
                  <a:pt x="4075301" y="0"/>
                </a:lnTo>
                <a:cubicBezTo>
                  <a:pt x="4114301" y="0"/>
                  <a:pt x="4145917" y="31616"/>
                  <a:pt x="4145917" y="70616"/>
                </a:cubicBezTo>
                <a:lnTo>
                  <a:pt x="4145917" y="635540"/>
                </a:lnTo>
                <a:cubicBezTo>
                  <a:pt x="4145917" y="674540"/>
                  <a:pt x="4114301" y="706156"/>
                  <a:pt x="4075301" y="706156"/>
                </a:cubicBezTo>
                <a:lnTo>
                  <a:pt x="70616" y="706156"/>
                </a:lnTo>
                <a:cubicBezTo>
                  <a:pt x="31616" y="706156"/>
                  <a:pt x="0" y="674540"/>
                  <a:pt x="0" y="635540"/>
                </a:cubicBezTo>
                <a:lnTo>
                  <a:pt x="0" y="7061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643" tIns="81643" rIns="81643" bIns="81643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572000" y="3644962"/>
            <a:ext cx="2448000" cy="385761"/>
          </a:xfrm>
          <a:custGeom>
            <a:avLst/>
            <a:gdLst>
              <a:gd name="connsiteX0" fmla="*/ 0 w 2423890"/>
              <a:gd name="connsiteY0" fmla="*/ 49092 h 490919"/>
              <a:gd name="connsiteX1" fmla="*/ 49092 w 2423890"/>
              <a:gd name="connsiteY1" fmla="*/ 0 h 490919"/>
              <a:gd name="connsiteX2" fmla="*/ 2374798 w 2423890"/>
              <a:gd name="connsiteY2" fmla="*/ 0 h 490919"/>
              <a:gd name="connsiteX3" fmla="*/ 2423890 w 2423890"/>
              <a:gd name="connsiteY3" fmla="*/ 49092 h 490919"/>
              <a:gd name="connsiteX4" fmla="*/ 2423890 w 2423890"/>
              <a:gd name="connsiteY4" fmla="*/ 441827 h 490919"/>
              <a:gd name="connsiteX5" fmla="*/ 2374798 w 2423890"/>
              <a:gd name="connsiteY5" fmla="*/ 490919 h 490919"/>
              <a:gd name="connsiteX6" fmla="*/ 49092 w 2423890"/>
              <a:gd name="connsiteY6" fmla="*/ 490919 h 490919"/>
              <a:gd name="connsiteX7" fmla="*/ 0 w 2423890"/>
              <a:gd name="connsiteY7" fmla="*/ 441827 h 490919"/>
              <a:gd name="connsiteX8" fmla="*/ 0 w 2423890"/>
              <a:gd name="connsiteY8" fmla="*/ 49092 h 49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3890" h="490919">
                <a:moveTo>
                  <a:pt x="0" y="49092"/>
                </a:moveTo>
                <a:cubicBezTo>
                  <a:pt x="0" y="21979"/>
                  <a:pt x="21979" y="0"/>
                  <a:pt x="49092" y="0"/>
                </a:cubicBezTo>
                <a:lnTo>
                  <a:pt x="2374798" y="0"/>
                </a:lnTo>
                <a:cubicBezTo>
                  <a:pt x="2401911" y="0"/>
                  <a:pt x="2423890" y="21979"/>
                  <a:pt x="2423890" y="49092"/>
                </a:cubicBezTo>
                <a:lnTo>
                  <a:pt x="2423890" y="441827"/>
                </a:lnTo>
                <a:cubicBezTo>
                  <a:pt x="2423890" y="468940"/>
                  <a:pt x="2401911" y="490919"/>
                  <a:pt x="2374798" y="490919"/>
                </a:cubicBezTo>
                <a:lnTo>
                  <a:pt x="49092" y="490919"/>
                </a:lnTo>
                <a:cubicBezTo>
                  <a:pt x="21979" y="490919"/>
                  <a:pt x="0" y="468940"/>
                  <a:pt x="0" y="441827"/>
                </a:cubicBezTo>
                <a:lnTo>
                  <a:pt x="0" y="490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529" tIns="71529" rIns="71529" bIns="71529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4573204" y="4075447"/>
            <a:ext cx="2448000" cy="422924"/>
          </a:xfrm>
          <a:custGeom>
            <a:avLst/>
            <a:gdLst>
              <a:gd name="connsiteX0" fmla="*/ 0 w 2414435"/>
              <a:gd name="connsiteY0" fmla="*/ 42292 h 422924"/>
              <a:gd name="connsiteX1" fmla="*/ 42292 w 2414435"/>
              <a:gd name="connsiteY1" fmla="*/ 0 h 422924"/>
              <a:gd name="connsiteX2" fmla="*/ 2372143 w 2414435"/>
              <a:gd name="connsiteY2" fmla="*/ 0 h 422924"/>
              <a:gd name="connsiteX3" fmla="*/ 2414435 w 2414435"/>
              <a:gd name="connsiteY3" fmla="*/ 42292 h 422924"/>
              <a:gd name="connsiteX4" fmla="*/ 2414435 w 2414435"/>
              <a:gd name="connsiteY4" fmla="*/ 380632 h 422924"/>
              <a:gd name="connsiteX5" fmla="*/ 2372143 w 2414435"/>
              <a:gd name="connsiteY5" fmla="*/ 422924 h 422924"/>
              <a:gd name="connsiteX6" fmla="*/ 42292 w 2414435"/>
              <a:gd name="connsiteY6" fmla="*/ 422924 h 422924"/>
              <a:gd name="connsiteX7" fmla="*/ 0 w 2414435"/>
              <a:gd name="connsiteY7" fmla="*/ 380632 h 422924"/>
              <a:gd name="connsiteX8" fmla="*/ 0 w 2414435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4435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2372143" y="0"/>
                </a:lnTo>
                <a:cubicBezTo>
                  <a:pt x="2395500" y="0"/>
                  <a:pt x="2414435" y="18935"/>
                  <a:pt x="2414435" y="42292"/>
                </a:cubicBezTo>
                <a:lnTo>
                  <a:pt x="2414435" y="380632"/>
                </a:lnTo>
                <a:cubicBezTo>
                  <a:pt x="2414435" y="403989"/>
                  <a:pt x="2395500" y="422924"/>
                  <a:pt x="2372143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107" tIns="58107" rIns="58107" bIns="58107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культуры в Чувашской Республике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4575594" y="4543157"/>
            <a:ext cx="2448000" cy="706156"/>
          </a:xfrm>
          <a:custGeom>
            <a:avLst/>
            <a:gdLst>
              <a:gd name="connsiteX0" fmla="*/ 0 w 2395637"/>
              <a:gd name="connsiteY0" fmla="*/ 70616 h 706156"/>
              <a:gd name="connsiteX1" fmla="*/ 70616 w 2395637"/>
              <a:gd name="connsiteY1" fmla="*/ 0 h 706156"/>
              <a:gd name="connsiteX2" fmla="*/ 2325021 w 2395637"/>
              <a:gd name="connsiteY2" fmla="*/ 0 h 706156"/>
              <a:gd name="connsiteX3" fmla="*/ 2395637 w 2395637"/>
              <a:gd name="connsiteY3" fmla="*/ 70616 h 706156"/>
              <a:gd name="connsiteX4" fmla="*/ 2395637 w 2395637"/>
              <a:gd name="connsiteY4" fmla="*/ 635540 h 706156"/>
              <a:gd name="connsiteX5" fmla="*/ 2325021 w 2395637"/>
              <a:gd name="connsiteY5" fmla="*/ 706156 h 706156"/>
              <a:gd name="connsiteX6" fmla="*/ 70616 w 2395637"/>
              <a:gd name="connsiteY6" fmla="*/ 706156 h 706156"/>
              <a:gd name="connsiteX7" fmla="*/ 0 w 2395637"/>
              <a:gd name="connsiteY7" fmla="*/ 635540 h 706156"/>
              <a:gd name="connsiteX8" fmla="*/ 0 w 2395637"/>
              <a:gd name="connsiteY8" fmla="*/ 70616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5637" h="706156">
                <a:moveTo>
                  <a:pt x="0" y="70616"/>
                </a:moveTo>
                <a:cubicBezTo>
                  <a:pt x="0" y="31616"/>
                  <a:pt x="31616" y="0"/>
                  <a:pt x="70616" y="0"/>
                </a:cubicBezTo>
                <a:lnTo>
                  <a:pt x="2325021" y="0"/>
                </a:lnTo>
                <a:cubicBezTo>
                  <a:pt x="2364021" y="0"/>
                  <a:pt x="2395637" y="31616"/>
                  <a:pt x="2395637" y="70616"/>
                </a:cubicBezTo>
                <a:lnTo>
                  <a:pt x="2395637" y="635540"/>
                </a:lnTo>
                <a:cubicBezTo>
                  <a:pt x="2395637" y="674540"/>
                  <a:pt x="2364021" y="706156"/>
                  <a:pt x="2325021" y="706156"/>
                </a:cubicBezTo>
                <a:lnTo>
                  <a:pt x="70616" y="706156"/>
                </a:lnTo>
                <a:cubicBezTo>
                  <a:pt x="31616" y="706156"/>
                  <a:pt x="0" y="674540"/>
                  <a:pt x="0" y="635540"/>
                </a:cubicBezTo>
                <a:lnTo>
                  <a:pt x="0" y="7061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403" tIns="66403" rIns="66403" bIns="6640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единства российской нации и этно-культурное развитие народов Чувашской Республики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4580320" y="5294099"/>
            <a:ext cx="2448000" cy="406901"/>
          </a:xfrm>
          <a:custGeom>
            <a:avLst/>
            <a:gdLst>
              <a:gd name="connsiteX0" fmla="*/ 0 w 2358478"/>
              <a:gd name="connsiteY0" fmla="*/ 40690 h 406901"/>
              <a:gd name="connsiteX1" fmla="*/ 40690 w 2358478"/>
              <a:gd name="connsiteY1" fmla="*/ 0 h 406901"/>
              <a:gd name="connsiteX2" fmla="*/ 2317788 w 2358478"/>
              <a:gd name="connsiteY2" fmla="*/ 0 h 406901"/>
              <a:gd name="connsiteX3" fmla="*/ 2358478 w 2358478"/>
              <a:gd name="connsiteY3" fmla="*/ 40690 h 406901"/>
              <a:gd name="connsiteX4" fmla="*/ 2358478 w 2358478"/>
              <a:gd name="connsiteY4" fmla="*/ 366211 h 406901"/>
              <a:gd name="connsiteX5" fmla="*/ 2317788 w 2358478"/>
              <a:gd name="connsiteY5" fmla="*/ 406901 h 406901"/>
              <a:gd name="connsiteX6" fmla="*/ 40690 w 2358478"/>
              <a:gd name="connsiteY6" fmla="*/ 406901 h 406901"/>
              <a:gd name="connsiteX7" fmla="*/ 0 w 2358478"/>
              <a:gd name="connsiteY7" fmla="*/ 366211 h 406901"/>
              <a:gd name="connsiteX8" fmla="*/ 0 w 2358478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8478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2317788" y="0"/>
                </a:lnTo>
                <a:cubicBezTo>
                  <a:pt x="2340260" y="0"/>
                  <a:pt x="2358478" y="18218"/>
                  <a:pt x="2358478" y="40690"/>
                </a:cubicBezTo>
                <a:lnTo>
                  <a:pt x="2358478" y="366211"/>
                </a:lnTo>
                <a:cubicBezTo>
                  <a:pt x="2358478" y="388683"/>
                  <a:pt x="2340260" y="406901"/>
                  <a:pt x="2317788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38" tIns="57638" rIns="57638" bIns="5763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Туризм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4580320" y="5745786"/>
            <a:ext cx="2448000" cy="706156"/>
          </a:xfrm>
          <a:custGeom>
            <a:avLst/>
            <a:gdLst>
              <a:gd name="connsiteX0" fmla="*/ 0 w 2358478"/>
              <a:gd name="connsiteY0" fmla="*/ 70616 h 706156"/>
              <a:gd name="connsiteX1" fmla="*/ 70616 w 2358478"/>
              <a:gd name="connsiteY1" fmla="*/ 0 h 706156"/>
              <a:gd name="connsiteX2" fmla="*/ 2287862 w 2358478"/>
              <a:gd name="connsiteY2" fmla="*/ 0 h 706156"/>
              <a:gd name="connsiteX3" fmla="*/ 2358478 w 2358478"/>
              <a:gd name="connsiteY3" fmla="*/ 70616 h 706156"/>
              <a:gd name="connsiteX4" fmla="*/ 2358478 w 2358478"/>
              <a:gd name="connsiteY4" fmla="*/ 635540 h 706156"/>
              <a:gd name="connsiteX5" fmla="*/ 2287862 w 2358478"/>
              <a:gd name="connsiteY5" fmla="*/ 706156 h 706156"/>
              <a:gd name="connsiteX6" fmla="*/ 70616 w 2358478"/>
              <a:gd name="connsiteY6" fmla="*/ 706156 h 706156"/>
              <a:gd name="connsiteX7" fmla="*/ 0 w 2358478"/>
              <a:gd name="connsiteY7" fmla="*/ 635540 h 706156"/>
              <a:gd name="connsiteX8" fmla="*/ 0 w 2358478"/>
              <a:gd name="connsiteY8" fmla="*/ 70616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8478" h="706156">
                <a:moveTo>
                  <a:pt x="0" y="70616"/>
                </a:moveTo>
                <a:cubicBezTo>
                  <a:pt x="0" y="31616"/>
                  <a:pt x="31616" y="0"/>
                  <a:pt x="70616" y="0"/>
                </a:cubicBezTo>
                <a:lnTo>
                  <a:pt x="2287862" y="0"/>
                </a:lnTo>
                <a:cubicBezTo>
                  <a:pt x="2326862" y="0"/>
                  <a:pt x="2358478" y="31616"/>
                  <a:pt x="2358478" y="70616"/>
                </a:cubicBezTo>
                <a:lnTo>
                  <a:pt x="2358478" y="635540"/>
                </a:lnTo>
                <a:cubicBezTo>
                  <a:pt x="2358478" y="674540"/>
                  <a:pt x="2326862" y="706156"/>
                  <a:pt x="2287862" y="706156"/>
                </a:cubicBezTo>
                <a:lnTo>
                  <a:pt x="70616" y="706156"/>
                </a:lnTo>
                <a:cubicBezTo>
                  <a:pt x="31616" y="706156"/>
                  <a:pt x="0" y="674540"/>
                  <a:pt x="0" y="635540"/>
                </a:cubicBezTo>
                <a:lnTo>
                  <a:pt x="0" y="7061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403" tIns="66403" rIns="66403" bIns="6640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088219" y="3644962"/>
            <a:ext cx="612000" cy="385761"/>
          </a:xfrm>
          <a:custGeom>
            <a:avLst/>
            <a:gdLst>
              <a:gd name="connsiteX0" fmla="*/ 0 w 648923"/>
              <a:gd name="connsiteY0" fmla="*/ 49092 h 490919"/>
              <a:gd name="connsiteX1" fmla="*/ 49092 w 648923"/>
              <a:gd name="connsiteY1" fmla="*/ 0 h 490919"/>
              <a:gd name="connsiteX2" fmla="*/ 599831 w 648923"/>
              <a:gd name="connsiteY2" fmla="*/ 0 h 490919"/>
              <a:gd name="connsiteX3" fmla="*/ 648923 w 648923"/>
              <a:gd name="connsiteY3" fmla="*/ 49092 h 490919"/>
              <a:gd name="connsiteX4" fmla="*/ 648923 w 648923"/>
              <a:gd name="connsiteY4" fmla="*/ 441827 h 490919"/>
              <a:gd name="connsiteX5" fmla="*/ 599831 w 648923"/>
              <a:gd name="connsiteY5" fmla="*/ 490919 h 490919"/>
              <a:gd name="connsiteX6" fmla="*/ 49092 w 648923"/>
              <a:gd name="connsiteY6" fmla="*/ 490919 h 490919"/>
              <a:gd name="connsiteX7" fmla="*/ 0 w 648923"/>
              <a:gd name="connsiteY7" fmla="*/ 441827 h 490919"/>
              <a:gd name="connsiteX8" fmla="*/ 0 w 648923"/>
              <a:gd name="connsiteY8" fmla="*/ 49092 h 49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923" h="490919">
                <a:moveTo>
                  <a:pt x="0" y="49092"/>
                </a:moveTo>
                <a:cubicBezTo>
                  <a:pt x="0" y="21979"/>
                  <a:pt x="21979" y="0"/>
                  <a:pt x="49092" y="0"/>
                </a:cubicBezTo>
                <a:lnTo>
                  <a:pt x="599831" y="0"/>
                </a:lnTo>
                <a:cubicBezTo>
                  <a:pt x="626944" y="0"/>
                  <a:pt x="648923" y="21979"/>
                  <a:pt x="648923" y="49092"/>
                </a:cubicBezTo>
                <a:lnTo>
                  <a:pt x="648923" y="441827"/>
                </a:lnTo>
                <a:cubicBezTo>
                  <a:pt x="648923" y="468940"/>
                  <a:pt x="626944" y="490919"/>
                  <a:pt x="599831" y="490919"/>
                </a:cubicBezTo>
                <a:lnTo>
                  <a:pt x="49092" y="490919"/>
                </a:lnTo>
                <a:cubicBezTo>
                  <a:pt x="21979" y="490919"/>
                  <a:pt x="0" y="468940"/>
                  <a:pt x="0" y="441827"/>
                </a:cubicBezTo>
                <a:lnTo>
                  <a:pt x="0" y="490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529" tIns="71529" rIns="71529" bIns="71529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lang="ru-RU" sz="1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7088219" y="4075571"/>
            <a:ext cx="612000" cy="422924"/>
          </a:xfrm>
          <a:custGeom>
            <a:avLst/>
            <a:gdLst>
              <a:gd name="connsiteX0" fmla="*/ 0 w 653563"/>
              <a:gd name="connsiteY0" fmla="*/ 42292 h 422924"/>
              <a:gd name="connsiteX1" fmla="*/ 42292 w 653563"/>
              <a:gd name="connsiteY1" fmla="*/ 0 h 422924"/>
              <a:gd name="connsiteX2" fmla="*/ 611271 w 653563"/>
              <a:gd name="connsiteY2" fmla="*/ 0 h 422924"/>
              <a:gd name="connsiteX3" fmla="*/ 653563 w 653563"/>
              <a:gd name="connsiteY3" fmla="*/ 42292 h 422924"/>
              <a:gd name="connsiteX4" fmla="*/ 653563 w 653563"/>
              <a:gd name="connsiteY4" fmla="*/ 380632 h 422924"/>
              <a:gd name="connsiteX5" fmla="*/ 611271 w 653563"/>
              <a:gd name="connsiteY5" fmla="*/ 422924 h 422924"/>
              <a:gd name="connsiteX6" fmla="*/ 42292 w 653563"/>
              <a:gd name="connsiteY6" fmla="*/ 422924 h 422924"/>
              <a:gd name="connsiteX7" fmla="*/ 0 w 653563"/>
              <a:gd name="connsiteY7" fmla="*/ 380632 h 422924"/>
              <a:gd name="connsiteX8" fmla="*/ 0 w 653563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3563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611271" y="0"/>
                </a:lnTo>
                <a:cubicBezTo>
                  <a:pt x="634628" y="0"/>
                  <a:pt x="653563" y="18935"/>
                  <a:pt x="653563" y="42292"/>
                </a:cubicBezTo>
                <a:lnTo>
                  <a:pt x="653563" y="380632"/>
                </a:lnTo>
                <a:cubicBezTo>
                  <a:pt x="653563" y="403989"/>
                  <a:pt x="634628" y="422924"/>
                  <a:pt x="611271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727" tIns="65727" rIns="65727" bIns="6572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1 514,4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7088219" y="4543281"/>
            <a:ext cx="612000" cy="706156"/>
          </a:xfrm>
          <a:custGeom>
            <a:avLst/>
            <a:gdLst>
              <a:gd name="connsiteX0" fmla="*/ 0 w 654823"/>
              <a:gd name="connsiteY0" fmla="*/ 65482 h 706156"/>
              <a:gd name="connsiteX1" fmla="*/ 65482 w 654823"/>
              <a:gd name="connsiteY1" fmla="*/ 0 h 706156"/>
              <a:gd name="connsiteX2" fmla="*/ 589341 w 654823"/>
              <a:gd name="connsiteY2" fmla="*/ 0 h 706156"/>
              <a:gd name="connsiteX3" fmla="*/ 654823 w 654823"/>
              <a:gd name="connsiteY3" fmla="*/ 65482 h 706156"/>
              <a:gd name="connsiteX4" fmla="*/ 654823 w 654823"/>
              <a:gd name="connsiteY4" fmla="*/ 640674 h 706156"/>
              <a:gd name="connsiteX5" fmla="*/ 589341 w 654823"/>
              <a:gd name="connsiteY5" fmla="*/ 706156 h 706156"/>
              <a:gd name="connsiteX6" fmla="*/ 65482 w 654823"/>
              <a:gd name="connsiteY6" fmla="*/ 706156 h 706156"/>
              <a:gd name="connsiteX7" fmla="*/ 0 w 654823"/>
              <a:gd name="connsiteY7" fmla="*/ 640674 h 706156"/>
              <a:gd name="connsiteX8" fmla="*/ 0 w 654823"/>
              <a:gd name="connsiteY8" fmla="*/ 65482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4823" h="706156">
                <a:moveTo>
                  <a:pt x="0" y="65482"/>
                </a:moveTo>
                <a:cubicBezTo>
                  <a:pt x="0" y="29317"/>
                  <a:pt x="29317" y="0"/>
                  <a:pt x="65482" y="0"/>
                </a:cubicBezTo>
                <a:lnTo>
                  <a:pt x="589341" y="0"/>
                </a:lnTo>
                <a:cubicBezTo>
                  <a:pt x="625506" y="0"/>
                  <a:pt x="654823" y="29317"/>
                  <a:pt x="654823" y="65482"/>
                </a:cubicBezTo>
                <a:lnTo>
                  <a:pt x="654823" y="640674"/>
                </a:lnTo>
                <a:cubicBezTo>
                  <a:pt x="654823" y="676839"/>
                  <a:pt x="625506" y="706156"/>
                  <a:pt x="589341" y="706156"/>
                </a:cubicBezTo>
                <a:lnTo>
                  <a:pt x="65482" y="706156"/>
                </a:lnTo>
                <a:cubicBezTo>
                  <a:pt x="29317" y="706156"/>
                  <a:pt x="0" y="676839"/>
                  <a:pt x="0" y="640674"/>
                </a:cubicBezTo>
                <a:lnTo>
                  <a:pt x="0" y="6548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19" tIns="72519" rIns="72519" bIns="7251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43,1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088219" y="5294223"/>
            <a:ext cx="612000" cy="406901"/>
          </a:xfrm>
          <a:custGeom>
            <a:avLst/>
            <a:gdLst>
              <a:gd name="connsiteX0" fmla="*/ 0 w 657402"/>
              <a:gd name="connsiteY0" fmla="*/ 40690 h 406901"/>
              <a:gd name="connsiteX1" fmla="*/ 40690 w 657402"/>
              <a:gd name="connsiteY1" fmla="*/ 0 h 406901"/>
              <a:gd name="connsiteX2" fmla="*/ 616712 w 657402"/>
              <a:gd name="connsiteY2" fmla="*/ 0 h 406901"/>
              <a:gd name="connsiteX3" fmla="*/ 657402 w 657402"/>
              <a:gd name="connsiteY3" fmla="*/ 40690 h 406901"/>
              <a:gd name="connsiteX4" fmla="*/ 657402 w 657402"/>
              <a:gd name="connsiteY4" fmla="*/ 366211 h 406901"/>
              <a:gd name="connsiteX5" fmla="*/ 616712 w 657402"/>
              <a:gd name="connsiteY5" fmla="*/ 406901 h 406901"/>
              <a:gd name="connsiteX6" fmla="*/ 40690 w 657402"/>
              <a:gd name="connsiteY6" fmla="*/ 406901 h 406901"/>
              <a:gd name="connsiteX7" fmla="*/ 0 w 657402"/>
              <a:gd name="connsiteY7" fmla="*/ 366211 h 406901"/>
              <a:gd name="connsiteX8" fmla="*/ 0 w 657402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02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616712" y="0"/>
                </a:lnTo>
                <a:cubicBezTo>
                  <a:pt x="639184" y="0"/>
                  <a:pt x="657402" y="18218"/>
                  <a:pt x="657402" y="40690"/>
                </a:cubicBezTo>
                <a:lnTo>
                  <a:pt x="657402" y="366211"/>
                </a:lnTo>
                <a:cubicBezTo>
                  <a:pt x="657402" y="388683"/>
                  <a:pt x="639184" y="406901"/>
                  <a:pt x="616712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258" tIns="65258" rIns="65258" bIns="652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242,9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7088219" y="5745910"/>
            <a:ext cx="612000" cy="706156"/>
          </a:xfrm>
          <a:custGeom>
            <a:avLst/>
            <a:gdLst>
              <a:gd name="connsiteX0" fmla="*/ 0 w 683605"/>
              <a:gd name="connsiteY0" fmla="*/ 68361 h 706156"/>
              <a:gd name="connsiteX1" fmla="*/ 68361 w 683605"/>
              <a:gd name="connsiteY1" fmla="*/ 0 h 706156"/>
              <a:gd name="connsiteX2" fmla="*/ 615245 w 683605"/>
              <a:gd name="connsiteY2" fmla="*/ 0 h 706156"/>
              <a:gd name="connsiteX3" fmla="*/ 683606 w 683605"/>
              <a:gd name="connsiteY3" fmla="*/ 68361 h 706156"/>
              <a:gd name="connsiteX4" fmla="*/ 683605 w 683605"/>
              <a:gd name="connsiteY4" fmla="*/ 637796 h 706156"/>
              <a:gd name="connsiteX5" fmla="*/ 615244 w 683605"/>
              <a:gd name="connsiteY5" fmla="*/ 706157 h 706156"/>
              <a:gd name="connsiteX6" fmla="*/ 68361 w 683605"/>
              <a:gd name="connsiteY6" fmla="*/ 706156 h 706156"/>
              <a:gd name="connsiteX7" fmla="*/ 0 w 683605"/>
              <a:gd name="connsiteY7" fmla="*/ 637795 h 706156"/>
              <a:gd name="connsiteX8" fmla="*/ 0 w 683605"/>
              <a:gd name="connsiteY8" fmla="*/ 68361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3605" h="706156">
                <a:moveTo>
                  <a:pt x="0" y="68361"/>
                </a:moveTo>
                <a:cubicBezTo>
                  <a:pt x="0" y="30606"/>
                  <a:pt x="30606" y="0"/>
                  <a:pt x="68361" y="0"/>
                </a:cubicBezTo>
                <a:lnTo>
                  <a:pt x="615245" y="0"/>
                </a:lnTo>
                <a:cubicBezTo>
                  <a:pt x="653000" y="0"/>
                  <a:pt x="683606" y="30606"/>
                  <a:pt x="683606" y="68361"/>
                </a:cubicBezTo>
                <a:cubicBezTo>
                  <a:pt x="683606" y="258173"/>
                  <a:pt x="683605" y="447984"/>
                  <a:pt x="683605" y="637796"/>
                </a:cubicBezTo>
                <a:cubicBezTo>
                  <a:pt x="683605" y="675551"/>
                  <a:pt x="652999" y="706157"/>
                  <a:pt x="615244" y="706157"/>
                </a:cubicBezTo>
                <a:lnTo>
                  <a:pt x="68361" y="706156"/>
                </a:lnTo>
                <a:cubicBezTo>
                  <a:pt x="30606" y="706156"/>
                  <a:pt x="0" y="675550"/>
                  <a:pt x="0" y="637795"/>
                </a:cubicBezTo>
                <a:lnTo>
                  <a:pt x="0" y="6836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3362" tIns="73362" rIns="73362" bIns="7336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24,1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8403562" y="3644962"/>
            <a:ext cx="612000" cy="385761"/>
          </a:xfrm>
          <a:custGeom>
            <a:avLst/>
            <a:gdLst>
              <a:gd name="connsiteX0" fmla="*/ 0 w 586266"/>
              <a:gd name="connsiteY0" fmla="*/ 49092 h 490919"/>
              <a:gd name="connsiteX1" fmla="*/ 49092 w 586266"/>
              <a:gd name="connsiteY1" fmla="*/ 0 h 490919"/>
              <a:gd name="connsiteX2" fmla="*/ 537174 w 586266"/>
              <a:gd name="connsiteY2" fmla="*/ 0 h 490919"/>
              <a:gd name="connsiteX3" fmla="*/ 586266 w 586266"/>
              <a:gd name="connsiteY3" fmla="*/ 49092 h 490919"/>
              <a:gd name="connsiteX4" fmla="*/ 586266 w 586266"/>
              <a:gd name="connsiteY4" fmla="*/ 441827 h 490919"/>
              <a:gd name="connsiteX5" fmla="*/ 537174 w 586266"/>
              <a:gd name="connsiteY5" fmla="*/ 490919 h 490919"/>
              <a:gd name="connsiteX6" fmla="*/ 49092 w 586266"/>
              <a:gd name="connsiteY6" fmla="*/ 490919 h 490919"/>
              <a:gd name="connsiteX7" fmla="*/ 0 w 586266"/>
              <a:gd name="connsiteY7" fmla="*/ 441827 h 490919"/>
              <a:gd name="connsiteX8" fmla="*/ 0 w 586266"/>
              <a:gd name="connsiteY8" fmla="*/ 49092 h 49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6266" h="490919">
                <a:moveTo>
                  <a:pt x="0" y="49092"/>
                </a:moveTo>
                <a:cubicBezTo>
                  <a:pt x="0" y="21979"/>
                  <a:pt x="21979" y="0"/>
                  <a:pt x="49092" y="0"/>
                </a:cubicBezTo>
                <a:lnTo>
                  <a:pt x="537174" y="0"/>
                </a:lnTo>
                <a:cubicBezTo>
                  <a:pt x="564287" y="0"/>
                  <a:pt x="586266" y="21979"/>
                  <a:pt x="586266" y="49092"/>
                </a:cubicBezTo>
                <a:lnTo>
                  <a:pt x="586266" y="441827"/>
                </a:lnTo>
                <a:cubicBezTo>
                  <a:pt x="586266" y="468940"/>
                  <a:pt x="564287" y="490919"/>
                  <a:pt x="537174" y="490919"/>
                </a:cubicBezTo>
                <a:lnTo>
                  <a:pt x="49092" y="490919"/>
                </a:lnTo>
                <a:cubicBezTo>
                  <a:pt x="21979" y="490919"/>
                  <a:pt x="0" y="468940"/>
                  <a:pt x="0" y="441827"/>
                </a:cubicBezTo>
                <a:lnTo>
                  <a:pt x="0" y="490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719" tIns="67719" rIns="67719" bIns="6771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403562" y="4075447"/>
            <a:ext cx="612000" cy="422924"/>
          </a:xfrm>
          <a:custGeom>
            <a:avLst/>
            <a:gdLst>
              <a:gd name="connsiteX0" fmla="*/ 0 w 583979"/>
              <a:gd name="connsiteY0" fmla="*/ 42292 h 422924"/>
              <a:gd name="connsiteX1" fmla="*/ 42292 w 583979"/>
              <a:gd name="connsiteY1" fmla="*/ 0 h 422924"/>
              <a:gd name="connsiteX2" fmla="*/ 541687 w 583979"/>
              <a:gd name="connsiteY2" fmla="*/ 0 h 422924"/>
              <a:gd name="connsiteX3" fmla="*/ 583979 w 583979"/>
              <a:gd name="connsiteY3" fmla="*/ 42292 h 422924"/>
              <a:gd name="connsiteX4" fmla="*/ 583979 w 583979"/>
              <a:gd name="connsiteY4" fmla="*/ 380632 h 422924"/>
              <a:gd name="connsiteX5" fmla="*/ 541687 w 583979"/>
              <a:gd name="connsiteY5" fmla="*/ 422924 h 422924"/>
              <a:gd name="connsiteX6" fmla="*/ 42292 w 583979"/>
              <a:gd name="connsiteY6" fmla="*/ 422924 h 422924"/>
              <a:gd name="connsiteX7" fmla="*/ 0 w 583979"/>
              <a:gd name="connsiteY7" fmla="*/ 380632 h 422924"/>
              <a:gd name="connsiteX8" fmla="*/ 0 w 583979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3979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541687" y="0"/>
                </a:lnTo>
                <a:cubicBezTo>
                  <a:pt x="565044" y="0"/>
                  <a:pt x="583979" y="18935"/>
                  <a:pt x="583979" y="42292"/>
                </a:cubicBezTo>
                <a:lnTo>
                  <a:pt x="583979" y="380632"/>
                </a:lnTo>
                <a:cubicBezTo>
                  <a:pt x="583979" y="403989"/>
                  <a:pt x="565044" y="422924"/>
                  <a:pt x="541687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727" tIns="65727" rIns="65727" bIns="6572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1 012,4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8403562" y="4543157"/>
            <a:ext cx="612000" cy="706156"/>
          </a:xfrm>
          <a:custGeom>
            <a:avLst/>
            <a:gdLst>
              <a:gd name="connsiteX0" fmla="*/ 0 w 579432"/>
              <a:gd name="connsiteY0" fmla="*/ 57943 h 706156"/>
              <a:gd name="connsiteX1" fmla="*/ 57943 w 579432"/>
              <a:gd name="connsiteY1" fmla="*/ 0 h 706156"/>
              <a:gd name="connsiteX2" fmla="*/ 521489 w 579432"/>
              <a:gd name="connsiteY2" fmla="*/ 0 h 706156"/>
              <a:gd name="connsiteX3" fmla="*/ 579432 w 579432"/>
              <a:gd name="connsiteY3" fmla="*/ 57943 h 706156"/>
              <a:gd name="connsiteX4" fmla="*/ 579432 w 579432"/>
              <a:gd name="connsiteY4" fmla="*/ 648213 h 706156"/>
              <a:gd name="connsiteX5" fmla="*/ 521489 w 579432"/>
              <a:gd name="connsiteY5" fmla="*/ 706156 h 706156"/>
              <a:gd name="connsiteX6" fmla="*/ 57943 w 579432"/>
              <a:gd name="connsiteY6" fmla="*/ 706156 h 706156"/>
              <a:gd name="connsiteX7" fmla="*/ 0 w 579432"/>
              <a:gd name="connsiteY7" fmla="*/ 648213 h 706156"/>
              <a:gd name="connsiteX8" fmla="*/ 0 w 579432"/>
              <a:gd name="connsiteY8" fmla="*/ 57943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9432" h="706156">
                <a:moveTo>
                  <a:pt x="0" y="57943"/>
                </a:moveTo>
                <a:cubicBezTo>
                  <a:pt x="0" y="25942"/>
                  <a:pt x="25942" y="0"/>
                  <a:pt x="57943" y="0"/>
                </a:cubicBezTo>
                <a:lnTo>
                  <a:pt x="521489" y="0"/>
                </a:lnTo>
                <a:cubicBezTo>
                  <a:pt x="553490" y="0"/>
                  <a:pt x="579432" y="25942"/>
                  <a:pt x="579432" y="57943"/>
                </a:cubicBezTo>
                <a:lnTo>
                  <a:pt x="579432" y="648213"/>
                </a:lnTo>
                <a:cubicBezTo>
                  <a:pt x="579432" y="680214"/>
                  <a:pt x="553490" y="706156"/>
                  <a:pt x="521489" y="706156"/>
                </a:cubicBezTo>
                <a:lnTo>
                  <a:pt x="57943" y="706156"/>
                </a:lnTo>
                <a:cubicBezTo>
                  <a:pt x="25942" y="706156"/>
                  <a:pt x="0" y="680214"/>
                  <a:pt x="0" y="648213"/>
                </a:cubicBezTo>
                <a:lnTo>
                  <a:pt x="0" y="579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311" tIns="70311" rIns="70311" bIns="7031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32,5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8403562" y="5294099"/>
            <a:ext cx="612000" cy="406901"/>
          </a:xfrm>
          <a:custGeom>
            <a:avLst/>
            <a:gdLst>
              <a:gd name="connsiteX0" fmla="*/ 0 w 587308"/>
              <a:gd name="connsiteY0" fmla="*/ 40690 h 406901"/>
              <a:gd name="connsiteX1" fmla="*/ 40690 w 587308"/>
              <a:gd name="connsiteY1" fmla="*/ 0 h 406901"/>
              <a:gd name="connsiteX2" fmla="*/ 546618 w 587308"/>
              <a:gd name="connsiteY2" fmla="*/ 0 h 406901"/>
              <a:gd name="connsiteX3" fmla="*/ 587308 w 587308"/>
              <a:gd name="connsiteY3" fmla="*/ 40690 h 406901"/>
              <a:gd name="connsiteX4" fmla="*/ 587308 w 587308"/>
              <a:gd name="connsiteY4" fmla="*/ 366211 h 406901"/>
              <a:gd name="connsiteX5" fmla="*/ 546618 w 587308"/>
              <a:gd name="connsiteY5" fmla="*/ 406901 h 406901"/>
              <a:gd name="connsiteX6" fmla="*/ 40690 w 587308"/>
              <a:gd name="connsiteY6" fmla="*/ 406901 h 406901"/>
              <a:gd name="connsiteX7" fmla="*/ 0 w 587308"/>
              <a:gd name="connsiteY7" fmla="*/ 366211 h 406901"/>
              <a:gd name="connsiteX8" fmla="*/ 0 w 587308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7308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546618" y="0"/>
                </a:lnTo>
                <a:cubicBezTo>
                  <a:pt x="569090" y="0"/>
                  <a:pt x="587308" y="18218"/>
                  <a:pt x="587308" y="40690"/>
                </a:cubicBezTo>
                <a:lnTo>
                  <a:pt x="587308" y="366211"/>
                </a:lnTo>
                <a:cubicBezTo>
                  <a:pt x="587308" y="388683"/>
                  <a:pt x="569090" y="406901"/>
                  <a:pt x="546618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258" tIns="65258" rIns="65258" bIns="652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0,4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403562" y="5745786"/>
            <a:ext cx="612000" cy="706156"/>
          </a:xfrm>
          <a:custGeom>
            <a:avLst/>
            <a:gdLst>
              <a:gd name="connsiteX0" fmla="*/ 0 w 596577"/>
              <a:gd name="connsiteY0" fmla="*/ 59658 h 706156"/>
              <a:gd name="connsiteX1" fmla="*/ 59658 w 596577"/>
              <a:gd name="connsiteY1" fmla="*/ 0 h 706156"/>
              <a:gd name="connsiteX2" fmla="*/ 536919 w 596577"/>
              <a:gd name="connsiteY2" fmla="*/ 0 h 706156"/>
              <a:gd name="connsiteX3" fmla="*/ 596577 w 596577"/>
              <a:gd name="connsiteY3" fmla="*/ 59658 h 706156"/>
              <a:gd name="connsiteX4" fmla="*/ 596577 w 596577"/>
              <a:gd name="connsiteY4" fmla="*/ 646498 h 706156"/>
              <a:gd name="connsiteX5" fmla="*/ 536919 w 596577"/>
              <a:gd name="connsiteY5" fmla="*/ 706156 h 706156"/>
              <a:gd name="connsiteX6" fmla="*/ 59658 w 596577"/>
              <a:gd name="connsiteY6" fmla="*/ 706156 h 706156"/>
              <a:gd name="connsiteX7" fmla="*/ 0 w 596577"/>
              <a:gd name="connsiteY7" fmla="*/ 646498 h 706156"/>
              <a:gd name="connsiteX8" fmla="*/ 0 w 596577"/>
              <a:gd name="connsiteY8" fmla="*/ 59658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6577" h="706156">
                <a:moveTo>
                  <a:pt x="0" y="59658"/>
                </a:moveTo>
                <a:cubicBezTo>
                  <a:pt x="0" y="26710"/>
                  <a:pt x="26710" y="0"/>
                  <a:pt x="59658" y="0"/>
                </a:cubicBezTo>
                <a:lnTo>
                  <a:pt x="536919" y="0"/>
                </a:lnTo>
                <a:cubicBezTo>
                  <a:pt x="569867" y="0"/>
                  <a:pt x="596577" y="26710"/>
                  <a:pt x="596577" y="59658"/>
                </a:cubicBezTo>
                <a:lnTo>
                  <a:pt x="596577" y="646498"/>
                </a:lnTo>
                <a:cubicBezTo>
                  <a:pt x="596577" y="679446"/>
                  <a:pt x="569867" y="706156"/>
                  <a:pt x="536919" y="706156"/>
                </a:cubicBezTo>
                <a:lnTo>
                  <a:pt x="59658" y="706156"/>
                </a:lnTo>
                <a:cubicBezTo>
                  <a:pt x="26710" y="706156"/>
                  <a:pt x="0" y="679446"/>
                  <a:pt x="0" y="646498"/>
                </a:cubicBezTo>
                <a:lnTo>
                  <a:pt x="0" y="5965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813" tIns="70813" rIns="70813" bIns="7081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21,6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 и туризма»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740000" y="3644962"/>
            <a:ext cx="612000" cy="385761"/>
          </a:xfrm>
          <a:custGeom>
            <a:avLst/>
            <a:gdLst>
              <a:gd name="connsiteX0" fmla="*/ 0 w 648923"/>
              <a:gd name="connsiteY0" fmla="*/ 49092 h 490919"/>
              <a:gd name="connsiteX1" fmla="*/ 49092 w 648923"/>
              <a:gd name="connsiteY1" fmla="*/ 0 h 490919"/>
              <a:gd name="connsiteX2" fmla="*/ 599831 w 648923"/>
              <a:gd name="connsiteY2" fmla="*/ 0 h 490919"/>
              <a:gd name="connsiteX3" fmla="*/ 648923 w 648923"/>
              <a:gd name="connsiteY3" fmla="*/ 49092 h 490919"/>
              <a:gd name="connsiteX4" fmla="*/ 648923 w 648923"/>
              <a:gd name="connsiteY4" fmla="*/ 441827 h 490919"/>
              <a:gd name="connsiteX5" fmla="*/ 599831 w 648923"/>
              <a:gd name="connsiteY5" fmla="*/ 490919 h 490919"/>
              <a:gd name="connsiteX6" fmla="*/ 49092 w 648923"/>
              <a:gd name="connsiteY6" fmla="*/ 490919 h 490919"/>
              <a:gd name="connsiteX7" fmla="*/ 0 w 648923"/>
              <a:gd name="connsiteY7" fmla="*/ 441827 h 490919"/>
              <a:gd name="connsiteX8" fmla="*/ 0 w 648923"/>
              <a:gd name="connsiteY8" fmla="*/ 49092 h 49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923" h="490919">
                <a:moveTo>
                  <a:pt x="0" y="49092"/>
                </a:moveTo>
                <a:cubicBezTo>
                  <a:pt x="0" y="21979"/>
                  <a:pt x="21979" y="0"/>
                  <a:pt x="49092" y="0"/>
                </a:cubicBezTo>
                <a:lnTo>
                  <a:pt x="599831" y="0"/>
                </a:lnTo>
                <a:cubicBezTo>
                  <a:pt x="626944" y="0"/>
                  <a:pt x="648923" y="21979"/>
                  <a:pt x="648923" y="49092"/>
                </a:cubicBezTo>
                <a:lnTo>
                  <a:pt x="648923" y="441827"/>
                </a:lnTo>
                <a:cubicBezTo>
                  <a:pt x="648923" y="468940"/>
                  <a:pt x="626944" y="490919"/>
                  <a:pt x="599831" y="490919"/>
                </a:cubicBezTo>
                <a:lnTo>
                  <a:pt x="49092" y="490919"/>
                </a:lnTo>
                <a:cubicBezTo>
                  <a:pt x="21979" y="490919"/>
                  <a:pt x="0" y="468940"/>
                  <a:pt x="0" y="441827"/>
                </a:cubicBezTo>
                <a:lnTo>
                  <a:pt x="0" y="490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529" tIns="71529" rIns="71529" bIns="71529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740000" y="4075571"/>
            <a:ext cx="612000" cy="422924"/>
          </a:xfrm>
          <a:custGeom>
            <a:avLst/>
            <a:gdLst>
              <a:gd name="connsiteX0" fmla="*/ 0 w 653563"/>
              <a:gd name="connsiteY0" fmla="*/ 42292 h 422924"/>
              <a:gd name="connsiteX1" fmla="*/ 42292 w 653563"/>
              <a:gd name="connsiteY1" fmla="*/ 0 h 422924"/>
              <a:gd name="connsiteX2" fmla="*/ 611271 w 653563"/>
              <a:gd name="connsiteY2" fmla="*/ 0 h 422924"/>
              <a:gd name="connsiteX3" fmla="*/ 653563 w 653563"/>
              <a:gd name="connsiteY3" fmla="*/ 42292 h 422924"/>
              <a:gd name="connsiteX4" fmla="*/ 653563 w 653563"/>
              <a:gd name="connsiteY4" fmla="*/ 380632 h 422924"/>
              <a:gd name="connsiteX5" fmla="*/ 611271 w 653563"/>
              <a:gd name="connsiteY5" fmla="*/ 422924 h 422924"/>
              <a:gd name="connsiteX6" fmla="*/ 42292 w 653563"/>
              <a:gd name="connsiteY6" fmla="*/ 422924 h 422924"/>
              <a:gd name="connsiteX7" fmla="*/ 0 w 653563"/>
              <a:gd name="connsiteY7" fmla="*/ 380632 h 422924"/>
              <a:gd name="connsiteX8" fmla="*/ 0 w 653563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3563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611271" y="0"/>
                </a:lnTo>
                <a:cubicBezTo>
                  <a:pt x="634628" y="0"/>
                  <a:pt x="653563" y="18935"/>
                  <a:pt x="653563" y="42292"/>
                </a:cubicBezTo>
                <a:lnTo>
                  <a:pt x="653563" y="380632"/>
                </a:lnTo>
                <a:cubicBezTo>
                  <a:pt x="653563" y="403989"/>
                  <a:pt x="634628" y="422924"/>
                  <a:pt x="611271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727" tIns="65727" rIns="65727" bIns="6572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1 075,5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740000" y="4543281"/>
            <a:ext cx="612000" cy="706156"/>
          </a:xfrm>
          <a:custGeom>
            <a:avLst/>
            <a:gdLst>
              <a:gd name="connsiteX0" fmla="*/ 0 w 654823"/>
              <a:gd name="connsiteY0" fmla="*/ 65482 h 706156"/>
              <a:gd name="connsiteX1" fmla="*/ 65482 w 654823"/>
              <a:gd name="connsiteY1" fmla="*/ 0 h 706156"/>
              <a:gd name="connsiteX2" fmla="*/ 589341 w 654823"/>
              <a:gd name="connsiteY2" fmla="*/ 0 h 706156"/>
              <a:gd name="connsiteX3" fmla="*/ 654823 w 654823"/>
              <a:gd name="connsiteY3" fmla="*/ 65482 h 706156"/>
              <a:gd name="connsiteX4" fmla="*/ 654823 w 654823"/>
              <a:gd name="connsiteY4" fmla="*/ 640674 h 706156"/>
              <a:gd name="connsiteX5" fmla="*/ 589341 w 654823"/>
              <a:gd name="connsiteY5" fmla="*/ 706156 h 706156"/>
              <a:gd name="connsiteX6" fmla="*/ 65482 w 654823"/>
              <a:gd name="connsiteY6" fmla="*/ 706156 h 706156"/>
              <a:gd name="connsiteX7" fmla="*/ 0 w 654823"/>
              <a:gd name="connsiteY7" fmla="*/ 640674 h 706156"/>
              <a:gd name="connsiteX8" fmla="*/ 0 w 654823"/>
              <a:gd name="connsiteY8" fmla="*/ 65482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4823" h="706156">
                <a:moveTo>
                  <a:pt x="0" y="65482"/>
                </a:moveTo>
                <a:cubicBezTo>
                  <a:pt x="0" y="29317"/>
                  <a:pt x="29317" y="0"/>
                  <a:pt x="65482" y="0"/>
                </a:cubicBezTo>
                <a:lnTo>
                  <a:pt x="589341" y="0"/>
                </a:lnTo>
                <a:cubicBezTo>
                  <a:pt x="625506" y="0"/>
                  <a:pt x="654823" y="29317"/>
                  <a:pt x="654823" y="65482"/>
                </a:cubicBezTo>
                <a:lnTo>
                  <a:pt x="654823" y="640674"/>
                </a:lnTo>
                <a:cubicBezTo>
                  <a:pt x="654823" y="676839"/>
                  <a:pt x="625506" y="706156"/>
                  <a:pt x="589341" y="706156"/>
                </a:cubicBezTo>
                <a:lnTo>
                  <a:pt x="65482" y="706156"/>
                </a:lnTo>
                <a:cubicBezTo>
                  <a:pt x="29317" y="706156"/>
                  <a:pt x="0" y="676839"/>
                  <a:pt x="0" y="640674"/>
                </a:cubicBezTo>
                <a:lnTo>
                  <a:pt x="0" y="6548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19" tIns="72519" rIns="72519" bIns="7251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32,5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740000" y="5294223"/>
            <a:ext cx="612000" cy="406901"/>
          </a:xfrm>
          <a:custGeom>
            <a:avLst/>
            <a:gdLst>
              <a:gd name="connsiteX0" fmla="*/ 0 w 657402"/>
              <a:gd name="connsiteY0" fmla="*/ 40690 h 406901"/>
              <a:gd name="connsiteX1" fmla="*/ 40690 w 657402"/>
              <a:gd name="connsiteY1" fmla="*/ 0 h 406901"/>
              <a:gd name="connsiteX2" fmla="*/ 616712 w 657402"/>
              <a:gd name="connsiteY2" fmla="*/ 0 h 406901"/>
              <a:gd name="connsiteX3" fmla="*/ 657402 w 657402"/>
              <a:gd name="connsiteY3" fmla="*/ 40690 h 406901"/>
              <a:gd name="connsiteX4" fmla="*/ 657402 w 657402"/>
              <a:gd name="connsiteY4" fmla="*/ 366211 h 406901"/>
              <a:gd name="connsiteX5" fmla="*/ 616712 w 657402"/>
              <a:gd name="connsiteY5" fmla="*/ 406901 h 406901"/>
              <a:gd name="connsiteX6" fmla="*/ 40690 w 657402"/>
              <a:gd name="connsiteY6" fmla="*/ 406901 h 406901"/>
              <a:gd name="connsiteX7" fmla="*/ 0 w 657402"/>
              <a:gd name="connsiteY7" fmla="*/ 366211 h 406901"/>
              <a:gd name="connsiteX8" fmla="*/ 0 w 657402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02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616712" y="0"/>
                </a:lnTo>
                <a:cubicBezTo>
                  <a:pt x="639184" y="0"/>
                  <a:pt x="657402" y="18218"/>
                  <a:pt x="657402" y="40690"/>
                </a:cubicBezTo>
                <a:lnTo>
                  <a:pt x="657402" y="366211"/>
                </a:lnTo>
                <a:cubicBezTo>
                  <a:pt x="657402" y="388683"/>
                  <a:pt x="639184" y="406901"/>
                  <a:pt x="616712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258" tIns="65258" rIns="65258" bIns="652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53,2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7740000" y="5745910"/>
            <a:ext cx="612000" cy="706156"/>
          </a:xfrm>
          <a:custGeom>
            <a:avLst/>
            <a:gdLst>
              <a:gd name="connsiteX0" fmla="*/ 0 w 683605"/>
              <a:gd name="connsiteY0" fmla="*/ 68361 h 706156"/>
              <a:gd name="connsiteX1" fmla="*/ 68361 w 683605"/>
              <a:gd name="connsiteY1" fmla="*/ 0 h 706156"/>
              <a:gd name="connsiteX2" fmla="*/ 615245 w 683605"/>
              <a:gd name="connsiteY2" fmla="*/ 0 h 706156"/>
              <a:gd name="connsiteX3" fmla="*/ 683606 w 683605"/>
              <a:gd name="connsiteY3" fmla="*/ 68361 h 706156"/>
              <a:gd name="connsiteX4" fmla="*/ 683605 w 683605"/>
              <a:gd name="connsiteY4" fmla="*/ 637796 h 706156"/>
              <a:gd name="connsiteX5" fmla="*/ 615244 w 683605"/>
              <a:gd name="connsiteY5" fmla="*/ 706157 h 706156"/>
              <a:gd name="connsiteX6" fmla="*/ 68361 w 683605"/>
              <a:gd name="connsiteY6" fmla="*/ 706156 h 706156"/>
              <a:gd name="connsiteX7" fmla="*/ 0 w 683605"/>
              <a:gd name="connsiteY7" fmla="*/ 637795 h 706156"/>
              <a:gd name="connsiteX8" fmla="*/ 0 w 683605"/>
              <a:gd name="connsiteY8" fmla="*/ 68361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3605" h="706156">
                <a:moveTo>
                  <a:pt x="0" y="68361"/>
                </a:moveTo>
                <a:cubicBezTo>
                  <a:pt x="0" y="30606"/>
                  <a:pt x="30606" y="0"/>
                  <a:pt x="68361" y="0"/>
                </a:cubicBezTo>
                <a:lnTo>
                  <a:pt x="615245" y="0"/>
                </a:lnTo>
                <a:cubicBezTo>
                  <a:pt x="653000" y="0"/>
                  <a:pt x="683606" y="30606"/>
                  <a:pt x="683606" y="68361"/>
                </a:cubicBezTo>
                <a:cubicBezTo>
                  <a:pt x="683606" y="258173"/>
                  <a:pt x="683605" y="447984"/>
                  <a:pt x="683605" y="637796"/>
                </a:cubicBezTo>
                <a:cubicBezTo>
                  <a:pt x="683605" y="675551"/>
                  <a:pt x="652999" y="706157"/>
                  <a:pt x="615244" y="706157"/>
                </a:cubicBezTo>
                <a:lnTo>
                  <a:pt x="68361" y="706156"/>
                </a:lnTo>
                <a:cubicBezTo>
                  <a:pt x="30606" y="706156"/>
                  <a:pt x="0" y="675550"/>
                  <a:pt x="0" y="637795"/>
                </a:cubicBezTo>
                <a:lnTo>
                  <a:pt x="0" y="6836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3362" tIns="73362" rIns="73362" bIns="7336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21,6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94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кругленный прямоугольник 23"/>
          <p:cNvSpPr/>
          <p:nvPr/>
        </p:nvSpPr>
        <p:spPr>
          <a:xfrm>
            <a:off x="173109" y="3079630"/>
            <a:ext cx="4926664" cy="73500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удовлетворенности населения качеством предоставления государственных и муниципальных услуг в сфере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68621" y="3868549"/>
            <a:ext cx="4918627" cy="71957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населения, участвующего в платных культурно-досуговых мероприятиях, проводимых государственными (муниципальными) учреждениями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61232" y="4623758"/>
            <a:ext cx="4918627" cy="78500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экземпляров новых поступлений в библиотечные фонды общедоступных библиотек на 1 тыс. человек населения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83607" y="1676163"/>
            <a:ext cx="2084840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1" name="Picture 7" descr="C:\Users\e.babaeva\Desktop\img_06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670" y="836713"/>
            <a:ext cx="2681738" cy="18885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63</a:t>
            </a:fld>
            <a:endParaRPr lang="ru-RU" dirty="0"/>
          </a:p>
        </p:txBody>
      </p:sp>
      <p:sp>
        <p:nvSpPr>
          <p:cNvPr id="3" name="Полилиния 2"/>
          <p:cNvSpPr/>
          <p:nvPr/>
        </p:nvSpPr>
        <p:spPr>
          <a:xfrm>
            <a:off x="5193608" y="1124744"/>
            <a:ext cx="3903032" cy="921569"/>
          </a:xfrm>
          <a:custGeom>
            <a:avLst/>
            <a:gdLst>
              <a:gd name="connsiteX0" fmla="*/ 0 w 3903032"/>
              <a:gd name="connsiteY0" fmla="*/ 113342 h 1133420"/>
              <a:gd name="connsiteX1" fmla="*/ 113342 w 3903032"/>
              <a:gd name="connsiteY1" fmla="*/ 0 h 1133420"/>
              <a:gd name="connsiteX2" fmla="*/ 3789690 w 3903032"/>
              <a:gd name="connsiteY2" fmla="*/ 0 h 1133420"/>
              <a:gd name="connsiteX3" fmla="*/ 3903032 w 3903032"/>
              <a:gd name="connsiteY3" fmla="*/ 113342 h 1133420"/>
              <a:gd name="connsiteX4" fmla="*/ 3903032 w 3903032"/>
              <a:gd name="connsiteY4" fmla="*/ 1020078 h 1133420"/>
              <a:gd name="connsiteX5" fmla="*/ 3789690 w 3903032"/>
              <a:gd name="connsiteY5" fmla="*/ 1133420 h 1133420"/>
              <a:gd name="connsiteX6" fmla="*/ 113342 w 3903032"/>
              <a:gd name="connsiteY6" fmla="*/ 1133420 h 1133420"/>
              <a:gd name="connsiteX7" fmla="*/ 0 w 3903032"/>
              <a:gd name="connsiteY7" fmla="*/ 1020078 h 1133420"/>
              <a:gd name="connsiteX8" fmla="*/ 0 w 3903032"/>
              <a:gd name="connsiteY8" fmla="*/ 113342 h 1133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1133420">
                <a:moveTo>
                  <a:pt x="0" y="113342"/>
                </a:moveTo>
                <a:cubicBezTo>
                  <a:pt x="0" y="50745"/>
                  <a:pt x="50745" y="0"/>
                  <a:pt x="113342" y="0"/>
                </a:cubicBezTo>
                <a:lnTo>
                  <a:pt x="3789690" y="0"/>
                </a:lnTo>
                <a:cubicBezTo>
                  <a:pt x="3852287" y="0"/>
                  <a:pt x="3903032" y="50745"/>
                  <a:pt x="3903032" y="113342"/>
                </a:cubicBezTo>
                <a:lnTo>
                  <a:pt x="3903032" y="1020078"/>
                </a:lnTo>
                <a:cubicBezTo>
                  <a:pt x="3903032" y="1082675"/>
                  <a:pt x="3852287" y="1133420"/>
                  <a:pt x="3789690" y="1133420"/>
                </a:cubicBezTo>
                <a:lnTo>
                  <a:pt x="113342" y="1133420"/>
                </a:lnTo>
                <a:cubicBezTo>
                  <a:pt x="50745" y="1133420"/>
                  <a:pt x="0" y="1082675"/>
                  <a:pt x="0" y="1020078"/>
                </a:cubicBezTo>
                <a:lnTo>
                  <a:pt x="0" y="113342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537" tIns="86537" rIns="86537" bIns="8653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5197355" y="2294807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5197355" y="3075094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97355" y="3855381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126,6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197355" y="4635667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119,6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97355" y="5415954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990250" y="2294807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990250" y="3075094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990250" y="3855381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139,8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5990250" y="4635667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5990250" y="5415954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10,4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783145" y="2294807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83145" y="3075094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783145" y="3855381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127,0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783145" y="4635667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6783145" y="5415954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576040" y="2294807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576040" y="3075094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576040" y="3855381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127,5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76040" y="4635667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116,0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576040" y="5415954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8368935" y="2294807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368935" y="3075094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368935" y="3855381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368935" y="4635667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117,0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8368935" y="5415954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61232" y="5462676"/>
            <a:ext cx="4918627" cy="70262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средств республиканского бюджета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ЧР,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распределяемых на конкурсной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основе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выделяемых на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организаций всех форм собственности в сфере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 и туризма»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46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764704"/>
            <a:ext cx="6728478" cy="192887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условий, обеспечивающих возможность гражданам систематически заниматься физической культурой и спортом, путем развития инфраструктуры спорта, популяризации массового и профессионального спорта (включая спорт высших достижений) и приобщения различных слоев общества к регулярным занятиям физической культурой и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спортом;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подготовки спортсменов в спорте высших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достижений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3357" y="2817708"/>
            <a:ext cx="395274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</a:t>
            </a: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2584943"/>
              </p:ext>
            </p:extLst>
          </p:nvPr>
        </p:nvGraphicFramePr>
        <p:xfrm>
          <a:off x="148923" y="3126085"/>
          <a:ext cx="4188937" cy="2967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26412" y="6492875"/>
            <a:ext cx="1054100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64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4355977" y="2926043"/>
            <a:ext cx="4707857" cy="509970"/>
          </a:xfrm>
          <a:custGeom>
            <a:avLst/>
            <a:gdLst>
              <a:gd name="connsiteX0" fmla="*/ 0 w 4265959"/>
              <a:gd name="connsiteY0" fmla="*/ 50997 h 509970"/>
              <a:gd name="connsiteX1" fmla="*/ 50997 w 4265959"/>
              <a:gd name="connsiteY1" fmla="*/ 0 h 509970"/>
              <a:gd name="connsiteX2" fmla="*/ 4214962 w 4265959"/>
              <a:gd name="connsiteY2" fmla="*/ 0 h 509970"/>
              <a:gd name="connsiteX3" fmla="*/ 4265959 w 4265959"/>
              <a:gd name="connsiteY3" fmla="*/ 50997 h 509970"/>
              <a:gd name="connsiteX4" fmla="*/ 4265959 w 4265959"/>
              <a:gd name="connsiteY4" fmla="*/ 458973 h 509970"/>
              <a:gd name="connsiteX5" fmla="*/ 4214962 w 4265959"/>
              <a:gd name="connsiteY5" fmla="*/ 509970 h 509970"/>
              <a:gd name="connsiteX6" fmla="*/ 50997 w 4265959"/>
              <a:gd name="connsiteY6" fmla="*/ 509970 h 509970"/>
              <a:gd name="connsiteX7" fmla="*/ 0 w 4265959"/>
              <a:gd name="connsiteY7" fmla="*/ 458973 h 509970"/>
              <a:gd name="connsiteX8" fmla="*/ 0 w 4265959"/>
              <a:gd name="connsiteY8" fmla="*/ 50997 h 509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65959" h="509970">
                <a:moveTo>
                  <a:pt x="0" y="50997"/>
                </a:moveTo>
                <a:cubicBezTo>
                  <a:pt x="0" y="22832"/>
                  <a:pt x="22832" y="0"/>
                  <a:pt x="50997" y="0"/>
                </a:cubicBezTo>
                <a:lnTo>
                  <a:pt x="4214962" y="0"/>
                </a:lnTo>
                <a:cubicBezTo>
                  <a:pt x="4243127" y="0"/>
                  <a:pt x="4265959" y="22832"/>
                  <a:pt x="4265959" y="50997"/>
                </a:cubicBezTo>
                <a:lnTo>
                  <a:pt x="4265959" y="458973"/>
                </a:lnTo>
                <a:cubicBezTo>
                  <a:pt x="4265959" y="487138"/>
                  <a:pt x="4243127" y="509970"/>
                  <a:pt x="4214962" y="509970"/>
                </a:cubicBezTo>
                <a:lnTo>
                  <a:pt x="50997" y="509970"/>
                </a:lnTo>
                <a:cubicBezTo>
                  <a:pt x="22832" y="509970"/>
                  <a:pt x="0" y="487138"/>
                  <a:pt x="0" y="458973"/>
                </a:cubicBezTo>
                <a:lnTo>
                  <a:pt x="0" y="509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897" tIns="75897" rIns="75897" bIns="75897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355977" y="3487256"/>
            <a:ext cx="2304256" cy="332865"/>
          </a:xfrm>
          <a:custGeom>
            <a:avLst/>
            <a:gdLst>
              <a:gd name="connsiteX0" fmla="*/ 0 w 2433942"/>
              <a:gd name="connsiteY0" fmla="*/ 33287 h 332865"/>
              <a:gd name="connsiteX1" fmla="*/ 33287 w 2433942"/>
              <a:gd name="connsiteY1" fmla="*/ 0 h 332865"/>
              <a:gd name="connsiteX2" fmla="*/ 2400656 w 2433942"/>
              <a:gd name="connsiteY2" fmla="*/ 0 h 332865"/>
              <a:gd name="connsiteX3" fmla="*/ 2433943 w 2433942"/>
              <a:gd name="connsiteY3" fmla="*/ 33287 h 332865"/>
              <a:gd name="connsiteX4" fmla="*/ 2433942 w 2433942"/>
              <a:gd name="connsiteY4" fmla="*/ 299579 h 332865"/>
              <a:gd name="connsiteX5" fmla="*/ 2400655 w 2433942"/>
              <a:gd name="connsiteY5" fmla="*/ 332866 h 332865"/>
              <a:gd name="connsiteX6" fmla="*/ 33287 w 2433942"/>
              <a:gd name="connsiteY6" fmla="*/ 332865 h 332865"/>
              <a:gd name="connsiteX7" fmla="*/ 0 w 2433942"/>
              <a:gd name="connsiteY7" fmla="*/ 299578 h 332865"/>
              <a:gd name="connsiteX8" fmla="*/ 0 w 2433942"/>
              <a:gd name="connsiteY8" fmla="*/ 33287 h 33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3942" h="332865">
                <a:moveTo>
                  <a:pt x="0" y="33287"/>
                </a:moveTo>
                <a:cubicBezTo>
                  <a:pt x="0" y="14903"/>
                  <a:pt x="14903" y="0"/>
                  <a:pt x="33287" y="0"/>
                </a:cubicBezTo>
                <a:lnTo>
                  <a:pt x="2400656" y="0"/>
                </a:lnTo>
                <a:cubicBezTo>
                  <a:pt x="2419040" y="0"/>
                  <a:pt x="2433943" y="14903"/>
                  <a:pt x="2433943" y="33287"/>
                </a:cubicBezTo>
                <a:cubicBezTo>
                  <a:pt x="2433943" y="122051"/>
                  <a:pt x="2433942" y="210815"/>
                  <a:pt x="2433942" y="299579"/>
                </a:cubicBezTo>
                <a:cubicBezTo>
                  <a:pt x="2433942" y="317963"/>
                  <a:pt x="2419039" y="332866"/>
                  <a:pt x="2400655" y="332866"/>
                </a:cubicBezTo>
                <a:lnTo>
                  <a:pt x="33287" y="332865"/>
                </a:lnTo>
                <a:cubicBezTo>
                  <a:pt x="14903" y="332865"/>
                  <a:pt x="0" y="317962"/>
                  <a:pt x="0" y="299578"/>
                </a:cubicBezTo>
                <a:lnTo>
                  <a:pt x="0" y="3328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089" tIns="63089" rIns="63089" bIns="6308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4355977" y="3871363"/>
            <a:ext cx="2295268" cy="663540"/>
          </a:xfrm>
          <a:custGeom>
            <a:avLst/>
            <a:gdLst>
              <a:gd name="connsiteX0" fmla="*/ 0 w 2424448"/>
              <a:gd name="connsiteY0" fmla="*/ 66354 h 663540"/>
              <a:gd name="connsiteX1" fmla="*/ 66354 w 2424448"/>
              <a:gd name="connsiteY1" fmla="*/ 0 h 663540"/>
              <a:gd name="connsiteX2" fmla="*/ 2358094 w 2424448"/>
              <a:gd name="connsiteY2" fmla="*/ 0 h 663540"/>
              <a:gd name="connsiteX3" fmla="*/ 2424448 w 2424448"/>
              <a:gd name="connsiteY3" fmla="*/ 66354 h 663540"/>
              <a:gd name="connsiteX4" fmla="*/ 2424448 w 2424448"/>
              <a:gd name="connsiteY4" fmla="*/ 597186 h 663540"/>
              <a:gd name="connsiteX5" fmla="*/ 2358094 w 2424448"/>
              <a:gd name="connsiteY5" fmla="*/ 663540 h 663540"/>
              <a:gd name="connsiteX6" fmla="*/ 66354 w 2424448"/>
              <a:gd name="connsiteY6" fmla="*/ 663540 h 663540"/>
              <a:gd name="connsiteX7" fmla="*/ 0 w 2424448"/>
              <a:gd name="connsiteY7" fmla="*/ 597186 h 663540"/>
              <a:gd name="connsiteX8" fmla="*/ 0 w 2424448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4448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2358094" y="0"/>
                </a:lnTo>
                <a:cubicBezTo>
                  <a:pt x="2394740" y="0"/>
                  <a:pt x="2424448" y="29708"/>
                  <a:pt x="2424448" y="66354"/>
                </a:cubicBezTo>
                <a:lnTo>
                  <a:pt x="2424448" y="597186"/>
                </a:lnTo>
                <a:cubicBezTo>
                  <a:pt x="2424448" y="633832"/>
                  <a:pt x="2394740" y="663540"/>
                  <a:pt x="2358094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154" tIns="65154" rIns="65154" bIns="65154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физической культуры и массового спорта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4355977" y="4586146"/>
            <a:ext cx="2277398" cy="663540"/>
          </a:xfrm>
          <a:custGeom>
            <a:avLst/>
            <a:gdLst>
              <a:gd name="connsiteX0" fmla="*/ 0 w 2405572"/>
              <a:gd name="connsiteY0" fmla="*/ 66354 h 663540"/>
              <a:gd name="connsiteX1" fmla="*/ 66354 w 2405572"/>
              <a:gd name="connsiteY1" fmla="*/ 0 h 663540"/>
              <a:gd name="connsiteX2" fmla="*/ 2339218 w 2405572"/>
              <a:gd name="connsiteY2" fmla="*/ 0 h 663540"/>
              <a:gd name="connsiteX3" fmla="*/ 2405572 w 2405572"/>
              <a:gd name="connsiteY3" fmla="*/ 66354 h 663540"/>
              <a:gd name="connsiteX4" fmla="*/ 2405572 w 2405572"/>
              <a:gd name="connsiteY4" fmla="*/ 597186 h 663540"/>
              <a:gd name="connsiteX5" fmla="*/ 2339218 w 2405572"/>
              <a:gd name="connsiteY5" fmla="*/ 663540 h 663540"/>
              <a:gd name="connsiteX6" fmla="*/ 66354 w 2405572"/>
              <a:gd name="connsiteY6" fmla="*/ 663540 h 663540"/>
              <a:gd name="connsiteX7" fmla="*/ 0 w 2405572"/>
              <a:gd name="connsiteY7" fmla="*/ 597186 h 663540"/>
              <a:gd name="connsiteX8" fmla="*/ 0 w 2405572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5572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2339218" y="0"/>
                </a:lnTo>
                <a:cubicBezTo>
                  <a:pt x="2375864" y="0"/>
                  <a:pt x="2405572" y="29708"/>
                  <a:pt x="2405572" y="66354"/>
                </a:cubicBezTo>
                <a:lnTo>
                  <a:pt x="2405572" y="597186"/>
                </a:lnTo>
                <a:cubicBezTo>
                  <a:pt x="2405572" y="633832"/>
                  <a:pt x="2375864" y="663540"/>
                  <a:pt x="2339218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154" tIns="65154" rIns="65154" bIns="65154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спорта высших достижений и системы подготовки спортивного резерва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4355977" y="5300928"/>
            <a:ext cx="2242073" cy="720087"/>
          </a:xfrm>
          <a:custGeom>
            <a:avLst/>
            <a:gdLst>
              <a:gd name="connsiteX0" fmla="*/ 0 w 2368259"/>
              <a:gd name="connsiteY0" fmla="*/ 72009 h 720087"/>
              <a:gd name="connsiteX1" fmla="*/ 72009 w 2368259"/>
              <a:gd name="connsiteY1" fmla="*/ 0 h 720087"/>
              <a:gd name="connsiteX2" fmla="*/ 2296250 w 2368259"/>
              <a:gd name="connsiteY2" fmla="*/ 0 h 720087"/>
              <a:gd name="connsiteX3" fmla="*/ 2368259 w 2368259"/>
              <a:gd name="connsiteY3" fmla="*/ 72009 h 720087"/>
              <a:gd name="connsiteX4" fmla="*/ 2368259 w 2368259"/>
              <a:gd name="connsiteY4" fmla="*/ 648078 h 720087"/>
              <a:gd name="connsiteX5" fmla="*/ 2296250 w 2368259"/>
              <a:gd name="connsiteY5" fmla="*/ 720087 h 720087"/>
              <a:gd name="connsiteX6" fmla="*/ 72009 w 2368259"/>
              <a:gd name="connsiteY6" fmla="*/ 720087 h 720087"/>
              <a:gd name="connsiteX7" fmla="*/ 0 w 2368259"/>
              <a:gd name="connsiteY7" fmla="*/ 648078 h 720087"/>
              <a:gd name="connsiteX8" fmla="*/ 0 w 2368259"/>
              <a:gd name="connsiteY8" fmla="*/ 72009 h 72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8259" h="720087">
                <a:moveTo>
                  <a:pt x="0" y="72009"/>
                </a:moveTo>
                <a:cubicBezTo>
                  <a:pt x="0" y="32240"/>
                  <a:pt x="32240" y="0"/>
                  <a:pt x="72009" y="0"/>
                </a:cubicBezTo>
                <a:lnTo>
                  <a:pt x="2296250" y="0"/>
                </a:lnTo>
                <a:cubicBezTo>
                  <a:pt x="2336019" y="0"/>
                  <a:pt x="2368259" y="32240"/>
                  <a:pt x="2368259" y="72009"/>
                </a:cubicBezTo>
                <a:lnTo>
                  <a:pt x="2368259" y="648078"/>
                </a:lnTo>
                <a:cubicBezTo>
                  <a:pt x="2368259" y="687847"/>
                  <a:pt x="2336019" y="720087"/>
                  <a:pt x="2296250" y="720087"/>
                </a:cubicBezTo>
                <a:lnTo>
                  <a:pt x="72009" y="720087"/>
                </a:lnTo>
                <a:cubicBezTo>
                  <a:pt x="32240" y="720087"/>
                  <a:pt x="0" y="687847"/>
                  <a:pt x="0" y="648078"/>
                </a:cubicBezTo>
                <a:lnTo>
                  <a:pt x="0" y="7200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811" tIns="66811" rIns="66811" bIns="6681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6718184" y="3487759"/>
            <a:ext cx="720000" cy="332865"/>
          </a:xfrm>
          <a:custGeom>
            <a:avLst/>
            <a:gdLst>
              <a:gd name="connsiteX0" fmla="*/ 0 w 701194"/>
              <a:gd name="connsiteY0" fmla="*/ 33287 h 332865"/>
              <a:gd name="connsiteX1" fmla="*/ 33287 w 701194"/>
              <a:gd name="connsiteY1" fmla="*/ 0 h 332865"/>
              <a:gd name="connsiteX2" fmla="*/ 667908 w 701194"/>
              <a:gd name="connsiteY2" fmla="*/ 0 h 332865"/>
              <a:gd name="connsiteX3" fmla="*/ 701195 w 701194"/>
              <a:gd name="connsiteY3" fmla="*/ 33287 h 332865"/>
              <a:gd name="connsiteX4" fmla="*/ 701194 w 701194"/>
              <a:gd name="connsiteY4" fmla="*/ 299579 h 332865"/>
              <a:gd name="connsiteX5" fmla="*/ 667907 w 701194"/>
              <a:gd name="connsiteY5" fmla="*/ 332866 h 332865"/>
              <a:gd name="connsiteX6" fmla="*/ 33287 w 701194"/>
              <a:gd name="connsiteY6" fmla="*/ 332865 h 332865"/>
              <a:gd name="connsiteX7" fmla="*/ 0 w 701194"/>
              <a:gd name="connsiteY7" fmla="*/ 299578 h 332865"/>
              <a:gd name="connsiteX8" fmla="*/ 0 w 701194"/>
              <a:gd name="connsiteY8" fmla="*/ 33287 h 33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4" h="332865">
                <a:moveTo>
                  <a:pt x="0" y="33287"/>
                </a:moveTo>
                <a:cubicBezTo>
                  <a:pt x="0" y="14903"/>
                  <a:pt x="14903" y="0"/>
                  <a:pt x="33287" y="0"/>
                </a:cubicBezTo>
                <a:lnTo>
                  <a:pt x="667908" y="0"/>
                </a:lnTo>
                <a:cubicBezTo>
                  <a:pt x="686292" y="0"/>
                  <a:pt x="701195" y="14903"/>
                  <a:pt x="701195" y="33287"/>
                </a:cubicBezTo>
                <a:cubicBezTo>
                  <a:pt x="701195" y="122051"/>
                  <a:pt x="701194" y="210815"/>
                  <a:pt x="701194" y="299579"/>
                </a:cubicBezTo>
                <a:cubicBezTo>
                  <a:pt x="701194" y="317963"/>
                  <a:pt x="686291" y="332866"/>
                  <a:pt x="667907" y="332866"/>
                </a:cubicBezTo>
                <a:lnTo>
                  <a:pt x="33287" y="332865"/>
                </a:lnTo>
                <a:cubicBezTo>
                  <a:pt x="14903" y="332865"/>
                  <a:pt x="0" y="317962"/>
                  <a:pt x="0" y="299578"/>
                </a:cubicBezTo>
                <a:lnTo>
                  <a:pt x="0" y="3328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089" tIns="63089" rIns="63089" bIns="6308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718182" y="3871866"/>
            <a:ext cx="720000" cy="663540"/>
          </a:xfrm>
          <a:custGeom>
            <a:avLst/>
            <a:gdLst>
              <a:gd name="connsiteX0" fmla="*/ 0 w 701199"/>
              <a:gd name="connsiteY0" fmla="*/ 66354 h 663540"/>
              <a:gd name="connsiteX1" fmla="*/ 66354 w 701199"/>
              <a:gd name="connsiteY1" fmla="*/ 0 h 663540"/>
              <a:gd name="connsiteX2" fmla="*/ 634845 w 701199"/>
              <a:gd name="connsiteY2" fmla="*/ 0 h 663540"/>
              <a:gd name="connsiteX3" fmla="*/ 701199 w 701199"/>
              <a:gd name="connsiteY3" fmla="*/ 66354 h 663540"/>
              <a:gd name="connsiteX4" fmla="*/ 701199 w 701199"/>
              <a:gd name="connsiteY4" fmla="*/ 597186 h 663540"/>
              <a:gd name="connsiteX5" fmla="*/ 634845 w 701199"/>
              <a:gd name="connsiteY5" fmla="*/ 663540 h 663540"/>
              <a:gd name="connsiteX6" fmla="*/ 66354 w 701199"/>
              <a:gd name="connsiteY6" fmla="*/ 663540 h 663540"/>
              <a:gd name="connsiteX7" fmla="*/ 0 w 701199"/>
              <a:gd name="connsiteY7" fmla="*/ 597186 h 663540"/>
              <a:gd name="connsiteX8" fmla="*/ 0 w 701199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9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5" y="0"/>
                </a:lnTo>
                <a:cubicBezTo>
                  <a:pt x="671491" y="0"/>
                  <a:pt x="701199" y="29708"/>
                  <a:pt x="701199" y="66354"/>
                </a:cubicBezTo>
                <a:lnTo>
                  <a:pt x="701199" y="597186"/>
                </a:lnTo>
                <a:cubicBezTo>
                  <a:pt x="701199" y="633832"/>
                  <a:pt x="671491" y="663540"/>
                  <a:pt x="634845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200,2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18181" y="4586649"/>
            <a:ext cx="720000" cy="663540"/>
          </a:xfrm>
          <a:custGeom>
            <a:avLst/>
            <a:gdLst>
              <a:gd name="connsiteX0" fmla="*/ 0 w 701200"/>
              <a:gd name="connsiteY0" fmla="*/ 66354 h 663540"/>
              <a:gd name="connsiteX1" fmla="*/ 66354 w 701200"/>
              <a:gd name="connsiteY1" fmla="*/ 0 h 663540"/>
              <a:gd name="connsiteX2" fmla="*/ 634846 w 701200"/>
              <a:gd name="connsiteY2" fmla="*/ 0 h 663540"/>
              <a:gd name="connsiteX3" fmla="*/ 701200 w 701200"/>
              <a:gd name="connsiteY3" fmla="*/ 66354 h 663540"/>
              <a:gd name="connsiteX4" fmla="*/ 701200 w 701200"/>
              <a:gd name="connsiteY4" fmla="*/ 597186 h 663540"/>
              <a:gd name="connsiteX5" fmla="*/ 634846 w 701200"/>
              <a:gd name="connsiteY5" fmla="*/ 663540 h 663540"/>
              <a:gd name="connsiteX6" fmla="*/ 66354 w 701200"/>
              <a:gd name="connsiteY6" fmla="*/ 663540 h 663540"/>
              <a:gd name="connsiteX7" fmla="*/ 0 w 701200"/>
              <a:gd name="connsiteY7" fmla="*/ 597186 h 663540"/>
              <a:gd name="connsiteX8" fmla="*/ 0 w 701200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200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6" y="0"/>
                </a:lnTo>
                <a:cubicBezTo>
                  <a:pt x="671492" y="0"/>
                  <a:pt x="701200" y="29708"/>
                  <a:pt x="701200" y="66354"/>
                </a:cubicBezTo>
                <a:lnTo>
                  <a:pt x="701200" y="597186"/>
                </a:lnTo>
                <a:cubicBezTo>
                  <a:pt x="701200" y="633832"/>
                  <a:pt x="671492" y="663540"/>
                  <a:pt x="634846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469,2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718181" y="5301431"/>
            <a:ext cx="720000" cy="663540"/>
          </a:xfrm>
          <a:custGeom>
            <a:avLst/>
            <a:gdLst>
              <a:gd name="connsiteX0" fmla="*/ 0 w 701200"/>
              <a:gd name="connsiteY0" fmla="*/ 66354 h 663540"/>
              <a:gd name="connsiteX1" fmla="*/ 66354 w 701200"/>
              <a:gd name="connsiteY1" fmla="*/ 0 h 663540"/>
              <a:gd name="connsiteX2" fmla="*/ 634846 w 701200"/>
              <a:gd name="connsiteY2" fmla="*/ 0 h 663540"/>
              <a:gd name="connsiteX3" fmla="*/ 701200 w 701200"/>
              <a:gd name="connsiteY3" fmla="*/ 66354 h 663540"/>
              <a:gd name="connsiteX4" fmla="*/ 701200 w 701200"/>
              <a:gd name="connsiteY4" fmla="*/ 597186 h 663540"/>
              <a:gd name="connsiteX5" fmla="*/ 634846 w 701200"/>
              <a:gd name="connsiteY5" fmla="*/ 663540 h 663540"/>
              <a:gd name="connsiteX6" fmla="*/ 66354 w 701200"/>
              <a:gd name="connsiteY6" fmla="*/ 663540 h 663540"/>
              <a:gd name="connsiteX7" fmla="*/ 0 w 701200"/>
              <a:gd name="connsiteY7" fmla="*/ 597186 h 663540"/>
              <a:gd name="connsiteX8" fmla="*/ 0 w 701200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200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6" y="0"/>
                </a:lnTo>
                <a:cubicBezTo>
                  <a:pt x="671492" y="0"/>
                  <a:pt x="701200" y="29708"/>
                  <a:pt x="701200" y="66354"/>
                </a:cubicBezTo>
                <a:lnTo>
                  <a:pt x="701200" y="597186"/>
                </a:lnTo>
                <a:cubicBezTo>
                  <a:pt x="701200" y="633832"/>
                  <a:pt x="671492" y="663540"/>
                  <a:pt x="634846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21,6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8343835" y="3487256"/>
            <a:ext cx="720000" cy="332865"/>
          </a:xfrm>
          <a:custGeom>
            <a:avLst/>
            <a:gdLst>
              <a:gd name="connsiteX0" fmla="*/ 0 w 701194"/>
              <a:gd name="connsiteY0" fmla="*/ 33287 h 332865"/>
              <a:gd name="connsiteX1" fmla="*/ 33287 w 701194"/>
              <a:gd name="connsiteY1" fmla="*/ 0 h 332865"/>
              <a:gd name="connsiteX2" fmla="*/ 667908 w 701194"/>
              <a:gd name="connsiteY2" fmla="*/ 0 h 332865"/>
              <a:gd name="connsiteX3" fmla="*/ 701195 w 701194"/>
              <a:gd name="connsiteY3" fmla="*/ 33287 h 332865"/>
              <a:gd name="connsiteX4" fmla="*/ 701194 w 701194"/>
              <a:gd name="connsiteY4" fmla="*/ 299579 h 332865"/>
              <a:gd name="connsiteX5" fmla="*/ 667907 w 701194"/>
              <a:gd name="connsiteY5" fmla="*/ 332866 h 332865"/>
              <a:gd name="connsiteX6" fmla="*/ 33287 w 701194"/>
              <a:gd name="connsiteY6" fmla="*/ 332865 h 332865"/>
              <a:gd name="connsiteX7" fmla="*/ 0 w 701194"/>
              <a:gd name="connsiteY7" fmla="*/ 299578 h 332865"/>
              <a:gd name="connsiteX8" fmla="*/ 0 w 701194"/>
              <a:gd name="connsiteY8" fmla="*/ 33287 h 33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4" h="332865">
                <a:moveTo>
                  <a:pt x="0" y="33287"/>
                </a:moveTo>
                <a:cubicBezTo>
                  <a:pt x="0" y="14903"/>
                  <a:pt x="14903" y="0"/>
                  <a:pt x="33287" y="0"/>
                </a:cubicBezTo>
                <a:lnTo>
                  <a:pt x="667908" y="0"/>
                </a:lnTo>
                <a:cubicBezTo>
                  <a:pt x="686292" y="0"/>
                  <a:pt x="701195" y="14903"/>
                  <a:pt x="701195" y="33287"/>
                </a:cubicBezTo>
                <a:cubicBezTo>
                  <a:pt x="701195" y="122051"/>
                  <a:pt x="701194" y="210815"/>
                  <a:pt x="701194" y="299579"/>
                </a:cubicBezTo>
                <a:cubicBezTo>
                  <a:pt x="701194" y="317963"/>
                  <a:pt x="686291" y="332866"/>
                  <a:pt x="667907" y="332866"/>
                </a:cubicBezTo>
                <a:lnTo>
                  <a:pt x="33287" y="332865"/>
                </a:lnTo>
                <a:cubicBezTo>
                  <a:pt x="14903" y="332865"/>
                  <a:pt x="0" y="317962"/>
                  <a:pt x="0" y="299578"/>
                </a:cubicBezTo>
                <a:lnTo>
                  <a:pt x="0" y="3328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089" tIns="63089" rIns="63089" bIns="6308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8343835" y="3871363"/>
            <a:ext cx="720000" cy="663540"/>
          </a:xfrm>
          <a:custGeom>
            <a:avLst/>
            <a:gdLst>
              <a:gd name="connsiteX0" fmla="*/ 0 w 701199"/>
              <a:gd name="connsiteY0" fmla="*/ 66354 h 663540"/>
              <a:gd name="connsiteX1" fmla="*/ 66354 w 701199"/>
              <a:gd name="connsiteY1" fmla="*/ 0 h 663540"/>
              <a:gd name="connsiteX2" fmla="*/ 634845 w 701199"/>
              <a:gd name="connsiteY2" fmla="*/ 0 h 663540"/>
              <a:gd name="connsiteX3" fmla="*/ 701199 w 701199"/>
              <a:gd name="connsiteY3" fmla="*/ 66354 h 663540"/>
              <a:gd name="connsiteX4" fmla="*/ 701199 w 701199"/>
              <a:gd name="connsiteY4" fmla="*/ 597186 h 663540"/>
              <a:gd name="connsiteX5" fmla="*/ 634845 w 701199"/>
              <a:gd name="connsiteY5" fmla="*/ 663540 h 663540"/>
              <a:gd name="connsiteX6" fmla="*/ 66354 w 701199"/>
              <a:gd name="connsiteY6" fmla="*/ 663540 h 663540"/>
              <a:gd name="connsiteX7" fmla="*/ 0 w 701199"/>
              <a:gd name="connsiteY7" fmla="*/ 597186 h 663540"/>
              <a:gd name="connsiteX8" fmla="*/ 0 w 701199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9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5" y="0"/>
                </a:lnTo>
                <a:cubicBezTo>
                  <a:pt x="671491" y="0"/>
                  <a:pt x="701199" y="29708"/>
                  <a:pt x="701199" y="66354"/>
                </a:cubicBezTo>
                <a:lnTo>
                  <a:pt x="701199" y="597186"/>
                </a:lnTo>
                <a:cubicBezTo>
                  <a:pt x="701199" y="633832"/>
                  <a:pt x="671491" y="663540"/>
                  <a:pt x="634845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0,8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343835" y="4586146"/>
            <a:ext cx="720000" cy="663540"/>
          </a:xfrm>
          <a:custGeom>
            <a:avLst/>
            <a:gdLst>
              <a:gd name="connsiteX0" fmla="*/ 0 w 701200"/>
              <a:gd name="connsiteY0" fmla="*/ 66354 h 663540"/>
              <a:gd name="connsiteX1" fmla="*/ 66354 w 701200"/>
              <a:gd name="connsiteY1" fmla="*/ 0 h 663540"/>
              <a:gd name="connsiteX2" fmla="*/ 634846 w 701200"/>
              <a:gd name="connsiteY2" fmla="*/ 0 h 663540"/>
              <a:gd name="connsiteX3" fmla="*/ 701200 w 701200"/>
              <a:gd name="connsiteY3" fmla="*/ 66354 h 663540"/>
              <a:gd name="connsiteX4" fmla="*/ 701200 w 701200"/>
              <a:gd name="connsiteY4" fmla="*/ 597186 h 663540"/>
              <a:gd name="connsiteX5" fmla="*/ 634846 w 701200"/>
              <a:gd name="connsiteY5" fmla="*/ 663540 h 663540"/>
              <a:gd name="connsiteX6" fmla="*/ 66354 w 701200"/>
              <a:gd name="connsiteY6" fmla="*/ 663540 h 663540"/>
              <a:gd name="connsiteX7" fmla="*/ 0 w 701200"/>
              <a:gd name="connsiteY7" fmla="*/ 597186 h 663540"/>
              <a:gd name="connsiteX8" fmla="*/ 0 w 701200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200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6" y="0"/>
                </a:lnTo>
                <a:cubicBezTo>
                  <a:pt x="671492" y="0"/>
                  <a:pt x="701200" y="29708"/>
                  <a:pt x="701200" y="66354"/>
                </a:cubicBezTo>
                <a:lnTo>
                  <a:pt x="701200" y="597186"/>
                </a:lnTo>
                <a:cubicBezTo>
                  <a:pt x="701200" y="633832"/>
                  <a:pt x="671492" y="663540"/>
                  <a:pt x="634846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374,4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8343835" y="5300928"/>
            <a:ext cx="720000" cy="663540"/>
          </a:xfrm>
          <a:custGeom>
            <a:avLst/>
            <a:gdLst>
              <a:gd name="connsiteX0" fmla="*/ 0 w 701200"/>
              <a:gd name="connsiteY0" fmla="*/ 66354 h 663540"/>
              <a:gd name="connsiteX1" fmla="*/ 66354 w 701200"/>
              <a:gd name="connsiteY1" fmla="*/ 0 h 663540"/>
              <a:gd name="connsiteX2" fmla="*/ 634846 w 701200"/>
              <a:gd name="connsiteY2" fmla="*/ 0 h 663540"/>
              <a:gd name="connsiteX3" fmla="*/ 701200 w 701200"/>
              <a:gd name="connsiteY3" fmla="*/ 66354 h 663540"/>
              <a:gd name="connsiteX4" fmla="*/ 701200 w 701200"/>
              <a:gd name="connsiteY4" fmla="*/ 597186 h 663540"/>
              <a:gd name="connsiteX5" fmla="*/ 634846 w 701200"/>
              <a:gd name="connsiteY5" fmla="*/ 663540 h 663540"/>
              <a:gd name="connsiteX6" fmla="*/ 66354 w 701200"/>
              <a:gd name="connsiteY6" fmla="*/ 663540 h 663540"/>
              <a:gd name="connsiteX7" fmla="*/ 0 w 701200"/>
              <a:gd name="connsiteY7" fmla="*/ 597186 h 663540"/>
              <a:gd name="connsiteX8" fmla="*/ 0 w 701200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200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6" y="0"/>
                </a:lnTo>
                <a:cubicBezTo>
                  <a:pt x="671492" y="0"/>
                  <a:pt x="701200" y="29708"/>
                  <a:pt x="701200" y="66354"/>
                </a:cubicBezTo>
                <a:lnTo>
                  <a:pt x="701200" y="597186"/>
                </a:lnTo>
                <a:cubicBezTo>
                  <a:pt x="701200" y="633832"/>
                  <a:pt x="671492" y="663540"/>
                  <a:pt x="634846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21,0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3" descr="C:\Users\e.babaeva\Desktop\картинки\IMG_31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626" y="750888"/>
            <a:ext cx="1891854" cy="2034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физической культуры и спорта»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513228" y="3487759"/>
            <a:ext cx="720000" cy="332865"/>
          </a:xfrm>
          <a:custGeom>
            <a:avLst/>
            <a:gdLst>
              <a:gd name="connsiteX0" fmla="*/ 0 w 701194"/>
              <a:gd name="connsiteY0" fmla="*/ 33287 h 332865"/>
              <a:gd name="connsiteX1" fmla="*/ 33287 w 701194"/>
              <a:gd name="connsiteY1" fmla="*/ 0 h 332865"/>
              <a:gd name="connsiteX2" fmla="*/ 667908 w 701194"/>
              <a:gd name="connsiteY2" fmla="*/ 0 h 332865"/>
              <a:gd name="connsiteX3" fmla="*/ 701195 w 701194"/>
              <a:gd name="connsiteY3" fmla="*/ 33287 h 332865"/>
              <a:gd name="connsiteX4" fmla="*/ 701194 w 701194"/>
              <a:gd name="connsiteY4" fmla="*/ 299579 h 332865"/>
              <a:gd name="connsiteX5" fmla="*/ 667907 w 701194"/>
              <a:gd name="connsiteY5" fmla="*/ 332866 h 332865"/>
              <a:gd name="connsiteX6" fmla="*/ 33287 w 701194"/>
              <a:gd name="connsiteY6" fmla="*/ 332865 h 332865"/>
              <a:gd name="connsiteX7" fmla="*/ 0 w 701194"/>
              <a:gd name="connsiteY7" fmla="*/ 299578 h 332865"/>
              <a:gd name="connsiteX8" fmla="*/ 0 w 701194"/>
              <a:gd name="connsiteY8" fmla="*/ 33287 h 33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4" h="332865">
                <a:moveTo>
                  <a:pt x="0" y="33287"/>
                </a:moveTo>
                <a:cubicBezTo>
                  <a:pt x="0" y="14903"/>
                  <a:pt x="14903" y="0"/>
                  <a:pt x="33287" y="0"/>
                </a:cubicBezTo>
                <a:lnTo>
                  <a:pt x="667908" y="0"/>
                </a:lnTo>
                <a:cubicBezTo>
                  <a:pt x="686292" y="0"/>
                  <a:pt x="701195" y="14903"/>
                  <a:pt x="701195" y="33287"/>
                </a:cubicBezTo>
                <a:cubicBezTo>
                  <a:pt x="701195" y="122051"/>
                  <a:pt x="701194" y="210815"/>
                  <a:pt x="701194" y="299579"/>
                </a:cubicBezTo>
                <a:cubicBezTo>
                  <a:pt x="701194" y="317963"/>
                  <a:pt x="686291" y="332866"/>
                  <a:pt x="667907" y="332866"/>
                </a:cubicBezTo>
                <a:lnTo>
                  <a:pt x="33287" y="332865"/>
                </a:lnTo>
                <a:cubicBezTo>
                  <a:pt x="14903" y="332865"/>
                  <a:pt x="0" y="317962"/>
                  <a:pt x="0" y="299578"/>
                </a:cubicBezTo>
                <a:lnTo>
                  <a:pt x="0" y="3328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089" tIns="63089" rIns="63089" bIns="6308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13226" y="3871866"/>
            <a:ext cx="720000" cy="663540"/>
          </a:xfrm>
          <a:custGeom>
            <a:avLst/>
            <a:gdLst>
              <a:gd name="connsiteX0" fmla="*/ 0 w 701199"/>
              <a:gd name="connsiteY0" fmla="*/ 66354 h 663540"/>
              <a:gd name="connsiteX1" fmla="*/ 66354 w 701199"/>
              <a:gd name="connsiteY1" fmla="*/ 0 h 663540"/>
              <a:gd name="connsiteX2" fmla="*/ 634845 w 701199"/>
              <a:gd name="connsiteY2" fmla="*/ 0 h 663540"/>
              <a:gd name="connsiteX3" fmla="*/ 701199 w 701199"/>
              <a:gd name="connsiteY3" fmla="*/ 66354 h 663540"/>
              <a:gd name="connsiteX4" fmla="*/ 701199 w 701199"/>
              <a:gd name="connsiteY4" fmla="*/ 597186 h 663540"/>
              <a:gd name="connsiteX5" fmla="*/ 634845 w 701199"/>
              <a:gd name="connsiteY5" fmla="*/ 663540 h 663540"/>
              <a:gd name="connsiteX6" fmla="*/ 66354 w 701199"/>
              <a:gd name="connsiteY6" fmla="*/ 663540 h 663540"/>
              <a:gd name="connsiteX7" fmla="*/ 0 w 701199"/>
              <a:gd name="connsiteY7" fmla="*/ 597186 h 663540"/>
              <a:gd name="connsiteX8" fmla="*/ 0 w 701199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9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5" y="0"/>
                </a:lnTo>
                <a:cubicBezTo>
                  <a:pt x="671491" y="0"/>
                  <a:pt x="701199" y="29708"/>
                  <a:pt x="701199" y="66354"/>
                </a:cubicBezTo>
                <a:lnTo>
                  <a:pt x="701199" y="597186"/>
                </a:lnTo>
                <a:cubicBezTo>
                  <a:pt x="701199" y="633832"/>
                  <a:pt x="671491" y="663540"/>
                  <a:pt x="634845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196,0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513225" y="4586649"/>
            <a:ext cx="720000" cy="663540"/>
          </a:xfrm>
          <a:custGeom>
            <a:avLst/>
            <a:gdLst>
              <a:gd name="connsiteX0" fmla="*/ 0 w 701200"/>
              <a:gd name="connsiteY0" fmla="*/ 66354 h 663540"/>
              <a:gd name="connsiteX1" fmla="*/ 66354 w 701200"/>
              <a:gd name="connsiteY1" fmla="*/ 0 h 663540"/>
              <a:gd name="connsiteX2" fmla="*/ 634846 w 701200"/>
              <a:gd name="connsiteY2" fmla="*/ 0 h 663540"/>
              <a:gd name="connsiteX3" fmla="*/ 701200 w 701200"/>
              <a:gd name="connsiteY3" fmla="*/ 66354 h 663540"/>
              <a:gd name="connsiteX4" fmla="*/ 701200 w 701200"/>
              <a:gd name="connsiteY4" fmla="*/ 597186 h 663540"/>
              <a:gd name="connsiteX5" fmla="*/ 634846 w 701200"/>
              <a:gd name="connsiteY5" fmla="*/ 663540 h 663540"/>
              <a:gd name="connsiteX6" fmla="*/ 66354 w 701200"/>
              <a:gd name="connsiteY6" fmla="*/ 663540 h 663540"/>
              <a:gd name="connsiteX7" fmla="*/ 0 w 701200"/>
              <a:gd name="connsiteY7" fmla="*/ 597186 h 663540"/>
              <a:gd name="connsiteX8" fmla="*/ 0 w 701200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200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6" y="0"/>
                </a:lnTo>
                <a:cubicBezTo>
                  <a:pt x="671492" y="0"/>
                  <a:pt x="701200" y="29708"/>
                  <a:pt x="701200" y="66354"/>
                </a:cubicBezTo>
                <a:lnTo>
                  <a:pt x="701200" y="597186"/>
                </a:lnTo>
                <a:cubicBezTo>
                  <a:pt x="701200" y="633832"/>
                  <a:pt x="671492" y="663540"/>
                  <a:pt x="634846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373,0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513225" y="5301431"/>
            <a:ext cx="720000" cy="663540"/>
          </a:xfrm>
          <a:custGeom>
            <a:avLst/>
            <a:gdLst>
              <a:gd name="connsiteX0" fmla="*/ 0 w 701200"/>
              <a:gd name="connsiteY0" fmla="*/ 66354 h 663540"/>
              <a:gd name="connsiteX1" fmla="*/ 66354 w 701200"/>
              <a:gd name="connsiteY1" fmla="*/ 0 h 663540"/>
              <a:gd name="connsiteX2" fmla="*/ 634846 w 701200"/>
              <a:gd name="connsiteY2" fmla="*/ 0 h 663540"/>
              <a:gd name="connsiteX3" fmla="*/ 701200 w 701200"/>
              <a:gd name="connsiteY3" fmla="*/ 66354 h 663540"/>
              <a:gd name="connsiteX4" fmla="*/ 701200 w 701200"/>
              <a:gd name="connsiteY4" fmla="*/ 597186 h 663540"/>
              <a:gd name="connsiteX5" fmla="*/ 634846 w 701200"/>
              <a:gd name="connsiteY5" fmla="*/ 663540 h 663540"/>
              <a:gd name="connsiteX6" fmla="*/ 66354 w 701200"/>
              <a:gd name="connsiteY6" fmla="*/ 663540 h 663540"/>
              <a:gd name="connsiteX7" fmla="*/ 0 w 701200"/>
              <a:gd name="connsiteY7" fmla="*/ 597186 h 663540"/>
              <a:gd name="connsiteX8" fmla="*/ 0 w 701200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200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6" y="0"/>
                </a:lnTo>
                <a:cubicBezTo>
                  <a:pt x="671492" y="0"/>
                  <a:pt x="701200" y="29708"/>
                  <a:pt x="701200" y="66354"/>
                </a:cubicBezTo>
                <a:lnTo>
                  <a:pt x="701200" y="597186"/>
                </a:lnTo>
                <a:cubicBezTo>
                  <a:pt x="701200" y="633832"/>
                  <a:pt x="671492" y="663540"/>
                  <a:pt x="634846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21,0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31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5151674" y="956843"/>
            <a:ext cx="3885310" cy="681744"/>
          </a:xfrm>
          <a:custGeom>
            <a:avLst/>
            <a:gdLst>
              <a:gd name="connsiteX0" fmla="*/ 0 w 3885310"/>
              <a:gd name="connsiteY0" fmla="*/ 68174 h 681744"/>
              <a:gd name="connsiteX1" fmla="*/ 68174 w 3885310"/>
              <a:gd name="connsiteY1" fmla="*/ 0 h 681744"/>
              <a:gd name="connsiteX2" fmla="*/ 3817136 w 3885310"/>
              <a:gd name="connsiteY2" fmla="*/ 0 h 681744"/>
              <a:gd name="connsiteX3" fmla="*/ 3885310 w 3885310"/>
              <a:gd name="connsiteY3" fmla="*/ 68174 h 681744"/>
              <a:gd name="connsiteX4" fmla="*/ 3885310 w 3885310"/>
              <a:gd name="connsiteY4" fmla="*/ 613570 h 681744"/>
              <a:gd name="connsiteX5" fmla="*/ 3817136 w 3885310"/>
              <a:gd name="connsiteY5" fmla="*/ 681744 h 681744"/>
              <a:gd name="connsiteX6" fmla="*/ 68174 w 3885310"/>
              <a:gd name="connsiteY6" fmla="*/ 681744 h 681744"/>
              <a:gd name="connsiteX7" fmla="*/ 0 w 3885310"/>
              <a:gd name="connsiteY7" fmla="*/ 613570 h 681744"/>
              <a:gd name="connsiteX8" fmla="*/ 0 w 3885310"/>
              <a:gd name="connsiteY8" fmla="*/ 68174 h 68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5310" h="681744">
                <a:moveTo>
                  <a:pt x="0" y="68174"/>
                </a:moveTo>
                <a:cubicBezTo>
                  <a:pt x="0" y="30523"/>
                  <a:pt x="30523" y="0"/>
                  <a:pt x="68174" y="0"/>
                </a:cubicBezTo>
                <a:lnTo>
                  <a:pt x="3817136" y="0"/>
                </a:lnTo>
                <a:cubicBezTo>
                  <a:pt x="3854787" y="0"/>
                  <a:pt x="3885310" y="30523"/>
                  <a:pt x="3885310" y="68174"/>
                </a:cubicBezTo>
                <a:lnTo>
                  <a:pt x="3885310" y="613570"/>
                </a:lnTo>
                <a:cubicBezTo>
                  <a:pt x="3885310" y="651221"/>
                  <a:pt x="3854787" y="681744"/>
                  <a:pt x="3817136" y="681744"/>
                </a:cubicBezTo>
                <a:lnTo>
                  <a:pt x="68174" y="681744"/>
                </a:lnTo>
                <a:cubicBezTo>
                  <a:pt x="30523" y="681744"/>
                  <a:pt x="0" y="651221"/>
                  <a:pt x="0" y="613570"/>
                </a:cubicBezTo>
                <a:lnTo>
                  <a:pt x="0" y="68174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3308" tIns="73308" rIns="73308" bIns="7330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141635" y="1845972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625" tIns="74625" rIns="74625" bIns="7462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43052" y="2701915"/>
            <a:ext cx="723875" cy="820005"/>
          </a:xfrm>
          <a:custGeom>
            <a:avLst/>
            <a:gdLst>
              <a:gd name="connsiteX0" fmla="*/ 0 w 723875"/>
              <a:gd name="connsiteY0" fmla="*/ 72388 h 820005"/>
              <a:gd name="connsiteX1" fmla="*/ 72388 w 723875"/>
              <a:gd name="connsiteY1" fmla="*/ 0 h 820005"/>
              <a:gd name="connsiteX2" fmla="*/ 651488 w 723875"/>
              <a:gd name="connsiteY2" fmla="*/ 0 h 820005"/>
              <a:gd name="connsiteX3" fmla="*/ 723876 w 723875"/>
              <a:gd name="connsiteY3" fmla="*/ 72388 h 820005"/>
              <a:gd name="connsiteX4" fmla="*/ 723875 w 723875"/>
              <a:gd name="connsiteY4" fmla="*/ 747618 h 820005"/>
              <a:gd name="connsiteX5" fmla="*/ 651487 w 723875"/>
              <a:gd name="connsiteY5" fmla="*/ 820006 h 820005"/>
              <a:gd name="connsiteX6" fmla="*/ 72388 w 723875"/>
              <a:gd name="connsiteY6" fmla="*/ 820005 h 820005"/>
              <a:gd name="connsiteX7" fmla="*/ 0 w 723875"/>
              <a:gd name="connsiteY7" fmla="*/ 747617 h 820005"/>
              <a:gd name="connsiteX8" fmla="*/ 0 w 723875"/>
              <a:gd name="connsiteY8" fmla="*/ 72388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3875" h="820005">
                <a:moveTo>
                  <a:pt x="0" y="72388"/>
                </a:moveTo>
                <a:cubicBezTo>
                  <a:pt x="0" y="32409"/>
                  <a:pt x="32409" y="0"/>
                  <a:pt x="72388" y="0"/>
                </a:cubicBezTo>
                <a:lnTo>
                  <a:pt x="651488" y="0"/>
                </a:lnTo>
                <a:cubicBezTo>
                  <a:pt x="691467" y="0"/>
                  <a:pt x="723876" y="32409"/>
                  <a:pt x="723876" y="72388"/>
                </a:cubicBezTo>
                <a:cubicBezTo>
                  <a:pt x="723876" y="297465"/>
                  <a:pt x="723875" y="522541"/>
                  <a:pt x="723875" y="747618"/>
                </a:cubicBezTo>
                <a:cubicBezTo>
                  <a:pt x="723875" y="787597"/>
                  <a:pt x="691466" y="820006"/>
                  <a:pt x="651487" y="820006"/>
                </a:cubicBezTo>
                <a:lnTo>
                  <a:pt x="72388" y="820005"/>
                </a:lnTo>
                <a:cubicBezTo>
                  <a:pt x="32409" y="820005"/>
                  <a:pt x="0" y="787596"/>
                  <a:pt x="0" y="747617"/>
                </a:cubicBezTo>
                <a:lnTo>
                  <a:pt x="0" y="72388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12" tIns="63112" rIns="63112" bIns="6311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69,6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45870" y="3557858"/>
            <a:ext cx="718239" cy="820005"/>
          </a:xfrm>
          <a:custGeom>
            <a:avLst/>
            <a:gdLst>
              <a:gd name="connsiteX0" fmla="*/ 0 w 718239"/>
              <a:gd name="connsiteY0" fmla="*/ 71824 h 820005"/>
              <a:gd name="connsiteX1" fmla="*/ 71824 w 718239"/>
              <a:gd name="connsiteY1" fmla="*/ 0 h 820005"/>
              <a:gd name="connsiteX2" fmla="*/ 646415 w 718239"/>
              <a:gd name="connsiteY2" fmla="*/ 0 h 820005"/>
              <a:gd name="connsiteX3" fmla="*/ 718239 w 718239"/>
              <a:gd name="connsiteY3" fmla="*/ 71824 h 820005"/>
              <a:gd name="connsiteX4" fmla="*/ 718239 w 718239"/>
              <a:gd name="connsiteY4" fmla="*/ 748181 h 820005"/>
              <a:gd name="connsiteX5" fmla="*/ 646415 w 718239"/>
              <a:gd name="connsiteY5" fmla="*/ 820005 h 820005"/>
              <a:gd name="connsiteX6" fmla="*/ 71824 w 718239"/>
              <a:gd name="connsiteY6" fmla="*/ 820005 h 820005"/>
              <a:gd name="connsiteX7" fmla="*/ 0 w 718239"/>
              <a:gd name="connsiteY7" fmla="*/ 748181 h 820005"/>
              <a:gd name="connsiteX8" fmla="*/ 0 w 718239"/>
              <a:gd name="connsiteY8" fmla="*/ 71824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239" h="820005">
                <a:moveTo>
                  <a:pt x="0" y="71824"/>
                </a:moveTo>
                <a:cubicBezTo>
                  <a:pt x="0" y="32157"/>
                  <a:pt x="32157" y="0"/>
                  <a:pt x="71824" y="0"/>
                </a:cubicBezTo>
                <a:lnTo>
                  <a:pt x="646415" y="0"/>
                </a:lnTo>
                <a:cubicBezTo>
                  <a:pt x="686082" y="0"/>
                  <a:pt x="718239" y="32157"/>
                  <a:pt x="718239" y="71824"/>
                </a:cubicBezTo>
                <a:lnTo>
                  <a:pt x="718239" y="748181"/>
                </a:lnTo>
                <a:cubicBezTo>
                  <a:pt x="718239" y="787848"/>
                  <a:pt x="686082" y="820005"/>
                  <a:pt x="646415" y="820005"/>
                </a:cubicBezTo>
                <a:lnTo>
                  <a:pt x="71824" y="820005"/>
                </a:lnTo>
                <a:cubicBezTo>
                  <a:pt x="32157" y="820005"/>
                  <a:pt x="0" y="787848"/>
                  <a:pt x="0" y="748181"/>
                </a:cubicBezTo>
                <a:lnTo>
                  <a:pt x="0" y="71824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947" tIns="62947" rIns="62947" bIns="6294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40,7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45870" y="4413801"/>
            <a:ext cx="718239" cy="820005"/>
          </a:xfrm>
          <a:custGeom>
            <a:avLst/>
            <a:gdLst>
              <a:gd name="connsiteX0" fmla="*/ 0 w 718239"/>
              <a:gd name="connsiteY0" fmla="*/ 71824 h 820005"/>
              <a:gd name="connsiteX1" fmla="*/ 71824 w 718239"/>
              <a:gd name="connsiteY1" fmla="*/ 0 h 820005"/>
              <a:gd name="connsiteX2" fmla="*/ 646415 w 718239"/>
              <a:gd name="connsiteY2" fmla="*/ 0 h 820005"/>
              <a:gd name="connsiteX3" fmla="*/ 718239 w 718239"/>
              <a:gd name="connsiteY3" fmla="*/ 71824 h 820005"/>
              <a:gd name="connsiteX4" fmla="*/ 718239 w 718239"/>
              <a:gd name="connsiteY4" fmla="*/ 748181 h 820005"/>
              <a:gd name="connsiteX5" fmla="*/ 646415 w 718239"/>
              <a:gd name="connsiteY5" fmla="*/ 820005 h 820005"/>
              <a:gd name="connsiteX6" fmla="*/ 71824 w 718239"/>
              <a:gd name="connsiteY6" fmla="*/ 820005 h 820005"/>
              <a:gd name="connsiteX7" fmla="*/ 0 w 718239"/>
              <a:gd name="connsiteY7" fmla="*/ 748181 h 820005"/>
              <a:gd name="connsiteX8" fmla="*/ 0 w 718239"/>
              <a:gd name="connsiteY8" fmla="*/ 71824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239" h="820005">
                <a:moveTo>
                  <a:pt x="0" y="71824"/>
                </a:moveTo>
                <a:cubicBezTo>
                  <a:pt x="0" y="32157"/>
                  <a:pt x="32157" y="0"/>
                  <a:pt x="71824" y="0"/>
                </a:cubicBezTo>
                <a:lnTo>
                  <a:pt x="646415" y="0"/>
                </a:lnTo>
                <a:cubicBezTo>
                  <a:pt x="686082" y="0"/>
                  <a:pt x="718239" y="32157"/>
                  <a:pt x="718239" y="71824"/>
                </a:cubicBezTo>
                <a:lnTo>
                  <a:pt x="718239" y="748181"/>
                </a:lnTo>
                <a:cubicBezTo>
                  <a:pt x="718239" y="787848"/>
                  <a:pt x="686082" y="820005"/>
                  <a:pt x="646415" y="820005"/>
                </a:cubicBezTo>
                <a:lnTo>
                  <a:pt x="71824" y="820005"/>
                </a:lnTo>
                <a:cubicBezTo>
                  <a:pt x="32157" y="820005"/>
                  <a:pt x="0" y="787848"/>
                  <a:pt x="0" y="748181"/>
                </a:cubicBezTo>
                <a:lnTo>
                  <a:pt x="0" y="71824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947" tIns="62947" rIns="62947" bIns="6294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46,7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145870" y="5269743"/>
            <a:ext cx="718239" cy="820005"/>
          </a:xfrm>
          <a:custGeom>
            <a:avLst/>
            <a:gdLst>
              <a:gd name="connsiteX0" fmla="*/ 0 w 718239"/>
              <a:gd name="connsiteY0" fmla="*/ 71824 h 820005"/>
              <a:gd name="connsiteX1" fmla="*/ 71824 w 718239"/>
              <a:gd name="connsiteY1" fmla="*/ 0 h 820005"/>
              <a:gd name="connsiteX2" fmla="*/ 646415 w 718239"/>
              <a:gd name="connsiteY2" fmla="*/ 0 h 820005"/>
              <a:gd name="connsiteX3" fmla="*/ 718239 w 718239"/>
              <a:gd name="connsiteY3" fmla="*/ 71824 h 820005"/>
              <a:gd name="connsiteX4" fmla="*/ 718239 w 718239"/>
              <a:gd name="connsiteY4" fmla="*/ 748181 h 820005"/>
              <a:gd name="connsiteX5" fmla="*/ 646415 w 718239"/>
              <a:gd name="connsiteY5" fmla="*/ 820005 h 820005"/>
              <a:gd name="connsiteX6" fmla="*/ 71824 w 718239"/>
              <a:gd name="connsiteY6" fmla="*/ 820005 h 820005"/>
              <a:gd name="connsiteX7" fmla="*/ 0 w 718239"/>
              <a:gd name="connsiteY7" fmla="*/ 748181 h 820005"/>
              <a:gd name="connsiteX8" fmla="*/ 0 w 718239"/>
              <a:gd name="connsiteY8" fmla="*/ 71824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239" h="820005">
                <a:moveTo>
                  <a:pt x="0" y="71824"/>
                </a:moveTo>
                <a:cubicBezTo>
                  <a:pt x="0" y="32157"/>
                  <a:pt x="32157" y="0"/>
                  <a:pt x="71824" y="0"/>
                </a:cubicBezTo>
                <a:lnTo>
                  <a:pt x="646415" y="0"/>
                </a:lnTo>
                <a:cubicBezTo>
                  <a:pt x="686082" y="0"/>
                  <a:pt x="718239" y="32157"/>
                  <a:pt x="718239" y="71824"/>
                </a:cubicBezTo>
                <a:lnTo>
                  <a:pt x="718239" y="748181"/>
                </a:lnTo>
                <a:cubicBezTo>
                  <a:pt x="718239" y="787848"/>
                  <a:pt x="686082" y="820005"/>
                  <a:pt x="646415" y="820005"/>
                </a:cubicBezTo>
                <a:lnTo>
                  <a:pt x="71824" y="820005"/>
                </a:lnTo>
                <a:cubicBezTo>
                  <a:pt x="32157" y="820005"/>
                  <a:pt x="0" y="787848"/>
                  <a:pt x="0" y="748181"/>
                </a:cubicBezTo>
                <a:lnTo>
                  <a:pt x="0" y="71824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947" tIns="62947" rIns="62947" bIns="6294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8,1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929388" y="1845972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625" tIns="74625" rIns="74625" bIns="7462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929388" y="2701915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69,7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5929388" y="3557858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41,8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5929388" y="4413801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72,8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5929388" y="5269743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10,1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17142" y="1845972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625" tIns="74625" rIns="74625" bIns="7462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717142" y="2701915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69,8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717142" y="3557858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6717142" y="4413801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73,3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6717142" y="5269743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504896" y="1845972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625" tIns="74625" rIns="74625" bIns="7462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504896" y="2701915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69,9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04896" y="3557858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504896" y="4413801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73,8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504896" y="5269743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292650" y="1845972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625" tIns="74625" rIns="74625" bIns="7462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292650" y="2701915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292650" y="3557858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8292650" y="4413801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8292650" y="5255336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63654" y="2751088"/>
            <a:ext cx="4902975" cy="74992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средней заработной платы работников, занятых в сфере физической культуры и спорта, к средней заработной плате в Чувашской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Республике,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51781" y="3654821"/>
            <a:ext cx="4914848" cy="71028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населения Чувашской Республики, систематически занимающегося физической культурой и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спортом,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59797" y="4513258"/>
            <a:ext cx="4906832" cy="64393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обеспеченности спортивными сооружениями исходя из единовременной пропускной способности объектов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спорта,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59797" y="5301208"/>
            <a:ext cx="4906832" cy="72008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спортсменов Чувашской Республики, принявших участие во всероссийских и международных соревнованиях, в общей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численности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занимающихся в спортивных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учреждениях,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6254" y="1784613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e.babaeva\Desktop\картинки\IMG_31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991" y="692696"/>
            <a:ext cx="2284266" cy="1895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65</a:t>
            </a:fld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физической культуры и спорта»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156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66</a:t>
            </a:fld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9602" y="764703"/>
            <a:ext cx="4478174" cy="300459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предупреждение возникновения и развития чрезвычайных ситуаций природного и техногенного характера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(ЧС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организация экстренного реагирования при ЧС, организация аварийно-спасательных работ по ликвидации возникших ЧС;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организации профилактики ЧС, пропаганды и подготовки населения по вопросам гражданской обороны, защиты от ЧС и террористических акций;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мер по сокращению предложения и спроса на наркотические средства и психотропные вещества;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общего уровня безопасности, правопорядка и безопасности среды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обитания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на базе муниципальных образований комплексной информационной системы, обеспечивающей прогнозирование, мониторинг, предупреждение и ликвидацию возможных угроз, а также контроль устранения последствий чрезвычайных ситуаций и правонарушений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5094031"/>
              </p:ext>
            </p:extLst>
          </p:nvPr>
        </p:nvGraphicFramePr>
        <p:xfrm>
          <a:off x="157476" y="4077072"/>
          <a:ext cx="3920164" cy="25484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2554" y="3769295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4584302" y="2421017"/>
            <a:ext cx="4426292" cy="431918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</a:t>
            </a:r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подпрограмм, </a:t>
            </a:r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4572000" y="3356993"/>
            <a:ext cx="2496344" cy="90035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населения и территорий от чрезвычайных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ситуаций,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пожарной безопасности и безопасности населения на водных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объектах, обеспечение реализации госпрограммы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4571998" y="4293095"/>
            <a:ext cx="2496344" cy="468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правонарушений и противодействие преступности</a:t>
            </a:r>
          </a:p>
        </p:txBody>
      </p:sp>
      <p:sp>
        <p:nvSpPr>
          <p:cNvPr id="27" name="Полилиния 26"/>
          <p:cNvSpPr/>
          <p:nvPr/>
        </p:nvSpPr>
        <p:spPr>
          <a:xfrm>
            <a:off x="4557776" y="4818133"/>
            <a:ext cx="2496344" cy="468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терроризма и экстремистской деятельности</a:t>
            </a:r>
          </a:p>
        </p:txBody>
      </p:sp>
      <p:sp>
        <p:nvSpPr>
          <p:cNvPr id="28" name="Полилиния 27"/>
          <p:cNvSpPr/>
          <p:nvPr/>
        </p:nvSpPr>
        <p:spPr>
          <a:xfrm>
            <a:off x="4557776" y="5970261"/>
            <a:ext cx="2496344" cy="555083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 (развитие) аппаратно-программного комплекса «Безопасный город» 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398594" y="3339118"/>
            <a:ext cx="576000" cy="90035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163,3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756892" y="4302793"/>
            <a:ext cx="576000" cy="468000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1,4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756892" y="4806758"/>
            <a:ext cx="576000" cy="468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756892" y="5960891"/>
            <a:ext cx="576000" cy="540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756892" y="3339118"/>
            <a:ext cx="576000" cy="90035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163,3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398594" y="5960891"/>
            <a:ext cx="576000" cy="540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398594" y="4806758"/>
            <a:ext cx="576000" cy="468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8398594" y="4302793"/>
            <a:ext cx="576000" cy="468000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1,4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«Повышение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жизнедеятельности населения и территорий Чувашской Республики»</a:t>
            </a: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584301" y="2912311"/>
            <a:ext cx="2496342" cy="32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7756892" y="2912311"/>
            <a:ext cx="576000" cy="32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8398594" y="2912311"/>
            <a:ext cx="576000" cy="32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7130701" y="4302793"/>
            <a:ext cx="576000" cy="468000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13,0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7130701" y="4806758"/>
            <a:ext cx="576000" cy="468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59,1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130701" y="5960891"/>
            <a:ext cx="576000" cy="540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16,7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130701" y="3339118"/>
            <a:ext cx="576000" cy="90035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271,6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7130701" y="2912311"/>
            <a:ext cx="576000" cy="32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811128"/>
            <a:ext cx="1058766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227" y="811128"/>
            <a:ext cx="1109771" cy="1428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292" y="811128"/>
            <a:ext cx="1133656" cy="1428455"/>
          </a:xfrm>
          <a:prstGeom prst="rect">
            <a:avLst/>
          </a:prstGeom>
        </p:spPr>
      </p:pic>
      <p:pic>
        <p:nvPicPr>
          <p:cNvPr id="4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213" y="809836"/>
            <a:ext cx="1021015" cy="1428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Полилиния 47"/>
          <p:cNvSpPr/>
          <p:nvPr/>
        </p:nvSpPr>
        <p:spPr>
          <a:xfrm>
            <a:off x="4572000" y="5346000"/>
            <a:ext cx="2496344" cy="555083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незаконного потребления наркотических средств и психотропных веществ, наркомании</a:t>
            </a:r>
          </a:p>
        </p:txBody>
      </p:sp>
      <p:sp>
        <p:nvSpPr>
          <p:cNvPr id="53" name="Полилиния 52"/>
          <p:cNvSpPr/>
          <p:nvPr/>
        </p:nvSpPr>
        <p:spPr>
          <a:xfrm>
            <a:off x="7771116" y="5346000"/>
            <a:ext cx="576000" cy="540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1,6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8412818" y="5346000"/>
            <a:ext cx="576000" cy="540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1,6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144925" y="5346000"/>
            <a:ext cx="576000" cy="540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1,8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20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кругленный прямоугольник 23"/>
          <p:cNvSpPr/>
          <p:nvPr/>
        </p:nvSpPr>
        <p:spPr>
          <a:xfrm>
            <a:off x="129097" y="2844000"/>
            <a:ext cx="4950000" cy="54182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обеспеченности сил и средств гражданской обороны запасами материально-технических, продовольственных, медицинских и иных средств, %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29097" y="3456000"/>
            <a:ext cx="4950000" cy="61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лиц руководящего состава гражданской обороны и специалистов аварийно-спасательных формирований, подготовленных способам гражданской защиты, в расчете на 10 тыс. населения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29097" y="4140000"/>
            <a:ext cx="4950000" cy="51313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Распространенность преступлений в сфере незаконного оборота наркотиков, %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29097" y="4716000"/>
            <a:ext cx="4950000" cy="54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количество ЧС, пожаров, происшествий на водных объектах, ед.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29097" y="5328000"/>
            <a:ext cx="4950000" cy="57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количество населения, погибшего, травмированного и пострадавшего при ЧС, пожарах, происшествиях на водных объектах, ед.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58426" y="1268760"/>
            <a:ext cx="2504811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67</a:t>
            </a:fld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29097" y="2196000"/>
            <a:ext cx="4950000" cy="59276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Готовность автоматизированных систем оповещения органов местного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самоуправления,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входящих в состав региональной автоматизированной системы централизованного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оповещения,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29097" y="5940000"/>
            <a:ext cx="4950000" cy="543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преступлений, совершенных на улицах, на 100 тыс. населения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999" y="728700"/>
            <a:ext cx="2355098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лилиния 2"/>
          <p:cNvSpPr/>
          <p:nvPr/>
        </p:nvSpPr>
        <p:spPr>
          <a:xfrm>
            <a:off x="5135356" y="819910"/>
            <a:ext cx="3903032" cy="592866"/>
          </a:xfrm>
          <a:custGeom>
            <a:avLst/>
            <a:gdLst>
              <a:gd name="connsiteX0" fmla="*/ 0 w 3903032"/>
              <a:gd name="connsiteY0" fmla="*/ 59287 h 592866"/>
              <a:gd name="connsiteX1" fmla="*/ 59287 w 3903032"/>
              <a:gd name="connsiteY1" fmla="*/ 0 h 592866"/>
              <a:gd name="connsiteX2" fmla="*/ 3843745 w 3903032"/>
              <a:gd name="connsiteY2" fmla="*/ 0 h 592866"/>
              <a:gd name="connsiteX3" fmla="*/ 3903032 w 3903032"/>
              <a:gd name="connsiteY3" fmla="*/ 59287 h 592866"/>
              <a:gd name="connsiteX4" fmla="*/ 3903032 w 3903032"/>
              <a:gd name="connsiteY4" fmla="*/ 533579 h 592866"/>
              <a:gd name="connsiteX5" fmla="*/ 3843745 w 3903032"/>
              <a:gd name="connsiteY5" fmla="*/ 592866 h 592866"/>
              <a:gd name="connsiteX6" fmla="*/ 59287 w 3903032"/>
              <a:gd name="connsiteY6" fmla="*/ 592866 h 592866"/>
              <a:gd name="connsiteX7" fmla="*/ 0 w 3903032"/>
              <a:gd name="connsiteY7" fmla="*/ 533579 h 592866"/>
              <a:gd name="connsiteX8" fmla="*/ 0 w 390303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3843745" y="0"/>
                </a:lnTo>
                <a:cubicBezTo>
                  <a:pt x="3876488" y="0"/>
                  <a:pt x="3903032" y="26544"/>
                  <a:pt x="3903032" y="59287"/>
                </a:cubicBezTo>
                <a:lnTo>
                  <a:pt x="3903032" y="533579"/>
                </a:lnTo>
                <a:cubicBezTo>
                  <a:pt x="3903032" y="566322"/>
                  <a:pt x="3876488" y="592866"/>
                  <a:pt x="384374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5135356" y="1603743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5135356" y="2222912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35356" y="2842080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135356" y="3461249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35356" y="4080417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53,2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35356" y="4686417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991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49013" y="5320594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5928251" y="1603743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5928251" y="2222912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5928251" y="2842080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928251" y="3461249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74,4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928251" y="4080417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92,7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5932567" y="4686417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911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5928251" y="5318754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207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21146" y="1603743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721146" y="2222912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6721146" y="2842080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6721146" y="3461249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6721146" y="4080417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71,3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6721146" y="4686417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1 110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6721146" y="5318754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7514041" y="1603743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514041" y="2222912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</a:t>
            </a:r>
          </a:p>
        </p:txBody>
      </p:sp>
      <p:sp>
        <p:nvSpPr>
          <p:cNvPr id="56" name="Полилиния 55"/>
          <p:cNvSpPr/>
          <p:nvPr/>
        </p:nvSpPr>
        <p:spPr>
          <a:xfrm>
            <a:off x="7514041" y="2842080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514041" y="3461249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75,4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7514041" y="4080417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7514041" y="4686417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7514041" y="5318754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8306936" y="1603743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8306936" y="2222912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8306936" y="2842080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8306936" y="3461249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8306936" y="4080417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62,1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8306936" y="4686417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1 090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8306936" y="5303832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«Повышение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жизнедеятельности населения и территорий Чувашской Республики»</a:t>
            </a: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5149013" y="5940000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264,8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олилиния 68"/>
          <p:cNvSpPr/>
          <p:nvPr/>
        </p:nvSpPr>
        <p:spPr>
          <a:xfrm>
            <a:off x="5928251" y="5940000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208,1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олилиния 69"/>
          <p:cNvSpPr/>
          <p:nvPr/>
        </p:nvSpPr>
        <p:spPr>
          <a:xfrm>
            <a:off x="6721146" y="5940000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254,4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олилиния 70"/>
          <p:cNvSpPr/>
          <p:nvPr/>
        </p:nvSpPr>
        <p:spPr>
          <a:xfrm>
            <a:off x="7514041" y="5940000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249,2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олилиния 71"/>
          <p:cNvSpPr/>
          <p:nvPr/>
        </p:nvSpPr>
        <p:spPr>
          <a:xfrm>
            <a:off x="8306936" y="5940000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244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52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739888"/>
            <a:ext cx="2520280" cy="1886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80" y="858547"/>
            <a:ext cx="5576348" cy="13041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на территории Чувашской Республики информационных и телекоммуникационных технологий в экономической, социально-политической, культурной и других сферах жизни общества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780" y="2528913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894981"/>
              </p:ext>
            </p:extLst>
          </p:nvPr>
        </p:nvGraphicFramePr>
        <p:xfrm>
          <a:off x="147780" y="3156938"/>
          <a:ext cx="4424220" cy="30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68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4748383" y="2786941"/>
            <a:ext cx="4188324" cy="435104"/>
          </a:xfrm>
          <a:custGeom>
            <a:avLst/>
            <a:gdLst>
              <a:gd name="connsiteX0" fmla="*/ 0 w 3828284"/>
              <a:gd name="connsiteY0" fmla="*/ 43510 h 435104"/>
              <a:gd name="connsiteX1" fmla="*/ 43510 w 3828284"/>
              <a:gd name="connsiteY1" fmla="*/ 0 h 435104"/>
              <a:gd name="connsiteX2" fmla="*/ 3784774 w 3828284"/>
              <a:gd name="connsiteY2" fmla="*/ 0 h 435104"/>
              <a:gd name="connsiteX3" fmla="*/ 3828284 w 3828284"/>
              <a:gd name="connsiteY3" fmla="*/ 43510 h 435104"/>
              <a:gd name="connsiteX4" fmla="*/ 3828284 w 3828284"/>
              <a:gd name="connsiteY4" fmla="*/ 391594 h 435104"/>
              <a:gd name="connsiteX5" fmla="*/ 3784774 w 3828284"/>
              <a:gd name="connsiteY5" fmla="*/ 435104 h 435104"/>
              <a:gd name="connsiteX6" fmla="*/ 43510 w 3828284"/>
              <a:gd name="connsiteY6" fmla="*/ 435104 h 435104"/>
              <a:gd name="connsiteX7" fmla="*/ 0 w 3828284"/>
              <a:gd name="connsiteY7" fmla="*/ 391594 h 435104"/>
              <a:gd name="connsiteX8" fmla="*/ 0 w 3828284"/>
              <a:gd name="connsiteY8" fmla="*/ 43510 h 43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8284" h="435104">
                <a:moveTo>
                  <a:pt x="0" y="43510"/>
                </a:moveTo>
                <a:cubicBezTo>
                  <a:pt x="0" y="19480"/>
                  <a:pt x="19480" y="0"/>
                  <a:pt x="43510" y="0"/>
                </a:cubicBezTo>
                <a:lnTo>
                  <a:pt x="3784774" y="0"/>
                </a:lnTo>
                <a:cubicBezTo>
                  <a:pt x="3808804" y="0"/>
                  <a:pt x="3828284" y="19480"/>
                  <a:pt x="3828284" y="43510"/>
                </a:cubicBezTo>
                <a:lnTo>
                  <a:pt x="3828284" y="391594"/>
                </a:lnTo>
                <a:cubicBezTo>
                  <a:pt x="3828284" y="415624"/>
                  <a:pt x="3808804" y="435104"/>
                  <a:pt x="3784774" y="435104"/>
                </a:cubicBezTo>
                <a:lnTo>
                  <a:pt x="43510" y="435104"/>
                </a:lnTo>
                <a:cubicBezTo>
                  <a:pt x="19480" y="435104"/>
                  <a:pt x="0" y="415624"/>
                  <a:pt x="0" y="391594"/>
                </a:cubicBezTo>
                <a:lnTo>
                  <a:pt x="0" y="4351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084" tIns="66084" rIns="66084" bIns="66084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748383" y="3289358"/>
            <a:ext cx="2196980" cy="402193"/>
          </a:xfrm>
          <a:custGeom>
            <a:avLst/>
            <a:gdLst>
              <a:gd name="connsiteX0" fmla="*/ 0 w 2092791"/>
              <a:gd name="connsiteY0" fmla="*/ 40219 h 402193"/>
              <a:gd name="connsiteX1" fmla="*/ 40219 w 2092791"/>
              <a:gd name="connsiteY1" fmla="*/ 0 h 402193"/>
              <a:gd name="connsiteX2" fmla="*/ 2052572 w 2092791"/>
              <a:gd name="connsiteY2" fmla="*/ 0 h 402193"/>
              <a:gd name="connsiteX3" fmla="*/ 2092791 w 2092791"/>
              <a:gd name="connsiteY3" fmla="*/ 40219 h 402193"/>
              <a:gd name="connsiteX4" fmla="*/ 2092791 w 2092791"/>
              <a:gd name="connsiteY4" fmla="*/ 361974 h 402193"/>
              <a:gd name="connsiteX5" fmla="*/ 2052572 w 2092791"/>
              <a:gd name="connsiteY5" fmla="*/ 402193 h 402193"/>
              <a:gd name="connsiteX6" fmla="*/ 40219 w 2092791"/>
              <a:gd name="connsiteY6" fmla="*/ 402193 h 402193"/>
              <a:gd name="connsiteX7" fmla="*/ 0 w 2092791"/>
              <a:gd name="connsiteY7" fmla="*/ 361974 h 402193"/>
              <a:gd name="connsiteX8" fmla="*/ 0 w 2092791"/>
              <a:gd name="connsiteY8" fmla="*/ 40219 h 40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2791" h="402193">
                <a:moveTo>
                  <a:pt x="0" y="40219"/>
                </a:moveTo>
                <a:cubicBezTo>
                  <a:pt x="0" y="18007"/>
                  <a:pt x="18007" y="0"/>
                  <a:pt x="40219" y="0"/>
                </a:cubicBezTo>
                <a:lnTo>
                  <a:pt x="2052572" y="0"/>
                </a:lnTo>
                <a:cubicBezTo>
                  <a:pt x="2074784" y="0"/>
                  <a:pt x="2092791" y="18007"/>
                  <a:pt x="2092791" y="40219"/>
                </a:cubicBezTo>
                <a:lnTo>
                  <a:pt x="2092791" y="361974"/>
                </a:lnTo>
                <a:cubicBezTo>
                  <a:pt x="2092791" y="384186"/>
                  <a:pt x="2074784" y="402193"/>
                  <a:pt x="2052572" y="402193"/>
                </a:cubicBezTo>
                <a:lnTo>
                  <a:pt x="40219" y="402193"/>
                </a:lnTo>
                <a:cubicBezTo>
                  <a:pt x="18007" y="402193"/>
                  <a:pt x="0" y="384186"/>
                  <a:pt x="0" y="361974"/>
                </a:cubicBezTo>
                <a:lnTo>
                  <a:pt x="0" y="4021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120" tIns="65120" rIns="65120" bIns="6512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4748382" y="3761827"/>
            <a:ext cx="2214423" cy="552593"/>
          </a:xfrm>
          <a:custGeom>
            <a:avLst/>
            <a:gdLst>
              <a:gd name="connsiteX0" fmla="*/ 0 w 2109407"/>
              <a:gd name="connsiteY0" fmla="*/ 55259 h 552593"/>
              <a:gd name="connsiteX1" fmla="*/ 55259 w 2109407"/>
              <a:gd name="connsiteY1" fmla="*/ 0 h 552593"/>
              <a:gd name="connsiteX2" fmla="*/ 2054148 w 2109407"/>
              <a:gd name="connsiteY2" fmla="*/ 0 h 552593"/>
              <a:gd name="connsiteX3" fmla="*/ 2109407 w 2109407"/>
              <a:gd name="connsiteY3" fmla="*/ 55259 h 552593"/>
              <a:gd name="connsiteX4" fmla="*/ 2109407 w 2109407"/>
              <a:gd name="connsiteY4" fmla="*/ 497334 h 552593"/>
              <a:gd name="connsiteX5" fmla="*/ 2054148 w 2109407"/>
              <a:gd name="connsiteY5" fmla="*/ 552593 h 552593"/>
              <a:gd name="connsiteX6" fmla="*/ 55259 w 2109407"/>
              <a:gd name="connsiteY6" fmla="*/ 552593 h 552593"/>
              <a:gd name="connsiteX7" fmla="*/ 0 w 2109407"/>
              <a:gd name="connsiteY7" fmla="*/ 497334 h 552593"/>
              <a:gd name="connsiteX8" fmla="*/ 0 w 2109407"/>
              <a:gd name="connsiteY8" fmla="*/ 55259 h 55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9407" h="552593">
                <a:moveTo>
                  <a:pt x="0" y="55259"/>
                </a:moveTo>
                <a:cubicBezTo>
                  <a:pt x="0" y="24740"/>
                  <a:pt x="24740" y="0"/>
                  <a:pt x="55259" y="0"/>
                </a:cubicBezTo>
                <a:lnTo>
                  <a:pt x="2054148" y="0"/>
                </a:lnTo>
                <a:cubicBezTo>
                  <a:pt x="2084667" y="0"/>
                  <a:pt x="2109407" y="24740"/>
                  <a:pt x="2109407" y="55259"/>
                </a:cubicBezTo>
                <a:lnTo>
                  <a:pt x="2109407" y="497334"/>
                </a:lnTo>
                <a:cubicBezTo>
                  <a:pt x="2109407" y="527853"/>
                  <a:pt x="2084667" y="552593"/>
                  <a:pt x="2054148" y="552593"/>
                </a:cubicBezTo>
                <a:lnTo>
                  <a:pt x="55259" y="552593"/>
                </a:lnTo>
                <a:cubicBezTo>
                  <a:pt x="24740" y="552593"/>
                  <a:pt x="0" y="527853"/>
                  <a:pt x="0" y="497334"/>
                </a:cubicBezTo>
                <a:lnTo>
                  <a:pt x="0" y="5525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05" tIns="61905" rIns="61905" bIns="61905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информационных технологий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4748383" y="4380786"/>
            <a:ext cx="2229742" cy="369613"/>
          </a:xfrm>
          <a:custGeom>
            <a:avLst/>
            <a:gdLst>
              <a:gd name="connsiteX0" fmla="*/ 0 w 2123999"/>
              <a:gd name="connsiteY0" fmla="*/ 36961 h 369613"/>
              <a:gd name="connsiteX1" fmla="*/ 36961 w 2123999"/>
              <a:gd name="connsiteY1" fmla="*/ 0 h 369613"/>
              <a:gd name="connsiteX2" fmla="*/ 2087038 w 2123999"/>
              <a:gd name="connsiteY2" fmla="*/ 0 h 369613"/>
              <a:gd name="connsiteX3" fmla="*/ 2123999 w 2123999"/>
              <a:gd name="connsiteY3" fmla="*/ 36961 h 369613"/>
              <a:gd name="connsiteX4" fmla="*/ 2123999 w 2123999"/>
              <a:gd name="connsiteY4" fmla="*/ 332652 h 369613"/>
              <a:gd name="connsiteX5" fmla="*/ 2087038 w 2123999"/>
              <a:gd name="connsiteY5" fmla="*/ 369613 h 369613"/>
              <a:gd name="connsiteX6" fmla="*/ 36961 w 2123999"/>
              <a:gd name="connsiteY6" fmla="*/ 369613 h 369613"/>
              <a:gd name="connsiteX7" fmla="*/ 0 w 2123999"/>
              <a:gd name="connsiteY7" fmla="*/ 332652 h 369613"/>
              <a:gd name="connsiteX8" fmla="*/ 0 w 2123999"/>
              <a:gd name="connsiteY8" fmla="*/ 36961 h 36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3999" h="369613">
                <a:moveTo>
                  <a:pt x="0" y="36961"/>
                </a:moveTo>
                <a:cubicBezTo>
                  <a:pt x="0" y="16548"/>
                  <a:pt x="16548" y="0"/>
                  <a:pt x="36961" y="0"/>
                </a:cubicBezTo>
                <a:lnTo>
                  <a:pt x="2087038" y="0"/>
                </a:lnTo>
                <a:cubicBezTo>
                  <a:pt x="2107451" y="0"/>
                  <a:pt x="2123999" y="16548"/>
                  <a:pt x="2123999" y="36961"/>
                </a:cubicBezTo>
                <a:lnTo>
                  <a:pt x="2123999" y="332652"/>
                </a:lnTo>
                <a:cubicBezTo>
                  <a:pt x="2123999" y="353065"/>
                  <a:pt x="2107451" y="369613"/>
                  <a:pt x="2087038" y="369613"/>
                </a:cubicBezTo>
                <a:lnTo>
                  <a:pt x="36961" y="369613"/>
                </a:lnTo>
                <a:cubicBezTo>
                  <a:pt x="16548" y="369613"/>
                  <a:pt x="0" y="353065"/>
                  <a:pt x="0" y="332652"/>
                </a:cubicBezTo>
                <a:lnTo>
                  <a:pt x="0" y="3696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546" tIns="56546" rIns="56546" bIns="56546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среда</a:t>
            </a:r>
          </a:p>
        </p:txBody>
      </p:sp>
      <p:sp>
        <p:nvSpPr>
          <p:cNvPr id="17" name="Полилиния 16"/>
          <p:cNvSpPr/>
          <p:nvPr/>
        </p:nvSpPr>
        <p:spPr>
          <a:xfrm>
            <a:off x="4748383" y="4815518"/>
            <a:ext cx="2234346" cy="990804"/>
          </a:xfrm>
          <a:custGeom>
            <a:avLst/>
            <a:gdLst>
              <a:gd name="connsiteX0" fmla="*/ 0 w 2128385"/>
              <a:gd name="connsiteY0" fmla="*/ 99080 h 990804"/>
              <a:gd name="connsiteX1" fmla="*/ 99080 w 2128385"/>
              <a:gd name="connsiteY1" fmla="*/ 0 h 990804"/>
              <a:gd name="connsiteX2" fmla="*/ 2029305 w 2128385"/>
              <a:gd name="connsiteY2" fmla="*/ 0 h 990804"/>
              <a:gd name="connsiteX3" fmla="*/ 2128385 w 2128385"/>
              <a:gd name="connsiteY3" fmla="*/ 99080 h 990804"/>
              <a:gd name="connsiteX4" fmla="*/ 2128385 w 2128385"/>
              <a:gd name="connsiteY4" fmla="*/ 891724 h 990804"/>
              <a:gd name="connsiteX5" fmla="*/ 2029305 w 2128385"/>
              <a:gd name="connsiteY5" fmla="*/ 990804 h 990804"/>
              <a:gd name="connsiteX6" fmla="*/ 99080 w 2128385"/>
              <a:gd name="connsiteY6" fmla="*/ 990804 h 990804"/>
              <a:gd name="connsiteX7" fmla="*/ 0 w 2128385"/>
              <a:gd name="connsiteY7" fmla="*/ 891724 h 990804"/>
              <a:gd name="connsiteX8" fmla="*/ 0 w 2128385"/>
              <a:gd name="connsiteY8" fmla="*/ 99080 h 990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8385" h="990804">
                <a:moveTo>
                  <a:pt x="0" y="99080"/>
                </a:moveTo>
                <a:cubicBezTo>
                  <a:pt x="0" y="44360"/>
                  <a:pt x="44360" y="0"/>
                  <a:pt x="99080" y="0"/>
                </a:cubicBezTo>
                <a:lnTo>
                  <a:pt x="2029305" y="0"/>
                </a:lnTo>
                <a:cubicBezTo>
                  <a:pt x="2084025" y="0"/>
                  <a:pt x="2128385" y="44360"/>
                  <a:pt x="2128385" y="99080"/>
                </a:cubicBezTo>
                <a:lnTo>
                  <a:pt x="2128385" y="891724"/>
                </a:lnTo>
                <a:cubicBezTo>
                  <a:pt x="2128385" y="946444"/>
                  <a:pt x="2084025" y="990804"/>
                  <a:pt x="2029305" y="990804"/>
                </a:cubicBezTo>
                <a:lnTo>
                  <a:pt x="99080" y="990804"/>
                </a:lnTo>
                <a:cubicBezTo>
                  <a:pt x="44360" y="990804"/>
                  <a:pt x="0" y="946444"/>
                  <a:pt x="0" y="891724"/>
                </a:cubicBezTo>
                <a:lnTo>
                  <a:pt x="0" y="9908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40" tIns="74740" rIns="74740" bIns="7474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геоинформационного обеспечения с использованием результатов космической деятельности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4748383" y="5866191"/>
            <a:ext cx="2218550" cy="515338"/>
          </a:xfrm>
          <a:custGeom>
            <a:avLst/>
            <a:gdLst>
              <a:gd name="connsiteX0" fmla="*/ 0 w 2113338"/>
              <a:gd name="connsiteY0" fmla="*/ 51534 h 515338"/>
              <a:gd name="connsiteX1" fmla="*/ 51534 w 2113338"/>
              <a:gd name="connsiteY1" fmla="*/ 0 h 515338"/>
              <a:gd name="connsiteX2" fmla="*/ 2061804 w 2113338"/>
              <a:gd name="connsiteY2" fmla="*/ 0 h 515338"/>
              <a:gd name="connsiteX3" fmla="*/ 2113338 w 2113338"/>
              <a:gd name="connsiteY3" fmla="*/ 51534 h 515338"/>
              <a:gd name="connsiteX4" fmla="*/ 2113338 w 2113338"/>
              <a:gd name="connsiteY4" fmla="*/ 463804 h 515338"/>
              <a:gd name="connsiteX5" fmla="*/ 2061804 w 2113338"/>
              <a:gd name="connsiteY5" fmla="*/ 515338 h 515338"/>
              <a:gd name="connsiteX6" fmla="*/ 51534 w 2113338"/>
              <a:gd name="connsiteY6" fmla="*/ 515338 h 515338"/>
              <a:gd name="connsiteX7" fmla="*/ 0 w 2113338"/>
              <a:gd name="connsiteY7" fmla="*/ 463804 h 515338"/>
              <a:gd name="connsiteX8" fmla="*/ 0 w 2113338"/>
              <a:gd name="connsiteY8" fmla="*/ 51534 h 51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3338" h="515338">
                <a:moveTo>
                  <a:pt x="0" y="51534"/>
                </a:moveTo>
                <a:cubicBezTo>
                  <a:pt x="0" y="23073"/>
                  <a:pt x="23073" y="0"/>
                  <a:pt x="51534" y="0"/>
                </a:cubicBezTo>
                <a:lnTo>
                  <a:pt x="2061804" y="0"/>
                </a:lnTo>
                <a:cubicBezTo>
                  <a:pt x="2090265" y="0"/>
                  <a:pt x="2113338" y="23073"/>
                  <a:pt x="2113338" y="51534"/>
                </a:cubicBezTo>
                <a:lnTo>
                  <a:pt x="2113338" y="463804"/>
                </a:lnTo>
                <a:cubicBezTo>
                  <a:pt x="2113338" y="492265"/>
                  <a:pt x="2090265" y="515338"/>
                  <a:pt x="2061804" y="515338"/>
                </a:cubicBezTo>
                <a:lnTo>
                  <a:pt x="51534" y="515338"/>
                </a:lnTo>
                <a:cubicBezTo>
                  <a:pt x="23073" y="515338"/>
                  <a:pt x="0" y="492265"/>
                  <a:pt x="0" y="463804"/>
                </a:cubicBezTo>
                <a:lnTo>
                  <a:pt x="0" y="51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814" tIns="60814" rIns="60814" bIns="6081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7715421" y="3289358"/>
            <a:ext cx="576000" cy="396411"/>
          </a:xfrm>
          <a:custGeom>
            <a:avLst/>
            <a:gdLst>
              <a:gd name="connsiteX0" fmla="*/ 0 w 655572"/>
              <a:gd name="connsiteY0" fmla="*/ 39641 h 396411"/>
              <a:gd name="connsiteX1" fmla="*/ 39641 w 655572"/>
              <a:gd name="connsiteY1" fmla="*/ 0 h 396411"/>
              <a:gd name="connsiteX2" fmla="*/ 615931 w 655572"/>
              <a:gd name="connsiteY2" fmla="*/ 0 h 396411"/>
              <a:gd name="connsiteX3" fmla="*/ 655572 w 655572"/>
              <a:gd name="connsiteY3" fmla="*/ 39641 h 396411"/>
              <a:gd name="connsiteX4" fmla="*/ 655572 w 655572"/>
              <a:gd name="connsiteY4" fmla="*/ 356770 h 396411"/>
              <a:gd name="connsiteX5" fmla="*/ 615931 w 655572"/>
              <a:gd name="connsiteY5" fmla="*/ 396411 h 396411"/>
              <a:gd name="connsiteX6" fmla="*/ 39641 w 655572"/>
              <a:gd name="connsiteY6" fmla="*/ 396411 h 396411"/>
              <a:gd name="connsiteX7" fmla="*/ 0 w 655572"/>
              <a:gd name="connsiteY7" fmla="*/ 356770 h 396411"/>
              <a:gd name="connsiteX8" fmla="*/ 0 w 655572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2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1" y="0"/>
                </a:lnTo>
                <a:cubicBezTo>
                  <a:pt x="637824" y="0"/>
                  <a:pt x="655572" y="17748"/>
                  <a:pt x="655572" y="39641"/>
                </a:cubicBezTo>
                <a:lnTo>
                  <a:pt x="655572" y="356770"/>
                </a:lnTo>
                <a:cubicBezTo>
                  <a:pt x="655572" y="378663"/>
                  <a:pt x="637824" y="396411"/>
                  <a:pt x="615931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7715420" y="3761570"/>
            <a:ext cx="576000" cy="554966"/>
          </a:xfrm>
          <a:custGeom>
            <a:avLst/>
            <a:gdLst>
              <a:gd name="connsiteX0" fmla="*/ 0 w 655567"/>
              <a:gd name="connsiteY0" fmla="*/ 55497 h 554966"/>
              <a:gd name="connsiteX1" fmla="*/ 55497 w 655567"/>
              <a:gd name="connsiteY1" fmla="*/ 0 h 554966"/>
              <a:gd name="connsiteX2" fmla="*/ 600070 w 655567"/>
              <a:gd name="connsiteY2" fmla="*/ 0 h 554966"/>
              <a:gd name="connsiteX3" fmla="*/ 655567 w 655567"/>
              <a:gd name="connsiteY3" fmla="*/ 55497 h 554966"/>
              <a:gd name="connsiteX4" fmla="*/ 655567 w 655567"/>
              <a:gd name="connsiteY4" fmla="*/ 499469 h 554966"/>
              <a:gd name="connsiteX5" fmla="*/ 600070 w 655567"/>
              <a:gd name="connsiteY5" fmla="*/ 554966 h 554966"/>
              <a:gd name="connsiteX6" fmla="*/ 55497 w 655567"/>
              <a:gd name="connsiteY6" fmla="*/ 554966 h 554966"/>
              <a:gd name="connsiteX7" fmla="*/ 0 w 655567"/>
              <a:gd name="connsiteY7" fmla="*/ 499469 h 554966"/>
              <a:gd name="connsiteX8" fmla="*/ 0 w 655567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7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0" y="0"/>
                </a:lnTo>
                <a:cubicBezTo>
                  <a:pt x="630720" y="0"/>
                  <a:pt x="655567" y="24847"/>
                  <a:pt x="655567" y="55497"/>
                </a:cubicBezTo>
                <a:lnTo>
                  <a:pt x="655567" y="499469"/>
                </a:lnTo>
                <a:cubicBezTo>
                  <a:pt x="655567" y="530119"/>
                  <a:pt x="630720" y="554966"/>
                  <a:pt x="600070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42,8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7715420" y="4370941"/>
            <a:ext cx="576000" cy="395993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116,1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7715423" y="4817345"/>
            <a:ext cx="576000" cy="968106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728944" y="5840961"/>
            <a:ext cx="576000" cy="513123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20,1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8350363" y="3289358"/>
            <a:ext cx="576000" cy="396411"/>
          </a:xfrm>
          <a:custGeom>
            <a:avLst/>
            <a:gdLst>
              <a:gd name="connsiteX0" fmla="*/ 0 w 655573"/>
              <a:gd name="connsiteY0" fmla="*/ 39641 h 396411"/>
              <a:gd name="connsiteX1" fmla="*/ 39641 w 655573"/>
              <a:gd name="connsiteY1" fmla="*/ 0 h 396411"/>
              <a:gd name="connsiteX2" fmla="*/ 615932 w 655573"/>
              <a:gd name="connsiteY2" fmla="*/ 0 h 396411"/>
              <a:gd name="connsiteX3" fmla="*/ 655573 w 655573"/>
              <a:gd name="connsiteY3" fmla="*/ 39641 h 396411"/>
              <a:gd name="connsiteX4" fmla="*/ 655573 w 655573"/>
              <a:gd name="connsiteY4" fmla="*/ 356770 h 396411"/>
              <a:gd name="connsiteX5" fmla="*/ 615932 w 655573"/>
              <a:gd name="connsiteY5" fmla="*/ 396411 h 396411"/>
              <a:gd name="connsiteX6" fmla="*/ 39641 w 655573"/>
              <a:gd name="connsiteY6" fmla="*/ 396411 h 396411"/>
              <a:gd name="connsiteX7" fmla="*/ 0 w 655573"/>
              <a:gd name="connsiteY7" fmla="*/ 356770 h 396411"/>
              <a:gd name="connsiteX8" fmla="*/ 0 w 655573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3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2" y="0"/>
                </a:lnTo>
                <a:cubicBezTo>
                  <a:pt x="637825" y="0"/>
                  <a:pt x="655573" y="17748"/>
                  <a:pt x="655573" y="39641"/>
                </a:cubicBezTo>
                <a:lnTo>
                  <a:pt x="655573" y="356770"/>
                </a:lnTo>
                <a:cubicBezTo>
                  <a:pt x="655573" y="378663"/>
                  <a:pt x="637825" y="396411"/>
                  <a:pt x="615932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8350363" y="3756045"/>
            <a:ext cx="576000" cy="554966"/>
          </a:xfrm>
          <a:custGeom>
            <a:avLst/>
            <a:gdLst>
              <a:gd name="connsiteX0" fmla="*/ 0 w 655568"/>
              <a:gd name="connsiteY0" fmla="*/ 55497 h 554966"/>
              <a:gd name="connsiteX1" fmla="*/ 55497 w 655568"/>
              <a:gd name="connsiteY1" fmla="*/ 0 h 554966"/>
              <a:gd name="connsiteX2" fmla="*/ 600071 w 655568"/>
              <a:gd name="connsiteY2" fmla="*/ 0 h 554966"/>
              <a:gd name="connsiteX3" fmla="*/ 655568 w 655568"/>
              <a:gd name="connsiteY3" fmla="*/ 55497 h 554966"/>
              <a:gd name="connsiteX4" fmla="*/ 655568 w 655568"/>
              <a:gd name="connsiteY4" fmla="*/ 499469 h 554966"/>
              <a:gd name="connsiteX5" fmla="*/ 600071 w 655568"/>
              <a:gd name="connsiteY5" fmla="*/ 554966 h 554966"/>
              <a:gd name="connsiteX6" fmla="*/ 55497 w 655568"/>
              <a:gd name="connsiteY6" fmla="*/ 554966 h 554966"/>
              <a:gd name="connsiteX7" fmla="*/ 0 w 655568"/>
              <a:gd name="connsiteY7" fmla="*/ 499469 h 554966"/>
              <a:gd name="connsiteX8" fmla="*/ 0 w 655568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8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1" y="0"/>
                </a:lnTo>
                <a:cubicBezTo>
                  <a:pt x="630721" y="0"/>
                  <a:pt x="655568" y="24847"/>
                  <a:pt x="655568" y="55497"/>
                </a:cubicBezTo>
                <a:lnTo>
                  <a:pt x="655568" y="499469"/>
                </a:lnTo>
                <a:cubicBezTo>
                  <a:pt x="655568" y="530119"/>
                  <a:pt x="630721" y="554966"/>
                  <a:pt x="600071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46,3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350363" y="4370941"/>
            <a:ext cx="576000" cy="395993"/>
          </a:xfrm>
          <a:custGeom>
            <a:avLst/>
            <a:gdLst>
              <a:gd name="connsiteX0" fmla="*/ 0 w 660749"/>
              <a:gd name="connsiteY0" fmla="*/ 39599 h 395993"/>
              <a:gd name="connsiteX1" fmla="*/ 39599 w 660749"/>
              <a:gd name="connsiteY1" fmla="*/ 0 h 395993"/>
              <a:gd name="connsiteX2" fmla="*/ 621150 w 660749"/>
              <a:gd name="connsiteY2" fmla="*/ 0 h 395993"/>
              <a:gd name="connsiteX3" fmla="*/ 660749 w 660749"/>
              <a:gd name="connsiteY3" fmla="*/ 39599 h 395993"/>
              <a:gd name="connsiteX4" fmla="*/ 660749 w 660749"/>
              <a:gd name="connsiteY4" fmla="*/ 356394 h 395993"/>
              <a:gd name="connsiteX5" fmla="*/ 621150 w 660749"/>
              <a:gd name="connsiteY5" fmla="*/ 395993 h 395993"/>
              <a:gd name="connsiteX6" fmla="*/ 39599 w 660749"/>
              <a:gd name="connsiteY6" fmla="*/ 395993 h 395993"/>
              <a:gd name="connsiteX7" fmla="*/ 0 w 660749"/>
              <a:gd name="connsiteY7" fmla="*/ 356394 h 395993"/>
              <a:gd name="connsiteX8" fmla="*/ 0 w 660749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9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50" y="0"/>
                </a:lnTo>
                <a:cubicBezTo>
                  <a:pt x="643020" y="0"/>
                  <a:pt x="660749" y="17729"/>
                  <a:pt x="660749" y="39599"/>
                </a:cubicBezTo>
                <a:lnTo>
                  <a:pt x="660749" y="356394"/>
                </a:lnTo>
                <a:cubicBezTo>
                  <a:pt x="660749" y="378264"/>
                  <a:pt x="643020" y="395993"/>
                  <a:pt x="621150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116,1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8350363" y="5840960"/>
            <a:ext cx="576000" cy="513123"/>
          </a:xfrm>
          <a:custGeom>
            <a:avLst/>
            <a:gdLst>
              <a:gd name="connsiteX0" fmla="*/ 0 w 656214"/>
              <a:gd name="connsiteY0" fmla="*/ 51312 h 513123"/>
              <a:gd name="connsiteX1" fmla="*/ 51312 w 656214"/>
              <a:gd name="connsiteY1" fmla="*/ 0 h 513123"/>
              <a:gd name="connsiteX2" fmla="*/ 604902 w 656214"/>
              <a:gd name="connsiteY2" fmla="*/ 0 h 513123"/>
              <a:gd name="connsiteX3" fmla="*/ 656214 w 656214"/>
              <a:gd name="connsiteY3" fmla="*/ 51312 h 513123"/>
              <a:gd name="connsiteX4" fmla="*/ 656214 w 656214"/>
              <a:gd name="connsiteY4" fmla="*/ 461811 h 513123"/>
              <a:gd name="connsiteX5" fmla="*/ 604902 w 656214"/>
              <a:gd name="connsiteY5" fmla="*/ 513123 h 513123"/>
              <a:gd name="connsiteX6" fmla="*/ 51312 w 656214"/>
              <a:gd name="connsiteY6" fmla="*/ 513123 h 513123"/>
              <a:gd name="connsiteX7" fmla="*/ 0 w 656214"/>
              <a:gd name="connsiteY7" fmla="*/ 461811 h 513123"/>
              <a:gd name="connsiteX8" fmla="*/ 0 w 656214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6214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4902" y="0"/>
                </a:lnTo>
                <a:cubicBezTo>
                  <a:pt x="633241" y="0"/>
                  <a:pt x="656214" y="22973"/>
                  <a:pt x="656214" y="51312"/>
                </a:cubicBezTo>
                <a:lnTo>
                  <a:pt x="656214" y="461811"/>
                </a:lnTo>
                <a:cubicBezTo>
                  <a:pt x="656214" y="490150"/>
                  <a:pt x="633241" y="513123"/>
                  <a:pt x="604902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20,1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8350363" y="4817345"/>
            <a:ext cx="576000" cy="968106"/>
          </a:xfrm>
          <a:custGeom>
            <a:avLst/>
            <a:gdLst>
              <a:gd name="connsiteX0" fmla="*/ 0 w 659446"/>
              <a:gd name="connsiteY0" fmla="*/ 65945 h 968106"/>
              <a:gd name="connsiteX1" fmla="*/ 65945 w 659446"/>
              <a:gd name="connsiteY1" fmla="*/ 0 h 968106"/>
              <a:gd name="connsiteX2" fmla="*/ 593501 w 659446"/>
              <a:gd name="connsiteY2" fmla="*/ 0 h 968106"/>
              <a:gd name="connsiteX3" fmla="*/ 659446 w 659446"/>
              <a:gd name="connsiteY3" fmla="*/ 65945 h 968106"/>
              <a:gd name="connsiteX4" fmla="*/ 659446 w 659446"/>
              <a:gd name="connsiteY4" fmla="*/ 902161 h 968106"/>
              <a:gd name="connsiteX5" fmla="*/ 593501 w 659446"/>
              <a:gd name="connsiteY5" fmla="*/ 968106 h 968106"/>
              <a:gd name="connsiteX6" fmla="*/ 65945 w 659446"/>
              <a:gd name="connsiteY6" fmla="*/ 968106 h 968106"/>
              <a:gd name="connsiteX7" fmla="*/ 0 w 659446"/>
              <a:gd name="connsiteY7" fmla="*/ 902161 h 968106"/>
              <a:gd name="connsiteX8" fmla="*/ 0 w 659446"/>
              <a:gd name="connsiteY8" fmla="*/ 65945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9446" h="968106">
                <a:moveTo>
                  <a:pt x="0" y="65945"/>
                </a:moveTo>
                <a:cubicBezTo>
                  <a:pt x="0" y="29525"/>
                  <a:pt x="29525" y="0"/>
                  <a:pt x="65945" y="0"/>
                </a:cubicBezTo>
                <a:lnTo>
                  <a:pt x="593501" y="0"/>
                </a:lnTo>
                <a:cubicBezTo>
                  <a:pt x="629921" y="0"/>
                  <a:pt x="659446" y="29525"/>
                  <a:pt x="659446" y="65945"/>
                </a:cubicBezTo>
                <a:lnTo>
                  <a:pt x="659446" y="902161"/>
                </a:lnTo>
                <a:cubicBezTo>
                  <a:pt x="659446" y="938581"/>
                  <a:pt x="629921" y="968106"/>
                  <a:pt x="593501" y="968106"/>
                </a:cubicBezTo>
                <a:lnTo>
                  <a:pt x="65945" y="968106"/>
                </a:lnTo>
                <a:cubicBezTo>
                  <a:pt x="29525" y="968106"/>
                  <a:pt x="0" y="938581"/>
                  <a:pt x="0" y="902161"/>
                </a:cubicBezTo>
                <a:lnTo>
                  <a:pt x="0" y="659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35" tIns="65035" rIns="65035" bIns="65035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«Информационное общество Чувашии»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олилиния 30"/>
          <p:cNvSpPr/>
          <p:nvPr/>
        </p:nvSpPr>
        <p:spPr>
          <a:xfrm>
            <a:off x="7056000" y="3289358"/>
            <a:ext cx="576000" cy="396411"/>
          </a:xfrm>
          <a:custGeom>
            <a:avLst/>
            <a:gdLst>
              <a:gd name="connsiteX0" fmla="*/ 0 w 655572"/>
              <a:gd name="connsiteY0" fmla="*/ 39641 h 396411"/>
              <a:gd name="connsiteX1" fmla="*/ 39641 w 655572"/>
              <a:gd name="connsiteY1" fmla="*/ 0 h 396411"/>
              <a:gd name="connsiteX2" fmla="*/ 615931 w 655572"/>
              <a:gd name="connsiteY2" fmla="*/ 0 h 396411"/>
              <a:gd name="connsiteX3" fmla="*/ 655572 w 655572"/>
              <a:gd name="connsiteY3" fmla="*/ 39641 h 396411"/>
              <a:gd name="connsiteX4" fmla="*/ 655572 w 655572"/>
              <a:gd name="connsiteY4" fmla="*/ 356770 h 396411"/>
              <a:gd name="connsiteX5" fmla="*/ 615931 w 655572"/>
              <a:gd name="connsiteY5" fmla="*/ 396411 h 396411"/>
              <a:gd name="connsiteX6" fmla="*/ 39641 w 655572"/>
              <a:gd name="connsiteY6" fmla="*/ 396411 h 396411"/>
              <a:gd name="connsiteX7" fmla="*/ 0 w 655572"/>
              <a:gd name="connsiteY7" fmla="*/ 356770 h 396411"/>
              <a:gd name="connsiteX8" fmla="*/ 0 w 655572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2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1" y="0"/>
                </a:lnTo>
                <a:cubicBezTo>
                  <a:pt x="637824" y="0"/>
                  <a:pt x="655572" y="17748"/>
                  <a:pt x="655572" y="39641"/>
                </a:cubicBezTo>
                <a:lnTo>
                  <a:pt x="655572" y="356770"/>
                </a:lnTo>
                <a:cubicBezTo>
                  <a:pt x="655572" y="378663"/>
                  <a:pt x="637824" y="396411"/>
                  <a:pt x="615931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</p:txBody>
      </p:sp>
      <p:sp>
        <p:nvSpPr>
          <p:cNvPr id="32" name="Полилиния 31"/>
          <p:cNvSpPr/>
          <p:nvPr/>
        </p:nvSpPr>
        <p:spPr>
          <a:xfrm>
            <a:off x="7056000" y="3761570"/>
            <a:ext cx="576000" cy="554966"/>
          </a:xfrm>
          <a:custGeom>
            <a:avLst/>
            <a:gdLst>
              <a:gd name="connsiteX0" fmla="*/ 0 w 655567"/>
              <a:gd name="connsiteY0" fmla="*/ 55497 h 554966"/>
              <a:gd name="connsiteX1" fmla="*/ 55497 w 655567"/>
              <a:gd name="connsiteY1" fmla="*/ 0 h 554966"/>
              <a:gd name="connsiteX2" fmla="*/ 600070 w 655567"/>
              <a:gd name="connsiteY2" fmla="*/ 0 h 554966"/>
              <a:gd name="connsiteX3" fmla="*/ 655567 w 655567"/>
              <a:gd name="connsiteY3" fmla="*/ 55497 h 554966"/>
              <a:gd name="connsiteX4" fmla="*/ 655567 w 655567"/>
              <a:gd name="connsiteY4" fmla="*/ 499469 h 554966"/>
              <a:gd name="connsiteX5" fmla="*/ 600070 w 655567"/>
              <a:gd name="connsiteY5" fmla="*/ 554966 h 554966"/>
              <a:gd name="connsiteX6" fmla="*/ 55497 w 655567"/>
              <a:gd name="connsiteY6" fmla="*/ 554966 h 554966"/>
              <a:gd name="connsiteX7" fmla="*/ 0 w 655567"/>
              <a:gd name="connsiteY7" fmla="*/ 499469 h 554966"/>
              <a:gd name="connsiteX8" fmla="*/ 0 w 655567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7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0" y="0"/>
                </a:lnTo>
                <a:cubicBezTo>
                  <a:pt x="630720" y="0"/>
                  <a:pt x="655567" y="24847"/>
                  <a:pt x="655567" y="55497"/>
                </a:cubicBezTo>
                <a:lnTo>
                  <a:pt x="655567" y="499469"/>
                </a:lnTo>
                <a:cubicBezTo>
                  <a:pt x="655567" y="530119"/>
                  <a:pt x="630720" y="554966"/>
                  <a:pt x="600070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271,3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056000" y="4370941"/>
            <a:ext cx="576000" cy="395993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125,4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056000" y="4817345"/>
            <a:ext cx="576000" cy="968106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14,5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7056000" y="5840961"/>
            <a:ext cx="576000" cy="513123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20,1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245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130328" y="858831"/>
            <a:ext cx="3903032" cy="735023"/>
          </a:xfrm>
          <a:custGeom>
            <a:avLst/>
            <a:gdLst>
              <a:gd name="connsiteX0" fmla="*/ 0 w 3903032"/>
              <a:gd name="connsiteY0" fmla="*/ 73502 h 735023"/>
              <a:gd name="connsiteX1" fmla="*/ 73502 w 3903032"/>
              <a:gd name="connsiteY1" fmla="*/ 0 h 735023"/>
              <a:gd name="connsiteX2" fmla="*/ 3829530 w 3903032"/>
              <a:gd name="connsiteY2" fmla="*/ 0 h 735023"/>
              <a:gd name="connsiteX3" fmla="*/ 3903032 w 3903032"/>
              <a:gd name="connsiteY3" fmla="*/ 73502 h 735023"/>
              <a:gd name="connsiteX4" fmla="*/ 3903032 w 3903032"/>
              <a:gd name="connsiteY4" fmla="*/ 661521 h 735023"/>
              <a:gd name="connsiteX5" fmla="*/ 3829530 w 3903032"/>
              <a:gd name="connsiteY5" fmla="*/ 735023 h 735023"/>
              <a:gd name="connsiteX6" fmla="*/ 73502 w 3903032"/>
              <a:gd name="connsiteY6" fmla="*/ 735023 h 735023"/>
              <a:gd name="connsiteX7" fmla="*/ 0 w 3903032"/>
              <a:gd name="connsiteY7" fmla="*/ 661521 h 735023"/>
              <a:gd name="connsiteX8" fmla="*/ 0 w 3903032"/>
              <a:gd name="connsiteY8" fmla="*/ 73502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735023">
                <a:moveTo>
                  <a:pt x="0" y="73502"/>
                </a:moveTo>
                <a:cubicBezTo>
                  <a:pt x="0" y="32908"/>
                  <a:pt x="32908" y="0"/>
                  <a:pt x="73502" y="0"/>
                </a:cubicBezTo>
                <a:lnTo>
                  <a:pt x="3829530" y="0"/>
                </a:lnTo>
                <a:cubicBezTo>
                  <a:pt x="3870124" y="0"/>
                  <a:pt x="3903032" y="32908"/>
                  <a:pt x="3903032" y="73502"/>
                </a:cubicBezTo>
                <a:lnTo>
                  <a:pt x="3903032" y="661521"/>
                </a:lnTo>
                <a:cubicBezTo>
                  <a:pt x="3903032" y="702115"/>
                  <a:pt x="3870124" y="735023"/>
                  <a:pt x="3829530" y="735023"/>
                </a:cubicBezTo>
                <a:lnTo>
                  <a:pt x="73502" y="735023"/>
                </a:lnTo>
                <a:cubicBezTo>
                  <a:pt x="32908" y="735023"/>
                  <a:pt x="0" y="702115"/>
                  <a:pt x="0" y="661521"/>
                </a:cubicBezTo>
                <a:lnTo>
                  <a:pt x="0" y="73502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4868" tIns="74868" rIns="74868" bIns="74868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5130328" y="1744271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факт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5131895" y="2512315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числе 10 регионов России</a:t>
            </a:r>
          </a:p>
        </p:txBody>
      </p:sp>
      <p:sp>
        <p:nvSpPr>
          <p:cNvPr id="9" name="Полилиния 8"/>
          <p:cNvSpPr/>
          <p:nvPr/>
        </p:nvSpPr>
        <p:spPr>
          <a:xfrm>
            <a:off x="5131895" y="3277512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31895" y="4042709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endParaRPr lang="ru-RU" sz="1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131895" y="4807905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</p:txBody>
      </p:sp>
      <p:sp>
        <p:nvSpPr>
          <p:cNvPr id="17" name="Полилиния 16"/>
          <p:cNvSpPr/>
          <p:nvPr/>
        </p:nvSpPr>
        <p:spPr>
          <a:xfrm>
            <a:off x="5131895" y="5573102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5924790" y="1747119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5924790" y="2512315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числе 10 регионов России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5924790" y="3277512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5924790" y="4042709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  <a:endParaRPr lang="ru-RU" sz="1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5924790" y="4807905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endParaRPr lang="ru-RU" sz="1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5924790" y="5573102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6717685" y="1747119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6717685" y="2512315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числе 10 регионов России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6717685" y="3277512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</a:p>
        </p:txBody>
      </p:sp>
      <p:sp>
        <p:nvSpPr>
          <p:cNvPr id="28" name="Полилиния 27"/>
          <p:cNvSpPr/>
          <p:nvPr/>
        </p:nvSpPr>
        <p:spPr>
          <a:xfrm>
            <a:off x="6717685" y="4042709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</a:p>
        </p:txBody>
      </p:sp>
      <p:sp>
        <p:nvSpPr>
          <p:cNvPr id="29" name="Полилиния 28"/>
          <p:cNvSpPr/>
          <p:nvPr/>
        </p:nvSpPr>
        <p:spPr>
          <a:xfrm>
            <a:off x="6717685" y="4807905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</p:txBody>
      </p:sp>
      <p:sp>
        <p:nvSpPr>
          <p:cNvPr id="30" name="Полилиния 29"/>
          <p:cNvSpPr/>
          <p:nvPr/>
        </p:nvSpPr>
        <p:spPr>
          <a:xfrm>
            <a:off x="6717685" y="5573102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31" name="Полилиния 30"/>
          <p:cNvSpPr/>
          <p:nvPr/>
        </p:nvSpPr>
        <p:spPr>
          <a:xfrm>
            <a:off x="7510580" y="1747119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</p:txBody>
      </p:sp>
      <p:sp>
        <p:nvSpPr>
          <p:cNvPr id="32" name="Полилиния 31"/>
          <p:cNvSpPr/>
          <p:nvPr/>
        </p:nvSpPr>
        <p:spPr>
          <a:xfrm>
            <a:off x="7510580" y="2512315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числе 10 регионов России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510580" y="3277512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</a:p>
        </p:txBody>
      </p:sp>
      <p:sp>
        <p:nvSpPr>
          <p:cNvPr id="35" name="Полилиния 34"/>
          <p:cNvSpPr/>
          <p:nvPr/>
        </p:nvSpPr>
        <p:spPr>
          <a:xfrm>
            <a:off x="7510580" y="4042709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</a:t>
            </a:r>
          </a:p>
        </p:txBody>
      </p:sp>
      <p:sp>
        <p:nvSpPr>
          <p:cNvPr id="36" name="Полилиния 35"/>
          <p:cNvSpPr/>
          <p:nvPr/>
        </p:nvSpPr>
        <p:spPr>
          <a:xfrm>
            <a:off x="7510580" y="4807905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</a:p>
        </p:txBody>
      </p:sp>
      <p:sp>
        <p:nvSpPr>
          <p:cNvPr id="37" name="Полилиния 36"/>
          <p:cNvSpPr/>
          <p:nvPr/>
        </p:nvSpPr>
        <p:spPr>
          <a:xfrm>
            <a:off x="7510580" y="5573102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38" name="Полилиния 37"/>
          <p:cNvSpPr/>
          <p:nvPr/>
        </p:nvSpPr>
        <p:spPr>
          <a:xfrm>
            <a:off x="8303475" y="1747119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</p:txBody>
      </p:sp>
      <p:sp>
        <p:nvSpPr>
          <p:cNvPr id="39" name="Полилиния 38"/>
          <p:cNvSpPr/>
          <p:nvPr/>
        </p:nvSpPr>
        <p:spPr>
          <a:xfrm>
            <a:off x="8303475" y="2512315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числе 10 регионов России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303475" y="3277512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8303475" y="4042709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endParaRPr lang="ru-RU" sz="1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8303475" y="4807905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ru-RU" sz="1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303475" y="5573102"/>
            <a:ext cx="731452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5645" y="2492896"/>
            <a:ext cx="5000777" cy="72008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Чувашской Республики в десятке лидеров среди регионов России по индексу готовности к информационному обществу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2949" y="3284984"/>
            <a:ext cx="5001736" cy="22322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домашних хозяйств, имеющих широкополосный доступ к информационно-телекоммуникационной сети "Интернет", в расчете на 100 домашних хозяйств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городской местности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сельской местности	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1173" y="5611977"/>
            <a:ext cx="4993577" cy="69734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граждан, использующих механизм получения государственных и муниципальных услуг в электронной форме, %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2949" y="1433384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69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954" y="765504"/>
            <a:ext cx="2211780" cy="1656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905" y="4037856"/>
            <a:ext cx="1410072" cy="1390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«Информационное общество Чувашии»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864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11" name="Номер слайда 2"/>
          <p:cNvSpPr txBox="1">
            <a:spLocks/>
          </p:cNvSpPr>
          <p:nvPr/>
        </p:nvSpPr>
        <p:spPr>
          <a:xfrm>
            <a:off x="8748464" y="6308725"/>
            <a:ext cx="395536" cy="412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kern="1200" baseline="0">
                <a:solidFill>
                  <a:srgbClr val="A03202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ru-RU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829675780"/>
              </p:ext>
            </p:extLst>
          </p:nvPr>
        </p:nvGraphicFramePr>
        <p:xfrm>
          <a:off x="21693" y="1083282"/>
          <a:ext cx="9144000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611560" y="1412776"/>
            <a:ext cx="2005020" cy="86409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 – июнь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законодательные, представительные органы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673476" y="1412776"/>
            <a:ext cx="2074988" cy="8431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февраль – октябрь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исполнительной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367405" y="3246323"/>
            <a:ext cx="1657364" cy="10829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 – декабрь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законодательные, представительные органы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03585" y="5767962"/>
            <a:ext cx="2039911" cy="91654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законодательные, представительные органы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74954" y="5733671"/>
            <a:ext cx="2278232" cy="98512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– декабрь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исполнительной власти, органы местного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74001" y="3246323"/>
            <a:ext cx="1661695" cy="10829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– февраль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исполнительной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318937" y="673863"/>
            <a:ext cx="6719609" cy="48837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ежегодное формирование и исполнение бюджета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541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6796" y="836712"/>
            <a:ext cx="6372200" cy="203423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сбалансированное развитие минерально-сырьевой базы;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 государственного мониторинга земель и недр;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биологического разнообразия на территории Чувашской Республики;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устойчивое управление лесами, повышение эффективности использования, охраны, защиты и воспроизводства лесов, обеспечение стабильного удовлетворения общественных потребностей в ресурсах и полезных свойствах леса;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сохранение, воспроизводство и рациональное использование животного мира;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защищенности населения и объектов экономики от негативного воздействия вод;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безопасности гидротехнических сооружений;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экологической безопасности и улучшение состояния окружающей среды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070" y="3167435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7174073"/>
              </p:ext>
            </p:extLst>
          </p:nvPr>
        </p:nvGraphicFramePr>
        <p:xfrm>
          <a:off x="75964" y="3645024"/>
          <a:ext cx="4268464" cy="2985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3330" y="980727"/>
            <a:ext cx="2412711" cy="1746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олилиния 3"/>
          <p:cNvSpPr/>
          <p:nvPr/>
        </p:nvSpPr>
        <p:spPr>
          <a:xfrm>
            <a:off x="4440435" y="3284984"/>
            <a:ext cx="4599313" cy="332263"/>
          </a:xfrm>
          <a:custGeom>
            <a:avLst/>
            <a:gdLst>
              <a:gd name="connsiteX0" fmla="*/ 0 w 4573005"/>
              <a:gd name="connsiteY0" fmla="*/ 33226 h 332263"/>
              <a:gd name="connsiteX1" fmla="*/ 33226 w 4573005"/>
              <a:gd name="connsiteY1" fmla="*/ 0 h 332263"/>
              <a:gd name="connsiteX2" fmla="*/ 4539779 w 4573005"/>
              <a:gd name="connsiteY2" fmla="*/ 0 h 332263"/>
              <a:gd name="connsiteX3" fmla="*/ 4573005 w 4573005"/>
              <a:gd name="connsiteY3" fmla="*/ 33226 h 332263"/>
              <a:gd name="connsiteX4" fmla="*/ 4573005 w 4573005"/>
              <a:gd name="connsiteY4" fmla="*/ 299037 h 332263"/>
              <a:gd name="connsiteX5" fmla="*/ 4539779 w 4573005"/>
              <a:gd name="connsiteY5" fmla="*/ 332263 h 332263"/>
              <a:gd name="connsiteX6" fmla="*/ 33226 w 4573005"/>
              <a:gd name="connsiteY6" fmla="*/ 332263 h 332263"/>
              <a:gd name="connsiteX7" fmla="*/ 0 w 4573005"/>
              <a:gd name="connsiteY7" fmla="*/ 299037 h 332263"/>
              <a:gd name="connsiteX8" fmla="*/ 0 w 4573005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3005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4539779" y="0"/>
                </a:lnTo>
                <a:cubicBezTo>
                  <a:pt x="4558129" y="0"/>
                  <a:pt x="4573005" y="14876"/>
                  <a:pt x="4573005" y="33226"/>
                </a:cubicBezTo>
                <a:lnTo>
                  <a:pt x="4573005" y="299037"/>
                </a:lnTo>
                <a:cubicBezTo>
                  <a:pt x="4573005" y="317387"/>
                  <a:pt x="4558129" y="332263"/>
                  <a:pt x="4539779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882" tIns="66882" rIns="66882" bIns="66882" numCol="1" spcCol="1270" anchor="ctr" anchorCtr="0">
            <a:noAutofit/>
          </a:bodyPr>
          <a:lstStyle/>
          <a:p>
            <a:pPr algn="ctr" defTabSz="6667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4440435" y="3645814"/>
            <a:ext cx="2579837" cy="332263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452" tIns="55452" rIns="55452" bIns="5545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4440435" y="4005459"/>
            <a:ext cx="2579837" cy="332263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algn="ctr" defTabSz="4445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минерально-сырьевых ресурсов и оценка их состояния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4440435" y="4365397"/>
            <a:ext cx="2579837" cy="332263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algn="ctr" defTabSz="4445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экологической безопасности на территории Чувашской Республики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4440435" y="4724748"/>
            <a:ext cx="2579837" cy="332263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algn="ctr" defTabSz="4445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и воспроизводство объектов животного мира и среды их обитания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4438559" y="5084392"/>
            <a:ext cx="2579837" cy="332263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algn="ctr" defTabSz="4445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водохозяйственного комплекса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4438559" y="5444037"/>
            <a:ext cx="2579837" cy="332263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algn="ctr" defTabSz="4445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лесного хозяйства</a:t>
            </a:r>
          </a:p>
        </p:txBody>
      </p:sp>
      <p:sp>
        <p:nvSpPr>
          <p:cNvPr id="21" name="Полилиния 20"/>
          <p:cNvSpPr/>
          <p:nvPr/>
        </p:nvSpPr>
        <p:spPr>
          <a:xfrm>
            <a:off x="4438559" y="5803681"/>
            <a:ext cx="2579837" cy="332263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algn="ctr" defTabSz="4445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Обращение с отходами, в том числе с твердыми коммунальными отходами</a:t>
            </a:r>
          </a:p>
        </p:txBody>
      </p:sp>
      <p:sp>
        <p:nvSpPr>
          <p:cNvPr id="22" name="Полилиния 21"/>
          <p:cNvSpPr/>
          <p:nvPr/>
        </p:nvSpPr>
        <p:spPr>
          <a:xfrm>
            <a:off x="4438559" y="6163326"/>
            <a:ext cx="2579837" cy="332263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algn="ctr" defTabSz="4445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</a:p>
        </p:txBody>
      </p:sp>
      <p:sp>
        <p:nvSpPr>
          <p:cNvPr id="23" name="Полилиния 22"/>
          <p:cNvSpPr/>
          <p:nvPr/>
        </p:nvSpPr>
        <p:spPr>
          <a:xfrm>
            <a:off x="7072788" y="3641561"/>
            <a:ext cx="612000" cy="363898"/>
          </a:xfrm>
          <a:custGeom>
            <a:avLst/>
            <a:gdLst>
              <a:gd name="connsiteX0" fmla="*/ 0 w 696083"/>
              <a:gd name="connsiteY0" fmla="*/ 36390 h 363898"/>
              <a:gd name="connsiteX1" fmla="*/ 36390 w 696083"/>
              <a:gd name="connsiteY1" fmla="*/ 0 h 363898"/>
              <a:gd name="connsiteX2" fmla="*/ 659693 w 696083"/>
              <a:gd name="connsiteY2" fmla="*/ 0 h 363898"/>
              <a:gd name="connsiteX3" fmla="*/ 696083 w 696083"/>
              <a:gd name="connsiteY3" fmla="*/ 36390 h 363898"/>
              <a:gd name="connsiteX4" fmla="*/ 696083 w 696083"/>
              <a:gd name="connsiteY4" fmla="*/ 327508 h 363898"/>
              <a:gd name="connsiteX5" fmla="*/ 659693 w 696083"/>
              <a:gd name="connsiteY5" fmla="*/ 363898 h 363898"/>
              <a:gd name="connsiteX6" fmla="*/ 36390 w 696083"/>
              <a:gd name="connsiteY6" fmla="*/ 363898 h 363898"/>
              <a:gd name="connsiteX7" fmla="*/ 0 w 696083"/>
              <a:gd name="connsiteY7" fmla="*/ 327508 h 363898"/>
              <a:gd name="connsiteX8" fmla="*/ 0 w 696083"/>
              <a:gd name="connsiteY8" fmla="*/ 36390 h 363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083" h="363898">
                <a:moveTo>
                  <a:pt x="0" y="36390"/>
                </a:moveTo>
                <a:cubicBezTo>
                  <a:pt x="0" y="16292"/>
                  <a:pt x="16292" y="0"/>
                  <a:pt x="36390" y="0"/>
                </a:cubicBezTo>
                <a:lnTo>
                  <a:pt x="659693" y="0"/>
                </a:lnTo>
                <a:cubicBezTo>
                  <a:pt x="679791" y="0"/>
                  <a:pt x="696083" y="16292"/>
                  <a:pt x="696083" y="36390"/>
                </a:cubicBezTo>
                <a:lnTo>
                  <a:pt x="696083" y="327508"/>
                </a:lnTo>
                <a:cubicBezTo>
                  <a:pt x="696083" y="347606"/>
                  <a:pt x="679791" y="363898"/>
                  <a:pt x="659693" y="363898"/>
                </a:cubicBezTo>
                <a:lnTo>
                  <a:pt x="36390" y="363898"/>
                </a:lnTo>
                <a:cubicBezTo>
                  <a:pt x="16292" y="363898"/>
                  <a:pt x="0" y="347606"/>
                  <a:pt x="0" y="327508"/>
                </a:cubicBezTo>
                <a:lnTo>
                  <a:pt x="0" y="363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378" tIns="56378" rIns="56378" bIns="5637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7072788" y="4032841"/>
            <a:ext cx="612000" cy="300173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072788" y="4360395"/>
            <a:ext cx="612000" cy="361608"/>
          </a:xfrm>
          <a:custGeom>
            <a:avLst/>
            <a:gdLst>
              <a:gd name="connsiteX0" fmla="*/ 0 w 696072"/>
              <a:gd name="connsiteY0" fmla="*/ 36161 h 361608"/>
              <a:gd name="connsiteX1" fmla="*/ 36161 w 696072"/>
              <a:gd name="connsiteY1" fmla="*/ 0 h 361608"/>
              <a:gd name="connsiteX2" fmla="*/ 659911 w 696072"/>
              <a:gd name="connsiteY2" fmla="*/ 0 h 361608"/>
              <a:gd name="connsiteX3" fmla="*/ 696072 w 696072"/>
              <a:gd name="connsiteY3" fmla="*/ 36161 h 361608"/>
              <a:gd name="connsiteX4" fmla="*/ 696072 w 696072"/>
              <a:gd name="connsiteY4" fmla="*/ 325447 h 361608"/>
              <a:gd name="connsiteX5" fmla="*/ 659911 w 696072"/>
              <a:gd name="connsiteY5" fmla="*/ 361608 h 361608"/>
              <a:gd name="connsiteX6" fmla="*/ 36161 w 696072"/>
              <a:gd name="connsiteY6" fmla="*/ 361608 h 361608"/>
              <a:gd name="connsiteX7" fmla="*/ 0 w 696072"/>
              <a:gd name="connsiteY7" fmla="*/ 325447 h 361608"/>
              <a:gd name="connsiteX8" fmla="*/ 0 w 696072"/>
              <a:gd name="connsiteY8" fmla="*/ 36161 h 361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072" h="361608">
                <a:moveTo>
                  <a:pt x="0" y="36161"/>
                </a:moveTo>
                <a:cubicBezTo>
                  <a:pt x="0" y="16190"/>
                  <a:pt x="16190" y="0"/>
                  <a:pt x="36161" y="0"/>
                </a:cubicBezTo>
                <a:lnTo>
                  <a:pt x="659911" y="0"/>
                </a:lnTo>
                <a:cubicBezTo>
                  <a:pt x="679882" y="0"/>
                  <a:pt x="696072" y="16190"/>
                  <a:pt x="696072" y="36161"/>
                </a:cubicBezTo>
                <a:lnTo>
                  <a:pt x="696072" y="325447"/>
                </a:lnTo>
                <a:cubicBezTo>
                  <a:pt x="696072" y="345418"/>
                  <a:pt x="679882" y="361608"/>
                  <a:pt x="659911" y="361608"/>
                </a:cubicBezTo>
                <a:lnTo>
                  <a:pt x="36161" y="361608"/>
                </a:lnTo>
                <a:cubicBezTo>
                  <a:pt x="16190" y="361608"/>
                  <a:pt x="0" y="345418"/>
                  <a:pt x="0" y="325447"/>
                </a:cubicBezTo>
                <a:lnTo>
                  <a:pt x="0" y="3616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121" tIns="60121" rIns="60121" bIns="60121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7072788" y="4749385"/>
            <a:ext cx="612000" cy="339054"/>
          </a:xfrm>
          <a:custGeom>
            <a:avLst/>
            <a:gdLst>
              <a:gd name="connsiteX0" fmla="*/ 0 w 696079"/>
              <a:gd name="connsiteY0" fmla="*/ 33905 h 339054"/>
              <a:gd name="connsiteX1" fmla="*/ 33905 w 696079"/>
              <a:gd name="connsiteY1" fmla="*/ 0 h 339054"/>
              <a:gd name="connsiteX2" fmla="*/ 662174 w 696079"/>
              <a:gd name="connsiteY2" fmla="*/ 0 h 339054"/>
              <a:gd name="connsiteX3" fmla="*/ 696079 w 696079"/>
              <a:gd name="connsiteY3" fmla="*/ 33905 h 339054"/>
              <a:gd name="connsiteX4" fmla="*/ 696079 w 696079"/>
              <a:gd name="connsiteY4" fmla="*/ 305149 h 339054"/>
              <a:gd name="connsiteX5" fmla="*/ 662174 w 696079"/>
              <a:gd name="connsiteY5" fmla="*/ 339054 h 339054"/>
              <a:gd name="connsiteX6" fmla="*/ 33905 w 696079"/>
              <a:gd name="connsiteY6" fmla="*/ 339054 h 339054"/>
              <a:gd name="connsiteX7" fmla="*/ 0 w 696079"/>
              <a:gd name="connsiteY7" fmla="*/ 305149 h 339054"/>
              <a:gd name="connsiteX8" fmla="*/ 0 w 696079"/>
              <a:gd name="connsiteY8" fmla="*/ 33905 h 339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079" h="339054">
                <a:moveTo>
                  <a:pt x="0" y="33905"/>
                </a:moveTo>
                <a:cubicBezTo>
                  <a:pt x="0" y="15180"/>
                  <a:pt x="15180" y="0"/>
                  <a:pt x="33905" y="0"/>
                </a:cubicBezTo>
                <a:lnTo>
                  <a:pt x="662174" y="0"/>
                </a:lnTo>
                <a:cubicBezTo>
                  <a:pt x="680899" y="0"/>
                  <a:pt x="696079" y="15180"/>
                  <a:pt x="696079" y="33905"/>
                </a:cubicBezTo>
                <a:lnTo>
                  <a:pt x="696079" y="305149"/>
                </a:lnTo>
                <a:cubicBezTo>
                  <a:pt x="696079" y="323874"/>
                  <a:pt x="680899" y="339054"/>
                  <a:pt x="662174" y="339054"/>
                </a:cubicBezTo>
                <a:lnTo>
                  <a:pt x="33905" y="339054"/>
                </a:lnTo>
                <a:cubicBezTo>
                  <a:pt x="15180" y="339054"/>
                  <a:pt x="0" y="323874"/>
                  <a:pt x="0" y="305149"/>
                </a:cubicBezTo>
                <a:lnTo>
                  <a:pt x="0" y="3390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1" tIns="59461" rIns="59461" bIns="59461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10,8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072788" y="5122509"/>
            <a:ext cx="612000" cy="287999"/>
          </a:xfrm>
          <a:custGeom>
            <a:avLst/>
            <a:gdLst>
              <a:gd name="connsiteX0" fmla="*/ 0 w 696082"/>
              <a:gd name="connsiteY0" fmla="*/ 28800 h 287999"/>
              <a:gd name="connsiteX1" fmla="*/ 28800 w 696082"/>
              <a:gd name="connsiteY1" fmla="*/ 0 h 287999"/>
              <a:gd name="connsiteX2" fmla="*/ 667282 w 696082"/>
              <a:gd name="connsiteY2" fmla="*/ 0 h 287999"/>
              <a:gd name="connsiteX3" fmla="*/ 696082 w 696082"/>
              <a:gd name="connsiteY3" fmla="*/ 28800 h 287999"/>
              <a:gd name="connsiteX4" fmla="*/ 696082 w 696082"/>
              <a:gd name="connsiteY4" fmla="*/ 259199 h 287999"/>
              <a:gd name="connsiteX5" fmla="*/ 667282 w 696082"/>
              <a:gd name="connsiteY5" fmla="*/ 287999 h 287999"/>
              <a:gd name="connsiteX6" fmla="*/ 28800 w 696082"/>
              <a:gd name="connsiteY6" fmla="*/ 287999 h 287999"/>
              <a:gd name="connsiteX7" fmla="*/ 0 w 696082"/>
              <a:gd name="connsiteY7" fmla="*/ 259199 h 287999"/>
              <a:gd name="connsiteX8" fmla="*/ 0 w 696082"/>
              <a:gd name="connsiteY8" fmla="*/ 28800 h 28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082" h="287999">
                <a:moveTo>
                  <a:pt x="0" y="28800"/>
                </a:moveTo>
                <a:cubicBezTo>
                  <a:pt x="0" y="12894"/>
                  <a:pt x="12894" y="0"/>
                  <a:pt x="28800" y="0"/>
                </a:cubicBezTo>
                <a:lnTo>
                  <a:pt x="667282" y="0"/>
                </a:lnTo>
                <a:cubicBezTo>
                  <a:pt x="683188" y="0"/>
                  <a:pt x="696082" y="12894"/>
                  <a:pt x="696082" y="28800"/>
                </a:cubicBezTo>
                <a:lnTo>
                  <a:pt x="696082" y="259199"/>
                </a:lnTo>
                <a:cubicBezTo>
                  <a:pt x="696082" y="275105"/>
                  <a:pt x="683188" y="287999"/>
                  <a:pt x="667282" y="287999"/>
                </a:cubicBezTo>
                <a:lnTo>
                  <a:pt x="28800" y="287999"/>
                </a:lnTo>
                <a:cubicBezTo>
                  <a:pt x="12894" y="287999"/>
                  <a:pt x="0" y="275105"/>
                  <a:pt x="0" y="259199"/>
                </a:cubicBezTo>
                <a:lnTo>
                  <a:pt x="0" y="2880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965" tIns="57965" rIns="57965" bIns="57965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47,3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072788" y="5451266"/>
            <a:ext cx="612000" cy="313238"/>
          </a:xfrm>
          <a:custGeom>
            <a:avLst/>
            <a:gdLst>
              <a:gd name="connsiteX0" fmla="*/ 0 w 680710"/>
              <a:gd name="connsiteY0" fmla="*/ 31324 h 313238"/>
              <a:gd name="connsiteX1" fmla="*/ 31324 w 680710"/>
              <a:gd name="connsiteY1" fmla="*/ 0 h 313238"/>
              <a:gd name="connsiteX2" fmla="*/ 649386 w 680710"/>
              <a:gd name="connsiteY2" fmla="*/ 0 h 313238"/>
              <a:gd name="connsiteX3" fmla="*/ 680710 w 680710"/>
              <a:gd name="connsiteY3" fmla="*/ 31324 h 313238"/>
              <a:gd name="connsiteX4" fmla="*/ 680710 w 680710"/>
              <a:gd name="connsiteY4" fmla="*/ 281914 h 313238"/>
              <a:gd name="connsiteX5" fmla="*/ 649386 w 680710"/>
              <a:gd name="connsiteY5" fmla="*/ 313238 h 313238"/>
              <a:gd name="connsiteX6" fmla="*/ 31324 w 680710"/>
              <a:gd name="connsiteY6" fmla="*/ 313238 h 313238"/>
              <a:gd name="connsiteX7" fmla="*/ 0 w 680710"/>
              <a:gd name="connsiteY7" fmla="*/ 281914 h 313238"/>
              <a:gd name="connsiteX8" fmla="*/ 0 w 680710"/>
              <a:gd name="connsiteY8" fmla="*/ 31324 h 31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0710" h="313238">
                <a:moveTo>
                  <a:pt x="0" y="31324"/>
                </a:moveTo>
                <a:cubicBezTo>
                  <a:pt x="0" y="14024"/>
                  <a:pt x="14024" y="0"/>
                  <a:pt x="31324" y="0"/>
                </a:cubicBezTo>
                <a:lnTo>
                  <a:pt x="649386" y="0"/>
                </a:lnTo>
                <a:cubicBezTo>
                  <a:pt x="666686" y="0"/>
                  <a:pt x="680710" y="14024"/>
                  <a:pt x="680710" y="31324"/>
                </a:cubicBezTo>
                <a:lnTo>
                  <a:pt x="680710" y="281914"/>
                </a:lnTo>
                <a:cubicBezTo>
                  <a:pt x="680710" y="299214"/>
                  <a:pt x="666686" y="313238"/>
                  <a:pt x="649386" y="313238"/>
                </a:cubicBezTo>
                <a:lnTo>
                  <a:pt x="31324" y="313238"/>
                </a:lnTo>
                <a:cubicBezTo>
                  <a:pt x="14024" y="313238"/>
                  <a:pt x="0" y="299214"/>
                  <a:pt x="0" y="281914"/>
                </a:cubicBezTo>
                <a:lnTo>
                  <a:pt x="0" y="3132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704" tIns="58704" rIns="58704" bIns="58704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224,7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072788" y="5801012"/>
            <a:ext cx="612000" cy="305516"/>
          </a:xfrm>
          <a:custGeom>
            <a:avLst/>
            <a:gdLst>
              <a:gd name="connsiteX0" fmla="*/ 0 w 667361"/>
              <a:gd name="connsiteY0" fmla="*/ 30552 h 305516"/>
              <a:gd name="connsiteX1" fmla="*/ 30552 w 667361"/>
              <a:gd name="connsiteY1" fmla="*/ 0 h 305516"/>
              <a:gd name="connsiteX2" fmla="*/ 636809 w 667361"/>
              <a:gd name="connsiteY2" fmla="*/ 0 h 305516"/>
              <a:gd name="connsiteX3" fmla="*/ 667361 w 667361"/>
              <a:gd name="connsiteY3" fmla="*/ 30552 h 305516"/>
              <a:gd name="connsiteX4" fmla="*/ 667361 w 667361"/>
              <a:gd name="connsiteY4" fmla="*/ 274964 h 305516"/>
              <a:gd name="connsiteX5" fmla="*/ 636809 w 667361"/>
              <a:gd name="connsiteY5" fmla="*/ 305516 h 305516"/>
              <a:gd name="connsiteX6" fmla="*/ 30552 w 667361"/>
              <a:gd name="connsiteY6" fmla="*/ 305516 h 305516"/>
              <a:gd name="connsiteX7" fmla="*/ 0 w 667361"/>
              <a:gd name="connsiteY7" fmla="*/ 274964 h 305516"/>
              <a:gd name="connsiteX8" fmla="*/ 0 w 667361"/>
              <a:gd name="connsiteY8" fmla="*/ 30552 h 30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7361" h="305516">
                <a:moveTo>
                  <a:pt x="0" y="30552"/>
                </a:moveTo>
                <a:cubicBezTo>
                  <a:pt x="0" y="13679"/>
                  <a:pt x="13679" y="0"/>
                  <a:pt x="30552" y="0"/>
                </a:cubicBezTo>
                <a:lnTo>
                  <a:pt x="636809" y="0"/>
                </a:lnTo>
                <a:cubicBezTo>
                  <a:pt x="653682" y="0"/>
                  <a:pt x="667361" y="13679"/>
                  <a:pt x="667361" y="30552"/>
                </a:cubicBezTo>
                <a:lnTo>
                  <a:pt x="667361" y="274964"/>
                </a:lnTo>
                <a:cubicBezTo>
                  <a:pt x="667361" y="291837"/>
                  <a:pt x="653682" y="305516"/>
                  <a:pt x="636809" y="305516"/>
                </a:cubicBezTo>
                <a:lnTo>
                  <a:pt x="30552" y="305516"/>
                </a:lnTo>
                <a:cubicBezTo>
                  <a:pt x="13679" y="305516"/>
                  <a:pt x="0" y="291837"/>
                  <a:pt x="0" y="274964"/>
                </a:cubicBezTo>
                <a:lnTo>
                  <a:pt x="0" y="3055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478" tIns="58478" rIns="58478" bIns="58478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302,2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072788" y="6171473"/>
            <a:ext cx="612000" cy="349617"/>
          </a:xfrm>
          <a:custGeom>
            <a:avLst/>
            <a:gdLst>
              <a:gd name="connsiteX0" fmla="*/ 0 w 732444"/>
              <a:gd name="connsiteY0" fmla="*/ 34962 h 349617"/>
              <a:gd name="connsiteX1" fmla="*/ 34962 w 732444"/>
              <a:gd name="connsiteY1" fmla="*/ 0 h 349617"/>
              <a:gd name="connsiteX2" fmla="*/ 697482 w 732444"/>
              <a:gd name="connsiteY2" fmla="*/ 0 h 349617"/>
              <a:gd name="connsiteX3" fmla="*/ 732444 w 732444"/>
              <a:gd name="connsiteY3" fmla="*/ 34962 h 349617"/>
              <a:gd name="connsiteX4" fmla="*/ 732444 w 732444"/>
              <a:gd name="connsiteY4" fmla="*/ 314655 h 349617"/>
              <a:gd name="connsiteX5" fmla="*/ 697482 w 732444"/>
              <a:gd name="connsiteY5" fmla="*/ 349617 h 349617"/>
              <a:gd name="connsiteX6" fmla="*/ 34962 w 732444"/>
              <a:gd name="connsiteY6" fmla="*/ 349617 h 349617"/>
              <a:gd name="connsiteX7" fmla="*/ 0 w 732444"/>
              <a:gd name="connsiteY7" fmla="*/ 314655 h 349617"/>
              <a:gd name="connsiteX8" fmla="*/ 0 w 732444"/>
              <a:gd name="connsiteY8" fmla="*/ 34962 h 349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2444" h="349617">
                <a:moveTo>
                  <a:pt x="0" y="34962"/>
                </a:moveTo>
                <a:cubicBezTo>
                  <a:pt x="0" y="15653"/>
                  <a:pt x="15653" y="0"/>
                  <a:pt x="34962" y="0"/>
                </a:cubicBezTo>
                <a:lnTo>
                  <a:pt x="697482" y="0"/>
                </a:lnTo>
                <a:cubicBezTo>
                  <a:pt x="716791" y="0"/>
                  <a:pt x="732444" y="15653"/>
                  <a:pt x="732444" y="34962"/>
                </a:cubicBezTo>
                <a:lnTo>
                  <a:pt x="732444" y="314655"/>
                </a:lnTo>
                <a:cubicBezTo>
                  <a:pt x="732444" y="333964"/>
                  <a:pt x="716791" y="349617"/>
                  <a:pt x="697482" y="349617"/>
                </a:cubicBezTo>
                <a:lnTo>
                  <a:pt x="34962" y="349617"/>
                </a:lnTo>
                <a:cubicBezTo>
                  <a:pt x="15653" y="349617"/>
                  <a:pt x="0" y="333964"/>
                  <a:pt x="0" y="314655"/>
                </a:cubicBezTo>
                <a:lnTo>
                  <a:pt x="0" y="3496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770" tIns="59770" rIns="59770" bIns="59770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15,5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8427748" y="3645814"/>
            <a:ext cx="612000" cy="378414"/>
          </a:xfrm>
          <a:custGeom>
            <a:avLst/>
            <a:gdLst>
              <a:gd name="connsiteX0" fmla="*/ 0 w 646866"/>
              <a:gd name="connsiteY0" fmla="*/ 37841 h 378414"/>
              <a:gd name="connsiteX1" fmla="*/ 37841 w 646866"/>
              <a:gd name="connsiteY1" fmla="*/ 0 h 378414"/>
              <a:gd name="connsiteX2" fmla="*/ 609025 w 646866"/>
              <a:gd name="connsiteY2" fmla="*/ 0 h 378414"/>
              <a:gd name="connsiteX3" fmla="*/ 646866 w 646866"/>
              <a:gd name="connsiteY3" fmla="*/ 37841 h 378414"/>
              <a:gd name="connsiteX4" fmla="*/ 646866 w 646866"/>
              <a:gd name="connsiteY4" fmla="*/ 340573 h 378414"/>
              <a:gd name="connsiteX5" fmla="*/ 609025 w 646866"/>
              <a:gd name="connsiteY5" fmla="*/ 378414 h 378414"/>
              <a:gd name="connsiteX6" fmla="*/ 37841 w 646866"/>
              <a:gd name="connsiteY6" fmla="*/ 378414 h 378414"/>
              <a:gd name="connsiteX7" fmla="*/ 0 w 646866"/>
              <a:gd name="connsiteY7" fmla="*/ 340573 h 378414"/>
              <a:gd name="connsiteX8" fmla="*/ 0 w 646866"/>
              <a:gd name="connsiteY8" fmla="*/ 37841 h 37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6866" h="378414">
                <a:moveTo>
                  <a:pt x="0" y="37841"/>
                </a:moveTo>
                <a:cubicBezTo>
                  <a:pt x="0" y="16942"/>
                  <a:pt x="16942" y="0"/>
                  <a:pt x="37841" y="0"/>
                </a:cubicBezTo>
                <a:lnTo>
                  <a:pt x="609025" y="0"/>
                </a:lnTo>
                <a:cubicBezTo>
                  <a:pt x="629924" y="0"/>
                  <a:pt x="646866" y="16942"/>
                  <a:pt x="646866" y="37841"/>
                </a:cubicBezTo>
                <a:lnTo>
                  <a:pt x="646866" y="340573"/>
                </a:lnTo>
                <a:cubicBezTo>
                  <a:pt x="646866" y="361472"/>
                  <a:pt x="629924" y="378414"/>
                  <a:pt x="609025" y="378414"/>
                </a:cubicBezTo>
                <a:lnTo>
                  <a:pt x="37841" y="378414"/>
                </a:lnTo>
                <a:cubicBezTo>
                  <a:pt x="16942" y="378414"/>
                  <a:pt x="0" y="361472"/>
                  <a:pt x="0" y="340573"/>
                </a:cubicBezTo>
                <a:lnTo>
                  <a:pt x="0" y="378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803" tIns="56803" rIns="56803" bIns="56803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8427748" y="4051610"/>
            <a:ext cx="612000" cy="303230"/>
          </a:xfrm>
          <a:custGeom>
            <a:avLst/>
            <a:gdLst>
              <a:gd name="connsiteX0" fmla="*/ 0 w 632541"/>
              <a:gd name="connsiteY0" fmla="*/ 30323 h 303230"/>
              <a:gd name="connsiteX1" fmla="*/ 30323 w 632541"/>
              <a:gd name="connsiteY1" fmla="*/ 0 h 303230"/>
              <a:gd name="connsiteX2" fmla="*/ 602218 w 632541"/>
              <a:gd name="connsiteY2" fmla="*/ 0 h 303230"/>
              <a:gd name="connsiteX3" fmla="*/ 632541 w 632541"/>
              <a:gd name="connsiteY3" fmla="*/ 30323 h 303230"/>
              <a:gd name="connsiteX4" fmla="*/ 632541 w 632541"/>
              <a:gd name="connsiteY4" fmla="*/ 272907 h 303230"/>
              <a:gd name="connsiteX5" fmla="*/ 602218 w 632541"/>
              <a:gd name="connsiteY5" fmla="*/ 303230 h 303230"/>
              <a:gd name="connsiteX6" fmla="*/ 30323 w 632541"/>
              <a:gd name="connsiteY6" fmla="*/ 303230 h 303230"/>
              <a:gd name="connsiteX7" fmla="*/ 0 w 632541"/>
              <a:gd name="connsiteY7" fmla="*/ 272907 h 303230"/>
              <a:gd name="connsiteX8" fmla="*/ 0 w 632541"/>
              <a:gd name="connsiteY8" fmla="*/ 30323 h 303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41" h="303230">
                <a:moveTo>
                  <a:pt x="0" y="30323"/>
                </a:moveTo>
                <a:cubicBezTo>
                  <a:pt x="0" y="13576"/>
                  <a:pt x="13576" y="0"/>
                  <a:pt x="30323" y="0"/>
                </a:cubicBezTo>
                <a:lnTo>
                  <a:pt x="602218" y="0"/>
                </a:lnTo>
                <a:cubicBezTo>
                  <a:pt x="618965" y="0"/>
                  <a:pt x="632541" y="13576"/>
                  <a:pt x="632541" y="30323"/>
                </a:cubicBezTo>
                <a:lnTo>
                  <a:pt x="632541" y="272907"/>
                </a:lnTo>
                <a:cubicBezTo>
                  <a:pt x="632541" y="289654"/>
                  <a:pt x="618965" y="303230"/>
                  <a:pt x="602218" y="303230"/>
                </a:cubicBezTo>
                <a:lnTo>
                  <a:pt x="30323" y="303230"/>
                </a:lnTo>
                <a:cubicBezTo>
                  <a:pt x="13576" y="303230"/>
                  <a:pt x="0" y="289654"/>
                  <a:pt x="0" y="272907"/>
                </a:cubicBezTo>
                <a:lnTo>
                  <a:pt x="0" y="3032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411" tIns="58411" rIns="58411" bIns="58411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8427748" y="4382221"/>
            <a:ext cx="612000" cy="343414"/>
          </a:xfrm>
          <a:custGeom>
            <a:avLst/>
            <a:gdLst>
              <a:gd name="connsiteX0" fmla="*/ 0 w 632544"/>
              <a:gd name="connsiteY0" fmla="*/ 34341 h 343414"/>
              <a:gd name="connsiteX1" fmla="*/ 34341 w 632544"/>
              <a:gd name="connsiteY1" fmla="*/ 0 h 343414"/>
              <a:gd name="connsiteX2" fmla="*/ 598203 w 632544"/>
              <a:gd name="connsiteY2" fmla="*/ 0 h 343414"/>
              <a:gd name="connsiteX3" fmla="*/ 632544 w 632544"/>
              <a:gd name="connsiteY3" fmla="*/ 34341 h 343414"/>
              <a:gd name="connsiteX4" fmla="*/ 632544 w 632544"/>
              <a:gd name="connsiteY4" fmla="*/ 309073 h 343414"/>
              <a:gd name="connsiteX5" fmla="*/ 598203 w 632544"/>
              <a:gd name="connsiteY5" fmla="*/ 343414 h 343414"/>
              <a:gd name="connsiteX6" fmla="*/ 34341 w 632544"/>
              <a:gd name="connsiteY6" fmla="*/ 343414 h 343414"/>
              <a:gd name="connsiteX7" fmla="*/ 0 w 632544"/>
              <a:gd name="connsiteY7" fmla="*/ 309073 h 343414"/>
              <a:gd name="connsiteX8" fmla="*/ 0 w 632544"/>
              <a:gd name="connsiteY8" fmla="*/ 34341 h 343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44" h="343414">
                <a:moveTo>
                  <a:pt x="0" y="34341"/>
                </a:moveTo>
                <a:cubicBezTo>
                  <a:pt x="0" y="15375"/>
                  <a:pt x="15375" y="0"/>
                  <a:pt x="34341" y="0"/>
                </a:cubicBezTo>
                <a:lnTo>
                  <a:pt x="598203" y="0"/>
                </a:lnTo>
                <a:cubicBezTo>
                  <a:pt x="617169" y="0"/>
                  <a:pt x="632544" y="15375"/>
                  <a:pt x="632544" y="34341"/>
                </a:cubicBezTo>
                <a:lnTo>
                  <a:pt x="632544" y="309073"/>
                </a:lnTo>
                <a:cubicBezTo>
                  <a:pt x="632544" y="328039"/>
                  <a:pt x="617169" y="343414"/>
                  <a:pt x="598203" y="343414"/>
                </a:cubicBezTo>
                <a:lnTo>
                  <a:pt x="34341" y="343414"/>
                </a:lnTo>
                <a:cubicBezTo>
                  <a:pt x="15375" y="343414"/>
                  <a:pt x="0" y="328039"/>
                  <a:pt x="0" y="309073"/>
                </a:cubicBezTo>
                <a:lnTo>
                  <a:pt x="0" y="343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588" tIns="59588" rIns="59588" bIns="59588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16,8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427748" y="4753017"/>
            <a:ext cx="612000" cy="331775"/>
          </a:xfrm>
          <a:custGeom>
            <a:avLst/>
            <a:gdLst>
              <a:gd name="connsiteX0" fmla="*/ 0 w 632560"/>
              <a:gd name="connsiteY0" fmla="*/ 33178 h 331775"/>
              <a:gd name="connsiteX1" fmla="*/ 33178 w 632560"/>
              <a:gd name="connsiteY1" fmla="*/ 0 h 331775"/>
              <a:gd name="connsiteX2" fmla="*/ 599383 w 632560"/>
              <a:gd name="connsiteY2" fmla="*/ 0 h 331775"/>
              <a:gd name="connsiteX3" fmla="*/ 632561 w 632560"/>
              <a:gd name="connsiteY3" fmla="*/ 33178 h 331775"/>
              <a:gd name="connsiteX4" fmla="*/ 632560 w 632560"/>
              <a:gd name="connsiteY4" fmla="*/ 298598 h 331775"/>
              <a:gd name="connsiteX5" fmla="*/ 599382 w 632560"/>
              <a:gd name="connsiteY5" fmla="*/ 331776 h 331775"/>
              <a:gd name="connsiteX6" fmla="*/ 33178 w 632560"/>
              <a:gd name="connsiteY6" fmla="*/ 331775 h 331775"/>
              <a:gd name="connsiteX7" fmla="*/ 0 w 632560"/>
              <a:gd name="connsiteY7" fmla="*/ 298597 h 331775"/>
              <a:gd name="connsiteX8" fmla="*/ 0 w 632560"/>
              <a:gd name="connsiteY8" fmla="*/ 33178 h 33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60" h="331775">
                <a:moveTo>
                  <a:pt x="0" y="33178"/>
                </a:moveTo>
                <a:cubicBezTo>
                  <a:pt x="0" y="14854"/>
                  <a:pt x="14854" y="0"/>
                  <a:pt x="33178" y="0"/>
                </a:cubicBezTo>
                <a:lnTo>
                  <a:pt x="599383" y="0"/>
                </a:lnTo>
                <a:cubicBezTo>
                  <a:pt x="617707" y="0"/>
                  <a:pt x="632561" y="14854"/>
                  <a:pt x="632561" y="33178"/>
                </a:cubicBezTo>
                <a:cubicBezTo>
                  <a:pt x="632561" y="121651"/>
                  <a:pt x="632560" y="210125"/>
                  <a:pt x="632560" y="298598"/>
                </a:cubicBezTo>
                <a:cubicBezTo>
                  <a:pt x="632560" y="316922"/>
                  <a:pt x="617706" y="331776"/>
                  <a:pt x="599382" y="331776"/>
                </a:cubicBezTo>
                <a:lnTo>
                  <a:pt x="33178" y="331775"/>
                </a:lnTo>
                <a:cubicBezTo>
                  <a:pt x="14854" y="331775"/>
                  <a:pt x="0" y="316921"/>
                  <a:pt x="0" y="298597"/>
                </a:cubicBezTo>
                <a:lnTo>
                  <a:pt x="0" y="3317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47" tIns="59247" rIns="59247" bIns="59247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11,0</a:t>
            </a:r>
          </a:p>
        </p:txBody>
      </p:sp>
      <p:sp>
        <p:nvSpPr>
          <p:cNvPr id="35" name="Полилиния 34"/>
          <p:cNvSpPr/>
          <p:nvPr/>
        </p:nvSpPr>
        <p:spPr>
          <a:xfrm>
            <a:off x="8427748" y="5112173"/>
            <a:ext cx="612000" cy="333050"/>
          </a:xfrm>
          <a:custGeom>
            <a:avLst/>
            <a:gdLst>
              <a:gd name="connsiteX0" fmla="*/ 0 w 632552"/>
              <a:gd name="connsiteY0" fmla="*/ 33305 h 333050"/>
              <a:gd name="connsiteX1" fmla="*/ 33305 w 632552"/>
              <a:gd name="connsiteY1" fmla="*/ 0 h 333050"/>
              <a:gd name="connsiteX2" fmla="*/ 599247 w 632552"/>
              <a:gd name="connsiteY2" fmla="*/ 0 h 333050"/>
              <a:gd name="connsiteX3" fmla="*/ 632552 w 632552"/>
              <a:gd name="connsiteY3" fmla="*/ 33305 h 333050"/>
              <a:gd name="connsiteX4" fmla="*/ 632552 w 632552"/>
              <a:gd name="connsiteY4" fmla="*/ 299745 h 333050"/>
              <a:gd name="connsiteX5" fmla="*/ 599247 w 632552"/>
              <a:gd name="connsiteY5" fmla="*/ 333050 h 333050"/>
              <a:gd name="connsiteX6" fmla="*/ 33305 w 632552"/>
              <a:gd name="connsiteY6" fmla="*/ 333050 h 333050"/>
              <a:gd name="connsiteX7" fmla="*/ 0 w 632552"/>
              <a:gd name="connsiteY7" fmla="*/ 299745 h 333050"/>
              <a:gd name="connsiteX8" fmla="*/ 0 w 632552"/>
              <a:gd name="connsiteY8" fmla="*/ 33305 h 33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52" h="333050">
                <a:moveTo>
                  <a:pt x="0" y="33305"/>
                </a:moveTo>
                <a:cubicBezTo>
                  <a:pt x="0" y="14911"/>
                  <a:pt x="14911" y="0"/>
                  <a:pt x="33305" y="0"/>
                </a:cubicBezTo>
                <a:lnTo>
                  <a:pt x="599247" y="0"/>
                </a:lnTo>
                <a:cubicBezTo>
                  <a:pt x="617641" y="0"/>
                  <a:pt x="632552" y="14911"/>
                  <a:pt x="632552" y="33305"/>
                </a:cubicBezTo>
                <a:lnTo>
                  <a:pt x="632552" y="299745"/>
                </a:lnTo>
                <a:cubicBezTo>
                  <a:pt x="632552" y="318139"/>
                  <a:pt x="617641" y="333050"/>
                  <a:pt x="599247" y="333050"/>
                </a:cubicBezTo>
                <a:lnTo>
                  <a:pt x="33305" y="333050"/>
                </a:lnTo>
                <a:cubicBezTo>
                  <a:pt x="14911" y="333050"/>
                  <a:pt x="0" y="318139"/>
                  <a:pt x="0" y="299745"/>
                </a:cubicBezTo>
                <a:lnTo>
                  <a:pt x="0" y="3330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85" tIns="59285" rIns="59285" bIns="59285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33,0</a:t>
            </a:r>
          </a:p>
        </p:txBody>
      </p:sp>
      <p:sp>
        <p:nvSpPr>
          <p:cNvPr id="36" name="Полилиния 35"/>
          <p:cNvSpPr/>
          <p:nvPr/>
        </p:nvSpPr>
        <p:spPr>
          <a:xfrm>
            <a:off x="8427748" y="5451266"/>
            <a:ext cx="612000" cy="332263"/>
          </a:xfrm>
          <a:custGeom>
            <a:avLst/>
            <a:gdLst>
              <a:gd name="connsiteX0" fmla="*/ 0 w 632255"/>
              <a:gd name="connsiteY0" fmla="*/ 33226 h 332263"/>
              <a:gd name="connsiteX1" fmla="*/ 33226 w 632255"/>
              <a:gd name="connsiteY1" fmla="*/ 0 h 332263"/>
              <a:gd name="connsiteX2" fmla="*/ 599029 w 632255"/>
              <a:gd name="connsiteY2" fmla="*/ 0 h 332263"/>
              <a:gd name="connsiteX3" fmla="*/ 632255 w 632255"/>
              <a:gd name="connsiteY3" fmla="*/ 33226 h 332263"/>
              <a:gd name="connsiteX4" fmla="*/ 632255 w 632255"/>
              <a:gd name="connsiteY4" fmla="*/ 299037 h 332263"/>
              <a:gd name="connsiteX5" fmla="*/ 599029 w 632255"/>
              <a:gd name="connsiteY5" fmla="*/ 332263 h 332263"/>
              <a:gd name="connsiteX6" fmla="*/ 33226 w 632255"/>
              <a:gd name="connsiteY6" fmla="*/ 332263 h 332263"/>
              <a:gd name="connsiteX7" fmla="*/ 0 w 632255"/>
              <a:gd name="connsiteY7" fmla="*/ 299037 h 332263"/>
              <a:gd name="connsiteX8" fmla="*/ 0 w 632255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255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599029" y="0"/>
                </a:lnTo>
                <a:cubicBezTo>
                  <a:pt x="617379" y="0"/>
                  <a:pt x="632255" y="14876"/>
                  <a:pt x="632255" y="33226"/>
                </a:cubicBezTo>
                <a:lnTo>
                  <a:pt x="632255" y="299037"/>
                </a:lnTo>
                <a:cubicBezTo>
                  <a:pt x="632255" y="317387"/>
                  <a:pt x="617379" y="332263"/>
                  <a:pt x="599029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62" tIns="59262" rIns="59262" bIns="5926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222,1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427748" y="5809175"/>
            <a:ext cx="612000" cy="332263"/>
          </a:xfrm>
          <a:custGeom>
            <a:avLst/>
            <a:gdLst>
              <a:gd name="connsiteX0" fmla="*/ 0 w 610891"/>
              <a:gd name="connsiteY0" fmla="*/ 33226 h 332263"/>
              <a:gd name="connsiteX1" fmla="*/ 33226 w 610891"/>
              <a:gd name="connsiteY1" fmla="*/ 0 h 332263"/>
              <a:gd name="connsiteX2" fmla="*/ 577665 w 610891"/>
              <a:gd name="connsiteY2" fmla="*/ 0 h 332263"/>
              <a:gd name="connsiteX3" fmla="*/ 610891 w 610891"/>
              <a:gd name="connsiteY3" fmla="*/ 33226 h 332263"/>
              <a:gd name="connsiteX4" fmla="*/ 610891 w 610891"/>
              <a:gd name="connsiteY4" fmla="*/ 299037 h 332263"/>
              <a:gd name="connsiteX5" fmla="*/ 577665 w 610891"/>
              <a:gd name="connsiteY5" fmla="*/ 332263 h 332263"/>
              <a:gd name="connsiteX6" fmla="*/ 33226 w 610891"/>
              <a:gd name="connsiteY6" fmla="*/ 332263 h 332263"/>
              <a:gd name="connsiteX7" fmla="*/ 0 w 610891"/>
              <a:gd name="connsiteY7" fmla="*/ 299037 h 332263"/>
              <a:gd name="connsiteX8" fmla="*/ 0 w 610891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891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577665" y="0"/>
                </a:lnTo>
                <a:cubicBezTo>
                  <a:pt x="596015" y="0"/>
                  <a:pt x="610891" y="14876"/>
                  <a:pt x="610891" y="33226"/>
                </a:cubicBezTo>
                <a:lnTo>
                  <a:pt x="610891" y="299037"/>
                </a:lnTo>
                <a:cubicBezTo>
                  <a:pt x="610891" y="317387"/>
                  <a:pt x="596015" y="332263"/>
                  <a:pt x="577665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62" tIns="59262" rIns="59262" bIns="5926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49,6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8427748" y="6191894"/>
            <a:ext cx="612000" cy="332263"/>
          </a:xfrm>
          <a:custGeom>
            <a:avLst/>
            <a:gdLst>
              <a:gd name="connsiteX0" fmla="*/ 0 w 608701"/>
              <a:gd name="connsiteY0" fmla="*/ 33226 h 332263"/>
              <a:gd name="connsiteX1" fmla="*/ 33226 w 608701"/>
              <a:gd name="connsiteY1" fmla="*/ 0 h 332263"/>
              <a:gd name="connsiteX2" fmla="*/ 575475 w 608701"/>
              <a:gd name="connsiteY2" fmla="*/ 0 h 332263"/>
              <a:gd name="connsiteX3" fmla="*/ 608701 w 608701"/>
              <a:gd name="connsiteY3" fmla="*/ 33226 h 332263"/>
              <a:gd name="connsiteX4" fmla="*/ 608701 w 608701"/>
              <a:gd name="connsiteY4" fmla="*/ 299037 h 332263"/>
              <a:gd name="connsiteX5" fmla="*/ 575475 w 608701"/>
              <a:gd name="connsiteY5" fmla="*/ 332263 h 332263"/>
              <a:gd name="connsiteX6" fmla="*/ 33226 w 608701"/>
              <a:gd name="connsiteY6" fmla="*/ 332263 h 332263"/>
              <a:gd name="connsiteX7" fmla="*/ 0 w 608701"/>
              <a:gd name="connsiteY7" fmla="*/ 299037 h 332263"/>
              <a:gd name="connsiteX8" fmla="*/ 0 w 608701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8701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575475" y="0"/>
                </a:lnTo>
                <a:cubicBezTo>
                  <a:pt x="593825" y="0"/>
                  <a:pt x="608701" y="14876"/>
                  <a:pt x="608701" y="33226"/>
                </a:cubicBezTo>
                <a:lnTo>
                  <a:pt x="608701" y="299037"/>
                </a:lnTo>
                <a:cubicBezTo>
                  <a:pt x="608701" y="317387"/>
                  <a:pt x="593825" y="332263"/>
                  <a:pt x="575475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62" tIns="59262" rIns="59262" bIns="5926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15,5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70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потенциала природно-сырьевых ресурсов и обеспечение экологической безопасности»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олилиния 40"/>
          <p:cNvSpPr/>
          <p:nvPr/>
        </p:nvSpPr>
        <p:spPr>
          <a:xfrm>
            <a:off x="7718683" y="3645814"/>
            <a:ext cx="612000" cy="378414"/>
          </a:xfrm>
          <a:custGeom>
            <a:avLst/>
            <a:gdLst>
              <a:gd name="connsiteX0" fmla="*/ 0 w 646866"/>
              <a:gd name="connsiteY0" fmla="*/ 37841 h 378414"/>
              <a:gd name="connsiteX1" fmla="*/ 37841 w 646866"/>
              <a:gd name="connsiteY1" fmla="*/ 0 h 378414"/>
              <a:gd name="connsiteX2" fmla="*/ 609025 w 646866"/>
              <a:gd name="connsiteY2" fmla="*/ 0 h 378414"/>
              <a:gd name="connsiteX3" fmla="*/ 646866 w 646866"/>
              <a:gd name="connsiteY3" fmla="*/ 37841 h 378414"/>
              <a:gd name="connsiteX4" fmla="*/ 646866 w 646866"/>
              <a:gd name="connsiteY4" fmla="*/ 340573 h 378414"/>
              <a:gd name="connsiteX5" fmla="*/ 609025 w 646866"/>
              <a:gd name="connsiteY5" fmla="*/ 378414 h 378414"/>
              <a:gd name="connsiteX6" fmla="*/ 37841 w 646866"/>
              <a:gd name="connsiteY6" fmla="*/ 378414 h 378414"/>
              <a:gd name="connsiteX7" fmla="*/ 0 w 646866"/>
              <a:gd name="connsiteY7" fmla="*/ 340573 h 378414"/>
              <a:gd name="connsiteX8" fmla="*/ 0 w 646866"/>
              <a:gd name="connsiteY8" fmla="*/ 37841 h 37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6866" h="378414">
                <a:moveTo>
                  <a:pt x="0" y="37841"/>
                </a:moveTo>
                <a:cubicBezTo>
                  <a:pt x="0" y="16942"/>
                  <a:pt x="16942" y="0"/>
                  <a:pt x="37841" y="0"/>
                </a:cubicBezTo>
                <a:lnTo>
                  <a:pt x="609025" y="0"/>
                </a:lnTo>
                <a:cubicBezTo>
                  <a:pt x="629924" y="0"/>
                  <a:pt x="646866" y="16942"/>
                  <a:pt x="646866" y="37841"/>
                </a:cubicBezTo>
                <a:lnTo>
                  <a:pt x="646866" y="340573"/>
                </a:lnTo>
                <a:cubicBezTo>
                  <a:pt x="646866" y="361472"/>
                  <a:pt x="629924" y="378414"/>
                  <a:pt x="609025" y="378414"/>
                </a:cubicBezTo>
                <a:lnTo>
                  <a:pt x="37841" y="378414"/>
                </a:lnTo>
                <a:cubicBezTo>
                  <a:pt x="16942" y="378414"/>
                  <a:pt x="0" y="361472"/>
                  <a:pt x="0" y="340573"/>
                </a:cubicBezTo>
                <a:lnTo>
                  <a:pt x="0" y="378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803" tIns="56803" rIns="56803" bIns="56803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733008" y="4051610"/>
            <a:ext cx="612000" cy="303230"/>
          </a:xfrm>
          <a:custGeom>
            <a:avLst/>
            <a:gdLst>
              <a:gd name="connsiteX0" fmla="*/ 0 w 632541"/>
              <a:gd name="connsiteY0" fmla="*/ 30323 h 303230"/>
              <a:gd name="connsiteX1" fmla="*/ 30323 w 632541"/>
              <a:gd name="connsiteY1" fmla="*/ 0 h 303230"/>
              <a:gd name="connsiteX2" fmla="*/ 602218 w 632541"/>
              <a:gd name="connsiteY2" fmla="*/ 0 h 303230"/>
              <a:gd name="connsiteX3" fmla="*/ 632541 w 632541"/>
              <a:gd name="connsiteY3" fmla="*/ 30323 h 303230"/>
              <a:gd name="connsiteX4" fmla="*/ 632541 w 632541"/>
              <a:gd name="connsiteY4" fmla="*/ 272907 h 303230"/>
              <a:gd name="connsiteX5" fmla="*/ 602218 w 632541"/>
              <a:gd name="connsiteY5" fmla="*/ 303230 h 303230"/>
              <a:gd name="connsiteX6" fmla="*/ 30323 w 632541"/>
              <a:gd name="connsiteY6" fmla="*/ 303230 h 303230"/>
              <a:gd name="connsiteX7" fmla="*/ 0 w 632541"/>
              <a:gd name="connsiteY7" fmla="*/ 272907 h 303230"/>
              <a:gd name="connsiteX8" fmla="*/ 0 w 632541"/>
              <a:gd name="connsiteY8" fmla="*/ 30323 h 303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41" h="303230">
                <a:moveTo>
                  <a:pt x="0" y="30323"/>
                </a:moveTo>
                <a:cubicBezTo>
                  <a:pt x="0" y="13576"/>
                  <a:pt x="13576" y="0"/>
                  <a:pt x="30323" y="0"/>
                </a:cubicBezTo>
                <a:lnTo>
                  <a:pt x="602218" y="0"/>
                </a:lnTo>
                <a:cubicBezTo>
                  <a:pt x="618965" y="0"/>
                  <a:pt x="632541" y="13576"/>
                  <a:pt x="632541" y="30323"/>
                </a:cubicBezTo>
                <a:lnTo>
                  <a:pt x="632541" y="272907"/>
                </a:lnTo>
                <a:cubicBezTo>
                  <a:pt x="632541" y="289654"/>
                  <a:pt x="618965" y="303230"/>
                  <a:pt x="602218" y="303230"/>
                </a:cubicBezTo>
                <a:lnTo>
                  <a:pt x="30323" y="303230"/>
                </a:lnTo>
                <a:cubicBezTo>
                  <a:pt x="13576" y="303230"/>
                  <a:pt x="0" y="289654"/>
                  <a:pt x="0" y="272907"/>
                </a:cubicBezTo>
                <a:lnTo>
                  <a:pt x="0" y="3032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411" tIns="58411" rIns="58411" bIns="58411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7733005" y="4382221"/>
            <a:ext cx="612000" cy="343414"/>
          </a:xfrm>
          <a:custGeom>
            <a:avLst/>
            <a:gdLst>
              <a:gd name="connsiteX0" fmla="*/ 0 w 632544"/>
              <a:gd name="connsiteY0" fmla="*/ 34341 h 343414"/>
              <a:gd name="connsiteX1" fmla="*/ 34341 w 632544"/>
              <a:gd name="connsiteY1" fmla="*/ 0 h 343414"/>
              <a:gd name="connsiteX2" fmla="*/ 598203 w 632544"/>
              <a:gd name="connsiteY2" fmla="*/ 0 h 343414"/>
              <a:gd name="connsiteX3" fmla="*/ 632544 w 632544"/>
              <a:gd name="connsiteY3" fmla="*/ 34341 h 343414"/>
              <a:gd name="connsiteX4" fmla="*/ 632544 w 632544"/>
              <a:gd name="connsiteY4" fmla="*/ 309073 h 343414"/>
              <a:gd name="connsiteX5" fmla="*/ 598203 w 632544"/>
              <a:gd name="connsiteY5" fmla="*/ 343414 h 343414"/>
              <a:gd name="connsiteX6" fmla="*/ 34341 w 632544"/>
              <a:gd name="connsiteY6" fmla="*/ 343414 h 343414"/>
              <a:gd name="connsiteX7" fmla="*/ 0 w 632544"/>
              <a:gd name="connsiteY7" fmla="*/ 309073 h 343414"/>
              <a:gd name="connsiteX8" fmla="*/ 0 w 632544"/>
              <a:gd name="connsiteY8" fmla="*/ 34341 h 343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44" h="343414">
                <a:moveTo>
                  <a:pt x="0" y="34341"/>
                </a:moveTo>
                <a:cubicBezTo>
                  <a:pt x="0" y="15375"/>
                  <a:pt x="15375" y="0"/>
                  <a:pt x="34341" y="0"/>
                </a:cubicBezTo>
                <a:lnTo>
                  <a:pt x="598203" y="0"/>
                </a:lnTo>
                <a:cubicBezTo>
                  <a:pt x="617169" y="0"/>
                  <a:pt x="632544" y="15375"/>
                  <a:pt x="632544" y="34341"/>
                </a:cubicBezTo>
                <a:lnTo>
                  <a:pt x="632544" y="309073"/>
                </a:lnTo>
                <a:cubicBezTo>
                  <a:pt x="632544" y="328039"/>
                  <a:pt x="617169" y="343414"/>
                  <a:pt x="598203" y="343414"/>
                </a:cubicBezTo>
                <a:lnTo>
                  <a:pt x="34341" y="343414"/>
                </a:lnTo>
                <a:cubicBezTo>
                  <a:pt x="15375" y="343414"/>
                  <a:pt x="0" y="328039"/>
                  <a:pt x="0" y="309073"/>
                </a:cubicBezTo>
                <a:lnTo>
                  <a:pt x="0" y="343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588" tIns="59588" rIns="59588" bIns="59588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16,8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7732989" y="4753017"/>
            <a:ext cx="612000" cy="331775"/>
          </a:xfrm>
          <a:custGeom>
            <a:avLst/>
            <a:gdLst>
              <a:gd name="connsiteX0" fmla="*/ 0 w 632560"/>
              <a:gd name="connsiteY0" fmla="*/ 33178 h 331775"/>
              <a:gd name="connsiteX1" fmla="*/ 33178 w 632560"/>
              <a:gd name="connsiteY1" fmla="*/ 0 h 331775"/>
              <a:gd name="connsiteX2" fmla="*/ 599383 w 632560"/>
              <a:gd name="connsiteY2" fmla="*/ 0 h 331775"/>
              <a:gd name="connsiteX3" fmla="*/ 632561 w 632560"/>
              <a:gd name="connsiteY3" fmla="*/ 33178 h 331775"/>
              <a:gd name="connsiteX4" fmla="*/ 632560 w 632560"/>
              <a:gd name="connsiteY4" fmla="*/ 298598 h 331775"/>
              <a:gd name="connsiteX5" fmla="*/ 599382 w 632560"/>
              <a:gd name="connsiteY5" fmla="*/ 331776 h 331775"/>
              <a:gd name="connsiteX6" fmla="*/ 33178 w 632560"/>
              <a:gd name="connsiteY6" fmla="*/ 331775 h 331775"/>
              <a:gd name="connsiteX7" fmla="*/ 0 w 632560"/>
              <a:gd name="connsiteY7" fmla="*/ 298597 h 331775"/>
              <a:gd name="connsiteX8" fmla="*/ 0 w 632560"/>
              <a:gd name="connsiteY8" fmla="*/ 33178 h 33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60" h="331775">
                <a:moveTo>
                  <a:pt x="0" y="33178"/>
                </a:moveTo>
                <a:cubicBezTo>
                  <a:pt x="0" y="14854"/>
                  <a:pt x="14854" y="0"/>
                  <a:pt x="33178" y="0"/>
                </a:cubicBezTo>
                <a:lnTo>
                  <a:pt x="599383" y="0"/>
                </a:lnTo>
                <a:cubicBezTo>
                  <a:pt x="617707" y="0"/>
                  <a:pt x="632561" y="14854"/>
                  <a:pt x="632561" y="33178"/>
                </a:cubicBezTo>
                <a:cubicBezTo>
                  <a:pt x="632561" y="121651"/>
                  <a:pt x="632560" y="210125"/>
                  <a:pt x="632560" y="298598"/>
                </a:cubicBezTo>
                <a:cubicBezTo>
                  <a:pt x="632560" y="316922"/>
                  <a:pt x="617706" y="331776"/>
                  <a:pt x="599382" y="331776"/>
                </a:cubicBezTo>
                <a:lnTo>
                  <a:pt x="33178" y="331775"/>
                </a:lnTo>
                <a:cubicBezTo>
                  <a:pt x="14854" y="331775"/>
                  <a:pt x="0" y="316921"/>
                  <a:pt x="0" y="298597"/>
                </a:cubicBezTo>
                <a:lnTo>
                  <a:pt x="0" y="3317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47" tIns="59247" rIns="59247" bIns="59247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10,8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7732997" y="5112173"/>
            <a:ext cx="612000" cy="333050"/>
          </a:xfrm>
          <a:custGeom>
            <a:avLst/>
            <a:gdLst>
              <a:gd name="connsiteX0" fmla="*/ 0 w 632552"/>
              <a:gd name="connsiteY0" fmla="*/ 33305 h 333050"/>
              <a:gd name="connsiteX1" fmla="*/ 33305 w 632552"/>
              <a:gd name="connsiteY1" fmla="*/ 0 h 333050"/>
              <a:gd name="connsiteX2" fmla="*/ 599247 w 632552"/>
              <a:gd name="connsiteY2" fmla="*/ 0 h 333050"/>
              <a:gd name="connsiteX3" fmla="*/ 632552 w 632552"/>
              <a:gd name="connsiteY3" fmla="*/ 33305 h 333050"/>
              <a:gd name="connsiteX4" fmla="*/ 632552 w 632552"/>
              <a:gd name="connsiteY4" fmla="*/ 299745 h 333050"/>
              <a:gd name="connsiteX5" fmla="*/ 599247 w 632552"/>
              <a:gd name="connsiteY5" fmla="*/ 333050 h 333050"/>
              <a:gd name="connsiteX6" fmla="*/ 33305 w 632552"/>
              <a:gd name="connsiteY6" fmla="*/ 333050 h 333050"/>
              <a:gd name="connsiteX7" fmla="*/ 0 w 632552"/>
              <a:gd name="connsiteY7" fmla="*/ 299745 h 333050"/>
              <a:gd name="connsiteX8" fmla="*/ 0 w 632552"/>
              <a:gd name="connsiteY8" fmla="*/ 33305 h 33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52" h="333050">
                <a:moveTo>
                  <a:pt x="0" y="33305"/>
                </a:moveTo>
                <a:cubicBezTo>
                  <a:pt x="0" y="14911"/>
                  <a:pt x="14911" y="0"/>
                  <a:pt x="33305" y="0"/>
                </a:cubicBezTo>
                <a:lnTo>
                  <a:pt x="599247" y="0"/>
                </a:lnTo>
                <a:cubicBezTo>
                  <a:pt x="617641" y="0"/>
                  <a:pt x="632552" y="14911"/>
                  <a:pt x="632552" y="33305"/>
                </a:cubicBezTo>
                <a:lnTo>
                  <a:pt x="632552" y="299745"/>
                </a:lnTo>
                <a:cubicBezTo>
                  <a:pt x="632552" y="318139"/>
                  <a:pt x="617641" y="333050"/>
                  <a:pt x="599247" y="333050"/>
                </a:cubicBezTo>
                <a:lnTo>
                  <a:pt x="33305" y="333050"/>
                </a:lnTo>
                <a:cubicBezTo>
                  <a:pt x="14911" y="333050"/>
                  <a:pt x="0" y="318139"/>
                  <a:pt x="0" y="299745"/>
                </a:cubicBezTo>
                <a:lnTo>
                  <a:pt x="0" y="3330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85" tIns="59285" rIns="59285" bIns="59285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39,6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7733294" y="5451266"/>
            <a:ext cx="612000" cy="332263"/>
          </a:xfrm>
          <a:custGeom>
            <a:avLst/>
            <a:gdLst>
              <a:gd name="connsiteX0" fmla="*/ 0 w 632255"/>
              <a:gd name="connsiteY0" fmla="*/ 33226 h 332263"/>
              <a:gd name="connsiteX1" fmla="*/ 33226 w 632255"/>
              <a:gd name="connsiteY1" fmla="*/ 0 h 332263"/>
              <a:gd name="connsiteX2" fmla="*/ 599029 w 632255"/>
              <a:gd name="connsiteY2" fmla="*/ 0 h 332263"/>
              <a:gd name="connsiteX3" fmla="*/ 632255 w 632255"/>
              <a:gd name="connsiteY3" fmla="*/ 33226 h 332263"/>
              <a:gd name="connsiteX4" fmla="*/ 632255 w 632255"/>
              <a:gd name="connsiteY4" fmla="*/ 299037 h 332263"/>
              <a:gd name="connsiteX5" fmla="*/ 599029 w 632255"/>
              <a:gd name="connsiteY5" fmla="*/ 332263 h 332263"/>
              <a:gd name="connsiteX6" fmla="*/ 33226 w 632255"/>
              <a:gd name="connsiteY6" fmla="*/ 332263 h 332263"/>
              <a:gd name="connsiteX7" fmla="*/ 0 w 632255"/>
              <a:gd name="connsiteY7" fmla="*/ 299037 h 332263"/>
              <a:gd name="connsiteX8" fmla="*/ 0 w 632255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255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599029" y="0"/>
                </a:lnTo>
                <a:cubicBezTo>
                  <a:pt x="617379" y="0"/>
                  <a:pt x="632255" y="14876"/>
                  <a:pt x="632255" y="33226"/>
                </a:cubicBezTo>
                <a:lnTo>
                  <a:pt x="632255" y="299037"/>
                </a:lnTo>
                <a:cubicBezTo>
                  <a:pt x="632255" y="317387"/>
                  <a:pt x="617379" y="332263"/>
                  <a:pt x="599029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62" tIns="59262" rIns="59262" bIns="5926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224,4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7754657" y="5809175"/>
            <a:ext cx="612000" cy="332263"/>
          </a:xfrm>
          <a:custGeom>
            <a:avLst/>
            <a:gdLst>
              <a:gd name="connsiteX0" fmla="*/ 0 w 610891"/>
              <a:gd name="connsiteY0" fmla="*/ 33226 h 332263"/>
              <a:gd name="connsiteX1" fmla="*/ 33226 w 610891"/>
              <a:gd name="connsiteY1" fmla="*/ 0 h 332263"/>
              <a:gd name="connsiteX2" fmla="*/ 577665 w 610891"/>
              <a:gd name="connsiteY2" fmla="*/ 0 h 332263"/>
              <a:gd name="connsiteX3" fmla="*/ 610891 w 610891"/>
              <a:gd name="connsiteY3" fmla="*/ 33226 h 332263"/>
              <a:gd name="connsiteX4" fmla="*/ 610891 w 610891"/>
              <a:gd name="connsiteY4" fmla="*/ 299037 h 332263"/>
              <a:gd name="connsiteX5" fmla="*/ 577665 w 610891"/>
              <a:gd name="connsiteY5" fmla="*/ 332263 h 332263"/>
              <a:gd name="connsiteX6" fmla="*/ 33226 w 610891"/>
              <a:gd name="connsiteY6" fmla="*/ 332263 h 332263"/>
              <a:gd name="connsiteX7" fmla="*/ 0 w 610891"/>
              <a:gd name="connsiteY7" fmla="*/ 299037 h 332263"/>
              <a:gd name="connsiteX8" fmla="*/ 0 w 610891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891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577665" y="0"/>
                </a:lnTo>
                <a:cubicBezTo>
                  <a:pt x="596015" y="0"/>
                  <a:pt x="610891" y="14876"/>
                  <a:pt x="610891" y="33226"/>
                </a:cubicBezTo>
                <a:lnTo>
                  <a:pt x="610891" y="299037"/>
                </a:lnTo>
                <a:cubicBezTo>
                  <a:pt x="610891" y="317387"/>
                  <a:pt x="596015" y="332263"/>
                  <a:pt x="577665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62" tIns="59262" rIns="59262" bIns="5926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49,6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756847" y="6191894"/>
            <a:ext cx="612000" cy="332263"/>
          </a:xfrm>
          <a:custGeom>
            <a:avLst/>
            <a:gdLst>
              <a:gd name="connsiteX0" fmla="*/ 0 w 608701"/>
              <a:gd name="connsiteY0" fmla="*/ 33226 h 332263"/>
              <a:gd name="connsiteX1" fmla="*/ 33226 w 608701"/>
              <a:gd name="connsiteY1" fmla="*/ 0 h 332263"/>
              <a:gd name="connsiteX2" fmla="*/ 575475 w 608701"/>
              <a:gd name="connsiteY2" fmla="*/ 0 h 332263"/>
              <a:gd name="connsiteX3" fmla="*/ 608701 w 608701"/>
              <a:gd name="connsiteY3" fmla="*/ 33226 h 332263"/>
              <a:gd name="connsiteX4" fmla="*/ 608701 w 608701"/>
              <a:gd name="connsiteY4" fmla="*/ 299037 h 332263"/>
              <a:gd name="connsiteX5" fmla="*/ 575475 w 608701"/>
              <a:gd name="connsiteY5" fmla="*/ 332263 h 332263"/>
              <a:gd name="connsiteX6" fmla="*/ 33226 w 608701"/>
              <a:gd name="connsiteY6" fmla="*/ 332263 h 332263"/>
              <a:gd name="connsiteX7" fmla="*/ 0 w 608701"/>
              <a:gd name="connsiteY7" fmla="*/ 299037 h 332263"/>
              <a:gd name="connsiteX8" fmla="*/ 0 w 608701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8701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575475" y="0"/>
                </a:lnTo>
                <a:cubicBezTo>
                  <a:pt x="593825" y="0"/>
                  <a:pt x="608701" y="14876"/>
                  <a:pt x="608701" y="33226"/>
                </a:cubicBezTo>
                <a:lnTo>
                  <a:pt x="608701" y="299037"/>
                </a:lnTo>
                <a:cubicBezTo>
                  <a:pt x="608701" y="317387"/>
                  <a:pt x="593825" y="332263"/>
                  <a:pt x="575475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62" tIns="59262" rIns="59262" bIns="5926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15,5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406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5124127" y="890340"/>
            <a:ext cx="3903032" cy="549475"/>
          </a:xfrm>
          <a:custGeom>
            <a:avLst/>
            <a:gdLst>
              <a:gd name="connsiteX0" fmla="*/ 0 w 3903032"/>
              <a:gd name="connsiteY0" fmla="*/ 38477 h 384765"/>
              <a:gd name="connsiteX1" fmla="*/ 38477 w 3903032"/>
              <a:gd name="connsiteY1" fmla="*/ 0 h 384765"/>
              <a:gd name="connsiteX2" fmla="*/ 3864556 w 3903032"/>
              <a:gd name="connsiteY2" fmla="*/ 0 h 384765"/>
              <a:gd name="connsiteX3" fmla="*/ 3903033 w 3903032"/>
              <a:gd name="connsiteY3" fmla="*/ 38477 h 384765"/>
              <a:gd name="connsiteX4" fmla="*/ 3903032 w 3903032"/>
              <a:gd name="connsiteY4" fmla="*/ 346289 h 384765"/>
              <a:gd name="connsiteX5" fmla="*/ 3864555 w 3903032"/>
              <a:gd name="connsiteY5" fmla="*/ 384766 h 384765"/>
              <a:gd name="connsiteX6" fmla="*/ 38477 w 3903032"/>
              <a:gd name="connsiteY6" fmla="*/ 384765 h 384765"/>
              <a:gd name="connsiteX7" fmla="*/ 0 w 3903032"/>
              <a:gd name="connsiteY7" fmla="*/ 346288 h 384765"/>
              <a:gd name="connsiteX8" fmla="*/ 0 w 390303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3864556" y="0"/>
                </a:lnTo>
                <a:cubicBezTo>
                  <a:pt x="3885806" y="0"/>
                  <a:pt x="3903033" y="17227"/>
                  <a:pt x="3903033" y="38477"/>
                </a:cubicBezTo>
                <a:cubicBezTo>
                  <a:pt x="3903033" y="141081"/>
                  <a:pt x="3903032" y="243685"/>
                  <a:pt x="3903032" y="346289"/>
                </a:cubicBezTo>
                <a:cubicBezTo>
                  <a:pt x="3903032" y="367539"/>
                  <a:pt x="3885805" y="384766"/>
                  <a:pt x="386455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5124127" y="1555427"/>
            <a:ext cx="731452" cy="421601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факт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5124127" y="201797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3 600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24127" y="2425510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5124127" y="283304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24127" y="3240582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124127" y="3648118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124127" y="405565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58,9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5124127" y="4463190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5124127" y="487072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5124127" y="5278262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101,7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5124127" y="5685798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5124127" y="609333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5917022" y="1555427"/>
            <a:ext cx="731452" cy="421601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5917022" y="201797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3 700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5917022" y="2425510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3" name="Полилиния 32"/>
          <p:cNvSpPr/>
          <p:nvPr/>
        </p:nvSpPr>
        <p:spPr>
          <a:xfrm>
            <a:off x="5917022" y="283304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</a:p>
        </p:txBody>
      </p:sp>
      <p:sp>
        <p:nvSpPr>
          <p:cNvPr id="34" name="Полилиния 33"/>
          <p:cNvSpPr/>
          <p:nvPr/>
        </p:nvSpPr>
        <p:spPr>
          <a:xfrm>
            <a:off x="5917022" y="3240582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5,25</a:t>
            </a:r>
          </a:p>
        </p:txBody>
      </p:sp>
      <p:sp>
        <p:nvSpPr>
          <p:cNvPr id="35" name="Полилиния 34"/>
          <p:cNvSpPr/>
          <p:nvPr/>
        </p:nvSpPr>
        <p:spPr>
          <a:xfrm>
            <a:off x="5917022" y="3648118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</a:p>
        </p:txBody>
      </p:sp>
      <p:sp>
        <p:nvSpPr>
          <p:cNvPr id="38" name="Полилиния 37"/>
          <p:cNvSpPr/>
          <p:nvPr/>
        </p:nvSpPr>
        <p:spPr>
          <a:xfrm>
            <a:off x="5917022" y="405565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59,5</a:t>
            </a:r>
          </a:p>
        </p:txBody>
      </p:sp>
      <p:sp>
        <p:nvSpPr>
          <p:cNvPr id="39" name="Полилиния 38"/>
          <p:cNvSpPr/>
          <p:nvPr/>
        </p:nvSpPr>
        <p:spPr>
          <a:xfrm>
            <a:off x="5917022" y="4463190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40,1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5917022" y="487072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63,9</a:t>
            </a:r>
          </a:p>
        </p:txBody>
      </p:sp>
      <p:sp>
        <p:nvSpPr>
          <p:cNvPr id="41" name="Полилиния 40"/>
          <p:cNvSpPr/>
          <p:nvPr/>
        </p:nvSpPr>
        <p:spPr>
          <a:xfrm>
            <a:off x="5917022" y="5278262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101,6</a:t>
            </a:r>
          </a:p>
        </p:txBody>
      </p:sp>
      <p:sp>
        <p:nvSpPr>
          <p:cNvPr id="42" name="Полилиния 41"/>
          <p:cNvSpPr/>
          <p:nvPr/>
        </p:nvSpPr>
        <p:spPr>
          <a:xfrm>
            <a:off x="5917022" y="5685798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53,5</a:t>
            </a:r>
          </a:p>
        </p:txBody>
      </p:sp>
      <p:sp>
        <p:nvSpPr>
          <p:cNvPr id="43" name="Полилиния 42"/>
          <p:cNvSpPr/>
          <p:nvPr/>
        </p:nvSpPr>
        <p:spPr>
          <a:xfrm>
            <a:off x="5917022" y="609333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6709917" y="1555427"/>
            <a:ext cx="731452" cy="421601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</p:txBody>
      </p:sp>
      <p:sp>
        <p:nvSpPr>
          <p:cNvPr id="45" name="Полилиния 44"/>
          <p:cNvSpPr/>
          <p:nvPr/>
        </p:nvSpPr>
        <p:spPr>
          <a:xfrm>
            <a:off x="6709917" y="201797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3 800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6709917" y="2425510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7" name="Полилиния 46"/>
          <p:cNvSpPr/>
          <p:nvPr/>
        </p:nvSpPr>
        <p:spPr>
          <a:xfrm>
            <a:off x="6709917" y="283304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48" name="Полилиния 47"/>
          <p:cNvSpPr/>
          <p:nvPr/>
        </p:nvSpPr>
        <p:spPr>
          <a:xfrm>
            <a:off x="6709917" y="3240582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9" name="Полилиния 48"/>
          <p:cNvSpPr/>
          <p:nvPr/>
        </p:nvSpPr>
        <p:spPr>
          <a:xfrm>
            <a:off x="6709917" y="3648118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6709917" y="405565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6709917" y="4463190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6709917" y="487072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6709917" y="5278262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6709917" y="5685798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6709917" y="609333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502812" y="1555427"/>
            <a:ext cx="731452" cy="421601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</p:txBody>
      </p:sp>
      <p:sp>
        <p:nvSpPr>
          <p:cNvPr id="57" name="Полилиния 56"/>
          <p:cNvSpPr/>
          <p:nvPr/>
        </p:nvSpPr>
        <p:spPr>
          <a:xfrm>
            <a:off x="7502812" y="201797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3 900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7502812" y="2425510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7502812" y="283304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7502812" y="3240582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6,75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7502812" y="3648118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7502812" y="405565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60,7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7502812" y="4463190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" name="Полилиния 1023"/>
          <p:cNvSpPr/>
          <p:nvPr/>
        </p:nvSpPr>
        <p:spPr>
          <a:xfrm>
            <a:off x="7502812" y="487072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" name="Полилиния 1024"/>
          <p:cNvSpPr/>
          <p:nvPr/>
        </p:nvSpPr>
        <p:spPr>
          <a:xfrm>
            <a:off x="7502812" y="5278262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6" name="Полилиния 1025"/>
          <p:cNvSpPr/>
          <p:nvPr/>
        </p:nvSpPr>
        <p:spPr>
          <a:xfrm>
            <a:off x="7502812" y="5685798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7" name="Полилиния 1026"/>
          <p:cNvSpPr/>
          <p:nvPr/>
        </p:nvSpPr>
        <p:spPr>
          <a:xfrm>
            <a:off x="7502812" y="609333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8" name="Полилиния 1027"/>
          <p:cNvSpPr/>
          <p:nvPr/>
        </p:nvSpPr>
        <p:spPr>
          <a:xfrm>
            <a:off x="8295707" y="1555427"/>
            <a:ext cx="731452" cy="421601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</p:txBody>
      </p:sp>
      <p:sp>
        <p:nvSpPr>
          <p:cNvPr id="1029" name="Полилиния 1028"/>
          <p:cNvSpPr/>
          <p:nvPr/>
        </p:nvSpPr>
        <p:spPr>
          <a:xfrm>
            <a:off x="8295707" y="2017975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4 000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1" name="Полилиния 1030"/>
          <p:cNvSpPr/>
          <p:nvPr/>
        </p:nvSpPr>
        <p:spPr>
          <a:xfrm>
            <a:off x="8295707" y="2418922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2" name="Полилиния 1031"/>
          <p:cNvSpPr/>
          <p:nvPr/>
        </p:nvSpPr>
        <p:spPr>
          <a:xfrm>
            <a:off x="8295707" y="2827190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3" name="Полилиния 1032"/>
          <p:cNvSpPr/>
          <p:nvPr/>
        </p:nvSpPr>
        <p:spPr>
          <a:xfrm>
            <a:off x="8295707" y="3235458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4" name="Полилиния 1033"/>
          <p:cNvSpPr/>
          <p:nvPr/>
        </p:nvSpPr>
        <p:spPr>
          <a:xfrm>
            <a:off x="8295707" y="364372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5" name="Полилиния 1034"/>
          <p:cNvSpPr/>
          <p:nvPr/>
        </p:nvSpPr>
        <p:spPr>
          <a:xfrm>
            <a:off x="8295707" y="405199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6" name="Полилиния 1035"/>
          <p:cNvSpPr/>
          <p:nvPr/>
        </p:nvSpPr>
        <p:spPr>
          <a:xfrm>
            <a:off x="8295707" y="4460262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40,8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7" name="Полилиния 1036"/>
          <p:cNvSpPr/>
          <p:nvPr/>
        </p:nvSpPr>
        <p:spPr>
          <a:xfrm>
            <a:off x="8295707" y="4868530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64,8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8" name="Полилиния 1037"/>
          <p:cNvSpPr/>
          <p:nvPr/>
        </p:nvSpPr>
        <p:spPr>
          <a:xfrm>
            <a:off x="8295707" y="5276798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9" name="Полилиния 1038"/>
          <p:cNvSpPr/>
          <p:nvPr/>
        </p:nvSpPr>
        <p:spPr>
          <a:xfrm>
            <a:off x="8295707" y="568506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53,2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0" name="Полилиния 1039"/>
          <p:cNvSpPr/>
          <p:nvPr/>
        </p:nvSpPr>
        <p:spPr>
          <a:xfrm>
            <a:off x="8295707" y="609333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1835" y="2038300"/>
            <a:ext cx="505092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добычи общераспространенных полезных ископаемых, тыс. куб. м.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1835" y="3240000"/>
            <a:ext cx="5049624" cy="72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основных видов охотничьих ресурсов по отношению к уровню 2012 года, %: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лося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кабана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1835" y="6030380"/>
            <a:ext cx="5028748" cy="46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Внесение в государственный кадастр недвижимости сведений об ограничениях, связанных с особыми условиями использования особо охраняемых природных территорий регионального значения, %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31835" y="4437152"/>
            <a:ext cx="5043648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уловленных и обезвреженных загрязняющих веществ в общем количестве отходящих от стационарных источников загрязняющих веществ, %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2650" y="1051371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3018" y="768333"/>
            <a:ext cx="2327076" cy="1070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31835" y="2415918"/>
            <a:ext cx="505092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территории, охваченной мониторингом геологической среды, в общей площади территории Чувашской Республики, %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1835" y="2844000"/>
            <a:ext cx="505092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расчетной лесосеки, %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1835" y="4013944"/>
            <a:ext cx="5033104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водохозяйственных участков, класс качества которых повысился, в общем количестве водохозяйственных участков, %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1835" y="4869200"/>
            <a:ext cx="5026421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утилизированных и обезвреженных отходов производства и потребления в общем количестве отходов I - IV </a:t>
            </a:r>
            <a:r>
              <a:rPr lang="ru-RU" sz="1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опасности, %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1835" y="5301248"/>
            <a:ext cx="505092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Выбросы в атмосферный воздух вредных (загрязняющих) веществ, отходящих от стационарных источников, %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1835" y="5733288"/>
            <a:ext cx="5028748" cy="25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образованных отходов I - IV классов опасности, %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71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потенциала природно-сырьевых ресурсов и обеспечение экологической безопасности»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015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742728"/>
            <a:ext cx="4320480" cy="238070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агропромышленного комплекса;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продовольственной безопасности Чувашской Республики по основным продуктам питания;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конкурентоспособности производимой сельскохозяйственной продукции, создание благоприятной среды для развития и эффективного взаимодействия субъектов предпринимательской деятельности, повышения инвестиционной привлекательности агропромышленного комплекса в рамках вступления России в ВТО;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финансовой устойчивости сельскохозяйственных товаропроизводителей;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устойчивое развитие сельских территорий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524" y="3194807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426983"/>
              </p:ext>
            </p:extLst>
          </p:nvPr>
        </p:nvGraphicFramePr>
        <p:xfrm>
          <a:off x="86524" y="3551671"/>
          <a:ext cx="4209357" cy="2879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807" y="620688"/>
            <a:ext cx="4095204" cy="1462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олилиния 12"/>
          <p:cNvSpPr/>
          <p:nvPr/>
        </p:nvSpPr>
        <p:spPr>
          <a:xfrm>
            <a:off x="4495099" y="2060848"/>
            <a:ext cx="4487275" cy="288032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</a:t>
            </a:r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подпрограмм, </a:t>
            </a: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14" name="Полилиния 13"/>
          <p:cNvSpPr/>
          <p:nvPr/>
        </p:nvSpPr>
        <p:spPr>
          <a:xfrm>
            <a:off x="4471402" y="2786003"/>
            <a:ext cx="2664000" cy="323165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 и технологическая модернизация, инновационное развитие</a:t>
            </a:r>
          </a:p>
        </p:txBody>
      </p:sp>
      <p:sp>
        <p:nvSpPr>
          <p:cNvPr id="16" name="Полилиния 15"/>
          <p:cNvSpPr/>
          <p:nvPr/>
        </p:nvSpPr>
        <p:spPr>
          <a:xfrm>
            <a:off x="4471402" y="4335373"/>
            <a:ext cx="2664000" cy="282726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96" tIns="59696" rIns="59696" bIns="5969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отраслей агропромышленного комплекса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4471402" y="6165304"/>
            <a:ext cx="2664000" cy="2952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8462424" y="3169490"/>
            <a:ext cx="540000" cy="324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214,6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8462424" y="4328650"/>
            <a:ext cx="540000" cy="281905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8462424" y="5758596"/>
            <a:ext cx="540000" cy="346388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4471402" y="3549696"/>
            <a:ext cx="2664000" cy="323165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Устойчивое развитие сельских территорий Чувашской Республики</a:t>
            </a:r>
          </a:p>
        </p:txBody>
      </p:sp>
      <p:sp>
        <p:nvSpPr>
          <p:cNvPr id="28" name="Полилиния 27"/>
          <p:cNvSpPr/>
          <p:nvPr/>
        </p:nvSpPr>
        <p:spPr>
          <a:xfrm>
            <a:off x="4471402" y="3931125"/>
            <a:ext cx="2664000" cy="34598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мелиорации земель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сельскохозяйственного назначения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4471402" y="4676363"/>
            <a:ext cx="2664000" cy="468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96" tIns="59696" rIns="59696" bIns="59696" numCol="1" spcCol="1270" anchor="ctr" anchorCtr="0">
            <a:noAutofit/>
          </a:bodyPr>
          <a:lstStyle/>
          <a:p>
            <a:pPr algn="ctr">
              <a:defRPr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инвестиционной деятельности в агропромышленном комплексе</a:t>
            </a:r>
          </a:p>
        </p:txBody>
      </p:sp>
      <p:sp>
        <p:nvSpPr>
          <p:cNvPr id="30" name="Полилиния 29"/>
          <p:cNvSpPr/>
          <p:nvPr/>
        </p:nvSpPr>
        <p:spPr>
          <a:xfrm>
            <a:off x="4471402" y="5202627"/>
            <a:ext cx="2664000" cy="49907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общих условий функционирования отраслей агропромышленного комплекса</a:t>
            </a:r>
          </a:p>
        </p:txBody>
      </p:sp>
      <p:sp>
        <p:nvSpPr>
          <p:cNvPr id="33" name="Полилиния 32"/>
          <p:cNvSpPr/>
          <p:nvPr/>
        </p:nvSpPr>
        <p:spPr>
          <a:xfrm>
            <a:off x="8462424" y="3553813"/>
            <a:ext cx="540000" cy="30820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373,4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462424" y="3922343"/>
            <a:ext cx="540000" cy="345984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30,8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8462424" y="4670878"/>
            <a:ext cx="540000" cy="468000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505,1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462424" y="5199201"/>
            <a:ext cx="540000" cy="499072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4471402" y="3167432"/>
            <a:ext cx="2664000" cy="324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t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ветеринарии в Чувашской Республике</a:t>
            </a:r>
          </a:p>
        </p:txBody>
      </p:sp>
      <p:sp>
        <p:nvSpPr>
          <p:cNvPr id="43" name="Полилиния 42"/>
          <p:cNvSpPr/>
          <p:nvPr/>
        </p:nvSpPr>
        <p:spPr>
          <a:xfrm>
            <a:off x="8462424" y="2786003"/>
            <a:ext cx="540000" cy="32316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72400" y="6497131"/>
            <a:ext cx="1006489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72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7244337" y="2401480"/>
            <a:ext cx="540000" cy="32316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8449838" y="2413590"/>
            <a:ext cx="540000" cy="323164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</p:txBody>
      </p:sp>
      <p:sp>
        <p:nvSpPr>
          <p:cNvPr id="46" name="Полилиния 45"/>
          <p:cNvSpPr/>
          <p:nvPr/>
        </p:nvSpPr>
        <p:spPr>
          <a:xfrm>
            <a:off x="7244337" y="2786003"/>
            <a:ext cx="540000" cy="323165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244337" y="3167427"/>
            <a:ext cx="540000" cy="324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244,2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7244337" y="3549686"/>
            <a:ext cx="540000" cy="308675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080,6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244337" y="3916620"/>
            <a:ext cx="540000" cy="34598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244337" y="4661027"/>
            <a:ext cx="540000" cy="468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488,6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7244337" y="4320863"/>
            <a:ext cx="540000" cy="281905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200,8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244337" y="5187286"/>
            <a:ext cx="540000" cy="515115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244337" y="5760660"/>
            <a:ext cx="540000" cy="346388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сельского хозяйства и регулирование рынка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с/х продукции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сырья и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продовольствия»</a:t>
            </a:r>
            <a:endParaRPr lang="ru-RU" sz="16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Скругленный прямоугольник 63"/>
          <p:cNvSpPr/>
          <p:nvPr/>
        </p:nvSpPr>
        <p:spPr>
          <a:xfrm>
            <a:off x="4471402" y="2398912"/>
            <a:ext cx="2683176" cy="323164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66" name="Полилиния 65"/>
          <p:cNvSpPr/>
          <p:nvPr/>
        </p:nvSpPr>
        <p:spPr>
          <a:xfrm>
            <a:off x="7848930" y="2413590"/>
            <a:ext cx="540000" cy="32316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</p:txBody>
      </p:sp>
      <p:sp>
        <p:nvSpPr>
          <p:cNvPr id="67" name="Полилиния 66"/>
          <p:cNvSpPr/>
          <p:nvPr/>
        </p:nvSpPr>
        <p:spPr>
          <a:xfrm>
            <a:off x="7848930" y="2786003"/>
            <a:ext cx="540000" cy="323165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7848930" y="3169432"/>
            <a:ext cx="540000" cy="324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214,6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олилиния 68"/>
          <p:cNvSpPr/>
          <p:nvPr/>
        </p:nvSpPr>
        <p:spPr>
          <a:xfrm>
            <a:off x="7848930" y="3553696"/>
            <a:ext cx="540000" cy="308675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401,3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олилиния 70"/>
          <p:cNvSpPr/>
          <p:nvPr/>
        </p:nvSpPr>
        <p:spPr>
          <a:xfrm>
            <a:off x="7848930" y="3922635"/>
            <a:ext cx="540000" cy="34598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олилиния 71"/>
          <p:cNvSpPr/>
          <p:nvPr/>
        </p:nvSpPr>
        <p:spPr>
          <a:xfrm>
            <a:off x="7848930" y="4671052"/>
            <a:ext cx="540000" cy="468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524,4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7848930" y="4328883"/>
            <a:ext cx="540000" cy="281905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146,9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олилиния 74"/>
          <p:cNvSpPr/>
          <p:nvPr/>
        </p:nvSpPr>
        <p:spPr>
          <a:xfrm>
            <a:off x="7848930" y="5199316"/>
            <a:ext cx="540000" cy="49907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олилиния 75"/>
          <p:cNvSpPr/>
          <p:nvPr/>
        </p:nvSpPr>
        <p:spPr>
          <a:xfrm>
            <a:off x="7838101" y="5758652"/>
            <a:ext cx="540000" cy="346388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4471402" y="5759963"/>
            <a:ext cx="2664000" cy="34708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Приоритетный проект «Экспорт продукции агропром. комплекса»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885665" y="6165304"/>
            <a:ext cx="540000" cy="2952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7276024" y="6165304"/>
            <a:ext cx="540000" cy="2952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8462424" y="6165304"/>
            <a:ext cx="540000" cy="2952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78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5139826" y="1052736"/>
            <a:ext cx="3903032" cy="551113"/>
          </a:xfrm>
          <a:custGeom>
            <a:avLst/>
            <a:gdLst>
              <a:gd name="connsiteX0" fmla="*/ 0 w 3903032"/>
              <a:gd name="connsiteY0" fmla="*/ 42817 h 428165"/>
              <a:gd name="connsiteX1" fmla="*/ 42817 w 3903032"/>
              <a:gd name="connsiteY1" fmla="*/ 0 h 428165"/>
              <a:gd name="connsiteX2" fmla="*/ 3860216 w 3903032"/>
              <a:gd name="connsiteY2" fmla="*/ 0 h 428165"/>
              <a:gd name="connsiteX3" fmla="*/ 3903033 w 3903032"/>
              <a:gd name="connsiteY3" fmla="*/ 42817 h 428165"/>
              <a:gd name="connsiteX4" fmla="*/ 3903032 w 3903032"/>
              <a:gd name="connsiteY4" fmla="*/ 385349 h 428165"/>
              <a:gd name="connsiteX5" fmla="*/ 3860215 w 3903032"/>
              <a:gd name="connsiteY5" fmla="*/ 428166 h 428165"/>
              <a:gd name="connsiteX6" fmla="*/ 42817 w 3903032"/>
              <a:gd name="connsiteY6" fmla="*/ 428165 h 428165"/>
              <a:gd name="connsiteX7" fmla="*/ 0 w 3903032"/>
              <a:gd name="connsiteY7" fmla="*/ 385348 h 428165"/>
              <a:gd name="connsiteX8" fmla="*/ 0 w 390303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3860216" y="0"/>
                </a:lnTo>
                <a:cubicBezTo>
                  <a:pt x="3883863" y="0"/>
                  <a:pt x="3903033" y="19170"/>
                  <a:pt x="3903033" y="42817"/>
                </a:cubicBezTo>
                <a:cubicBezTo>
                  <a:pt x="3903033" y="156994"/>
                  <a:pt x="3903032" y="271172"/>
                  <a:pt x="3903032" y="385349"/>
                </a:cubicBezTo>
                <a:cubicBezTo>
                  <a:pt x="3903032" y="408996"/>
                  <a:pt x="3883862" y="428166"/>
                  <a:pt x="386021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5142518" y="1844824"/>
            <a:ext cx="731452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факт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5142518" y="2387489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101,4</a:t>
            </a:r>
          </a:p>
        </p:txBody>
      </p:sp>
      <p:sp>
        <p:nvSpPr>
          <p:cNvPr id="9" name="Полилиния 8"/>
          <p:cNvSpPr/>
          <p:nvPr/>
        </p:nvSpPr>
        <p:spPr>
          <a:xfrm>
            <a:off x="5142518" y="2833198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42518" y="3278907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101,7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42518" y="3724616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98,0</a:t>
            </a:r>
          </a:p>
        </p:txBody>
      </p:sp>
      <p:sp>
        <p:nvSpPr>
          <p:cNvPr id="16" name="Полилиния 15"/>
          <p:cNvSpPr/>
          <p:nvPr/>
        </p:nvSpPr>
        <p:spPr>
          <a:xfrm>
            <a:off x="5142518" y="4170326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142518" y="4616035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5142518" y="5061744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5142518" y="5507453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758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5142518" y="5953163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9,8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5935413" y="1844824"/>
            <a:ext cx="731452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5935413" y="2387489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101,1</a:t>
            </a:r>
          </a:p>
        </p:txBody>
      </p:sp>
      <p:sp>
        <p:nvSpPr>
          <p:cNvPr id="29" name="Полилиния 28"/>
          <p:cNvSpPr/>
          <p:nvPr/>
        </p:nvSpPr>
        <p:spPr>
          <a:xfrm>
            <a:off x="5935413" y="2833198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100,8</a:t>
            </a:r>
          </a:p>
        </p:txBody>
      </p:sp>
      <p:sp>
        <p:nvSpPr>
          <p:cNvPr id="31" name="Полилиния 30"/>
          <p:cNvSpPr/>
          <p:nvPr/>
        </p:nvSpPr>
        <p:spPr>
          <a:xfrm>
            <a:off x="5935413" y="3278907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101,4</a:t>
            </a:r>
          </a:p>
        </p:txBody>
      </p:sp>
      <p:sp>
        <p:nvSpPr>
          <p:cNvPr id="32" name="Полилиния 31"/>
          <p:cNvSpPr/>
          <p:nvPr/>
        </p:nvSpPr>
        <p:spPr>
          <a:xfrm>
            <a:off x="5935413" y="3724616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100,8</a:t>
            </a:r>
          </a:p>
        </p:txBody>
      </p:sp>
      <p:sp>
        <p:nvSpPr>
          <p:cNvPr id="34" name="Полилиния 33"/>
          <p:cNvSpPr/>
          <p:nvPr/>
        </p:nvSpPr>
        <p:spPr>
          <a:xfrm>
            <a:off x="5935413" y="4170326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5935413" y="4616035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17 000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5935413" y="5061744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102,6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5935413" y="5507453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5935413" y="5953163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9,7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6728308" y="1844824"/>
            <a:ext cx="731452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6728308" y="2387489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101,2</a:t>
            </a:r>
          </a:p>
        </p:txBody>
      </p:sp>
      <p:sp>
        <p:nvSpPr>
          <p:cNvPr id="45" name="Полилиния 44"/>
          <p:cNvSpPr/>
          <p:nvPr/>
        </p:nvSpPr>
        <p:spPr>
          <a:xfrm>
            <a:off x="6728308" y="2833198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100,9</a:t>
            </a:r>
          </a:p>
        </p:txBody>
      </p:sp>
      <p:sp>
        <p:nvSpPr>
          <p:cNvPr id="46" name="Полилиния 45"/>
          <p:cNvSpPr/>
          <p:nvPr/>
        </p:nvSpPr>
        <p:spPr>
          <a:xfrm>
            <a:off x="6728308" y="3278907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101,5</a:t>
            </a:r>
          </a:p>
        </p:txBody>
      </p:sp>
      <p:sp>
        <p:nvSpPr>
          <p:cNvPr id="47" name="Полилиния 46"/>
          <p:cNvSpPr/>
          <p:nvPr/>
        </p:nvSpPr>
        <p:spPr>
          <a:xfrm>
            <a:off x="6728308" y="3724616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101,1</a:t>
            </a:r>
          </a:p>
        </p:txBody>
      </p:sp>
      <p:sp>
        <p:nvSpPr>
          <p:cNvPr id="48" name="Полилиния 47"/>
          <p:cNvSpPr/>
          <p:nvPr/>
        </p:nvSpPr>
        <p:spPr>
          <a:xfrm>
            <a:off x="6728308" y="4170326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6728308" y="4616035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18 971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6728308" y="5061744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101,7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6728308" y="5507453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6728308" y="5953163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7521203" y="1844824"/>
            <a:ext cx="731452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</p:txBody>
      </p:sp>
      <p:sp>
        <p:nvSpPr>
          <p:cNvPr id="55" name="Полилиния 54"/>
          <p:cNvSpPr/>
          <p:nvPr/>
        </p:nvSpPr>
        <p:spPr>
          <a:xfrm>
            <a:off x="7521203" y="2402697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101,2</a:t>
            </a:r>
          </a:p>
        </p:txBody>
      </p:sp>
      <p:sp>
        <p:nvSpPr>
          <p:cNvPr id="56" name="Полилиния 55"/>
          <p:cNvSpPr/>
          <p:nvPr/>
        </p:nvSpPr>
        <p:spPr>
          <a:xfrm>
            <a:off x="7521203" y="2833198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100,8</a:t>
            </a:r>
          </a:p>
        </p:txBody>
      </p:sp>
      <p:sp>
        <p:nvSpPr>
          <p:cNvPr id="57" name="Полилиния 56"/>
          <p:cNvSpPr/>
          <p:nvPr/>
        </p:nvSpPr>
        <p:spPr>
          <a:xfrm>
            <a:off x="7521203" y="3278907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101,6</a:t>
            </a:r>
          </a:p>
        </p:txBody>
      </p:sp>
      <p:sp>
        <p:nvSpPr>
          <p:cNvPr id="58" name="Полилиния 57"/>
          <p:cNvSpPr/>
          <p:nvPr/>
        </p:nvSpPr>
        <p:spPr>
          <a:xfrm>
            <a:off x="7521203" y="3724616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101,3</a:t>
            </a:r>
          </a:p>
        </p:txBody>
      </p:sp>
      <p:sp>
        <p:nvSpPr>
          <p:cNvPr id="59" name="Полилиния 58"/>
          <p:cNvSpPr/>
          <p:nvPr/>
        </p:nvSpPr>
        <p:spPr>
          <a:xfrm>
            <a:off x="7521203" y="4170326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7521203" y="4616035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19 271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7521203" y="5061744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7521203" y="5507453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7521203" y="5953163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8314098" y="1844824"/>
            <a:ext cx="731452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8314098" y="2387489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8314098" y="2833198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100,9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8314098" y="3278907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101,7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олилиния 68"/>
          <p:cNvSpPr/>
          <p:nvPr/>
        </p:nvSpPr>
        <p:spPr>
          <a:xfrm>
            <a:off x="8314098" y="3724616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олилиния 69"/>
          <p:cNvSpPr/>
          <p:nvPr/>
        </p:nvSpPr>
        <p:spPr>
          <a:xfrm>
            <a:off x="8314098" y="4170326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олилиния 70"/>
          <p:cNvSpPr/>
          <p:nvPr/>
        </p:nvSpPr>
        <p:spPr>
          <a:xfrm>
            <a:off x="8314098" y="4616035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19 571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олилиния 71"/>
          <p:cNvSpPr/>
          <p:nvPr/>
        </p:nvSpPr>
        <p:spPr>
          <a:xfrm>
            <a:off x="8314098" y="5061744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8314098" y="5507453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8314098" y="5953163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9,4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4000" y="2358180"/>
            <a:ext cx="5040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производства продукции сельского хозяйства в хозяйствах всех категорий (в сопоставимых ценах), %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4000" y="2808690"/>
            <a:ext cx="5040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производства продукции растениеводства в хозяйствах всех категорий (в сопоставимых ценах), %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4000" y="3259200"/>
            <a:ext cx="5040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производства продукции животноводства в хозяйствах всех категорий (в сопоставимых ценах), %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4000" y="3709710"/>
            <a:ext cx="5040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производства пищевых продуктов, включая напитки (в сопоставимых ценах), %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54000" y="4160220"/>
            <a:ext cx="5040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Рентабельность сельскохозяйственных организаций (с учетом субсидий), %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4000" y="4610730"/>
            <a:ext cx="5040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заработная плата работников сельского хозяйства (без субъектов малого предпринимательства)руб.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7410" y="1462709"/>
            <a:ext cx="2473107" cy="495957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4000" y="5061240"/>
            <a:ext cx="5040000" cy="40519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производительности труда, %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4000" y="5520942"/>
            <a:ext cx="5040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высокопроизводительных рабочих мест, ед.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4000" y="5971452"/>
            <a:ext cx="5040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затрат на приобретение энергоресурсов в структуре затрат на основное производство продукции сельского хозяйства,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3" descr="T:\ОБП\Лукин\Картинки\коро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902604"/>
            <a:ext cx="2316183" cy="1201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73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сельского хозяйства и регулирование рынка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с/х продукции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сырья и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продовольствия»</a:t>
            </a:r>
            <a:endParaRPr lang="ru-RU" sz="16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3608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47248" y="6525344"/>
            <a:ext cx="1006489" cy="29784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74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5579" y="764704"/>
            <a:ext cx="5958589" cy="187220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современной и эффективной транспортной инфраструктуры;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доступности и качества услуг транспортного комплекса;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охраны жизни, здоровья граждан и их имущества, законных прав на безопасные условия движения на автомобильных дорогах общего пользования;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на автомобильном транспорте базовых условий, обеспечивающих доступ к результатам космической деятельности, и их эффективное использование на базе информационно-навигационной системы в Чувашской Республике;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использования топливно-энергетических ресурсов на автомобильном транспорте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2640197"/>
              </p:ext>
            </p:extLst>
          </p:nvPr>
        </p:nvGraphicFramePr>
        <p:xfrm>
          <a:off x="147780" y="3134595"/>
          <a:ext cx="4158388" cy="3108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7780" y="2756120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pic>
        <p:nvPicPr>
          <p:cNvPr id="8" name="Рисунок 7" descr="http://www.pfrf.ru/files/branches/rostov/invaliddd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3" y="1052736"/>
            <a:ext cx="2376265" cy="1584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олилиния 3"/>
          <p:cNvSpPr/>
          <p:nvPr/>
        </p:nvSpPr>
        <p:spPr>
          <a:xfrm>
            <a:off x="4427983" y="2760489"/>
            <a:ext cx="4501247" cy="360000"/>
          </a:xfrm>
          <a:custGeom>
            <a:avLst/>
            <a:gdLst>
              <a:gd name="connsiteX0" fmla="*/ 0 w 4939456"/>
              <a:gd name="connsiteY0" fmla="*/ 47494 h 474939"/>
              <a:gd name="connsiteX1" fmla="*/ 47494 w 4939456"/>
              <a:gd name="connsiteY1" fmla="*/ 0 h 474939"/>
              <a:gd name="connsiteX2" fmla="*/ 4891962 w 4939456"/>
              <a:gd name="connsiteY2" fmla="*/ 0 h 474939"/>
              <a:gd name="connsiteX3" fmla="*/ 4939456 w 4939456"/>
              <a:gd name="connsiteY3" fmla="*/ 47494 h 474939"/>
              <a:gd name="connsiteX4" fmla="*/ 4939456 w 4939456"/>
              <a:gd name="connsiteY4" fmla="*/ 427445 h 474939"/>
              <a:gd name="connsiteX5" fmla="*/ 4891962 w 4939456"/>
              <a:gd name="connsiteY5" fmla="*/ 474939 h 474939"/>
              <a:gd name="connsiteX6" fmla="*/ 47494 w 4939456"/>
              <a:gd name="connsiteY6" fmla="*/ 474939 h 474939"/>
              <a:gd name="connsiteX7" fmla="*/ 0 w 4939456"/>
              <a:gd name="connsiteY7" fmla="*/ 427445 h 474939"/>
              <a:gd name="connsiteX8" fmla="*/ 0 w 493945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3945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4891962" y="0"/>
                </a:lnTo>
                <a:cubicBezTo>
                  <a:pt x="4918192" y="0"/>
                  <a:pt x="4939456" y="21264"/>
                  <a:pt x="4939456" y="47494"/>
                </a:cubicBezTo>
                <a:lnTo>
                  <a:pt x="4939456" y="427445"/>
                </a:lnTo>
                <a:cubicBezTo>
                  <a:pt x="4939456" y="453675"/>
                  <a:pt x="4918192" y="474939"/>
                  <a:pt x="489196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8680" tIns="78680" rIns="78680" bIns="78680" numCol="1" spcCol="1270" anchor="ctr" anchorCtr="0">
            <a:noAutofit/>
          </a:bodyPr>
          <a:lstStyle/>
          <a:p>
            <a:pPr algn="ctr" defTabSz="7556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7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15" name="Полилиния 14"/>
          <p:cNvSpPr/>
          <p:nvPr/>
        </p:nvSpPr>
        <p:spPr>
          <a:xfrm>
            <a:off x="4427983" y="3170830"/>
            <a:ext cx="2250622" cy="330178"/>
          </a:xfrm>
          <a:custGeom>
            <a:avLst/>
            <a:gdLst>
              <a:gd name="connsiteX0" fmla="*/ 0 w 2842959"/>
              <a:gd name="connsiteY0" fmla="*/ 33018 h 330178"/>
              <a:gd name="connsiteX1" fmla="*/ 33018 w 2842959"/>
              <a:gd name="connsiteY1" fmla="*/ 0 h 330178"/>
              <a:gd name="connsiteX2" fmla="*/ 2809941 w 2842959"/>
              <a:gd name="connsiteY2" fmla="*/ 0 h 330178"/>
              <a:gd name="connsiteX3" fmla="*/ 2842959 w 2842959"/>
              <a:gd name="connsiteY3" fmla="*/ 33018 h 330178"/>
              <a:gd name="connsiteX4" fmla="*/ 2842959 w 2842959"/>
              <a:gd name="connsiteY4" fmla="*/ 297160 h 330178"/>
              <a:gd name="connsiteX5" fmla="*/ 2809941 w 2842959"/>
              <a:gd name="connsiteY5" fmla="*/ 330178 h 330178"/>
              <a:gd name="connsiteX6" fmla="*/ 33018 w 2842959"/>
              <a:gd name="connsiteY6" fmla="*/ 330178 h 330178"/>
              <a:gd name="connsiteX7" fmla="*/ 0 w 2842959"/>
              <a:gd name="connsiteY7" fmla="*/ 297160 h 330178"/>
              <a:gd name="connsiteX8" fmla="*/ 0 w 2842959"/>
              <a:gd name="connsiteY8" fmla="*/ 33018 h 33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330178">
                <a:moveTo>
                  <a:pt x="0" y="33018"/>
                </a:moveTo>
                <a:cubicBezTo>
                  <a:pt x="0" y="14783"/>
                  <a:pt x="14783" y="0"/>
                  <a:pt x="33018" y="0"/>
                </a:cubicBezTo>
                <a:lnTo>
                  <a:pt x="2809941" y="0"/>
                </a:lnTo>
                <a:cubicBezTo>
                  <a:pt x="2828176" y="0"/>
                  <a:pt x="2842959" y="14783"/>
                  <a:pt x="2842959" y="33018"/>
                </a:cubicBezTo>
                <a:lnTo>
                  <a:pt x="2842959" y="297160"/>
                </a:lnTo>
                <a:cubicBezTo>
                  <a:pt x="2842959" y="315395"/>
                  <a:pt x="2828176" y="330178"/>
                  <a:pt x="2809941" y="330178"/>
                </a:cubicBezTo>
                <a:lnTo>
                  <a:pt x="33018" y="330178"/>
                </a:lnTo>
                <a:cubicBezTo>
                  <a:pt x="14783" y="330178"/>
                  <a:pt x="0" y="315395"/>
                  <a:pt x="0" y="297160"/>
                </a:cubicBezTo>
                <a:lnTo>
                  <a:pt x="0" y="3301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631" tIns="70631" rIns="70631" bIns="70631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16" name="Полилиния 15"/>
          <p:cNvSpPr/>
          <p:nvPr/>
        </p:nvSpPr>
        <p:spPr>
          <a:xfrm>
            <a:off x="4427983" y="3573016"/>
            <a:ext cx="2250622" cy="284446"/>
          </a:xfrm>
          <a:custGeom>
            <a:avLst/>
            <a:gdLst>
              <a:gd name="connsiteX0" fmla="*/ 0 w 2831870"/>
              <a:gd name="connsiteY0" fmla="*/ 28445 h 284446"/>
              <a:gd name="connsiteX1" fmla="*/ 28445 w 2831870"/>
              <a:gd name="connsiteY1" fmla="*/ 0 h 284446"/>
              <a:gd name="connsiteX2" fmla="*/ 2803425 w 2831870"/>
              <a:gd name="connsiteY2" fmla="*/ 0 h 284446"/>
              <a:gd name="connsiteX3" fmla="*/ 2831870 w 2831870"/>
              <a:gd name="connsiteY3" fmla="*/ 28445 h 284446"/>
              <a:gd name="connsiteX4" fmla="*/ 2831870 w 2831870"/>
              <a:gd name="connsiteY4" fmla="*/ 256001 h 284446"/>
              <a:gd name="connsiteX5" fmla="*/ 2803425 w 2831870"/>
              <a:gd name="connsiteY5" fmla="*/ 284446 h 284446"/>
              <a:gd name="connsiteX6" fmla="*/ 28445 w 2831870"/>
              <a:gd name="connsiteY6" fmla="*/ 284446 h 284446"/>
              <a:gd name="connsiteX7" fmla="*/ 0 w 2831870"/>
              <a:gd name="connsiteY7" fmla="*/ 256001 h 284446"/>
              <a:gd name="connsiteX8" fmla="*/ 0 w 2831870"/>
              <a:gd name="connsiteY8" fmla="*/ 28445 h 28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1870" h="284446">
                <a:moveTo>
                  <a:pt x="0" y="28445"/>
                </a:moveTo>
                <a:cubicBezTo>
                  <a:pt x="0" y="12735"/>
                  <a:pt x="12735" y="0"/>
                  <a:pt x="28445" y="0"/>
                </a:cubicBezTo>
                <a:lnTo>
                  <a:pt x="2803425" y="0"/>
                </a:lnTo>
                <a:cubicBezTo>
                  <a:pt x="2819135" y="0"/>
                  <a:pt x="2831870" y="12735"/>
                  <a:pt x="2831870" y="28445"/>
                </a:cubicBezTo>
                <a:lnTo>
                  <a:pt x="2831870" y="256001"/>
                </a:lnTo>
                <a:cubicBezTo>
                  <a:pt x="2831870" y="271711"/>
                  <a:pt x="2819135" y="284446"/>
                  <a:pt x="2803425" y="284446"/>
                </a:cubicBezTo>
                <a:lnTo>
                  <a:pt x="28445" y="284446"/>
                </a:lnTo>
                <a:cubicBezTo>
                  <a:pt x="12735" y="284446"/>
                  <a:pt x="0" y="271711"/>
                  <a:pt x="0" y="256001"/>
                </a:cubicBezTo>
                <a:lnTo>
                  <a:pt x="0" y="284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51" tIns="54051" rIns="54051" bIns="54051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Автомобильные дороги </a:t>
            </a:r>
          </a:p>
        </p:txBody>
      </p:sp>
      <p:sp>
        <p:nvSpPr>
          <p:cNvPr id="17" name="Полилиния 16"/>
          <p:cNvSpPr/>
          <p:nvPr/>
        </p:nvSpPr>
        <p:spPr>
          <a:xfrm>
            <a:off x="4427983" y="3876699"/>
            <a:ext cx="2250622" cy="367430"/>
          </a:xfrm>
          <a:custGeom>
            <a:avLst/>
            <a:gdLst>
              <a:gd name="connsiteX0" fmla="*/ 0 w 2809821"/>
              <a:gd name="connsiteY0" fmla="*/ 47494 h 474939"/>
              <a:gd name="connsiteX1" fmla="*/ 47494 w 2809821"/>
              <a:gd name="connsiteY1" fmla="*/ 0 h 474939"/>
              <a:gd name="connsiteX2" fmla="*/ 2762327 w 2809821"/>
              <a:gd name="connsiteY2" fmla="*/ 0 h 474939"/>
              <a:gd name="connsiteX3" fmla="*/ 2809821 w 2809821"/>
              <a:gd name="connsiteY3" fmla="*/ 47494 h 474939"/>
              <a:gd name="connsiteX4" fmla="*/ 2809821 w 2809821"/>
              <a:gd name="connsiteY4" fmla="*/ 427445 h 474939"/>
              <a:gd name="connsiteX5" fmla="*/ 2762327 w 2809821"/>
              <a:gd name="connsiteY5" fmla="*/ 474939 h 474939"/>
              <a:gd name="connsiteX6" fmla="*/ 47494 w 2809821"/>
              <a:gd name="connsiteY6" fmla="*/ 474939 h 474939"/>
              <a:gd name="connsiteX7" fmla="*/ 0 w 2809821"/>
              <a:gd name="connsiteY7" fmla="*/ 427445 h 474939"/>
              <a:gd name="connsiteX8" fmla="*/ 0 w 2809821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9821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2762327" y="0"/>
                </a:lnTo>
                <a:cubicBezTo>
                  <a:pt x="2788557" y="0"/>
                  <a:pt x="2809821" y="21264"/>
                  <a:pt x="2809821" y="47494"/>
                </a:cubicBezTo>
                <a:lnTo>
                  <a:pt x="2809821" y="427445"/>
                </a:lnTo>
                <a:cubicBezTo>
                  <a:pt x="2809821" y="453675"/>
                  <a:pt x="2788557" y="474939"/>
                  <a:pt x="2762327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30" tIns="59630" rIns="59630" bIns="596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Пассажирский транспорт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4427983" y="4263366"/>
            <a:ext cx="2250622" cy="409974"/>
          </a:xfrm>
          <a:custGeom>
            <a:avLst/>
            <a:gdLst>
              <a:gd name="connsiteX0" fmla="*/ 0 w 2766238"/>
              <a:gd name="connsiteY0" fmla="*/ 27367 h 273669"/>
              <a:gd name="connsiteX1" fmla="*/ 27367 w 2766238"/>
              <a:gd name="connsiteY1" fmla="*/ 0 h 273669"/>
              <a:gd name="connsiteX2" fmla="*/ 2738871 w 2766238"/>
              <a:gd name="connsiteY2" fmla="*/ 0 h 273669"/>
              <a:gd name="connsiteX3" fmla="*/ 2766238 w 2766238"/>
              <a:gd name="connsiteY3" fmla="*/ 27367 h 273669"/>
              <a:gd name="connsiteX4" fmla="*/ 2766238 w 2766238"/>
              <a:gd name="connsiteY4" fmla="*/ 246302 h 273669"/>
              <a:gd name="connsiteX5" fmla="*/ 2738871 w 2766238"/>
              <a:gd name="connsiteY5" fmla="*/ 273669 h 273669"/>
              <a:gd name="connsiteX6" fmla="*/ 27367 w 2766238"/>
              <a:gd name="connsiteY6" fmla="*/ 273669 h 273669"/>
              <a:gd name="connsiteX7" fmla="*/ 0 w 2766238"/>
              <a:gd name="connsiteY7" fmla="*/ 246302 h 273669"/>
              <a:gd name="connsiteX8" fmla="*/ 0 w 2766238"/>
              <a:gd name="connsiteY8" fmla="*/ 27367 h 27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238" h="273669">
                <a:moveTo>
                  <a:pt x="0" y="27367"/>
                </a:moveTo>
                <a:cubicBezTo>
                  <a:pt x="0" y="12253"/>
                  <a:pt x="12253" y="0"/>
                  <a:pt x="27367" y="0"/>
                </a:cubicBezTo>
                <a:lnTo>
                  <a:pt x="2738871" y="0"/>
                </a:lnTo>
                <a:cubicBezTo>
                  <a:pt x="2753985" y="0"/>
                  <a:pt x="2766238" y="12253"/>
                  <a:pt x="2766238" y="27367"/>
                </a:cubicBezTo>
                <a:lnTo>
                  <a:pt x="2766238" y="246302"/>
                </a:lnTo>
                <a:cubicBezTo>
                  <a:pt x="2766238" y="261416"/>
                  <a:pt x="2753985" y="273669"/>
                  <a:pt x="2738871" y="273669"/>
                </a:cubicBezTo>
                <a:lnTo>
                  <a:pt x="27367" y="273669"/>
                </a:lnTo>
                <a:cubicBezTo>
                  <a:pt x="12253" y="273669"/>
                  <a:pt x="0" y="261416"/>
                  <a:pt x="0" y="246302"/>
                </a:cubicBezTo>
                <a:lnTo>
                  <a:pt x="0" y="2736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735" tIns="53735" rIns="53735" bIns="53735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безопасности дорожного движения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4427983" y="4692577"/>
            <a:ext cx="2250622" cy="474939"/>
          </a:xfrm>
          <a:custGeom>
            <a:avLst/>
            <a:gdLst>
              <a:gd name="connsiteX0" fmla="*/ 0 w 2766238"/>
              <a:gd name="connsiteY0" fmla="*/ 47494 h 474939"/>
              <a:gd name="connsiteX1" fmla="*/ 47494 w 2766238"/>
              <a:gd name="connsiteY1" fmla="*/ 0 h 474939"/>
              <a:gd name="connsiteX2" fmla="*/ 2718744 w 2766238"/>
              <a:gd name="connsiteY2" fmla="*/ 0 h 474939"/>
              <a:gd name="connsiteX3" fmla="*/ 2766238 w 2766238"/>
              <a:gd name="connsiteY3" fmla="*/ 47494 h 474939"/>
              <a:gd name="connsiteX4" fmla="*/ 2766238 w 2766238"/>
              <a:gd name="connsiteY4" fmla="*/ 427445 h 474939"/>
              <a:gd name="connsiteX5" fmla="*/ 2718744 w 2766238"/>
              <a:gd name="connsiteY5" fmla="*/ 474939 h 474939"/>
              <a:gd name="connsiteX6" fmla="*/ 47494 w 2766238"/>
              <a:gd name="connsiteY6" fmla="*/ 474939 h 474939"/>
              <a:gd name="connsiteX7" fmla="*/ 0 w 2766238"/>
              <a:gd name="connsiteY7" fmla="*/ 427445 h 474939"/>
              <a:gd name="connsiteX8" fmla="*/ 0 w 2766238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238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2718744" y="0"/>
                </a:lnTo>
                <a:cubicBezTo>
                  <a:pt x="2744974" y="0"/>
                  <a:pt x="2766238" y="21264"/>
                  <a:pt x="2766238" y="47494"/>
                </a:cubicBezTo>
                <a:lnTo>
                  <a:pt x="2766238" y="427445"/>
                </a:lnTo>
                <a:cubicBezTo>
                  <a:pt x="2766238" y="453675"/>
                  <a:pt x="2744974" y="474939"/>
                  <a:pt x="2718744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30" tIns="59630" rIns="59630" bIns="596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использования природного газа в качестве моторного топлива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4427983" y="5186753"/>
            <a:ext cx="2250622" cy="972000"/>
          </a:xfrm>
          <a:custGeom>
            <a:avLst/>
            <a:gdLst>
              <a:gd name="connsiteX0" fmla="*/ 0 w 2766238"/>
              <a:gd name="connsiteY0" fmla="*/ 47494 h 474939"/>
              <a:gd name="connsiteX1" fmla="*/ 47494 w 2766238"/>
              <a:gd name="connsiteY1" fmla="*/ 0 h 474939"/>
              <a:gd name="connsiteX2" fmla="*/ 2718744 w 2766238"/>
              <a:gd name="connsiteY2" fmla="*/ 0 h 474939"/>
              <a:gd name="connsiteX3" fmla="*/ 2766238 w 2766238"/>
              <a:gd name="connsiteY3" fmla="*/ 47494 h 474939"/>
              <a:gd name="connsiteX4" fmla="*/ 2766238 w 2766238"/>
              <a:gd name="connsiteY4" fmla="*/ 427445 h 474939"/>
              <a:gd name="connsiteX5" fmla="*/ 2718744 w 2766238"/>
              <a:gd name="connsiteY5" fmla="*/ 474939 h 474939"/>
              <a:gd name="connsiteX6" fmla="*/ 47494 w 2766238"/>
              <a:gd name="connsiteY6" fmla="*/ 474939 h 474939"/>
              <a:gd name="connsiteX7" fmla="*/ 0 w 2766238"/>
              <a:gd name="connsiteY7" fmla="*/ 427445 h 474939"/>
              <a:gd name="connsiteX8" fmla="*/ 0 w 2766238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238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2718744" y="0"/>
                </a:lnTo>
                <a:cubicBezTo>
                  <a:pt x="2744974" y="0"/>
                  <a:pt x="2766238" y="21264"/>
                  <a:pt x="2766238" y="47494"/>
                </a:cubicBezTo>
                <a:lnTo>
                  <a:pt x="2766238" y="427445"/>
                </a:lnTo>
                <a:cubicBezTo>
                  <a:pt x="2766238" y="453675"/>
                  <a:pt x="2744974" y="474939"/>
                  <a:pt x="2718744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30" tIns="59630" rIns="59630" bIns="596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комплексного развития транспортной инфраструктуры Чебоксарской агломерации в рамках приоритетного направления стратегического развития </a:t>
            </a:r>
            <a:r>
              <a:rPr lang="ru-RU" sz="9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 «Безопасные </a:t>
            </a:r>
            <a:r>
              <a:rPr lang="ru-RU" sz="9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качественные </a:t>
            </a:r>
            <a:r>
              <a:rPr lang="ru-RU" sz="9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дороги» </a:t>
            </a:r>
            <a:r>
              <a:rPr lang="ru-RU" sz="9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2018 года и на период до 2025 </a:t>
            </a:r>
            <a:r>
              <a:rPr lang="ru-RU" sz="9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endParaRPr lang="ru-RU" sz="9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786819" y="3170830"/>
            <a:ext cx="648000" cy="330178"/>
          </a:xfrm>
          <a:custGeom>
            <a:avLst/>
            <a:gdLst>
              <a:gd name="connsiteX0" fmla="*/ 0 w 761117"/>
              <a:gd name="connsiteY0" fmla="*/ 33018 h 330178"/>
              <a:gd name="connsiteX1" fmla="*/ 33018 w 761117"/>
              <a:gd name="connsiteY1" fmla="*/ 0 h 330178"/>
              <a:gd name="connsiteX2" fmla="*/ 728099 w 761117"/>
              <a:gd name="connsiteY2" fmla="*/ 0 h 330178"/>
              <a:gd name="connsiteX3" fmla="*/ 761117 w 761117"/>
              <a:gd name="connsiteY3" fmla="*/ 33018 h 330178"/>
              <a:gd name="connsiteX4" fmla="*/ 761117 w 761117"/>
              <a:gd name="connsiteY4" fmla="*/ 297160 h 330178"/>
              <a:gd name="connsiteX5" fmla="*/ 728099 w 761117"/>
              <a:gd name="connsiteY5" fmla="*/ 330178 h 330178"/>
              <a:gd name="connsiteX6" fmla="*/ 33018 w 761117"/>
              <a:gd name="connsiteY6" fmla="*/ 330178 h 330178"/>
              <a:gd name="connsiteX7" fmla="*/ 0 w 761117"/>
              <a:gd name="connsiteY7" fmla="*/ 297160 h 330178"/>
              <a:gd name="connsiteX8" fmla="*/ 0 w 761117"/>
              <a:gd name="connsiteY8" fmla="*/ 33018 h 33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30178">
                <a:moveTo>
                  <a:pt x="0" y="33018"/>
                </a:moveTo>
                <a:cubicBezTo>
                  <a:pt x="0" y="14783"/>
                  <a:pt x="14783" y="0"/>
                  <a:pt x="33018" y="0"/>
                </a:cubicBezTo>
                <a:lnTo>
                  <a:pt x="728099" y="0"/>
                </a:lnTo>
                <a:cubicBezTo>
                  <a:pt x="746334" y="0"/>
                  <a:pt x="761117" y="14783"/>
                  <a:pt x="761117" y="33018"/>
                </a:cubicBezTo>
                <a:lnTo>
                  <a:pt x="761117" y="297160"/>
                </a:lnTo>
                <a:cubicBezTo>
                  <a:pt x="761117" y="315395"/>
                  <a:pt x="746334" y="330178"/>
                  <a:pt x="728099" y="330178"/>
                </a:cubicBezTo>
                <a:lnTo>
                  <a:pt x="33018" y="330178"/>
                </a:lnTo>
                <a:cubicBezTo>
                  <a:pt x="14783" y="330178"/>
                  <a:pt x="0" y="315395"/>
                  <a:pt x="0" y="297160"/>
                </a:cubicBezTo>
                <a:lnTo>
                  <a:pt x="0" y="3301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631" tIns="70631" rIns="70631" bIns="70631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</p:txBody>
      </p:sp>
      <p:sp>
        <p:nvSpPr>
          <p:cNvPr id="22" name="Полилиния 21"/>
          <p:cNvSpPr/>
          <p:nvPr/>
        </p:nvSpPr>
        <p:spPr>
          <a:xfrm>
            <a:off x="6786819" y="3573016"/>
            <a:ext cx="648000" cy="284446"/>
          </a:xfrm>
          <a:custGeom>
            <a:avLst/>
            <a:gdLst>
              <a:gd name="connsiteX0" fmla="*/ 0 w 766558"/>
              <a:gd name="connsiteY0" fmla="*/ 28445 h 284446"/>
              <a:gd name="connsiteX1" fmla="*/ 28445 w 766558"/>
              <a:gd name="connsiteY1" fmla="*/ 0 h 284446"/>
              <a:gd name="connsiteX2" fmla="*/ 738113 w 766558"/>
              <a:gd name="connsiteY2" fmla="*/ 0 h 284446"/>
              <a:gd name="connsiteX3" fmla="*/ 766558 w 766558"/>
              <a:gd name="connsiteY3" fmla="*/ 28445 h 284446"/>
              <a:gd name="connsiteX4" fmla="*/ 766558 w 766558"/>
              <a:gd name="connsiteY4" fmla="*/ 256001 h 284446"/>
              <a:gd name="connsiteX5" fmla="*/ 738113 w 766558"/>
              <a:gd name="connsiteY5" fmla="*/ 284446 h 284446"/>
              <a:gd name="connsiteX6" fmla="*/ 28445 w 766558"/>
              <a:gd name="connsiteY6" fmla="*/ 284446 h 284446"/>
              <a:gd name="connsiteX7" fmla="*/ 0 w 766558"/>
              <a:gd name="connsiteY7" fmla="*/ 256001 h 284446"/>
              <a:gd name="connsiteX8" fmla="*/ 0 w 766558"/>
              <a:gd name="connsiteY8" fmla="*/ 28445 h 28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558" h="284446">
                <a:moveTo>
                  <a:pt x="0" y="28445"/>
                </a:moveTo>
                <a:cubicBezTo>
                  <a:pt x="0" y="12735"/>
                  <a:pt x="12735" y="0"/>
                  <a:pt x="28445" y="0"/>
                </a:cubicBezTo>
                <a:lnTo>
                  <a:pt x="738113" y="0"/>
                </a:lnTo>
                <a:cubicBezTo>
                  <a:pt x="753823" y="0"/>
                  <a:pt x="766558" y="12735"/>
                  <a:pt x="766558" y="28445"/>
                </a:cubicBezTo>
                <a:lnTo>
                  <a:pt x="766558" y="256001"/>
                </a:lnTo>
                <a:cubicBezTo>
                  <a:pt x="766558" y="271711"/>
                  <a:pt x="753823" y="284446"/>
                  <a:pt x="738113" y="284446"/>
                </a:cubicBezTo>
                <a:lnTo>
                  <a:pt x="28445" y="284446"/>
                </a:lnTo>
                <a:cubicBezTo>
                  <a:pt x="12735" y="284446"/>
                  <a:pt x="0" y="271711"/>
                  <a:pt x="0" y="256001"/>
                </a:cubicBezTo>
                <a:lnTo>
                  <a:pt x="0" y="284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671" tIns="61671" rIns="61671" bIns="6167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113,2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786819" y="3876593"/>
            <a:ext cx="648000" cy="367430"/>
          </a:xfrm>
          <a:custGeom>
            <a:avLst/>
            <a:gdLst>
              <a:gd name="connsiteX0" fmla="*/ 0 w 768036"/>
              <a:gd name="connsiteY0" fmla="*/ 47494 h 474939"/>
              <a:gd name="connsiteX1" fmla="*/ 47494 w 768036"/>
              <a:gd name="connsiteY1" fmla="*/ 0 h 474939"/>
              <a:gd name="connsiteX2" fmla="*/ 720542 w 768036"/>
              <a:gd name="connsiteY2" fmla="*/ 0 h 474939"/>
              <a:gd name="connsiteX3" fmla="*/ 768036 w 768036"/>
              <a:gd name="connsiteY3" fmla="*/ 47494 h 474939"/>
              <a:gd name="connsiteX4" fmla="*/ 768036 w 768036"/>
              <a:gd name="connsiteY4" fmla="*/ 427445 h 474939"/>
              <a:gd name="connsiteX5" fmla="*/ 720542 w 768036"/>
              <a:gd name="connsiteY5" fmla="*/ 474939 h 474939"/>
              <a:gd name="connsiteX6" fmla="*/ 47494 w 768036"/>
              <a:gd name="connsiteY6" fmla="*/ 474939 h 474939"/>
              <a:gd name="connsiteX7" fmla="*/ 0 w 768036"/>
              <a:gd name="connsiteY7" fmla="*/ 427445 h 474939"/>
              <a:gd name="connsiteX8" fmla="*/ 0 w 76803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803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20542" y="0"/>
                </a:lnTo>
                <a:cubicBezTo>
                  <a:pt x="746772" y="0"/>
                  <a:pt x="768036" y="21264"/>
                  <a:pt x="768036" y="47494"/>
                </a:cubicBezTo>
                <a:lnTo>
                  <a:pt x="768036" y="427445"/>
                </a:lnTo>
                <a:cubicBezTo>
                  <a:pt x="768036" y="453675"/>
                  <a:pt x="746772" y="474939"/>
                  <a:pt x="72054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191,4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6768315" y="4263154"/>
            <a:ext cx="648000" cy="410504"/>
          </a:xfrm>
          <a:custGeom>
            <a:avLst/>
            <a:gdLst>
              <a:gd name="connsiteX0" fmla="*/ 0 w 771061"/>
              <a:gd name="connsiteY0" fmla="*/ 27367 h 273669"/>
              <a:gd name="connsiteX1" fmla="*/ 27367 w 771061"/>
              <a:gd name="connsiteY1" fmla="*/ 0 h 273669"/>
              <a:gd name="connsiteX2" fmla="*/ 743694 w 771061"/>
              <a:gd name="connsiteY2" fmla="*/ 0 h 273669"/>
              <a:gd name="connsiteX3" fmla="*/ 771061 w 771061"/>
              <a:gd name="connsiteY3" fmla="*/ 27367 h 273669"/>
              <a:gd name="connsiteX4" fmla="*/ 771061 w 771061"/>
              <a:gd name="connsiteY4" fmla="*/ 246302 h 273669"/>
              <a:gd name="connsiteX5" fmla="*/ 743694 w 771061"/>
              <a:gd name="connsiteY5" fmla="*/ 273669 h 273669"/>
              <a:gd name="connsiteX6" fmla="*/ 27367 w 771061"/>
              <a:gd name="connsiteY6" fmla="*/ 273669 h 273669"/>
              <a:gd name="connsiteX7" fmla="*/ 0 w 771061"/>
              <a:gd name="connsiteY7" fmla="*/ 246302 h 273669"/>
              <a:gd name="connsiteX8" fmla="*/ 0 w 771061"/>
              <a:gd name="connsiteY8" fmla="*/ 27367 h 27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1061" h="273669">
                <a:moveTo>
                  <a:pt x="0" y="27367"/>
                </a:moveTo>
                <a:cubicBezTo>
                  <a:pt x="0" y="12253"/>
                  <a:pt x="12253" y="0"/>
                  <a:pt x="27367" y="0"/>
                </a:cubicBezTo>
                <a:lnTo>
                  <a:pt x="743694" y="0"/>
                </a:lnTo>
                <a:cubicBezTo>
                  <a:pt x="758808" y="0"/>
                  <a:pt x="771061" y="12253"/>
                  <a:pt x="771061" y="27367"/>
                </a:cubicBezTo>
                <a:lnTo>
                  <a:pt x="771061" y="246302"/>
                </a:lnTo>
                <a:cubicBezTo>
                  <a:pt x="771061" y="261416"/>
                  <a:pt x="758808" y="273669"/>
                  <a:pt x="743694" y="273669"/>
                </a:cubicBezTo>
                <a:lnTo>
                  <a:pt x="27367" y="273669"/>
                </a:lnTo>
                <a:cubicBezTo>
                  <a:pt x="12253" y="273669"/>
                  <a:pt x="0" y="261416"/>
                  <a:pt x="0" y="246302"/>
                </a:cubicBezTo>
                <a:lnTo>
                  <a:pt x="0" y="2736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55" tIns="61355" rIns="61355" bIns="61355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164,8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786819" y="4692789"/>
            <a:ext cx="648000" cy="474939"/>
          </a:xfrm>
          <a:custGeom>
            <a:avLst/>
            <a:gdLst>
              <a:gd name="connsiteX0" fmla="*/ 0 w 777113"/>
              <a:gd name="connsiteY0" fmla="*/ 47494 h 474939"/>
              <a:gd name="connsiteX1" fmla="*/ 47494 w 777113"/>
              <a:gd name="connsiteY1" fmla="*/ 0 h 474939"/>
              <a:gd name="connsiteX2" fmla="*/ 729619 w 777113"/>
              <a:gd name="connsiteY2" fmla="*/ 0 h 474939"/>
              <a:gd name="connsiteX3" fmla="*/ 777113 w 777113"/>
              <a:gd name="connsiteY3" fmla="*/ 47494 h 474939"/>
              <a:gd name="connsiteX4" fmla="*/ 777113 w 777113"/>
              <a:gd name="connsiteY4" fmla="*/ 427445 h 474939"/>
              <a:gd name="connsiteX5" fmla="*/ 729619 w 777113"/>
              <a:gd name="connsiteY5" fmla="*/ 474939 h 474939"/>
              <a:gd name="connsiteX6" fmla="*/ 47494 w 777113"/>
              <a:gd name="connsiteY6" fmla="*/ 474939 h 474939"/>
              <a:gd name="connsiteX7" fmla="*/ 0 w 777113"/>
              <a:gd name="connsiteY7" fmla="*/ 427445 h 474939"/>
              <a:gd name="connsiteX8" fmla="*/ 0 w 777113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7113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29619" y="0"/>
                </a:lnTo>
                <a:cubicBezTo>
                  <a:pt x="755849" y="0"/>
                  <a:pt x="777113" y="21264"/>
                  <a:pt x="777113" y="47494"/>
                </a:cubicBezTo>
                <a:lnTo>
                  <a:pt x="777113" y="427445"/>
                </a:lnTo>
                <a:cubicBezTo>
                  <a:pt x="777113" y="453675"/>
                  <a:pt x="755849" y="474939"/>
                  <a:pt x="729619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6786819" y="5186859"/>
            <a:ext cx="648000" cy="972000"/>
          </a:xfrm>
          <a:custGeom>
            <a:avLst/>
            <a:gdLst>
              <a:gd name="connsiteX0" fmla="*/ 0 w 840306"/>
              <a:gd name="connsiteY0" fmla="*/ 47494 h 474939"/>
              <a:gd name="connsiteX1" fmla="*/ 47494 w 840306"/>
              <a:gd name="connsiteY1" fmla="*/ 0 h 474939"/>
              <a:gd name="connsiteX2" fmla="*/ 792812 w 840306"/>
              <a:gd name="connsiteY2" fmla="*/ 0 h 474939"/>
              <a:gd name="connsiteX3" fmla="*/ 840306 w 840306"/>
              <a:gd name="connsiteY3" fmla="*/ 47494 h 474939"/>
              <a:gd name="connsiteX4" fmla="*/ 840306 w 840306"/>
              <a:gd name="connsiteY4" fmla="*/ 427445 h 474939"/>
              <a:gd name="connsiteX5" fmla="*/ 792812 w 840306"/>
              <a:gd name="connsiteY5" fmla="*/ 474939 h 474939"/>
              <a:gd name="connsiteX6" fmla="*/ 47494 w 840306"/>
              <a:gd name="connsiteY6" fmla="*/ 474939 h 474939"/>
              <a:gd name="connsiteX7" fmla="*/ 0 w 840306"/>
              <a:gd name="connsiteY7" fmla="*/ 427445 h 474939"/>
              <a:gd name="connsiteX8" fmla="*/ 0 w 84030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30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92812" y="0"/>
                </a:lnTo>
                <a:cubicBezTo>
                  <a:pt x="819042" y="0"/>
                  <a:pt x="840306" y="21264"/>
                  <a:pt x="840306" y="47494"/>
                </a:cubicBezTo>
                <a:lnTo>
                  <a:pt x="840306" y="427445"/>
                </a:lnTo>
                <a:cubicBezTo>
                  <a:pt x="840306" y="453675"/>
                  <a:pt x="819042" y="474939"/>
                  <a:pt x="79281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1 341,4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8253994" y="3170830"/>
            <a:ext cx="648000" cy="330178"/>
          </a:xfrm>
          <a:custGeom>
            <a:avLst/>
            <a:gdLst>
              <a:gd name="connsiteX0" fmla="*/ 0 w 687626"/>
              <a:gd name="connsiteY0" fmla="*/ 33018 h 330178"/>
              <a:gd name="connsiteX1" fmla="*/ 33018 w 687626"/>
              <a:gd name="connsiteY1" fmla="*/ 0 h 330178"/>
              <a:gd name="connsiteX2" fmla="*/ 654608 w 687626"/>
              <a:gd name="connsiteY2" fmla="*/ 0 h 330178"/>
              <a:gd name="connsiteX3" fmla="*/ 687626 w 687626"/>
              <a:gd name="connsiteY3" fmla="*/ 33018 h 330178"/>
              <a:gd name="connsiteX4" fmla="*/ 687626 w 687626"/>
              <a:gd name="connsiteY4" fmla="*/ 297160 h 330178"/>
              <a:gd name="connsiteX5" fmla="*/ 654608 w 687626"/>
              <a:gd name="connsiteY5" fmla="*/ 330178 h 330178"/>
              <a:gd name="connsiteX6" fmla="*/ 33018 w 687626"/>
              <a:gd name="connsiteY6" fmla="*/ 330178 h 330178"/>
              <a:gd name="connsiteX7" fmla="*/ 0 w 687626"/>
              <a:gd name="connsiteY7" fmla="*/ 297160 h 330178"/>
              <a:gd name="connsiteX8" fmla="*/ 0 w 687626"/>
              <a:gd name="connsiteY8" fmla="*/ 33018 h 33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30178">
                <a:moveTo>
                  <a:pt x="0" y="33018"/>
                </a:moveTo>
                <a:cubicBezTo>
                  <a:pt x="0" y="14783"/>
                  <a:pt x="14783" y="0"/>
                  <a:pt x="33018" y="0"/>
                </a:cubicBezTo>
                <a:lnTo>
                  <a:pt x="654608" y="0"/>
                </a:lnTo>
                <a:cubicBezTo>
                  <a:pt x="672843" y="0"/>
                  <a:pt x="687626" y="14783"/>
                  <a:pt x="687626" y="33018"/>
                </a:cubicBezTo>
                <a:lnTo>
                  <a:pt x="687626" y="297160"/>
                </a:lnTo>
                <a:cubicBezTo>
                  <a:pt x="687626" y="315395"/>
                  <a:pt x="672843" y="330178"/>
                  <a:pt x="654608" y="330178"/>
                </a:cubicBezTo>
                <a:lnTo>
                  <a:pt x="33018" y="330178"/>
                </a:lnTo>
                <a:cubicBezTo>
                  <a:pt x="14783" y="330178"/>
                  <a:pt x="0" y="315395"/>
                  <a:pt x="0" y="297160"/>
                </a:cubicBezTo>
                <a:lnTo>
                  <a:pt x="0" y="3301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631" tIns="70631" rIns="70631" bIns="70631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</p:txBody>
      </p:sp>
      <p:sp>
        <p:nvSpPr>
          <p:cNvPr id="28" name="Полилиния 27"/>
          <p:cNvSpPr/>
          <p:nvPr/>
        </p:nvSpPr>
        <p:spPr>
          <a:xfrm>
            <a:off x="8253994" y="3573016"/>
            <a:ext cx="648000" cy="284446"/>
          </a:xfrm>
          <a:custGeom>
            <a:avLst/>
            <a:gdLst>
              <a:gd name="connsiteX0" fmla="*/ 0 w 684944"/>
              <a:gd name="connsiteY0" fmla="*/ 28445 h 284446"/>
              <a:gd name="connsiteX1" fmla="*/ 28445 w 684944"/>
              <a:gd name="connsiteY1" fmla="*/ 0 h 284446"/>
              <a:gd name="connsiteX2" fmla="*/ 656499 w 684944"/>
              <a:gd name="connsiteY2" fmla="*/ 0 h 284446"/>
              <a:gd name="connsiteX3" fmla="*/ 684944 w 684944"/>
              <a:gd name="connsiteY3" fmla="*/ 28445 h 284446"/>
              <a:gd name="connsiteX4" fmla="*/ 684944 w 684944"/>
              <a:gd name="connsiteY4" fmla="*/ 256001 h 284446"/>
              <a:gd name="connsiteX5" fmla="*/ 656499 w 684944"/>
              <a:gd name="connsiteY5" fmla="*/ 284446 h 284446"/>
              <a:gd name="connsiteX6" fmla="*/ 28445 w 684944"/>
              <a:gd name="connsiteY6" fmla="*/ 284446 h 284446"/>
              <a:gd name="connsiteX7" fmla="*/ 0 w 684944"/>
              <a:gd name="connsiteY7" fmla="*/ 256001 h 284446"/>
              <a:gd name="connsiteX8" fmla="*/ 0 w 684944"/>
              <a:gd name="connsiteY8" fmla="*/ 28445 h 28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4944" h="284446">
                <a:moveTo>
                  <a:pt x="0" y="28445"/>
                </a:moveTo>
                <a:cubicBezTo>
                  <a:pt x="0" y="12735"/>
                  <a:pt x="12735" y="0"/>
                  <a:pt x="28445" y="0"/>
                </a:cubicBezTo>
                <a:lnTo>
                  <a:pt x="656499" y="0"/>
                </a:lnTo>
                <a:cubicBezTo>
                  <a:pt x="672209" y="0"/>
                  <a:pt x="684944" y="12735"/>
                  <a:pt x="684944" y="28445"/>
                </a:cubicBezTo>
                <a:lnTo>
                  <a:pt x="684944" y="256001"/>
                </a:lnTo>
                <a:cubicBezTo>
                  <a:pt x="684944" y="271711"/>
                  <a:pt x="672209" y="284446"/>
                  <a:pt x="656499" y="284446"/>
                </a:cubicBezTo>
                <a:lnTo>
                  <a:pt x="28445" y="284446"/>
                </a:lnTo>
                <a:cubicBezTo>
                  <a:pt x="12735" y="284446"/>
                  <a:pt x="0" y="271711"/>
                  <a:pt x="0" y="256001"/>
                </a:cubicBezTo>
                <a:lnTo>
                  <a:pt x="0" y="284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671" tIns="61671" rIns="61671" bIns="6167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2 111,5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253994" y="3876699"/>
            <a:ext cx="648000" cy="367430"/>
          </a:xfrm>
          <a:custGeom>
            <a:avLst/>
            <a:gdLst>
              <a:gd name="connsiteX0" fmla="*/ 0 w 679611"/>
              <a:gd name="connsiteY0" fmla="*/ 47494 h 474939"/>
              <a:gd name="connsiteX1" fmla="*/ 47494 w 679611"/>
              <a:gd name="connsiteY1" fmla="*/ 0 h 474939"/>
              <a:gd name="connsiteX2" fmla="*/ 632117 w 679611"/>
              <a:gd name="connsiteY2" fmla="*/ 0 h 474939"/>
              <a:gd name="connsiteX3" fmla="*/ 679611 w 679611"/>
              <a:gd name="connsiteY3" fmla="*/ 47494 h 474939"/>
              <a:gd name="connsiteX4" fmla="*/ 679611 w 679611"/>
              <a:gd name="connsiteY4" fmla="*/ 427445 h 474939"/>
              <a:gd name="connsiteX5" fmla="*/ 632117 w 679611"/>
              <a:gd name="connsiteY5" fmla="*/ 474939 h 474939"/>
              <a:gd name="connsiteX6" fmla="*/ 47494 w 679611"/>
              <a:gd name="connsiteY6" fmla="*/ 474939 h 474939"/>
              <a:gd name="connsiteX7" fmla="*/ 0 w 679611"/>
              <a:gd name="connsiteY7" fmla="*/ 427445 h 474939"/>
              <a:gd name="connsiteX8" fmla="*/ 0 w 679611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9611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632117" y="0"/>
                </a:lnTo>
                <a:cubicBezTo>
                  <a:pt x="658347" y="0"/>
                  <a:pt x="679611" y="21264"/>
                  <a:pt x="679611" y="47494"/>
                </a:cubicBezTo>
                <a:lnTo>
                  <a:pt x="679611" y="427445"/>
                </a:lnTo>
                <a:cubicBezTo>
                  <a:pt x="679611" y="453675"/>
                  <a:pt x="658347" y="474939"/>
                  <a:pt x="632117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114,7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8253994" y="4263366"/>
            <a:ext cx="648000" cy="409974"/>
          </a:xfrm>
          <a:custGeom>
            <a:avLst/>
            <a:gdLst>
              <a:gd name="connsiteX0" fmla="*/ 0 w 688848"/>
              <a:gd name="connsiteY0" fmla="*/ 27367 h 273669"/>
              <a:gd name="connsiteX1" fmla="*/ 27367 w 688848"/>
              <a:gd name="connsiteY1" fmla="*/ 0 h 273669"/>
              <a:gd name="connsiteX2" fmla="*/ 661481 w 688848"/>
              <a:gd name="connsiteY2" fmla="*/ 0 h 273669"/>
              <a:gd name="connsiteX3" fmla="*/ 688848 w 688848"/>
              <a:gd name="connsiteY3" fmla="*/ 27367 h 273669"/>
              <a:gd name="connsiteX4" fmla="*/ 688848 w 688848"/>
              <a:gd name="connsiteY4" fmla="*/ 246302 h 273669"/>
              <a:gd name="connsiteX5" fmla="*/ 661481 w 688848"/>
              <a:gd name="connsiteY5" fmla="*/ 273669 h 273669"/>
              <a:gd name="connsiteX6" fmla="*/ 27367 w 688848"/>
              <a:gd name="connsiteY6" fmla="*/ 273669 h 273669"/>
              <a:gd name="connsiteX7" fmla="*/ 0 w 688848"/>
              <a:gd name="connsiteY7" fmla="*/ 246302 h 273669"/>
              <a:gd name="connsiteX8" fmla="*/ 0 w 688848"/>
              <a:gd name="connsiteY8" fmla="*/ 27367 h 27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48" h="273669">
                <a:moveTo>
                  <a:pt x="0" y="27367"/>
                </a:moveTo>
                <a:cubicBezTo>
                  <a:pt x="0" y="12253"/>
                  <a:pt x="12253" y="0"/>
                  <a:pt x="27367" y="0"/>
                </a:cubicBezTo>
                <a:lnTo>
                  <a:pt x="661481" y="0"/>
                </a:lnTo>
                <a:cubicBezTo>
                  <a:pt x="676595" y="0"/>
                  <a:pt x="688848" y="12253"/>
                  <a:pt x="688848" y="27367"/>
                </a:cubicBezTo>
                <a:lnTo>
                  <a:pt x="688848" y="246302"/>
                </a:lnTo>
                <a:cubicBezTo>
                  <a:pt x="688848" y="261416"/>
                  <a:pt x="676595" y="273669"/>
                  <a:pt x="661481" y="273669"/>
                </a:cubicBezTo>
                <a:lnTo>
                  <a:pt x="27367" y="273669"/>
                </a:lnTo>
                <a:cubicBezTo>
                  <a:pt x="12253" y="273669"/>
                  <a:pt x="0" y="261416"/>
                  <a:pt x="0" y="246302"/>
                </a:cubicBezTo>
                <a:lnTo>
                  <a:pt x="0" y="2736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55" tIns="61355" rIns="61355" bIns="61355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145,7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8253994" y="4692577"/>
            <a:ext cx="648000" cy="474939"/>
          </a:xfrm>
          <a:custGeom>
            <a:avLst/>
            <a:gdLst>
              <a:gd name="connsiteX0" fmla="*/ 0 w 678181"/>
              <a:gd name="connsiteY0" fmla="*/ 47494 h 474939"/>
              <a:gd name="connsiteX1" fmla="*/ 47494 w 678181"/>
              <a:gd name="connsiteY1" fmla="*/ 0 h 474939"/>
              <a:gd name="connsiteX2" fmla="*/ 630687 w 678181"/>
              <a:gd name="connsiteY2" fmla="*/ 0 h 474939"/>
              <a:gd name="connsiteX3" fmla="*/ 678181 w 678181"/>
              <a:gd name="connsiteY3" fmla="*/ 47494 h 474939"/>
              <a:gd name="connsiteX4" fmla="*/ 678181 w 678181"/>
              <a:gd name="connsiteY4" fmla="*/ 427445 h 474939"/>
              <a:gd name="connsiteX5" fmla="*/ 630687 w 678181"/>
              <a:gd name="connsiteY5" fmla="*/ 474939 h 474939"/>
              <a:gd name="connsiteX6" fmla="*/ 47494 w 678181"/>
              <a:gd name="connsiteY6" fmla="*/ 474939 h 474939"/>
              <a:gd name="connsiteX7" fmla="*/ 0 w 678181"/>
              <a:gd name="connsiteY7" fmla="*/ 427445 h 474939"/>
              <a:gd name="connsiteX8" fmla="*/ 0 w 678181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8181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630687" y="0"/>
                </a:lnTo>
                <a:cubicBezTo>
                  <a:pt x="656917" y="0"/>
                  <a:pt x="678181" y="21264"/>
                  <a:pt x="678181" y="47494"/>
                </a:cubicBezTo>
                <a:lnTo>
                  <a:pt x="678181" y="427445"/>
                </a:lnTo>
                <a:cubicBezTo>
                  <a:pt x="678181" y="453675"/>
                  <a:pt x="656917" y="474939"/>
                  <a:pt x="630687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30,0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8253994" y="5186753"/>
            <a:ext cx="648000" cy="972000"/>
          </a:xfrm>
          <a:custGeom>
            <a:avLst/>
            <a:gdLst>
              <a:gd name="connsiteX0" fmla="*/ 0 w 699710"/>
              <a:gd name="connsiteY0" fmla="*/ 47494 h 474939"/>
              <a:gd name="connsiteX1" fmla="*/ 47494 w 699710"/>
              <a:gd name="connsiteY1" fmla="*/ 0 h 474939"/>
              <a:gd name="connsiteX2" fmla="*/ 652216 w 699710"/>
              <a:gd name="connsiteY2" fmla="*/ 0 h 474939"/>
              <a:gd name="connsiteX3" fmla="*/ 699710 w 699710"/>
              <a:gd name="connsiteY3" fmla="*/ 47494 h 474939"/>
              <a:gd name="connsiteX4" fmla="*/ 699710 w 699710"/>
              <a:gd name="connsiteY4" fmla="*/ 427445 h 474939"/>
              <a:gd name="connsiteX5" fmla="*/ 652216 w 699710"/>
              <a:gd name="connsiteY5" fmla="*/ 474939 h 474939"/>
              <a:gd name="connsiteX6" fmla="*/ 47494 w 699710"/>
              <a:gd name="connsiteY6" fmla="*/ 474939 h 474939"/>
              <a:gd name="connsiteX7" fmla="*/ 0 w 699710"/>
              <a:gd name="connsiteY7" fmla="*/ 427445 h 474939"/>
              <a:gd name="connsiteX8" fmla="*/ 0 w 699710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9710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652216" y="0"/>
                </a:lnTo>
                <a:cubicBezTo>
                  <a:pt x="678446" y="0"/>
                  <a:pt x="699710" y="21264"/>
                  <a:pt x="699710" y="47494"/>
                </a:cubicBezTo>
                <a:lnTo>
                  <a:pt x="699710" y="427445"/>
                </a:lnTo>
                <a:cubicBezTo>
                  <a:pt x="699710" y="453675"/>
                  <a:pt x="678446" y="474939"/>
                  <a:pt x="652216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1 239,9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T:\Сектор финансирования\09a7768ed1d70c506897087c270a7b7a_640_480_c_thumb1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881" y="726602"/>
            <a:ext cx="2587470" cy="17249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транспортной системы Чувашской Республики»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олилиния 32"/>
          <p:cNvSpPr/>
          <p:nvPr/>
        </p:nvSpPr>
        <p:spPr>
          <a:xfrm>
            <a:off x="7512944" y="3170830"/>
            <a:ext cx="648000" cy="330178"/>
          </a:xfrm>
          <a:custGeom>
            <a:avLst/>
            <a:gdLst>
              <a:gd name="connsiteX0" fmla="*/ 0 w 761117"/>
              <a:gd name="connsiteY0" fmla="*/ 33018 h 330178"/>
              <a:gd name="connsiteX1" fmla="*/ 33018 w 761117"/>
              <a:gd name="connsiteY1" fmla="*/ 0 h 330178"/>
              <a:gd name="connsiteX2" fmla="*/ 728099 w 761117"/>
              <a:gd name="connsiteY2" fmla="*/ 0 h 330178"/>
              <a:gd name="connsiteX3" fmla="*/ 761117 w 761117"/>
              <a:gd name="connsiteY3" fmla="*/ 33018 h 330178"/>
              <a:gd name="connsiteX4" fmla="*/ 761117 w 761117"/>
              <a:gd name="connsiteY4" fmla="*/ 297160 h 330178"/>
              <a:gd name="connsiteX5" fmla="*/ 728099 w 761117"/>
              <a:gd name="connsiteY5" fmla="*/ 330178 h 330178"/>
              <a:gd name="connsiteX6" fmla="*/ 33018 w 761117"/>
              <a:gd name="connsiteY6" fmla="*/ 330178 h 330178"/>
              <a:gd name="connsiteX7" fmla="*/ 0 w 761117"/>
              <a:gd name="connsiteY7" fmla="*/ 297160 h 330178"/>
              <a:gd name="connsiteX8" fmla="*/ 0 w 761117"/>
              <a:gd name="connsiteY8" fmla="*/ 33018 h 33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30178">
                <a:moveTo>
                  <a:pt x="0" y="33018"/>
                </a:moveTo>
                <a:cubicBezTo>
                  <a:pt x="0" y="14783"/>
                  <a:pt x="14783" y="0"/>
                  <a:pt x="33018" y="0"/>
                </a:cubicBezTo>
                <a:lnTo>
                  <a:pt x="728099" y="0"/>
                </a:lnTo>
                <a:cubicBezTo>
                  <a:pt x="746334" y="0"/>
                  <a:pt x="761117" y="14783"/>
                  <a:pt x="761117" y="33018"/>
                </a:cubicBezTo>
                <a:lnTo>
                  <a:pt x="761117" y="297160"/>
                </a:lnTo>
                <a:cubicBezTo>
                  <a:pt x="761117" y="315395"/>
                  <a:pt x="746334" y="330178"/>
                  <a:pt x="728099" y="330178"/>
                </a:cubicBezTo>
                <a:lnTo>
                  <a:pt x="33018" y="330178"/>
                </a:lnTo>
                <a:cubicBezTo>
                  <a:pt x="14783" y="330178"/>
                  <a:pt x="0" y="315395"/>
                  <a:pt x="0" y="297160"/>
                </a:cubicBezTo>
                <a:lnTo>
                  <a:pt x="0" y="3301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631" tIns="70631" rIns="70631" bIns="70631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</p:txBody>
      </p:sp>
      <p:sp>
        <p:nvSpPr>
          <p:cNvPr id="34" name="Полилиния 33"/>
          <p:cNvSpPr/>
          <p:nvPr/>
        </p:nvSpPr>
        <p:spPr>
          <a:xfrm>
            <a:off x="7512944" y="3573016"/>
            <a:ext cx="648000" cy="284446"/>
          </a:xfrm>
          <a:custGeom>
            <a:avLst/>
            <a:gdLst>
              <a:gd name="connsiteX0" fmla="*/ 0 w 766558"/>
              <a:gd name="connsiteY0" fmla="*/ 28445 h 284446"/>
              <a:gd name="connsiteX1" fmla="*/ 28445 w 766558"/>
              <a:gd name="connsiteY1" fmla="*/ 0 h 284446"/>
              <a:gd name="connsiteX2" fmla="*/ 738113 w 766558"/>
              <a:gd name="connsiteY2" fmla="*/ 0 h 284446"/>
              <a:gd name="connsiteX3" fmla="*/ 766558 w 766558"/>
              <a:gd name="connsiteY3" fmla="*/ 28445 h 284446"/>
              <a:gd name="connsiteX4" fmla="*/ 766558 w 766558"/>
              <a:gd name="connsiteY4" fmla="*/ 256001 h 284446"/>
              <a:gd name="connsiteX5" fmla="*/ 738113 w 766558"/>
              <a:gd name="connsiteY5" fmla="*/ 284446 h 284446"/>
              <a:gd name="connsiteX6" fmla="*/ 28445 w 766558"/>
              <a:gd name="connsiteY6" fmla="*/ 284446 h 284446"/>
              <a:gd name="connsiteX7" fmla="*/ 0 w 766558"/>
              <a:gd name="connsiteY7" fmla="*/ 256001 h 284446"/>
              <a:gd name="connsiteX8" fmla="*/ 0 w 766558"/>
              <a:gd name="connsiteY8" fmla="*/ 28445 h 28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558" h="284446">
                <a:moveTo>
                  <a:pt x="0" y="28445"/>
                </a:moveTo>
                <a:cubicBezTo>
                  <a:pt x="0" y="12735"/>
                  <a:pt x="12735" y="0"/>
                  <a:pt x="28445" y="0"/>
                </a:cubicBezTo>
                <a:lnTo>
                  <a:pt x="738113" y="0"/>
                </a:lnTo>
                <a:cubicBezTo>
                  <a:pt x="753823" y="0"/>
                  <a:pt x="766558" y="12735"/>
                  <a:pt x="766558" y="28445"/>
                </a:cubicBezTo>
                <a:lnTo>
                  <a:pt x="766558" y="256001"/>
                </a:lnTo>
                <a:cubicBezTo>
                  <a:pt x="766558" y="271711"/>
                  <a:pt x="753823" y="284446"/>
                  <a:pt x="738113" y="284446"/>
                </a:cubicBezTo>
                <a:lnTo>
                  <a:pt x="28445" y="284446"/>
                </a:lnTo>
                <a:cubicBezTo>
                  <a:pt x="12735" y="284446"/>
                  <a:pt x="0" y="271711"/>
                  <a:pt x="0" y="256001"/>
                </a:cubicBezTo>
                <a:lnTo>
                  <a:pt x="0" y="284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671" tIns="61671" rIns="61671" bIns="6167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1 917,0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7512944" y="3876699"/>
            <a:ext cx="648000" cy="367430"/>
          </a:xfrm>
          <a:custGeom>
            <a:avLst/>
            <a:gdLst>
              <a:gd name="connsiteX0" fmla="*/ 0 w 768036"/>
              <a:gd name="connsiteY0" fmla="*/ 47494 h 474939"/>
              <a:gd name="connsiteX1" fmla="*/ 47494 w 768036"/>
              <a:gd name="connsiteY1" fmla="*/ 0 h 474939"/>
              <a:gd name="connsiteX2" fmla="*/ 720542 w 768036"/>
              <a:gd name="connsiteY2" fmla="*/ 0 h 474939"/>
              <a:gd name="connsiteX3" fmla="*/ 768036 w 768036"/>
              <a:gd name="connsiteY3" fmla="*/ 47494 h 474939"/>
              <a:gd name="connsiteX4" fmla="*/ 768036 w 768036"/>
              <a:gd name="connsiteY4" fmla="*/ 427445 h 474939"/>
              <a:gd name="connsiteX5" fmla="*/ 720542 w 768036"/>
              <a:gd name="connsiteY5" fmla="*/ 474939 h 474939"/>
              <a:gd name="connsiteX6" fmla="*/ 47494 w 768036"/>
              <a:gd name="connsiteY6" fmla="*/ 474939 h 474939"/>
              <a:gd name="connsiteX7" fmla="*/ 0 w 768036"/>
              <a:gd name="connsiteY7" fmla="*/ 427445 h 474939"/>
              <a:gd name="connsiteX8" fmla="*/ 0 w 76803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803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20542" y="0"/>
                </a:lnTo>
                <a:cubicBezTo>
                  <a:pt x="746772" y="0"/>
                  <a:pt x="768036" y="21264"/>
                  <a:pt x="768036" y="47494"/>
                </a:cubicBezTo>
                <a:lnTo>
                  <a:pt x="768036" y="427445"/>
                </a:lnTo>
                <a:cubicBezTo>
                  <a:pt x="768036" y="453675"/>
                  <a:pt x="746772" y="474939"/>
                  <a:pt x="72054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114,7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7512944" y="4263366"/>
            <a:ext cx="648000" cy="409974"/>
          </a:xfrm>
          <a:custGeom>
            <a:avLst/>
            <a:gdLst>
              <a:gd name="connsiteX0" fmla="*/ 0 w 771061"/>
              <a:gd name="connsiteY0" fmla="*/ 27367 h 273669"/>
              <a:gd name="connsiteX1" fmla="*/ 27367 w 771061"/>
              <a:gd name="connsiteY1" fmla="*/ 0 h 273669"/>
              <a:gd name="connsiteX2" fmla="*/ 743694 w 771061"/>
              <a:gd name="connsiteY2" fmla="*/ 0 h 273669"/>
              <a:gd name="connsiteX3" fmla="*/ 771061 w 771061"/>
              <a:gd name="connsiteY3" fmla="*/ 27367 h 273669"/>
              <a:gd name="connsiteX4" fmla="*/ 771061 w 771061"/>
              <a:gd name="connsiteY4" fmla="*/ 246302 h 273669"/>
              <a:gd name="connsiteX5" fmla="*/ 743694 w 771061"/>
              <a:gd name="connsiteY5" fmla="*/ 273669 h 273669"/>
              <a:gd name="connsiteX6" fmla="*/ 27367 w 771061"/>
              <a:gd name="connsiteY6" fmla="*/ 273669 h 273669"/>
              <a:gd name="connsiteX7" fmla="*/ 0 w 771061"/>
              <a:gd name="connsiteY7" fmla="*/ 246302 h 273669"/>
              <a:gd name="connsiteX8" fmla="*/ 0 w 771061"/>
              <a:gd name="connsiteY8" fmla="*/ 27367 h 27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1061" h="273669">
                <a:moveTo>
                  <a:pt x="0" y="27367"/>
                </a:moveTo>
                <a:cubicBezTo>
                  <a:pt x="0" y="12253"/>
                  <a:pt x="12253" y="0"/>
                  <a:pt x="27367" y="0"/>
                </a:cubicBezTo>
                <a:lnTo>
                  <a:pt x="743694" y="0"/>
                </a:lnTo>
                <a:cubicBezTo>
                  <a:pt x="758808" y="0"/>
                  <a:pt x="771061" y="12253"/>
                  <a:pt x="771061" y="27367"/>
                </a:cubicBezTo>
                <a:lnTo>
                  <a:pt x="771061" y="246302"/>
                </a:lnTo>
                <a:cubicBezTo>
                  <a:pt x="771061" y="261416"/>
                  <a:pt x="758808" y="273669"/>
                  <a:pt x="743694" y="273669"/>
                </a:cubicBezTo>
                <a:lnTo>
                  <a:pt x="27367" y="273669"/>
                </a:lnTo>
                <a:cubicBezTo>
                  <a:pt x="12253" y="273669"/>
                  <a:pt x="0" y="261416"/>
                  <a:pt x="0" y="246302"/>
                </a:cubicBezTo>
                <a:lnTo>
                  <a:pt x="0" y="2736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55" tIns="61355" rIns="61355" bIns="61355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145,7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7512944" y="4692577"/>
            <a:ext cx="648000" cy="474939"/>
          </a:xfrm>
          <a:custGeom>
            <a:avLst/>
            <a:gdLst>
              <a:gd name="connsiteX0" fmla="*/ 0 w 777113"/>
              <a:gd name="connsiteY0" fmla="*/ 47494 h 474939"/>
              <a:gd name="connsiteX1" fmla="*/ 47494 w 777113"/>
              <a:gd name="connsiteY1" fmla="*/ 0 h 474939"/>
              <a:gd name="connsiteX2" fmla="*/ 729619 w 777113"/>
              <a:gd name="connsiteY2" fmla="*/ 0 h 474939"/>
              <a:gd name="connsiteX3" fmla="*/ 777113 w 777113"/>
              <a:gd name="connsiteY3" fmla="*/ 47494 h 474939"/>
              <a:gd name="connsiteX4" fmla="*/ 777113 w 777113"/>
              <a:gd name="connsiteY4" fmla="*/ 427445 h 474939"/>
              <a:gd name="connsiteX5" fmla="*/ 729619 w 777113"/>
              <a:gd name="connsiteY5" fmla="*/ 474939 h 474939"/>
              <a:gd name="connsiteX6" fmla="*/ 47494 w 777113"/>
              <a:gd name="connsiteY6" fmla="*/ 474939 h 474939"/>
              <a:gd name="connsiteX7" fmla="*/ 0 w 777113"/>
              <a:gd name="connsiteY7" fmla="*/ 427445 h 474939"/>
              <a:gd name="connsiteX8" fmla="*/ 0 w 777113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7113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29619" y="0"/>
                </a:lnTo>
                <a:cubicBezTo>
                  <a:pt x="755849" y="0"/>
                  <a:pt x="777113" y="21264"/>
                  <a:pt x="777113" y="47494"/>
                </a:cubicBezTo>
                <a:lnTo>
                  <a:pt x="777113" y="427445"/>
                </a:lnTo>
                <a:cubicBezTo>
                  <a:pt x="777113" y="453675"/>
                  <a:pt x="755849" y="474939"/>
                  <a:pt x="729619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30,0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7512944" y="5186753"/>
            <a:ext cx="648000" cy="972000"/>
          </a:xfrm>
          <a:custGeom>
            <a:avLst/>
            <a:gdLst>
              <a:gd name="connsiteX0" fmla="*/ 0 w 840306"/>
              <a:gd name="connsiteY0" fmla="*/ 47494 h 474939"/>
              <a:gd name="connsiteX1" fmla="*/ 47494 w 840306"/>
              <a:gd name="connsiteY1" fmla="*/ 0 h 474939"/>
              <a:gd name="connsiteX2" fmla="*/ 792812 w 840306"/>
              <a:gd name="connsiteY2" fmla="*/ 0 h 474939"/>
              <a:gd name="connsiteX3" fmla="*/ 840306 w 840306"/>
              <a:gd name="connsiteY3" fmla="*/ 47494 h 474939"/>
              <a:gd name="connsiteX4" fmla="*/ 840306 w 840306"/>
              <a:gd name="connsiteY4" fmla="*/ 427445 h 474939"/>
              <a:gd name="connsiteX5" fmla="*/ 792812 w 840306"/>
              <a:gd name="connsiteY5" fmla="*/ 474939 h 474939"/>
              <a:gd name="connsiteX6" fmla="*/ 47494 w 840306"/>
              <a:gd name="connsiteY6" fmla="*/ 474939 h 474939"/>
              <a:gd name="connsiteX7" fmla="*/ 0 w 840306"/>
              <a:gd name="connsiteY7" fmla="*/ 427445 h 474939"/>
              <a:gd name="connsiteX8" fmla="*/ 0 w 84030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30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92812" y="0"/>
                </a:lnTo>
                <a:cubicBezTo>
                  <a:pt x="819042" y="0"/>
                  <a:pt x="840306" y="21264"/>
                  <a:pt x="840306" y="47494"/>
                </a:cubicBezTo>
                <a:lnTo>
                  <a:pt x="840306" y="427445"/>
                </a:lnTo>
                <a:cubicBezTo>
                  <a:pt x="840306" y="453675"/>
                  <a:pt x="819042" y="474939"/>
                  <a:pt x="79281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1 264,0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4427983" y="6177989"/>
            <a:ext cx="2250622" cy="396000"/>
          </a:xfrm>
          <a:custGeom>
            <a:avLst/>
            <a:gdLst>
              <a:gd name="connsiteX0" fmla="*/ 0 w 2766238"/>
              <a:gd name="connsiteY0" fmla="*/ 47494 h 474939"/>
              <a:gd name="connsiteX1" fmla="*/ 47494 w 2766238"/>
              <a:gd name="connsiteY1" fmla="*/ 0 h 474939"/>
              <a:gd name="connsiteX2" fmla="*/ 2718744 w 2766238"/>
              <a:gd name="connsiteY2" fmla="*/ 0 h 474939"/>
              <a:gd name="connsiteX3" fmla="*/ 2766238 w 2766238"/>
              <a:gd name="connsiteY3" fmla="*/ 47494 h 474939"/>
              <a:gd name="connsiteX4" fmla="*/ 2766238 w 2766238"/>
              <a:gd name="connsiteY4" fmla="*/ 427445 h 474939"/>
              <a:gd name="connsiteX5" fmla="*/ 2718744 w 2766238"/>
              <a:gd name="connsiteY5" fmla="*/ 474939 h 474939"/>
              <a:gd name="connsiteX6" fmla="*/ 47494 w 2766238"/>
              <a:gd name="connsiteY6" fmla="*/ 474939 h 474939"/>
              <a:gd name="connsiteX7" fmla="*/ 0 w 2766238"/>
              <a:gd name="connsiteY7" fmla="*/ 427445 h 474939"/>
              <a:gd name="connsiteX8" fmla="*/ 0 w 2766238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238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2718744" y="0"/>
                </a:lnTo>
                <a:cubicBezTo>
                  <a:pt x="2744974" y="0"/>
                  <a:pt x="2766238" y="21264"/>
                  <a:pt x="2766238" y="47494"/>
                </a:cubicBezTo>
                <a:lnTo>
                  <a:pt x="2766238" y="427445"/>
                </a:lnTo>
                <a:cubicBezTo>
                  <a:pt x="2766238" y="453675"/>
                  <a:pt x="2744974" y="474939"/>
                  <a:pt x="2718744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30" tIns="59630" rIns="59630" bIns="596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</a:p>
        </p:txBody>
      </p:sp>
      <p:sp>
        <p:nvSpPr>
          <p:cNvPr id="40" name="Полилиния 39"/>
          <p:cNvSpPr/>
          <p:nvPr/>
        </p:nvSpPr>
        <p:spPr>
          <a:xfrm>
            <a:off x="6786819" y="6177989"/>
            <a:ext cx="648000" cy="396000"/>
          </a:xfrm>
          <a:custGeom>
            <a:avLst/>
            <a:gdLst>
              <a:gd name="connsiteX0" fmla="*/ 0 w 840306"/>
              <a:gd name="connsiteY0" fmla="*/ 47494 h 474939"/>
              <a:gd name="connsiteX1" fmla="*/ 47494 w 840306"/>
              <a:gd name="connsiteY1" fmla="*/ 0 h 474939"/>
              <a:gd name="connsiteX2" fmla="*/ 792812 w 840306"/>
              <a:gd name="connsiteY2" fmla="*/ 0 h 474939"/>
              <a:gd name="connsiteX3" fmla="*/ 840306 w 840306"/>
              <a:gd name="connsiteY3" fmla="*/ 47494 h 474939"/>
              <a:gd name="connsiteX4" fmla="*/ 840306 w 840306"/>
              <a:gd name="connsiteY4" fmla="*/ 427445 h 474939"/>
              <a:gd name="connsiteX5" fmla="*/ 792812 w 840306"/>
              <a:gd name="connsiteY5" fmla="*/ 474939 h 474939"/>
              <a:gd name="connsiteX6" fmla="*/ 47494 w 840306"/>
              <a:gd name="connsiteY6" fmla="*/ 474939 h 474939"/>
              <a:gd name="connsiteX7" fmla="*/ 0 w 840306"/>
              <a:gd name="connsiteY7" fmla="*/ 427445 h 474939"/>
              <a:gd name="connsiteX8" fmla="*/ 0 w 84030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30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92812" y="0"/>
                </a:lnTo>
                <a:cubicBezTo>
                  <a:pt x="819042" y="0"/>
                  <a:pt x="840306" y="21264"/>
                  <a:pt x="840306" y="47494"/>
                </a:cubicBezTo>
                <a:lnTo>
                  <a:pt x="840306" y="427445"/>
                </a:lnTo>
                <a:cubicBezTo>
                  <a:pt x="840306" y="453675"/>
                  <a:pt x="819042" y="474939"/>
                  <a:pt x="79281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19,1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512944" y="6177989"/>
            <a:ext cx="648000" cy="396000"/>
          </a:xfrm>
          <a:custGeom>
            <a:avLst/>
            <a:gdLst>
              <a:gd name="connsiteX0" fmla="*/ 0 w 840306"/>
              <a:gd name="connsiteY0" fmla="*/ 47494 h 474939"/>
              <a:gd name="connsiteX1" fmla="*/ 47494 w 840306"/>
              <a:gd name="connsiteY1" fmla="*/ 0 h 474939"/>
              <a:gd name="connsiteX2" fmla="*/ 792812 w 840306"/>
              <a:gd name="connsiteY2" fmla="*/ 0 h 474939"/>
              <a:gd name="connsiteX3" fmla="*/ 840306 w 840306"/>
              <a:gd name="connsiteY3" fmla="*/ 47494 h 474939"/>
              <a:gd name="connsiteX4" fmla="*/ 840306 w 840306"/>
              <a:gd name="connsiteY4" fmla="*/ 427445 h 474939"/>
              <a:gd name="connsiteX5" fmla="*/ 792812 w 840306"/>
              <a:gd name="connsiteY5" fmla="*/ 474939 h 474939"/>
              <a:gd name="connsiteX6" fmla="*/ 47494 w 840306"/>
              <a:gd name="connsiteY6" fmla="*/ 474939 h 474939"/>
              <a:gd name="connsiteX7" fmla="*/ 0 w 840306"/>
              <a:gd name="connsiteY7" fmla="*/ 427445 h 474939"/>
              <a:gd name="connsiteX8" fmla="*/ 0 w 84030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30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92812" y="0"/>
                </a:lnTo>
                <a:cubicBezTo>
                  <a:pt x="819042" y="0"/>
                  <a:pt x="840306" y="21264"/>
                  <a:pt x="840306" y="47494"/>
                </a:cubicBezTo>
                <a:lnTo>
                  <a:pt x="840306" y="427445"/>
                </a:lnTo>
                <a:cubicBezTo>
                  <a:pt x="840306" y="453675"/>
                  <a:pt x="819042" y="474939"/>
                  <a:pt x="79281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19,0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8253994" y="6177989"/>
            <a:ext cx="648000" cy="396000"/>
          </a:xfrm>
          <a:custGeom>
            <a:avLst/>
            <a:gdLst>
              <a:gd name="connsiteX0" fmla="*/ 0 w 699710"/>
              <a:gd name="connsiteY0" fmla="*/ 47494 h 474939"/>
              <a:gd name="connsiteX1" fmla="*/ 47494 w 699710"/>
              <a:gd name="connsiteY1" fmla="*/ 0 h 474939"/>
              <a:gd name="connsiteX2" fmla="*/ 652216 w 699710"/>
              <a:gd name="connsiteY2" fmla="*/ 0 h 474939"/>
              <a:gd name="connsiteX3" fmla="*/ 699710 w 699710"/>
              <a:gd name="connsiteY3" fmla="*/ 47494 h 474939"/>
              <a:gd name="connsiteX4" fmla="*/ 699710 w 699710"/>
              <a:gd name="connsiteY4" fmla="*/ 427445 h 474939"/>
              <a:gd name="connsiteX5" fmla="*/ 652216 w 699710"/>
              <a:gd name="connsiteY5" fmla="*/ 474939 h 474939"/>
              <a:gd name="connsiteX6" fmla="*/ 47494 w 699710"/>
              <a:gd name="connsiteY6" fmla="*/ 474939 h 474939"/>
              <a:gd name="connsiteX7" fmla="*/ 0 w 699710"/>
              <a:gd name="connsiteY7" fmla="*/ 427445 h 474939"/>
              <a:gd name="connsiteX8" fmla="*/ 0 w 699710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9710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652216" y="0"/>
                </a:lnTo>
                <a:cubicBezTo>
                  <a:pt x="678446" y="0"/>
                  <a:pt x="699710" y="21264"/>
                  <a:pt x="699710" y="47494"/>
                </a:cubicBezTo>
                <a:lnTo>
                  <a:pt x="699710" y="427445"/>
                </a:lnTo>
                <a:cubicBezTo>
                  <a:pt x="699710" y="453675"/>
                  <a:pt x="678446" y="474939"/>
                  <a:pt x="652216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19,0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804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23222" y="2432166"/>
            <a:ext cx="5004000" cy="40844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автомобильных дорог общего пользования регионального и межмуниципального значения, не отвечающих нормативным требованиям, %</a:t>
            </a: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23222" y="2898573"/>
            <a:ext cx="5004000" cy="3284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автомобильных дорог общего пользования местного значения, не отвечающих нормативным требованиям, %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23222" y="3284984"/>
            <a:ext cx="5004000" cy="52143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дорожно-транспортных происшествий, совершению которых сопутствовало наличие неудовлетворительных дорожных условий, в общем количестве дорожно-транспортных происшествий, %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23222" y="3915734"/>
            <a:ext cx="5004000" cy="50405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Прирост протяженности автомобильных дорог общего пользования регионального и межмуниципального значения, соответствующих нормативным требованиям к транспортно-эксплуатационным показателям, % к 2011 году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23222" y="4513650"/>
            <a:ext cx="5004000" cy="39468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и ремонт автомобильных дорог общего пользования местного значения в границах населенных пунктов поселений, км.</a:t>
            </a: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23222" y="5013144"/>
            <a:ext cx="5004000" cy="4320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и ремонт дворовых территорий многоквартирных домов, проездов к дворовым территориям многоквартирных домов населенных пунктов,  шт., / </a:t>
            </a:r>
            <a:r>
              <a:rPr lang="ru-RU" sz="1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67671" y="1270098"/>
            <a:ext cx="2336446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75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7" name="Picture 2" descr="T:\Сектор финансирования\glonas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266" y="722635"/>
            <a:ext cx="2596089" cy="1410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123222" y="5544000"/>
            <a:ext cx="5004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перевезенных транспортом общего пользования пассажиров, тыс. пасс.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23222" y="5988729"/>
            <a:ext cx="5004000" cy="46669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парка транспортных средств, работающих на компримированном природном газе, ед.</a:t>
            </a:r>
          </a:p>
        </p:txBody>
      </p:sp>
      <p:sp>
        <p:nvSpPr>
          <p:cNvPr id="23" name="Скругленный прямоугольник 4"/>
          <p:cNvSpPr/>
          <p:nvPr/>
        </p:nvSpPr>
        <p:spPr>
          <a:xfrm>
            <a:off x="2625222" y="3051579"/>
            <a:ext cx="3893555" cy="75484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5167135" y="869193"/>
            <a:ext cx="3940523" cy="801809"/>
          </a:xfrm>
          <a:prstGeom prst="roundRect">
            <a:avLst>
              <a:gd name="adj" fmla="val 1000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sp>
      <p:sp>
        <p:nvSpPr>
          <p:cNvPr id="28" name="Скругленный прямоугольник 4"/>
          <p:cNvSpPr/>
          <p:nvPr/>
        </p:nvSpPr>
        <p:spPr>
          <a:xfrm>
            <a:off x="5176293" y="907406"/>
            <a:ext cx="3893555" cy="75484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45" name="Скругленный прямоугольник 6"/>
          <p:cNvSpPr/>
          <p:nvPr/>
        </p:nvSpPr>
        <p:spPr>
          <a:xfrm>
            <a:off x="5956795" y="1916832"/>
            <a:ext cx="772579" cy="33958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176" name="Скругленный прямоугольник 4"/>
          <p:cNvSpPr/>
          <p:nvPr/>
        </p:nvSpPr>
        <p:spPr>
          <a:xfrm>
            <a:off x="5152546" y="2495570"/>
            <a:ext cx="715724" cy="38895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dirty="0">
              <a:solidFill>
                <a:prstClr val="black"/>
              </a:solidFill>
            </a:endParaRPr>
          </a:p>
        </p:txBody>
      </p:sp>
      <p:sp>
        <p:nvSpPr>
          <p:cNvPr id="298" name="Скругленный прямоугольник 297"/>
          <p:cNvSpPr/>
          <p:nvPr/>
        </p:nvSpPr>
        <p:spPr>
          <a:xfrm>
            <a:off x="5198033" y="2432165"/>
            <a:ext cx="731452" cy="396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62,0</a:t>
            </a:r>
          </a:p>
        </p:txBody>
      </p:sp>
      <p:sp>
        <p:nvSpPr>
          <p:cNvPr id="296" name="Скругленный прямоугольник 295"/>
          <p:cNvSpPr/>
          <p:nvPr/>
        </p:nvSpPr>
        <p:spPr>
          <a:xfrm>
            <a:off x="5990928" y="2432165"/>
            <a:ext cx="731452" cy="396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64,6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4" name="Скругленный прямоугольник 293"/>
          <p:cNvSpPr/>
          <p:nvPr/>
        </p:nvSpPr>
        <p:spPr>
          <a:xfrm>
            <a:off x="6783823" y="2432165"/>
            <a:ext cx="731452" cy="396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2" name="Скругленный прямоугольник 291"/>
          <p:cNvSpPr/>
          <p:nvPr/>
        </p:nvSpPr>
        <p:spPr>
          <a:xfrm>
            <a:off x="7576718" y="2432165"/>
            <a:ext cx="731452" cy="396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0" name="Скругленный прямоугольник 289"/>
          <p:cNvSpPr/>
          <p:nvPr/>
        </p:nvSpPr>
        <p:spPr>
          <a:xfrm>
            <a:off x="8369613" y="2432165"/>
            <a:ext cx="731452" cy="396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53,6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3" name="Скругленный прямоугольник 312"/>
          <p:cNvSpPr/>
          <p:nvPr/>
        </p:nvSpPr>
        <p:spPr>
          <a:xfrm>
            <a:off x="5198033" y="2884528"/>
            <a:ext cx="731452" cy="396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62,0</a:t>
            </a:r>
          </a:p>
        </p:txBody>
      </p:sp>
      <p:sp>
        <p:nvSpPr>
          <p:cNvPr id="311" name="Скругленный прямоугольник 310"/>
          <p:cNvSpPr/>
          <p:nvPr/>
        </p:nvSpPr>
        <p:spPr>
          <a:xfrm>
            <a:off x="5990928" y="2884528"/>
            <a:ext cx="731452" cy="396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64,1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" name="Скругленный прямоугольник 308"/>
          <p:cNvSpPr/>
          <p:nvPr/>
        </p:nvSpPr>
        <p:spPr>
          <a:xfrm>
            <a:off x="6783823" y="2884528"/>
            <a:ext cx="731452" cy="396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62,1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" name="Скругленный прямоугольник 306"/>
          <p:cNvSpPr/>
          <p:nvPr/>
        </p:nvSpPr>
        <p:spPr>
          <a:xfrm>
            <a:off x="7576718" y="2884528"/>
            <a:ext cx="731452" cy="396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60,6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5" name="Скругленный прямоугольник 304"/>
          <p:cNvSpPr/>
          <p:nvPr/>
        </p:nvSpPr>
        <p:spPr>
          <a:xfrm>
            <a:off x="8369613" y="2884528"/>
            <a:ext cx="731452" cy="396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59,2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8" name="Скругленный прямоугольник 327"/>
          <p:cNvSpPr/>
          <p:nvPr/>
        </p:nvSpPr>
        <p:spPr>
          <a:xfrm>
            <a:off x="5198033" y="3319200"/>
            <a:ext cx="731452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6" name="Скругленный прямоугольник 325"/>
          <p:cNvSpPr/>
          <p:nvPr/>
        </p:nvSpPr>
        <p:spPr>
          <a:xfrm>
            <a:off x="5990928" y="3319200"/>
            <a:ext cx="731452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18,7</a:t>
            </a:r>
          </a:p>
        </p:txBody>
      </p:sp>
      <p:sp>
        <p:nvSpPr>
          <p:cNvPr id="324" name="Скругленный прямоугольник 323"/>
          <p:cNvSpPr/>
          <p:nvPr/>
        </p:nvSpPr>
        <p:spPr>
          <a:xfrm>
            <a:off x="6783823" y="3319200"/>
            <a:ext cx="731452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18,4</a:t>
            </a:r>
          </a:p>
        </p:txBody>
      </p:sp>
      <p:sp>
        <p:nvSpPr>
          <p:cNvPr id="322" name="Скругленный прямоугольник 321"/>
          <p:cNvSpPr/>
          <p:nvPr/>
        </p:nvSpPr>
        <p:spPr>
          <a:xfrm>
            <a:off x="7576718" y="3319200"/>
            <a:ext cx="731452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18,2</a:t>
            </a:r>
          </a:p>
        </p:txBody>
      </p:sp>
      <p:sp>
        <p:nvSpPr>
          <p:cNvPr id="320" name="Скругленный прямоугольник 319"/>
          <p:cNvSpPr/>
          <p:nvPr/>
        </p:nvSpPr>
        <p:spPr>
          <a:xfrm>
            <a:off x="8369613" y="3319200"/>
            <a:ext cx="731452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18,1</a:t>
            </a:r>
          </a:p>
        </p:txBody>
      </p:sp>
      <p:sp>
        <p:nvSpPr>
          <p:cNvPr id="343" name="Скругленный прямоугольник 342"/>
          <p:cNvSpPr/>
          <p:nvPr/>
        </p:nvSpPr>
        <p:spPr>
          <a:xfrm>
            <a:off x="5198033" y="3861048"/>
            <a:ext cx="731452" cy="576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</a:t>
            </a:r>
          </a:p>
        </p:txBody>
      </p:sp>
      <p:sp>
        <p:nvSpPr>
          <p:cNvPr id="341" name="Скругленный прямоугольник 340"/>
          <p:cNvSpPr/>
          <p:nvPr/>
        </p:nvSpPr>
        <p:spPr>
          <a:xfrm>
            <a:off x="5990928" y="3861048"/>
            <a:ext cx="731452" cy="576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9" name="Скругленный прямоугольник 338"/>
          <p:cNvSpPr/>
          <p:nvPr/>
        </p:nvSpPr>
        <p:spPr>
          <a:xfrm>
            <a:off x="6783823" y="3861048"/>
            <a:ext cx="731452" cy="576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7" name="Скругленный прямоугольник 336"/>
          <p:cNvSpPr/>
          <p:nvPr/>
        </p:nvSpPr>
        <p:spPr>
          <a:xfrm>
            <a:off x="7576718" y="3861048"/>
            <a:ext cx="731452" cy="576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5" name="Скругленный прямоугольник 334"/>
          <p:cNvSpPr/>
          <p:nvPr/>
        </p:nvSpPr>
        <p:spPr>
          <a:xfrm>
            <a:off x="8369613" y="3861112"/>
            <a:ext cx="731452" cy="576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10,9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" name="Скругленный прямоугольник 357"/>
          <p:cNvSpPr/>
          <p:nvPr/>
        </p:nvSpPr>
        <p:spPr>
          <a:xfrm>
            <a:off x="5198033" y="4480817"/>
            <a:ext cx="731452" cy="432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6" name="Скругленный прямоугольник 355"/>
          <p:cNvSpPr/>
          <p:nvPr/>
        </p:nvSpPr>
        <p:spPr>
          <a:xfrm>
            <a:off x="5990928" y="4480817"/>
            <a:ext cx="731452" cy="432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84,2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4" name="Скругленный прямоугольник 353"/>
          <p:cNvSpPr/>
          <p:nvPr/>
        </p:nvSpPr>
        <p:spPr>
          <a:xfrm>
            <a:off x="6783823" y="4480817"/>
            <a:ext cx="731452" cy="432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2" name="Скругленный прямоугольник 351"/>
          <p:cNvSpPr/>
          <p:nvPr/>
        </p:nvSpPr>
        <p:spPr>
          <a:xfrm>
            <a:off x="7576718" y="4480817"/>
            <a:ext cx="731452" cy="432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0" name="Скругленный прямоугольник 349"/>
          <p:cNvSpPr/>
          <p:nvPr/>
        </p:nvSpPr>
        <p:spPr>
          <a:xfrm>
            <a:off x="8369613" y="4480817"/>
            <a:ext cx="731452" cy="432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3" name="Скругленный прямоугольник 372"/>
          <p:cNvSpPr/>
          <p:nvPr/>
        </p:nvSpPr>
        <p:spPr>
          <a:xfrm>
            <a:off x="5198033" y="4968000"/>
            <a:ext cx="731452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150/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58 268,0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1" name="Скругленный прямоугольник 370"/>
          <p:cNvSpPr/>
          <p:nvPr/>
        </p:nvSpPr>
        <p:spPr>
          <a:xfrm>
            <a:off x="5990928" y="4968000"/>
            <a:ext cx="731452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81 594,0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9" name="Скругленный прямоугольник 368"/>
          <p:cNvSpPr/>
          <p:nvPr/>
        </p:nvSpPr>
        <p:spPr>
          <a:xfrm>
            <a:off x="6783823" y="4968000"/>
            <a:ext cx="731452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150/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58 268,0</a:t>
            </a:r>
          </a:p>
        </p:txBody>
      </p:sp>
      <p:sp>
        <p:nvSpPr>
          <p:cNvPr id="367" name="Скругленный прямоугольник 366"/>
          <p:cNvSpPr/>
          <p:nvPr/>
        </p:nvSpPr>
        <p:spPr>
          <a:xfrm>
            <a:off x="7576718" y="4968000"/>
            <a:ext cx="731452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150/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58 268,0</a:t>
            </a:r>
          </a:p>
        </p:txBody>
      </p:sp>
      <p:sp>
        <p:nvSpPr>
          <p:cNvPr id="365" name="Скругленный прямоугольник 364"/>
          <p:cNvSpPr/>
          <p:nvPr/>
        </p:nvSpPr>
        <p:spPr>
          <a:xfrm>
            <a:off x="8369613" y="4968000"/>
            <a:ext cx="731452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            58 268,0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8" name="Скругленный прямоугольник 387"/>
          <p:cNvSpPr/>
          <p:nvPr/>
        </p:nvSpPr>
        <p:spPr>
          <a:xfrm>
            <a:off x="5198033" y="5522038"/>
            <a:ext cx="731452" cy="466691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166 </a:t>
            </a:r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554,3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6" name="Скругленный прямоугольник 385"/>
          <p:cNvSpPr/>
          <p:nvPr/>
        </p:nvSpPr>
        <p:spPr>
          <a:xfrm>
            <a:off x="5990928" y="5522038"/>
            <a:ext cx="731452" cy="466691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166 554,0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4" name="Скругленный прямоугольник 383"/>
          <p:cNvSpPr/>
          <p:nvPr/>
        </p:nvSpPr>
        <p:spPr>
          <a:xfrm>
            <a:off x="6783823" y="5522038"/>
            <a:ext cx="731452" cy="466691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166 598,3</a:t>
            </a:r>
          </a:p>
        </p:txBody>
      </p:sp>
      <p:sp>
        <p:nvSpPr>
          <p:cNvPr id="382" name="Скругленный прямоугольник 381"/>
          <p:cNvSpPr/>
          <p:nvPr/>
        </p:nvSpPr>
        <p:spPr>
          <a:xfrm>
            <a:off x="7576718" y="5522038"/>
            <a:ext cx="731452" cy="466691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169 795,5</a:t>
            </a:r>
          </a:p>
        </p:txBody>
      </p:sp>
      <p:sp>
        <p:nvSpPr>
          <p:cNvPr id="380" name="Скругленный прямоугольник 379"/>
          <p:cNvSpPr/>
          <p:nvPr/>
        </p:nvSpPr>
        <p:spPr>
          <a:xfrm>
            <a:off x="8369613" y="5522038"/>
            <a:ext cx="731452" cy="466691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190 877,6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3" name="Скругленный прямоугольник 402"/>
          <p:cNvSpPr/>
          <p:nvPr/>
        </p:nvSpPr>
        <p:spPr>
          <a:xfrm>
            <a:off x="5198033" y="6048000"/>
            <a:ext cx="731452" cy="432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</a:p>
        </p:txBody>
      </p:sp>
      <p:sp>
        <p:nvSpPr>
          <p:cNvPr id="401" name="Скругленный прямоугольник 400"/>
          <p:cNvSpPr/>
          <p:nvPr/>
        </p:nvSpPr>
        <p:spPr>
          <a:xfrm>
            <a:off x="5990928" y="6048000"/>
            <a:ext cx="731452" cy="432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" name="Скругленный прямоугольник 398"/>
          <p:cNvSpPr/>
          <p:nvPr/>
        </p:nvSpPr>
        <p:spPr>
          <a:xfrm>
            <a:off x="6783823" y="6048000"/>
            <a:ext cx="731452" cy="432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397" name="Скругленный прямоугольник 396"/>
          <p:cNvSpPr/>
          <p:nvPr/>
        </p:nvSpPr>
        <p:spPr>
          <a:xfrm>
            <a:off x="7576718" y="6048000"/>
            <a:ext cx="731452" cy="432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</a:p>
        </p:txBody>
      </p:sp>
      <p:sp>
        <p:nvSpPr>
          <p:cNvPr id="395" name="Скругленный прямоугольник 394"/>
          <p:cNvSpPr/>
          <p:nvPr/>
        </p:nvSpPr>
        <p:spPr>
          <a:xfrm>
            <a:off x="8369613" y="6048000"/>
            <a:ext cx="731452" cy="432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418" name="Скругленный прямоугольник 417"/>
          <p:cNvSpPr/>
          <p:nvPr/>
        </p:nvSpPr>
        <p:spPr>
          <a:xfrm>
            <a:off x="5198033" y="1793124"/>
            <a:ext cx="731452" cy="624655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факт</a:t>
            </a:r>
          </a:p>
        </p:txBody>
      </p:sp>
      <p:sp>
        <p:nvSpPr>
          <p:cNvPr id="416" name="Скругленный прямоугольник 415"/>
          <p:cNvSpPr/>
          <p:nvPr/>
        </p:nvSpPr>
        <p:spPr>
          <a:xfrm>
            <a:off x="5990928" y="1793124"/>
            <a:ext cx="731452" cy="624655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4" name="Скругленный прямоугольник 413"/>
          <p:cNvSpPr/>
          <p:nvPr/>
        </p:nvSpPr>
        <p:spPr>
          <a:xfrm>
            <a:off x="6783823" y="1793124"/>
            <a:ext cx="731452" cy="624655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</p:txBody>
      </p:sp>
      <p:sp>
        <p:nvSpPr>
          <p:cNvPr id="412" name="Скругленный прямоугольник 411"/>
          <p:cNvSpPr/>
          <p:nvPr/>
        </p:nvSpPr>
        <p:spPr>
          <a:xfrm>
            <a:off x="7576718" y="1793124"/>
            <a:ext cx="731452" cy="624655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</p:txBody>
      </p:sp>
      <p:sp>
        <p:nvSpPr>
          <p:cNvPr id="410" name="Скругленный прямоугольник 409"/>
          <p:cNvSpPr/>
          <p:nvPr/>
        </p:nvSpPr>
        <p:spPr>
          <a:xfrm>
            <a:off x="8369613" y="1793124"/>
            <a:ext cx="731452" cy="624655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</p:txBody>
      </p:sp>
      <p:sp>
        <p:nvSpPr>
          <p:cNvPr id="156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транспортной системы Чувашской Республики»</a:t>
            </a:r>
          </a:p>
        </p:txBody>
      </p:sp>
      <p:cxnSp>
        <p:nvCxnSpPr>
          <p:cNvPr id="157" name="Прямая соединительная линия 15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0263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2337" y="764704"/>
            <a:ext cx="6152412" cy="136815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развития жилищного сектора экономики и повышения уровня обеспеченности населения Чувашской Республики жильем;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механизмов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обеспечения земельных участков под жилищное строительство коммунальной инфраструктурой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доступности жилья и качества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жилищно-коммунальных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и энергоэффективности жилищного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фонда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5844076"/>
              </p:ext>
            </p:extLst>
          </p:nvPr>
        </p:nvGraphicFramePr>
        <p:xfrm>
          <a:off x="147780" y="3356992"/>
          <a:ext cx="45719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5" name="Picture 2" descr="T:\Госдолг\АЛЕНА\картинки\7099872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352" y="698699"/>
            <a:ext cx="2306089" cy="15001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олилиния 24"/>
          <p:cNvSpPr/>
          <p:nvPr/>
        </p:nvSpPr>
        <p:spPr>
          <a:xfrm>
            <a:off x="4004597" y="2207750"/>
            <a:ext cx="5006280" cy="340773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3995937" y="2924944"/>
            <a:ext cx="3024335" cy="360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комфортных условий проживания граждан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3995937" y="3728190"/>
            <a:ext cx="3024335" cy="29706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Энергосбережение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3995937" y="4441596"/>
            <a:ext cx="3024335" cy="360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96" tIns="59696" rIns="59696" bIns="59696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населения Чувашской Республики качественной питьевой водой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8404735" y="2924944"/>
            <a:ext cx="612000" cy="360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53,1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8404735" y="3728190"/>
            <a:ext cx="612000" cy="297064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11,6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404735" y="4441596"/>
            <a:ext cx="612000" cy="360000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3995937" y="3326567"/>
            <a:ext cx="3024335" cy="360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поддержка молодых семей в решении жилищной проблемы</a:t>
            </a:r>
          </a:p>
        </p:txBody>
      </p:sp>
      <p:sp>
        <p:nvSpPr>
          <p:cNvPr id="39" name="Полилиния 38"/>
          <p:cNvSpPr/>
          <p:nvPr/>
        </p:nvSpPr>
        <p:spPr>
          <a:xfrm>
            <a:off x="3995937" y="4066877"/>
            <a:ext cx="3024335" cy="333096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поддержка строительства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жилья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3995937" y="4843219"/>
            <a:ext cx="3024335" cy="51322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96" tIns="59696" rIns="59696" bIns="59696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жилыми помещениями детей-сирот и детей, оставшихся без попечения родителей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8404735" y="3326567"/>
            <a:ext cx="612000" cy="360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162,3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8404735" y="4066877"/>
            <a:ext cx="612000" cy="333096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132,6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8404735" y="4843219"/>
            <a:ext cx="612000" cy="513224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106,1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5053" y="2548270"/>
            <a:ext cx="3949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7" name="Диаграмма 5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847913"/>
              </p:ext>
            </p:extLst>
          </p:nvPr>
        </p:nvGraphicFramePr>
        <p:xfrm>
          <a:off x="51007" y="3096000"/>
          <a:ext cx="3872921" cy="30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76</a:t>
            </a:fld>
            <a:endParaRPr lang="ru-RU" dirty="0"/>
          </a:p>
        </p:txBody>
      </p:sp>
      <p:sp>
        <p:nvSpPr>
          <p:cNvPr id="29" name="Полилиния 28"/>
          <p:cNvSpPr/>
          <p:nvPr/>
        </p:nvSpPr>
        <p:spPr>
          <a:xfrm>
            <a:off x="3995937" y="6237312"/>
            <a:ext cx="3024335" cy="288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8404735" y="6237312"/>
            <a:ext cx="612000" cy="288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71,8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3995937" y="5799689"/>
            <a:ext cx="3024335" cy="396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Снятие административных барьеров в строительстве 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8404735" y="5799689"/>
            <a:ext cx="612000" cy="396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7716848" y="2924944"/>
            <a:ext cx="612000" cy="360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53,1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7716848" y="3326567"/>
            <a:ext cx="612000" cy="360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162,3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716848" y="3728190"/>
            <a:ext cx="612000" cy="29706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13,6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7716848" y="4066877"/>
            <a:ext cx="612000" cy="333096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132,6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7716848" y="4441596"/>
            <a:ext cx="612000" cy="360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7716848" y="4843219"/>
            <a:ext cx="612000" cy="51322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106,1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716848" y="6237312"/>
            <a:ext cx="612000" cy="288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71,8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7716848" y="5799689"/>
            <a:ext cx="612000" cy="396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3,8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«Развитие </a:t>
            </a: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жилищного строительства и сферы жилищно-коммунального хозяйства»</a:t>
            </a: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3995936" y="2592000"/>
            <a:ext cx="3024335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7716848" y="2592000"/>
            <a:ext cx="612000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8404735" y="2592000"/>
            <a:ext cx="612000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7056787" y="2924944"/>
            <a:ext cx="612000" cy="360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109,1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7056787" y="3728190"/>
            <a:ext cx="612000" cy="297064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21,2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олилиния 74"/>
          <p:cNvSpPr/>
          <p:nvPr/>
        </p:nvSpPr>
        <p:spPr>
          <a:xfrm>
            <a:off x="7056787" y="4441596"/>
            <a:ext cx="612000" cy="360000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78,7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олилиния 75"/>
          <p:cNvSpPr/>
          <p:nvPr/>
        </p:nvSpPr>
        <p:spPr>
          <a:xfrm>
            <a:off x="7056787" y="3326567"/>
            <a:ext cx="612000" cy="360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333,6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Полилиния 76"/>
          <p:cNvSpPr/>
          <p:nvPr/>
        </p:nvSpPr>
        <p:spPr>
          <a:xfrm>
            <a:off x="7056787" y="4066877"/>
            <a:ext cx="612000" cy="333096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957,0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Полилиния 77"/>
          <p:cNvSpPr/>
          <p:nvPr/>
        </p:nvSpPr>
        <p:spPr>
          <a:xfrm>
            <a:off x="7056787" y="4843219"/>
            <a:ext cx="612000" cy="513224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106,1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Полилиния 79"/>
          <p:cNvSpPr/>
          <p:nvPr/>
        </p:nvSpPr>
        <p:spPr>
          <a:xfrm>
            <a:off x="7056787" y="6237312"/>
            <a:ext cx="612000" cy="288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74,4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Полилиния 80"/>
          <p:cNvSpPr/>
          <p:nvPr/>
        </p:nvSpPr>
        <p:spPr>
          <a:xfrm>
            <a:off x="7056787" y="5799689"/>
            <a:ext cx="612000" cy="396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Скругленный прямоугольник 82"/>
          <p:cNvSpPr/>
          <p:nvPr/>
        </p:nvSpPr>
        <p:spPr>
          <a:xfrm>
            <a:off x="7056787" y="2592000"/>
            <a:ext cx="612000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3995937" y="5398066"/>
            <a:ext cx="3024335" cy="360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коммунальной инфраструктуры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8404735" y="5398066"/>
            <a:ext cx="612000" cy="360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716848" y="5398066"/>
            <a:ext cx="612000" cy="360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7056787" y="5398066"/>
            <a:ext cx="612000" cy="360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242,0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7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/>
          <p:nvPr/>
        </p:nvSpPr>
        <p:spPr>
          <a:xfrm>
            <a:off x="5122519" y="1330260"/>
            <a:ext cx="3902419" cy="836382"/>
          </a:xfrm>
          <a:custGeom>
            <a:avLst/>
            <a:gdLst>
              <a:gd name="connsiteX0" fmla="*/ 0 w 3902419"/>
              <a:gd name="connsiteY0" fmla="*/ 91715 h 917152"/>
              <a:gd name="connsiteX1" fmla="*/ 91715 w 3902419"/>
              <a:gd name="connsiteY1" fmla="*/ 0 h 917152"/>
              <a:gd name="connsiteX2" fmla="*/ 3810704 w 3902419"/>
              <a:gd name="connsiteY2" fmla="*/ 0 h 917152"/>
              <a:gd name="connsiteX3" fmla="*/ 3902419 w 3902419"/>
              <a:gd name="connsiteY3" fmla="*/ 91715 h 917152"/>
              <a:gd name="connsiteX4" fmla="*/ 3902419 w 3902419"/>
              <a:gd name="connsiteY4" fmla="*/ 825437 h 917152"/>
              <a:gd name="connsiteX5" fmla="*/ 3810704 w 3902419"/>
              <a:gd name="connsiteY5" fmla="*/ 917152 h 917152"/>
              <a:gd name="connsiteX6" fmla="*/ 91715 w 3902419"/>
              <a:gd name="connsiteY6" fmla="*/ 917152 h 917152"/>
              <a:gd name="connsiteX7" fmla="*/ 0 w 3902419"/>
              <a:gd name="connsiteY7" fmla="*/ 825437 h 917152"/>
              <a:gd name="connsiteX8" fmla="*/ 0 w 3902419"/>
              <a:gd name="connsiteY8" fmla="*/ 91715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2419" h="917152">
                <a:moveTo>
                  <a:pt x="0" y="91715"/>
                </a:moveTo>
                <a:cubicBezTo>
                  <a:pt x="0" y="41062"/>
                  <a:pt x="41062" y="0"/>
                  <a:pt x="91715" y="0"/>
                </a:cubicBezTo>
                <a:lnTo>
                  <a:pt x="3810704" y="0"/>
                </a:lnTo>
                <a:cubicBezTo>
                  <a:pt x="3861357" y="0"/>
                  <a:pt x="3902419" y="41062"/>
                  <a:pt x="3902419" y="91715"/>
                </a:cubicBezTo>
                <a:lnTo>
                  <a:pt x="3902419" y="825437"/>
                </a:lnTo>
                <a:cubicBezTo>
                  <a:pt x="3902419" y="876090"/>
                  <a:pt x="3861357" y="917152"/>
                  <a:pt x="3810704" y="917152"/>
                </a:cubicBezTo>
                <a:lnTo>
                  <a:pt x="91715" y="917152"/>
                </a:lnTo>
                <a:cubicBezTo>
                  <a:pt x="41062" y="917152"/>
                  <a:pt x="0" y="876090"/>
                  <a:pt x="0" y="825437"/>
                </a:cubicBezTo>
                <a:lnTo>
                  <a:pt x="0" y="91715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80202" tIns="80202" rIns="80202" bIns="8020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169606" y="2420885"/>
            <a:ext cx="765230" cy="545953"/>
          </a:xfrm>
          <a:custGeom>
            <a:avLst/>
            <a:gdLst>
              <a:gd name="connsiteX0" fmla="*/ 0 w 1612017"/>
              <a:gd name="connsiteY0" fmla="*/ 91715 h 917152"/>
              <a:gd name="connsiteX1" fmla="*/ 91715 w 1612017"/>
              <a:gd name="connsiteY1" fmla="*/ 0 h 917152"/>
              <a:gd name="connsiteX2" fmla="*/ 1520302 w 1612017"/>
              <a:gd name="connsiteY2" fmla="*/ 0 h 917152"/>
              <a:gd name="connsiteX3" fmla="*/ 1612017 w 1612017"/>
              <a:gd name="connsiteY3" fmla="*/ 91715 h 917152"/>
              <a:gd name="connsiteX4" fmla="*/ 1612017 w 1612017"/>
              <a:gd name="connsiteY4" fmla="*/ 825437 h 917152"/>
              <a:gd name="connsiteX5" fmla="*/ 1520302 w 1612017"/>
              <a:gd name="connsiteY5" fmla="*/ 917152 h 917152"/>
              <a:gd name="connsiteX6" fmla="*/ 91715 w 1612017"/>
              <a:gd name="connsiteY6" fmla="*/ 917152 h 917152"/>
              <a:gd name="connsiteX7" fmla="*/ 0 w 1612017"/>
              <a:gd name="connsiteY7" fmla="*/ 825437 h 917152"/>
              <a:gd name="connsiteX8" fmla="*/ 0 w 1612017"/>
              <a:gd name="connsiteY8" fmla="*/ 91715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2017" h="917152">
                <a:moveTo>
                  <a:pt x="0" y="91715"/>
                </a:moveTo>
                <a:cubicBezTo>
                  <a:pt x="0" y="41062"/>
                  <a:pt x="41062" y="0"/>
                  <a:pt x="91715" y="0"/>
                </a:cubicBezTo>
                <a:lnTo>
                  <a:pt x="1520302" y="0"/>
                </a:lnTo>
                <a:cubicBezTo>
                  <a:pt x="1570955" y="0"/>
                  <a:pt x="1612017" y="41062"/>
                  <a:pt x="1612017" y="91715"/>
                </a:cubicBezTo>
                <a:lnTo>
                  <a:pt x="1612017" y="825437"/>
                </a:lnTo>
                <a:cubicBezTo>
                  <a:pt x="1612017" y="876090"/>
                  <a:pt x="1570955" y="917152"/>
                  <a:pt x="1520302" y="917152"/>
                </a:cubicBezTo>
                <a:lnTo>
                  <a:pt x="91715" y="917152"/>
                </a:lnTo>
                <a:cubicBezTo>
                  <a:pt x="41062" y="917152"/>
                  <a:pt x="0" y="876090"/>
                  <a:pt x="0" y="825437"/>
                </a:cubicBezTo>
                <a:lnTo>
                  <a:pt x="0" y="9171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202" tIns="80202" rIns="80202" bIns="8020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73436" y="3141052"/>
            <a:ext cx="770914" cy="543010"/>
          </a:xfrm>
          <a:custGeom>
            <a:avLst/>
            <a:gdLst>
              <a:gd name="connsiteX0" fmla="*/ 0 w 1605729"/>
              <a:gd name="connsiteY0" fmla="*/ 46558 h 465583"/>
              <a:gd name="connsiteX1" fmla="*/ 46558 w 1605729"/>
              <a:gd name="connsiteY1" fmla="*/ 0 h 465583"/>
              <a:gd name="connsiteX2" fmla="*/ 1559171 w 1605729"/>
              <a:gd name="connsiteY2" fmla="*/ 0 h 465583"/>
              <a:gd name="connsiteX3" fmla="*/ 1605729 w 1605729"/>
              <a:gd name="connsiteY3" fmla="*/ 46558 h 465583"/>
              <a:gd name="connsiteX4" fmla="*/ 1605729 w 1605729"/>
              <a:gd name="connsiteY4" fmla="*/ 419025 h 465583"/>
              <a:gd name="connsiteX5" fmla="*/ 1559171 w 1605729"/>
              <a:gd name="connsiteY5" fmla="*/ 465583 h 465583"/>
              <a:gd name="connsiteX6" fmla="*/ 46558 w 1605729"/>
              <a:gd name="connsiteY6" fmla="*/ 465583 h 465583"/>
              <a:gd name="connsiteX7" fmla="*/ 0 w 1605729"/>
              <a:gd name="connsiteY7" fmla="*/ 419025 h 465583"/>
              <a:gd name="connsiteX8" fmla="*/ 0 w 1605729"/>
              <a:gd name="connsiteY8" fmla="*/ 46558 h 465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5729" h="465583">
                <a:moveTo>
                  <a:pt x="0" y="46558"/>
                </a:moveTo>
                <a:cubicBezTo>
                  <a:pt x="0" y="20845"/>
                  <a:pt x="20845" y="0"/>
                  <a:pt x="46558" y="0"/>
                </a:cubicBezTo>
                <a:lnTo>
                  <a:pt x="1559171" y="0"/>
                </a:lnTo>
                <a:cubicBezTo>
                  <a:pt x="1584884" y="0"/>
                  <a:pt x="1605729" y="20845"/>
                  <a:pt x="1605729" y="46558"/>
                </a:cubicBezTo>
                <a:lnTo>
                  <a:pt x="1605729" y="419025"/>
                </a:lnTo>
                <a:cubicBezTo>
                  <a:pt x="1605729" y="444738"/>
                  <a:pt x="1584884" y="465583"/>
                  <a:pt x="1559171" y="465583"/>
                </a:cubicBezTo>
                <a:lnTo>
                  <a:pt x="46558" y="465583"/>
                </a:lnTo>
                <a:cubicBezTo>
                  <a:pt x="20845" y="465583"/>
                  <a:pt x="0" y="444738"/>
                  <a:pt x="0" y="419025"/>
                </a:cubicBezTo>
                <a:lnTo>
                  <a:pt x="0" y="46558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546" tIns="55546" rIns="55546" bIns="5554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5160093" y="3959832"/>
            <a:ext cx="784257" cy="539065"/>
          </a:xfrm>
          <a:custGeom>
            <a:avLst/>
            <a:gdLst>
              <a:gd name="connsiteX0" fmla="*/ 0 w 1452281"/>
              <a:gd name="connsiteY0" fmla="*/ 50764 h 507644"/>
              <a:gd name="connsiteX1" fmla="*/ 50764 w 1452281"/>
              <a:gd name="connsiteY1" fmla="*/ 0 h 507644"/>
              <a:gd name="connsiteX2" fmla="*/ 1401517 w 1452281"/>
              <a:gd name="connsiteY2" fmla="*/ 0 h 507644"/>
              <a:gd name="connsiteX3" fmla="*/ 1452281 w 1452281"/>
              <a:gd name="connsiteY3" fmla="*/ 50764 h 507644"/>
              <a:gd name="connsiteX4" fmla="*/ 1452281 w 1452281"/>
              <a:gd name="connsiteY4" fmla="*/ 456880 h 507644"/>
              <a:gd name="connsiteX5" fmla="*/ 1401517 w 1452281"/>
              <a:gd name="connsiteY5" fmla="*/ 507644 h 507644"/>
              <a:gd name="connsiteX6" fmla="*/ 50764 w 1452281"/>
              <a:gd name="connsiteY6" fmla="*/ 507644 h 507644"/>
              <a:gd name="connsiteX7" fmla="*/ 0 w 1452281"/>
              <a:gd name="connsiteY7" fmla="*/ 456880 h 507644"/>
              <a:gd name="connsiteX8" fmla="*/ 0 w 1452281"/>
              <a:gd name="connsiteY8" fmla="*/ 50764 h 50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2281" h="507644">
                <a:moveTo>
                  <a:pt x="0" y="50764"/>
                </a:moveTo>
                <a:cubicBezTo>
                  <a:pt x="0" y="22728"/>
                  <a:pt x="22728" y="0"/>
                  <a:pt x="50764" y="0"/>
                </a:cubicBezTo>
                <a:lnTo>
                  <a:pt x="1401517" y="0"/>
                </a:lnTo>
                <a:cubicBezTo>
                  <a:pt x="1429553" y="0"/>
                  <a:pt x="1452281" y="22728"/>
                  <a:pt x="1452281" y="50764"/>
                </a:cubicBezTo>
                <a:lnTo>
                  <a:pt x="1452281" y="456880"/>
                </a:lnTo>
                <a:cubicBezTo>
                  <a:pt x="1452281" y="484916"/>
                  <a:pt x="1429553" y="507644"/>
                  <a:pt x="1401517" y="507644"/>
                </a:cubicBezTo>
                <a:lnTo>
                  <a:pt x="50764" y="507644"/>
                </a:lnTo>
                <a:cubicBezTo>
                  <a:pt x="22728" y="507644"/>
                  <a:pt x="0" y="484916"/>
                  <a:pt x="0" y="456880"/>
                </a:cubicBezTo>
                <a:lnTo>
                  <a:pt x="0" y="50764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778" tIns="56778" rIns="56778" bIns="5677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173435" y="4804094"/>
            <a:ext cx="735233" cy="545473"/>
          </a:xfrm>
          <a:custGeom>
            <a:avLst/>
            <a:gdLst>
              <a:gd name="connsiteX0" fmla="*/ 0 w 941167"/>
              <a:gd name="connsiteY0" fmla="*/ 69781 h 697806"/>
              <a:gd name="connsiteX1" fmla="*/ 69781 w 941167"/>
              <a:gd name="connsiteY1" fmla="*/ 0 h 697806"/>
              <a:gd name="connsiteX2" fmla="*/ 871386 w 941167"/>
              <a:gd name="connsiteY2" fmla="*/ 0 h 697806"/>
              <a:gd name="connsiteX3" fmla="*/ 941167 w 941167"/>
              <a:gd name="connsiteY3" fmla="*/ 69781 h 697806"/>
              <a:gd name="connsiteX4" fmla="*/ 941167 w 941167"/>
              <a:gd name="connsiteY4" fmla="*/ 628025 h 697806"/>
              <a:gd name="connsiteX5" fmla="*/ 871386 w 941167"/>
              <a:gd name="connsiteY5" fmla="*/ 697806 h 697806"/>
              <a:gd name="connsiteX6" fmla="*/ 69781 w 941167"/>
              <a:gd name="connsiteY6" fmla="*/ 697806 h 697806"/>
              <a:gd name="connsiteX7" fmla="*/ 0 w 941167"/>
              <a:gd name="connsiteY7" fmla="*/ 628025 h 697806"/>
              <a:gd name="connsiteX8" fmla="*/ 0 w 941167"/>
              <a:gd name="connsiteY8" fmla="*/ 69781 h 69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1167" h="697806">
                <a:moveTo>
                  <a:pt x="0" y="69781"/>
                </a:moveTo>
                <a:cubicBezTo>
                  <a:pt x="0" y="31242"/>
                  <a:pt x="31242" y="0"/>
                  <a:pt x="69781" y="0"/>
                </a:cubicBezTo>
                <a:lnTo>
                  <a:pt x="871386" y="0"/>
                </a:lnTo>
                <a:cubicBezTo>
                  <a:pt x="909925" y="0"/>
                  <a:pt x="941167" y="31242"/>
                  <a:pt x="941167" y="69781"/>
                </a:cubicBezTo>
                <a:lnTo>
                  <a:pt x="941167" y="628025"/>
                </a:lnTo>
                <a:cubicBezTo>
                  <a:pt x="941167" y="666564"/>
                  <a:pt x="909925" y="697806"/>
                  <a:pt x="871386" y="697806"/>
                </a:cubicBezTo>
                <a:lnTo>
                  <a:pt x="69781" y="697806"/>
                </a:lnTo>
                <a:cubicBezTo>
                  <a:pt x="31242" y="697806"/>
                  <a:pt x="0" y="666564"/>
                  <a:pt x="0" y="628025"/>
                </a:cubicBezTo>
                <a:lnTo>
                  <a:pt x="0" y="69781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48" tIns="62348" rIns="62348" bIns="6234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6012160" y="2420885"/>
            <a:ext cx="731874" cy="568901"/>
          </a:xfrm>
          <a:custGeom>
            <a:avLst/>
            <a:gdLst>
              <a:gd name="connsiteX0" fmla="*/ 0 w 609463"/>
              <a:gd name="connsiteY0" fmla="*/ 60946 h 917152"/>
              <a:gd name="connsiteX1" fmla="*/ 60946 w 609463"/>
              <a:gd name="connsiteY1" fmla="*/ 0 h 917152"/>
              <a:gd name="connsiteX2" fmla="*/ 548517 w 609463"/>
              <a:gd name="connsiteY2" fmla="*/ 0 h 917152"/>
              <a:gd name="connsiteX3" fmla="*/ 609463 w 609463"/>
              <a:gd name="connsiteY3" fmla="*/ 60946 h 917152"/>
              <a:gd name="connsiteX4" fmla="*/ 609463 w 609463"/>
              <a:gd name="connsiteY4" fmla="*/ 856206 h 917152"/>
              <a:gd name="connsiteX5" fmla="*/ 548517 w 609463"/>
              <a:gd name="connsiteY5" fmla="*/ 917152 h 917152"/>
              <a:gd name="connsiteX6" fmla="*/ 60946 w 609463"/>
              <a:gd name="connsiteY6" fmla="*/ 917152 h 917152"/>
              <a:gd name="connsiteX7" fmla="*/ 0 w 609463"/>
              <a:gd name="connsiteY7" fmla="*/ 856206 h 917152"/>
              <a:gd name="connsiteX8" fmla="*/ 0 w 609463"/>
              <a:gd name="connsiteY8" fmla="*/ 60946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463" h="917152">
                <a:moveTo>
                  <a:pt x="0" y="60946"/>
                </a:moveTo>
                <a:cubicBezTo>
                  <a:pt x="0" y="27286"/>
                  <a:pt x="27286" y="0"/>
                  <a:pt x="60946" y="0"/>
                </a:cubicBezTo>
                <a:lnTo>
                  <a:pt x="548517" y="0"/>
                </a:lnTo>
                <a:cubicBezTo>
                  <a:pt x="582177" y="0"/>
                  <a:pt x="609463" y="27286"/>
                  <a:pt x="609463" y="60946"/>
                </a:cubicBezTo>
                <a:lnTo>
                  <a:pt x="609463" y="856206"/>
                </a:lnTo>
                <a:cubicBezTo>
                  <a:pt x="609463" y="889866"/>
                  <a:pt x="582177" y="917152"/>
                  <a:pt x="548517" y="917152"/>
                </a:cubicBezTo>
                <a:lnTo>
                  <a:pt x="60946" y="917152"/>
                </a:lnTo>
                <a:cubicBezTo>
                  <a:pt x="27286" y="917152"/>
                  <a:pt x="0" y="889866"/>
                  <a:pt x="0" y="856206"/>
                </a:cubicBezTo>
                <a:lnTo>
                  <a:pt x="0" y="60946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191" tIns="71191" rIns="71191" bIns="7119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6012160" y="3141052"/>
            <a:ext cx="701902" cy="543010"/>
          </a:xfrm>
          <a:custGeom>
            <a:avLst/>
            <a:gdLst>
              <a:gd name="connsiteX0" fmla="*/ 0 w 586338"/>
              <a:gd name="connsiteY0" fmla="*/ 48890 h 488897"/>
              <a:gd name="connsiteX1" fmla="*/ 48890 w 586338"/>
              <a:gd name="connsiteY1" fmla="*/ 0 h 488897"/>
              <a:gd name="connsiteX2" fmla="*/ 537448 w 586338"/>
              <a:gd name="connsiteY2" fmla="*/ 0 h 488897"/>
              <a:gd name="connsiteX3" fmla="*/ 586338 w 586338"/>
              <a:gd name="connsiteY3" fmla="*/ 48890 h 488897"/>
              <a:gd name="connsiteX4" fmla="*/ 586338 w 586338"/>
              <a:gd name="connsiteY4" fmla="*/ 440007 h 488897"/>
              <a:gd name="connsiteX5" fmla="*/ 537448 w 586338"/>
              <a:gd name="connsiteY5" fmla="*/ 488897 h 488897"/>
              <a:gd name="connsiteX6" fmla="*/ 48890 w 586338"/>
              <a:gd name="connsiteY6" fmla="*/ 488897 h 488897"/>
              <a:gd name="connsiteX7" fmla="*/ 0 w 586338"/>
              <a:gd name="connsiteY7" fmla="*/ 440007 h 488897"/>
              <a:gd name="connsiteX8" fmla="*/ 0 w 586338"/>
              <a:gd name="connsiteY8" fmla="*/ 48890 h 488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6338" h="488897">
                <a:moveTo>
                  <a:pt x="0" y="48890"/>
                </a:moveTo>
                <a:cubicBezTo>
                  <a:pt x="0" y="21889"/>
                  <a:pt x="21889" y="0"/>
                  <a:pt x="48890" y="0"/>
                </a:cubicBezTo>
                <a:lnTo>
                  <a:pt x="537448" y="0"/>
                </a:lnTo>
                <a:cubicBezTo>
                  <a:pt x="564449" y="0"/>
                  <a:pt x="586338" y="21889"/>
                  <a:pt x="586338" y="48890"/>
                </a:cubicBezTo>
                <a:lnTo>
                  <a:pt x="586338" y="440007"/>
                </a:lnTo>
                <a:cubicBezTo>
                  <a:pt x="586338" y="467008"/>
                  <a:pt x="564449" y="488897"/>
                  <a:pt x="537448" y="488897"/>
                </a:cubicBezTo>
                <a:lnTo>
                  <a:pt x="48890" y="488897"/>
                </a:lnTo>
                <a:cubicBezTo>
                  <a:pt x="21889" y="488897"/>
                  <a:pt x="0" y="467008"/>
                  <a:pt x="0" y="440007"/>
                </a:cubicBezTo>
                <a:lnTo>
                  <a:pt x="0" y="48890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229" tIns="56229" rIns="56229" bIns="56229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003020" y="3959833"/>
            <a:ext cx="693382" cy="539066"/>
          </a:xfrm>
          <a:custGeom>
            <a:avLst/>
            <a:gdLst>
              <a:gd name="connsiteX0" fmla="*/ 0 w 575324"/>
              <a:gd name="connsiteY0" fmla="*/ 48723 h 487228"/>
              <a:gd name="connsiteX1" fmla="*/ 48723 w 575324"/>
              <a:gd name="connsiteY1" fmla="*/ 0 h 487228"/>
              <a:gd name="connsiteX2" fmla="*/ 526601 w 575324"/>
              <a:gd name="connsiteY2" fmla="*/ 0 h 487228"/>
              <a:gd name="connsiteX3" fmla="*/ 575324 w 575324"/>
              <a:gd name="connsiteY3" fmla="*/ 48723 h 487228"/>
              <a:gd name="connsiteX4" fmla="*/ 575324 w 575324"/>
              <a:gd name="connsiteY4" fmla="*/ 438505 h 487228"/>
              <a:gd name="connsiteX5" fmla="*/ 526601 w 575324"/>
              <a:gd name="connsiteY5" fmla="*/ 487228 h 487228"/>
              <a:gd name="connsiteX6" fmla="*/ 48723 w 575324"/>
              <a:gd name="connsiteY6" fmla="*/ 487228 h 487228"/>
              <a:gd name="connsiteX7" fmla="*/ 0 w 575324"/>
              <a:gd name="connsiteY7" fmla="*/ 438505 h 487228"/>
              <a:gd name="connsiteX8" fmla="*/ 0 w 575324"/>
              <a:gd name="connsiteY8" fmla="*/ 48723 h 487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5324" h="487228">
                <a:moveTo>
                  <a:pt x="0" y="48723"/>
                </a:moveTo>
                <a:cubicBezTo>
                  <a:pt x="0" y="21814"/>
                  <a:pt x="21814" y="0"/>
                  <a:pt x="48723" y="0"/>
                </a:cubicBezTo>
                <a:lnTo>
                  <a:pt x="526601" y="0"/>
                </a:lnTo>
                <a:cubicBezTo>
                  <a:pt x="553510" y="0"/>
                  <a:pt x="575324" y="21814"/>
                  <a:pt x="575324" y="48723"/>
                </a:cubicBezTo>
                <a:lnTo>
                  <a:pt x="575324" y="438505"/>
                </a:lnTo>
                <a:cubicBezTo>
                  <a:pt x="575324" y="465414"/>
                  <a:pt x="553510" y="487228"/>
                  <a:pt x="526601" y="487228"/>
                </a:cubicBezTo>
                <a:lnTo>
                  <a:pt x="48723" y="487228"/>
                </a:lnTo>
                <a:cubicBezTo>
                  <a:pt x="21814" y="487228"/>
                  <a:pt x="0" y="465414"/>
                  <a:pt x="0" y="438505"/>
                </a:cubicBezTo>
                <a:lnTo>
                  <a:pt x="0" y="48723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180" tIns="56180" rIns="56180" bIns="56180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5978724" y="4804095"/>
            <a:ext cx="717678" cy="545473"/>
          </a:xfrm>
          <a:custGeom>
            <a:avLst/>
            <a:gdLst>
              <a:gd name="connsiteX0" fmla="*/ 0 w 473035"/>
              <a:gd name="connsiteY0" fmla="*/ 39825 h 398246"/>
              <a:gd name="connsiteX1" fmla="*/ 39825 w 473035"/>
              <a:gd name="connsiteY1" fmla="*/ 0 h 398246"/>
              <a:gd name="connsiteX2" fmla="*/ 433210 w 473035"/>
              <a:gd name="connsiteY2" fmla="*/ 0 h 398246"/>
              <a:gd name="connsiteX3" fmla="*/ 473035 w 473035"/>
              <a:gd name="connsiteY3" fmla="*/ 39825 h 398246"/>
              <a:gd name="connsiteX4" fmla="*/ 473035 w 473035"/>
              <a:gd name="connsiteY4" fmla="*/ 358421 h 398246"/>
              <a:gd name="connsiteX5" fmla="*/ 433210 w 473035"/>
              <a:gd name="connsiteY5" fmla="*/ 398246 h 398246"/>
              <a:gd name="connsiteX6" fmla="*/ 39825 w 473035"/>
              <a:gd name="connsiteY6" fmla="*/ 398246 h 398246"/>
              <a:gd name="connsiteX7" fmla="*/ 0 w 473035"/>
              <a:gd name="connsiteY7" fmla="*/ 358421 h 398246"/>
              <a:gd name="connsiteX8" fmla="*/ 0 w 473035"/>
              <a:gd name="connsiteY8" fmla="*/ 39825 h 39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398246">
                <a:moveTo>
                  <a:pt x="0" y="39825"/>
                </a:moveTo>
                <a:cubicBezTo>
                  <a:pt x="0" y="17830"/>
                  <a:pt x="17830" y="0"/>
                  <a:pt x="39825" y="0"/>
                </a:cubicBezTo>
                <a:lnTo>
                  <a:pt x="433210" y="0"/>
                </a:lnTo>
                <a:cubicBezTo>
                  <a:pt x="455205" y="0"/>
                  <a:pt x="473035" y="17830"/>
                  <a:pt x="473035" y="39825"/>
                </a:cubicBezTo>
                <a:lnTo>
                  <a:pt x="473035" y="358421"/>
                </a:lnTo>
                <a:cubicBezTo>
                  <a:pt x="473035" y="380416"/>
                  <a:pt x="455205" y="398246"/>
                  <a:pt x="433210" y="398246"/>
                </a:cubicBezTo>
                <a:lnTo>
                  <a:pt x="39825" y="398246"/>
                </a:lnTo>
                <a:cubicBezTo>
                  <a:pt x="17830" y="398246"/>
                  <a:pt x="0" y="380416"/>
                  <a:pt x="0" y="358421"/>
                </a:cubicBezTo>
                <a:lnTo>
                  <a:pt x="0" y="39825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574" tIns="53574" rIns="53574" bIns="535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6776634" y="2420885"/>
            <a:ext cx="747694" cy="568901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6776634" y="3141052"/>
            <a:ext cx="747693" cy="543010"/>
          </a:xfrm>
          <a:custGeom>
            <a:avLst/>
            <a:gdLst>
              <a:gd name="connsiteX0" fmla="*/ 0 w 481076"/>
              <a:gd name="connsiteY0" fmla="*/ 46765 h 467646"/>
              <a:gd name="connsiteX1" fmla="*/ 46765 w 481076"/>
              <a:gd name="connsiteY1" fmla="*/ 0 h 467646"/>
              <a:gd name="connsiteX2" fmla="*/ 434311 w 481076"/>
              <a:gd name="connsiteY2" fmla="*/ 0 h 467646"/>
              <a:gd name="connsiteX3" fmla="*/ 481076 w 481076"/>
              <a:gd name="connsiteY3" fmla="*/ 46765 h 467646"/>
              <a:gd name="connsiteX4" fmla="*/ 481076 w 481076"/>
              <a:gd name="connsiteY4" fmla="*/ 420881 h 467646"/>
              <a:gd name="connsiteX5" fmla="*/ 434311 w 481076"/>
              <a:gd name="connsiteY5" fmla="*/ 467646 h 467646"/>
              <a:gd name="connsiteX6" fmla="*/ 46765 w 481076"/>
              <a:gd name="connsiteY6" fmla="*/ 467646 h 467646"/>
              <a:gd name="connsiteX7" fmla="*/ 0 w 481076"/>
              <a:gd name="connsiteY7" fmla="*/ 420881 h 467646"/>
              <a:gd name="connsiteX8" fmla="*/ 0 w 481076"/>
              <a:gd name="connsiteY8" fmla="*/ 46765 h 467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076" h="467646">
                <a:moveTo>
                  <a:pt x="0" y="46765"/>
                </a:moveTo>
                <a:cubicBezTo>
                  <a:pt x="0" y="20937"/>
                  <a:pt x="20937" y="0"/>
                  <a:pt x="46765" y="0"/>
                </a:cubicBezTo>
                <a:lnTo>
                  <a:pt x="434311" y="0"/>
                </a:lnTo>
                <a:cubicBezTo>
                  <a:pt x="460139" y="0"/>
                  <a:pt x="481076" y="20937"/>
                  <a:pt x="481076" y="46765"/>
                </a:cubicBezTo>
                <a:lnTo>
                  <a:pt x="481076" y="420881"/>
                </a:lnTo>
                <a:cubicBezTo>
                  <a:pt x="481076" y="446709"/>
                  <a:pt x="460139" y="467646"/>
                  <a:pt x="434311" y="467646"/>
                </a:cubicBezTo>
                <a:lnTo>
                  <a:pt x="46765" y="467646"/>
                </a:lnTo>
                <a:cubicBezTo>
                  <a:pt x="20937" y="467646"/>
                  <a:pt x="0" y="446709"/>
                  <a:pt x="0" y="420881"/>
                </a:cubicBezTo>
                <a:lnTo>
                  <a:pt x="0" y="46765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607" tIns="55607" rIns="55607" bIns="5560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2,2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6776634" y="3959832"/>
            <a:ext cx="747694" cy="539065"/>
          </a:xfrm>
          <a:custGeom>
            <a:avLst/>
            <a:gdLst>
              <a:gd name="connsiteX0" fmla="*/ 0 w 473035"/>
              <a:gd name="connsiteY0" fmla="*/ 47304 h 479881"/>
              <a:gd name="connsiteX1" fmla="*/ 47304 w 473035"/>
              <a:gd name="connsiteY1" fmla="*/ 0 h 479881"/>
              <a:gd name="connsiteX2" fmla="*/ 425732 w 473035"/>
              <a:gd name="connsiteY2" fmla="*/ 0 h 479881"/>
              <a:gd name="connsiteX3" fmla="*/ 473036 w 473035"/>
              <a:gd name="connsiteY3" fmla="*/ 47304 h 479881"/>
              <a:gd name="connsiteX4" fmla="*/ 473035 w 473035"/>
              <a:gd name="connsiteY4" fmla="*/ 432578 h 479881"/>
              <a:gd name="connsiteX5" fmla="*/ 425731 w 473035"/>
              <a:gd name="connsiteY5" fmla="*/ 479882 h 479881"/>
              <a:gd name="connsiteX6" fmla="*/ 47304 w 473035"/>
              <a:gd name="connsiteY6" fmla="*/ 479881 h 479881"/>
              <a:gd name="connsiteX7" fmla="*/ 0 w 473035"/>
              <a:gd name="connsiteY7" fmla="*/ 432577 h 479881"/>
              <a:gd name="connsiteX8" fmla="*/ 0 w 473035"/>
              <a:gd name="connsiteY8" fmla="*/ 47304 h 479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479881">
                <a:moveTo>
                  <a:pt x="0" y="47304"/>
                </a:moveTo>
                <a:cubicBezTo>
                  <a:pt x="0" y="21179"/>
                  <a:pt x="21179" y="0"/>
                  <a:pt x="47304" y="0"/>
                </a:cubicBezTo>
                <a:lnTo>
                  <a:pt x="425732" y="0"/>
                </a:lnTo>
                <a:cubicBezTo>
                  <a:pt x="451857" y="0"/>
                  <a:pt x="473036" y="21179"/>
                  <a:pt x="473036" y="47304"/>
                </a:cubicBezTo>
                <a:cubicBezTo>
                  <a:pt x="473036" y="175729"/>
                  <a:pt x="473035" y="304153"/>
                  <a:pt x="473035" y="432578"/>
                </a:cubicBezTo>
                <a:cubicBezTo>
                  <a:pt x="473035" y="458703"/>
                  <a:pt x="451856" y="479882"/>
                  <a:pt x="425731" y="479882"/>
                </a:cubicBezTo>
                <a:lnTo>
                  <a:pt x="47304" y="479881"/>
                </a:lnTo>
                <a:cubicBezTo>
                  <a:pt x="21179" y="479881"/>
                  <a:pt x="0" y="458702"/>
                  <a:pt x="0" y="432577"/>
                </a:cubicBezTo>
                <a:lnTo>
                  <a:pt x="0" y="47304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765" tIns="55765" rIns="55765" bIns="5576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7600492" y="2420885"/>
            <a:ext cx="670828" cy="568901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604844" y="3141052"/>
            <a:ext cx="652639" cy="543010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7" tIns="54477" rIns="54477" bIns="5447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2,2</a:t>
            </a:r>
          </a:p>
        </p:txBody>
      </p:sp>
      <p:sp>
        <p:nvSpPr>
          <p:cNvPr id="42" name="Полилиния 41"/>
          <p:cNvSpPr/>
          <p:nvPr/>
        </p:nvSpPr>
        <p:spPr>
          <a:xfrm>
            <a:off x="7604843" y="3959832"/>
            <a:ext cx="652639" cy="539066"/>
          </a:xfrm>
          <a:custGeom>
            <a:avLst/>
            <a:gdLst>
              <a:gd name="connsiteX0" fmla="*/ 0 w 473035"/>
              <a:gd name="connsiteY0" fmla="*/ 47304 h 500150"/>
              <a:gd name="connsiteX1" fmla="*/ 47304 w 473035"/>
              <a:gd name="connsiteY1" fmla="*/ 0 h 500150"/>
              <a:gd name="connsiteX2" fmla="*/ 425732 w 473035"/>
              <a:gd name="connsiteY2" fmla="*/ 0 h 500150"/>
              <a:gd name="connsiteX3" fmla="*/ 473036 w 473035"/>
              <a:gd name="connsiteY3" fmla="*/ 47304 h 500150"/>
              <a:gd name="connsiteX4" fmla="*/ 473035 w 473035"/>
              <a:gd name="connsiteY4" fmla="*/ 452847 h 500150"/>
              <a:gd name="connsiteX5" fmla="*/ 425731 w 473035"/>
              <a:gd name="connsiteY5" fmla="*/ 500151 h 500150"/>
              <a:gd name="connsiteX6" fmla="*/ 47304 w 473035"/>
              <a:gd name="connsiteY6" fmla="*/ 500150 h 500150"/>
              <a:gd name="connsiteX7" fmla="*/ 0 w 473035"/>
              <a:gd name="connsiteY7" fmla="*/ 452846 h 500150"/>
              <a:gd name="connsiteX8" fmla="*/ 0 w 473035"/>
              <a:gd name="connsiteY8" fmla="*/ 47304 h 5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500150">
                <a:moveTo>
                  <a:pt x="0" y="47304"/>
                </a:moveTo>
                <a:cubicBezTo>
                  <a:pt x="0" y="21179"/>
                  <a:pt x="21179" y="0"/>
                  <a:pt x="47304" y="0"/>
                </a:cubicBezTo>
                <a:lnTo>
                  <a:pt x="425732" y="0"/>
                </a:lnTo>
                <a:cubicBezTo>
                  <a:pt x="451857" y="0"/>
                  <a:pt x="473036" y="21179"/>
                  <a:pt x="473036" y="47304"/>
                </a:cubicBezTo>
                <a:cubicBezTo>
                  <a:pt x="473036" y="182485"/>
                  <a:pt x="473035" y="317666"/>
                  <a:pt x="473035" y="452847"/>
                </a:cubicBezTo>
                <a:cubicBezTo>
                  <a:pt x="473035" y="478972"/>
                  <a:pt x="451856" y="500151"/>
                  <a:pt x="425731" y="500151"/>
                </a:cubicBezTo>
                <a:lnTo>
                  <a:pt x="47304" y="500150"/>
                </a:lnTo>
                <a:cubicBezTo>
                  <a:pt x="21179" y="500150"/>
                  <a:pt x="0" y="478971"/>
                  <a:pt x="0" y="452846"/>
                </a:cubicBezTo>
                <a:lnTo>
                  <a:pt x="0" y="47304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765" tIns="55765" rIns="55765" bIns="5576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7604844" y="4804095"/>
            <a:ext cx="652638" cy="545471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8341300" y="2420885"/>
            <a:ext cx="683639" cy="545952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341300" y="3141052"/>
            <a:ext cx="683638" cy="543010"/>
          </a:xfrm>
          <a:custGeom>
            <a:avLst/>
            <a:gdLst>
              <a:gd name="connsiteX0" fmla="*/ 0 w 499638"/>
              <a:gd name="connsiteY0" fmla="*/ 42909 h 429089"/>
              <a:gd name="connsiteX1" fmla="*/ 42909 w 499638"/>
              <a:gd name="connsiteY1" fmla="*/ 0 h 429089"/>
              <a:gd name="connsiteX2" fmla="*/ 456729 w 499638"/>
              <a:gd name="connsiteY2" fmla="*/ 0 h 429089"/>
              <a:gd name="connsiteX3" fmla="*/ 499638 w 499638"/>
              <a:gd name="connsiteY3" fmla="*/ 42909 h 429089"/>
              <a:gd name="connsiteX4" fmla="*/ 499638 w 499638"/>
              <a:gd name="connsiteY4" fmla="*/ 386180 h 429089"/>
              <a:gd name="connsiteX5" fmla="*/ 456729 w 499638"/>
              <a:gd name="connsiteY5" fmla="*/ 429089 h 429089"/>
              <a:gd name="connsiteX6" fmla="*/ 42909 w 499638"/>
              <a:gd name="connsiteY6" fmla="*/ 429089 h 429089"/>
              <a:gd name="connsiteX7" fmla="*/ 0 w 499638"/>
              <a:gd name="connsiteY7" fmla="*/ 386180 h 429089"/>
              <a:gd name="connsiteX8" fmla="*/ 0 w 499638"/>
              <a:gd name="connsiteY8" fmla="*/ 42909 h 429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9">
                <a:moveTo>
                  <a:pt x="0" y="42909"/>
                </a:moveTo>
                <a:cubicBezTo>
                  <a:pt x="0" y="19211"/>
                  <a:pt x="19211" y="0"/>
                  <a:pt x="42909" y="0"/>
                </a:cubicBezTo>
                <a:lnTo>
                  <a:pt x="456729" y="0"/>
                </a:lnTo>
                <a:cubicBezTo>
                  <a:pt x="480427" y="0"/>
                  <a:pt x="499638" y="19211"/>
                  <a:pt x="499638" y="42909"/>
                </a:cubicBezTo>
                <a:lnTo>
                  <a:pt x="499638" y="386180"/>
                </a:lnTo>
                <a:cubicBezTo>
                  <a:pt x="499638" y="409878"/>
                  <a:pt x="480427" y="429089"/>
                  <a:pt x="456729" y="429089"/>
                </a:cubicBezTo>
                <a:lnTo>
                  <a:pt x="42909" y="429089"/>
                </a:lnTo>
                <a:cubicBezTo>
                  <a:pt x="19211" y="429089"/>
                  <a:pt x="0" y="409878"/>
                  <a:pt x="0" y="386180"/>
                </a:cubicBezTo>
                <a:lnTo>
                  <a:pt x="0" y="4290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8" tIns="54478" rIns="54478" bIns="5447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2,2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8341300" y="3959832"/>
            <a:ext cx="683638" cy="539066"/>
          </a:xfrm>
          <a:custGeom>
            <a:avLst/>
            <a:gdLst>
              <a:gd name="connsiteX0" fmla="*/ 0 w 488058"/>
              <a:gd name="connsiteY0" fmla="*/ 48806 h 547530"/>
              <a:gd name="connsiteX1" fmla="*/ 48806 w 488058"/>
              <a:gd name="connsiteY1" fmla="*/ 0 h 547530"/>
              <a:gd name="connsiteX2" fmla="*/ 439252 w 488058"/>
              <a:gd name="connsiteY2" fmla="*/ 0 h 547530"/>
              <a:gd name="connsiteX3" fmla="*/ 488058 w 488058"/>
              <a:gd name="connsiteY3" fmla="*/ 48806 h 547530"/>
              <a:gd name="connsiteX4" fmla="*/ 488058 w 488058"/>
              <a:gd name="connsiteY4" fmla="*/ 498724 h 547530"/>
              <a:gd name="connsiteX5" fmla="*/ 439252 w 488058"/>
              <a:gd name="connsiteY5" fmla="*/ 547530 h 547530"/>
              <a:gd name="connsiteX6" fmla="*/ 48806 w 488058"/>
              <a:gd name="connsiteY6" fmla="*/ 547530 h 547530"/>
              <a:gd name="connsiteX7" fmla="*/ 0 w 488058"/>
              <a:gd name="connsiteY7" fmla="*/ 498724 h 547530"/>
              <a:gd name="connsiteX8" fmla="*/ 0 w 488058"/>
              <a:gd name="connsiteY8" fmla="*/ 48806 h 547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058" h="547530">
                <a:moveTo>
                  <a:pt x="0" y="48806"/>
                </a:moveTo>
                <a:cubicBezTo>
                  <a:pt x="0" y="21851"/>
                  <a:pt x="21851" y="0"/>
                  <a:pt x="48806" y="0"/>
                </a:cubicBezTo>
                <a:lnTo>
                  <a:pt x="439252" y="0"/>
                </a:lnTo>
                <a:cubicBezTo>
                  <a:pt x="466207" y="0"/>
                  <a:pt x="488058" y="21851"/>
                  <a:pt x="488058" y="48806"/>
                </a:cubicBezTo>
                <a:lnTo>
                  <a:pt x="488058" y="498724"/>
                </a:lnTo>
                <a:cubicBezTo>
                  <a:pt x="488058" y="525679"/>
                  <a:pt x="466207" y="547530"/>
                  <a:pt x="439252" y="547530"/>
                </a:cubicBezTo>
                <a:lnTo>
                  <a:pt x="48806" y="547530"/>
                </a:lnTo>
                <a:cubicBezTo>
                  <a:pt x="21851" y="547530"/>
                  <a:pt x="0" y="525679"/>
                  <a:pt x="0" y="498724"/>
                </a:cubicBezTo>
                <a:lnTo>
                  <a:pt x="0" y="48806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205" tIns="56205" rIns="56205" bIns="5620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8341300" y="4795567"/>
            <a:ext cx="683638" cy="561099"/>
          </a:xfrm>
          <a:custGeom>
            <a:avLst/>
            <a:gdLst>
              <a:gd name="connsiteX0" fmla="*/ 0 w 473035"/>
              <a:gd name="connsiteY0" fmla="*/ 37807 h 378068"/>
              <a:gd name="connsiteX1" fmla="*/ 37807 w 473035"/>
              <a:gd name="connsiteY1" fmla="*/ 0 h 378068"/>
              <a:gd name="connsiteX2" fmla="*/ 435228 w 473035"/>
              <a:gd name="connsiteY2" fmla="*/ 0 h 378068"/>
              <a:gd name="connsiteX3" fmla="*/ 473035 w 473035"/>
              <a:gd name="connsiteY3" fmla="*/ 37807 h 378068"/>
              <a:gd name="connsiteX4" fmla="*/ 473035 w 473035"/>
              <a:gd name="connsiteY4" fmla="*/ 340261 h 378068"/>
              <a:gd name="connsiteX5" fmla="*/ 435228 w 473035"/>
              <a:gd name="connsiteY5" fmla="*/ 378068 h 378068"/>
              <a:gd name="connsiteX6" fmla="*/ 37807 w 473035"/>
              <a:gd name="connsiteY6" fmla="*/ 378068 h 378068"/>
              <a:gd name="connsiteX7" fmla="*/ 0 w 473035"/>
              <a:gd name="connsiteY7" fmla="*/ 340261 h 378068"/>
              <a:gd name="connsiteX8" fmla="*/ 0 w 473035"/>
              <a:gd name="connsiteY8" fmla="*/ 37807 h 37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378068">
                <a:moveTo>
                  <a:pt x="0" y="37807"/>
                </a:moveTo>
                <a:cubicBezTo>
                  <a:pt x="0" y="16927"/>
                  <a:pt x="16927" y="0"/>
                  <a:pt x="37807" y="0"/>
                </a:cubicBezTo>
                <a:lnTo>
                  <a:pt x="435228" y="0"/>
                </a:lnTo>
                <a:cubicBezTo>
                  <a:pt x="456108" y="0"/>
                  <a:pt x="473035" y="16927"/>
                  <a:pt x="473035" y="37807"/>
                </a:cubicBezTo>
                <a:lnTo>
                  <a:pt x="473035" y="340261"/>
                </a:lnTo>
                <a:cubicBezTo>
                  <a:pt x="473035" y="361141"/>
                  <a:pt x="456108" y="378068"/>
                  <a:pt x="435228" y="378068"/>
                </a:cubicBezTo>
                <a:lnTo>
                  <a:pt x="37807" y="378068"/>
                </a:lnTo>
                <a:cubicBezTo>
                  <a:pt x="16927" y="378068"/>
                  <a:pt x="0" y="361141"/>
                  <a:pt x="0" y="340261"/>
                </a:cubicBezTo>
                <a:lnTo>
                  <a:pt x="0" y="37807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2983" tIns="52983" rIns="52983" bIns="5298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Полилиния 91"/>
          <p:cNvSpPr/>
          <p:nvPr/>
        </p:nvSpPr>
        <p:spPr>
          <a:xfrm>
            <a:off x="6776634" y="4804095"/>
            <a:ext cx="747692" cy="545471"/>
          </a:xfrm>
          <a:custGeom>
            <a:avLst/>
            <a:gdLst>
              <a:gd name="connsiteX0" fmla="*/ 0 w 444361"/>
              <a:gd name="connsiteY0" fmla="*/ 44398 h 443984"/>
              <a:gd name="connsiteX1" fmla="*/ 44398 w 444361"/>
              <a:gd name="connsiteY1" fmla="*/ 0 h 443984"/>
              <a:gd name="connsiteX2" fmla="*/ 399963 w 444361"/>
              <a:gd name="connsiteY2" fmla="*/ 0 h 443984"/>
              <a:gd name="connsiteX3" fmla="*/ 444361 w 444361"/>
              <a:gd name="connsiteY3" fmla="*/ 44398 h 443984"/>
              <a:gd name="connsiteX4" fmla="*/ 444361 w 444361"/>
              <a:gd name="connsiteY4" fmla="*/ 399586 h 443984"/>
              <a:gd name="connsiteX5" fmla="*/ 399963 w 444361"/>
              <a:gd name="connsiteY5" fmla="*/ 443984 h 443984"/>
              <a:gd name="connsiteX6" fmla="*/ 44398 w 444361"/>
              <a:gd name="connsiteY6" fmla="*/ 443984 h 443984"/>
              <a:gd name="connsiteX7" fmla="*/ 0 w 444361"/>
              <a:gd name="connsiteY7" fmla="*/ 399586 h 443984"/>
              <a:gd name="connsiteX8" fmla="*/ 0 w 444361"/>
              <a:gd name="connsiteY8" fmla="*/ 44398 h 443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443984">
                <a:moveTo>
                  <a:pt x="0" y="44398"/>
                </a:moveTo>
                <a:cubicBezTo>
                  <a:pt x="0" y="19878"/>
                  <a:pt x="19878" y="0"/>
                  <a:pt x="44398" y="0"/>
                </a:cubicBezTo>
                <a:lnTo>
                  <a:pt x="399963" y="0"/>
                </a:lnTo>
                <a:cubicBezTo>
                  <a:pt x="424483" y="0"/>
                  <a:pt x="444361" y="19878"/>
                  <a:pt x="444361" y="44398"/>
                </a:cubicBezTo>
                <a:lnTo>
                  <a:pt x="444361" y="399586"/>
                </a:lnTo>
                <a:cubicBezTo>
                  <a:pt x="444361" y="424106"/>
                  <a:pt x="424483" y="443984"/>
                  <a:pt x="399963" y="443984"/>
                </a:cubicBezTo>
                <a:lnTo>
                  <a:pt x="44398" y="443984"/>
                </a:lnTo>
                <a:cubicBezTo>
                  <a:pt x="19878" y="443984"/>
                  <a:pt x="0" y="424106"/>
                  <a:pt x="0" y="399586"/>
                </a:cubicBezTo>
                <a:lnTo>
                  <a:pt x="0" y="44398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914" tIns="54914" rIns="54914" bIns="5491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5265" y="3076031"/>
            <a:ext cx="5004000" cy="67305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среднего уровня процентной ставки по ипотечному жилищному кредиту (в рублях) по отношению к индексу потребительских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цен, процентных пунктов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5265" y="3905329"/>
            <a:ext cx="5004000" cy="64807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доступного и комфортного жилья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семьям, желающим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улучшить свои жилищные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5265" y="4721468"/>
            <a:ext cx="5004000" cy="62809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совокупное время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прохождения всех процедур, необходимых для получения разрешения на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строительство, дней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6598" y="1794258"/>
            <a:ext cx="2516642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0" descr="https://im-tub-ap-ru.yandex.net/pic/6150132de79217342d1ff8cab52cbfd2/www.gksprim.ru/upload/iblock/1a8/859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8051" y="1123016"/>
            <a:ext cx="2431493" cy="1585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65265" y="5507395"/>
            <a:ext cx="5004000" cy="65787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годовой объем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ввода жилья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расчете на 1 тыс. человек населения Чувашской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Республики, кв. м на 1000 чел. населения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5173436" y="5589240"/>
            <a:ext cx="735233" cy="540000"/>
          </a:xfrm>
          <a:custGeom>
            <a:avLst/>
            <a:gdLst>
              <a:gd name="connsiteX0" fmla="*/ 0 w 941167"/>
              <a:gd name="connsiteY0" fmla="*/ 69781 h 697806"/>
              <a:gd name="connsiteX1" fmla="*/ 69781 w 941167"/>
              <a:gd name="connsiteY1" fmla="*/ 0 h 697806"/>
              <a:gd name="connsiteX2" fmla="*/ 871386 w 941167"/>
              <a:gd name="connsiteY2" fmla="*/ 0 h 697806"/>
              <a:gd name="connsiteX3" fmla="*/ 941167 w 941167"/>
              <a:gd name="connsiteY3" fmla="*/ 69781 h 697806"/>
              <a:gd name="connsiteX4" fmla="*/ 941167 w 941167"/>
              <a:gd name="connsiteY4" fmla="*/ 628025 h 697806"/>
              <a:gd name="connsiteX5" fmla="*/ 871386 w 941167"/>
              <a:gd name="connsiteY5" fmla="*/ 697806 h 697806"/>
              <a:gd name="connsiteX6" fmla="*/ 69781 w 941167"/>
              <a:gd name="connsiteY6" fmla="*/ 697806 h 697806"/>
              <a:gd name="connsiteX7" fmla="*/ 0 w 941167"/>
              <a:gd name="connsiteY7" fmla="*/ 628025 h 697806"/>
              <a:gd name="connsiteX8" fmla="*/ 0 w 941167"/>
              <a:gd name="connsiteY8" fmla="*/ 69781 h 69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1167" h="697806">
                <a:moveTo>
                  <a:pt x="0" y="69781"/>
                </a:moveTo>
                <a:cubicBezTo>
                  <a:pt x="0" y="31242"/>
                  <a:pt x="31242" y="0"/>
                  <a:pt x="69781" y="0"/>
                </a:cubicBezTo>
                <a:lnTo>
                  <a:pt x="871386" y="0"/>
                </a:lnTo>
                <a:cubicBezTo>
                  <a:pt x="909925" y="0"/>
                  <a:pt x="941167" y="31242"/>
                  <a:pt x="941167" y="69781"/>
                </a:cubicBezTo>
                <a:lnTo>
                  <a:pt x="941167" y="628025"/>
                </a:lnTo>
                <a:cubicBezTo>
                  <a:pt x="941167" y="666564"/>
                  <a:pt x="909925" y="697806"/>
                  <a:pt x="871386" y="697806"/>
                </a:cubicBezTo>
                <a:lnTo>
                  <a:pt x="69781" y="697806"/>
                </a:lnTo>
                <a:cubicBezTo>
                  <a:pt x="31242" y="697806"/>
                  <a:pt x="0" y="666564"/>
                  <a:pt x="0" y="628025"/>
                </a:cubicBezTo>
                <a:lnTo>
                  <a:pt x="0" y="69781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48" tIns="62348" rIns="62348" bIns="6234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5978724" y="5589240"/>
            <a:ext cx="717679" cy="540000"/>
          </a:xfrm>
          <a:custGeom>
            <a:avLst/>
            <a:gdLst>
              <a:gd name="connsiteX0" fmla="*/ 0 w 473035"/>
              <a:gd name="connsiteY0" fmla="*/ 39825 h 398246"/>
              <a:gd name="connsiteX1" fmla="*/ 39825 w 473035"/>
              <a:gd name="connsiteY1" fmla="*/ 0 h 398246"/>
              <a:gd name="connsiteX2" fmla="*/ 433210 w 473035"/>
              <a:gd name="connsiteY2" fmla="*/ 0 h 398246"/>
              <a:gd name="connsiteX3" fmla="*/ 473035 w 473035"/>
              <a:gd name="connsiteY3" fmla="*/ 39825 h 398246"/>
              <a:gd name="connsiteX4" fmla="*/ 473035 w 473035"/>
              <a:gd name="connsiteY4" fmla="*/ 358421 h 398246"/>
              <a:gd name="connsiteX5" fmla="*/ 433210 w 473035"/>
              <a:gd name="connsiteY5" fmla="*/ 398246 h 398246"/>
              <a:gd name="connsiteX6" fmla="*/ 39825 w 473035"/>
              <a:gd name="connsiteY6" fmla="*/ 398246 h 398246"/>
              <a:gd name="connsiteX7" fmla="*/ 0 w 473035"/>
              <a:gd name="connsiteY7" fmla="*/ 358421 h 398246"/>
              <a:gd name="connsiteX8" fmla="*/ 0 w 473035"/>
              <a:gd name="connsiteY8" fmla="*/ 39825 h 39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398246">
                <a:moveTo>
                  <a:pt x="0" y="39825"/>
                </a:moveTo>
                <a:cubicBezTo>
                  <a:pt x="0" y="17830"/>
                  <a:pt x="17830" y="0"/>
                  <a:pt x="39825" y="0"/>
                </a:cubicBezTo>
                <a:lnTo>
                  <a:pt x="433210" y="0"/>
                </a:lnTo>
                <a:cubicBezTo>
                  <a:pt x="455205" y="0"/>
                  <a:pt x="473035" y="17830"/>
                  <a:pt x="473035" y="39825"/>
                </a:cubicBezTo>
                <a:lnTo>
                  <a:pt x="473035" y="358421"/>
                </a:lnTo>
                <a:cubicBezTo>
                  <a:pt x="473035" y="380416"/>
                  <a:pt x="455205" y="398246"/>
                  <a:pt x="433210" y="398246"/>
                </a:cubicBezTo>
                <a:lnTo>
                  <a:pt x="39825" y="398246"/>
                </a:lnTo>
                <a:cubicBezTo>
                  <a:pt x="17830" y="398246"/>
                  <a:pt x="0" y="380416"/>
                  <a:pt x="0" y="358421"/>
                </a:cubicBezTo>
                <a:lnTo>
                  <a:pt x="0" y="39825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574" tIns="53574" rIns="53574" bIns="535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Полилиния 129"/>
          <p:cNvSpPr/>
          <p:nvPr/>
        </p:nvSpPr>
        <p:spPr>
          <a:xfrm>
            <a:off x="7600493" y="5589240"/>
            <a:ext cx="656990" cy="540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Полилиния 130"/>
          <p:cNvSpPr/>
          <p:nvPr/>
        </p:nvSpPr>
        <p:spPr>
          <a:xfrm>
            <a:off x="8341301" y="5589240"/>
            <a:ext cx="683637" cy="540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521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Полилиния 131"/>
          <p:cNvSpPr/>
          <p:nvPr/>
        </p:nvSpPr>
        <p:spPr>
          <a:xfrm>
            <a:off x="6776635" y="5589240"/>
            <a:ext cx="747692" cy="540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512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77</a:t>
            </a:fld>
            <a:endParaRPr lang="ru-RU" dirty="0"/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«Развитие </a:t>
            </a: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жилищного строительства и сферы жилищно-коммунального хозяйства»</a:t>
            </a: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3347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74023" y="6473403"/>
            <a:ext cx="1006489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1388" y="764704"/>
            <a:ext cx="5386716" cy="108012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сбалансированного экономического развития и конкурентоспособности экономики Чувашской Республики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030" y="2258174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134397" y="1916832"/>
            <a:ext cx="4902099" cy="351214"/>
          </a:xfrm>
          <a:custGeom>
            <a:avLst/>
            <a:gdLst>
              <a:gd name="connsiteX0" fmla="*/ 0 w 4928030"/>
              <a:gd name="connsiteY0" fmla="*/ 40668 h 406676"/>
              <a:gd name="connsiteX1" fmla="*/ 40668 w 4928030"/>
              <a:gd name="connsiteY1" fmla="*/ 0 h 406676"/>
              <a:gd name="connsiteX2" fmla="*/ 4887362 w 4928030"/>
              <a:gd name="connsiteY2" fmla="*/ 0 h 406676"/>
              <a:gd name="connsiteX3" fmla="*/ 4928030 w 4928030"/>
              <a:gd name="connsiteY3" fmla="*/ 40668 h 406676"/>
              <a:gd name="connsiteX4" fmla="*/ 4928030 w 4928030"/>
              <a:gd name="connsiteY4" fmla="*/ 366008 h 406676"/>
              <a:gd name="connsiteX5" fmla="*/ 4887362 w 4928030"/>
              <a:gd name="connsiteY5" fmla="*/ 406676 h 406676"/>
              <a:gd name="connsiteX6" fmla="*/ 40668 w 4928030"/>
              <a:gd name="connsiteY6" fmla="*/ 406676 h 406676"/>
              <a:gd name="connsiteX7" fmla="*/ 0 w 4928030"/>
              <a:gd name="connsiteY7" fmla="*/ 366008 h 406676"/>
              <a:gd name="connsiteX8" fmla="*/ 0 w 4928030"/>
              <a:gd name="connsiteY8" fmla="*/ 40668 h 40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8030" h="406676">
                <a:moveTo>
                  <a:pt x="0" y="40668"/>
                </a:moveTo>
                <a:cubicBezTo>
                  <a:pt x="0" y="18208"/>
                  <a:pt x="18208" y="0"/>
                  <a:pt x="40668" y="0"/>
                </a:cubicBezTo>
                <a:lnTo>
                  <a:pt x="4887362" y="0"/>
                </a:lnTo>
                <a:cubicBezTo>
                  <a:pt x="4909822" y="0"/>
                  <a:pt x="4928030" y="18208"/>
                  <a:pt x="4928030" y="40668"/>
                </a:cubicBezTo>
                <a:lnTo>
                  <a:pt x="4928030" y="366008"/>
                </a:lnTo>
                <a:cubicBezTo>
                  <a:pt x="4928030" y="388468"/>
                  <a:pt x="4909822" y="406676"/>
                  <a:pt x="4887362" y="406676"/>
                </a:cubicBezTo>
                <a:lnTo>
                  <a:pt x="40668" y="406676"/>
                </a:lnTo>
                <a:cubicBezTo>
                  <a:pt x="18208" y="406676"/>
                  <a:pt x="0" y="388468"/>
                  <a:pt x="0" y="366008"/>
                </a:cubicBezTo>
                <a:lnTo>
                  <a:pt x="0" y="4066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871" tIns="72871" rIns="72871" bIns="72871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6" name="Полилиния 5"/>
          <p:cNvSpPr/>
          <p:nvPr/>
        </p:nvSpPr>
        <p:spPr>
          <a:xfrm>
            <a:off x="4134397" y="2279742"/>
            <a:ext cx="2842959" cy="319033"/>
          </a:xfrm>
          <a:custGeom>
            <a:avLst/>
            <a:gdLst>
              <a:gd name="connsiteX0" fmla="*/ 0 w 2842959"/>
              <a:gd name="connsiteY0" fmla="*/ 30897 h 308968"/>
              <a:gd name="connsiteX1" fmla="*/ 30897 w 2842959"/>
              <a:gd name="connsiteY1" fmla="*/ 0 h 308968"/>
              <a:gd name="connsiteX2" fmla="*/ 2812062 w 2842959"/>
              <a:gd name="connsiteY2" fmla="*/ 0 h 308968"/>
              <a:gd name="connsiteX3" fmla="*/ 2842959 w 2842959"/>
              <a:gd name="connsiteY3" fmla="*/ 30897 h 308968"/>
              <a:gd name="connsiteX4" fmla="*/ 2842959 w 2842959"/>
              <a:gd name="connsiteY4" fmla="*/ 278071 h 308968"/>
              <a:gd name="connsiteX5" fmla="*/ 2812062 w 2842959"/>
              <a:gd name="connsiteY5" fmla="*/ 308968 h 308968"/>
              <a:gd name="connsiteX6" fmla="*/ 30897 w 2842959"/>
              <a:gd name="connsiteY6" fmla="*/ 308968 h 308968"/>
              <a:gd name="connsiteX7" fmla="*/ 0 w 2842959"/>
              <a:gd name="connsiteY7" fmla="*/ 278071 h 308968"/>
              <a:gd name="connsiteX8" fmla="*/ 0 w 2842959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2812062" y="0"/>
                </a:lnTo>
                <a:cubicBezTo>
                  <a:pt x="2829126" y="0"/>
                  <a:pt x="2842959" y="13833"/>
                  <a:pt x="2842959" y="30897"/>
                </a:cubicBezTo>
                <a:lnTo>
                  <a:pt x="2842959" y="278071"/>
                </a:lnTo>
                <a:cubicBezTo>
                  <a:pt x="2842959" y="295135"/>
                  <a:pt x="2829126" y="308968"/>
                  <a:pt x="2812062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199" tIns="66199" rIns="66199" bIns="66199" numCol="1" spcCol="1270" anchor="ctr" anchorCtr="0">
            <a:noAutofit/>
          </a:bodyPr>
          <a:lstStyle/>
          <a:p>
            <a:pPr algn="ctr" defTabSz="6667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4134397" y="3033967"/>
            <a:ext cx="2842959" cy="432048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субъектов малого и среднего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предпринимательства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4134397" y="3511320"/>
            <a:ext cx="2842959" cy="432048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стимулирование развития внешнеэкономической деятельности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4134397" y="4031773"/>
            <a:ext cx="2842959" cy="306717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потребительского рынка и сферы услуг в Чувашской Республике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4134397" y="4391813"/>
            <a:ext cx="2842959" cy="478934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благоприятной инвестиционной среды в Чувашской Республике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4134397" y="5615949"/>
            <a:ext cx="2842959" cy="413406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монопрофильных населенных пунктов в Чувашской Республике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061905" y="2284774"/>
            <a:ext cx="612000" cy="308968"/>
          </a:xfrm>
          <a:custGeom>
            <a:avLst/>
            <a:gdLst>
              <a:gd name="connsiteX0" fmla="*/ 0 w 761117"/>
              <a:gd name="connsiteY0" fmla="*/ 30897 h 308968"/>
              <a:gd name="connsiteX1" fmla="*/ 30897 w 761117"/>
              <a:gd name="connsiteY1" fmla="*/ 0 h 308968"/>
              <a:gd name="connsiteX2" fmla="*/ 730220 w 761117"/>
              <a:gd name="connsiteY2" fmla="*/ 0 h 308968"/>
              <a:gd name="connsiteX3" fmla="*/ 761117 w 761117"/>
              <a:gd name="connsiteY3" fmla="*/ 30897 h 308968"/>
              <a:gd name="connsiteX4" fmla="*/ 761117 w 761117"/>
              <a:gd name="connsiteY4" fmla="*/ 278071 h 308968"/>
              <a:gd name="connsiteX5" fmla="*/ 730220 w 761117"/>
              <a:gd name="connsiteY5" fmla="*/ 308968 h 308968"/>
              <a:gd name="connsiteX6" fmla="*/ 30897 w 761117"/>
              <a:gd name="connsiteY6" fmla="*/ 308968 h 308968"/>
              <a:gd name="connsiteX7" fmla="*/ 0 w 761117"/>
              <a:gd name="connsiteY7" fmla="*/ 278071 h 308968"/>
              <a:gd name="connsiteX8" fmla="*/ 0 w 761117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730220" y="0"/>
                </a:lnTo>
                <a:cubicBezTo>
                  <a:pt x="747284" y="0"/>
                  <a:pt x="761117" y="13833"/>
                  <a:pt x="761117" y="30897"/>
                </a:cubicBezTo>
                <a:lnTo>
                  <a:pt x="761117" y="278071"/>
                </a:lnTo>
                <a:cubicBezTo>
                  <a:pt x="761117" y="295135"/>
                  <a:pt x="747284" y="308968"/>
                  <a:pt x="730220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</p:txBody>
      </p:sp>
      <p:sp>
        <p:nvSpPr>
          <p:cNvPr id="21" name="Полилиния 20"/>
          <p:cNvSpPr/>
          <p:nvPr/>
        </p:nvSpPr>
        <p:spPr>
          <a:xfrm>
            <a:off x="7061905" y="2636912"/>
            <a:ext cx="612000" cy="360041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57,7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7061905" y="3045471"/>
            <a:ext cx="612000" cy="432048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117,0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061905" y="3537723"/>
            <a:ext cx="612000" cy="432048"/>
          </a:xfrm>
          <a:custGeom>
            <a:avLst/>
            <a:gdLst>
              <a:gd name="connsiteX0" fmla="*/ 0 w 797091"/>
              <a:gd name="connsiteY0" fmla="*/ 61344 h 613435"/>
              <a:gd name="connsiteX1" fmla="*/ 61344 w 797091"/>
              <a:gd name="connsiteY1" fmla="*/ 0 h 613435"/>
              <a:gd name="connsiteX2" fmla="*/ 735748 w 797091"/>
              <a:gd name="connsiteY2" fmla="*/ 0 h 613435"/>
              <a:gd name="connsiteX3" fmla="*/ 797092 w 797091"/>
              <a:gd name="connsiteY3" fmla="*/ 61344 h 613435"/>
              <a:gd name="connsiteX4" fmla="*/ 797091 w 797091"/>
              <a:gd name="connsiteY4" fmla="*/ 552092 h 613435"/>
              <a:gd name="connsiteX5" fmla="*/ 735747 w 797091"/>
              <a:gd name="connsiteY5" fmla="*/ 613436 h 613435"/>
              <a:gd name="connsiteX6" fmla="*/ 61344 w 797091"/>
              <a:gd name="connsiteY6" fmla="*/ 613435 h 613435"/>
              <a:gd name="connsiteX7" fmla="*/ 0 w 797091"/>
              <a:gd name="connsiteY7" fmla="*/ 552091 h 613435"/>
              <a:gd name="connsiteX8" fmla="*/ 0 w 797091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091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35748" y="0"/>
                </a:lnTo>
                <a:cubicBezTo>
                  <a:pt x="769627" y="0"/>
                  <a:pt x="797092" y="27465"/>
                  <a:pt x="797092" y="61344"/>
                </a:cubicBezTo>
                <a:cubicBezTo>
                  <a:pt x="797092" y="224927"/>
                  <a:pt x="797091" y="388509"/>
                  <a:pt x="797091" y="552092"/>
                </a:cubicBezTo>
                <a:cubicBezTo>
                  <a:pt x="797091" y="585971"/>
                  <a:pt x="769626" y="613436"/>
                  <a:pt x="735747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7,4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7061905" y="4043209"/>
            <a:ext cx="612000" cy="292371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1,1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061905" y="4939573"/>
            <a:ext cx="612000" cy="613435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7,5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424496" y="2284774"/>
            <a:ext cx="612000" cy="308968"/>
          </a:xfrm>
          <a:custGeom>
            <a:avLst/>
            <a:gdLst>
              <a:gd name="connsiteX0" fmla="*/ 0 w 687626"/>
              <a:gd name="connsiteY0" fmla="*/ 30897 h 308968"/>
              <a:gd name="connsiteX1" fmla="*/ 30897 w 687626"/>
              <a:gd name="connsiteY1" fmla="*/ 0 h 308968"/>
              <a:gd name="connsiteX2" fmla="*/ 656729 w 687626"/>
              <a:gd name="connsiteY2" fmla="*/ 0 h 308968"/>
              <a:gd name="connsiteX3" fmla="*/ 687626 w 687626"/>
              <a:gd name="connsiteY3" fmla="*/ 30897 h 308968"/>
              <a:gd name="connsiteX4" fmla="*/ 687626 w 687626"/>
              <a:gd name="connsiteY4" fmla="*/ 278071 h 308968"/>
              <a:gd name="connsiteX5" fmla="*/ 656729 w 687626"/>
              <a:gd name="connsiteY5" fmla="*/ 308968 h 308968"/>
              <a:gd name="connsiteX6" fmla="*/ 30897 w 687626"/>
              <a:gd name="connsiteY6" fmla="*/ 308968 h 308968"/>
              <a:gd name="connsiteX7" fmla="*/ 0 w 687626"/>
              <a:gd name="connsiteY7" fmla="*/ 278071 h 308968"/>
              <a:gd name="connsiteX8" fmla="*/ 0 w 687626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656729" y="0"/>
                </a:lnTo>
                <a:cubicBezTo>
                  <a:pt x="673793" y="0"/>
                  <a:pt x="687626" y="13833"/>
                  <a:pt x="687626" y="30897"/>
                </a:cubicBezTo>
                <a:lnTo>
                  <a:pt x="687626" y="278071"/>
                </a:lnTo>
                <a:cubicBezTo>
                  <a:pt x="687626" y="295135"/>
                  <a:pt x="673793" y="308968"/>
                  <a:pt x="656729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</p:txBody>
      </p:sp>
      <p:sp>
        <p:nvSpPr>
          <p:cNvPr id="31" name="Полилиния 30"/>
          <p:cNvSpPr/>
          <p:nvPr/>
        </p:nvSpPr>
        <p:spPr>
          <a:xfrm>
            <a:off x="7740352" y="5627444"/>
            <a:ext cx="612000" cy="413406"/>
          </a:xfrm>
          <a:custGeom>
            <a:avLst/>
            <a:gdLst>
              <a:gd name="connsiteX0" fmla="*/ 0 w 752876"/>
              <a:gd name="connsiteY0" fmla="*/ 61344 h 613435"/>
              <a:gd name="connsiteX1" fmla="*/ 61344 w 752876"/>
              <a:gd name="connsiteY1" fmla="*/ 0 h 613435"/>
              <a:gd name="connsiteX2" fmla="*/ 691533 w 752876"/>
              <a:gd name="connsiteY2" fmla="*/ 0 h 613435"/>
              <a:gd name="connsiteX3" fmla="*/ 752877 w 752876"/>
              <a:gd name="connsiteY3" fmla="*/ 61344 h 613435"/>
              <a:gd name="connsiteX4" fmla="*/ 752876 w 752876"/>
              <a:gd name="connsiteY4" fmla="*/ 552092 h 613435"/>
              <a:gd name="connsiteX5" fmla="*/ 691532 w 752876"/>
              <a:gd name="connsiteY5" fmla="*/ 613436 h 613435"/>
              <a:gd name="connsiteX6" fmla="*/ 61344 w 752876"/>
              <a:gd name="connsiteY6" fmla="*/ 613435 h 613435"/>
              <a:gd name="connsiteX7" fmla="*/ 0 w 752876"/>
              <a:gd name="connsiteY7" fmla="*/ 552091 h 613435"/>
              <a:gd name="connsiteX8" fmla="*/ 0 w 752876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2876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691533" y="0"/>
                </a:lnTo>
                <a:cubicBezTo>
                  <a:pt x="725412" y="0"/>
                  <a:pt x="752877" y="27465"/>
                  <a:pt x="752877" y="61344"/>
                </a:cubicBezTo>
                <a:cubicBezTo>
                  <a:pt x="752877" y="224927"/>
                  <a:pt x="752876" y="388509"/>
                  <a:pt x="752876" y="552092"/>
                </a:cubicBezTo>
                <a:cubicBezTo>
                  <a:pt x="752876" y="585971"/>
                  <a:pt x="725411" y="613436"/>
                  <a:pt x="691532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6481884"/>
              </p:ext>
            </p:extLst>
          </p:nvPr>
        </p:nvGraphicFramePr>
        <p:xfrm>
          <a:off x="121388" y="2823073"/>
          <a:ext cx="3934126" cy="3114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" name="Picture 2" descr="T:\Сектор финансирования\5aa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234" y="680461"/>
            <a:ext cx="3217532" cy="1248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Экономическое развитие Чувашской Республики»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олилиния 31"/>
          <p:cNvSpPr/>
          <p:nvPr/>
        </p:nvSpPr>
        <p:spPr>
          <a:xfrm>
            <a:off x="7740352" y="2284774"/>
            <a:ext cx="612000" cy="308968"/>
          </a:xfrm>
          <a:custGeom>
            <a:avLst/>
            <a:gdLst>
              <a:gd name="connsiteX0" fmla="*/ 0 w 761117"/>
              <a:gd name="connsiteY0" fmla="*/ 30897 h 308968"/>
              <a:gd name="connsiteX1" fmla="*/ 30897 w 761117"/>
              <a:gd name="connsiteY1" fmla="*/ 0 h 308968"/>
              <a:gd name="connsiteX2" fmla="*/ 730220 w 761117"/>
              <a:gd name="connsiteY2" fmla="*/ 0 h 308968"/>
              <a:gd name="connsiteX3" fmla="*/ 761117 w 761117"/>
              <a:gd name="connsiteY3" fmla="*/ 30897 h 308968"/>
              <a:gd name="connsiteX4" fmla="*/ 761117 w 761117"/>
              <a:gd name="connsiteY4" fmla="*/ 278071 h 308968"/>
              <a:gd name="connsiteX5" fmla="*/ 730220 w 761117"/>
              <a:gd name="connsiteY5" fmla="*/ 308968 h 308968"/>
              <a:gd name="connsiteX6" fmla="*/ 30897 w 761117"/>
              <a:gd name="connsiteY6" fmla="*/ 308968 h 308968"/>
              <a:gd name="connsiteX7" fmla="*/ 0 w 761117"/>
              <a:gd name="connsiteY7" fmla="*/ 278071 h 308968"/>
              <a:gd name="connsiteX8" fmla="*/ 0 w 761117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730220" y="0"/>
                </a:lnTo>
                <a:cubicBezTo>
                  <a:pt x="747284" y="0"/>
                  <a:pt x="761117" y="13833"/>
                  <a:pt x="761117" y="30897"/>
                </a:cubicBezTo>
                <a:lnTo>
                  <a:pt x="761117" y="278071"/>
                </a:lnTo>
                <a:cubicBezTo>
                  <a:pt x="761117" y="295135"/>
                  <a:pt x="747284" y="308968"/>
                  <a:pt x="730220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</p:txBody>
      </p:sp>
      <p:sp>
        <p:nvSpPr>
          <p:cNvPr id="36" name="Полилиния 35"/>
          <p:cNvSpPr/>
          <p:nvPr/>
        </p:nvSpPr>
        <p:spPr>
          <a:xfrm>
            <a:off x="7061905" y="4394926"/>
            <a:ext cx="612000" cy="441589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1,8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7061905" y="5627444"/>
            <a:ext cx="612000" cy="413406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855,9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4134397" y="2636912"/>
            <a:ext cx="2842959" cy="360040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управления экономическим развитием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740352" y="2637811"/>
            <a:ext cx="612000" cy="360041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57,1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424496" y="2636911"/>
            <a:ext cx="612000" cy="360041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56,9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740352" y="3050688"/>
            <a:ext cx="612000" cy="432048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67,2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8424496" y="3050688"/>
            <a:ext cx="612000" cy="432048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72,8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4134397" y="4929816"/>
            <a:ext cx="2842959" cy="614125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административных барьеров, оптимизация и повышение качества предоставления государственных и муниципальных услуг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7740352" y="3537723"/>
            <a:ext cx="612000" cy="432048"/>
          </a:xfrm>
          <a:custGeom>
            <a:avLst/>
            <a:gdLst>
              <a:gd name="connsiteX0" fmla="*/ 0 w 797091"/>
              <a:gd name="connsiteY0" fmla="*/ 61344 h 613435"/>
              <a:gd name="connsiteX1" fmla="*/ 61344 w 797091"/>
              <a:gd name="connsiteY1" fmla="*/ 0 h 613435"/>
              <a:gd name="connsiteX2" fmla="*/ 735748 w 797091"/>
              <a:gd name="connsiteY2" fmla="*/ 0 h 613435"/>
              <a:gd name="connsiteX3" fmla="*/ 797092 w 797091"/>
              <a:gd name="connsiteY3" fmla="*/ 61344 h 613435"/>
              <a:gd name="connsiteX4" fmla="*/ 797091 w 797091"/>
              <a:gd name="connsiteY4" fmla="*/ 552092 h 613435"/>
              <a:gd name="connsiteX5" fmla="*/ 735747 w 797091"/>
              <a:gd name="connsiteY5" fmla="*/ 613436 h 613435"/>
              <a:gd name="connsiteX6" fmla="*/ 61344 w 797091"/>
              <a:gd name="connsiteY6" fmla="*/ 613435 h 613435"/>
              <a:gd name="connsiteX7" fmla="*/ 0 w 797091"/>
              <a:gd name="connsiteY7" fmla="*/ 552091 h 613435"/>
              <a:gd name="connsiteX8" fmla="*/ 0 w 797091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091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35748" y="0"/>
                </a:lnTo>
                <a:cubicBezTo>
                  <a:pt x="769627" y="0"/>
                  <a:pt x="797092" y="27465"/>
                  <a:pt x="797092" y="61344"/>
                </a:cubicBezTo>
                <a:cubicBezTo>
                  <a:pt x="797092" y="224927"/>
                  <a:pt x="797091" y="388509"/>
                  <a:pt x="797091" y="552092"/>
                </a:cubicBezTo>
                <a:cubicBezTo>
                  <a:pt x="797091" y="585971"/>
                  <a:pt x="769626" y="613436"/>
                  <a:pt x="735747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3,0</a:t>
            </a:r>
          </a:p>
        </p:txBody>
      </p:sp>
      <p:sp>
        <p:nvSpPr>
          <p:cNvPr id="45" name="Полилиния 44"/>
          <p:cNvSpPr/>
          <p:nvPr/>
        </p:nvSpPr>
        <p:spPr>
          <a:xfrm>
            <a:off x="8424496" y="3537723"/>
            <a:ext cx="612000" cy="432048"/>
          </a:xfrm>
          <a:custGeom>
            <a:avLst/>
            <a:gdLst>
              <a:gd name="connsiteX0" fmla="*/ 0 w 797091"/>
              <a:gd name="connsiteY0" fmla="*/ 61344 h 613435"/>
              <a:gd name="connsiteX1" fmla="*/ 61344 w 797091"/>
              <a:gd name="connsiteY1" fmla="*/ 0 h 613435"/>
              <a:gd name="connsiteX2" fmla="*/ 735748 w 797091"/>
              <a:gd name="connsiteY2" fmla="*/ 0 h 613435"/>
              <a:gd name="connsiteX3" fmla="*/ 797092 w 797091"/>
              <a:gd name="connsiteY3" fmla="*/ 61344 h 613435"/>
              <a:gd name="connsiteX4" fmla="*/ 797091 w 797091"/>
              <a:gd name="connsiteY4" fmla="*/ 552092 h 613435"/>
              <a:gd name="connsiteX5" fmla="*/ 735747 w 797091"/>
              <a:gd name="connsiteY5" fmla="*/ 613436 h 613435"/>
              <a:gd name="connsiteX6" fmla="*/ 61344 w 797091"/>
              <a:gd name="connsiteY6" fmla="*/ 613435 h 613435"/>
              <a:gd name="connsiteX7" fmla="*/ 0 w 797091"/>
              <a:gd name="connsiteY7" fmla="*/ 552091 h 613435"/>
              <a:gd name="connsiteX8" fmla="*/ 0 w 797091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091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35748" y="0"/>
                </a:lnTo>
                <a:cubicBezTo>
                  <a:pt x="769627" y="0"/>
                  <a:pt x="797092" y="27465"/>
                  <a:pt x="797092" y="61344"/>
                </a:cubicBezTo>
                <a:cubicBezTo>
                  <a:pt x="797092" y="224927"/>
                  <a:pt x="797091" y="388509"/>
                  <a:pt x="797091" y="552092"/>
                </a:cubicBezTo>
                <a:cubicBezTo>
                  <a:pt x="797091" y="585971"/>
                  <a:pt x="769626" y="613436"/>
                  <a:pt x="735747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3,1</a:t>
            </a:r>
          </a:p>
        </p:txBody>
      </p:sp>
      <p:sp>
        <p:nvSpPr>
          <p:cNvPr id="46" name="Полилиния 45"/>
          <p:cNvSpPr/>
          <p:nvPr/>
        </p:nvSpPr>
        <p:spPr>
          <a:xfrm>
            <a:off x="7740352" y="4043208"/>
            <a:ext cx="612000" cy="292371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424496" y="4048569"/>
            <a:ext cx="612000" cy="292371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740352" y="4410485"/>
            <a:ext cx="612000" cy="441589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14,0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8424496" y="4410484"/>
            <a:ext cx="612000" cy="441589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14,0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740352" y="4929816"/>
            <a:ext cx="612000" cy="613435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4,9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424496" y="4930506"/>
            <a:ext cx="612000" cy="613435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4,9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8424496" y="5628301"/>
            <a:ext cx="612000" cy="413406"/>
          </a:xfrm>
          <a:custGeom>
            <a:avLst/>
            <a:gdLst>
              <a:gd name="connsiteX0" fmla="*/ 0 w 752876"/>
              <a:gd name="connsiteY0" fmla="*/ 61344 h 613435"/>
              <a:gd name="connsiteX1" fmla="*/ 61344 w 752876"/>
              <a:gd name="connsiteY1" fmla="*/ 0 h 613435"/>
              <a:gd name="connsiteX2" fmla="*/ 691533 w 752876"/>
              <a:gd name="connsiteY2" fmla="*/ 0 h 613435"/>
              <a:gd name="connsiteX3" fmla="*/ 752877 w 752876"/>
              <a:gd name="connsiteY3" fmla="*/ 61344 h 613435"/>
              <a:gd name="connsiteX4" fmla="*/ 752876 w 752876"/>
              <a:gd name="connsiteY4" fmla="*/ 552092 h 613435"/>
              <a:gd name="connsiteX5" fmla="*/ 691532 w 752876"/>
              <a:gd name="connsiteY5" fmla="*/ 613436 h 613435"/>
              <a:gd name="connsiteX6" fmla="*/ 61344 w 752876"/>
              <a:gd name="connsiteY6" fmla="*/ 613435 h 613435"/>
              <a:gd name="connsiteX7" fmla="*/ 0 w 752876"/>
              <a:gd name="connsiteY7" fmla="*/ 552091 h 613435"/>
              <a:gd name="connsiteX8" fmla="*/ 0 w 752876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2876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691533" y="0"/>
                </a:lnTo>
                <a:cubicBezTo>
                  <a:pt x="725412" y="0"/>
                  <a:pt x="752877" y="27465"/>
                  <a:pt x="752877" y="61344"/>
                </a:cubicBezTo>
                <a:cubicBezTo>
                  <a:pt x="752877" y="224927"/>
                  <a:pt x="752876" y="388509"/>
                  <a:pt x="752876" y="552092"/>
                </a:cubicBezTo>
                <a:cubicBezTo>
                  <a:pt x="752876" y="585971"/>
                  <a:pt x="725411" y="613436"/>
                  <a:pt x="691532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4134397" y="6096657"/>
            <a:ext cx="2842959" cy="413406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061905" y="6096657"/>
            <a:ext cx="612000" cy="408554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46,1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7740352" y="6101509"/>
            <a:ext cx="612000" cy="408554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46,1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8424496" y="6101509"/>
            <a:ext cx="612000" cy="408554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46,1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204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126783" y="827577"/>
            <a:ext cx="3903032" cy="1092777"/>
          </a:xfrm>
          <a:custGeom>
            <a:avLst/>
            <a:gdLst>
              <a:gd name="connsiteX0" fmla="*/ 0 w 3903032"/>
              <a:gd name="connsiteY0" fmla="*/ 109278 h 1092777"/>
              <a:gd name="connsiteX1" fmla="*/ 109278 w 3903032"/>
              <a:gd name="connsiteY1" fmla="*/ 0 h 1092777"/>
              <a:gd name="connsiteX2" fmla="*/ 3793754 w 3903032"/>
              <a:gd name="connsiteY2" fmla="*/ 0 h 1092777"/>
              <a:gd name="connsiteX3" fmla="*/ 3903032 w 3903032"/>
              <a:gd name="connsiteY3" fmla="*/ 109278 h 1092777"/>
              <a:gd name="connsiteX4" fmla="*/ 3903032 w 3903032"/>
              <a:gd name="connsiteY4" fmla="*/ 983499 h 1092777"/>
              <a:gd name="connsiteX5" fmla="*/ 3793754 w 3903032"/>
              <a:gd name="connsiteY5" fmla="*/ 1092777 h 1092777"/>
              <a:gd name="connsiteX6" fmla="*/ 109278 w 3903032"/>
              <a:gd name="connsiteY6" fmla="*/ 1092777 h 1092777"/>
              <a:gd name="connsiteX7" fmla="*/ 0 w 3903032"/>
              <a:gd name="connsiteY7" fmla="*/ 983499 h 1092777"/>
              <a:gd name="connsiteX8" fmla="*/ 0 w 3903032"/>
              <a:gd name="connsiteY8" fmla="*/ 109278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1092777">
                <a:moveTo>
                  <a:pt x="0" y="109278"/>
                </a:moveTo>
                <a:cubicBezTo>
                  <a:pt x="0" y="48925"/>
                  <a:pt x="48925" y="0"/>
                  <a:pt x="109278" y="0"/>
                </a:cubicBezTo>
                <a:lnTo>
                  <a:pt x="3793754" y="0"/>
                </a:lnTo>
                <a:cubicBezTo>
                  <a:pt x="3854107" y="0"/>
                  <a:pt x="3903032" y="48925"/>
                  <a:pt x="3903032" y="109278"/>
                </a:cubicBezTo>
                <a:lnTo>
                  <a:pt x="3903032" y="983499"/>
                </a:lnTo>
                <a:cubicBezTo>
                  <a:pt x="3903032" y="1043852"/>
                  <a:pt x="3854107" y="1092777"/>
                  <a:pt x="3793754" y="1092777"/>
                </a:cubicBezTo>
                <a:lnTo>
                  <a:pt x="109278" y="1092777"/>
                </a:lnTo>
                <a:cubicBezTo>
                  <a:pt x="48925" y="1092777"/>
                  <a:pt x="0" y="1043852"/>
                  <a:pt x="0" y="983499"/>
                </a:cubicBezTo>
                <a:lnTo>
                  <a:pt x="0" y="109278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92966" tIns="92966" rIns="92966" bIns="92966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5135705" y="2119510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факт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5130328" y="2924944"/>
            <a:ext cx="730024" cy="109277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259,6</a:t>
            </a:r>
          </a:p>
        </p:txBody>
      </p:sp>
      <p:sp>
        <p:nvSpPr>
          <p:cNvPr id="9" name="Полилиния 8"/>
          <p:cNvSpPr/>
          <p:nvPr/>
        </p:nvSpPr>
        <p:spPr>
          <a:xfrm>
            <a:off x="5130328" y="4078799"/>
            <a:ext cx="730024" cy="109277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35705" y="5215397"/>
            <a:ext cx="730024" cy="109277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927052" y="2119510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факт</a:t>
            </a:r>
          </a:p>
        </p:txBody>
      </p:sp>
      <p:sp>
        <p:nvSpPr>
          <p:cNvPr id="17" name="Полилиния 16"/>
          <p:cNvSpPr/>
          <p:nvPr/>
        </p:nvSpPr>
        <p:spPr>
          <a:xfrm>
            <a:off x="5927052" y="2940122"/>
            <a:ext cx="730024" cy="109277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277,4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927052" y="4077759"/>
            <a:ext cx="730024" cy="109277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5927052" y="5215397"/>
            <a:ext cx="730024" cy="109277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6718399" y="2119510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</p:txBody>
      </p:sp>
      <p:sp>
        <p:nvSpPr>
          <p:cNvPr id="21" name="Полилиния 20"/>
          <p:cNvSpPr/>
          <p:nvPr/>
        </p:nvSpPr>
        <p:spPr>
          <a:xfrm>
            <a:off x="6718399" y="2940122"/>
            <a:ext cx="730024" cy="109277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293,4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18399" y="4082695"/>
            <a:ext cx="730024" cy="109277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718399" y="5215397"/>
            <a:ext cx="730024" cy="109277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509746" y="2119510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7509746" y="2940122"/>
            <a:ext cx="730024" cy="109277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310,6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509746" y="4077759"/>
            <a:ext cx="730024" cy="109277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509746" y="5215397"/>
            <a:ext cx="730024" cy="109277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301093" y="2119510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</p:txBody>
      </p:sp>
      <p:sp>
        <p:nvSpPr>
          <p:cNvPr id="30" name="Полилиния 29"/>
          <p:cNvSpPr/>
          <p:nvPr/>
        </p:nvSpPr>
        <p:spPr>
          <a:xfrm>
            <a:off x="8301093" y="2940122"/>
            <a:ext cx="730024" cy="109277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329,5</a:t>
            </a:r>
          </a:p>
        </p:txBody>
      </p:sp>
      <p:sp>
        <p:nvSpPr>
          <p:cNvPr id="31" name="Полилиния 30"/>
          <p:cNvSpPr/>
          <p:nvPr/>
        </p:nvSpPr>
        <p:spPr>
          <a:xfrm>
            <a:off x="8301093" y="4077759"/>
            <a:ext cx="730024" cy="109277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32" name="Полилиния 31"/>
          <p:cNvSpPr/>
          <p:nvPr/>
        </p:nvSpPr>
        <p:spPr>
          <a:xfrm>
            <a:off x="8301093" y="5215397"/>
            <a:ext cx="730024" cy="109277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0571" y="2924944"/>
            <a:ext cx="4903478" cy="108012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Валовой региональный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продукт, млрд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99613" y="4105539"/>
            <a:ext cx="4904418" cy="108012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выполнения мероприятий по внедрению целевых моделей регулирования и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правоприменения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направленных на повышение инвестиционной привлекательности Чувашской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Республики, %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7757" y="5301208"/>
            <a:ext cx="4896418" cy="100811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заключенных соглашений о сотрудничестве с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инвесторами, ед.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7757" y="1700808"/>
            <a:ext cx="2694136" cy="648072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79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050" name="Picture 2" descr="T:\Сектор финансирования\198186_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389" y="1042049"/>
            <a:ext cx="2279984" cy="17566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Экономическое развитие Чувашской Республики»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233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1" name="Номер слайда 2"/>
          <p:cNvSpPr txBox="1">
            <a:spLocks/>
          </p:cNvSpPr>
          <p:nvPr/>
        </p:nvSpPr>
        <p:spPr>
          <a:xfrm>
            <a:off x="8748464" y="6308725"/>
            <a:ext cx="395536" cy="412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kern="1200" baseline="0">
                <a:solidFill>
                  <a:srgbClr val="A03202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ru-RU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879602495"/>
              </p:ext>
            </p:extLst>
          </p:nvPr>
        </p:nvGraphicFramePr>
        <p:xfrm>
          <a:off x="509906" y="1772816"/>
          <a:ext cx="8136904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Скругленный прямоугольник 21"/>
          <p:cNvSpPr/>
          <p:nvPr/>
        </p:nvSpPr>
        <p:spPr>
          <a:xfrm>
            <a:off x="1259632" y="836712"/>
            <a:ext cx="6840760" cy="5788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проекта республиканского бюджета Чувашской Республики основывается на:</a:t>
            </a:r>
            <a:endParaRPr lang="ru-RU" sz="1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299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80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1388" y="764704"/>
            <a:ext cx="5386716" cy="108012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 для развития промышленности Чувашской Республики;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инновационной активности бизнеса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734" y="2464973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152372" y="2886020"/>
            <a:ext cx="4928030" cy="351214"/>
          </a:xfrm>
          <a:custGeom>
            <a:avLst/>
            <a:gdLst>
              <a:gd name="connsiteX0" fmla="*/ 0 w 4928030"/>
              <a:gd name="connsiteY0" fmla="*/ 40668 h 406676"/>
              <a:gd name="connsiteX1" fmla="*/ 40668 w 4928030"/>
              <a:gd name="connsiteY1" fmla="*/ 0 h 406676"/>
              <a:gd name="connsiteX2" fmla="*/ 4887362 w 4928030"/>
              <a:gd name="connsiteY2" fmla="*/ 0 h 406676"/>
              <a:gd name="connsiteX3" fmla="*/ 4928030 w 4928030"/>
              <a:gd name="connsiteY3" fmla="*/ 40668 h 406676"/>
              <a:gd name="connsiteX4" fmla="*/ 4928030 w 4928030"/>
              <a:gd name="connsiteY4" fmla="*/ 366008 h 406676"/>
              <a:gd name="connsiteX5" fmla="*/ 4887362 w 4928030"/>
              <a:gd name="connsiteY5" fmla="*/ 406676 h 406676"/>
              <a:gd name="connsiteX6" fmla="*/ 40668 w 4928030"/>
              <a:gd name="connsiteY6" fmla="*/ 406676 h 406676"/>
              <a:gd name="connsiteX7" fmla="*/ 0 w 4928030"/>
              <a:gd name="connsiteY7" fmla="*/ 366008 h 406676"/>
              <a:gd name="connsiteX8" fmla="*/ 0 w 4928030"/>
              <a:gd name="connsiteY8" fmla="*/ 40668 h 40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8030" h="406676">
                <a:moveTo>
                  <a:pt x="0" y="40668"/>
                </a:moveTo>
                <a:cubicBezTo>
                  <a:pt x="0" y="18208"/>
                  <a:pt x="18208" y="0"/>
                  <a:pt x="40668" y="0"/>
                </a:cubicBezTo>
                <a:lnTo>
                  <a:pt x="4887362" y="0"/>
                </a:lnTo>
                <a:cubicBezTo>
                  <a:pt x="4909822" y="0"/>
                  <a:pt x="4928030" y="18208"/>
                  <a:pt x="4928030" y="40668"/>
                </a:cubicBezTo>
                <a:lnTo>
                  <a:pt x="4928030" y="366008"/>
                </a:lnTo>
                <a:cubicBezTo>
                  <a:pt x="4928030" y="388468"/>
                  <a:pt x="4909822" y="406676"/>
                  <a:pt x="4887362" y="406676"/>
                </a:cubicBezTo>
                <a:lnTo>
                  <a:pt x="40668" y="406676"/>
                </a:lnTo>
                <a:cubicBezTo>
                  <a:pt x="18208" y="406676"/>
                  <a:pt x="0" y="388468"/>
                  <a:pt x="0" y="366008"/>
                </a:cubicBezTo>
                <a:lnTo>
                  <a:pt x="0" y="4066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871" tIns="72871" rIns="72871" bIns="72871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6" name="Полилиния 5"/>
          <p:cNvSpPr/>
          <p:nvPr/>
        </p:nvSpPr>
        <p:spPr>
          <a:xfrm>
            <a:off x="4139952" y="3315074"/>
            <a:ext cx="2842959" cy="462827"/>
          </a:xfrm>
          <a:custGeom>
            <a:avLst/>
            <a:gdLst>
              <a:gd name="connsiteX0" fmla="*/ 0 w 2842959"/>
              <a:gd name="connsiteY0" fmla="*/ 30897 h 308968"/>
              <a:gd name="connsiteX1" fmla="*/ 30897 w 2842959"/>
              <a:gd name="connsiteY1" fmla="*/ 0 h 308968"/>
              <a:gd name="connsiteX2" fmla="*/ 2812062 w 2842959"/>
              <a:gd name="connsiteY2" fmla="*/ 0 h 308968"/>
              <a:gd name="connsiteX3" fmla="*/ 2842959 w 2842959"/>
              <a:gd name="connsiteY3" fmla="*/ 30897 h 308968"/>
              <a:gd name="connsiteX4" fmla="*/ 2842959 w 2842959"/>
              <a:gd name="connsiteY4" fmla="*/ 278071 h 308968"/>
              <a:gd name="connsiteX5" fmla="*/ 2812062 w 2842959"/>
              <a:gd name="connsiteY5" fmla="*/ 308968 h 308968"/>
              <a:gd name="connsiteX6" fmla="*/ 30897 w 2842959"/>
              <a:gd name="connsiteY6" fmla="*/ 308968 h 308968"/>
              <a:gd name="connsiteX7" fmla="*/ 0 w 2842959"/>
              <a:gd name="connsiteY7" fmla="*/ 278071 h 308968"/>
              <a:gd name="connsiteX8" fmla="*/ 0 w 2842959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2812062" y="0"/>
                </a:lnTo>
                <a:cubicBezTo>
                  <a:pt x="2829126" y="0"/>
                  <a:pt x="2842959" y="13833"/>
                  <a:pt x="2842959" y="30897"/>
                </a:cubicBezTo>
                <a:lnTo>
                  <a:pt x="2842959" y="278071"/>
                </a:lnTo>
                <a:cubicBezTo>
                  <a:pt x="2842959" y="295135"/>
                  <a:pt x="2829126" y="308968"/>
                  <a:pt x="2812062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199" tIns="66199" rIns="66199" bIns="66199" numCol="1" spcCol="1270" anchor="ctr" anchorCtr="0">
            <a:noAutofit/>
          </a:bodyPr>
          <a:lstStyle/>
          <a:p>
            <a:pPr algn="ctr" defTabSz="6667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4152372" y="4719927"/>
            <a:ext cx="2842959" cy="492552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7117878" y="3309416"/>
            <a:ext cx="612000" cy="468485"/>
          </a:xfrm>
          <a:custGeom>
            <a:avLst/>
            <a:gdLst>
              <a:gd name="connsiteX0" fmla="*/ 0 w 761117"/>
              <a:gd name="connsiteY0" fmla="*/ 30897 h 308968"/>
              <a:gd name="connsiteX1" fmla="*/ 30897 w 761117"/>
              <a:gd name="connsiteY1" fmla="*/ 0 h 308968"/>
              <a:gd name="connsiteX2" fmla="*/ 730220 w 761117"/>
              <a:gd name="connsiteY2" fmla="*/ 0 h 308968"/>
              <a:gd name="connsiteX3" fmla="*/ 761117 w 761117"/>
              <a:gd name="connsiteY3" fmla="*/ 30897 h 308968"/>
              <a:gd name="connsiteX4" fmla="*/ 761117 w 761117"/>
              <a:gd name="connsiteY4" fmla="*/ 278071 h 308968"/>
              <a:gd name="connsiteX5" fmla="*/ 730220 w 761117"/>
              <a:gd name="connsiteY5" fmla="*/ 308968 h 308968"/>
              <a:gd name="connsiteX6" fmla="*/ 30897 w 761117"/>
              <a:gd name="connsiteY6" fmla="*/ 308968 h 308968"/>
              <a:gd name="connsiteX7" fmla="*/ 0 w 761117"/>
              <a:gd name="connsiteY7" fmla="*/ 278071 h 308968"/>
              <a:gd name="connsiteX8" fmla="*/ 0 w 761117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730220" y="0"/>
                </a:lnTo>
                <a:cubicBezTo>
                  <a:pt x="747284" y="0"/>
                  <a:pt x="761117" y="13833"/>
                  <a:pt x="761117" y="30897"/>
                </a:cubicBezTo>
                <a:lnTo>
                  <a:pt x="761117" y="278071"/>
                </a:lnTo>
                <a:cubicBezTo>
                  <a:pt x="761117" y="295135"/>
                  <a:pt x="747284" y="308968"/>
                  <a:pt x="730220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</p:txBody>
      </p:sp>
      <p:sp>
        <p:nvSpPr>
          <p:cNvPr id="21" name="Полилиния 20"/>
          <p:cNvSpPr/>
          <p:nvPr/>
        </p:nvSpPr>
        <p:spPr>
          <a:xfrm>
            <a:off x="7131571" y="3933056"/>
            <a:ext cx="612000" cy="714864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53,1</a:t>
            </a:r>
          </a:p>
        </p:txBody>
      </p:sp>
      <p:sp>
        <p:nvSpPr>
          <p:cNvPr id="22" name="Полилиния 21"/>
          <p:cNvSpPr/>
          <p:nvPr/>
        </p:nvSpPr>
        <p:spPr>
          <a:xfrm>
            <a:off x="7131571" y="4731431"/>
            <a:ext cx="612000" cy="492552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451630" y="3315074"/>
            <a:ext cx="612000" cy="468485"/>
          </a:xfrm>
          <a:custGeom>
            <a:avLst/>
            <a:gdLst>
              <a:gd name="connsiteX0" fmla="*/ 0 w 687626"/>
              <a:gd name="connsiteY0" fmla="*/ 30897 h 308968"/>
              <a:gd name="connsiteX1" fmla="*/ 30897 w 687626"/>
              <a:gd name="connsiteY1" fmla="*/ 0 h 308968"/>
              <a:gd name="connsiteX2" fmla="*/ 656729 w 687626"/>
              <a:gd name="connsiteY2" fmla="*/ 0 h 308968"/>
              <a:gd name="connsiteX3" fmla="*/ 687626 w 687626"/>
              <a:gd name="connsiteY3" fmla="*/ 30897 h 308968"/>
              <a:gd name="connsiteX4" fmla="*/ 687626 w 687626"/>
              <a:gd name="connsiteY4" fmla="*/ 278071 h 308968"/>
              <a:gd name="connsiteX5" fmla="*/ 656729 w 687626"/>
              <a:gd name="connsiteY5" fmla="*/ 308968 h 308968"/>
              <a:gd name="connsiteX6" fmla="*/ 30897 w 687626"/>
              <a:gd name="connsiteY6" fmla="*/ 308968 h 308968"/>
              <a:gd name="connsiteX7" fmla="*/ 0 w 687626"/>
              <a:gd name="connsiteY7" fmla="*/ 278071 h 308968"/>
              <a:gd name="connsiteX8" fmla="*/ 0 w 687626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656729" y="0"/>
                </a:lnTo>
                <a:cubicBezTo>
                  <a:pt x="673793" y="0"/>
                  <a:pt x="687626" y="13833"/>
                  <a:pt x="687626" y="30897"/>
                </a:cubicBezTo>
                <a:lnTo>
                  <a:pt x="687626" y="278071"/>
                </a:lnTo>
                <a:cubicBezTo>
                  <a:pt x="687626" y="295135"/>
                  <a:pt x="673793" y="308968"/>
                  <a:pt x="656729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0832842"/>
              </p:ext>
            </p:extLst>
          </p:nvPr>
        </p:nvGraphicFramePr>
        <p:xfrm>
          <a:off x="215056" y="2884822"/>
          <a:ext cx="3934126" cy="3114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промышленности и инновационная экономика»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олилиния 31"/>
          <p:cNvSpPr/>
          <p:nvPr/>
        </p:nvSpPr>
        <p:spPr>
          <a:xfrm>
            <a:off x="7769011" y="3315074"/>
            <a:ext cx="612000" cy="468485"/>
          </a:xfrm>
          <a:custGeom>
            <a:avLst/>
            <a:gdLst>
              <a:gd name="connsiteX0" fmla="*/ 0 w 761117"/>
              <a:gd name="connsiteY0" fmla="*/ 30897 h 308968"/>
              <a:gd name="connsiteX1" fmla="*/ 30897 w 761117"/>
              <a:gd name="connsiteY1" fmla="*/ 0 h 308968"/>
              <a:gd name="connsiteX2" fmla="*/ 730220 w 761117"/>
              <a:gd name="connsiteY2" fmla="*/ 0 h 308968"/>
              <a:gd name="connsiteX3" fmla="*/ 761117 w 761117"/>
              <a:gd name="connsiteY3" fmla="*/ 30897 h 308968"/>
              <a:gd name="connsiteX4" fmla="*/ 761117 w 761117"/>
              <a:gd name="connsiteY4" fmla="*/ 278071 h 308968"/>
              <a:gd name="connsiteX5" fmla="*/ 730220 w 761117"/>
              <a:gd name="connsiteY5" fmla="*/ 308968 h 308968"/>
              <a:gd name="connsiteX6" fmla="*/ 30897 w 761117"/>
              <a:gd name="connsiteY6" fmla="*/ 308968 h 308968"/>
              <a:gd name="connsiteX7" fmla="*/ 0 w 761117"/>
              <a:gd name="connsiteY7" fmla="*/ 278071 h 308968"/>
              <a:gd name="connsiteX8" fmla="*/ 0 w 761117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730220" y="0"/>
                </a:lnTo>
                <a:cubicBezTo>
                  <a:pt x="747284" y="0"/>
                  <a:pt x="761117" y="13833"/>
                  <a:pt x="761117" y="30897"/>
                </a:cubicBezTo>
                <a:lnTo>
                  <a:pt x="761117" y="278071"/>
                </a:lnTo>
                <a:cubicBezTo>
                  <a:pt x="761117" y="295135"/>
                  <a:pt x="747284" y="308968"/>
                  <a:pt x="730220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</p:txBody>
      </p:sp>
      <p:sp>
        <p:nvSpPr>
          <p:cNvPr id="38" name="Полилиния 37"/>
          <p:cNvSpPr/>
          <p:nvPr/>
        </p:nvSpPr>
        <p:spPr>
          <a:xfrm>
            <a:off x="4149690" y="3933055"/>
            <a:ext cx="2842959" cy="714863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Инновационное развитие промышленности Чувашской Республики</a:t>
            </a:r>
          </a:p>
        </p:txBody>
      </p:sp>
      <p:sp>
        <p:nvSpPr>
          <p:cNvPr id="39" name="Полилиния 38"/>
          <p:cNvSpPr/>
          <p:nvPr/>
        </p:nvSpPr>
        <p:spPr>
          <a:xfrm>
            <a:off x="7781431" y="3933955"/>
            <a:ext cx="612000" cy="714864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5,7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455229" y="3933055"/>
            <a:ext cx="612000" cy="714864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5,7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781431" y="4736648"/>
            <a:ext cx="612000" cy="492552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8438576" y="4736647"/>
            <a:ext cx="612000" cy="487335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774" y="620688"/>
            <a:ext cx="3024336" cy="22653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Скругленная прямоугольная выноска 56"/>
          <p:cNvSpPr/>
          <p:nvPr/>
        </p:nvSpPr>
        <p:spPr>
          <a:xfrm>
            <a:off x="5365047" y="6093296"/>
            <a:ext cx="3053398" cy="638668"/>
          </a:xfrm>
          <a:prstGeom prst="wedgeRoundRectCallout">
            <a:avLst>
              <a:gd name="adj1" fmla="val -64427"/>
              <a:gd name="adj2" fmla="val -81382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Государственная программа действует с 1 января 2017 года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4188294" y="5269616"/>
            <a:ext cx="2842959" cy="607655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ts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Приоритетная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</a:p>
          <a:p>
            <a:pPr algn="ctr" defTabSz="488950">
              <a:lnSpc>
                <a:spcPct val="90000"/>
              </a:lnSpc>
              <a:spcAft>
                <a:spcPts val="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производительности труда и поддержка занятости</a:t>
            </a:r>
          </a:p>
        </p:txBody>
      </p:sp>
      <p:sp>
        <p:nvSpPr>
          <p:cNvPr id="27" name="Полилиния 26"/>
          <p:cNvSpPr/>
          <p:nvPr/>
        </p:nvSpPr>
        <p:spPr>
          <a:xfrm>
            <a:off x="7167493" y="5281121"/>
            <a:ext cx="613938" cy="59615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4,1</a:t>
            </a:r>
          </a:p>
        </p:txBody>
      </p:sp>
      <p:sp>
        <p:nvSpPr>
          <p:cNvPr id="28" name="Полилиния 27"/>
          <p:cNvSpPr/>
          <p:nvPr/>
        </p:nvSpPr>
        <p:spPr>
          <a:xfrm>
            <a:off x="7817352" y="5286337"/>
            <a:ext cx="634277" cy="590933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474498" y="5286337"/>
            <a:ext cx="622142" cy="590933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12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126783" y="827577"/>
            <a:ext cx="3903032" cy="1092777"/>
          </a:xfrm>
          <a:custGeom>
            <a:avLst/>
            <a:gdLst>
              <a:gd name="connsiteX0" fmla="*/ 0 w 3903032"/>
              <a:gd name="connsiteY0" fmla="*/ 109278 h 1092777"/>
              <a:gd name="connsiteX1" fmla="*/ 109278 w 3903032"/>
              <a:gd name="connsiteY1" fmla="*/ 0 h 1092777"/>
              <a:gd name="connsiteX2" fmla="*/ 3793754 w 3903032"/>
              <a:gd name="connsiteY2" fmla="*/ 0 h 1092777"/>
              <a:gd name="connsiteX3" fmla="*/ 3903032 w 3903032"/>
              <a:gd name="connsiteY3" fmla="*/ 109278 h 1092777"/>
              <a:gd name="connsiteX4" fmla="*/ 3903032 w 3903032"/>
              <a:gd name="connsiteY4" fmla="*/ 983499 h 1092777"/>
              <a:gd name="connsiteX5" fmla="*/ 3793754 w 3903032"/>
              <a:gd name="connsiteY5" fmla="*/ 1092777 h 1092777"/>
              <a:gd name="connsiteX6" fmla="*/ 109278 w 3903032"/>
              <a:gd name="connsiteY6" fmla="*/ 1092777 h 1092777"/>
              <a:gd name="connsiteX7" fmla="*/ 0 w 3903032"/>
              <a:gd name="connsiteY7" fmla="*/ 983499 h 1092777"/>
              <a:gd name="connsiteX8" fmla="*/ 0 w 3903032"/>
              <a:gd name="connsiteY8" fmla="*/ 109278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1092777">
                <a:moveTo>
                  <a:pt x="0" y="109278"/>
                </a:moveTo>
                <a:cubicBezTo>
                  <a:pt x="0" y="48925"/>
                  <a:pt x="48925" y="0"/>
                  <a:pt x="109278" y="0"/>
                </a:cubicBezTo>
                <a:lnTo>
                  <a:pt x="3793754" y="0"/>
                </a:lnTo>
                <a:cubicBezTo>
                  <a:pt x="3854107" y="0"/>
                  <a:pt x="3903032" y="48925"/>
                  <a:pt x="3903032" y="109278"/>
                </a:cubicBezTo>
                <a:lnTo>
                  <a:pt x="3903032" y="983499"/>
                </a:lnTo>
                <a:cubicBezTo>
                  <a:pt x="3903032" y="1043852"/>
                  <a:pt x="3854107" y="1092777"/>
                  <a:pt x="3793754" y="1092777"/>
                </a:cubicBezTo>
                <a:lnTo>
                  <a:pt x="109278" y="1092777"/>
                </a:lnTo>
                <a:cubicBezTo>
                  <a:pt x="48925" y="1092777"/>
                  <a:pt x="0" y="1043852"/>
                  <a:pt x="0" y="983499"/>
                </a:cubicBezTo>
                <a:lnTo>
                  <a:pt x="0" y="109278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92966" tIns="92966" rIns="92966" bIns="92966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16" name="Полилиния 15"/>
          <p:cNvSpPr/>
          <p:nvPr/>
        </p:nvSpPr>
        <p:spPr>
          <a:xfrm>
            <a:off x="5927052" y="2119510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934792" y="3147870"/>
            <a:ext cx="730024" cy="56814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104,4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934792" y="3836161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102,6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6718399" y="2119510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</p:txBody>
      </p:sp>
      <p:sp>
        <p:nvSpPr>
          <p:cNvPr id="21" name="Полилиния 20"/>
          <p:cNvSpPr/>
          <p:nvPr/>
        </p:nvSpPr>
        <p:spPr>
          <a:xfrm>
            <a:off x="6726139" y="3147870"/>
            <a:ext cx="730024" cy="56814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104,3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26139" y="3836161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104,5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509746" y="2119510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7517486" y="3147870"/>
            <a:ext cx="730024" cy="56814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104,5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517486" y="3836161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301093" y="2119510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</p:txBody>
      </p:sp>
      <p:sp>
        <p:nvSpPr>
          <p:cNvPr id="30" name="Полилиния 29"/>
          <p:cNvSpPr/>
          <p:nvPr/>
        </p:nvSpPr>
        <p:spPr>
          <a:xfrm>
            <a:off x="8301093" y="3147870"/>
            <a:ext cx="730024" cy="56814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8308842" y="3836161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832" y="3151160"/>
            <a:ext cx="4903478" cy="5615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производства обрабатывающих производств,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7362" y="3833967"/>
            <a:ext cx="4904418" cy="561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производительности труда, %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7756" y="2150587"/>
            <a:ext cx="2694136" cy="648072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81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050" name="Picture 2" descr="T:\Сектор финансирования\198186_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675" y="1129559"/>
            <a:ext cx="2279984" cy="17566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http://ppt.ru/images/news/1284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37" y="702808"/>
            <a:ext cx="2832574" cy="1217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промышленности и инновационная экономика»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олилиния 31"/>
          <p:cNvSpPr/>
          <p:nvPr/>
        </p:nvSpPr>
        <p:spPr>
          <a:xfrm>
            <a:off x="5934792" y="4517905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24,9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6726139" y="4517905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517486" y="4517905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8308842" y="4517905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07362" y="4516808"/>
            <a:ext cx="4904418" cy="561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организаций,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осуществлявших инновационную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деятельность, в общем числе обследованных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организаций,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37" name="Полилиния 36"/>
          <p:cNvSpPr/>
          <p:nvPr/>
        </p:nvSpPr>
        <p:spPr>
          <a:xfrm>
            <a:off x="5934792" y="5199649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726139" y="5199649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517486" y="5199649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308842" y="5199649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07362" y="5199649"/>
            <a:ext cx="4904418" cy="561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количества организаций, внедривших международные стандарты качества (современные технологии управления), по отношению к 2016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году,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885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82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1388" y="764703"/>
            <a:ext cx="5386716" cy="151216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системного повышения качества и комфорта городской среды на всей территории Чувашской Республики путем реализации в период 2018 - 2022 годов комплекса мероприятий по благоустройству территорий муниципальных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образований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734" y="2464973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152372" y="2636912"/>
            <a:ext cx="4928030" cy="351214"/>
          </a:xfrm>
          <a:custGeom>
            <a:avLst/>
            <a:gdLst>
              <a:gd name="connsiteX0" fmla="*/ 0 w 4928030"/>
              <a:gd name="connsiteY0" fmla="*/ 40668 h 406676"/>
              <a:gd name="connsiteX1" fmla="*/ 40668 w 4928030"/>
              <a:gd name="connsiteY1" fmla="*/ 0 h 406676"/>
              <a:gd name="connsiteX2" fmla="*/ 4887362 w 4928030"/>
              <a:gd name="connsiteY2" fmla="*/ 0 h 406676"/>
              <a:gd name="connsiteX3" fmla="*/ 4928030 w 4928030"/>
              <a:gd name="connsiteY3" fmla="*/ 40668 h 406676"/>
              <a:gd name="connsiteX4" fmla="*/ 4928030 w 4928030"/>
              <a:gd name="connsiteY4" fmla="*/ 366008 h 406676"/>
              <a:gd name="connsiteX5" fmla="*/ 4887362 w 4928030"/>
              <a:gd name="connsiteY5" fmla="*/ 406676 h 406676"/>
              <a:gd name="connsiteX6" fmla="*/ 40668 w 4928030"/>
              <a:gd name="connsiteY6" fmla="*/ 406676 h 406676"/>
              <a:gd name="connsiteX7" fmla="*/ 0 w 4928030"/>
              <a:gd name="connsiteY7" fmla="*/ 366008 h 406676"/>
              <a:gd name="connsiteX8" fmla="*/ 0 w 4928030"/>
              <a:gd name="connsiteY8" fmla="*/ 40668 h 40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8030" h="406676">
                <a:moveTo>
                  <a:pt x="0" y="40668"/>
                </a:moveTo>
                <a:cubicBezTo>
                  <a:pt x="0" y="18208"/>
                  <a:pt x="18208" y="0"/>
                  <a:pt x="40668" y="0"/>
                </a:cubicBezTo>
                <a:lnTo>
                  <a:pt x="4887362" y="0"/>
                </a:lnTo>
                <a:cubicBezTo>
                  <a:pt x="4909822" y="0"/>
                  <a:pt x="4928030" y="18208"/>
                  <a:pt x="4928030" y="40668"/>
                </a:cubicBezTo>
                <a:lnTo>
                  <a:pt x="4928030" y="366008"/>
                </a:lnTo>
                <a:cubicBezTo>
                  <a:pt x="4928030" y="388468"/>
                  <a:pt x="4909822" y="406676"/>
                  <a:pt x="4887362" y="406676"/>
                </a:cubicBezTo>
                <a:lnTo>
                  <a:pt x="40668" y="406676"/>
                </a:lnTo>
                <a:cubicBezTo>
                  <a:pt x="18208" y="406676"/>
                  <a:pt x="0" y="388468"/>
                  <a:pt x="0" y="366008"/>
                </a:cubicBezTo>
                <a:lnTo>
                  <a:pt x="0" y="4066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871" tIns="72871" rIns="72871" bIns="72871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6" name="Полилиния 5"/>
          <p:cNvSpPr/>
          <p:nvPr/>
        </p:nvSpPr>
        <p:spPr>
          <a:xfrm>
            <a:off x="4139952" y="3065966"/>
            <a:ext cx="2842959" cy="462827"/>
          </a:xfrm>
          <a:custGeom>
            <a:avLst/>
            <a:gdLst>
              <a:gd name="connsiteX0" fmla="*/ 0 w 2842959"/>
              <a:gd name="connsiteY0" fmla="*/ 30897 h 308968"/>
              <a:gd name="connsiteX1" fmla="*/ 30897 w 2842959"/>
              <a:gd name="connsiteY1" fmla="*/ 0 h 308968"/>
              <a:gd name="connsiteX2" fmla="*/ 2812062 w 2842959"/>
              <a:gd name="connsiteY2" fmla="*/ 0 h 308968"/>
              <a:gd name="connsiteX3" fmla="*/ 2842959 w 2842959"/>
              <a:gd name="connsiteY3" fmla="*/ 30897 h 308968"/>
              <a:gd name="connsiteX4" fmla="*/ 2842959 w 2842959"/>
              <a:gd name="connsiteY4" fmla="*/ 278071 h 308968"/>
              <a:gd name="connsiteX5" fmla="*/ 2812062 w 2842959"/>
              <a:gd name="connsiteY5" fmla="*/ 308968 h 308968"/>
              <a:gd name="connsiteX6" fmla="*/ 30897 w 2842959"/>
              <a:gd name="connsiteY6" fmla="*/ 308968 h 308968"/>
              <a:gd name="connsiteX7" fmla="*/ 0 w 2842959"/>
              <a:gd name="connsiteY7" fmla="*/ 278071 h 308968"/>
              <a:gd name="connsiteX8" fmla="*/ 0 w 2842959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2812062" y="0"/>
                </a:lnTo>
                <a:cubicBezTo>
                  <a:pt x="2829126" y="0"/>
                  <a:pt x="2842959" y="13833"/>
                  <a:pt x="2842959" y="30897"/>
                </a:cubicBezTo>
                <a:lnTo>
                  <a:pt x="2842959" y="278071"/>
                </a:lnTo>
                <a:cubicBezTo>
                  <a:pt x="2842959" y="295135"/>
                  <a:pt x="2829126" y="308968"/>
                  <a:pt x="2812062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199" tIns="66199" rIns="66199" bIns="66199" numCol="1" spcCol="1270" anchor="ctr" anchorCtr="0">
            <a:noAutofit/>
          </a:bodyPr>
          <a:lstStyle/>
          <a:p>
            <a:pPr algn="ctr" defTabSz="6667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4152372" y="4332020"/>
            <a:ext cx="2842959" cy="492552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Обустройство мест массового отдыха населения (городских парков)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117878" y="3060308"/>
            <a:ext cx="612000" cy="468485"/>
          </a:xfrm>
          <a:custGeom>
            <a:avLst/>
            <a:gdLst>
              <a:gd name="connsiteX0" fmla="*/ 0 w 761117"/>
              <a:gd name="connsiteY0" fmla="*/ 30897 h 308968"/>
              <a:gd name="connsiteX1" fmla="*/ 30897 w 761117"/>
              <a:gd name="connsiteY1" fmla="*/ 0 h 308968"/>
              <a:gd name="connsiteX2" fmla="*/ 730220 w 761117"/>
              <a:gd name="connsiteY2" fmla="*/ 0 h 308968"/>
              <a:gd name="connsiteX3" fmla="*/ 761117 w 761117"/>
              <a:gd name="connsiteY3" fmla="*/ 30897 h 308968"/>
              <a:gd name="connsiteX4" fmla="*/ 761117 w 761117"/>
              <a:gd name="connsiteY4" fmla="*/ 278071 h 308968"/>
              <a:gd name="connsiteX5" fmla="*/ 730220 w 761117"/>
              <a:gd name="connsiteY5" fmla="*/ 308968 h 308968"/>
              <a:gd name="connsiteX6" fmla="*/ 30897 w 761117"/>
              <a:gd name="connsiteY6" fmla="*/ 308968 h 308968"/>
              <a:gd name="connsiteX7" fmla="*/ 0 w 761117"/>
              <a:gd name="connsiteY7" fmla="*/ 278071 h 308968"/>
              <a:gd name="connsiteX8" fmla="*/ 0 w 761117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730220" y="0"/>
                </a:lnTo>
                <a:cubicBezTo>
                  <a:pt x="747284" y="0"/>
                  <a:pt x="761117" y="13833"/>
                  <a:pt x="761117" y="30897"/>
                </a:cubicBezTo>
                <a:lnTo>
                  <a:pt x="761117" y="278071"/>
                </a:lnTo>
                <a:cubicBezTo>
                  <a:pt x="761117" y="295135"/>
                  <a:pt x="747284" y="308968"/>
                  <a:pt x="730220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</p:txBody>
      </p:sp>
      <p:sp>
        <p:nvSpPr>
          <p:cNvPr id="21" name="Полилиния 20"/>
          <p:cNvSpPr/>
          <p:nvPr/>
        </p:nvSpPr>
        <p:spPr>
          <a:xfrm>
            <a:off x="7131571" y="3611941"/>
            <a:ext cx="612000" cy="612000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271,8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7131571" y="4343524"/>
            <a:ext cx="612000" cy="492552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5,2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451630" y="3065966"/>
            <a:ext cx="612000" cy="468485"/>
          </a:xfrm>
          <a:custGeom>
            <a:avLst/>
            <a:gdLst>
              <a:gd name="connsiteX0" fmla="*/ 0 w 687626"/>
              <a:gd name="connsiteY0" fmla="*/ 30897 h 308968"/>
              <a:gd name="connsiteX1" fmla="*/ 30897 w 687626"/>
              <a:gd name="connsiteY1" fmla="*/ 0 h 308968"/>
              <a:gd name="connsiteX2" fmla="*/ 656729 w 687626"/>
              <a:gd name="connsiteY2" fmla="*/ 0 h 308968"/>
              <a:gd name="connsiteX3" fmla="*/ 687626 w 687626"/>
              <a:gd name="connsiteY3" fmla="*/ 30897 h 308968"/>
              <a:gd name="connsiteX4" fmla="*/ 687626 w 687626"/>
              <a:gd name="connsiteY4" fmla="*/ 278071 h 308968"/>
              <a:gd name="connsiteX5" fmla="*/ 656729 w 687626"/>
              <a:gd name="connsiteY5" fmla="*/ 308968 h 308968"/>
              <a:gd name="connsiteX6" fmla="*/ 30897 w 687626"/>
              <a:gd name="connsiteY6" fmla="*/ 308968 h 308968"/>
              <a:gd name="connsiteX7" fmla="*/ 0 w 687626"/>
              <a:gd name="connsiteY7" fmla="*/ 278071 h 308968"/>
              <a:gd name="connsiteX8" fmla="*/ 0 w 687626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656729" y="0"/>
                </a:lnTo>
                <a:cubicBezTo>
                  <a:pt x="673793" y="0"/>
                  <a:pt x="687626" y="13833"/>
                  <a:pt x="687626" y="30897"/>
                </a:cubicBezTo>
                <a:lnTo>
                  <a:pt x="687626" y="278071"/>
                </a:lnTo>
                <a:cubicBezTo>
                  <a:pt x="687626" y="295135"/>
                  <a:pt x="673793" y="308968"/>
                  <a:pt x="656729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1821972"/>
              </p:ext>
            </p:extLst>
          </p:nvPr>
        </p:nvGraphicFramePr>
        <p:xfrm>
          <a:off x="215056" y="2884822"/>
          <a:ext cx="3934126" cy="3114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современной городской среды »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олилиния 31"/>
          <p:cNvSpPr/>
          <p:nvPr/>
        </p:nvSpPr>
        <p:spPr>
          <a:xfrm>
            <a:off x="7769011" y="3065966"/>
            <a:ext cx="612000" cy="468485"/>
          </a:xfrm>
          <a:custGeom>
            <a:avLst/>
            <a:gdLst>
              <a:gd name="connsiteX0" fmla="*/ 0 w 761117"/>
              <a:gd name="connsiteY0" fmla="*/ 30897 h 308968"/>
              <a:gd name="connsiteX1" fmla="*/ 30897 w 761117"/>
              <a:gd name="connsiteY1" fmla="*/ 0 h 308968"/>
              <a:gd name="connsiteX2" fmla="*/ 730220 w 761117"/>
              <a:gd name="connsiteY2" fmla="*/ 0 h 308968"/>
              <a:gd name="connsiteX3" fmla="*/ 761117 w 761117"/>
              <a:gd name="connsiteY3" fmla="*/ 30897 h 308968"/>
              <a:gd name="connsiteX4" fmla="*/ 761117 w 761117"/>
              <a:gd name="connsiteY4" fmla="*/ 278071 h 308968"/>
              <a:gd name="connsiteX5" fmla="*/ 730220 w 761117"/>
              <a:gd name="connsiteY5" fmla="*/ 308968 h 308968"/>
              <a:gd name="connsiteX6" fmla="*/ 30897 w 761117"/>
              <a:gd name="connsiteY6" fmla="*/ 308968 h 308968"/>
              <a:gd name="connsiteX7" fmla="*/ 0 w 761117"/>
              <a:gd name="connsiteY7" fmla="*/ 278071 h 308968"/>
              <a:gd name="connsiteX8" fmla="*/ 0 w 761117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730220" y="0"/>
                </a:lnTo>
                <a:cubicBezTo>
                  <a:pt x="747284" y="0"/>
                  <a:pt x="761117" y="13833"/>
                  <a:pt x="761117" y="30897"/>
                </a:cubicBezTo>
                <a:lnTo>
                  <a:pt x="761117" y="278071"/>
                </a:lnTo>
                <a:cubicBezTo>
                  <a:pt x="761117" y="295135"/>
                  <a:pt x="747284" y="308968"/>
                  <a:pt x="730220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</p:txBody>
      </p:sp>
      <p:sp>
        <p:nvSpPr>
          <p:cNvPr id="38" name="Полилиния 37"/>
          <p:cNvSpPr/>
          <p:nvPr/>
        </p:nvSpPr>
        <p:spPr>
          <a:xfrm>
            <a:off x="4149690" y="3611940"/>
            <a:ext cx="2842959" cy="612000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дворовых и общественных территорий муниципальных образований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781431" y="3612840"/>
            <a:ext cx="612000" cy="612000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270,7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455229" y="3611940"/>
            <a:ext cx="612000" cy="612000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270,7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781431" y="4348741"/>
            <a:ext cx="612000" cy="492552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5,3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8438576" y="4348740"/>
            <a:ext cx="612000" cy="487335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5,3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Скругленная прямоугольная выноска 56"/>
          <p:cNvSpPr/>
          <p:nvPr/>
        </p:nvSpPr>
        <p:spPr>
          <a:xfrm>
            <a:off x="4932039" y="5861744"/>
            <a:ext cx="3142971" cy="638668"/>
          </a:xfrm>
          <a:prstGeom prst="wedgeRoundRectCallout">
            <a:avLst>
              <a:gd name="adj1" fmla="val -72715"/>
              <a:gd name="adj2" fmla="val -100557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Государственная программа действует с 1 января 2018 года</a:t>
            </a:r>
          </a:p>
        </p:txBody>
      </p:sp>
      <p:sp>
        <p:nvSpPr>
          <p:cNvPr id="24" name="Полилиния 23"/>
          <p:cNvSpPr/>
          <p:nvPr/>
        </p:nvSpPr>
        <p:spPr>
          <a:xfrm>
            <a:off x="4152372" y="4941168"/>
            <a:ext cx="2842959" cy="492552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131571" y="4952672"/>
            <a:ext cx="612000" cy="492552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781431" y="4957889"/>
            <a:ext cx="612000" cy="492552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8438576" y="4955280"/>
            <a:ext cx="612000" cy="487335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3074" name="Picture 2" descr="C:\Users\i.smirnov\Documents\Бюджет для граждан\Фото\1\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764703"/>
            <a:ext cx="2289448" cy="168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8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126783" y="827577"/>
            <a:ext cx="3903032" cy="1092777"/>
          </a:xfrm>
          <a:custGeom>
            <a:avLst/>
            <a:gdLst>
              <a:gd name="connsiteX0" fmla="*/ 0 w 3903032"/>
              <a:gd name="connsiteY0" fmla="*/ 109278 h 1092777"/>
              <a:gd name="connsiteX1" fmla="*/ 109278 w 3903032"/>
              <a:gd name="connsiteY1" fmla="*/ 0 h 1092777"/>
              <a:gd name="connsiteX2" fmla="*/ 3793754 w 3903032"/>
              <a:gd name="connsiteY2" fmla="*/ 0 h 1092777"/>
              <a:gd name="connsiteX3" fmla="*/ 3903032 w 3903032"/>
              <a:gd name="connsiteY3" fmla="*/ 109278 h 1092777"/>
              <a:gd name="connsiteX4" fmla="*/ 3903032 w 3903032"/>
              <a:gd name="connsiteY4" fmla="*/ 983499 h 1092777"/>
              <a:gd name="connsiteX5" fmla="*/ 3793754 w 3903032"/>
              <a:gd name="connsiteY5" fmla="*/ 1092777 h 1092777"/>
              <a:gd name="connsiteX6" fmla="*/ 109278 w 3903032"/>
              <a:gd name="connsiteY6" fmla="*/ 1092777 h 1092777"/>
              <a:gd name="connsiteX7" fmla="*/ 0 w 3903032"/>
              <a:gd name="connsiteY7" fmla="*/ 983499 h 1092777"/>
              <a:gd name="connsiteX8" fmla="*/ 0 w 3903032"/>
              <a:gd name="connsiteY8" fmla="*/ 109278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1092777">
                <a:moveTo>
                  <a:pt x="0" y="109278"/>
                </a:moveTo>
                <a:cubicBezTo>
                  <a:pt x="0" y="48925"/>
                  <a:pt x="48925" y="0"/>
                  <a:pt x="109278" y="0"/>
                </a:cubicBezTo>
                <a:lnTo>
                  <a:pt x="3793754" y="0"/>
                </a:lnTo>
                <a:cubicBezTo>
                  <a:pt x="3854107" y="0"/>
                  <a:pt x="3903032" y="48925"/>
                  <a:pt x="3903032" y="109278"/>
                </a:cubicBezTo>
                <a:lnTo>
                  <a:pt x="3903032" y="983499"/>
                </a:lnTo>
                <a:cubicBezTo>
                  <a:pt x="3903032" y="1043852"/>
                  <a:pt x="3854107" y="1092777"/>
                  <a:pt x="3793754" y="1092777"/>
                </a:cubicBezTo>
                <a:lnTo>
                  <a:pt x="109278" y="1092777"/>
                </a:lnTo>
                <a:cubicBezTo>
                  <a:pt x="48925" y="1092777"/>
                  <a:pt x="0" y="1043852"/>
                  <a:pt x="0" y="983499"/>
                </a:cubicBezTo>
                <a:lnTo>
                  <a:pt x="0" y="109278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92966" tIns="92966" rIns="92966" bIns="92966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6718399" y="2119510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</p:txBody>
      </p:sp>
      <p:sp>
        <p:nvSpPr>
          <p:cNvPr id="21" name="Полилиния 20"/>
          <p:cNvSpPr/>
          <p:nvPr/>
        </p:nvSpPr>
        <p:spPr>
          <a:xfrm>
            <a:off x="6726139" y="3155459"/>
            <a:ext cx="730024" cy="802065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26139" y="4035570"/>
            <a:ext cx="730024" cy="700413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509746" y="2119510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7517486" y="3155459"/>
            <a:ext cx="730024" cy="802065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517486" y="4033925"/>
            <a:ext cx="730024" cy="700413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315505" y="2119510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</p:txBody>
      </p:sp>
      <p:sp>
        <p:nvSpPr>
          <p:cNvPr id="30" name="Полилиния 29"/>
          <p:cNvSpPr/>
          <p:nvPr/>
        </p:nvSpPr>
        <p:spPr>
          <a:xfrm>
            <a:off x="8308833" y="3155459"/>
            <a:ext cx="730024" cy="802065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8308833" y="4033925"/>
            <a:ext cx="730024" cy="700413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0571" y="3140281"/>
            <a:ext cx="4903478" cy="79277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реализованных на территории Чувашской Республики проектов по благоустройству, включенных в Федеральный реестр лучших реализованных практик (проектов) по благоустройству, ед.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15094" y="4032843"/>
            <a:ext cx="4904418" cy="69230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представителей Чувашской Республики, прошедших обучение по программе «Создание комфортной городской среды», чел.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7756" y="2150587"/>
            <a:ext cx="2694136" cy="648072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83</a:t>
            </a:r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современной городской среды »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5135705" y="2119510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факт</a:t>
            </a:r>
          </a:p>
        </p:txBody>
      </p:sp>
      <p:sp>
        <p:nvSpPr>
          <p:cNvPr id="33" name="Полилиния 32"/>
          <p:cNvSpPr/>
          <p:nvPr/>
        </p:nvSpPr>
        <p:spPr>
          <a:xfrm>
            <a:off x="5927052" y="2119510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6726139" y="4814029"/>
            <a:ext cx="730024" cy="84611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7517486" y="4810739"/>
            <a:ext cx="730024" cy="84611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308833" y="4810739"/>
            <a:ext cx="730024" cy="84611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07504" y="4824931"/>
            <a:ext cx="4904418" cy="83631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благоустроенных дворовых территорий (оборудованных местами для проведения досуга и отдыха разными группами населения (спортивные, детские площадки и т.д.), малыми архитектурными формами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ед.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726139" y="5738192"/>
            <a:ext cx="730024" cy="700413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517486" y="5733256"/>
            <a:ext cx="730024" cy="700413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308833" y="5733256"/>
            <a:ext cx="730024" cy="700413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99631" y="5761035"/>
            <a:ext cx="4904418" cy="69230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благоустроенных общественных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территорий, ед.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2" name="Picture 2" descr="C:\Users\i.smirnov\Documents\Бюджет для граждан\Фото\1\5361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892" y="1388533"/>
            <a:ext cx="2260091" cy="1506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i.smirnov\Documents\Бюджет для граждан\Фото\1\9719975977736114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30" y="705177"/>
            <a:ext cx="2417022" cy="1337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Полилиния 42"/>
          <p:cNvSpPr/>
          <p:nvPr/>
        </p:nvSpPr>
        <p:spPr>
          <a:xfrm>
            <a:off x="5934792" y="3155459"/>
            <a:ext cx="730024" cy="802065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5934792" y="4032842"/>
            <a:ext cx="730024" cy="692301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5934792" y="4814029"/>
            <a:ext cx="730024" cy="847219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5934792" y="5733255"/>
            <a:ext cx="730024" cy="700413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54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84</a:t>
            </a:fld>
            <a:endParaRPr lang="ru-RU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91845" y="836712"/>
            <a:ext cx="5904656" cy="58882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t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 субъектов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</a:p>
          <a:p>
            <a:pPr algn="ctr" fontAlgn="t"/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уровню </a:t>
            </a: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открытости бюджетных </a:t>
            </a:r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данных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54821" y="3359314"/>
            <a:ext cx="3875167" cy="715089"/>
          </a:xfrm>
          <a:prstGeom prst="wedgeRoundRectCallout">
            <a:avLst>
              <a:gd name="adj1" fmla="val -53266"/>
              <a:gd name="adj2" fmla="val 90008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оценке Минфина России качество управления региональными финансами в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Республике находится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высоком уровне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7504" y="3307976"/>
            <a:ext cx="4739825" cy="511039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t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 субъектов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</a:p>
          <a:p>
            <a:pPr algn="ctr" fontAlgn="t"/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качеству управления региональными финансами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464555"/>
              </p:ext>
            </p:extLst>
          </p:nvPr>
        </p:nvGraphicFramePr>
        <p:xfrm>
          <a:off x="108333" y="1490124"/>
          <a:ext cx="5832132" cy="15290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6000"/>
                <a:gridCol w="576000"/>
                <a:gridCol w="648000"/>
                <a:gridCol w="1686932"/>
                <a:gridCol w="632600"/>
                <a:gridCol w="632600"/>
              </a:tblGrid>
              <a:tr h="202565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2016г.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2017г.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025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Субъекты РФ</a:t>
                      </a:r>
                      <a:endParaRPr lang="ru-RU" sz="11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1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Баллы</a:t>
                      </a:r>
                      <a:endParaRPr lang="ru-RU" sz="11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Субъекты РФ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1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Баллы</a:t>
                      </a:r>
                      <a:endParaRPr lang="ru-RU" sz="11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Оренбургская область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157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Московская область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…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…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Чувашская Республика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16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117,5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Чувашская Республика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…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…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Республика</a:t>
                      </a: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Северная Осетия - Алания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85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14,5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Республика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Ингушетия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17,5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03550"/>
              </p:ext>
            </p:extLst>
          </p:nvPr>
        </p:nvGraphicFramePr>
        <p:xfrm>
          <a:off x="107504" y="3847567"/>
          <a:ext cx="4739825" cy="24252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5591"/>
                <a:gridCol w="1209067"/>
                <a:gridCol w="1125167"/>
              </a:tblGrid>
              <a:tr h="321390">
                <a:tc>
                  <a:txBody>
                    <a:bodyPr/>
                    <a:lstStyle/>
                    <a:p>
                      <a:endParaRPr lang="ru-RU" sz="16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2015г.</a:t>
                      </a:r>
                      <a:endParaRPr lang="ru-RU" sz="16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2016г.</a:t>
                      </a:r>
                      <a:endParaRPr lang="ru-RU" sz="16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57389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Регионы с высоким качеством управления региональными финансами</a:t>
                      </a:r>
                      <a:endParaRPr lang="ru-RU" sz="1200" b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1DD526">
                            <a:tint val="66000"/>
                            <a:satMod val="160000"/>
                          </a:srgbClr>
                        </a:gs>
                        <a:gs pos="50000">
                          <a:srgbClr val="1DD526">
                            <a:tint val="44500"/>
                            <a:satMod val="160000"/>
                          </a:srgbClr>
                        </a:gs>
                        <a:gs pos="100000">
                          <a:srgbClr val="1DD52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400" b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1DD526">
                            <a:tint val="66000"/>
                            <a:satMod val="160000"/>
                          </a:srgbClr>
                        </a:gs>
                        <a:gs pos="50000">
                          <a:srgbClr val="1DD526">
                            <a:tint val="44500"/>
                            <a:satMod val="160000"/>
                          </a:srgbClr>
                        </a:gs>
                        <a:gs pos="100000">
                          <a:srgbClr val="1DD52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Чувашская</a:t>
                      </a:r>
                      <a:r>
                        <a:rPr lang="ru-RU" sz="1400" b="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Республика</a:t>
                      </a:r>
                      <a:endParaRPr lang="ru-RU" sz="1400" b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1DD526">
                            <a:tint val="66000"/>
                            <a:satMod val="160000"/>
                          </a:srgbClr>
                        </a:gs>
                        <a:gs pos="50000">
                          <a:srgbClr val="1DD526">
                            <a:tint val="44500"/>
                            <a:satMod val="160000"/>
                          </a:srgbClr>
                        </a:gs>
                        <a:gs pos="100000">
                          <a:srgbClr val="1DD52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7199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Регионы с надлежащим качеством управления региональными финансами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</a:p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Чувашская Республика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5738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Регионы с низким качеством управления региональными финансами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66">
                            <a:tint val="66000"/>
                            <a:satMod val="160000"/>
                          </a:srgbClr>
                        </a:gs>
                        <a:gs pos="50000">
                          <a:srgbClr val="FF0066">
                            <a:tint val="44500"/>
                            <a:satMod val="160000"/>
                          </a:srgbClr>
                        </a:gs>
                        <a:gs pos="100000">
                          <a:srgbClr val="FF00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0066">
                            <a:tint val="66000"/>
                            <a:satMod val="160000"/>
                          </a:srgbClr>
                        </a:gs>
                        <a:gs pos="50000">
                          <a:srgbClr val="FF0066">
                            <a:tint val="44500"/>
                            <a:satMod val="160000"/>
                          </a:srgbClr>
                        </a:gs>
                        <a:gs pos="100000">
                          <a:srgbClr val="FF00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0066">
                            <a:tint val="66000"/>
                            <a:satMod val="160000"/>
                          </a:srgbClr>
                        </a:gs>
                        <a:gs pos="50000">
                          <a:srgbClr val="FF0066">
                            <a:tint val="44500"/>
                            <a:satMod val="160000"/>
                          </a:srgbClr>
                        </a:gs>
                        <a:gs pos="100000">
                          <a:srgbClr val="FF00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423519" y="836712"/>
            <a:ext cx="2628009" cy="2145268"/>
          </a:xfrm>
          <a:prstGeom prst="wedgeRoundRectCallout">
            <a:avLst>
              <a:gd name="adj1" fmla="val -64887"/>
              <a:gd name="adj2" fmla="val 24558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2017 года Чувашская Республика значительно улучшила позиции в рейтинге по уровню открытости бюджетных данных, поднявшись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16 места по итогам 2016 года на 7 место по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итогам 2017 года и войдя в группу регионов с очень высоким уровнем открытости бюджетных данных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75063" y="4581128"/>
            <a:ext cx="3925146" cy="1865760"/>
          </a:xfrm>
          <a:prstGeom prst="roundRect">
            <a:avLst/>
          </a:prstGeom>
          <a:gradFill flip="none" rotWithShape="1">
            <a:gsLst>
              <a:gs pos="0">
                <a:srgbClr val="33CC33">
                  <a:tint val="66000"/>
                  <a:satMod val="160000"/>
                </a:srgbClr>
              </a:gs>
              <a:gs pos="50000">
                <a:srgbClr val="33CC33">
                  <a:tint val="44500"/>
                  <a:satMod val="160000"/>
                </a:srgbClr>
              </a:gs>
              <a:gs pos="100000">
                <a:srgbClr val="33CC33">
                  <a:tint val="23500"/>
                  <a:satMod val="160000"/>
                </a:srgbClr>
              </a:gs>
            </a:gsLst>
            <a:lin ang="0" scaled="1"/>
            <a:tileRect/>
          </a:gradFill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22300">
              <a:lnSpc>
                <a:spcPct val="8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 о бюджете в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доступном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 формате «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 defTabSz="622300">
              <a:lnSpc>
                <a:spcPct val="80000"/>
              </a:lnSpc>
              <a:spcAft>
                <a:spcPts val="0"/>
              </a:spcAft>
            </a:pP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80000"/>
              </a:lnSpc>
              <a:spcAft>
                <a:spcPts val="0"/>
              </a:spcAft>
            </a:pPr>
            <a:r>
              <a:rPr lang="ru-RU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(Согласно приказу </a:t>
            </a:r>
            <a:r>
              <a:rPr lang="ru-RU" sz="1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Минфина России от 22.09.2015 № 145н «Об утверждении Методических рекомендаций по представлению бюджетов субъектов РФ и местных бюджетов и отчетов об их исполнении в доступной для граждан форме</a:t>
            </a:r>
            <a:r>
              <a:rPr lang="ru-RU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  <a:endParaRPr lang="ru-RU" sz="1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9729" y="82913"/>
            <a:ext cx="6904559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открытости бюджетных данных и качества управления региональными финансами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426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949" y="620688"/>
            <a:ext cx="2206783" cy="1522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167265" y="2429204"/>
            <a:ext cx="2973094" cy="7837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уроков, семинаров при участии заместителей министра финансов, министра финансов в школах и ВУЗах республики</a:t>
            </a:r>
            <a:endParaRPr lang="ru-RU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516216" y="2060847"/>
            <a:ext cx="2580424" cy="116899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АКБ «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Чувашкредитпромбанк» выпущены книжки-раскраски,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на простых примерах в виде логических игр школьникам младших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 объясняются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финансовые понятия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07504" y="5085184"/>
            <a:ext cx="3045607" cy="158417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2016 году выпущена еженедельная информационная программа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«Личные деньги» на одном из ведущих телеканалов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«Россия 24»,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транслируются сюжеты на наиболее актуальные и проблемные вопросы в финансовой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сфере. В 2017 году выпущен в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эфир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телеканала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Россия 24» второй цикл данной телепередачи 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5" descr="C:\Users\s.kuznetsova.MFCHR\Desktop\img_78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04" y="662798"/>
            <a:ext cx="2639215" cy="17583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 descr="C:\Users\s.kuznetsova.MFCHR\Desktop\Новый рисунок (2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284983"/>
            <a:ext cx="2304256" cy="1728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Скругленный прямоугольник 23"/>
          <p:cNvSpPr/>
          <p:nvPr/>
        </p:nvSpPr>
        <p:spPr>
          <a:xfrm>
            <a:off x="3203848" y="2132856"/>
            <a:ext cx="3240360" cy="109698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Ежегодное участие в «Неделях финансовой грамотности»  с проведением более чем 1000 образовательных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(семинаров, лекций, мастер-классов, деловых игр и круглых столов с приглашенными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экспертами) в учебных заведениях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609" y="3346759"/>
            <a:ext cx="2206782" cy="151216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26" name="Picture 6" descr="C:\Users\s.kuznetsova.MFCHR\Desktop\img_81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696" y="3254003"/>
            <a:ext cx="2042093" cy="132712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3203848" y="4945319"/>
            <a:ext cx="2808312" cy="172404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во «Всероссийской неделе сбережений» с организацией учебных площадок,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 школах и университетах – для учащихся, так и в наиболее доступных библиотеках города – для взрослого населения</a:t>
            </a:r>
            <a:endParaRPr lang="ru-RU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084168" y="4581129"/>
            <a:ext cx="3012472" cy="20882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волонтеров и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тьютеров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последующим проведением ими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уроков финансовой грамотности в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организациях,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сельских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школах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90000"/>
              </a:lnSpc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 финансовой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моногородах в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году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с АНО «Фонд развития моногородов» начата подготовка (обучение) кадров по программе «Финансовый консультант» в городских округах (городских поселениях)</a:t>
            </a:r>
            <a:endParaRPr lang="ru-RU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11" name="Picture 6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268" y="691523"/>
            <a:ext cx="888897" cy="1267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12" name="Picture 6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022" y="691522"/>
            <a:ext cx="930704" cy="1267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259729" y="82913"/>
            <a:ext cx="6904559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2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финансовой грамотности населения</a:t>
            </a:r>
            <a:endParaRPr lang="ru-RU" sz="2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47248" y="6525344"/>
            <a:ext cx="1006489" cy="365125"/>
          </a:xfrm>
        </p:spPr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85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04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i.smirnov\Documents\Бюджет для граждан\Фото\Слушания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01" y="1113410"/>
            <a:ext cx="2988567" cy="2241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.smirnov\Pictures\МФ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43330"/>
            <a:ext cx="8867775" cy="2371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86</a:t>
            </a:fld>
            <a:endParaRPr lang="ru-RU" dirty="0"/>
          </a:p>
        </p:txBody>
      </p:sp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defTabSz="146685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ru-RU" sz="33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3608" y="800290"/>
            <a:ext cx="5760640" cy="1815882"/>
          </a:xfrm>
          <a:prstGeom prst="round1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публичных слушаний по проектам законов о республиканском бюджете и годовом отчете об исполнении республиканского бюджета Чувашской Республики, в которых может принять участие любой гражданин.</a:t>
            </a:r>
          </a:p>
          <a:p>
            <a:pPr algn="just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проведении публичных слушаний размещается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Министерства финансов Чувашской Республики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minfin.cap.ru.</a:t>
            </a:r>
          </a:p>
          <a:p>
            <a:pPr algn="just"/>
            <a:r>
              <a:rPr lang="ru-RU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(Закон Чувашской Республики № 36 от 23.07.2001 «О регулировании бюджетных правоотношений в Чувашской Республике»)</a:t>
            </a:r>
            <a:endParaRPr lang="ru-RU" sz="1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3726" y="2831615"/>
            <a:ext cx="5780522" cy="523220"/>
          </a:xfrm>
          <a:prstGeom prst="round1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Разделы «Форум», «Опрос для граждан» на сайте Министерства финансов Чувашской Республики </a:t>
            </a:r>
            <a:r>
              <a:rPr lang="en-US" sz="1400" u="sng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minfin.cap.ru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608" y="3595066"/>
            <a:ext cx="5760640" cy="738664"/>
          </a:xfrm>
          <a:prstGeom prst="round1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 замечания и предложения можно направлять на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электронную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почту Министерства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 Чувашской Республики </a:t>
            </a:r>
            <a:r>
              <a:rPr lang="en-US" sz="14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finance@cap.ru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обращаться по телефону 64-21-25</a:t>
            </a: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право с вырезом 3"/>
          <p:cNvSpPr/>
          <p:nvPr/>
        </p:nvSpPr>
        <p:spPr>
          <a:xfrm>
            <a:off x="251520" y="854303"/>
            <a:ext cx="648072" cy="484632"/>
          </a:xfrm>
          <a:prstGeom prst="notchedRightArrow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Стрелка вправо с вырезом 10"/>
          <p:cNvSpPr/>
          <p:nvPr/>
        </p:nvSpPr>
        <p:spPr>
          <a:xfrm>
            <a:off x="251520" y="3619807"/>
            <a:ext cx="648072" cy="484632"/>
          </a:xfrm>
          <a:prstGeom prst="notchedRightArrow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Стрелка вправо с вырезом 11"/>
          <p:cNvSpPr/>
          <p:nvPr/>
        </p:nvSpPr>
        <p:spPr>
          <a:xfrm>
            <a:off x="251520" y="2831615"/>
            <a:ext cx="648072" cy="484632"/>
          </a:xfrm>
          <a:prstGeom prst="notchedRightArrow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9729" y="82913"/>
            <a:ext cx="6904559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граждан в обсуждении бюджетных вопросов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3608" y="4558536"/>
            <a:ext cx="5760640" cy="1785104"/>
          </a:xfrm>
          <a:prstGeom prst="round1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принципов инициативного 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бюджетирования с целью вовлечения  населения муниципальных образований в бюджетный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</a:t>
            </a:r>
          </a:p>
          <a:p>
            <a:pPr algn="just"/>
            <a:r>
              <a:rPr lang="ru-RU" sz="13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2018 </a:t>
            </a:r>
            <a:r>
              <a:rPr lang="ru-RU" sz="13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предусмотрено предоставление на конкурсной основе субсидий из республиканского бюджета Чувашской Республики в общей сумме </a:t>
            </a:r>
            <a:r>
              <a:rPr lang="ru-RU" sz="13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111 </a:t>
            </a:r>
            <a:r>
              <a:rPr lang="ru-RU" sz="13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 бюджетам муниципальных районов и бюджетам городских округов на реализацию проектов развития общественной инфраструктуры, основанных на местных инициативах</a:t>
            </a:r>
            <a:endParaRPr lang="en-US" sz="13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трелка вправо с вырезом 15"/>
          <p:cNvSpPr/>
          <p:nvPr/>
        </p:nvSpPr>
        <p:spPr>
          <a:xfrm>
            <a:off x="251520" y="4583277"/>
            <a:ext cx="648072" cy="484632"/>
          </a:xfrm>
          <a:prstGeom prst="notchedRightArrow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10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.smirnov\Pictures\untitled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87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67644" y="4971737"/>
            <a:ext cx="561662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Министерство финансов Чувашской Республики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Адрес: 428000, г. Чебоксары, пл. Республики, д.2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Телефон: (8352) 64-21-00, 64-21-25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Факс</a:t>
            </a:r>
            <a:r>
              <a:rPr lang="ru-RU" sz="1300" dirty="0">
                <a:solidFill>
                  <a:prstClr val="black"/>
                </a:solidFill>
                <a:cs typeface="+mn-cs"/>
              </a:rPr>
              <a:t>: (8352)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64-21-24</a:t>
            </a:r>
          </a:p>
          <a:p>
            <a:pPr algn="just"/>
            <a:r>
              <a:rPr lang="en-US" sz="1300" dirty="0">
                <a:solidFill>
                  <a:srgbClr val="3333FF"/>
                </a:solidFill>
                <a:cs typeface="+mn-cs"/>
              </a:rPr>
              <a:t>http://minfin.cap.ru</a:t>
            </a:r>
            <a:r>
              <a:rPr lang="en-US" sz="1300" dirty="0" smtClean="0">
                <a:solidFill>
                  <a:srgbClr val="3333FF"/>
                </a:solidFill>
                <a:cs typeface="+mn-cs"/>
              </a:rPr>
              <a:t>/</a:t>
            </a:r>
            <a:endParaRPr lang="ru-RU" sz="1300" dirty="0" smtClean="0">
              <a:solidFill>
                <a:srgbClr val="3333FF"/>
              </a:solidFill>
              <a:cs typeface="+mn-cs"/>
            </a:endParaRPr>
          </a:p>
          <a:p>
            <a:pPr algn="just"/>
            <a:r>
              <a:rPr lang="en-US" sz="1300" dirty="0">
                <a:solidFill>
                  <a:prstClr val="black"/>
                </a:solidFill>
                <a:cs typeface="+mn-cs"/>
              </a:rPr>
              <a:t>E-Mail: finance@cap.ru</a:t>
            </a:r>
            <a:endParaRPr lang="ru-RU" sz="13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19756" y="1012487"/>
            <a:ext cx="77048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prstClr val="black"/>
                </a:solidFill>
                <a:cs typeface="+mn-cs"/>
              </a:rPr>
              <a:t>Режим работы:</a:t>
            </a:r>
          </a:p>
          <a:p>
            <a:pPr algn="just"/>
            <a:r>
              <a:rPr lang="ru-RU" sz="1400" dirty="0" smtClean="0">
                <a:solidFill>
                  <a:prstClr val="black"/>
                </a:solidFill>
                <a:cs typeface="+mn-cs"/>
              </a:rPr>
              <a:t>Понедельник – пятница с 08.00 до 17.00, обеденный перерыв с 12.30 до 13.30</a:t>
            </a:r>
          </a:p>
          <a:p>
            <a:pPr algn="just"/>
            <a:r>
              <a:rPr lang="ru-RU" sz="1400" dirty="0" smtClean="0">
                <a:solidFill>
                  <a:prstClr val="black"/>
                </a:solidFill>
                <a:cs typeface="+mn-cs"/>
              </a:rPr>
              <a:t>Выходные дни – суббота, воскресенье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4" name="Нашивка 3"/>
          <p:cNvSpPr/>
          <p:nvPr/>
        </p:nvSpPr>
        <p:spPr>
          <a:xfrm>
            <a:off x="417171" y="1122123"/>
            <a:ext cx="464380" cy="391725"/>
          </a:xfrm>
          <a:prstGeom prst="chevron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Нашивка 14"/>
          <p:cNvSpPr/>
          <p:nvPr/>
        </p:nvSpPr>
        <p:spPr>
          <a:xfrm>
            <a:off x="417171" y="4987036"/>
            <a:ext cx="464380" cy="391725"/>
          </a:xfrm>
          <a:prstGeom prst="chevron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6" name="Нашивка 15"/>
          <p:cNvSpPr/>
          <p:nvPr/>
        </p:nvSpPr>
        <p:spPr>
          <a:xfrm>
            <a:off x="417171" y="2006721"/>
            <a:ext cx="464380" cy="391725"/>
          </a:xfrm>
          <a:prstGeom prst="chevron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1026" name="Picture 2" descr="C:\Users\i.smirnov\Pictures\facebook_butt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023" y="6315898"/>
            <a:ext cx="1410754" cy="35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44449" y="6346048"/>
            <a:ext cx="405510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3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www.facebook.com/minfinchuvashii</a:t>
            </a:r>
            <a:endParaRPr lang="ru-RU" sz="1300" dirty="0" smtClean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10856" y="1772816"/>
            <a:ext cx="7792084" cy="318385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График </a:t>
            </a:r>
            <a:r>
              <a:rPr lang="ru-RU" sz="13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приема граждан:</a:t>
            </a:r>
            <a:endParaRPr lang="ru-RU" sz="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С.А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Енилина 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Заместитель Председателя Кабинета Министров Чувашской Республики -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министр финансов</a:t>
            </a:r>
            <a:endParaRPr lang="ru-RU" sz="1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первая пятница </a:t>
            </a:r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месяца с 15.00 до 17.00 часов</a:t>
            </a:r>
          </a:p>
          <a:p>
            <a:pPr algn="just"/>
            <a:endParaRPr lang="ru-RU" sz="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Ф.Х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Муратова - первый заместитель министра финансов Чувашской Республики</a:t>
            </a:r>
          </a:p>
          <a:p>
            <a:pPr algn="just"/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первый </a:t>
            </a:r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вторник месяца с 15.00 до 17.00 часов</a:t>
            </a:r>
            <a:endParaRPr lang="ru-RU" sz="4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С.А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Иванова - заместитель министра финансов Чувашской Республики</a:t>
            </a:r>
          </a:p>
          <a:p>
            <a:pPr algn="just"/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второй вторник месяца с 15.00 до 17.00 </a:t>
            </a:r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часов</a:t>
            </a:r>
            <a:endParaRPr lang="en-US" sz="400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400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И.В. Волкова 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заместитель министра финансов Чувашской Республики</a:t>
            </a:r>
          </a:p>
          <a:p>
            <a:pPr algn="just"/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третий</a:t>
            </a:r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вторник месяца с 15.00 до 17.00 </a:t>
            </a:r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часов</a:t>
            </a:r>
            <a:endParaRPr lang="ru-RU" sz="4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В.Н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Иванов  - заместитель министра финансов Чувашской Республики</a:t>
            </a:r>
          </a:p>
          <a:p>
            <a:pPr algn="just"/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четвертый </a:t>
            </a:r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вторник месяца с 15.00 до 17.00 </a:t>
            </a:r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часов</a:t>
            </a:r>
            <a:endParaRPr lang="ru-RU" sz="4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11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kredi_polit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08" y="3177344"/>
            <a:ext cx="2593130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836712"/>
            <a:ext cx="6192688" cy="18722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Нестабильность геополитической ситуации, резкие изменения развития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 приводят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замедлению роста или снижению доходов бюджетов, а расходные обязательства сохраняются практически на прежнем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уровне. Дефицит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становится угрозой выполнения социальных обязательств государства и для его преодоления применяются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мобилизации доходов и оптимизации использования бюджетных средств, направленные на обеспечение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баланса.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987824" y="2925317"/>
            <a:ext cx="5985048" cy="244827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привлечения традиционных доходных источников (налоги, сборы, отчисления и др.) и сокращения расходов исчерпаны, на покрытие дефицита бюджета направляются заемные средства. </a:t>
            </a:r>
            <a:endParaRPr lang="ru-RU" sz="1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Формирование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эффективного механизма заимствований, позволяющего привлекать дополнительные ресурсы при минимальных издержках, - суть долговой политики региона, нацеленной, прежде всего, на преодоление дефицитности бюджета и достижение его сбалансированности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Вытекающая из этого задача – обеспечение оптимального уровня долговой нагрузки Чувашской Республики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512" y="5661248"/>
            <a:ext cx="5616624" cy="9361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предсказуемой и ответственной бюджетной политики является важнейшей предпосылкой для обеспечения макроэкономической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стабильности</a:t>
            </a:r>
          </a:p>
        </p:txBody>
      </p:sp>
      <p:pic>
        <p:nvPicPr>
          <p:cNvPr id="1027" name="Picture 3" descr="E:\11e809349eb14856577a0116ad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916" y="843136"/>
            <a:ext cx="2332230" cy="1865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59729" y="-13063"/>
            <a:ext cx="6976567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Риски и проблемы в сфере бюджетной политики Чувашской Республики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362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14088</TotalTime>
  <Words>14512</Words>
  <Application>Microsoft Office PowerPoint</Application>
  <PresentationFormat>Экран (4:3)</PresentationFormat>
  <Paragraphs>4048</Paragraphs>
  <Slides>87</Slides>
  <Notes>56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87</vt:i4>
      </vt:variant>
    </vt:vector>
  </HeadingPairs>
  <TitlesOfParts>
    <vt:vector size="89" baseType="lpstr">
      <vt:lpstr>Воздушный поток</vt:lpstr>
      <vt:lpstr>Диаграмма Microsoft Excel</vt:lpstr>
      <vt:lpstr>Бюджет для граждан</vt:lpstr>
      <vt:lpstr>Чувашская Республика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</dc:title>
  <dc:creator>ОМ</dc:creator>
  <cp:lastModifiedBy>Смирнов Игорь Николаевич</cp:lastModifiedBy>
  <cp:revision>2885</cp:revision>
  <cp:lastPrinted>2018-06-21T06:03:55Z</cp:lastPrinted>
  <dcterms:created xsi:type="dcterms:W3CDTF">2011-09-23T06:24:52Z</dcterms:created>
  <dcterms:modified xsi:type="dcterms:W3CDTF">2018-06-21T11:25:16Z</dcterms:modified>
</cp:coreProperties>
</file>