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drawings/drawing2.xml" ContentType="application/vnd.openxmlformats-officedocument.drawingml.chartshapes+xml"/>
  <Override PartName="/ppt/notesSlides/notesSlide7.xml" ContentType="application/vnd.openxmlformats-officedocument.presentationml.notesSlide+xml"/>
  <Override PartName="/ppt/charts/chart3.xml" ContentType="application/vnd.openxmlformats-officedocument.drawingml.chart+xml"/>
  <Override PartName="/ppt/drawings/drawing3.xml" ContentType="application/vnd.openxmlformats-officedocument.drawingml.chartshapes+xml"/>
  <Override PartName="/ppt/notesSlides/notesSlide8.xml" ContentType="application/vnd.openxmlformats-officedocument.presentationml.notesSlide+xml"/>
  <Override PartName="/ppt/charts/chart4.xml" ContentType="application/vnd.openxmlformats-officedocument.drawingml.chart+xml"/>
  <Override PartName="/ppt/drawings/drawing4.xml" ContentType="application/vnd.openxmlformats-officedocument.drawingml.chartshapes+xml"/>
  <Override PartName="/ppt/charts/chart5.xml" ContentType="application/vnd.openxmlformats-officedocument.drawingml.chart+xml"/>
  <Override PartName="/ppt/drawings/drawing5.xml" ContentType="application/vnd.openxmlformats-officedocument.drawingml.chartshapes+xml"/>
  <Override PartName="/ppt/notesSlides/notesSlide9.xml" ContentType="application/vnd.openxmlformats-officedocument.presentationml.notesSlide+xml"/>
  <Override PartName="/ppt/charts/chart6.xml" ContentType="application/vnd.openxmlformats-officedocument.drawingml.chart+xml"/>
  <Override PartName="/ppt/drawings/drawing6.xml" ContentType="application/vnd.openxmlformats-officedocument.drawingml.chartshapes+xml"/>
  <Override PartName="/ppt/notesSlides/notesSlide10.xml" ContentType="application/vnd.openxmlformats-officedocument.presentationml.notesSlide+xml"/>
  <Override PartName="/ppt/charts/chart7.xml" ContentType="application/vnd.openxmlformats-officedocument.drawingml.chart+xml"/>
  <Override PartName="/ppt/drawings/drawing7.xml" ContentType="application/vnd.openxmlformats-officedocument.drawingml.chartshapes+xml"/>
  <Override PartName="/ppt/notesSlides/notesSlide11.xml" ContentType="application/vnd.openxmlformats-officedocument.presentationml.notesSlide+xml"/>
  <Override PartName="/ppt/charts/chart8.xml" ContentType="application/vnd.openxmlformats-officedocument.drawingml.chart+xml"/>
  <Override PartName="/ppt/notesSlides/notesSlide12.xml" ContentType="application/vnd.openxmlformats-officedocument.presentationml.notesSlide+xml"/>
  <Override PartName="/ppt/charts/chart9.xml" ContentType="application/vnd.openxmlformats-officedocument.drawingml.chart+xml"/>
  <Override PartName="/ppt/drawings/drawing8.xml" ContentType="application/vnd.openxmlformats-officedocument.drawingml.chartshapes+xml"/>
  <Override PartName="/ppt/charts/chart10.xml" ContentType="application/vnd.openxmlformats-officedocument.drawingml.chart+xml"/>
  <Override PartName="/ppt/drawings/drawing9.xml" ContentType="application/vnd.openxmlformats-officedocument.drawingml.chartshapes+xml"/>
  <Override PartName="/ppt/notesSlides/notesSlide13.xml" ContentType="application/vnd.openxmlformats-officedocument.presentationml.notesSlide+xml"/>
  <Override PartName="/ppt/charts/chart11.xml" ContentType="application/vnd.openxmlformats-officedocument.drawingml.chart+xml"/>
  <Override PartName="/ppt/drawings/drawing10.xml" ContentType="application/vnd.openxmlformats-officedocument.drawingml.chartshapes+xml"/>
  <Override PartName="/ppt/charts/chart12.xml" ContentType="application/vnd.openxmlformats-officedocument.drawingml.chart+xml"/>
  <Override PartName="/ppt/notesSlides/notesSlide14.xml" ContentType="application/vnd.openxmlformats-officedocument.presentationml.notesSlide+xml"/>
  <Override PartName="/ppt/charts/chart13.xml" ContentType="application/vnd.openxmlformats-officedocument.drawingml.chart+xml"/>
  <Override PartName="/ppt/drawings/drawing11.xml" ContentType="application/vnd.openxmlformats-officedocument.drawingml.chartshape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rts/chart14.xml" ContentType="application/vnd.openxmlformats-officedocument.drawingml.chart+xml"/>
  <Override PartName="/ppt/drawings/drawing12.xml" ContentType="application/vnd.openxmlformats-officedocument.drawingml.chartshapes+xml"/>
  <Override PartName="/ppt/charts/chart15.xml" ContentType="application/vnd.openxmlformats-officedocument.drawingml.chart+xml"/>
  <Override PartName="/ppt/drawings/drawing13.xml" ContentType="application/vnd.openxmlformats-officedocument.drawingml.chartshapes+xml"/>
  <Override PartName="/ppt/notesSlides/notesSlide19.xml" ContentType="application/vnd.openxmlformats-officedocument.presentationml.notesSlide+xml"/>
  <Override PartName="/ppt/charts/chart16.xml" ContentType="application/vnd.openxmlformats-officedocument.drawingml.chart+xml"/>
  <Override PartName="/ppt/charts/chart17.xml" ContentType="application/vnd.openxmlformats-officedocument.drawingml.chart+xml"/>
  <Override PartName="/ppt/drawings/drawing14.xml" ContentType="application/vnd.openxmlformats-officedocument.drawingml.chartshapes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harts/chart18.xml" ContentType="application/vnd.openxmlformats-officedocument.drawingml.chart+xml"/>
  <Override PartName="/ppt/drawings/drawing15.xml" ContentType="application/vnd.openxmlformats-officedocument.drawingml.chartshapes+xml"/>
  <Override PartName="/ppt/notesSlides/notesSlide22.xml" ContentType="application/vnd.openxmlformats-officedocument.presentationml.notesSlide+xml"/>
  <Override PartName="/ppt/charts/chart19.xml" ContentType="application/vnd.openxmlformats-officedocument.drawingml.chart+xml"/>
  <Override PartName="/ppt/drawings/drawing16.xml" ContentType="application/vnd.openxmlformats-officedocument.drawingml.chartshapes+xml"/>
  <Override PartName="/ppt/charts/chart20.xml" ContentType="application/vnd.openxmlformats-officedocument.drawingml.chart+xml"/>
  <Override PartName="/ppt/notesSlides/notesSlide23.xml" ContentType="application/vnd.openxmlformats-officedocument.presentationml.notesSlide+xml"/>
  <Override PartName="/ppt/charts/chart21.xml" ContentType="application/vnd.openxmlformats-officedocument.drawingml.chart+xml"/>
  <Override PartName="/ppt/drawings/drawing17.xml" ContentType="application/vnd.openxmlformats-officedocument.drawingml.chartshapes+xml"/>
  <Override PartName="/ppt/notesSlides/notesSlide24.xml" ContentType="application/vnd.openxmlformats-officedocument.presentationml.notesSlide+xml"/>
  <Override PartName="/ppt/charts/chart22.xml" ContentType="application/vnd.openxmlformats-officedocument.drawingml.chart+xml"/>
  <Override PartName="/ppt/charts/chart23.xml" ContentType="application/vnd.openxmlformats-officedocument.drawingml.chart+xml"/>
  <Override PartName="/ppt/notesSlides/notesSlide25.xml" ContentType="application/vnd.openxmlformats-officedocument.presentationml.notesSlide+xml"/>
  <Override PartName="/ppt/charts/chart24.xml" ContentType="application/vnd.openxmlformats-officedocument.drawingml.chart+xml"/>
  <Override PartName="/ppt/drawings/drawing18.xml" ContentType="application/vnd.openxmlformats-officedocument.drawingml.chartshapes+xml"/>
  <Override PartName="/ppt/notesSlides/notesSlide26.xml" ContentType="application/vnd.openxmlformats-officedocument.presentationml.notesSlide+xml"/>
  <Override PartName="/ppt/charts/chart25.xml" ContentType="application/vnd.openxmlformats-officedocument.drawingml.chart+xml"/>
  <Override PartName="/ppt/drawings/drawing19.xml" ContentType="application/vnd.openxmlformats-officedocument.drawingml.chartshapes+xml"/>
  <Override PartName="/ppt/notesSlides/notesSlide27.xml" ContentType="application/vnd.openxmlformats-officedocument.presentationml.notesSlide+xml"/>
  <Override PartName="/ppt/charts/chart26.xml" ContentType="application/vnd.openxmlformats-officedocument.drawingml.chart+xml"/>
  <Override PartName="/ppt/drawings/drawing20.xml" ContentType="application/vnd.openxmlformats-officedocument.drawingml.chartshapes+xml"/>
  <Override PartName="/ppt/notesSlides/notesSlide28.xml" ContentType="application/vnd.openxmlformats-officedocument.presentationml.notesSlide+xml"/>
  <Override PartName="/ppt/charts/chart27.xml" ContentType="application/vnd.openxmlformats-officedocument.drawingml.chart+xml"/>
  <Override PartName="/ppt/charts/chart28.xml" ContentType="application/vnd.openxmlformats-officedocument.drawingml.chart+xml"/>
  <Override PartName="/ppt/notesSlides/notesSlide29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charts/chart29.xml" ContentType="application/vnd.openxmlformats-officedocument.drawingml.chart+xml"/>
  <Override PartName="/ppt/notesSlides/notesSlide30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charts/chart30.xml" ContentType="application/vnd.openxmlformats-officedocument.drawingml.chart+xml"/>
  <Override PartName="/ppt/notesSlides/notesSlide31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charts/chart31.xml" ContentType="application/vnd.openxmlformats-officedocument.drawingml.chart+xml"/>
  <Override PartName="/ppt/charts/chart32.xml" ContentType="application/vnd.openxmlformats-officedocument.drawingml.chart+xml"/>
  <Override PartName="/ppt/charts/chart33.xml" ContentType="application/vnd.openxmlformats-officedocument.drawingml.chart+xml"/>
  <Override PartName="/ppt/charts/chart34.xml" ContentType="application/vnd.openxmlformats-officedocument.drawingml.chart+xml"/>
  <Override PartName="/ppt/notesSlides/notesSlide32.xml" ContentType="application/vnd.openxmlformats-officedocument.presentationml.notesSlide+xml"/>
  <Override PartName="/ppt/charts/chart35.xml" ContentType="application/vnd.openxmlformats-officedocument.drawingml.chart+xml"/>
  <Override PartName="/ppt/notesSlides/notesSlide33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charts/chart36.xml" ContentType="application/vnd.openxmlformats-officedocument.drawingml.chart+xml"/>
  <Override PartName="/ppt/notesSlides/notesSlide34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charts/chart37.xml" ContentType="application/vnd.openxmlformats-officedocument.drawingml.chart+xml"/>
  <Override PartName="/ppt/notesSlides/notesSlide35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charts/chart38.xml" ContentType="application/vnd.openxmlformats-officedocument.drawingml.chart+xml"/>
  <Override PartName="/ppt/notesSlides/notesSlide36.xml" ContentType="application/vnd.openxmlformats-officedocument.presentationml.notesSlide+xml"/>
  <Override PartName="/ppt/charts/chart39.xml" ContentType="application/vnd.openxmlformats-officedocument.drawingml.chart+xml"/>
  <Override PartName="/ppt/charts/chart40.xml" ContentType="application/vnd.openxmlformats-officedocument.drawingml.chart+xml"/>
  <Override PartName="/ppt/drawings/drawing21.xml" ContentType="application/vnd.openxmlformats-officedocument.drawingml.chartshapes+xml"/>
  <Override PartName="/ppt/notesSlides/notesSlide37.xml" ContentType="application/vnd.openxmlformats-officedocument.presentationml.notesSlide+xml"/>
  <Override PartName="/ppt/charts/chart41.xml" ContentType="application/vnd.openxmlformats-officedocument.drawingml.chart+xml"/>
  <Override PartName="/ppt/drawings/drawing22.xml" ContentType="application/vnd.openxmlformats-officedocument.drawingml.chartshapes+xml"/>
  <Override PartName="/ppt/charts/chart42.xml" ContentType="application/vnd.openxmlformats-officedocument.drawingml.chart+xml"/>
  <Override PartName="/ppt/drawings/drawing23.xml" ContentType="application/vnd.openxmlformats-officedocument.drawingml.chartshapes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charts/chart43.xml" ContentType="application/vnd.openxmlformats-officedocument.drawingml.chart+xml"/>
  <Override PartName="/ppt/drawings/drawing24.xml" ContentType="application/vnd.openxmlformats-officedocument.drawingml.chartshapes+xml"/>
  <Override PartName="/ppt/notesSlides/notesSlide38.xml" ContentType="application/vnd.openxmlformats-officedocument.presentationml.notesSlide+xml"/>
  <Override PartName="/ppt/charts/chart44.xml" ContentType="application/vnd.openxmlformats-officedocument.drawingml.chart+xml"/>
  <Override PartName="/ppt/drawings/drawing25.xml" ContentType="application/vnd.openxmlformats-officedocument.drawingml.chartshapes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73" r:id="rId2"/>
  </p:sldMasterIdLst>
  <p:notesMasterIdLst>
    <p:notesMasterId r:id="rId82"/>
  </p:notesMasterIdLst>
  <p:handoutMasterIdLst>
    <p:handoutMasterId r:id="rId83"/>
  </p:handoutMasterIdLst>
  <p:sldIdLst>
    <p:sldId id="443" r:id="rId3"/>
    <p:sldId id="436" r:id="rId4"/>
    <p:sldId id="437" r:id="rId5"/>
    <p:sldId id="438" r:id="rId6"/>
    <p:sldId id="439" r:id="rId7"/>
    <p:sldId id="486" r:id="rId8"/>
    <p:sldId id="441" r:id="rId9"/>
    <p:sldId id="442" r:id="rId10"/>
    <p:sldId id="396" r:id="rId11"/>
    <p:sldId id="397" r:id="rId12"/>
    <p:sldId id="487" r:id="rId13"/>
    <p:sldId id="502" r:id="rId14"/>
    <p:sldId id="398" r:id="rId15"/>
    <p:sldId id="503" r:id="rId16"/>
    <p:sldId id="657" r:id="rId17"/>
    <p:sldId id="669" r:id="rId18"/>
    <p:sldId id="659" r:id="rId19"/>
    <p:sldId id="497" r:id="rId20"/>
    <p:sldId id="588" r:id="rId21"/>
    <p:sldId id="455" r:id="rId22"/>
    <p:sldId id="490" r:id="rId23"/>
    <p:sldId id="625" r:id="rId24"/>
    <p:sldId id="447" r:id="rId25"/>
    <p:sldId id="533" r:id="rId26"/>
    <p:sldId id="626" r:id="rId27"/>
    <p:sldId id="667" r:id="rId28"/>
    <p:sldId id="668" r:id="rId29"/>
    <p:sldId id="660" r:id="rId30"/>
    <p:sldId id="661" r:id="rId31"/>
    <p:sldId id="662" r:id="rId32"/>
    <p:sldId id="595" r:id="rId33"/>
    <p:sldId id="663" r:id="rId34"/>
    <p:sldId id="647" r:id="rId35"/>
    <p:sldId id="431" r:id="rId36"/>
    <p:sldId id="656" r:id="rId37"/>
    <p:sldId id="522" r:id="rId38"/>
    <p:sldId id="664" r:id="rId39"/>
    <p:sldId id="665" r:id="rId40"/>
    <p:sldId id="666" r:id="rId41"/>
    <p:sldId id="648" r:id="rId42"/>
    <p:sldId id="649" r:id="rId43"/>
    <p:sldId id="645" r:id="rId44"/>
    <p:sldId id="646" r:id="rId45"/>
    <p:sldId id="650" r:id="rId46"/>
    <p:sldId id="651" r:id="rId47"/>
    <p:sldId id="652" r:id="rId48"/>
    <p:sldId id="643" r:id="rId49"/>
    <p:sldId id="564" r:id="rId50"/>
    <p:sldId id="644" r:id="rId51"/>
    <p:sldId id="468" r:id="rId52"/>
    <p:sldId id="636" r:id="rId53"/>
    <p:sldId id="637" r:id="rId54"/>
    <p:sldId id="574" r:id="rId55"/>
    <p:sldId id="575" r:id="rId56"/>
    <p:sldId id="653" r:id="rId57"/>
    <p:sldId id="654" r:id="rId58"/>
    <p:sldId id="655" r:id="rId59"/>
    <p:sldId id="618" r:id="rId60"/>
    <p:sldId id="638" r:id="rId61"/>
    <p:sldId id="639" r:id="rId62"/>
    <p:sldId id="600" r:id="rId63"/>
    <p:sldId id="670" r:id="rId64"/>
    <p:sldId id="641" r:id="rId65"/>
    <p:sldId id="642" r:id="rId66"/>
    <p:sldId id="604" r:id="rId67"/>
    <p:sldId id="627" r:id="rId68"/>
    <p:sldId id="628" r:id="rId69"/>
    <p:sldId id="629" r:id="rId70"/>
    <p:sldId id="630" r:id="rId71"/>
    <p:sldId id="631" r:id="rId72"/>
    <p:sldId id="632" r:id="rId73"/>
    <p:sldId id="633" r:id="rId74"/>
    <p:sldId id="634" r:id="rId75"/>
    <p:sldId id="635" r:id="rId76"/>
    <p:sldId id="605" r:id="rId77"/>
    <p:sldId id="606" r:id="rId78"/>
    <p:sldId id="446" r:id="rId79"/>
    <p:sldId id="444" r:id="rId80"/>
    <p:sldId id="445" r:id="rId81"/>
  </p:sldIdLst>
  <p:sldSz cx="9144000" cy="6858000" type="screen4x3"/>
  <p:notesSz cx="9926638" cy="6797675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F7AB"/>
    <a:srgbClr val="FBFBC1"/>
    <a:srgbClr val="008000"/>
    <a:srgbClr val="EFED9B"/>
    <a:srgbClr val="000099"/>
    <a:srgbClr val="FDFD55"/>
    <a:srgbClr val="ECFA62"/>
    <a:srgbClr val="E0DC3E"/>
    <a:srgbClr val="532DF7"/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E8B1032C-EA38-4F05-BA0D-38AFFFC7BED3}" styleName="Светлый стиль 3 -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344" autoAdjust="0"/>
    <p:restoredTop sz="96390" autoAdjust="0"/>
  </p:normalViewPr>
  <p:slideViewPr>
    <p:cSldViewPr>
      <p:cViewPr varScale="1">
        <p:scale>
          <a:sx n="70" d="100"/>
          <a:sy n="70" d="100"/>
        </p:scale>
        <p:origin x="-1254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68"/>
    </p:cViewPr>
  </p:sorterViewPr>
  <p:notesViewPr>
    <p:cSldViewPr>
      <p:cViewPr varScale="1">
        <p:scale>
          <a:sx n="74" d="100"/>
          <a:sy n="74" d="100"/>
        </p:scale>
        <p:origin x="-1482" y="-96"/>
      </p:cViewPr>
      <p:guideLst>
        <p:guide orient="horz" pos="2141"/>
        <p:guide pos="312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slide" Target="slides/slide74.xml"/><Relationship Id="rId84" Type="http://schemas.openxmlformats.org/officeDocument/2006/relationships/presProps" Target="presProp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87" Type="http://schemas.openxmlformats.org/officeDocument/2006/relationships/tableStyles" Target="tableStyle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notesMaster" Target="notesMasters/notesMaster1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viewProps" Target="view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1.xlsx"/></Relationships>
</file>

<file path=ppt/charts/_rels/chart10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9.xml"/><Relationship Id="rId1" Type="http://schemas.openxmlformats.org/officeDocument/2006/relationships/package" Target="../embeddings/Microsoft_Excel_Worksheet10.xlsx"/></Relationships>
</file>

<file path=ppt/charts/_rels/chart1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0.xml"/><Relationship Id="rId1" Type="http://schemas.openxmlformats.org/officeDocument/2006/relationships/package" Target="../embeddings/Microsoft_Excel_Worksheet11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2.xlsx"/></Relationships>
</file>

<file path=ppt/charts/_rels/chart1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1.xml"/><Relationship Id="rId1" Type="http://schemas.openxmlformats.org/officeDocument/2006/relationships/package" Target="../embeddings/Microsoft_Excel_Worksheet13.xlsx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71.png"/><Relationship Id="rId1" Type="http://schemas.openxmlformats.org/officeDocument/2006/relationships/image" Target="../media/image70.png"/><Relationship Id="rId6" Type="http://schemas.openxmlformats.org/officeDocument/2006/relationships/chartUserShapes" Target="../drawings/drawing12.xml"/><Relationship Id="rId5" Type="http://schemas.openxmlformats.org/officeDocument/2006/relationships/package" Target="../embeddings/Microsoft_Excel_Worksheet14.xlsx"/><Relationship Id="rId4" Type="http://schemas.openxmlformats.org/officeDocument/2006/relationships/image" Target="../media/image73.jpg"/></Relationships>
</file>

<file path=ppt/charts/_rels/chart1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3.xml"/><Relationship Id="rId1" Type="http://schemas.openxmlformats.org/officeDocument/2006/relationships/package" Target="../embeddings/Microsoft_Excel_Worksheet15.xlsx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6.xlsx"/></Relationships>
</file>

<file path=ppt/charts/_rels/chart1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4.xml"/><Relationship Id="rId1" Type="http://schemas.openxmlformats.org/officeDocument/2006/relationships/package" Target="../embeddings/Microsoft_Excel_Worksheet17.xlsx"/></Relationships>
</file>

<file path=ppt/charts/_rels/chart18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5.xml"/><Relationship Id="rId1" Type="http://schemas.openxmlformats.org/officeDocument/2006/relationships/package" Target="../embeddings/Microsoft_Excel_Worksheet18.xlsx"/></Relationships>
</file>

<file path=ppt/charts/_rels/chart19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6.xml"/><Relationship Id="rId1" Type="http://schemas.openxmlformats.org/officeDocument/2006/relationships/package" Target="../embeddings/Microsoft_Excel_Worksheet19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Microsoft_Excel_Worksheet2.xlsx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0.xlsx"/></Relationships>
</file>

<file path=ppt/charts/_rels/chart2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7.xml"/><Relationship Id="rId1" Type="http://schemas.openxmlformats.org/officeDocument/2006/relationships/package" Target="../embeddings/Microsoft_Excel_Worksheet21.xlsx"/></Relationships>
</file>

<file path=ppt/charts/_rels/chart2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2.xlsx"/></Relationships>
</file>

<file path=ppt/charts/_rels/chart2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3.xlsx"/></Relationships>
</file>

<file path=ppt/charts/_rels/chart2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8.xml"/><Relationship Id="rId1" Type="http://schemas.openxmlformats.org/officeDocument/2006/relationships/package" Target="../embeddings/Microsoft_Excel_Worksheet24.xlsx"/></Relationships>
</file>

<file path=ppt/charts/_rels/chart2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9.xml"/><Relationship Id="rId1" Type="http://schemas.openxmlformats.org/officeDocument/2006/relationships/package" Target="../embeddings/Microsoft_Excel_Worksheet25.xlsx"/></Relationships>
</file>

<file path=ppt/charts/_rels/chart2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0.xml"/><Relationship Id="rId1" Type="http://schemas.openxmlformats.org/officeDocument/2006/relationships/package" Target="../embeddings/Microsoft_Excel_Worksheet26.xlsx"/></Relationships>
</file>

<file path=ppt/charts/_rels/chart2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7.xlsx"/></Relationships>
</file>

<file path=ppt/charts/_rels/chart2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8.xlsx"/></Relationships>
</file>

<file path=ppt/charts/_rels/chart2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9.xlsx"/></Relationships>
</file>

<file path=ppt/charts/_rels/char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g"/><Relationship Id="rId3" Type="http://schemas.openxmlformats.org/officeDocument/2006/relationships/image" Target="../media/image40.jpg"/><Relationship Id="rId7" Type="http://schemas.openxmlformats.org/officeDocument/2006/relationships/image" Target="../media/image44.jpg"/><Relationship Id="rId2" Type="http://schemas.openxmlformats.org/officeDocument/2006/relationships/image" Target="../media/image39.jpg"/><Relationship Id="rId1" Type="http://schemas.openxmlformats.org/officeDocument/2006/relationships/image" Target="../media/image38.jpg"/><Relationship Id="rId6" Type="http://schemas.openxmlformats.org/officeDocument/2006/relationships/image" Target="../media/image43.jpg"/><Relationship Id="rId11" Type="http://schemas.openxmlformats.org/officeDocument/2006/relationships/chartUserShapes" Target="../drawings/drawing3.xml"/><Relationship Id="rId5" Type="http://schemas.openxmlformats.org/officeDocument/2006/relationships/image" Target="../media/image42.jpg"/><Relationship Id="rId10" Type="http://schemas.openxmlformats.org/officeDocument/2006/relationships/package" Target="../embeddings/Microsoft_Excel_Worksheet3.xlsx"/><Relationship Id="rId4" Type="http://schemas.openxmlformats.org/officeDocument/2006/relationships/image" Target="../media/image41.jpg"/><Relationship Id="rId9" Type="http://schemas.openxmlformats.org/officeDocument/2006/relationships/image" Target="../media/image46.jpg"/></Relationships>
</file>

<file path=ppt/charts/_rels/chart3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0.xlsx"/></Relationships>
</file>

<file path=ppt/charts/_rels/chart3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1.xlsx"/></Relationships>
</file>

<file path=ppt/charts/_rels/chart3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2.xlsx"/></Relationships>
</file>

<file path=ppt/charts/_rels/chart3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3.xlsx"/></Relationships>
</file>

<file path=ppt/charts/_rels/chart3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4.xlsx"/></Relationships>
</file>

<file path=ppt/charts/_rels/chart3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5.xlsx"/></Relationships>
</file>

<file path=ppt/charts/_rels/chart3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6.xlsx"/></Relationships>
</file>

<file path=ppt/charts/_rels/chart3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7.xlsx"/></Relationships>
</file>

<file path=ppt/charts/_rels/chart3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8.xlsx"/></Relationships>
</file>

<file path=ppt/charts/_rels/chart3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9.xlsx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package" Target="../embeddings/Microsoft_Excel_Worksheet4.xlsx"/></Relationships>
</file>

<file path=ppt/charts/_rels/chart40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1.xml"/><Relationship Id="rId1" Type="http://schemas.openxmlformats.org/officeDocument/2006/relationships/package" Target="../embeddings/Microsoft_Excel_Worksheet40.xlsx"/></Relationships>
</file>

<file path=ppt/charts/_rels/chart4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2.xml"/><Relationship Id="rId1" Type="http://schemas.openxmlformats.org/officeDocument/2006/relationships/package" Target="../embeddings/Microsoft_Excel_Worksheet41.xlsx"/></Relationships>
</file>

<file path=ppt/charts/_rels/chart4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3.xml"/><Relationship Id="rId1" Type="http://schemas.openxmlformats.org/officeDocument/2006/relationships/package" Target="../embeddings/Microsoft_Excel_Worksheet42.xlsx"/></Relationships>
</file>

<file path=ppt/charts/_rels/chart4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4.xml"/><Relationship Id="rId1" Type="http://schemas.openxmlformats.org/officeDocument/2006/relationships/package" Target="../embeddings/Microsoft_Excel_Worksheet43.xlsx"/></Relationships>
</file>

<file path=ppt/charts/_rels/chart4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5.xml"/><Relationship Id="rId1" Type="http://schemas.openxmlformats.org/officeDocument/2006/relationships/package" Target="../embeddings/Microsoft_Excel_Worksheet44.xlsx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5.xml"/><Relationship Id="rId1" Type="http://schemas.openxmlformats.org/officeDocument/2006/relationships/package" Target="../embeddings/Microsoft_Excel_Worksheet5.xlsx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6.xml"/><Relationship Id="rId1" Type="http://schemas.openxmlformats.org/officeDocument/2006/relationships/package" Target="../embeddings/Microsoft_Excel_Worksheet6.xlsx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7.xml"/><Relationship Id="rId1" Type="http://schemas.openxmlformats.org/officeDocument/2006/relationships/package" Target="../embeddings/Microsoft_Excel_Worksheet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.xlsx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8.xml"/><Relationship Id="rId1" Type="http://schemas.openxmlformats.org/officeDocument/2006/relationships/package" Target="../embeddings/Microsoft_Excel_Worksheet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1"/>
    </mc:Choice>
    <mc:Fallback>
      <c:style val="21"/>
    </mc:Fallback>
  </mc:AlternateContent>
  <c:chart>
    <c:autoTitleDeleted val="1"/>
    <c:plotArea>
      <c:layout>
        <c:manualLayout>
          <c:layoutTarget val="inner"/>
          <c:xMode val="edge"/>
          <c:yMode val="edge"/>
          <c:x val="7.7637812256739335E-3"/>
          <c:y val="3.1619409833298926E-3"/>
          <c:w val="0.99223621877432611"/>
          <c:h val="0.8440441372147280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Лист1!$B$2</c:f>
              <c:strCache>
                <c:ptCount val="1"/>
                <c:pt idx="0">
                  <c:v>Ряд 1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>
              <a:bevelT w="190500" h="38100"/>
            </a:sp3d>
          </c:spPr>
          <c:invertIfNegative val="0"/>
          <c:dPt>
            <c:idx val="0"/>
            <c:invertIfNegative val="0"/>
            <c:bubble3D val="0"/>
            <c:spPr>
              <a:solidFill>
                <a:schemeClr val="tx2">
                  <a:lumMod val="40000"/>
                  <a:lumOff val="60000"/>
                </a:schemeClr>
              </a:solidFill>
              <a:scene3d>
                <a:camera prst="orthographicFront"/>
                <a:lightRig rig="threePt" dir="t"/>
              </a:scene3d>
              <a:sp3d>
                <a:bevelT w="190500" h="38100"/>
              </a:sp3d>
            </c:spPr>
          </c:dPt>
          <c:dPt>
            <c:idx val="1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scene3d>
                <a:camera prst="orthographicFront"/>
                <a:lightRig rig="threePt" dir="t"/>
              </a:scene3d>
              <a:sp3d>
                <a:bevelT w="190500" h="38100"/>
              </a:sp3d>
            </c:spPr>
          </c:dPt>
          <c:dPt>
            <c:idx val="3"/>
            <c:invertIfNegative val="0"/>
            <c:bubble3D val="0"/>
            <c:spPr>
              <a:solidFill>
                <a:schemeClr val="accent6"/>
              </a:solidFill>
              <a:scene3d>
                <a:camera prst="orthographicFront"/>
                <a:lightRig rig="threePt" dir="t"/>
              </a:scene3d>
              <a:sp3d>
                <a:bevelT w="190500" h="38100"/>
              </a:sp3d>
            </c:spPr>
          </c:dPt>
          <c:dLbls>
            <c:dLbl>
              <c:idx val="0"/>
              <c:layout>
                <c:manualLayout>
                  <c:x val="2.7777783853408606E-3"/>
                  <c:y val="-6.4995788398280402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7.1726212519596586E-3"/>
                  <c:y val="-6.9515518002078057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0"/>
                  <c:y val="-9.4044539006665432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2.7777783853408541E-3"/>
                  <c:y val="-3.0757802011021011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7.3487205125356446E-3"/>
                  <c:y val="-5.9707496784370193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/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Лист1!$A$3:$A$7</c:f>
              <c:strCache>
                <c:ptCount val="5"/>
                <c:pt idx="0">
                  <c:v>первоначальный</c:v>
                </c:pt>
                <c:pt idx="1">
                  <c:v>с учетом I уточнения</c:v>
                </c:pt>
                <c:pt idx="2">
                  <c:v>с учетом II уточнения</c:v>
                </c:pt>
                <c:pt idx="3">
                  <c:v>с учетом III уточнения</c:v>
                </c:pt>
                <c:pt idx="4">
                  <c:v>с учетом IV уточнения</c:v>
                </c:pt>
              </c:strCache>
            </c:strRef>
          </c:cat>
          <c:val>
            <c:numRef>
              <c:f>Лист1!$B$3:$B$7</c:f>
              <c:numCache>
                <c:formatCode>0.0</c:formatCode>
                <c:ptCount val="5"/>
                <c:pt idx="0">
                  <c:v>34327.1</c:v>
                </c:pt>
                <c:pt idx="1">
                  <c:v>37297.300000000003</c:v>
                </c:pt>
                <c:pt idx="2">
                  <c:v>41440.6</c:v>
                </c:pt>
                <c:pt idx="3">
                  <c:v>43554.568729999999</c:v>
                </c:pt>
                <c:pt idx="4" formatCode="General">
                  <c:v>43836.7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6"/>
        <c:axId val="45317504"/>
        <c:axId val="45339776"/>
      </c:barChart>
      <c:catAx>
        <c:axId val="4531750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000" b="1" baseline="0"/>
            </a:pPr>
            <a:endParaRPr lang="ru-RU"/>
          </a:p>
        </c:txPr>
        <c:crossAx val="45339776"/>
        <c:crosses val="autoZero"/>
        <c:auto val="1"/>
        <c:lblAlgn val="ctr"/>
        <c:lblOffset val="100"/>
        <c:noMultiLvlLbl val="0"/>
      </c:catAx>
      <c:valAx>
        <c:axId val="45339776"/>
        <c:scaling>
          <c:orientation val="minMax"/>
          <c:max val="53000"/>
          <c:min val="10000"/>
        </c:scaling>
        <c:delete val="1"/>
        <c:axPos val="l"/>
        <c:numFmt formatCode="0.0" sourceLinked="1"/>
        <c:majorTickMark val="out"/>
        <c:minorTickMark val="none"/>
        <c:tickLblPos val="nextTo"/>
        <c:crossAx val="45317504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900">
          <a:latin typeface="TimesET" pitchFamily="2" charset="0"/>
        </a:defRPr>
      </a:pPr>
      <a:endParaRPr lang="ru-RU"/>
    </a:p>
  </c:txPr>
  <c:externalData r:id="rId1">
    <c:autoUpdate val="0"/>
  </c:externalData>
  <c:userShapes r:id="rId2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58481349622176071"/>
          <c:y val="2.882904447488541E-2"/>
          <c:w val="0.36949216636862003"/>
          <c:h val="0.89426182497286377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rgbClr val="3BCB27"/>
            </a:solidFill>
          </c:spPr>
          <c:invertIfNegative val="0"/>
          <c:dLbls>
            <c:dLbl>
              <c:idx val="4"/>
              <c:spPr/>
              <c:txPr>
                <a:bodyPr/>
                <a:lstStyle/>
                <a:p>
                  <a:pPr>
                    <a:defRPr sz="1200" b="1">
                      <a:latin typeface="TimesET" pitchFamily="2" charset="0"/>
                      <a:cs typeface="Arial" panose="020B0604020202020204" pitchFamily="34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0">
                    <a:latin typeface="TimesET" pitchFamily="2" charset="0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Лист1!$A$8:$A$21</c:f>
              <c:strCache>
                <c:ptCount val="14"/>
                <c:pt idx="0">
                  <c:v>Республика Мордовия</c:v>
                </c:pt>
                <c:pt idx="1">
                  <c:v>Самарская область</c:v>
                </c:pt>
                <c:pt idx="2">
                  <c:v>Пензенская область</c:v>
                </c:pt>
                <c:pt idx="3">
                  <c:v>Оренбургская область</c:v>
                </c:pt>
                <c:pt idx="4">
                  <c:v>Чувашская Республика</c:v>
                </c:pt>
                <c:pt idx="5">
                  <c:v>Саратовская область</c:v>
                </c:pt>
                <c:pt idx="6">
                  <c:v>Нижегородская область</c:v>
                </c:pt>
                <c:pt idx="7">
                  <c:v>Удмуртская Республика</c:v>
                </c:pt>
                <c:pt idx="8">
                  <c:v>Пермский край</c:v>
                </c:pt>
                <c:pt idx="9">
                  <c:v>Кировская область</c:v>
                </c:pt>
                <c:pt idx="10">
                  <c:v>Республика Башкортостан</c:v>
                </c:pt>
                <c:pt idx="11">
                  <c:v>Республика Марий Эл</c:v>
                </c:pt>
                <c:pt idx="12">
                  <c:v>Ульяновская область</c:v>
                </c:pt>
                <c:pt idx="13">
                  <c:v>Республика Татарстан</c:v>
                </c:pt>
              </c:strCache>
            </c:strRef>
          </c:cat>
          <c:val>
            <c:numRef>
              <c:f>Лист1!$C$8:$C$21</c:f>
              <c:numCache>
                <c:formatCode>0.0</c:formatCode>
                <c:ptCount val="14"/>
                <c:pt idx="0">
                  <c:v>88.336552466380653</c:v>
                </c:pt>
                <c:pt idx="1">
                  <c:v>97.01337363460965</c:v>
                </c:pt>
                <c:pt idx="2">
                  <c:v>99.747307270508628</c:v>
                </c:pt>
                <c:pt idx="3">
                  <c:v>101.2214809378986</c:v>
                </c:pt>
                <c:pt idx="4">
                  <c:v>101.74921611945385</c:v>
                </c:pt>
                <c:pt idx="5">
                  <c:v>103.04409419102127</c:v>
                </c:pt>
                <c:pt idx="6">
                  <c:v>104.26228781788539</c:v>
                </c:pt>
                <c:pt idx="7">
                  <c:v>104.71102571557924</c:v>
                </c:pt>
                <c:pt idx="8">
                  <c:v>105.28780625792564</c:v>
                </c:pt>
                <c:pt idx="9">
                  <c:v>106.13809036998641</c:v>
                </c:pt>
                <c:pt idx="10">
                  <c:v>108.16225362164047</c:v>
                </c:pt>
                <c:pt idx="11">
                  <c:v>108.22955129213453</c:v>
                </c:pt>
                <c:pt idx="12">
                  <c:v>110.53694453387253</c:v>
                </c:pt>
                <c:pt idx="13">
                  <c:v>111.63707525048284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17848320"/>
        <c:axId val="117862400"/>
      </c:barChart>
      <c:catAx>
        <c:axId val="11784832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100" b="1">
                <a:latin typeface="TimesET" pitchFamily="2" charset="0"/>
                <a:cs typeface="Arial" panose="020B0604020202020204" pitchFamily="34" charset="0"/>
              </a:defRPr>
            </a:pPr>
            <a:endParaRPr lang="ru-RU"/>
          </a:p>
        </c:txPr>
        <c:crossAx val="117862400"/>
        <c:crosses val="autoZero"/>
        <c:auto val="1"/>
        <c:lblAlgn val="ctr"/>
        <c:lblOffset val="100"/>
        <c:noMultiLvlLbl val="0"/>
      </c:catAx>
      <c:valAx>
        <c:axId val="117862400"/>
        <c:scaling>
          <c:orientation val="minMax"/>
        </c:scaling>
        <c:delete val="0"/>
        <c:axPos val="b"/>
        <c:numFmt formatCode="0" sourceLinked="0"/>
        <c:majorTickMark val="out"/>
        <c:minorTickMark val="none"/>
        <c:tickLblPos val="nextTo"/>
        <c:txPr>
          <a:bodyPr/>
          <a:lstStyle/>
          <a:p>
            <a: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ru-RU"/>
          </a:p>
        </c:txPr>
        <c:crossAx val="117848320"/>
        <c:crosses val="autoZero"/>
        <c:crossBetween val="between"/>
      </c:valAx>
      <c:spPr>
        <a:solidFill>
          <a:srgbClr val="FFFFCC"/>
        </a:solidFill>
        <a:ln w="25396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view3D>
      <c:rotX val="5"/>
      <c:rotY val="1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1.1982795562397834E-3"/>
          <c:y val="9.4985381028124233E-2"/>
          <c:w val="0.99880172044376025"/>
          <c:h val="0.7276939356064317"/>
        </c:manualLayout>
      </c:layout>
      <c:bar3DChart>
        <c:barDir val="col"/>
        <c:grouping val="stacked"/>
        <c:varyColors val="0"/>
        <c:ser>
          <c:idx val="1"/>
          <c:order val="0"/>
          <c:tx>
            <c:strRef>
              <c:f>Лист1!$A$2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tint val="50000"/>
                    <a:satMod val="300000"/>
                  </a:schemeClr>
                </a:gs>
                <a:gs pos="35000">
                  <a:schemeClr val="accent6">
                    <a:tint val="37000"/>
                    <a:satMod val="300000"/>
                  </a:schemeClr>
                </a:gs>
                <a:gs pos="100000">
                  <a:schemeClr val="accent6">
                    <a:tint val="15000"/>
                    <a:satMod val="350000"/>
                  </a:schemeClr>
                </a:gs>
              </a:gsLst>
              <a:lin ang="16200000" scaled="1"/>
            </a:gradFill>
            <a:ln w="9525" cap="flat" cmpd="sng" algn="ctr">
              <a:solidFill>
                <a:schemeClr val="accent6">
                  <a:shade val="95000"/>
                  <a:satMod val="105000"/>
                </a:scheme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dLbls>
            <c:dLbl>
              <c:idx val="0"/>
              <c:layout>
                <c:manualLayout>
                  <c:x val="1.079811993678707E-2"/>
                  <c:y val="-0.3241381588231937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2.8794986498098852E-2"/>
                  <c:y val="-0.3398180982893792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>
                    <a:latin typeface="TimesET" pitchFamily="2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Лист1!$B$1:$C$1</c:f>
              <c:strCache>
                <c:ptCount val="2"/>
                <c:pt idx="0">
                  <c:v>2015 год</c:v>
                </c:pt>
                <c:pt idx="1">
                  <c:v>2016 год</c:v>
                </c:pt>
              </c:strCache>
            </c:strRef>
          </c:cat>
          <c:val>
            <c:numRef>
              <c:f>Лист1!$B$2:$C$2</c:f>
              <c:numCache>
                <c:formatCode>#,##0.0</c:formatCode>
                <c:ptCount val="2"/>
                <c:pt idx="0">
                  <c:v>15167.7</c:v>
                </c:pt>
                <c:pt idx="1">
                  <c:v>16128.4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7"/>
        <c:gapDepth val="260"/>
        <c:shape val="cylinder"/>
        <c:axId val="114643328"/>
        <c:axId val="114644864"/>
        <c:axId val="0"/>
      </c:bar3DChart>
      <c:catAx>
        <c:axId val="1146433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100" b="1">
                <a:latin typeface="TimesET" pitchFamily="2" charset="0"/>
              </a:defRPr>
            </a:pPr>
            <a:endParaRPr lang="ru-RU"/>
          </a:p>
        </c:txPr>
        <c:crossAx val="114644864"/>
        <c:crosses val="autoZero"/>
        <c:auto val="1"/>
        <c:lblAlgn val="ctr"/>
        <c:lblOffset val="100"/>
        <c:noMultiLvlLbl val="0"/>
      </c:catAx>
      <c:valAx>
        <c:axId val="114644864"/>
        <c:scaling>
          <c:orientation val="minMax"/>
          <c:min val="0"/>
        </c:scaling>
        <c:delete val="1"/>
        <c:axPos val="l"/>
        <c:majorGridlines/>
        <c:numFmt formatCode="#,##0.0" sourceLinked="1"/>
        <c:majorTickMark val="none"/>
        <c:minorTickMark val="none"/>
        <c:tickLblPos val="nextTo"/>
        <c:crossAx val="114643328"/>
        <c:crosses val="autoZero"/>
        <c:crossBetween val="between"/>
      </c:valAx>
      <c:spPr>
        <a:noFill/>
        <a:ln w="25409">
          <a:noFill/>
        </a:ln>
      </c:spPr>
    </c:plotArea>
    <c:plotVisOnly val="1"/>
    <c:dispBlanksAs val="gap"/>
    <c:showDLblsOverMax val="0"/>
  </c:chart>
  <c:txPr>
    <a:bodyPr/>
    <a:lstStyle/>
    <a:p>
      <a:pPr>
        <a:defRPr sz="1809"/>
      </a:pPr>
      <a:endParaRPr lang="ru-RU"/>
    </a:p>
  </c:txPr>
  <c:externalData r:id="rId1">
    <c:autoUpdate val="0"/>
  </c:externalData>
  <c:userShapes r:id="rId2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0"/>
      <c:rotY val="2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2.5376414815697978E-2"/>
          <c:y val="2.4515550903700764E-2"/>
          <c:w val="0.94794582444769016"/>
          <c:h val="0.83797070595759637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2015 год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dLbl>
              <c:idx val="0"/>
              <c:layout>
                <c:manualLayout>
                  <c:x val="9.5788814792936304E-4"/>
                  <c:y val="-2.7286757927797817E-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3.2531954444086158E-3"/>
                  <c:y val="2.32890789912231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1.0374664252991498E-2"/>
                  <c:y val="-5.03912263716729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5.548841456640319E-3"/>
                  <c:y val="-8.1710140314739804E-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latin typeface="TimesET" pitchFamily="2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Дотации</c:v>
                </c:pt>
                <c:pt idx="1">
                  <c:v>Субсидии</c:v>
                </c:pt>
                <c:pt idx="2">
                  <c:v>Субвенции</c:v>
                </c:pt>
                <c:pt idx="3">
                  <c:v>Иные межбюджетные трансферты</c:v>
                </c:pt>
              </c:strCache>
            </c:strRef>
          </c:cat>
          <c:val>
            <c:numRef>
              <c:f>Лист1!$B$2:$B$5</c:f>
              <c:numCache>
                <c:formatCode>0.0</c:formatCode>
                <c:ptCount val="4"/>
                <c:pt idx="0">
                  <c:v>7350.4</c:v>
                </c:pt>
                <c:pt idx="1">
                  <c:v>3978.9</c:v>
                </c:pt>
                <c:pt idx="2">
                  <c:v>2363.5</c:v>
                </c:pt>
                <c:pt idx="3">
                  <c:v>982.4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2016 год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3.379892071612639E-2"/>
                  <c:y val="-5.4498449121268824E-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2.3713489829043387E-2"/>
                  <c:y val="3.677143980999119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3.6473928371102485E-2"/>
                  <c:y val="-1.062306890825944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2.6677760736611923E-2"/>
                  <c:y val="-1.56622987836185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latin typeface="TimesET" pitchFamily="2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Дотации</c:v>
                </c:pt>
                <c:pt idx="1">
                  <c:v>Субсидии</c:v>
                </c:pt>
                <c:pt idx="2">
                  <c:v>Субвенции</c:v>
                </c:pt>
                <c:pt idx="3">
                  <c:v>Иные межбюджетные трансферты</c:v>
                </c:pt>
              </c:strCache>
            </c:strRef>
          </c:cat>
          <c:val>
            <c:numRef>
              <c:f>Лист1!$C$2:$C$5</c:f>
              <c:numCache>
                <c:formatCode>0.0</c:formatCode>
                <c:ptCount val="4"/>
                <c:pt idx="0">
                  <c:v>7473.5</c:v>
                </c:pt>
                <c:pt idx="1">
                  <c:v>4271.5</c:v>
                </c:pt>
                <c:pt idx="2">
                  <c:v>2029.3</c:v>
                </c:pt>
                <c:pt idx="3">
                  <c:v>1447.7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64"/>
        <c:gapDepth val="112"/>
        <c:shape val="cylinder"/>
        <c:axId val="114687360"/>
        <c:axId val="126489728"/>
        <c:axId val="126360640"/>
      </c:bar3DChart>
      <c:catAx>
        <c:axId val="11468736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900"/>
            </a:pPr>
            <a:endParaRPr lang="ru-RU"/>
          </a:p>
        </c:txPr>
        <c:crossAx val="126489728"/>
        <c:crosses val="autoZero"/>
        <c:auto val="1"/>
        <c:lblAlgn val="ctr"/>
        <c:lblOffset val="100"/>
        <c:noMultiLvlLbl val="0"/>
      </c:catAx>
      <c:valAx>
        <c:axId val="126489728"/>
        <c:scaling>
          <c:orientation val="minMax"/>
          <c:max val="4500"/>
          <c:min val="0"/>
        </c:scaling>
        <c:delete val="1"/>
        <c:axPos val="l"/>
        <c:majorGridlines/>
        <c:numFmt formatCode="0.0" sourceLinked="1"/>
        <c:majorTickMark val="out"/>
        <c:minorTickMark val="none"/>
        <c:tickLblPos val="nextTo"/>
        <c:crossAx val="114687360"/>
        <c:crosses val="autoZero"/>
        <c:crossBetween val="between"/>
      </c:valAx>
      <c:serAx>
        <c:axId val="126360640"/>
        <c:scaling>
          <c:orientation val="minMax"/>
        </c:scaling>
        <c:delete val="1"/>
        <c:axPos val="b"/>
        <c:majorTickMark val="out"/>
        <c:minorTickMark val="none"/>
        <c:tickLblPos val="nextTo"/>
        <c:crossAx val="126489728"/>
        <c:crosses val="autoZero"/>
      </c:serAx>
    </c:plotArea>
    <c:legend>
      <c:legendPos val="b"/>
      <c:layout/>
      <c:overlay val="0"/>
      <c:txPr>
        <a:bodyPr/>
        <a:lstStyle/>
        <a:p>
          <a:pPr>
            <a:defRPr sz="12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>
          <a:latin typeface="TimesET" pitchFamily="2" charset="0"/>
        </a:defRPr>
      </a:pPr>
      <a:endParaRPr lang="ru-RU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2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4.9777773132432965E-2"/>
          <c:w val="0.94708581869639474"/>
          <c:h val="0.94785185671840377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% в собственных доходах</c:v>
                </c:pt>
              </c:strCache>
            </c:strRef>
          </c:tx>
          <c:explosion val="25"/>
          <c:dPt>
            <c:idx val="0"/>
            <c:bubble3D val="0"/>
            <c:explosion val="9"/>
            <c:spPr>
              <a:solidFill>
                <a:srgbClr val="1DD526"/>
              </a:solidFill>
            </c:spPr>
          </c:dPt>
          <c:dPt>
            <c:idx val="1"/>
            <c:bubble3D val="0"/>
            <c:spPr>
              <a:solidFill>
                <a:srgbClr val="FF0066"/>
              </a:solidFill>
            </c:spPr>
          </c:dPt>
          <c:cat>
            <c:strRef>
              <c:f>Лист1!$A$2:$A$3</c:f>
              <c:strCache>
                <c:ptCount val="2"/>
                <c:pt idx="0">
                  <c:v>10 крупных</c:v>
                </c:pt>
                <c:pt idx="1">
                  <c:v>остальные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21.8</c:v>
                </c:pt>
                <c:pt idx="1">
                  <c:v>78.2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858790920078328"/>
          <c:y val="0.13253962143886605"/>
          <c:w val="0.69633816389547631"/>
          <c:h val="0.7036201537418062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объем финансирования</c:v>
                </c:pt>
              </c:strCache>
            </c:strRef>
          </c:tx>
          <c:spPr>
            <a:ln>
              <a:noFill/>
            </a:ln>
            <a:effectLst/>
            <a:scene3d>
              <a:camera prst="orthographicFront"/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dPt>
            <c:idx val="0"/>
            <c:bubble3D val="0"/>
            <c:spPr>
              <a:solidFill>
                <a:srgbClr val="00B050"/>
              </a:solidFill>
              <a:ln>
                <a:noFill/>
              </a:ln>
              <a:scene3d>
                <a:camera prst="orthographicFront"/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1"/>
            <c:bubble3D val="0"/>
            <c:spPr>
              <a:blipFill>
                <a:blip xmlns:r="http://schemas.openxmlformats.org/officeDocument/2006/relationships" r:embed="rId1"/>
                <a:stretch>
                  <a:fillRect/>
                </a:stretch>
              </a:blipFill>
              <a:ln>
                <a:noFill/>
              </a:ln>
              <a:effectLst/>
              <a:scene3d>
                <a:camera prst="orthographicFront"/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3"/>
            <c:bubble3D val="0"/>
            <c:spPr>
              <a:blipFill>
                <a:blip xmlns:r="http://schemas.openxmlformats.org/officeDocument/2006/relationships" r:embed="rId2"/>
                <a:stretch>
                  <a:fillRect/>
                </a:stretch>
              </a:blipFill>
              <a:ln>
                <a:noFill/>
              </a:ln>
              <a:effectLst/>
              <a:scene3d>
                <a:camera prst="orthographicFront"/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4"/>
            <c:bubble3D val="0"/>
            <c:spPr>
              <a:blipFill>
                <a:blip xmlns:r="http://schemas.openxmlformats.org/officeDocument/2006/relationships" r:embed="rId3"/>
                <a:stretch>
                  <a:fillRect/>
                </a:stretch>
              </a:blipFill>
              <a:ln>
                <a:noFill/>
              </a:ln>
              <a:effectLst/>
              <a:scene3d>
                <a:camera prst="orthographicFront"/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5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6"/>
            <c:bubble3D val="0"/>
            <c:spPr>
              <a:blipFill>
                <a:blip xmlns:r="http://schemas.openxmlformats.org/officeDocument/2006/relationships" r:embed="rId4"/>
                <a:stretch>
                  <a:fillRect/>
                </a:stretch>
              </a:blipFill>
              <a:ln>
                <a:noFill/>
              </a:ln>
              <a:effectLst/>
              <a:scene3d>
                <a:camera prst="orthographicFront"/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Lbls>
            <c:dLbl>
              <c:idx val="0"/>
              <c:layout>
                <c:manualLayout>
                  <c:x val="6.0816997345122574E-2"/>
                  <c:y val="-0.14478076233652315"/>
                </c:manualLayout>
              </c:layout>
              <c:showLegendKey val="1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0.17434205905601804"/>
                  <c:y val="-2.1059019976221546E-2"/>
                </c:manualLayout>
              </c:layout>
              <c:showLegendKey val="1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0.1804237587905303"/>
                  <c:y val="1.0529509988110773E-2"/>
                </c:manualLayout>
              </c:layout>
              <c:showLegendKey val="1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0.14798802687313159"/>
                  <c:y val="0.13161887485138477"/>
                </c:manualLayout>
              </c:layout>
              <c:showLegendKey val="1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1.0136166224187096E-2"/>
                  <c:y val="0.21848733225329856"/>
                </c:manualLayout>
              </c:layout>
              <c:showLegendKey val="1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0.20272332448374192"/>
                  <c:y val="5.0015172443526178E-2"/>
                </c:manualLayout>
              </c:layout>
              <c:showLegendKey val="1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-0.19461439150439222"/>
                  <c:y val="-2.8956152467304579E-2"/>
                </c:manualLayout>
              </c:layout>
              <c:showLegendKey val="1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-9.730719575219611E-2"/>
                  <c:y val="-0.17636949957467413"/>
                </c:manualLayout>
              </c:layout>
              <c:showLegendKey val="1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1">
                    <a:latin typeface="TimesET" pitchFamily="2" charset="0"/>
                  </a:defRPr>
                </a:pPr>
                <a:endParaRPr lang="ru-RU"/>
              </a:p>
            </c:txPr>
            <c:showLegendKey val="1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Лист1!$A$2:$A$9</c:f>
              <c:strCache>
                <c:ptCount val="8"/>
                <c:pt idx="0">
                  <c:v>Жилищно - коммунальное хозяйство</c:v>
                </c:pt>
                <c:pt idx="1">
                  <c:v>Образование</c:v>
                </c:pt>
                <c:pt idx="2">
                  <c:v>Культура, кинематография</c:v>
                </c:pt>
                <c:pt idx="3">
                  <c:v>Здравоохранение</c:v>
                </c:pt>
                <c:pt idx="4">
                  <c:v>Национальная экономика</c:v>
                </c:pt>
                <c:pt idx="5">
                  <c:v>Физическая культура и спорт</c:v>
                </c:pt>
                <c:pt idx="6">
                  <c:v>Социальная политика</c:v>
                </c:pt>
                <c:pt idx="7">
                  <c:v>Прочие  </c:v>
                </c:pt>
              </c:strCache>
            </c:strRef>
          </c:cat>
          <c:val>
            <c:numRef>
              <c:f>Лист1!$B$2:$B$9</c:f>
              <c:numCache>
                <c:formatCode>#,##0.0</c:formatCode>
                <c:ptCount val="8"/>
                <c:pt idx="0">
                  <c:v>1813.2</c:v>
                </c:pt>
                <c:pt idx="1">
                  <c:v>11974.3</c:v>
                </c:pt>
                <c:pt idx="2">
                  <c:v>682.9</c:v>
                </c:pt>
                <c:pt idx="3">
                  <c:v>2946.3</c:v>
                </c:pt>
                <c:pt idx="4">
                  <c:v>8383.1</c:v>
                </c:pt>
                <c:pt idx="5">
                  <c:v>774.1</c:v>
                </c:pt>
                <c:pt idx="6">
                  <c:v>12530.9</c:v>
                </c:pt>
                <c:pt idx="7">
                  <c:v>4731.8999999999996</c:v>
                </c:pt>
              </c:numCache>
            </c:numRef>
          </c:val>
        </c:ser>
        <c:dLbls>
          <c:showLegendKey val="0"/>
          <c:showVal val="1"/>
          <c:showCatName val="1"/>
          <c:showSerName val="0"/>
          <c:showPercent val="0"/>
          <c:showBubbleSize val="0"/>
          <c:showLeaderLines val="0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5">
    <c:autoUpdate val="0"/>
  </c:externalData>
  <c:userShapes r:id="rId6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title>
      <c:overlay val="0"/>
    </c:title>
    <c:autoTitleDeleted val="0"/>
    <c:plotArea>
      <c:layout>
        <c:manualLayout>
          <c:layoutTarget val="inner"/>
          <c:xMode val="edge"/>
          <c:yMode val="edge"/>
          <c:x val="5.0006249305632716E-2"/>
          <c:y val="5.5249188446337E-2"/>
          <c:w val="0.55618260491786142"/>
          <c:h val="0.86236947907326522"/>
        </c:manualLayout>
      </c:layout>
      <c:doughnutChart>
        <c:varyColors val="1"/>
        <c:ser>
          <c:idx val="1"/>
          <c:order val="0"/>
          <c:tx>
            <c:strRef>
              <c:f>Лист1!$A$2</c:f>
              <c:strCache>
                <c:ptCount val="1"/>
              </c:strCache>
            </c:strRef>
          </c:tx>
          <c:spPr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>
                <a:rot lat="0" lon="0" rev="1200000"/>
              </a:lightRig>
            </a:scene3d>
            <a:sp3d prstMaterial="softEdge">
              <a:bevelT w="63500" h="25400"/>
            </a:sp3d>
          </c:spPr>
          <c:explosion val="2"/>
          <c:dLbls>
            <c:dLbl>
              <c:idx val="0"/>
              <c:layout>
                <c:manualLayout>
                  <c:x val="-0.1631417111061734"/>
                  <c:y val="-0.12321690284032367"/>
                </c:manualLayout>
              </c:layout>
              <c:showLegendKey val="1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0.14923989927045148"/>
                  <c:y val="5.9413870300560209E-2"/>
                </c:manualLayout>
              </c:layout>
              <c:showLegendKey val="1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9.4992570269969948E-2"/>
                  <c:y val="0.14501280679620074"/>
                </c:manualLayout>
              </c:layout>
              <c:showLegendKey val="1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9.0882494537643965E-2"/>
                  <c:y val="0.13648331311741618"/>
                </c:manualLayout>
              </c:layout>
              <c:showLegendKey val="1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numFmt formatCode="0.0%" sourceLinked="0"/>
            <c:spPr>
              <a:gradFill>
                <a:gsLst>
                  <a:gs pos="0">
                    <a:schemeClr val="accent2">
                      <a:tint val="50000"/>
                      <a:satMod val="300000"/>
                    </a:schemeClr>
                  </a:gs>
                  <a:gs pos="35000">
                    <a:schemeClr val="accent2">
                      <a:tint val="37000"/>
                      <a:satMod val="300000"/>
                    </a:schemeClr>
                  </a:gs>
                  <a:gs pos="100000">
                    <a:schemeClr val="accent2">
                      <a:tint val="15000"/>
                      <a:satMod val="350000"/>
                    </a:schemeClr>
                  </a:gs>
                </a:gsLst>
                <a:lin ang="16200000" scaled="1"/>
              </a:gradFill>
            </c:spPr>
            <c:txPr>
              <a:bodyPr/>
              <a:lstStyle/>
              <a:p>
                <a:pPr>
                  <a:defRPr sz="2800" b="1">
                    <a:latin typeface="TimesET" pitchFamily="2" charset="0"/>
                  </a:defRPr>
                </a:pPr>
                <a:endParaRPr lang="ru-RU"/>
              </a:p>
            </c:txPr>
            <c:showLegendKey val="1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Лист1!$B$1:$E$1</c:f>
              <c:strCache>
                <c:ptCount val="4"/>
                <c:pt idx="0">
                  <c:v>Расходные обязательства, возникшие в результате принятия нормативных правовых актов субъекта Российской Федерации, заключения договоров (соглашений) по предметам совместного ведения Российской Федерации и субъектов Российской Федерации</c:v>
                </c:pt>
                <c:pt idx="1">
                  <c:v>Расходные обязательства, возникшие в результате принятия нормативных правовых актов субъекта Российской Федерации, предусматривающих реализацию субъектом Российской Федерации переданных полномочий за счет средств субвенций из федерального бюджета</c:v>
                </c:pt>
                <c:pt idx="2">
                  <c:v>Расходные обязательства, возникшие в результате принятия нормативных правовых актов субъекта Российской Федерации, предусматривающих предоставление из бюджета субъекта Российской Федерации межбюджетных трансфертов</c:v>
                </c:pt>
                <c:pt idx="3">
                  <c:v>Прочие расходные обязательства</c:v>
                </c:pt>
              </c:strCache>
            </c:strRef>
          </c:cat>
          <c:val>
            <c:numRef>
              <c:f>Лист1!$B$2:$E$2</c:f>
              <c:numCache>
                <c:formatCode>0.0%</c:formatCode>
                <c:ptCount val="4"/>
                <c:pt idx="0">
                  <c:v>0.91900000000000004</c:v>
                </c:pt>
                <c:pt idx="1">
                  <c:v>4.1000000000000002E-2</c:v>
                </c:pt>
                <c:pt idx="2">
                  <c:v>3.4000000000000002E-2</c:v>
                </c:pt>
                <c:pt idx="3">
                  <c:v>6.0000000000000001E-3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180"/>
        <c:holeSize val="50"/>
      </c:doughnutChart>
    </c:plotArea>
    <c:legend>
      <c:legendPos val="r"/>
      <c:layout>
        <c:manualLayout>
          <c:xMode val="edge"/>
          <c:yMode val="edge"/>
          <c:x val="0.63224028348701999"/>
          <c:y val="1.4307770978262689E-2"/>
          <c:w val="0.36713744769099727"/>
          <c:h val="0.91804373334469691"/>
        </c:manualLayout>
      </c:layout>
      <c:overlay val="0"/>
      <c:txPr>
        <a:bodyPr/>
        <a:lstStyle/>
        <a:p>
          <a:pPr>
            <a:defRPr sz="1100" b="1">
              <a:latin typeface="TimesET" pitchFamily="2" charset="0"/>
            </a:defRPr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809"/>
      </a:pPr>
      <a:endParaRPr lang="ru-RU"/>
    </a:p>
  </c:txPr>
  <c:externalData r:id="rId1">
    <c:autoUpdate val="0"/>
  </c:externalData>
  <c:userShapes r:id="rId2"/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200">
                <a:latin typeface="TimesET" pitchFamily="2" charset="0"/>
              </a:defRPr>
            </a:pPr>
            <a:r>
              <a:rPr lang="ru-RU" sz="1200" dirty="0"/>
              <a:t>Темп роста </a:t>
            </a:r>
            <a:r>
              <a:rPr lang="ru-RU" sz="1200" dirty="0" smtClean="0"/>
              <a:t>расходов на реальный сектор экономики</a:t>
            </a:r>
            <a:r>
              <a:rPr lang="ru-RU" sz="1200" baseline="0" dirty="0" smtClean="0"/>
              <a:t> </a:t>
            </a:r>
            <a:r>
              <a:rPr lang="ru-RU" sz="1200" dirty="0" smtClean="0"/>
              <a:t>в 201</a:t>
            </a:r>
            <a:r>
              <a:rPr lang="en-US" sz="1200" dirty="0" smtClean="0"/>
              <a:t>5</a:t>
            </a:r>
            <a:r>
              <a:rPr lang="ru-RU" sz="1200" dirty="0" smtClean="0"/>
              <a:t> году к </a:t>
            </a:r>
            <a:r>
              <a:rPr lang="ru-RU" sz="1200" dirty="0"/>
              <a:t>уровню </a:t>
            </a:r>
            <a:r>
              <a:rPr lang="ru-RU" sz="1200" dirty="0" smtClean="0"/>
              <a:t>201</a:t>
            </a:r>
            <a:r>
              <a:rPr lang="en-US" sz="1200" dirty="0" smtClean="0"/>
              <a:t>3</a:t>
            </a:r>
            <a:r>
              <a:rPr lang="ru-RU" sz="1200" dirty="0" smtClean="0"/>
              <a:t> </a:t>
            </a:r>
            <a:r>
              <a:rPr lang="ru-RU" sz="1200" dirty="0"/>
              <a:t>года</a:t>
            </a:r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0.43433023706321955"/>
          <c:y val="0.12917830889372761"/>
          <c:w val="0.49647785681260054"/>
          <c:h val="0.7888121127461285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Темп роста поступления НДФЛ в 2015 году к уровню 2014 года</c:v>
                </c:pt>
              </c:strCache>
            </c:strRef>
          </c:tx>
          <c:invertIfNegative val="0"/>
          <c:dPt>
            <c:idx val="3"/>
            <c:invertIfNegative val="0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</c:spPr>
          </c:dPt>
          <c:dPt>
            <c:idx val="6"/>
            <c:invertIfNegative val="0"/>
            <c:bubble3D val="0"/>
            <c:spPr>
              <a:solidFill>
                <a:schemeClr val="accent1"/>
              </a:solidFill>
            </c:spPr>
          </c:dPt>
          <c:dPt>
            <c:idx val="9"/>
            <c:invertIfNegative val="0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</c:spPr>
          </c:dPt>
          <c:dPt>
            <c:idx val="10"/>
            <c:invertIfNegative val="0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</c:spPr>
          </c:dPt>
          <c:dPt>
            <c:idx val="11"/>
            <c:invertIfNegative val="0"/>
            <c:bubble3D val="0"/>
            <c:spPr>
              <a:solidFill>
                <a:schemeClr val="accent2">
                  <a:lumMod val="75000"/>
                </a:schemeClr>
              </a:solidFill>
            </c:spPr>
          </c:dPt>
          <c:dLbls>
            <c:spPr>
              <a:gradFill rotWithShape="1">
                <a:gsLst>
                  <a:gs pos="0">
                    <a:schemeClr val="accent1">
                      <a:tint val="50000"/>
                      <a:satMod val="300000"/>
                    </a:schemeClr>
                  </a:gs>
                  <a:gs pos="35000">
                    <a:schemeClr val="accent1">
                      <a:tint val="37000"/>
                      <a:satMod val="300000"/>
                    </a:schemeClr>
                  </a:gs>
                  <a:gs pos="100000">
                    <a:schemeClr val="accent1">
                      <a:tint val="15000"/>
                      <a:satMod val="350000"/>
                    </a:schemeClr>
                  </a:gs>
                </a:gsLst>
                <a:lin ang="16200000" scaled="1"/>
              </a:gradFill>
              <a:ln w="9523" cap="flat" cmpd="sng" algn="ctr">
                <a:solidFill>
                  <a:schemeClr val="accent1">
                    <a:shade val="95000"/>
                    <a:satMod val="105000"/>
                  </a:scheme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c:spPr>
            <c:txPr>
              <a:bodyPr/>
              <a:lstStyle/>
              <a:p>
                <a:pPr>
                  <a:defRPr sz="1200" b="1">
                    <a:solidFill>
                      <a:schemeClr val="dk1"/>
                    </a:solidFill>
                    <a:latin typeface="TimesET" pitchFamily="2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Лист1!$A$2:$A$16</c:f>
              <c:strCache>
                <c:ptCount val="15"/>
                <c:pt idx="0">
                  <c:v>Кировская область</c:v>
                </c:pt>
                <c:pt idx="1">
                  <c:v>Пермский край</c:v>
                </c:pt>
                <c:pt idx="2">
                  <c:v>Республика Башкортостан</c:v>
                </c:pt>
                <c:pt idx="3">
                  <c:v>Пензенская область</c:v>
                </c:pt>
                <c:pt idx="4">
                  <c:v>Удмуртская Республика</c:v>
                </c:pt>
                <c:pt idx="5">
                  <c:v>Самарская область</c:v>
                </c:pt>
                <c:pt idx="6">
                  <c:v>Оренбургская область</c:v>
                </c:pt>
                <c:pt idx="7">
                  <c:v>Республика Мордовия</c:v>
                </c:pt>
                <c:pt idx="8">
                  <c:v>Ульяновская область</c:v>
                </c:pt>
                <c:pt idx="9">
                  <c:v>Нижегородская область</c:v>
                </c:pt>
                <c:pt idx="10">
                  <c:v>Саратовская область</c:v>
                </c:pt>
                <c:pt idx="11">
                  <c:v>Чувашская Республика</c:v>
                </c:pt>
                <c:pt idx="12">
                  <c:v>Республика Марий Эл</c:v>
                </c:pt>
                <c:pt idx="13">
                  <c:v>Республика Татарстан </c:v>
                </c:pt>
                <c:pt idx="14">
                  <c:v>ПФО</c:v>
                </c:pt>
              </c:strCache>
            </c:strRef>
          </c:cat>
          <c:val>
            <c:numRef>
              <c:f>Лист1!$B$2:$B$16</c:f>
              <c:numCache>
                <c:formatCode>0.0</c:formatCode>
                <c:ptCount val="15"/>
                <c:pt idx="0">
                  <c:v>93.9</c:v>
                </c:pt>
                <c:pt idx="1">
                  <c:v>95.7</c:v>
                </c:pt>
                <c:pt idx="2">
                  <c:v>95.8</c:v>
                </c:pt>
                <c:pt idx="3">
                  <c:v>96.2</c:v>
                </c:pt>
                <c:pt idx="4">
                  <c:v>102</c:v>
                </c:pt>
                <c:pt idx="5">
                  <c:v>104.9</c:v>
                </c:pt>
                <c:pt idx="6">
                  <c:v>107.4</c:v>
                </c:pt>
                <c:pt idx="7">
                  <c:v>114.7</c:v>
                </c:pt>
                <c:pt idx="8">
                  <c:v>114.7</c:v>
                </c:pt>
                <c:pt idx="9">
                  <c:v>115.3</c:v>
                </c:pt>
                <c:pt idx="10">
                  <c:v>118.9</c:v>
                </c:pt>
                <c:pt idx="11">
                  <c:v>127.6</c:v>
                </c:pt>
                <c:pt idx="12">
                  <c:v>128.80000000000001</c:v>
                </c:pt>
                <c:pt idx="13">
                  <c:v>142</c:v>
                </c:pt>
                <c:pt idx="14">
                  <c:v>112.7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32037632"/>
        <c:axId val="132039424"/>
      </c:barChart>
      <c:catAx>
        <c:axId val="13203763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000" b="1">
                <a:latin typeface="TimesET" pitchFamily="2" charset="0"/>
              </a:defRPr>
            </a:pPr>
            <a:endParaRPr lang="ru-RU"/>
          </a:p>
        </c:txPr>
        <c:crossAx val="132039424"/>
        <c:crosses val="autoZero"/>
        <c:auto val="1"/>
        <c:lblAlgn val="ctr"/>
        <c:lblOffset val="100"/>
        <c:noMultiLvlLbl val="0"/>
      </c:catAx>
      <c:valAx>
        <c:axId val="132039424"/>
        <c:scaling>
          <c:orientation val="minMax"/>
          <c:max val="150"/>
          <c:min val="70"/>
        </c:scaling>
        <c:delete val="1"/>
        <c:axPos val="b"/>
        <c:numFmt formatCode="0.0" sourceLinked="1"/>
        <c:majorTickMark val="out"/>
        <c:minorTickMark val="none"/>
        <c:tickLblPos val="nextTo"/>
        <c:crossAx val="132037632"/>
        <c:crosses val="autoZero"/>
        <c:crossBetween val="between"/>
      </c:valAx>
      <c:spPr>
        <a:noFill/>
        <a:ln w="25397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5"/>
      <c:rotY val="5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73B97A"/>
            </a:solidFill>
          </c:spPr>
          <c:invertIfNegative val="0"/>
          <c:dLbls>
            <c:dLbl>
              <c:idx val="1"/>
              <c:layout>
                <c:manualLayout>
                  <c:x val="1.6797075457224329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>
                    <a:solidFill>
                      <a:schemeClr val="bg1"/>
                    </a:solidFill>
                    <a:effectLst>
                      <a:glow rad="101600">
                        <a:schemeClr val="tx1">
                          <a:lumMod val="75000"/>
                          <a:lumOff val="25000"/>
                          <a:alpha val="60000"/>
                        </a:schemeClr>
                      </a:glow>
                    </a:effectLst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за 2013 год</c:v>
                </c:pt>
                <c:pt idx="1">
                  <c:v>за 2015 год</c:v>
                </c:pt>
              </c:strCache>
            </c:strRef>
          </c:cat>
          <c:val>
            <c:numRef>
              <c:f>Лист1!$B$2:$B$3</c:f>
              <c:numCache>
                <c:formatCode>0.0</c:formatCode>
                <c:ptCount val="2"/>
                <c:pt idx="0">
                  <c:v>7488.3</c:v>
                </c:pt>
                <c:pt idx="1">
                  <c:v>9551.4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29868928"/>
        <c:axId val="129870464"/>
        <c:axId val="0"/>
      </c:bar3DChart>
      <c:catAx>
        <c:axId val="12986892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ru-RU"/>
          </a:p>
        </c:txPr>
        <c:crossAx val="129870464"/>
        <c:crosses val="autoZero"/>
        <c:auto val="1"/>
        <c:lblAlgn val="ctr"/>
        <c:lblOffset val="100"/>
        <c:noMultiLvlLbl val="0"/>
      </c:catAx>
      <c:valAx>
        <c:axId val="129870464"/>
        <c:scaling>
          <c:orientation val="minMax"/>
        </c:scaling>
        <c:delete val="1"/>
        <c:axPos val="l"/>
        <c:majorGridlines/>
        <c:numFmt formatCode="0.0" sourceLinked="1"/>
        <c:majorTickMark val="out"/>
        <c:minorTickMark val="none"/>
        <c:tickLblPos val="nextTo"/>
        <c:crossAx val="129868928"/>
        <c:crosses val="autoZero"/>
        <c:crossBetween val="between"/>
        <c:majorUnit val="2000"/>
      </c:valAx>
      <c:spPr>
        <a:noFill/>
        <a:ln w="25390">
          <a:noFill/>
        </a:ln>
      </c:spPr>
    </c:plotArea>
    <c:plotVisOnly val="1"/>
    <c:dispBlanksAs val="gap"/>
    <c:showDLblsOverMax val="0"/>
  </c:chart>
  <c:txPr>
    <a:bodyPr/>
    <a:lstStyle/>
    <a:p>
      <a:pPr>
        <a:defRPr sz="1200">
          <a:latin typeface="TimesET" pitchFamily="2" charset="0"/>
        </a:defRPr>
      </a:pPr>
      <a:endParaRPr lang="ru-RU"/>
    </a:p>
  </c:txPr>
  <c:externalData r:id="rId1">
    <c:autoUpdate val="0"/>
  </c:externalData>
  <c:userShapes r:id="rId2"/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0"/>
      <c:rotY val="20"/>
      <c:depthPercent val="100"/>
      <c:rAngAx val="1"/>
    </c:view3D>
    <c:floor>
      <c:thickness val="0"/>
    </c:floor>
    <c:sideWall>
      <c:thickness val="0"/>
      <c:spPr>
        <a:noFill/>
        <a:ln>
          <a:noFill/>
        </a:ln>
      </c:spPr>
    </c:sideWall>
    <c:backWall>
      <c:thickness val="0"/>
      <c:spPr>
        <a:noFill/>
        <a:ln>
          <a:noFill/>
        </a:ln>
      </c:spPr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CCFF66"/>
            </a:solidFill>
          </c:spPr>
          <c:invertIfNegative val="0"/>
          <c:cat>
            <c:strRef>
              <c:f>Лист1!$A$2:$A$3</c:f>
              <c:strCache>
                <c:ptCount val="2"/>
                <c:pt idx="0">
                  <c:v>2012</c:v>
                </c:pt>
                <c:pt idx="1">
                  <c:v>2016 (план)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2621.7000000000003</c:v>
                </c:pt>
                <c:pt idx="1">
                  <c:v>5531.5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41773440"/>
        <c:axId val="134611328"/>
        <c:axId val="0"/>
      </c:bar3DChart>
      <c:catAx>
        <c:axId val="14177344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34611328"/>
        <c:crosses val="autoZero"/>
        <c:auto val="1"/>
        <c:lblAlgn val="ctr"/>
        <c:lblOffset val="100"/>
        <c:noMultiLvlLbl val="0"/>
      </c:catAx>
      <c:valAx>
        <c:axId val="134611328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4177344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view3D>
      <c:rotX val="75"/>
      <c:rotY val="13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4.8380974899510952E-2"/>
          <c:y val="0"/>
          <c:w val="0.93186343442388353"/>
          <c:h val="1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5"/>
          <c:dLbls>
            <c:dLbl>
              <c:idx val="0"/>
              <c:layout>
                <c:manualLayout>
                  <c:x val="0.23706708811926783"/>
                  <c:y val="0.16369735449735456"/>
                </c:manualLayout>
              </c:layout>
              <c:tx>
                <c:rich>
                  <a:bodyPr/>
                  <a:lstStyle/>
                  <a:p>
                    <a:r>
                      <a:rPr lang="ru-RU" sz="1200" i="1" dirty="0" smtClean="0"/>
                      <a:t>11 202,0 млн. рублей -                    79,2%</a:t>
                    </a:r>
                    <a:endParaRPr lang="ru-RU" sz="1200" dirty="0"/>
                  </a:p>
                </c:rich>
              </c:tx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0.12135599352176626"/>
                  <c:y val="6.1083080808080809E-2"/>
                </c:manualLayout>
              </c:layout>
              <c:tx>
                <c:rich>
                  <a:bodyPr/>
                  <a:lstStyle/>
                  <a:p>
                    <a:r>
                      <a:rPr lang="ru-RU" sz="1200" i="1" baseline="0" dirty="0" smtClean="0"/>
                      <a:t>2 946,3 </a:t>
                    </a:r>
                    <a:r>
                      <a:rPr lang="ru-RU" sz="1200" i="1" dirty="0" smtClean="0"/>
                      <a:t>млн. рублей -                    20,8%</a:t>
                    </a:r>
                    <a:endParaRPr lang="ru-RU" dirty="0"/>
                  </a:p>
                </c:rich>
              </c:tx>
              <c:showLegendKey val="0"/>
              <c:showVal val="1"/>
              <c:showCatName val="0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i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Бюджет ТФОМС</c:v>
                </c:pt>
                <c:pt idx="1">
                  <c:v>Республиканский бюджет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11202</c:v>
                </c:pt>
                <c:pt idx="1">
                  <c:v>2946.3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spPr>
    <a:scene3d>
      <a:camera prst="orthographicFront"/>
      <a:lightRig rig="threePt" dir="t"/>
    </a:scene3d>
  </c:spPr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1"/>
    </mc:Choice>
    <mc:Fallback>
      <c:style val="21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5.2072283543577978E-2"/>
          <c:w val="0.94537335958005253"/>
          <c:h val="0.8194346281916725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>
              <a:bevelT w="190500" h="38100"/>
            </a:sp3d>
          </c:spPr>
          <c:invertIfNegative val="0"/>
          <c:dPt>
            <c:idx val="0"/>
            <c:invertIfNegative val="0"/>
            <c:bubble3D val="0"/>
            <c:spPr>
              <a:solidFill>
                <a:schemeClr val="tx2">
                  <a:lumMod val="40000"/>
                  <a:lumOff val="60000"/>
                </a:schemeClr>
              </a:solidFill>
              <a:scene3d>
                <a:camera prst="orthographicFront"/>
                <a:lightRig rig="threePt" dir="t"/>
              </a:scene3d>
              <a:sp3d>
                <a:bevelT w="190500" h="38100"/>
              </a:sp3d>
            </c:spPr>
          </c:dPt>
          <c:dPt>
            <c:idx val="1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scene3d>
                <a:camera prst="orthographicFront"/>
                <a:lightRig rig="threePt" dir="t"/>
              </a:scene3d>
              <a:sp3d>
                <a:bevelT w="190500" h="38100"/>
              </a:sp3d>
            </c:spPr>
          </c:dPt>
          <c:dPt>
            <c:idx val="3"/>
            <c:invertIfNegative val="0"/>
            <c:bubble3D val="0"/>
            <c:spPr>
              <a:solidFill>
                <a:schemeClr val="accent6"/>
              </a:solidFill>
              <a:scene3d>
                <a:camera prst="orthographicFront"/>
                <a:lightRig rig="threePt" dir="t"/>
              </a:scene3d>
              <a:sp3d>
                <a:bevelT w="190500" h="38100"/>
              </a:sp3d>
            </c:spPr>
          </c:dPt>
          <c:dLbls>
            <c:dLbl>
              <c:idx val="0"/>
              <c:layout>
                <c:manualLayout>
                  <c:x val="-8.3333333333333402E-3"/>
                  <c:y val="-2.9567445527522936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8.3333333333333835E-3"/>
                  <c:y val="-2.7099460053516818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5.5555555555555558E-3"/>
                  <c:y val="-9.475941322630143E-4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2.7777777777777779E-3"/>
                  <c:y val="-2.0692672496177403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2.7513224762247901E-3"/>
                  <c:y val="-2.3099137519113175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350" b="1"/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первоначальный</c:v>
                </c:pt>
                <c:pt idx="1">
                  <c:v>с учетом I уточнения</c:v>
                </c:pt>
                <c:pt idx="2">
                  <c:v>с учетом II уточнения</c:v>
                </c:pt>
                <c:pt idx="3">
                  <c:v>с учетом III уточнения</c:v>
                </c:pt>
                <c:pt idx="4">
                  <c:v>с учетом IV уточнения</c:v>
                </c:pt>
              </c:strCache>
            </c:strRef>
          </c:cat>
          <c:val>
            <c:numRef>
              <c:f>Лист1!$B$2:$B$6</c:f>
              <c:numCache>
                <c:formatCode>0.0</c:formatCode>
                <c:ptCount val="5"/>
                <c:pt idx="0">
                  <c:v>32103.9</c:v>
                </c:pt>
                <c:pt idx="1">
                  <c:v>34530.5</c:v>
                </c:pt>
                <c:pt idx="2">
                  <c:v>38870.6</c:v>
                </c:pt>
                <c:pt idx="3">
                  <c:v>40984.608700000004</c:v>
                </c:pt>
                <c:pt idx="4" formatCode="General">
                  <c:v>41266.800000000003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6"/>
        <c:axId val="44231296"/>
        <c:axId val="45420928"/>
      </c:barChart>
      <c:catAx>
        <c:axId val="4423129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900" b="1" baseline="0"/>
            </a:pPr>
            <a:endParaRPr lang="ru-RU"/>
          </a:p>
        </c:txPr>
        <c:crossAx val="45420928"/>
        <c:crosses val="autoZero"/>
        <c:auto val="1"/>
        <c:lblAlgn val="ctr"/>
        <c:lblOffset val="100"/>
        <c:noMultiLvlLbl val="0"/>
      </c:catAx>
      <c:valAx>
        <c:axId val="45420928"/>
        <c:scaling>
          <c:orientation val="minMax"/>
          <c:max val="47000"/>
          <c:min val="10000"/>
        </c:scaling>
        <c:delete val="1"/>
        <c:axPos val="l"/>
        <c:numFmt formatCode="0.0" sourceLinked="1"/>
        <c:majorTickMark val="out"/>
        <c:minorTickMark val="none"/>
        <c:tickLblPos val="nextTo"/>
        <c:crossAx val="44231296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900">
          <a:latin typeface="TimesET" pitchFamily="2" charset="0"/>
        </a:defRPr>
      </a:pPr>
      <a:endParaRPr lang="ru-RU"/>
    </a:p>
  </c:txPr>
  <c:externalData r:id="rId1">
    <c:autoUpdate val="0"/>
  </c:externalData>
  <c:userShapes r:id="rId2"/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view3D>
      <c:rotX val="75"/>
      <c:rotY val="16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3.3046065394961997E-3"/>
          <c:y val="0.10483310256189803"/>
          <c:w val="0.59238092844274493"/>
          <c:h val="0.51446985728042549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explosion val="1"/>
            <c:spPr>
              <a:solidFill>
                <a:srgbClr val="F97F88"/>
              </a:solidFill>
            </c:spPr>
          </c:dPt>
          <c:dPt>
            <c:idx val="1"/>
            <c:bubble3D val="0"/>
            <c:spPr>
              <a:solidFill>
                <a:srgbClr val="9DFFE5"/>
              </a:solidFill>
            </c:spPr>
          </c:dPt>
          <c:dPt>
            <c:idx val="2"/>
            <c:bubble3D val="0"/>
            <c:spPr>
              <a:solidFill>
                <a:srgbClr val="FF0000"/>
              </a:solidFill>
            </c:spPr>
          </c:dPt>
          <c:dPt>
            <c:idx val="3"/>
            <c:bubble3D val="0"/>
            <c:spPr>
              <a:solidFill>
                <a:srgbClr val="7030A0"/>
              </a:solidFill>
            </c:spPr>
          </c:dPt>
          <c:dPt>
            <c:idx val="4"/>
            <c:bubble3D val="0"/>
            <c:spPr>
              <a:solidFill>
                <a:srgbClr val="99FF66"/>
              </a:solidFill>
            </c:spPr>
          </c:dPt>
          <c:dPt>
            <c:idx val="5"/>
            <c:bubble3D val="0"/>
            <c:spPr>
              <a:solidFill>
                <a:srgbClr val="0000FF"/>
              </a:solidFill>
            </c:spPr>
          </c:dPt>
          <c:dPt>
            <c:idx val="6"/>
            <c:bubble3D val="0"/>
            <c:spPr>
              <a:solidFill>
                <a:srgbClr val="9999FF"/>
              </a:solidFill>
            </c:spPr>
          </c:dPt>
          <c:dLbls>
            <c:dLbl>
              <c:idx val="0"/>
              <c:layout>
                <c:manualLayout>
                  <c:x val="9.2206222487502792E-2"/>
                  <c:y val="-5.0932218763598637E-2"/>
                </c:manualLayout>
              </c:layout>
              <c:tx>
                <c:rich>
                  <a:bodyPr/>
                  <a:lstStyle/>
                  <a:p>
                    <a:r>
                      <a:rPr lang="ru-RU" sz="1100" b="0" i="1" dirty="0" smtClean="0">
                        <a:solidFill>
                          <a:schemeClr val="tx1"/>
                        </a:solidFill>
                      </a:rPr>
                      <a:t>1728,7 млн. рублей</a:t>
                    </a:r>
                    <a:r>
                      <a:rPr lang="ru-RU" sz="1100" b="0" i="1" baseline="0" dirty="0" smtClean="0">
                        <a:solidFill>
                          <a:schemeClr val="tx1"/>
                        </a:solidFill>
                      </a:rPr>
                      <a:t> </a:t>
                    </a:r>
                    <a:r>
                      <a:rPr lang="ru-RU" sz="1100" b="0" i="1" dirty="0" smtClean="0">
                        <a:solidFill>
                          <a:schemeClr val="tx1"/>
                        </a:solidFill>
                      </a:rPr>
                      <a:t>–</a:t>
                    </a:r>
                    <a:r>
                      <a:rPr lang="ru-RU" sz="1100" b="0" i="1" baseline="0" dirty="0" smtClean="0">
                        <a:solidFill>
                          <a:schemeClr val="tx1"/>
                        </a:solidFill>
                      </a:rPr>
                      <a:t> 58,7</a:t>
                    </a:r>
                    <a:r>
                      <a:rPr lang="ru-RU" sz="1100" b="0" i="1" dirty="0" smtClean="0">
                        <a:solidFill>
                          <a:schemeClr val="tx1"/>
                        </a:solidFill>
                      </a:rPr>
                      <a:t>%</a:t>
                    </a:r>
                    <a:endParaRPr lang="ru-RU" sz="1200" b="0" dirty="0"/>
                  </a:p>
                </c:rich>
              </c:tx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0.1499317603980739"/>
                  <c:y val="0.10412847042195165"/>
                </c:manualLayout>
              </c:layout>
              <c:tx>
                <c:rich>
                  <a:bodyPr/>
                  <a:lstStyle/>
                  <a:p>
                    <a:r>
                      <a:rPr lang="ru-RU" sz="1100" b="0" i="1" dirty="0" smtClean="0">
                        <a:solidFill>
                          <a:schemeClr val="tx1"/>
                        </a:solidFill>
                      </a:rPr>
                      <a:t>644,9 млн. рублей- 21,9%</a:t>
                    </a:r>
                    <a:endParaRPr lang="ru-RU" b="0" dirty="0"/>
                  </a:p>
                </c:rich>
              </c:tx>
              <c:showLegendKey val="0"/>
              <c:showVal val="1"/>
              <c:showCatName val="0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4.1434351666389271E-2"/>
                  <c:y val="-5.7979201044075925E-2"/>
                </c:manualLayout>
              </c:layout>
              <c:tx>
                <c:rich>
                  <a:bodyPr/>
                  <a:lstStyle/>
                  <a:p>
                    <a:r>
                      <a:rPr lang="ru-RU" sz="1100" b="0" dirty="0" smtClean="0">
                        <a:solidFill>
                          <a:schemeClr val="tx1"/>
                        </a:solidFill>
                      </a:rPr>
                      <a:t>26,1 млн.</a:t>
                    </a:r>
                    <a:r>
                      <a:rPr lang="ru-RU" sz="1100" b="0" baseline="0" dirty="0" smtClean="0">
                        <a:solidFill>
                          <a:schemeClr val="tx1"/>
                        </a:solidFill>
                      </a:rPr>
                      <a:t> рублей-0,9</a:t>
                    </a:r>
                    <a:r>
                      <a:rPr lang="ru-RU" sz="1100" b="0" dirty="0" smtClean="0">
                        <a:solidFill>
                          <a:schemeClr val="tx1"/>
                        </a:solidFill>
                      </a:rPr>
                      <a:t>%</a:t>
                    </a:r>
                    <a:endParaRPr lang="ru-RU" b="0" dirty="0"/>
                  </a:p>
                </c:rich>
              </c:tx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0.1200612951176258"/>
                  <c:y val="6.8549674464791792E-3"/>
                </c:manualLayout>
              </c:layout>
              <c:tx>
                <c:rich>
                  <a:bodyPr/>
                  <a:lstStyle/>
                  <a:p>
                    <a:r>
                      <a:rPr lang="ru-RU" sz="1100" b="0" dirty="0" smtClean="0">
                        <a:solidFill>
                          <a:schemeClr val="tx1"/>
                        </a:solidFill>
                      </a:rPr>
                      <a:t>28,6  млн.</a:t>
                    </a:r>
                    <a:r>
                      <a:rPr lang="ru-RU" sz="1100" b="0" baseline="0" dirty="0" smtClean="0">
                        <a:solidFill>
                          <a:schemeClr val="tx1"/>
                        </a:solidFill>
                      </a:rPr>
                      <a:t> рублей-1,0</a:t>
                    </a:r>
                    <a:r>
                      <a:rPr lang="ru-RU" sz="1100" b="0" dirty="0" smtClean="0">
                        <a:solidFill>
                          <a:schemeClr val="tx1"/>
                        </a:solidFill>
                      </a:rPr>
                      <a:t>%</a:t>
                    </a:r>
                    <a:endParaRPr lang="ru-RU" b="0" dirty="0"/>
                  </a:p>
                </c:rich>
              </c:tx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0.13861374319182274"/>
                  <c:y val="6.9253350128634789E-2"/>
                </c:manualLayout>
              </c:layout>
              <c:tx>
                <c:rich>
                  <a:bodyPr/>
                  <a:lstStyle/>
                  <a:p>
                    <a:r>
                      <a:rPr lang="ru-RU" sz="1100" b="0" dirty="0" smtClean="0">
                        <a:solidFill>
                          <a:schemeClr val="tx1"/>
                        </a:solidFill>
                      </a:rPr>
                      <a:t>89,2</a:t>
                    </a:r>
                    <a:r>
                      <a:rPr lang="ru-RU" sz="1100" b="0" baseline="0" dirty="0" smtClean="0">
                        <a:solidFill>
                          <a:schemeClr val="tx1"/>
                        </a:solidFill>
                      </a:rPr>
                      <a:t> </a:t>
                    </a:r>
                    <a:r>
                      <a:rPr lang="ru-RU" sz="1100" b="0" dirty="0" smtClean="0">
                        <a:solidFill>
                          <a:schemeClr val="tx1"/>
                        </a:solidFill>
                      </a:rPr>
                      <a:t>млн. рублей- 3,0%</a:t>
                    </a:r>
                    <a:endParaRPr lang="ru-RU" b="0" dirty="0"/>
                  </a:p>
                </c:rich>
              </c:tx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9.3498929631138844E-2"/>
                  <c:y val="0.12776371646794205"/>
                </c:manualLayout>
              </c:layout>
              <c:tx>
                <c:rich>
                  <a:bodyPr/>
                  <a:lstStyle/>
                  <a:p>
                    <a:r>
                      <a:rPr lang="ru-RU" sz="1100" b="0" dirty="0" smtClean="0">
                        <a:solidFill>
                          <a:schemeClr val="tx1"/>
                        </a:solidFill>
                      </a:rPr>
                      <a:t>43,9 млн. рублей- 1,5%</a:t>
                    </a:r>
                    <a:endParaRPr lang="ru-RU" b="0" dirty="0"/>
                  </a:p>
                </c:rich>
              </c:tx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-0.15405024133517756"/>
                  <c:y val="-0.11564235400339568"/>
                </c:manualLayout>
              </c:layout>
              <c:tx>
                <c:rich>
                  <a:bodyPr/>
                  <a:lstStyle/>
                  <a:p>
                    <a:r>
                      <a:rPr lang="ru-RU" sz="1100" b="0" dirty="0" smtClean="0">
                        <a:solidFill>
                          <a:schemeClr val="tx1"/>
                        </a:solidFill>
                      </a:rPr>
                      <a:t>384,9  млн. рублей – 13,0%</a:t>
                    </a:r>
                    <a:endParaRPr lang="ru-RU" b="0" dirty="0"/>
                  </a:p>
                </c:rich>
              </c:tx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1" i="1">
                    <a:solidFill>
                      <a:schemeClr val="tx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Лист1!$A$2:$A$8</c:f>
              <c:strCache>
                <c:ptCount val="7"/>
                <c:pt idx="0">
                  <c:v>Стационарная медицинская помощь</c:v>
                </c:pt>
                <c:pt idx="1">
                  <c:v>Амбулаторная помощь</c:v>
                </c:pt>
                <c:pt idx="2">
                  <c:v>Медицинская помощь в дневных стационарах всех типов</c:v>
                </c:pt>
                <c:pt idx="3">
                  <c:v>Скорая медицинская помощь</c:v>
                </c:pt>
                <c:pt idx="4">
                  <c:v>Санаторно-оздоровительная помощь</c:v>
                </c:pt>
                <c:pt idx="5">
                  <c:v>Заготовка, переработка, хранение и обеспечение безопасности донорской крови и ее компонентов</c:v>
                </c:pt>
                <c:pt idx="6">
                  <c:v>Другие вопросы в области здравоохранения</c:v>
                </c:pt>
              </c:strCache>
            </c:strRef>
          </c:cat>
          <c:val>
            <c:numRef>
              <c:f>Лист1!$B$2:$B$8</c:f>
              <c:numCache>
                <c:formatCode>0.0</c:formatCode>
                <c:ptCount val="7"/>
                <c:pt idx="0">
                  <c:v>1728.7</c:v>
                </c:pt>
                <c:pt idx="1">
                  <c:v>644.9</c:v>
                </c:pt>
                <c:pt idx="2">
                  <c:v>26.1</c:v>
                </c:pt>
                <c:pt idx="3">
                  <c:v>28.6</c:v>
                </c:pt>
                <c:pt idx="4">
                  <c:v>89.2</c:v>
                </c:pt>
                <c:pt idx="5">
                  <c:v>43.9</c:v>
                </c:pt>
                <c:pt idx="6">
                  <c:v>384.9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</c:plotArea>
    <c:legend>
      <c:legendPos val="b"/>
      <c:layout>
        <c:manualLayout>
          <c:xMode val="edge"/>
          <c:yMode val="edge"/>
          <c:x val="0.16327687831082593"/>
          <c:y val="0.61399621499753254"/>
          <c:w val="0.781328002924493"/>
          <c:h val="0.3860037850024674"/>
        </c:manualLayout>
      </c:layout>
      <c:overlay val="0"/>
      <c:txPr>
        <a:bodyPr/>
        <a:lstStyle/>
        <a:p>
          <a:pPr>
            <a:defRPr sz="900" b="1"/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2.7232502187226608E-2"/>
          <c:y val="0.10222475280524389"/>
          <c:w val="0.61445636482939636"/>
          <c:h val="0.70712308337048368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республиканские средства</c:v>
                </c:pt>
              </c:strCache>
            </c:strRef>
          </c:tx>
          <c:spPr>
            <a:solidFill>
              <a:schemeClr val="accent5">
                <a:lumMod val="40000"/>
                <a:lumOff val="60000"/>
              </a:schemeClr>
            </a:solidFill>
            <a:scene3d>
              <a:camera prst="orthographicFront"/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>
                    <a:latin typeface="TimesET" pitchFamily="2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План на 2015 год с учетом 3 уточнения</c:v>
                </c:pt>
                <c:pt idx="1">
                  <c:v>План на 2016 год</c:v>
                </c:pt>
              </c:strCache>
            </c:strRef>
          </c:cat>
          <c:val>
            <c:numRef>
              <c:f>Лист1!$B$2:$B$3</c:f>
              <c:numCache>
                <c:formatCode>#,##0.0</c:formatCode>
                <c:ptCount val="2"/>
                <c:pt idx="0">
                  <c:v>5316.2</c:v>
                </c:pt>
                <c:pt idx="1">
                  <c:v>5622.8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федеральные средства</c:v>
                </c:pt>
              </c:strCache>
            </c:strRef>
          </c:tx>
          <c:spPr>
            <a:scene3d>
              <a:camera prst="orthographicFront"/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>
                    <a:latin typeface="TimesET" pitchFamily="2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План на 2015 год с учетом 3 уточнения</c:v>
                </c:pt>
                <c:pt idx="1">
                  <c:v>План на 2016 год</c:v>
                </c:pt>
              </c:strCache>
            </c:strRef>
          </c:cat>
          <c:val>
            <c:numRef>
              <c:f>Лист1!$C$2:$C$3</c:f>
              <c:numCache>
                <c:formatCode>#,##0.0</c:formatCode>
                <c:ptCount val="2"/>
                <c:pt idx="0">
                  <c:v>2963.2</c:v>
                </c:pt>
                <c:pt idx="1">
                  <c:v>1760.2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20"/>
        <c:overlap val="100"/>
        <c:axId val="134706304"/>
        <c:axId val="134707840"/>
      </c:barChart>
      <c:catAx>
        <c:axId val="13470630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imesET" pitchFamily="2" charset="0"/>
              </a:defRPr>
            </a:pPr>
            <a:endParaRPr lang="ru-RU"/>
          </a:p>
        </c:txPr>
        <c:crossAx val="134707840"/>
        <c:crosses val="autoZero"/>
        <c:auto val="1"/>
        <c:lblAlgn val="ctr"/>
        <c:lblOffset val="100"/>
        <c:noMultiLvlLbl val="0"/>
      </c:catAx>
      <c:valAx>
        <c:axId val="134707840"/>
        <c:scaling>
          <c:orientation val="minMax"/>
          <c:max val="9500"/>
          <c:min val="0"/>
        </c:scaling>
        <c:delete val="1"/>
        <c:axPos val="l"/>
        <c:majorGridlines/>
        <c:numFmt formatCode="#,##0.0" sourceLinked="1"/>
        <c:majorTickMark val="out"/>
        <c:minorTickMark val="none"/>
        <c:tickLblPos val="nextTo"/>
        <c:crossAx val="134706304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9.9289807524059526E-2"/>
          <c:y val="0.9091103098249278"/>
          <c:w val="0.59564665354330715"/>
          <c:h val="4.9498543762366773E-2"/>
        </c:manualLayout>
      </c:layout>
      <c:overlay val="0"/>
      <c:txPr>
        <a:bodyPr/>
        <a:lstStyle/>
        <a:p>
          <a:pPr>
            <a:defRPr sz="1400">
              <a:latin typeface="TimesET" pitchFamily="2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9"/>
    </mc:Choice>
    <mc:Fallback>
      <c:style val="29"/>
    </mc:Fallback>
  </mc:AlternateContent>
  <c:chart>
    <c:title>
      <c:tx>
        <c:rich>
          <a:bodyPr/>
          <a:lstStyle/>
          <a:p>
            <a:pPr algn="r">
              <a:defRPr/>
            </a:pPr>
            <a:r>
              <a:rPr lang="ru-RU" sz="1200" dirty="0"/>
              <a:t>на </a:t>
            </a:r>
            <a:r>
              <a:rPr lang="ru-RU" sz="1200" dirty="0" smtClean="0"/>
              <a:t>01.01.2015  </a:t>
            </a:r>
            <a:r>
              <a:rPr lang="ru-RU" sz="1200" dirty="0"/>
              <a:t>(за</a:t>
            </a:r>
            <a:r>
              <a:rPr lang="ru-RU" sz="1200" baseline="0" dirty="0"/>
              <a:t> 2014 год)</a:t>
            </a:r>
            <a:endParaRPr lang="ru-RU" sz="1200" dirty="0"/>
          </a:p>
        </c:rich>
      </c:tx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spPr>
            <a:solidFill>
              <a:srgbClr val="66CCFF"/>
            </a:solidFill>
          </c:spPr>
          <c:invertIfNegative val="0"/>
          <c:dPt>
            <c:idx val="12"/>
            <c:invertIfNegative val="0"/>
            <c:bubble3D val="0"/>
            <c:spPr>
              <a:solidFill>
                <a:srgbClr val="FFFF99"/>
              </a:solidFill>
            </c:spPr>
          </c:dPt>
          <c:dLbls>
            <c:dLbl>
              <c:idx val="0"/>
              <c:layout>
                <c:manualLayout>
                  <c:x val="0"/>
                  <c:y val="1.29870129870129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2.777777249462275E-3"/>
                  <c:y val="1.473257546872861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8.3333333333333332E-3"/>
                  <c:y val="4.32900432900432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0"/>
                  <c:y val="2.164502164502164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5.0925337632079971E-17"/>
                  <c:y val="1.731601731601731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0"/>
                  <c:y val="1.29870129870129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2"/>
              <c:layout>
                <c:manualLayout>
                  <c:x val="2.7777777777777779E-3"/>
                  <c:y val="1.29870129870129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3"/>
              <c:layout>
                <c:manualLayout>
                  <c:x val="1.6666666666666566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Лист1!$A$3:$A$16</c:f>
              <c:strCache>
                <c:ptCount val="14"/>
                <c:pt idx="0">
                  <c:v>Самарская обл.</c:v>
                </c:pt>
                <c:pt idx="1">
                  <c:v>Оренбургская обл.</c:v>
                </c:pt>
                <c:pt idx="2">
                  <c:v>Нижегородская обл.</c:v>
                </c:pt>
                <c:pt idx="3">
                  <c:v>Башкортостан</c:v>
                </c:pt>
                <c:pt idx="4">
                  <c:v>Татарстан</c:v>
                </c:pt>
                <c:pt idx="5">
                  <c:v>Пермский край</c:v>
                </c:pt>
                <c:pt idx="6">
                  <c:v>Удмуртия</c:v>
                </c:pt>
                <c:pt idx="7">
                  <c:v>Саратовская обл.</c:v>
                </c:pt>
                <c:pt idx="8">
                  <c:v>Мордовия</c:v>
                </c:pt>
                <c:pt idx="9">
                  <c:v>Кировская обл.</c:v>
                </c:pt>
                <c:pt idx="10">
                  <c:v>Ульяновская обл.</c:v>
                </c:pt>
                <c:pt idx="11">
                  <c:v>Марий Эл</c:v>
                </c:pt>
                <c:pt idx="12">
                  <c:v>Чувашия</c:v>
                </c:pt>
                <c:pt idx="13">
                  <c:v>Пензенская обл.</c:v>
                </c:pt>
              </c:strCache>
            </c:strRef>
          </c:cat>
          <c:val>
            <c:numRef>
              <c:f>Лист1!$B$3:$B$16</c:f>
              <c:numCache>
                <c:formatCode>0.0</c:formatCode>
                <c:ptCount val="14"/>
                <c:pt idx="0">
                  <c:v>55.100999999999999</c:v>
                </c:pt>
                <c:pt idx="1">
                  <c:v>54.341000000000001</c:v>
                </c:pt>
                <c:pt idx="2">
                  <c:v>49.671999999999997</c:v>
                </c:pt>
                <c:pt idx="3">
                  <c:v>41.774000000000001</c:v>
                </c:pt>
                <c:pt idx="4">
                  <c:v>39.311</c:v>
                </c:pt>
                <c:pt idx="5">
                  <c:v>38.552</c:v>
                </c:pt>
                <c:pt idx="6">
                  <c:v>35.942999999999998</c:v>
                </c:pt>
                <c:pt idx="7">
                  <c:v>35.771999999999998</c:v>
                </c:pt>
                <c:pt idx="8">
                  <c:v>35.731999999999999</c:v>
                </c:pt>
                <c:pt idx="9">
                  <c:v>35.655000000000001</c:v>
                </c:pt>
                <c:pt idx="10">
                  <c:v>35.618000000000002</c:v>
                </c:pt>
                <c:pt idx="11">
                  <c:v>34.496000000000002</c:v>
                </c:pt>
                <c:pt idx="12">
                  <c:v>33.866</c:v>
                </c:pt>
                <c:pt idx="13">
                  <c:v>32.639000000000003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42076160"/>
        <c:axId val="151523328"/>
        <c:axId val="0"/>
      </c:bar3DChart>
      <c:catAx>
        <c:axId val="142076160"/>
        <c:scaling>
          <c:orientation val="minMax"/>
        </c:scaling>
        <c:delete val="0"/>
        <c:axPos val="b"/>
        <c:majorTickMark val="out"/>
        <c:minorTickMark val="none"/>
        <c:tickLblPos val="nextTo"/>
        <c:crossAx val="151523328"/>
        <c:crosses val="autoZero"/>
        <c:auto val="1"/>
        <c:lblAlgn val="ctr"/>
        <c:lblOffset val="100"/>
        <c:noMultiLvlLbl val="0"/>
      </c:catAx>
      <c:valAx>
        <c:axId val="151523328"/>
        <c:scaling>
          <c:orientation val="minMax"/>
        </c:scaling>
        <c:delete val="0"/>
        <c:axPos val="l"/>
        <c:majorGridlines>
          <c:spPr>
            <a:ln>
              <a:solidFill>
                <a:schemeClr val="accent1"/>
              </a:solidFill>
            </a:ln>
          </c:spPr>
        </c:majorGridlines>
        <c:numFmt formatCode="0.0" sourceLinked="1"/>
        <c:majorTickMark val="out"/>
        <c:minorTickMark val="none"/>
        <c:tickLblPos val="nextTo"/>
        <c:crossAx val="142076160"/>
        <c:crosses val="autoZero"/>
        <c:crossBetween val="between"/>
        <c:majorUnit val="15"/>
        <c:minorUnit val="2"/>
      </c:valAx>
    </c:plotArea>
    <c:plotVisOnly val="1"/>
    <c:dispBlanksAs val="gap"/>
    <c:showDLblsOverMax val="0"/>
  </c:chart>
  <c:externalData r:id="rId1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9"/>
    </mc:Choice>
    <mc:Fallback>
      <c:style val="29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sz="1200" dirty="0"/>
              <a:t>на 01.01.2016 </a:t>
            </a:r>
            <a:r>
              <a:rPr lang="ru-RU" sz="1200" dirty="0" smtClean="0"/>
              <a:t> (</a:t>
            </a:r>
            <a:r>
              <a:rPr lang="ru-RU" sz="1200" dirty="0"/>
              <a:t>за 2015 год)</a:t>
            </a:r>
          </a:p>
        </c:rich>
      </c:tx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spPr>
            <a:solidFill>
              <a:srgbClr val="66CCFF"/>
            </a:solidFill>
          </c:spPr>
          <c:invertIfNegative val="0"/>
          <c:dPt>
            <c:idx val="12"/>
            <c:invertIfNegative val="0"/>
            <c:bubble3D val="0"/>
            <c:spPr>
              <a:solidFill>
                <a:srgbClr val="FFFF99"/>
              </a:solidFill>
            </c:spPr>
          </c:dPt>
          <c:dLbls>
            <c:dLbl>
              <c:idx val="0"/>
              <c:layout>
                <c:manualLayout>
                  <c:x val="-2.2021767624683232E-17"/>
                  <c:y val="1.851851851851853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0"/>
                  <c:y val="9.259259259259281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7.2072072072072073E-3"/>
                  <c:y val="1.85185185185185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2.4024024024024023E-3"/>
                  <c:y val="1.85185185185185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0"/>
                  <c:y val="-1.38888888888888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2.4024024024024023E-3"/>
                  <c:y val="1.85185185185185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9.6096096096096092E-3"/>
                  <c:y val="1.38888888888888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4.8048048048048046E-3"/>
                  <c:y val="1.38888888888888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9"/>
              <c:layout>
                <c:manualLayout>
                  <c:x val="1.2012012012012012E-2"/>
                  <c:y val="9.259259259259258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0"/>
              <c:layout>
                <c:manualLayout>
                  <c:x val="7.2072072072072073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1"/>
              <c:layout>
                <c:manualLayout>
                  <c:x val="9.6096096096096977E-3"/>
                  <c:y val="4.629629629629629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2"/>
              <c:layout>
                <c:manualLayout>
                  <c:x val="7.2072072072072073E-3"/>
                  <c:y val="4.629629629629629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3"/>
              <c:layout>
                <c:manualLayout>
                  <c:x val="1.4414414414414415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Лист1!$A$19:$A$32</c:f>
              <c:strCache>
                <c:ptCount val="14"/>
                <c:pt idx="0">
                  <c:v>Оренбургская обл.</c:v>
                </c:pt>
                <c:pt idx="1">
                  <c:v>Самарская обл.</c:v>
                </c:pt>
                <c:pt idx="2">
                  <c:v>Нижегородская обл.</c:v>
                </c:pt>
                <c:pt idx="3">
                  <c:v>Пермский край</c:v>
                </c:pt>
                <c:pt idx="4">
                  <c:v>Башкортостан</c:v>
                </c:pt>
                <c:pt idx="5">
                  <c:v>Татарстан</c:v>
                </c:pt>
                <c:pt idx="6">
                  <c:v>Ульяновская обл.</c:v>
                </c:pt>
                <c:pt idx="7">
                  <c:v>Пензенская обл.</c:v>
                </c:pt>
                <c:pt idx="8">
                  <c:v>Удмуртия</c:v>
                </c:pt>
                <c:pt idx="9">
                  <c:v>Мордовия</c:v>
                </c:pt>
                <c:pt idx="10">
                  <c:v>Саратовская обл.</c:v>
                </c:pt>
                <c:pt idx="11">
                  <c:v>Марий Эл</c:v>
                </c:pt>
                <c:pt idx="12">
                  <c:v>Чувашия</c:v>
                </c:pt>
                <c:pt idx="13">
                  <c:v>Кировская обл.</c:v>
                </c:pt>
              </c:strCache>
            </c:strRef>
          </c:cat>
          <c:val>
            <c:numRef>
              <c:f>Лист1!$B$19:$B$32</c:f>
              <c:numCache>
                <c:formatCode>0.0</c:formatCode>
                <c:ptCount val="14"/>
                <c:pt idx="0">
                  <c:v>54.871000000000002</c:v>
                </c:pt>
                <c:pt idx="1">
                  <c:v>52.914999999999999</c:v>
                </c:pt>
                <c:pt idx="2">
                  <c:v>50.784999999999997</c:v>
                </c:pt>
                <c:pt idx="3">
                  <c:v>44.545000000000002</c:v>
                </c:pt>
                <c:pt idx="4">
                  <c:v>41.923000000000002</c:v>
                </c:pt>
                <c:pt idx="5">
                  <c:v>41.411000000000001</c:v>
                </c:pt>
                <c:pt idx="6">
                  <c:v>38.851999999999997</c:v>
                </c:pt>
                <c:pt idx="7">
                  <c:v>37.515000000000001</c:v>
                </c:pt>
                <c:pt idx="8">
                  <c:v>37.203000000000003</c:v>
                </c:pt>
                <c:pt idx="9">
                  <c:v>35.890999999999998</c:v>
                </c:pt>
                <c:pt idx="10">
                  <c:v>35.448999999999998</c:v>
                </c:pt>
                <c:pt idx="11">
                  <c:v>35.192999999999998</c:v>
                </c:pt>
                <c:pt idx="12">
                  <c:v>34.034999999999997</c:v>
                </c:pt>
                <c:pt idx="13">
                  <c:v>33.680999999999997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51573248"/>
        <c:axId val="151574784"/>
        <c:axId val="0"/>
      </c:bar3DChart>
      <c:catAx>
        <c:axId val="151573248"/>
        <c:scaling>
          <c:orientation val="minMax"/>
        </c:scaling>
        <c:delete val="0"/>
        <c:axPos val="b"/>
        <c:majorTickMark val="out"/>
        <c:minorTickMark val="none"/>
        <c:tickLblPos val="nextTo"/>
        <c:crossAx val="151574784"/>
        <c:crosses val="autoZero"/>
        <c:auto val="1"/>
        <c:lblAlgn val="ctr"/>
        <c:lblOffset val="100"/>
        <c:noMultiLvlLbl val="0"/>
      </c:catAx>
      <c:valAx>
        <c:axId val="151574784"/>
        <c:scaling>
          <c:orientation val="minMax"/>
        </c:scaling>
        <c:delete val="0"/>
        <c:axPos val="l"/>
        <c:majorGridlines/>
        <c:numFmt formatCode="0.0" sourceLinked="1"/>
        <c:majorTickMark val="out"/>
        <c:minorTickMark val="none"/>
        <c:tickLblPos val="nextTo"/>
        <c:crossAx val="151573248"/>
        <c:crosses val="autoZero"/>
        <c:crossBetween val="between"/>
        <c:majorUnit val="15"/>
        <c:minorUnit val="2"/>
      </c:valAx>
    </c:plotArea>
    <c:plotVisOnly val="1"/>
    <c:dispBlanksAs val="gap"/>
    <c:showDLblsOverMax val="0"/>
  </c:chart>
  <c:externalData r:id="rId1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9005397667414467E-2"/>
          <c:y val="3.3471211637724679E-2"/>
          <c:w val="0.49526940530931457"/>
          <c:h val="0.81190432608675545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объем финансирования</c:v>
                </c:pt>
              </c:strCache>
            </c:strRef>
          </c:tx>
          <c:spPr>
            <a:ln>
              <a:noFill/>
            </a:ln>
            <a:effectLst/>
            <a:scene3d>
              <a:camera prst="orthographicFront"/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dPt>
            <c:idx val="0"/>
            <c:bubble3D val="0"/>
            <c:spPr>
              <a:solidFill>
                <a:srgbClr val="00B050"/>
              </a:solidFill>
              <a:ln>
                <a:noFill/>
              </a:ln>
              <a:scene3d>
                <a:camera prst="orthographicFront"/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1"/>
            <c:bubble3D val="0"/>
            <c:spPr>
              <a:solidFill>
                <a:srgbClr val="F97F88"/>
              </a:solidFill>
              <a:ln>
                <a:noFill/>
              </a:ln>
              <a:effectLst/>
              <a:scene3d>
                <a:camera prst="orthographicFront"/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3"/>
            <c:bubble3D val="0"/>
            <c:spPr>
              <a:solidFill>
                <a:schemeClr val="bg2">
                  <a:lumMod val="5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Lbls>
            <c:dLbl>
              <c:idx val="0"/>
              <c:layout>
                <c:manualLayout>
                  <c:x val="6.18381284072941E-2"/>
                  <c:y val="-7.8719456936203677E-2"/>
                </c:manualLayout>
              </c:layout>
              <c:showLegendKey val="1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5.6216480370267365E-2"/>
                  <c:y val="-0.14658105774327582"/>
                </c:manualLayout>
              </c:layout>
              <c:showLegendKey val="1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4.4973184296213928E-2"/>
                  <c:y val="9.2291777097618113E-2"/>
                </c:manualLayout>
              </c:layout>
              <c:showLegendKey val="1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8.5730132564657752E-2"/>
                  <c:y val="7.6004992903920793E-2"/>
                </c:manualLayout>
              </c:layout>
              <c:showLegendKey val="1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4.7784008314727303E-2"/>
                  <c:y val="0.1330087375818613"/>
                </c:manualLayout>
              </c:layout>
              <c:showLegendKey val="1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1.4054120092566852E-3"/>
                  <c:y val="0.16015337790469025"/>
                </c:manualLayout>
              </c:layout>
              <c:showLegendKey val="1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-0.13070331686087175"/>
                  <c:y val="6.5147136774789158E-2"/>
                </c:manualLayout>
              </c:layout>
              <c:showLegendKey val="1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layout>
                <c:manualLayout>
                  <c:x val="-0.10118966466648134"/>
                  <c:y val="4.8860352581091941E-2"/>
                </c:manualLayout>
              </c:layout>
              <c:showLegendKey val="1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8"/>
              <c:layout>
                <c:manualLayout>
                  <c:x val="-0.11472455695216376"/>
                  <c:y val="-2.9859104355111691E-2"/>
                </c:manualLayout>
              </c:layout>
              <c:showLegendKey val="1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9"/>
              <c:layout>
                <c:manualLayout>
                  <c:x val="-0.11243296074053483"/>
                  <c:y val="-4.3431424516526172E-2"/>
                </c:manualLayout>
              </c:layout>
              <c:showLegendKey val="1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0"/>
              <c:layout>
                <c:manualLayout>
                  <c:x val="-0.10962213672202145"/>
                  <c:y val="-7.8719426516468599E-2"/>
                </c:manualLayout>
              </c:layout>
              <c:showLegendKey val="1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1"/>
              <c:layout>
                <c:manualLayout>
                  <c:x val="-6.8865188453577586E-2"/>
                  <c:y val="-9.5394230234902788E-2"/>
                </c:manualLayout>
              </c:layout>
              <c:showLegendKey val="1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2"/>
              <c:layout>
                <c:manualLayout>
                  <c:x val="-3.6540712240673845E-2"/>
                  <c:y val="-0.10237383600466789"/>
                </c:manualLayout>
              </c:layout>
              <c:showLegendKey val="1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3"/>
              <c:layout>
                <c:manualLayout>
                  <c:x val="1.4054120092566852E-3"/>
                  <c:y val="1.6286784193697314E-2"/>
                </c:manualLayout>
              </c:layout>
              <c:showLegendKey val="1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4"/>
              <c:layout>
                <c:manualLayout>
                  <c:x val="9.837884064796798E-3"/>
                  <c:y val="-0.10043516919446677"/>
                </c:manualLayout>
              </c:layout>
              <c:showLegendKey val="1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 b="1">
                    <a:latin typeface="TimesET" pitchFamily="2" charset="0"/>
                  </a:defRPr>
                </a:pPr>
                <a:endParaRPr lang="ru-RU"/>
              </a:p>
            </c:txPr>
            <c:showLegendKey val="1"/>
            <c:showVal val="1"/>
            <c:showCatName val="0"/>
            <c:showSerName val="0"/>
            <c:showPercent val="0"/>
            <c:showBubbleSize val="0"/>
            <c:separator>
</c:separator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Лист1!$A$2:$A$16</c:f>
              <c:strCache>
                <c:ptCount val="15"/>
                <c:pt idx="0">
                  <c:v>Государственная программа Чувашской Республики "Развитие жилищного строительства и сферы жилищно-коммунального хозяйства"</c:v>
                </c:pt>
                <c:pt idx="1">
                  <c:v>Государственная программа Чувашской Республики "Развитие здравоохранения"</c:v>
                </c:pt>
                <c:pt idx="2">
                  <c:v>Государственная программа Чувашской Республики "Социальная поддержка граждан"</c:v>
                </c:pt>
                <c:pt idx="3">
                  <c:v>Государственная программа Чувашской Республики "Развитие культуры и туризма"</c:v>
                </c:pt>
                <c:pt idx="4">
                  <c:v>Государственная программа Чувашской Республики "Развитие физической культуры и спорта"</c:v>
                </c:pt>
                <c:pt idx="5">
                  <c:v>Государственная программа Чувашской Республики "Содействие занятости населения"</c:v>
                </c:pt>
                <c:pt idx="6">
                  <c:v>Государственная программа Чувашской Республики "Развитие образования"</c:v>
                </c:pt>
                <c:pt idx="7">
                  <c:v>Государственная программа Чувашской Республики "Повышение безопасности жизнедеятельности населения и территорий Чувашской Республики"</c:v>
                </c:pt>
                <c:pt idx="8">
                  <c:v>Государственная программа Чувашской Республики "Развитие сельского хозяйства и регулирование рынка сельскохозяйственной продукции, сырья и продовольствия Чувашской Республики"</c:v>
                </c:pt>
                <c:pt idx="9">
                  <c:v>Государственная программа Чувашской Республики "Экономическое развитие и инновационная экономика на 2012-2020 годы"</c:v>
                </c:pt>
                <c:pt idx="10">
                  <c:v>Государственная программа Чувашской Республики "Развитие транспортной системы Чувашской Республики"</c:v>
                </c:pt>
                <c:pt idx="11">
                  <c:v>Государственная программа Чувашской Республики "Развитие потенциала природно-сырьевых ресурсов и обеспечение экологической безопасности"</c:v>
                </c:pt>
                <c:pt idx="12">
                  <c:v>Государственная программа Чувашской Республики "Управление общественными финансами и государственным долгом Чувашской Республики"</c:v>
                </c:pt>
                <c:pt idx="13">
                  <c:v>Государственная программа Чувашской Республики "Развитие потенциала государственного управления"</c:v>
                </c:pt>
                <c:pt idx="14">
                  <c:v>Государственная программа Чувашской Республики "Информационное общество Чувашии"</c:v>
                </c:pt>
              </c:strCache>
            </c:strRef>
          </c:cat>
          <c:val>
            <c:numRef>
              <c:f>Лист1!$B$2:$B$16</c:f>
              <c:numCache>
                <c:formatCode>0.0%</c:formatCode>
                <c:ptCount val="15"/>
                <c:pt idx="0">
                  <c:v>6.4000000000000001E-2</c:v>
                </c:pt>
                <c:pt idx="1">
                  <c:v>0.184</c:v>
                </c:pt>
                <c:pt idx="2">
                  <c:v>0.14399999999999999</c:v>
                </c:pt>
                <c:pt idx="3">
                  <c:v>2.5000000000000001E-2</c:v>
                </c:pt>
                <c:pt idx="4">
                  <c:v>2.1000000000000001E-2</c:v>
                </c:pt>
                <c:pt idx="5">
                  <c:v>1.4E-2</c:v>
                </c:pt>
                <c:pt idx="6">
                  <c:v>0.26200000000000001</c:v>
                </c:pt>
                <c:pt idx="7">
                  <c:v>4.0000000000000001E-3</c:v>
                </c:pt>
                <c:pt idx="8">
                  <c:v>7.1999999999999995E-2</c:v>
                </c:pt>
                <c:pt idx="9">
                  <c:v>0.01</c:v>
                </c:pt>
                <c:pt idx="10">
                  <c:v>9.6000000000000002E-2</c:v>
                </c:pt>
                <c:pt idx="11">
                  <c:v>5.0000000000000001E-3</c:v>
                </c:pt>
                <c:pt idx="12">
                  <c:v>8.1000000000000003E-2</c:v>
                </c:pt>
                <c:pt idx="13">
                  <c:v>1.2999999999999999E-2</c:v>
                </c:pt>
                <c:pt idx="14">
                  <c:v>5.0000000000000001E-3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50"/>
      </c:doughnutChart>
    </c:plotArea>
    <c:legend>
      <c:legendPos val="r"/>
      <c:layout>
        <c:manualLayout>
          <c:xMode val="edge"/>
          <c:yMode val="edge"/>
          <c:x val="0.55347736556293503"/>
          <c:y val="1.6538780500316333E-2"/>
          <c:w val="0.44576625718641383"/>
          <c:h val="0.97828343279243546"/>
        </c:manualLayout>
      </c:layout>
      <c:overlay val="0"/>
      <c:txPr>
        <a:bodyPr/>
        <a:lstStyle/>
        <a:p>
          <a:pPr>
            <a:defRPr sz="800" b="1">
              <a:latin typeface="TimesET" pitchFamily="2" charset="0"/>
            </a:defRPr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5"/>
      <c:rotY val="5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4402051205780003"/>
          <c:y val="2.3106996402745886E-2"/>
          <c:w val="0.82468816188882244"/>
          <c:h val="0.73463168852986094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tint val="50000"/>
                    <a:satMod val="300000"/>
                  </a:schemeClr>
                </a:gs>
                <a:gs pos="35000">
                  <a:schemeClr val="accent4">
                    <a:tint val="37000"/>
                    <a:satMod val="300000"/>
                  </a:schemeClr>
                </a:gs>
                <a:gs pos="100000">
                  <a:schemeClr val="accent4">
                    <a:tint val="15000"/>
                    <a:satMod val="350000"/>
                  </a:schemeClr>
                </a:gs>
              </a:gsLst>
              <a:lin ang="16200000" scaled="1"/>
            </a:gradFill>
            <a:ln w="9525" cap="flat" cmpd="sng" algn="ctr">
              <a:solidFill>
                <a:schemeClr val="accent4">
                  <a:shade val="95000"/>
                  <a:satMod val="105000"/>
                </a:scheme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dLbls>
            <c:dLbl>
              <c:idx val="1"/>
              <c:layout>
                <c:manualLayout>
                  <c:x val="1.1378664019410029E-2"/>
                  <c:y val="1.722552415778037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1">
                    <a:ln>
                      <a:noFill/>
                    </a:ln>
                    <a:solidFill>
                      <a:schemeClr val="tx1"/>
                    </a:solidFill>
                    <a:effectLst>
                      <a:glow rad="101600">
                        <a:schemeClr val="bg1">
                          <a:lumMod val="65000"/>
                          <a:alpha val="60000"/>
                        </a:schemeClr>
                      </a:glow>
                    </a:effectLst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Факт за 2015 год</c:v>
                </c:pt>
                <c:pt idx="1">
                  <c:v>План на 2016 год</c:v>
                </c:pt>
              </c:strCache>
            </c:strRef>
          </c:cat>
          <c:val>
            <c:numRef>
              <c:f>Лист1!$B$2:$B$3</c:f>
              <c:numCache>
                <c:formatCode>0.0</c:formatCode>
                <c:ptCount val="2"/>
                <c:pt idx="0">
                  <c:v>1681.6</c:v>
                </c:pt>
                <c:pt idx="1">
                  <c:v>3605.4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42304768"/>
        <c:axId val="142306304"/>
        <c:axId val="0"/>
      </c:bar3DChart>
      <c:catAx>
        <c:axId val="14230476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ru-RU"/>
          </a:p>
        </c:txPr>
        <c:crossAx val="142306304"/>
        <c:crosses val="autoZero"/>
        <c:auto val="1"/>
        <c:lblAlgn val="ctr"/>
        <c:lblOffset val="100"/>
        <c:noMultiLvlLbl val="0"/>
      </c:catAx>
      <c:valAx>
        <c:axId val="142306304"/>
        <c:scaling>
          <c:orientation val="minMax"/>
          <c:max val="4000"/>
          <c:min val="0"/>
        </c:scaling>
        <c:delete val="1"/>
        <c:axPos val="l"/>
        <c:majorGridlines/>
        <c:numFmt formatCode="0.0" sourceLinked="1"/>
        <c:majorTickMark val="out"/>
        <c:minorTickMark val="none"/>
        <c:tickLblPos val="nextTo"/>
        <c:crossAx val="142304768"/>
        <c:crosses val="autoZero"/>
        <c:crossBetween val="between"/>
        <c:majorUnit val="2000"/>
      </c:valAx>
      <c:spPr>
        <a:noFill/>
        <a:ln w="25390">
          <a:noFill/>
        </a:ln>
      </c:spPr>
    </c:plotArea>
    <c:plotVisOnly val="1"/>
    <c:dispBlanksAs val="gap"/>
    <c:showDLblsOverMax val="0"/>
  </c:chart>
  <c:txPr>
    <a:bodyPr/>
    <a:lstStyle/>
    <a:p>
      <a:pPr>
        <a:defRPr sz="1200">
          <a:latin typeface="TimesET" pitchFamily="2" charset="0"/>
        </a:defRPr>
      </a:pPr>
      <a:endParaRPr lang="ru-RU"/>
    </a:p>
  </c:txPr>
  <c:externalData r:id="rId1">
    <c:autoUpdate val="0"/>
  </c:externalData>
  <c:userShapes r:id="rId2"/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5"/>
      <c:rotY val="5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4402051205780003"/>
          <c:y val="0.18498183847121322"/>
          <c:w val="0.82468816188882244"/>
          <c:h val="0.57275684646139369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tint val="50000"/>
                    <a:satMod val="300000"/>
                  </a:schemeClr>
                </a:gs>
                <a:gs pos="35000">
                  <a:schemeClr val="accent4">
                    <a:tint val="37000"/>
                    <a:satMod val="300000"/>
                  </a:schemeClr>
                </a:gs>
                <a:gs pos="100000">
                  <a:schemeClr val="accent4">
                    <a:tint val="15000"/>
                    <a:satMod val="350000"/>
                  </a:schemeClr>
                </a:gs>
              </a:gsLst>
              <a:lin ang="16200000" scaled="1"/>
            </a:gradFill>
            <a:ln w="9525" cap="flat" cmpd="sng" algn="ctr">
              <a:solidFill>
                <a:schemeClr val="accent4">
                  <a:shade val="95000"/>
                  <a:satMod val="105000"/>
                </a:scheme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dLbls>
            <c:dLbl>
              <c:idx val="1"/>
              <c:layout>
                <c:manualLayout>
                  <c:x val="1.1378664019410029E-2"/>
                  <c:y val="1.722552415778037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1">
                    <a:ln>
                      <a:noFill/>
                    </a:ln>
                    <a:solidFill>
                      <a:schemeClr val="tx1"/>
                    </a:solidFill>
                    <a:effectLst>
                      <a:glow rad="101600">
                        <a:schemeClr val="bg1">
                          <a:lumMod val="65000"/>
                          <a:alpha val="60000"/>
                        </a:schemeClr>
                      </a:glow>
                    </a:effectLst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Факт за 2015 год</c:v>
                </c:pt>
                <c:pt idx="1">
                  <c:v>План на 2016 год</c:v>
                </c:pt>
              </c:strCache>
            </c:strRef>
          </c:cat>
          <c:val>
            <c:numRef>
              <c:f>Лист1!$B$2:$B$3</c:f>
              <c:numCache>
                <c:formatCode>0.0</c:formatCode>
                <c:ptCount val="2"/>
                <c:pt idx="0">
                  <c:v>637.1</c:v>
                </c:pt>
                <c:pt idx="1">
                  <c:v>571.70000000000005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42444800"/>
        <c:axId val="142467072"/>
        <c:axId val="0"/>
      </c:bar3DChart>
      <c:catAx>
        <c:axId val="14244480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ru-RU"/>
          </a:p>
        </c:txPr>
        <c:crossAx val="142467072"/>
        <c:crosses val="autoZero"/>
        <c:auto val="1"/>
        <c:lblAlgn val="ctr"/>
        <c:lblOffset val="100"/>
        <c:noMultiLvlLbl val="0"/>
      </c:catAx>
      <c:valAx>
        <c:axId val="142467072"/>
        <c:scaling>
          <c:orientation val="minMax"/>
          <c:max val="400"/>
          <c:min val="0"/>
        </c:scaling>
        <c:delete val="1"/>
        <c:axPos val="l"/>
        <c:majorGridlines/>
        <c:numFmt formatCode="0.0" sourceLinked="1"/>
        <c:majorTickMark val="out"/>
        <c:minorTickMark val="none"/>
        <c:tickLblPos val="nextTo"/>
        <c:crossAx val="142444800"/>
        <c:crosses val="autoZero"/>
        <c:crossBetween val="between"/>
        <c:majorUnit val="2000"/>
      </c:valAx>
      <c:spPr>
        <a:noFill/>
        <a:ln w="25390">
          <a:noFill/>
        </a:ln>
      </c:spPr>
    </c:plotArea>
    <c:plotVisOnly val="1"/>
    <c:dispBlanksAs val="gap"/>
    <c:showDLblsOverMax val="0"/>
  </c:chart>
  <c:txPr>
    <a:bodyPr/>
    <a:lstStyle/>
    <a:p>
      <a:pPr>
        <a:defRPr sz="1200">
          <a:latin typeface="TimesET" pitchFamily="2" charset="0"/>
        </a:defRPr>
      </a:pPr>
      <a:endParaRPr lang="ru-RU"/>
    </a:p>
  </c:txPr>
  <c:externalData r:id="rId1">
    <c:autoUpdate val="0"/>
  </c:externalData>
  <c:userShapes r:id="rId2"/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план</c:v>
                </c:pt>
              </c:strCache>
            </c:strRef>
          </c:tx>
          <c:spPr>
            <a:solidFill>
              <a:srgbClr val="00B0F0"/>
            </a:solidFill>
            <a:scene3d>
              <a:camera prst="orthographicFront"/>
              <a:lightRig rig="threePt" dir="t"/>
            </a:scene3d>
            <a:sp3d>
              <a:bevelT prst="angle"/>
            </a:sp3d>
          </c:spPr>
          <c:invertIfNegative val="0"/>
          <c:dPt>
            <c:idx val="0"/>
            <c:invertIfNegative val="0"/>
            <c:bubble3D val="0"/>
            <c:spPr>
              <a:solidFill>
                <a:srgbClr val="00B0F0"/>
              </a:solidFill>
              <a:scene3d>
                <a:camera prst="orthographicFront"/>
                <a:lightRig rig="threePt" dir="t"/>
              </a:scene3d>
              <a:sp3d>
                <a:bevelT w="165100" prst="coolSlant"/>
              </a:sp3d>
            </c:spPr>
          </c:dPt>
          <c:dLbls>
            <c:dLbl>
              <c:idx val="0"/>
              <c:layout>
                <c:manualLayout>
                  <c:x val="2.0833333333333333E-3"/>
                  <c:y val="0.2531249999999999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2.0833333333333333E-3"/>
                  <c:y val="9.687499999999998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3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Лист1!$A$2:$A$3</c:f>
              <c:numCache>
                <c:formatCode>General</c:formatCode>
                <c:ptCount val="2"/>
                <c:pt idx="0">
                  <c:v>2015</c:v>
                </c:pt>
                <c:pt idx="1">
                  <c:v>2016</c:v>
                </c:pt>
              </c:numCache>
            </c:numRef>
          </c:cat>
          <c:val>
            <c:numRef>
              <c:f>Лист1!$B$2:$B$3</c:f>
              <c:numCache>
                <c:formatCode>General</c:formatCode>
                <c:ptCount val="2"/>
                <c:pt idx="0" formatCode="0.0">
                  <c:v>7298</c:v>
                </c:pt>
                <c:pt idx="1">
                  <c:v>8217.2000000000007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факт</c:v>
                </c:pt>
              </c:strCache>
            </c:strRef>
          </c:tx>
          <c:spPr>
            <a:solidFill>
              <a:srgbClr val="CCFF66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CCFF66"/>
              </a:solidFill>
              <a:scene3d>
                <a:camera prst="orthographicFront"/>
                <a:lightRig rig="threePt" dir="t"/>
              </a:scene3d>
              <a:sp3d>
                <a:bevelT w="165100" prst="coolSlant"/>
              </a:sp3d>
            </c:spPr>
          </c:dPt>
          <c:dLbls>
            <c:dLbl>
              <c:idx val="0"/>
              <c:layout>
                <c:manualLayout>
                  <c:x val="8.3333333333333714E-3"/>
                  <c:y val="0.1281249999999999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3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Лист1!$A$2:$A$3</c:f>
              <c:numCache>
                <c:formatCode>General</c:formatCode>
                <c:ptCount val="2"/>
                <c:pt idx="0">
                  <c:v>2015</c:v>
                </c:pt>
                <c:pt idx="1">
                  <c:v>2016</c:v>
                </c:pt>
              </c:numCache>
            </c:num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7289.1</c:v>
                </c:pt>
                <c:pt idx="1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58375296"/>
        <c:axId val="158389376"/>
      </c:barChart>
      <c:catAx>
        <c:axId val="15837529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58389376"/>
        <c:crosses val="autoZero"/>
        <c:auto val="1"/>
        <c:lblAlgn val="ctr"/>
        <c:lblOffset val="100"/>
        <c:noMultiLvlLbl val="0"/>
      </c:catAx>
      <c:valAx>
        <c:axId val="158389376"/>
        <c:scaling>
          <c:orientation val="minMax"/>
        </c:scaling>
        <c:delete val="0"/>
        <c:axPos val="l"/>
        <c:majorGridlines/>
        <c:numFmt formatCode="0.0" sourceLinked="1"/>
        <c:majorTickMark val="out"/>
        <c:minorTickMark val="none"/>
        <c:tickLblPos val="nextTo"/>
        <c:crossAx val="158375296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600"/>
            </a:pPr>
            <a:r>
              <a:rPr lang="ru-RU" sz="1600" dirty="0" smtClean="0"/>
              <a:t>Ресурсное обеспечение государственной программы</a:t>
            </a:r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0.13400223034700845"/>
          <c:y val="9.3466738246427983E-2"/>
          <c:w val="0.84232751310095888"/>
          <c:h val="0.68351139229816715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республиканский бюджет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 b="1"/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Лист1!$A$2:$A$10</c:f>
              <c:numCache>
                <c:formatCode>General</c:formatCode>
                <c:ptCount val="9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2020</c:v>
                </c:pt>
              </c:numCache>
            </c:numRef>
          </c:cat>
          <c:val>
            <c:numRef>
              <c:f>Лист1!$B$2:$B$10</c:f>
              <c:numCache>
                <c:formatCode>#,##0.0</c:formatCode>
                <c:ptCount val="9"/>
                <c:pt idx="0">
                  <c:v>6657.4</c:v>
                </c:pt>
                <c:pt idx="1">
                  <c:v>7586.9</c:v>
                </c:pt>
                <c:pt idx="2">
                  <c:v>10485.700000000001</c:v>
                </c:pt>
                <c:pt idx="3">
                  <c:v>10260</c:v>
                </c:pt>
                <c:pt idx="4">
                  <c:v>10537.1</c:v>
                </c:pt>
                <c:pt idx="5">
                  <c:v>12586.1</c:v>
                </c:pt>
                <c:pt idx="6">
                  <c:v>10042.4</c:v>
                </c:pt>
                <c:pt idx="7">
                  <c:v>9919.2000000000007</c:v>
                </c:pt>
                <c:pt idx="8">
                  <c:v>10053.6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федеральный бюджет</c:v>
                </c:pt>
              </c:strCache>
            </c:strRef>
          </c:tx>
          <c:dLbls>
            <c:dLbl>
              <c:idx val="3"/>
              <c:layout>
                <c:manualLayout>
                  <c:x val="-5.5046496626004721E-2"/>
                  <c:y val="-6.047125449276461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="1">
                    <a:solidFill>
                      <a:srgbClr val="FF0000"/>
                    </a:solidFill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Лист1!$A$2:$A$10</c:f>
              <c:numCache>
                <c:formatCode>General</c:formatCode>
                <c:ptCount val="9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2020</c:v>
                </c:pt>
              </c:numCache>
            </c:numRef>
          </c:cat>
          <c:val>
            <c:numRef>
              <c:f>Лист1!$C$2:$C$10</c:f>
              <c:numCache>
                <c:formatCode>#,##0.0</c:formatCode>
                <c:ptCount val="9"/>
                <c:pt idx="0">
                  <c:v>1037</c:v>
                </c:pt>
                <c:pt idx="1">
                  <c:v>1345.1</c:v>
                </c:pt>
                <c:pt idx="2">
                  <c:v>798.8</c:v>
                </c:pt>
                <c:pt idx="3">
                  <c:v>427.6</c:v>
                </c:pt>
                <c:pt idx="4">
                  <c:v>861</c:v>
                </c:pt>
                <c:pt idx="5">
                  <c:v>20.7</c:v>
                </c:pt>
                <c:pt idx="6">
                  <c:v>27</c:v>
                </c:pt>
                <c:pt idx="7">
                  <c:v>27</c:v>
                </c:pt>
                <c:pt idx="8">
                  <c:v>27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местный бюджет</c:v>
                </c:pt>
              </c:strCache>
            </c:strRef>
          </c:tx>
          <c:dLbls>
            <c:dLbl>
              <c:idx val="0"/>
              <c:layout>
                <c:manualLayout>
                  <c:x val="-3.9266325591316348E-2"/>
                  <c:y val="2.434300722892406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4.9786439614441964E-2"/>
                  <c:y val="1.61351754494058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5.7676525131786172E-2"/>
                  <c:y val="2.707895115543005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5.5046496626004721E-2"/>
                  <c:y val="3.528678293494819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5.7676525131786172E-2"/>
                  <c:y val="2.707895115543005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-7.1274045668223721E-2"/>
                  <c:y val="-6.845350516609265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layout>
                <c:manualLayout>
                  <c:x val="-6.8942404188245099E-2"/>
                  <c:y val="-3.602826181706296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8"/>
              <c:layout>
                <c:manualLayout>
                  <c:x val="-2.4624729101886685E-2"/>
                  <c:y val="-6.867908627228286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="1">
                    <a:solidFill>
                      <a:srgbClr val="00B050"/>
                    </a:solidFill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trendline>
            <c:trendlineType val="linear"/>
            <c:dispRSqr val="0"/>
            <c:dispEq val="0"/>
          </c:trendline>
          <c:cat>
            <c:numRef>
              <c:f>Лист1!$A$2:$A$10</c:f>
              <c:numCache>
                <c:formatCode>General</c:formatCode>
                <c:ptCount val="9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2020</c:v>
                </c:pt>
              </c:numCache>
            </c:numRef>
          </c:cat>
          <c:val>
            <c:numRef>
              <c:f>Лист1!$D$2:$D$10</c:f>
              <c:numCache>
                <c:formatCode>#,##0.0</c:formatCode>
                <c:ptCount val="9"/>
                <c:pt idx="0">
                  <c:v>438.8</c:v>
                </c:pt>
                <c:pt idx="1">
                  <c:v>198.4</c:v>
                </c:pt>
                <c:pt idx="2">
                  <c:v>166.5</c:v>
                </c:pt>
                <c:pt idx="3">
                  <c:v>344.8</c:v>
                </c:pt>
                <c:pt idx="4">
                  <c:v>179.6</c:v>
                </c:pt>
                <c:pt idx="5">
                  <c:v>387.2</c:v>
                </c:pt>
                <c:pt idx="6">
                  <c:v>414.2</c:v>
                </c:pt>
                <c:pt idx="7">
                  <c:v>270.39999999999998</c:v>
                </c:pt>
                <c:pt idx="8">
                  <c:v>236.9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внебюджетные источники</c:v>
                </c:pt>
              </c:strCache>
            </c:strRef>
          </c:tx>
          <c:dLbls>
            <c:dLbl>
              <c:idx val="4"/>
              <c:layout>
                <c:manualLayout>
                  <c:x val="-3.1862958565275677E-2"/>
                  <c:y val="-8.167938605112252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8"/>
              <c:layout>
                <c:manualLayout>
                  <c:x val="-2.4624729101886685E-2"/>
                  <c:y val="-8.235880590481327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="1">
                    <a:solidFill>
                      <a:srgbClr val="CC99FF"/>
                    </a:solidFill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Лист1!$A$2:$A$10</c:f>
              <c:numCache>
                <c:formatCode>General</c:formatCode>
                <c:ptCount val="9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2020</c:v>
                </c:pt>
              </c:numCache>
            </c:numRef>
          </c:cat>
          <c:val>
            <c:numRef>
              <c:f>Лист1!$E$2:$E$10</c:f>
              <c:numCache>
                <c:formatCode>#,##0.0</c:formatCode>
                <c:ptCount val="9"/>
                <c:pt idx="0">
                  <c:v>260.2</c:v>
                </c:pt>
                <c:pt idx="1">
                  <c:v>266</c:v>
                </c:pt>
                <c:pt idx="2">
                  <c:v>156.1</c:v>
                </c:pt>
                <c:pt idx="3">
                  <c:v>150.69999999999999</c:v>
                </c:pt>
                <c:pt idx="4">
                  <c:v>1126.4000000000001</c:v>
                </c:pt>
                <c:pt idx="5">
                  <c:v>1561.8</c:v>
                </c:pt>
                <c:pt idx="6">
                  <c:v>1663.6</c:v>
                </c:pt>
                <c:pt idx="7">
                  <c:v>1213.3</c:v>
                </c:pt>
                <c:pt idx="8">
                  <c:v>939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29070208"/>
        <c:axId val="129071744"/>
      </c:lineChart>
      <c:catAx>
        <c:axId val="1290702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050"/>
            </a:pPr>
            <a:endParaRPr lang="ru-RU"/>
          </a:p>
        </c:txPr>
        <c:crossAx val="129071744"/>
        <c:crosses val="autoZero"/>
        <c:auto val="1"/>
        <c:lblAlgn val="ctr"/>
        <c:lblOffset val="100"/>
        <c:noMultiLvlLbl val="0"/>
      </c:catAx>
      <c:valAx>
        <c:axId val="129071744"/>
        <c:scaling>
          <c:orientation val="minMax"/>
        </c:scaling>
        <c:delete val="0"/>
        <c:axPos val="l"/>
        <c:majorGridlines/>
        <c:numFmt formatCode="#,##0.0" sourceLinked="1"/>
        <c:majorTickMark val="none"/>
        <c:minorTickMark val="none"/>
        <c:tickLblPos val="nextTo"/>
        <c:spPr>
          <a:ln w="9525">
            <a:noFill/>
          </a:ln>
        </c:spPr>
        <c:txPr>
          <a:bodyPr/>
          <a:lstStyle/>
          <a:p>
            <a:pPr>
              <a:defRPr sz="1000"/>
            </a:pPr>
            <a:endParaRPr lang="ru-RU"/>
          </a:p>
        </c:txPr>
        <c:crossAx val="129070208"/>
        <c:crosses val="autoZero"/>
        <c:crossBetween val="between"/>
        <c:majorUnit val="2000"/>
        <c:minorUnit val="400"/>
      </c:valAx>
    </c:plotArea>
    <c:legend>
      <c:legendPos val="b"/>
      <c:legendEntry>
        <c:idx val="4"/>
        <c:delete val="1"/>
      </c:legendEntry>
      <c:overlay val="0"/>
      <c:txPr>
        <a:bodyPr/>
        <a:lstStyle/>
        <a:p>
          <a:pPr>
            <a:defRPr sz="10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Федеральный бюджет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2014 год</c:v>
                </c:pt>
                <c:pt idx="1">
                  <c:v>2015 год</c:v>
                </c:pt>
                <c:pt idx="2">
                  <c:v>2016 год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229.2</c:v>
                </c:pt>
                <c:pt idx="1">
                  <c:v>271.8</c:v>
                </c:pt>
                <c:pt idx="2">
                  <c:v>337.1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Республиканский бюджет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2014 год</c:v>
                </c:pt>
                <c:pt idx="1">
                  <c:v>2015 год</c:v>
                </c:pt>
                <c:pt idx="2">
                  <c:v>2016 год</c:v>
                </c:pt>
              </c:strCache>
            </c:strRef>
          </c:cat>
          <c:val>
            <c:numRef>
              <c:f>Лист1!$C$2:$C$4</c:f>
              <c:numCache>
                <c:formatCode>#,##0.0</c:formatCode>
                <c:ptCount val="3"/>
                <c:pt idx="0">
                  <c:v>227</c:v>
                </c:pt>
                <c:pt idx="1">
                  <c:v>212.7</c:v>
                </c:pt>
                <c:pt idx="2">
                  <c:v>271.7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Внебюджетные источники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2014 год</c:v>
                </c:pt>
                <c:pt idx="1">
                  <c:v>2015 год</c:v>
                </c:pt>
                <c:pt idx="2">
                  <c:v>2016 год</c:v>
                </c:pt>
              </c:strCache>
            </c:strRef>
          </c:cat>
          <c:val>
            <c:numRef>
              <c:f>Лист1!$D$2:$D$4</c:f>
              <c:numCache>
                <c:formatCode>#,##0.0</c:formatCode>
                <c:ptCount val="3"/>
                <c:pt idx="0">
                  <c:v>17.600000000000001</c:v>
                </c:pt>
                <c:pt idx="1">
                  <c:v>17.5</c:v>
                </c:pt>
                <c:pt idx="2">
                  <c:v>19.600000000000001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Местный бюджет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Лист1!$A$2:$A$4</c:f>
              <c:strCache>
                <c:ptCount val="3"/>
                <c:pt idx="0">
                  <c:v>2014 год</c:v>
                </c:pt>
                <c:pt idx="1">
                  <c:v>2015 год</c:v>
                </c:pt>
                <c:pt idx="2">
                  <c:v>2016 год</c:v>
                </c:pt>
              </c:strCache>
            </c:strRef>
          </c:cat>
          <c:val>
            <c:numRef>
              <c:f>Лист1!$E$2:$E$4</c:f>
              <c:numCache>
                <c:formatCode>#,##0.0</c:formatCode>
                <c:ptCount val="3"/>
                <c:pt idx="0">
                  <c:v>5.8</c:v>
                </c:pt>
                <c:pt idx="1">
                  <c:v>6.1</c:v>
                </c:pt>
                <c:pt idx="2">
                  <c:v>8.4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Территориальный государственный внебюджетный фонд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2014 год</c:v>
                </c:pt>
                <c:pt idx="1">
                  <c:v>2015 год</c:v>
                </c:pt>
                <c:pt idx="2">
                  <c:v>2016 год</c:v>
                </c:pt>
              </c:strCache>
            </c:strRef>
          </c:cat>
          <c:val>
            <c:numRef>
              <c:f>Лист1!$F$2:$F$4</c:f>
              <c:numCache>
                <c:formatCode>#,##0.0</c:formatCode>
                <c:ptCount val="3"/>
                <c:pt idx="0">
                  <c:v>471.9</c:v>
                </c:pt>
                <c:pt idx="1">
                  <c:v>510</c:v>
                </c:pt>
                <c:pt idx="2">
                  <c:v>500.5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58767360"/>
        <c:axId val="158777344"/>
      </c:barChart>
      <c:catAx>
        <c:axId val="1587673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58777344"/>
        <c:crosses val="autoZero"/>
        <c:auto val="1"/>
        <c:lblAlgn val="ctr"/>
        <c:lblOffset val="100"/>
        <c:noMultiLvlLbl val="0"/>
      </c:catAx>
      <c:valAx>
        <c:axId val="1587773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587673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9.9715888049476023E-2"/>
          <c:y val="0.75210904928692135"/>
          <c:w val="0.81673540902862651"/>
          <c:h val="0.233967059215642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545023898606964"/>
          <c:y val="4.7328744896367958E-2"/>
          <c:w val="0.60835015721136443"/>
          <c:h val="0.81138269514009209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объем финансирования</c:v>
                </c:pt>
              </c:strCache>
            </c:strRef>
          </c:tx>
          <c:spPr>
            <a:ln>
              <a:noFill/>
            </a:ln>
            <a:effectLst/>
            <a:scene3d>
              <a:camera prst="orthographicFront"/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explosion val="1"/>
          <c:dPt>
            <c:idx val="0"/>
            <c:bubble3D val="0"/>
            <c:spPr>
              <a:blipFill dpi="0" rotWithShape="1">
                <a:blip xmlns:r="http://schemas.openxmlformats.org/officeDocument/2006/relationships" r:embed="rId1"/>
                <a:srcRect/>
                <a:stretch>
                  <a:fillRect t="-55000"/>
                </a:stretch>
              </a:blipFill>
              <a:ln>
                <a:noFill/>
              </a:ln>
              <a:scene3d>
                <a:camera prst="orthographicFront"/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1"/>
            <c:bubble3D val="0"/>
            <c:spPr>
              <a:blipFill>
                <a:blip xmlns:r="http://schemas.openxmlformats.org/officeDocument/2006/relationships" r:embed="rId2"/>
                <a:stretch>
                  <a:fillRect/>
                </a:stretch>
              </a:blipFill>
              <a:ln>
                <a:noFill/>
              </a:ln>
              <a:effectLst/>
              <a:scene3d>
                <a:camera prst="orthographicFront"/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2"/>
            <c:bubble3D val="0"/>
            <c:spPr>
              <a:blipFill dpi="0" rotWithShape="1">
                <a:blip xmlns:r="http://schemas.openxmlformats.org/officeDocument/2006/relationships"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  <a:effectLst/>
              <a:scene3d>
                <a:camera prst="orthographicFront"/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3"/>
            <c:bubble3D val="0"/>
            <c:spPr>
              <a:blipFill dpi="0" rotWithShape="1">
                <a:blip xmlns:r="http://schemas.openxmlformats.org/officeDocument/2006/relationships" r:embed="rId4"/>
                <a:srcRect/>
                <a:stretch>
                  <a:fillRect l="-10000" t="14000" b="-8000"/>
                </a:stretch>
              </a:blipFill>
              <a:ln>
                <a:noFill/>
              </a:ln>
              <a:effectLst/>
              <a:scene3d>
                <a:camera prst="orthographicFront"/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4"/>
            <c:bubble3D val="0"/>
            <c:spPr>
              <a:blipFill dpi="0" rotWithShape="1">
                <a:blip xmlns:r="http://schemas.openxmlformats.org/officeDocument/2006/relationships" r:embed="rId5"/>
                <a:srcRect/>
                <a:stretch>
                  <a:fillRect l="4000"/>
                </a:stretch>
              </a:blipFill>
              <a:ln>
                <a:noFill/>
              </a:ln>
              <a:effectLst/>
              <a:scene3d>
                <a:camera prst="orthographicFront"/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5"/>
            <c:bubble3D val="0"/>
            <c:spPr>
              <a:blipFill dpi="0" rotWithShape="1">
                <a:blip xmlns:r="http://schemas.openxmlformats.org/officeDocument/2006/relationships" r:embed="rId6"/>
                <a:srcRect/>
                <a:stretch>
                  <a:fillRect l="-161000" b="6000"/>
                </a:stretch>
              </a:blipFill>
              <a:ln>
                <a:noFill/>
              </a:ln>
              <a:effectLst/>
              <a:scene3d>
                <a:camera prst="orthographicFront"/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6"/>
            <c:bubble3D val="0"/>
            <c:spPr>
              <a:blipFill dpi="0" rotWithShape="1">
                <a:blip xmlns:r="http://schemas.openxmlformats.org/officeDocument/2006/relationships" r:embed="rId7"/>
                <a:srcRect/>
                <a:stretch>
                  <a:fillRect/>
                </a:stretch>
              </a:blipFill>
              <a:ln>
                <a:noFill/>
              </a:ln>
              <a:effectLst/>
              <a:scene3d>
                <a:camera prst="orthographicFront"/>
                <a:lightRig rig="threePt" dir="t">
                  <a:rot lat="0" lon="0" rev="3000000"/>
                </a:lightRig>
              </a:scene3d>
              <a:sp3d>
                <a:bevelT w="6350" h="0"/>
              </a:sp3d>
            </c:spPr>
          </c:dPt>
          <c:dPt>
            <c:idx val="7"/>
            <c:bubble3D val="0"/>
            <c:spPr>
              <a:blipFill dpi="0" rotWithShape="1">
                <a:blip xmlns:r="http://schemas.openxmlformats.org/officeDocument/2006/relationships" r:embed="rId8"/>
                <a:srcRect/>
                <a:stretch>
                  <a:fillRect/>
                </a:stretch>
              </a:blipFill>
              <a:ln>
                <a:noFill/>
              </a:ln>
              <a:effectLst/>
              <a:scene3d>
                <a:camera prst="orthographicFront"/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8"/>
            <c:bubble3D val="0"/>
            <c:spPr>
              <a:blipFill>
                <a:blip xmlns:r="http://schemas.openxmlformats.org/officeDocument/2006/relationships" r:embed="rId9"/>
                <a:stretch>
                  <a:fillRect/>
                </a:stretch>
              </a:blipFill>
              <a:ln>
                <a:noFill/>
              </a:ln>
              <a:effectLst/>
              <a:scene3d>
                <a:camera prst="orthographicFront"/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Lbls>
            <c:dLbl>
              <c:idx val="0"/>
              <c:layout>
                <c:manualLayout>
                  <c:x val="0.15832350082833518"/>
                  <c:y val="-1.8349222403806213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0.23237298032854248"/>
                  <c:y val="-0.22989325011016656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</c:dLbl>
            <c:dLbl>
              <c:idx val="2"/>
              <c:layout>
                <c:manualLayout>
                  <c:x val="-9.2949192131416988E-2"/>
                  <c:y val="-0.1772093802932534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 b="1">
                    <a:latin typeface="TimesET" pitchFamily="2" charset="0"/>
                  </a:defRPr>
                </a:pPr>
                <a:endParaRPr lang="ru-RU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на развитие реального сектора экономики </c:v>
                </c:pt>
                <c:pt idx="1">
                  <c:v>на социально-культурную сферу</c:v>
                </c:pt>
                <c:pt idx="2">
                  <c:v>прочие  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4014.4</c:v>
                </c:pt>
                <c:pt idx="1">
                  <c:v>3828</c:v>
                </c:pt>
                <c:pt idx="2">
                  <c:v>1667.2000000000007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0">
    <c:autoUpdate val="0"/>
  </c:externalData>
  <c:userShapes r:id="rId11"/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план</c:v>
                </c:pt>
              </c:strCache>
            </c:strRef>
          </c:tx>
          <c:spPr>
            <a:solidFill>
              <a:srgbClr val="00B0F0"/>
            </a:solidFill>
            <a:scene3d>
              <a:camera prst="orthographicFront"/>
              <a:lightRig rig="threePt" dir="t"/>
            </a:scene3d>
            <a:sp3d>
              <a:bevelT prst="angle"/>
            </a:sp3d>
          </c:spPr>
          <c:invertIfNegative val="0"/>
          <c:dPt>
            <c:idx val="0"/>
            <c:invertIfNegative val="0"/>
            <c:bubble3D val="0"/>
            <c:spPr>
              <a:solidFill>
                <a:srgbClr val="00B0F0"/>
              </a:solidFill>
              <a:scene3d>
                <a:camera prst="orthographicFront"/>
                <a:lightRig rig="threePt" dir="t"/>
              </a:scene3d>
              <a:sp3d>
                <a:bevelT w="165100" prst="coolSlant"/>
              </a:sp3d>
            </c:spPr>
          </c:dPt>
          <c:dLbls>
            <c:dLbl>
              <c:idx val="0"/>
              <c:layout>
                <c:manualLayout>
                  <c:x val="2.0833333333333333E-3"/>
                  <c:y val="0.2531249999999999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2.0832866564295346E-3"/>
                  <c:y val="5.9786200779951004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6 207,2</a:t>
                    </a:r>
                  </a:p>
                  <a:p>
                    <a:endParaRPr lang="ru-RU" dirty="0" smtClean="0"/>
                  </a:p>
                  <a:p>
                    <a:endParaRPr lang="ru-RU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3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2015, факт</c:v>
                </c:pt>
                <c:pt idx="1">
                  <c:v>2016, план</c:v>
                </c:pt>
              </c:strCache>
            </c:strRef>
          </c:cat>
          <c:val>
            <c:numRef>
              <c:f>Лист1!$B$2:$B$3</c:f>
              <c:numCache>
                <c:formatCode>#,##0.0</c:formatCode>
                <c:ptCount val="2"/>
                <c:pt idx="1">
                  <c:v>6207.2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факт</c:v>
                </c:pt>
              </c:strCache>
            </c:strRef>
          </c:tx>
          <c:spPr>
            <a:solidFill>
              <a:srgbClr val="CCFF66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CCFF66"/>
              </a:solidFill>
              <a:scene3d>
                <a:camera prst="orthographicFront"/>
                <a:lightRig rig="threePt" dir="t"/>
              </a:scene3d>
              <a:sp3d>
                <a:bevelT w="165100" prst="coolSlant"/>
              </a:sp3d>
            </c:spPr>
          </c:dPt>
          <c:dLbls>
            <c:dLbl>
              <c:idx val="0"/>
              <c:layout>
                <c:manualLayout>
                  <c:x val="3.6301515331349666E-3"/>
                  <c:y val="2.573866557199859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3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2015, факт</c:v>
                </c:pt>
                <c:pt idx="1">
                  <c:v>2016, план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 formatCode="#,##0.0">
                  <c:v>6335.5</c:v>
                </c:pt>
                <c:pt idx="1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60232192"/>
        <c:axId val="160233728"/>
        <c:axId val="0"/>
      </c:bar3DChart>
      <c:catAx>
        <c:axId val="16023219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60233728"/>
        <c:crosses val="autoZero"/>
        <c:auto val="1"/>
        <c:lblAlgn val="ctr"/>
        <c:lblOffset val="100"/>
        <c:noMultiLvlLbl val="0"/>
      </c:catAx>
      <c:valAx>
        <c:axId val="160233728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crossAx val="160232192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dirty="0"/>
              <a:t>2014 </a:t>
            </a:r>
            <a:r>
              <a:rPr lang="ru-RU" dirty="0" smtClean="0"/>
              <a:t>год</a:t>
            </a:r>
          </a:p>
          <a:p>
            <a:pPr>
              <a:defRPr/>
            </a:pPr>
            <a:r>
              <a:rPr lang="ru-RU" sz="1100" dirty="0" smtClean="0"/>
              <a:t>(по данным</a:t>
            </a:r>
            <a:r>
              <a:rPr lang="ru-RU" sz="1100" baseline="0" dirty="0" smtClean="0"/>
              <a:t> </a:t>
            </a:r>
            <a:r>
              <a:rPr lang="ru-RU" sz="1100" baseline="0" dirty="0" err="1" smtClean="0"/>
              <a:t>Чувашстата</a:t>
            </a:r>
            <a:r>
              <a:rPr lang="ru-RU" sz="1100" baseline="0" dirty="0" smtClean="0"/>
              <a:t>)</a:t>
            </a:r>
            <a:endParaRPr lang="ru-RU" sz="1100" dirty="0"/>
          </a:p>
        </c:rich>
      </c:tx>
      <c:layout>
        <c:manualLayout>
          <c:xMode val="edge"/>
          <c:yMode val="edge"/>
          <c:x val="0.33661004386704496"/>
          <c:y val="3.3704182547514276E-2"/>
        </c:manualLayout>
      </c:layout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2014 год</c:v>
                </c:pt>
              </c:strCache>
            </c:strRef>
          </c:tx>
          <c:dPt>
            <c:idx val="1"/>
            <c:bubble3D val="0"/>
            <c:explosion val="10"/>
          </c:dPt>
          <c:dLbls>
            <c:dLbl>
              <c:idx val="0"/>
              <c:layout>
                <c:manualLayout>
                  <c:x val="3.0021587468572024E-2"/>
                  <c:y val="2.54793889192855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Лист1!$A$2:$A$3</c:f>
              <c:strCache>
                <c:ptCount val="2"/>
                <c:pt idx="0">
                  <c:v>Доля населения с денежными доходами ниже прожиточного минимума</c:v>
                </c:pt>
                <c:pt idx="1">
                  <c:v>Доля населения с денежными доходами выше прожиточного минимума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16.100000000000001</c:v>
                </c:pt>
                <c:pt idx="1">
                  <c:v>83.9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25400">
          <a:noFill/>
        </a:ln>
      </c:spPr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</c:title>
    <c:autoTitleDeleted val="0"/>
    <c:plotArea>
      <c:layout>
        <c:manualLayout>
          <c:layoutTarget val="inner"/>
          <c:xMode val="edge"/>
          <c:yMode val="edge"/>
          <c:x val="0.27861236179867482"/>
          <c:y val="0.28806327893926487"/>
          <c:w val="0.42679419485222875"/>
          <c:h val="0.60006227754465469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2015 год</c:v>
                </c:pt>
              </c:strCache>
            </c:strRef>
          </c:tx>
          <c:dPt>
            <c:idx val="1"/>
            <c:bubble3D val="0"/>
            <c:explosion val="12"/>
          </c:dPt>
          <c:dLbls>
            <c:dLbl>
              <c:idx val="0"/>
              <c:layout>
                <c:manualLayout>
                  <c:x val="3.7982556369026872E-2"/>
                  <c:y val="5.6321812135009572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15</a:t>
                    </a:r>
                    <a:r>
                      <a:rPr lang="ru-RU" dirty="0" smtClean="0"/>
                      <a:t>,0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tx>
                <c:rich>
                  <a:bodyPr/>
                  <a:lstStyle/>
                  <a:p>
                    <a:r>
                      <a:rPr lang="en-US" smtClean="0"/>
                      <a:t>85</a:t>
                    </a:r>
                    <a:r>
                      <a:rPr lang="ru-RU" smtClean="0"/>
                      <a:t>,0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Лист1!$A$2:$A$3</c:f>
              <c:strCache>
                <c:ptCount val="2"/>
                <c:pt idx="0">
                  <c:v>Доля населения с денежными доходами ниже прожиточного минимума</c:v>
                </c:pt>
                <c:pt idx="1">
                  <c:v>Доля населения с денежными доходами выше прожиточного минимума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15</c:v>
                </c:pt>
                <c:pt idx="1">
                  <c:v>85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25400">
          <a:noFill/>
        </a:ln>
      </c:spPr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dirty="0"/>
              <a:t>2013 </a:t>
            </a:r>
            <a:r>
              <a:rPr lang="ru-RU" dirty="0" smtClean="0"/>
              <a:t>год</a:t>
            </a:r>
          </a:p>
          <a:p>
            <a:pPr>
              <a:defRPr/>
            </a:pPr>
            <a:r>
              <a:rPr lang="ru-RU" sz="1100" dirty="0" smtClean="0"/>
              <a:t>(по данным </a:t>
            </a:r>
            <a:r>
              <a:rPr lang="ru-RU" sz="1100" dirty="0" err="1" smtClean="0"/>
              <a:t>Чувашстата</a:t>
            </a:r>
            <a:r>
              <a:rPr lang="ru-RU" sz="1100" dirty="0" smtClean="0"/>
              <a:t>)</a:t>
            </a:r>
            <a:endParaRPr lang="ru-RU" sz="1100" dirty="0"/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0.27411995359103225"/>
          <c:y val="0.3194678808428878"/>
          <c:w val="0.42778799860068412"/>
          <c:h val="0.60145954149042369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2013 год</c:v>
                </c:pt>
              </c:strCache>
            </c:strRef>
          </c:tx>
          <c:explosion val="3"/>
          <c:dPt>
            <c:idx val="0"/>
            <c:bubble3D val="0"/>
            <c:explosion val="6"/>
          </c:dPt>
          <c:dLbls>
            <c:dLbl>
              <c:idx val="0"/>
              <c:layout>
                <c:manualLayout>
                  <c:x val="0.10063324709251847"/>
                  <c:y val="8.134473495995084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Лист1!$A$2:$A$3</c:f>
              <c:strCache>
                <c:ptCount val="2"/>
                <c:pt idx="0">
                  <c:v>Доля населения с денежными доходами ниже прожиточного минимума</c:v>
                </c:pt>
                <c:pt idx="1">
                  <c:v>Доля населения с денежными доходами выше прожиточного минимума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16</c:v>
                </c:pt>
                <c:pt idx="1">
                  <c:v>84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25400">
          <a:noFill/>
        </a:ln>
      </c:spPr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9.8155339886981982E-2"/>
          <c:y val="3.3533148861777766E-2"/>
          <c:w val="0.73927149228416333"/>
          <c:h val="0.5674773510014038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План 2015 г.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1.7074865570034521E-2"/>
                  <c:y val="1.9925156350681927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3.655334334121919E-3"/>
                  <c:y val="-9.612644809173879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5.7645852437460763E-3"/>
                  <c:y val="-1.0396280967607023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26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Развитие информационных технологий</c:v>
                </c:pt>
                <c:pt idx="1">
                  <c:v>Информационная среда</c:v>
                </c:pt>
                <c:pt idx="2">
                  <c:v>Развитие геоинформационного обеспечения с использованием результатов космической деятельности в интересах социально-экономического развития Чувашской Республики</c:v>
                </c:pt>
              </c:strCache>
            </c:strRef>
          </c:cat>
          <c:val>
            <c:numRef>
              <c:f>Лист1!$B$2:$B$4</c:f>
              <c:numCache>
                <c:formatCode>0.0</c:formatCode>
                <c:ptCount val="3"/>
                <c:pt idx="0">
                  <c:v>39.895499999999998</c:v>
                </c:pt>
                <c:pt idx="1">
                  <c:v>97.56689999999999</c:v>
                </c:pt>
                <c:pt idx="2">
                  <c:v>2.7473000000000001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Факт 2015 г.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1.8505519588732566E-3"/>
                  <c:y val="1.4833883528250038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5.6739482375520699E-3"/>
                  <c:y val="-8.9342362549536935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3.2067144054700992E-3"/>
                  <c:y val="-8.1171566160618911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6.4134288109401983E-3"/>
                  <c:y val="-2.5880149119233666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>
                  <a:defRPr lang="ru-RU" sz="1426" b="1" i="0" u="none" strike="noStrike" kern="1200" baseline="0">
                    <a:solidFill>
                      <a:prstClr val="black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Развитие информационных технологий</c:v>
                </c:pt>
                <c:pt idx="1">
                  <c:v>Информационная среда</c:v>
                </c:pt>
                <c:pt idx="2">
                  <c:v>Развитие геоинформационного обеспечения с использованием результатов космической деятельности в интересах социально-экономического развития Чувашской Республики</c:v>
                </c:pt>
              </c:strCache>
            </c:strRef>
          </c:cat>
          <c:val>
            <c:numRef>
              <c:f>Лист1!$C$2:$C$4</c:f>
              <c:numCache>
                <c:formatCode>0.0</c:formatCode>
                <c:ptCount val="3"/>
                <c:pt idx="0">
                  <c:v>38.884190000000004</c:v>
                </c:pt>
                <c:pt idx="1">
                  <c:v>97.566600000000008</c:v>
                </c:pt>
                <c:pt idx="2">
                  <c:v>2.7473000000000001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План 2016 г.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3.0331751743448787E-3"/>
                  <c:y val="-2.1117323207824265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95,4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ru-RU" dirty="0" smtClean="0"/>
                      <a:t>110,1</a:t>
                    </a:r>
                    <a:endParaRPr lang="ru-RU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smtClean="0"/>
                      <a:t>0,1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>
                  <a:defRPr lang="ru-RU" sz="1426" b="1" i="0" u="none" strike="noStrike" kern="1200" baseline="0">
                    <a:solidFill>
                      <a:prstClr val="black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Развитие информационных технологий</c:v>
                </c:pt>
                <c:pt idx="1">
                  <c:v>Информационная среда</c:v>
                </c:pt>
                <c:pt idx="2">
                  <c:v>Развитие геоинформационного обеспечения с использованием результатов космической деятельности в интересах социально-экономического развития Чувашской Республики</c:v>
                </c:pt>
              </c:strCache>
            </c:strRef>
          </c:cat>
          <c:val>
            <c:numRef>
              <c:f>Лист1!$D$2:$D$4</c:f>
              <c:numCache>
                <c:formatCode>0.0</c:formatCode>
                <c:ptCount val="3"/>
                <c:pt idx="0">
                  <c:v>95.4</c:v>
                </c:pt>
                <c:pt idx="1">
                  <c:v>110.1</c:v>
                </c:pt>
                <c:pt idx="2">
                  <c:v>0.1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61638272"/>
        <c:axId val="161639808"/>
      </c:barChart>
      <c:catAx>
        <c:axId val="16163827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044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61639808"/>
        <c:crosses val="autoZero"/>
        <c:auto val="1"/>
        <c:lblAlgn val="ctr"/>
        <c:lblOffset val="100"/>
        <c:noMultiLvlLbl val="0"/>
      </c:catAx>
      <c:valAx>
        <c:axId val="161639808"/>
        <c:scaling>
          <c:orientation val="minMax"/>
        </c:scaling>
        <c:delete val="1"/>
        <c:axPos val="l"/>
        <c:numFmt formatCode="0.0" sourceLinked="1"/>
        <c:majorTickMark val="out"/>
        <c:minorTickMark val="none"/>
        <c:tickLblPos val="nextTo"/>
        <c:crossAx val="161638272"/>
        <c:crosses val="autoZero"/>
        <c:crossBetween val="between"/>
      </c:valAx>
      <c:spPr>
        <a:noFill/>
        <a:ln w="53021">
          <a:noFill/>
        </a:ln>
      </c:spPr>
    </c:plotArea>
    <c:legend>
      <c:legendPos val="r"/>
      <c:layout>
        <c:manualLayout>
          <c:xMode val="edge"/>
          <c:yMode val="edge"/>
          <c:x val="0.84855769230769229"/>
          <c:y val="0.27853881278538811"/>
          <c:w val="0.13221153846153846"/>
          <c:h val="0.40182648401826482"/>
        </c:manualLayout>
      </c:layout>
      <c:overlay val="0"/>
      <c:txPr>
        <a:bodyPr/>
        <a:lstStyle/>
        <a:p>
          <a:pPr>
            <a:defRPr sz="1252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2568"/>
      </a:pPr>
      <a:endParaRPr lang="ru-RU"/>
    </a:p>
  </c:txPr>
  <c:externalData r:id="rId1">
    <c:autoUpdate val="0"/>
  </c:externalData>
</c:chartSpace>
</file>

<file path=ppt/charts/chart3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Федеральный бюджет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2014 год</c:v>
                </c:pt>
                <c:pt idx="1">
                  <c:v>2015 год</c:v>
                </c:pt>
                <c:pt idx="2">
                  <c:v>2016 год</c:v>
                </c:pt>
              </c:strCache>
            </c:strRef>
          </c:cat>
          <c:val>
            <c:numRef>
              <c:f>Лист1!$B$2:$B$4</c:f>
              <c:numCache>
                <c:formatCode>#\ ##0.0</c:formatCode>
                <c:ptCount val="3"/>
                <c:pt idx="0">
                  <c:v>410.4</c:v>
                </c:pt>
                <c:pt idx="1">
                  <c:v>445.2</c:v>
                </c:pt>
                <c:pt idx="2">
                  <c:v>211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Республиканский бюджет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hade val="51000"/>
                    <a:satMod val="130000"/>
                  </a:schemeClr>
                </a:gs>
                <a:gs pos="80000">
                  <a:schemeClr val="accent2">
                    <a:shade val="93000"/>
                    <a:satMod val="130000"/>
                  </a:schemeClr>
                </a:gs>
                <a:gs pos="100000">
                  <a:schemeClr val="accent2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2014 год</c:v>
                </c:pt>
                <c:pt idx="1">
                  <c:v>2015 год</c:v>
                </c:pt>
                <c:pt idx="2">
                  <c:v>2016 год</c:v>
                </c:pt>
              </c:strCache>
            </c:strRef>
          </c:cat>
          <c:val>
            <c:numRef>
              <c:f>Лист1!$C$2:$C$4</c:f>
              <c:numCache>
                <c:formatCode>#\ ##0.0</c:formatCode>
                <c:ptCount val="3"/>
                <c:pt idx="0">
                  <c:v>832</c:v>
                </c:pt>
                <c:pt idx="1">
                  <c:v>744.9</c:v>
                </c:pt>
                <c:pt idx="2">
                  <c:v>939.9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Внебюджетные источники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hade val="51000"/>
                    <a:satMod val="130000"/>
                  </a:schemeClr>
                </a:gs>
                <a:gs pos="80000">
                  <a:schemeClr val="accent3">
                    <a:shade val="93000"/>
                    <a:satMod val="130000"/>
                  </a:schemeClr>
                </a:gs>
                <a:gs pos="100000">
                  <a:schemeClr val="accent3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2014 год</c:v>
                </c:pt>
                <c:pt idx="1">
                  <c:v>2015 год</c:v>
                </c:pt>
                <c:pt idx="2">
                  <c:v>2016 год</c:v>
                </c:pt>
              </c:strCache>
            </c:strRef>
          </c:cat>
          <c:val>
            <c:numRef>
              <c:f>Лист1!$D$2:$D$4</c:f>
              <c:numCache>
                <c:formatCode>#\ ##0.0</c:formatCode>
                <c:ptCount val="3"/>
                <c:pt idx="0">
                  <c:v>240.7</c:v>
                </c:pt>
                <c:pt idx="1">
                  <c:v>321.89999999999998</c:v>
                </c:pt>
                <c:pt idx="2">
                  <c:v>546.9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Местный бюджет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shade val="51000"/>
                    <a:satMod val="130000"/>
                  </a:schemeClr>
                </a:gs>
                <a:gs pos="80000">
                  <a:schemeClr val="accent4">
                    <a:shade val="93000"/>
                    <a:satMod val="130000"/>
                  </a:schemeClr>
                </a:gs>
                <a:gs pos="100000">
                  <a:schemeClr val="accent4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cat>
            <c:strRef>
              <c:f>Лист1!$A$2:$A$4</c:f>
              <c:strCache>
                <c:ptCount val="3"/>
                <c:pt idx="0">
                  <c:v>2014 год</c:v>
                </c:pt>
                <c:pt idx="1">
                  <c:v>2015 год</c:v>
                </c:pt>
                <c:pt idx="2">
                  <c:v>2016 год</c:v>
                </c:pt>
              </c:strCache>
            </c:strRef>
          </c:cat>
          <c:val>
            <c:numRef>
              <c:f>Лист1!$E$2:$E$4</c:f>
              <c:numCache>
                <c:formatCode>#\ ##0.0</c:formatCode>
                <c:ptCount val="3"/>
                <c:pt idx="0">
                  <c:v>7.6</c:v>
                </c:pt>
                <c:pt idx="1">
                  <c:v>8.8000000000000007</c:v>
                </c:pt>
                <c:pt idx="2">
                  <c:v>9.3000000000000007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61408512"/>
        <c:axId val="161410048"/>
      </c:barChart>
      <c:catAx>
        <c:axId val="1614085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61410048"/>
        <c:crosses val="autoZero"/>
        <c:auto val="1"/>
        <c:lblAlgn val="ctr"/>
        <c:lblOffset val="100"/>
        <c:noMultiLvlLbl val="0"/>
      </c:catAx>
      <c:valAx>
        <c:axId val="161410048"/>
        <c:scaling>
          <c:orientation val="minMax"/>
          <c:max val="2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\ ##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61408512"/>
        <c:crosses val="autoZero"/>
        <c:crossBetween val="between"/>
        <c:majorUnit val="700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3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Федеральный бюджет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smtClean="0"/>
                      <a:t>70,5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2014 год</c:v>
                </c:pt>
                <c:pt idx="1">
                  <c:v>2015 год</c:v>
                </c:pt>
                <c:pt idx="2">
                  <c:v>2016 год</c:v>
                </c:pt>
              </c:strCache>
            </c:strRef>
          </c:cat>
          <c:val>
            <c:numRef>
              <c:f>Лист1!$B$2:$B$4</c:f>
              <c:numCache>
                <c:formatCode>#\ ##0.0</c:formatCode>
                <c:ptCount val="3"/>
                <c:pt idx="0">
                  <c:v>430.9</c:v>
                </c:pt>
                <c:pt idx="1">
                  <c:v>375.3</c:v>
                </c:pt>
                <c:pt idx="2">
                  <c:v>70.5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Республиканский бюджет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824,8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2014 год</c:v>
                </c:pt>
                <c:pt idx="1">
                  <c:v>2015 год</c:v>
                </c:pt>
                <c:pt idx="2">
                  <c:v>2016 год</c:v>
                </c:pt>
              </c:strCache>
            </c:strRef>
          </c:cat>
          <c:val>
            <c:numRef>
              <c:f>Лист1!$C$2:$C$4</c:f>
              <c:numCache>
                <c:formatCode>#\ ##0.0</c:formatCode>
                <c:ptCount val="3"/>
                <c:pt idx="0">
                  <c:v>635.6</c:v>
                </c:pt>
                <c:pt idx="1">
                  <c:v>876.8</c:v>
                </c:pt>
                <c:pt idx="2">
                  <c:v>824.8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Внебюджетные источники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2014 год</c:v>
                </c:pt>
                <c:pt idx="1">
                  <c:v>2015 год</c:v>
                </c:pt>
                <c:pt idx="2">
                  <c:v>2016 год</c:v>
                </c:pt>
              </c:strCache>
            </c:strRef>
          </c:cat>
          <c:val>
            <c:numRef>
              <c:f>Лист1!$D$2:$D$4</c:f>
              <c:numCache>
                <c:formatCode>#\ ##0.0</c:formatCode>
                <c:ptCount val="3"/>
                <c:pt idx="0">
                  <c:v>127.1</c:v>
                </c:pt>
                <c:pt idx="1">
                  <c:v>165.5</c:v>
                </c:pt>
                <c:pt idx="2">
                  <c:v>156.9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Местный бюджет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dLbl>
              <c:idx val="1"/>
              <c:layout>
                <c:manualLayout>
                  <c:x val="6.6138484612820814E-3"/>
                  <c:y val="-2.431539026150985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sz="1400" b="1">
                      <a:solidFill>
                        <a:schemeClr val="tx1"/>
                      </a:solidFill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3.7676947931711294E-2"/>
                      <c:h val="3.3798493231796511E-2"/>
                    </c:manualLayout>
                  </c15:layout>
                </c:ext>
              </c:extLst>
            </c:dLbl>
            <c:dLbl>
              <c:idx val="2"/>
              <c:layout>
                <c:manualLayout>
                  <c:x val="1.4697441025071289E-3"/>
                  <c:y val="-3.583320670117241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 b="1">
                    <a:solidFill>
                      <a:schemeClr val="tx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Лист1!$A$2:$A$4</c:f>
              <c:strCache>
                <c:ptCount val="3"/>
                <c:pt idx="0">
                  <c:v>2014 год</c:v>
                </c:pt>
                <c:pt idx="1">
                  <c:v>2015 год</c:v>
                </c:pt>
                <c:pt idx="2">
                  <c:v>2016 год</c:v>
                </c:pt>
              </c:strCache>
            </c:strRef>
          </c:cat>
          <c:val>
            <c:numRef>
              <c:f>Лист1!$E$2:$E$4</c:f>
              <c:numCache>
                <c:formatCode>#\ ##0.0</c:formatCode>
                <c:ptCount val="3"/>
                <c:pt idx="1">
                  <c:v>3.1</c:v>
                </c:pt>
                <c:pt idx="2">
                  <c:v>19.7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62149504"/>
        <c:axId val="162151040"/>
      </c:barChart>
      <c:catAx>
        <c:axId val="1621495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62151040"/>
        <c:crosses val="autoZero"/>
        <c:auto val="1"/>
        <c:lblAlgn val="ctr"/>
        <c:lblOffset val="100"/>
        <c:noMultiLvlLbl val="0"/>
      </c:catAx>
      <c:valAx>
        <c:axId val="162151040"/>
        <c:scaling>
          <c:orientation val="minMax"/>
          <c:max val="15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\ ##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62149504"/>
        <c:crosses val="autoZero"/>
        <c:crossBetween val="between"/>
        <c:majorUnit val="500"/>
      </c:valAx>
      <c:spPr>
        <a:noFill/>
        <a:ln>
          <a:noFill/>
        </a:ln>
        <a:effectLst/>
      </c:spPr>
    </c:plotArea>
    <c:legend>
      <c:legendPos val="b"/>
      <c:layout/>
      <c:overlay val="0"/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3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title>
      <c:tx>
        <c:rich>
          <a:bodyPr/>
          <a:lstStyle/>
          <a:p>
            <a:pPr>
              <a:defRPr sz="18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Финансирование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реализации Госпрограммы за счет республиканского</a:t>
            </a:r>
            <a:r>
              <a:rPr lang="ru-RU" sz="1800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бюджета Чувашской Республики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</a:t>
            </a:r>
          </a:p>
        </c:rich>
      </c:tx>
      <c:layout>
        <c:manualLayout>
          <c:xMode val="edge"/>
          <c:yMode val="edge"/>
          <c:x val="6.6350845276450771E-2"/>
          <c:y val="1.1699613284977468E-3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7.496794337666185E-2"/>
          <c:y val="0.14929467502088808"/>
          <c:w val="0.84020831489533188"/>
          <c:h val="0.5176171397622486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План 2016</c:v>
                </c:pt>
              </c:strCache>
            </c:strRef>
          </c:tx>
          <c:spPr>
            <a:effectLst>
              <a:glow rad="63500">
                <a:schemeClr val="accent4">
                  <a:satMod val="175000"/>
                  <a:alpha val="40000"/>
                </a:schemeClr>
              </a:glow>
            </a:effectLst>
            <a:scene3d>
              <a:camera prst="orthographicFront"/>
              <a:lightRig rig="threePt" dir="t"/>
            </a:scene3d>
            <a:sp3d>
              <a:bevelT w="190500" h="381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Лист1!$A$2:$A$7</c:f>
              <c:strCache>
                <c:ptCount val="6"/>
                <c:pt idx="0">
                  <c:v>Использование минерально-сырьевых ресурсов и оценка их состояния</c:v>
                </c:pt>
                <c:pt idx="1">
                  <c:v>Обеспечение экологической безопасности на территории Чувашской Республики</c:v>
                </c:pt>
                <c:pt idx="2">
                  <c:v>Охрана и воспроизводство объектов животного мира и среды их обитания, в том числе охотничьих ресурсов, на территории Чувашской Республики</c:v>
                </c:pt>
                <c:pt idx="3">
                  <c:v>Развитие водохозяйственного комплекса Российской Федерации</c:v>
                </c:pt>
                <c:pt idx="4">
                  <c:v>Развитие лесного хозяйства Чувашской Республики</c:v>
                </c:pt>
                <c:pt idx="5">
                  <c:v>Обращение с отходами, в т.ч. с твердыми бытовыми отходами на территории Чувашской Республики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 formatCode="0.0">
                  <c:v>292.89999999999998</c:v>
                </c:pt>
                <c:pt idx="1">
                  <c:v>12355.2</c:v>
                </c:pt>
                <c:pt idx="2" formatCode="0.0">
                  <c:v>1339.7</c:v>
                </c:pt>
                <c:pt idx="3" formatCode="0.0">
                  <c:v>29378.3</c:v>
                </c:pt>
                <c:pt idx="4" formatCode="0.0">
                  <c:v>23094.400000000001</c:v>
                </c:pt>
                <c:pt idx="5" formatCode="0.0">
                  <c:v>1845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Факт 2015</c:v>
                </c:pt>
              </c:strCache>
            </c:strRef>
          </c:tx>
          <c:spPr>
            <a:effectLst>
              <a:glow rad="63500">
                <a:schemeClr val="accent4">
                  <a:satMod val="175000"/>
                  <a:alpha val="40000"/>
                </a:schemeClr>
              </a:glow>
            </a:effectLst>
            <a:scene3d>
              <a:camera prst="orthographicFront"/>
              <a:lightRig rig="threePt" dir="t"/>
            </a:scene3d>
            <a:sp3d>
              <a:bevelT w="190500" h="381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Лист1!$A$2:$A$7</c:f>
              <c:strCache>
                <c:ptCount val="6"/>
                <c:pt idx="0">
                  <c:v>Использование минерально-сырьевых ресурсов и оценка их состояния</c:v>
                </c:pt>
                <c:pt idx="1">
                  <c:v>Обеспечение экологической безопасности на территории Чувашской Республики</c:v>
                </c:pt>
                <c:pt idx="2">
                  <c:v>Охрана и воспроизводство объектов животного мира и среды их обитания, в том числе охотничьих ресурсов, на территории Чувашской Республики</c:v>
                </c:pt>
                <c:pt idx="3">
                  <c:v>Развитие водохозяйственного комплекса Российской Федерации</c:v>
                </c:pt>
                <c:pt idx="4">
                  <c:v>Развитие лесного хозяйства Чувашской Республики</c:v>
                </c:pt>
                <c:pt idx="5">
                  <c:v>Обращение с отходами, в т.ч. с твердыми бытовыми отходами на территории Чувашской Республики</c:v>
                </c:pt>
              </c:strCache>
            </c:strRef>
          </c:cat>
          <c:val>
            <c:numRef>
              <c:f>Лист1!$C$2:$C$7</c:f>
              <c:numCache>
                <c:formatCode>General</c:formatCode>
                <c:ptCount val="6"/>
                <c:pt idx="0">
                  <c:v>0</c:v>
                </c:pt>
                <c:pt idx="1">
                  <c:v>9690.7999999999993</c:v>
                </c:pt>
                <c:pt idx="2" formatCode="0.0">
                  <c:v>7018</c:v>
                </c:pt>
                <c:pt idx="3">
                  <c:v>26265.1</c:v>
                </c:pt>
                <c:pt idx="4">
                  <c:v>21377.7</c:v>
                </c:pt>
                <c:pt idx="5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163644544"/>
        <c:axId val="163646080"/>
      </c:barChart>
      <c:catAx>
        <c:axId val="16364454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 rot="0" vert="horz"/>
          <a:lstStyle/>
          <a:p>
            <a:pPr>
              <a:defRPr sz="9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63646080"/>
        <c:crosses val="autoZero"/>
        <c:auto val="1"/>
        <c:lblAlgn val="ctr"/>
        <c:lblOffset val="100"/>
        <c:noMultiLvlLbl val="0"/>
      </c:catAx>
      <c:valAx>
        <c:axId val="163646080"/>
        <c:scaling>
          <c:orientation val="minMax"/>
          <c:max val="35000"/>
          <c:min val="0"/>
        </c:scaling>
        <c:delete val="0"/>
        <c:axPos val="l"/>
        <c:majorGridlines/>
        <c:numFmt formatCode="0.0" sourceLinked="1"/>
        <c:majorTickMark val="out"/>
        <c:minorTickMark val="none"/>
        <c:tickLblPos val="nextTo"/>
        <c:txPr>
          <a:bodyPr/>
          <a:lstStyle/>
          <a:p>
            <a:pPr>
              <a:defRPr sz="10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63644544"/>
        <c:crosses val="autoZero"/>
        <c:crossBetween val="between"/>
        <c:majorUnit val="5000"/>
        <c:minorUnit val="5000"/>
      </c:valAx>
      <c:spPr>
        <a:noFill/>
        <a:ln w="25400">
          <a:noFill/>
        </a:ln>
        <a:effectLst>
          <a:outerShdw blurRad="63500" sx="102000" sy="102000" algn="ctr" rotWithShape="0">
            <a:prstClr val="black">
              <a:alpha val="40000"/>
            </a:prstClr>
          </a:outerShdw>
        </a:effectLst>
      </c:spPr>
    </c:plotArea>
    <c:legend>
      <c:legendPos val="r"/>
      <c:layout>
        <c:manualLayout>
          <c:xMode val="edge"/>
          <c:yMode val="edge"/>
          <c:x val="0.66957214264328446"/>
          <c:y val="0.80196505943784024"/>
          <c:w val="0.33042785735671554"/>
          <c:h val="8.4468045217198084E-2"/>
        </c:manualLayout>
      </c:layout>
      <c:overlay val="0"/>
      <c:txPr>
        <a:bodyPr/>
        <a:lstStyle/>
        <a:p>
          <a:pPr>
            <a:defRPr sz="1200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title>
      <c:tx>
        <c:rich>
          <a:bodyPr/>
          <a:lstStyle/>
          <a:p>
            <a:pPr>
              <a:defRPr sz="18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Финансирование отрасли «Транспорт» в 2016 году, тыс. рублей</a:t>
            </a:r>
          </a:p>
        </c:rich>
      </c:tx>
      <c:layout>
        <c:manualLayout>
          <c:xMode val="edge"/>
          <c:yMode val="edge"/>
          <c:x val="0.12367086527422878"/>
          <c:y val="1.1699613284977468E-3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9.113512850424027E-2"/>
          <c:y val="0.13687634402874566"/>
          <c:w val="0.8199251382462881"/>
          <c:h val="0.5484213702282698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Факт 2015</c:v>
                </c:pt>
              </c:strCache>
            </c:strRef>
          </c:tx>
          <c:invertIfNegative val="0"/>
          <c:dLbls>
            <c:dLbl>
              <c:idx val="1"/>
              <c:layout>
                <c:manualLayout>
                  <c:x val="-7.1116650121312427E-3"/>
                  <c:y val="2.3515905640114063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8.5339980145575228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-1.4223330024261494E-3"/>
                  <c:y val="-9.4063622560456254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-4.2669990072787614E-3"/>
                  <c:y val="2.3515905640114063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Лист1!$A$2:$A$8</c:f>
              <c:strCache>
                <c:ptCount val="7"/>
                <c:pt idx="0">
                  <c:v>На приобретение автотранспортных средств</c:v>
                </c:pt>
                <c:pt idx="1">
                  <c:v>Субсидии ГУП ЧР "Чувашавтотранс" на обеспечение перевозок пассажиров по социально значимым маршрутам</c:v>
                </c:pt>
                <c:pt idx="2">
                  <c:v>Субсидии организациям городского электрического транспорта на возмещение части затрат, связанных с перевозкой пассажиров по социально значимым маршрутам</c:v>
                </c:pt>
                <c:pt idx="3">
                  <c:v>Компенсация части потерь в доходах организациям железнодорожного транспорта, осуществляющим перевозку пассажиров в пригородном сообщении</c:v>
                </c:pt>
                <c:pt idx="4">
                  <c:v>Возмещение части потерь в доходах организациям железнодорожного транспорта в связи с принятием решений об установлении льгот по тарифам на проезд учащихся и студентов  образовательных организаций в пригородном сообщении</c:v>
                </c:pt>
                <c:pt idx="5">
                  <c:v>Отдельные мероприятия по осуществлению аэропортовой деятельности</c:v>
                </c:pt>
                <c:pt idx="6">
                  <c:v>Государственная поддержка регионального авиасообщения</c:v>
                </c:pt>
              </c:strCache>
            </c:str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84339.5</c:v>
                </c:pt>
                <c:pt idx="1">
                  <c:v>76611.7</c:v>
                </c:pt>
                <c:pt idx="2">
                  <c:v>10000</c:v>
                </c:pt>
                <c:pt idx="3">
                  <c:v>71999.600000000006</c:v>
                </c:pt>
                <c:pt idx="4">
                  <c:v>3889.8</c:v>
                </c:pt>
                <c:pt idx="5">
                  <c:v>49955.4</c:v>
                </c:pt>
                <c:pt idx="6">
                  <c:v>6795.1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План 2016</c:v>
                </c:pt>
              </c:strCache>
            </c:strRef>
          </c:tx>
          <c:invertIfNegative val="0"/>
          <c:dLbls>
            <c:dLbl>
              <c:idx val="1"/>
              <c:layout/>
              <c:tx>
                <c:rich>
                  <a:bodyPr/>
                  <a:lstStyle/>
                  <a:p>
                    <a:r>
                      <a:rPr lang="ru-RU" smtClean="0"/>
                      <a:t>134128,6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8.5339980145575228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4.2669990072787614E-3"/>
                  <c:y val="-2.3515905640114063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8.5339980145575228E-3"/>
                  <c:y val="-2.3515905640114063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7.1116650121312687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9.9563310169837761E-3"/>
                  <c:y val="-9.4063622560456254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8.5339980145575228E-3"/>
                  <c:y val="2.3515905640114063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Лист1!$A$2:$A$8</c:f>
              <c:strCache>
                <c:ptCount val="7"/>
                <c:pt idx="0">
                  <c:v>На приобретение автотранспортных средств</c:v>
                </c:pt>
                <c:pt idx="1">
                  <c:v>Субсидии ГУП ЧР "Чувашавтотранс" на обеспечение перевозок пассажиров по социально значимым маршрутам</c:v>
                </c:pt>
                <c:pt idx="2">
                  <c:v>Субсидии организациям городского электрического транспорта на возмещение части затрат, связанных с перевозкой пассажиров по социально значимым маршрутам</c:v>
                </c:pt>
                <c:pt idx="3">
                  <c:v>Компенсация части потерь в доходах организациям железнодорожного транспорта, осуществляющим перевозку пассажиров в пригородном сообщении</c:v>
                </c:pt>
                <c:pt idx="4">
                  <c:v>Возмещение части потерь в доходах организациям железнодорожного транспорта в связи с принятием решений об установлении льгот по тарифам на проезд учащихся и студентов  образовательных организаций в пригородном сообщении</c:v>
                </c:pt>
                <c:pt idx="5">
                  <c:v>Отдельные мероприятия по осуществлению аэропортовой деятельности</c:v>
                </c:pt>
                <c:pt idx="6">
                  <c:v>Государственная поддержка регионального авиасообщения</c:v>
                </c:pt>
              </c:strCache>
            </c:strRef>
          </c:cat>
          <c:val>
            <c:numRef>
              <c:f>Лист1!$C$2:$C$8</c:f>
              <c:numCache>
                <c:formatCode>General</c:formatCode>
                <c:ptCount val="7"/>
                <c:pt idx="0">
                  <c:v>26166.2</c:v>
                </c:pt>
                <c:pt idx="1">
                  <c:v>134128.6</c:v>
                </c:pt>
                <c:pt idx="2">
                  <c:v>29000</c:v>
                </c:pt>
                <c:pt idx="3">
                  <c:v>68941.899999999994</c:v>
                </c:pt>
                <c:pt idx="4" formatCode="0.0">
                  <c:v>261</c:v>
                </c:pt>
                <c:pt idx="5">
                  <c:v>24864.5</c:v>
                </c:pt>
                <c:pt idx="6">
                  <c:v>5143.2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163954688"/>
        <c:axId val="163956224"/>
      </c:barChart>
      <c:catAx>
        <c:axId val="16395468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ln>
            <a:solidFill>
              <a:schemeClr val="accent1"/>
            </a:solidFill>
          </a:ln>
        </c:spPr>
        <c:txPr>
          <a:bodyPr rot="0" vert="horz"/>
          <a:lstStyle/>
          <a:p>
            <a:pPr>
              <a:defRPr sz="750" strike="noStrike" spc="0" baseline="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63956224"/>
        <c:crosses val="autoZero"/>
        <c:auto val="1"/>
        <c:lblAlgn val="ctr"/>
        <c:lblOffset val="100"/>
        <c:noMultiLvlLbl val="0"/>
      </c:catAx>
      <c:valAx>
        <c:axId val="163956224"/>
        <c:scaling>
          <c:orientation val="minMax"/>
          <c:max val="140000"/>
          <c:min val="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0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63954688"/>
        <c:crosses val="autoZero"/>
        <c:crossBetween val="between"/>
        <c:majorUnit val="10000"/>
        <c:minorUnit val="2000"/>
      </c:valAx>
      <c:spPr>
        <a:ln>
          <a:solidFill>
            <a:schemeClr val="accent1"/>
          </a:solidFill>
        </a:ln>
      </c:spPr>
    </c:plotArea>
    <c:legend>
      <c:legendPos val="r"/>
      <c:layout>
        <c:manualLayout>
          <c:xMode val="edge"/>
          <c:yMode val="edge"/>
          <c:x val="0.89856046087471764"/>
          <c:y val="0.32842564676984143"/>
          <c:w val="9.8500050920268103E-2"/>
          <c:h val="0.14914248492937618"/>
        </c:manualLayout>
      </c:layout>
      <c:overlay val="0"/>
      <c:txPr>
        <a:bodyPr/>
        <a:lstStyle/>
        <a:p>
          <a:pPr>
            <a:defRPr sz="1100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7232502187226598E-2"/>
          <c:y val="6.6504018049657054E-2"/>
          <c:w val="0.81019028871391074"/>
          <c:h val="0.76353951840803957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Республиканский бюджет</c:v>
                </c:pt>
              </c:strCache>
            </c:strRef>
          </c:tx>
          <c:spPr>
            <a:solidFill>
              <a:srgbClr val="3CA2BE"/>
            </a:solidFill>
            <a:scene3d>
              <a:camera prst="orthographicFront"/>
              <a:lightRig rig="contrasting" dir="t">
                <a:rot lat="0" lon="0" rev="1500000"/>
              </a:lightRig>
            </a:scene3d>
            <a:sp3d prstMaterial="metal">
              <a:bevelT w="88900" h="88900"/>
              <a:bevelB prst="angle"/>
            </a:sp3d>
          </c:spPr>
          <c:invertIfNegative val="0"/>
          <c:dLbls>
            <c:spPr>
              <a:noFill/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w="190500" h="38100"/>
              </a:sp3d>
            </c:spPr>
            <c:txPr>
              <a:bodyPr/>
              <a:lstStyle/>
              <a:p>
                <a:pPr>
                  <a:defRPr sz="1400" b="1">
                    <a:latin typeface="TimesET" pitchFamily="2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План на  2015 год  с учетом 3 уточнения</c:v>
                </c:pt>
                <c:pt idx="1">
                  <c:v>Факт за  2015 год  </c:v>
                </c:pt>
                <c:pt idx="2">
                  <c:v>План на 2016 год с учетом 4 уточнения</c:v>
                </c:pt>
              </c:strCache>
            </c:strRef>
          </c:cat>
          <c:val>
            <c:numRef>
              <c:f>Лист1!$B$2:$B$4</c:f>
              <c:numCache>
                <c:formatCode>0.0</c:formatCode>
                <c:ptCount val="3"/>
                <c:pt idx="0">
                  <c:v>996.4</c:v>
                </c:pt>
                <c:pt idx="1">
                  <c:v>992.69999999999982</c:v>
                </c:pt>
                <c:pt idx="2">
                  <c:v>935.4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Федеральный бюджет</c:v>
                </c:pt>
              </c:strCache>
            </c:strRef>
          </c:tx>
          <c:spPr>
            <a:solidFill>
              <a:srgbClr val="92D050"/>
            </a:solidFill>
            <a:scene3d>
              <a:camera prst="orthographicFront"/>
              <a:lightRig rig="soft" dir="t">
                <a:rot lat="0" lon="0" rev="0"/>
              </a:lightRig>
            </a:scene3d>
            <a:sp3d prstMaterial="translucentPowder">
              <a:bevelT w="203200" h="50800" prst="softRound"/>
            </a:sp3d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latin typeface="TimesET" pitchFamily="2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План на  2015 год  с учетом 3 уточнения</c:v>
                </c:pt>
                <c:pt idx="1">
                  <c:v>Факт за  2015 год  </c:v>
                </c:pt>
                <c:pt idx="2">
                  <c:v>План на 2016 год с учетом 4 уточнения</c:v>
                </c:pt>
              </c:strCache>
            </c:strRef>
          </c:cat>
          <c:val>
            <c:numRef>
              <c:f>Лист1!$C$2:$C$4</c:f>
              <c:numCache>
                <c:formatCode>0.0</c:formatCode>
                <c:ptCount val="3"/>
                <c:pt idx="0">
                  <c:v>2005.7</c:v>
                </c:pt>
                <c:pt idx="1">
                  <c:v>1899.5</c:v>
                </c:pt>
                <c:pt idx="2">
                  <c:v>1392.9</c:v>
                </c:pt>
              </c:numCache>
            </c:numRef>
          </c:val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32"/>
        <c:overlap val="100"/>
        <c:axId val="165493376"/>
        <c:axId val="165523840"/>
      </c:barChart>
      <c:catAx>
        <c:axId val="16549337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>
                <a:latin typeface="TimesET" pitchFamily="2" charset="0"/>
              </a:defRPr>
            </a:pPr>
            <a:endParaRPr lang="ru-RU"/>
          </a:p>
        </c:txPr>
        <c:crossAx val="165523840"/>
        <c:crosses val="autoZero"/>
        <c:auto val="1"/>
        <c:lblAlgn val="ctr"/>
        <c:lblOffset val="100"/>
        <c:noMultiLvlLbl val="0"/>
      </c:catAx>
      <c:valAx>
        <c:axId val="165523840"/>
        <c:scaling>
          <c:orientation val="minMax"/>
          <c:max val="3000"/>
          <c:min val="0"/>
        </c:scaling>
        <c:delete val="1"/>
        <c:axPos val="l"/>
        <c:majorGridlines/>
        <c:numFmt formatCode="0.0" sourceLinked="1"/>
        <c:majorTickMark val="out"/>
        <c:minorTickMark val="none"/>
        <c:tickLblPos val="nextTo"/>
        <c:crossAx val="16549337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3001738845144357"/>
          <c:y val="0.26374660566941727"/>
          <c:w val="0.1616492782152231"/>
          <c:h val="0.52930251648308935"/>
        </c:manualLayout>
      </c:layout>
      <c:overlay val="0"/>
      <c:txPr>
        <a:bodyPr/>
        <a:lstStyle/>
        <a:p>
          <a:pPr>
            <a:defRPr sz="12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968211911221062"/>
          <c:y val="5.9790732436472349E-3"/>
          <c:w val="0.50855481754516096"/>
          <c:h val="0.83187551354419342"/>
        </c:manualLayout>
      </c:layout>
      <c:barChart>
        <c:barDir val="bar"/>
        <c:grouping val="clustered"/>
        <c:varyColors val="0"/>
        <c:ser>
          <c:idx val="1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0070C0"/>
            </a:solidFill>
            <a:scene3d>
              <a:camera prst="orthographicFront"/>
              <a:lightRig rig="threePt" dir="t"/>
            </a:scene3d>
            <a:sp3d>
              <a:bevelT w="165100" prst="coolSlant"/>
              <a:bevelB w="165100" prst="coolSlant"/>
            </a:sp3d>
          </c:spPr>
          <c:invertIfNegative val="0"/>
          <c:dPt>
            <c:idx val="0"/>
            <c:invertIfNegative val="0"/>
            <c:bubble3D val="0"/>
            <c:spPr>
              <a:solidFill>
                <a:srgbClr val="33CC33"/>
              </a:solidFill>
              <a:scene3d>
                <a:camera prst="orthographicFront"/>
                <a:lightRig rig="threePt" dir="t"/>
              </a:scene3d>
              <a:sp3d>
                <a:bevelT w="165100" prst="coolSlant"/>
                <a:bevelB w="165100" prst="coolSlant"/>
              </a:sp3d>
            </c:spPr>
          </c:dPt>
          <c:dPt>
            <c:idx val="1"/>
            <c:invertIfNegative val="0"/>
            <c:bubble3D val="0"/>
            <c:spPr>
              <a:solidFill>
                <a:srgbClr val="FF0000"/>
              </a:solidFill>
              <a:scene3d>
                <a:camera prst="orthographicFront"/>
                <a:lightRig rig="threePt" dir="t"/>
              </a:scene3d>
              <a:sp3d>
                <a:bevelT w="165100" prst="coolSlant"/>
                <a:bevelB w="165100" prst="coolSlant"/>
              </a:sp3d>
            </c:spPr>
          </c:dPt>
          <c:dLbls>
            <c:dLbl>
              <c:idx val="0"/>
              <c:layout>
                <c:manualLayout>
                  <c:x val="-0.27463618778646259"/>
                  <c:y val="2.989536621823617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1">
                  <c:v>Расходы</c:v>
                </c:pt>
                <c:pt idx="2">
                  <c:v>Налоговые и неналоговые доходы</c:v>
                </c:pt>
                <c:pt idx="3">
                  <c:v>Доходы</c:v>
                </c:pt>
              </c:strCache>
            </c:strRef>
          </c:cat>
          <c:val>
            <c:numRef>
              <c:f>Лист1!$B$2:$B$5</c:f>
              <c:numCache>
                <c:formatCode>#,##0.0</c:formatCode>
                <c:ptCount val="4"/>
                <c:pt idx="0">
                  <c:v>-2569.8999999999942</c:v>
                </c:pt>
                <c:pt idx="1">
                  <c:v>43836.7</c:v>
                </c:pt>
                <c:pt idx="2">
                  <c:v>25138.400000000001</c:v>
                </c:pt>
                <c:pt idx="3">
                  <c:v>41266.800000000003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25"/>
        <c:overlap val="100"/>
        <c:axId val="117011200"/>
        <c:axId val="117012736"/>
      </c:barChart>
      <c:catAx>
        <c:axId val="117011200"/>
        <c:scaling>
          <c:orientation val="minMax"/>
        </c:scaling>
        <c:delete val="0"/>
        <c:axPos val="l"/>
        <c:numFmt formatCode="General" sourceLinked="1"/>
        <c:majorTickMark val="in"/>
        <c:minorTickMark val="none"/>
        <c:tickLblPos val="nextTo"/>
        <c:txPr>
          <a:bodyPr/>
          <a:lstStyle/>
          <a:p>
            <a:pPr>
              <a:defRPr sz="1100" b="1"/>
            </a:pPr>
            <a:endParaRPr lang="ru-RU"/>
          </a:p>
        </c:txPr>
        <c:crossAx val="117012736"/>
        <c:crosses val="autoZero"/>
        <c:auto val="1"/>
        <c:lblAlgn val="ctr"/>
        <c:lblOffset val="2"/>
        <c:noMultiLvlLbl val="0"/>
      </c:catAx>
      <c:valAx>
        <c:axId val="117012736"/>
        <c:scaling>
          <c:orientation val="minMax"/>
        </c:scaling>
        <c:delete val="1"/>
        <c:axPos val="b"/>
        <c:numFmt formatCode="#,##0.0" sourceLinked="1"/>
        <c:majorTickMark val="out"/>
        <c:minorTickMark val="none"/>
        <c:tickLblPos val="nextTo"/>
        <c:crossAx val="117011200"/>
        <c:crosses val="autoZero"/>
        <c:crossBetween val="between"/>
      </c:valAx>
      <c:spPr>
        <a:noFill/>
        <a:ln w="25381">
          <a:noFill/>
        </a:ln>
      </c:spPr>
    </c:plotArea>
    <c:plotVisOnly val="1"/>
    <c:dispBlanksAs val="gap"/>
    <c:showDLblsOverMax val="0"/>
  </c:chart>
  <c:txPr>
    <a:bodyPr/>
    <a:lstStyle/>
    <a:p>
      <a:pPr>
        <a:defRPr sz="1197">
          <a:latin typeface="TimesET" pitchFamily="2" charset="0"/>
        </a:defRPr>
      </a:pPr>
      <a:endParaRPr lang="ru-RU"/>
    </a:p>
  </c:txPr>
  <c:externalData r:id="rId1">
    <c:autoUpdate val="0"/>
  </c:externalData>
  <c:userShapes r:id="rId2"/>
</c:chartSpace>
</file>

<file path=ppt/charts/chart4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7682721633080193"/>
          <c:y val="0.18946228196867015"/>
          <c:w val="0.38821828936569774"/>
          <c:h val="0.6017383485168315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2016 год (план)</c:v>
                </c:pt>
              </c:strCache>
            </c:strRef>
          </c:tx>
          <c:dLbls>
            <c:dLbl>
              <c:idx val="0"/>
              <c:layout>
                <c:manualLayout>
                  <c:x val="4.9261663578598791E-2"/>
                  <c:y val="3.6434666981446505E-2"/>
                </c:manualLayout>
              </c:layout>
              <c:tx>
                <c:rich>
                  <a:bodyPr/>
                  <a:lstStyle/>
                  <a:p>
                    <a:r>
                      <a:rPr lang="ru-RU" b="0" dirty="0" smtClean="0"/>
                      <a:t>Образование </a:t>
                    </a:r>
                    <a:r>
                      <a:rPr lang="ru-RU" b="1" dirty="0" smtClean="0"/>
                      <a:t>490,4</a:t>
                    </a:r>
                    <a:endParaRPr lang="ru-RU" b="1" dirty="0"/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separator> </c:separator>
            </c:dLbl>
            <c:dLbl>
              <c:idx val="1"/>
              <c:layout>
                <c:manualLayout>
                  <c:x val="6.8270080206141975E-2"/>
                  <c:y val="9.7504791134318411E-2"/>
                </c:manualLayout>
              </c:layout>
              <c:tx>
                <c:rich>
                  <a:bodyPr/>
                  <a:lstStyle/>
                  <a:p>
                    <a:r>
                      <a:rPr lang="ru-RU" dirty="0"/>
                      <a:t>Культура </a:t>
                    </a:r>
                    <a:endParaRPr lang="ru-RU" dirty="0" smtClean="0"/>
                  </a:p>
                  <a:p>
                    <a:r>
                      <a:rPr lang="ru-RU" b="1" dirty="0" smtClean="0"/>
                      <a:t>89,8</a:t>
                    </a:r>
                    <a:endParaRPr lang="ru-RU" b="1" dirty="0"/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separator> </c:separator>
            </c:dLbl>
            <c:dLbl>
              <c:idx val="2"/>
              <c:layout>
                <c:manualLayout>
                  <c:x val="-7.3319586354204372E-3"/>
                  <c:y val="8.4863487390289885E-2"/>
                </c:manualLayout>
              </c:layout>
              <c:tx>
                <c:rich>
                  <a:bodyPr/>
                  <a:lstStyle/>
                  <a:p>
                    <a:r>
                      <a:rPr lang="ru-RU" sz="1600" dirty="0"/>
                      <a:t>Жилищное </a:t>
                    </a:r>
                    <a:r>
                      <a:rPr lang="ru-RU" sz="1600" dirty="0" smtClean="0"/>
                      <a:t>строительство </a:t>
                    </a:r>
                    <a:r>
                      <a:rPr lang="ru-RU" sz="1600" b="1" dirty="0" smtClean="0"/>
                      <a:t>553,4</a:t>
                    </a:r>
                    <a:endParaRPr lang="ru-RU" b="1" dirty="0"/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separator> </c:separator>
            </c:dLbl>
            <c:dLbl>
              <c:idx val="3"/>
              <c:layout>
                <c:manualLayout>
                  <c:x val="-5.9432912472090912E-2"/>
                  <c:y val="7.2341094045106094E-2"/>
                </c:manualLayout>
              </c:layout>
              <c:tx>
                <c:rich>
                  <a:bodyPr/>
                  <a:lstStyle/>
                  <a:p>
                    <a:r>
                      <a:rPr lang="ru-RU" dirty="0"/>
                      <a:t>Здравоохранение </a:t>
                    </a:r>
                    <a:r>
                      <a:rPr lang="ru-RU" b="1" dirty="0" smtClean="0"/>
                      <a:t>448,8</a:t>
                    </a:r>
                    <a:endParaRPr lang="ru-RU" b="1" dirty="0"/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separator> </c:separator>
            </c:dLbl>
            <c:dLbl>
              <c:idx val="4"/>
              <c:layout>
                <c:manualLayout>
                  <c:x val="-0.12059267160279682"/>
                  <c:y val="-3.0525601322075324E-2"/>
                </c:manualLayout>
              </c:layout>
              <c:tx>
                <c:rich>
                  <a:bodyPr/>
                  <a:lstStyle/>
                  <a:p>
                    <a:r>
                      <a:rPr lang="ru-RU" b="0" dirty="0"/>
                      <a:t>Физическая культура и спорт </a:t>
                    </a:r>
                    <a:r>
                      <a:rPr lang="ru-RU" b="1" dirty="0" smtClean="0"/>
                      <a:t>357,9</a:t>
                    </a:r>
                    <a:endParaRPr lang="ru-RU" b="1" dirty="0"/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separator> </c:separator>
            </c:dLbl>
            <c:dLbl>
              <c:idx val="5"/>
              <c:layout>
                <c:manualLayout>
                  <c:x val="-9.2488155437926267E-2"/>
                  <c:y val="8.5657149205643823E-2"/>
                </c:manualLayout>
              </c:layout>
              <c:tx>
                <c:rich>
                  <a:bodyPr/>
                  <a:lstStyle/>
                  <a:p>
                    <a:r>
                      <a:rPr lang="ru-RU" dirty="0"/>
                      <a:t>Дорожное </a:t>
                    </a:r>
                    <a:r>
                      <a:rPr lang="ru-RU" dirty="0" smtClean="0"/>
                      <a:t>хозяйство</a:t>
                    </a:r>
                  </a:p>
                  <a:p>
                    <a:r>
                      <a:rPr lang="ru-RU" b="1" dirty="0" smtClean="0"/>
                      <a:t>877,1</a:t>
                    </a:r>
                    <a:endParaRPr lang="ru-RU" b="1" dirty="0"/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separator> </c:separator>
            </c:dLbl>
            <c:dLbl>
              <c:idx val="6"/>
              <c:layout>
                <c:manualLayout>
                  <c:x val="-0.12426139479125978"/>
                  <c:y val="1.3015046939228985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Коммунальное </a:t>
                    </a:r>
                    <a:r>
                      <a:rPr lang="ru-RU" dirty="0"/>
                      <a:t>хозяйство </a:t>
                    </a:r>
                    <a:endParaRPr lang="ru-RU" dirty="0" smtClean="0"/>
                  </a:p>
                  <a:p>
                    <a:r>
                      <a:rPr lang="ru-RU" b="1" dirty="0" smtClean="0"/>
                      <a:t>38,6</a:t>
                    </a:r>
                    <a:endParaRPr lang="ru-RU" b="1" dirty="0"/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separator> </c:separator>
            </c:dLbl>
            <c:dLbl>
              <c:idx val="7"/>
              <c:layout>
                <c:manualLayout>
                  <c:x val="3.1114150399059601E-2"/>
                  <c:y val="-6.5355238306854788E-2"/>
                </c:manualLayout>
              </c:layout>
              <c:tx>
                <c:rich>
                  <a:bodyPr/>
                  <a:lstStyle/>
                  <a:p>
                    <a:r>
                      <a:rPr lang="ru-RU" dirty="0"/>
                      <a:t>Прочие расходы </a:t>
                    </a:r>
                    <a:r>
                      <a:rPr lang="ru-RU" b="1" dirty="0" smtClean="0"/>
                      <a:t>28,3</a:t>
                    </a:r>
                    <a:endParaRPr lang="ru-RU" b="1" dirty="0"/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separator> </c:separator>
            </c:dLbl>
            <c:dLbl>
              <c:idx val="8"/>
              <c:layout>
                <c:manualLayout>
                  <c:x val="1.7536252243770933E-2"/>
                  <c:y val="-4.9892560325078177E-3"/>
                </c:manualLayout>
              </c:layout>
              <c:showLegendKey val="0"/>
              <c:showVal val="0"/>
              <c:showCatName val="1"/>
              <c:showSerName val="0"/>
              <c:showPercent val="0"/>
              <c:showBubbleSize val="0"/>
              <c:separator> </c:separator>
            </c:dLbl>
            <c:numFmt formatCode="#,##0.0" sourceLinked="0"/>
            <c:txPr>
              <a:bodyPr/>
              <a:lstStyle/>
              <a:p>
                <a:pPr>
                  <a:defRPr sz="1600"/>
                </a:pPr>
                <a:endParaRPr lang="ru-RU"/>
              </a:p>
            </c:txPr>
            <c:showLegendKey val="0"/>
            <c:showVal val="0"/>
            <c:showCatName val="1"/>
            <c:showSerName val="0"/>
            <c:showPercent val="0"/>
            <c:showBubbleSize val="0"/>
            <c:separator> </c:separator>
            <c:showLeaderLines val="1"/>
          </c:dLbls>
          <c:cat>
            <c:strRef>
              <c:f>Лист1!$A$2:$A$9</c:f>
              <c:strCache>
                <c:ptCount val="8"/>
                <c:pt idx="0">
                  <c:v>Образование</c:v>
                </c:pt>
                <c:pt idx="1">
                  <c:v>Культура</c:v>
                </c:pt>
                <c:pt idx="2">
                  <c:v>Жилищное строительство</c:v>
                </c:pt>
                <c:pt idx="3">
                  <c:v>Здравоохранение и социальная политика</c:v>
                </c:pt>
                <c:pt idx="4">
                  <c:v>Физическая культура и спорт</c:v>
                </c:pt>
                <c:pt idx="5">
                  <c:v>Дорожное хозяйство</c:v>
                </c:pt>
                <c:pt idx="6">
                  <c:v>Комунальное хозяйство</c:v>
                </c:pt>
                <c:pt idx="7">
                  <c:v>Прочие расходы</c:v>
                </c:pt>
              </c:strCache>
            </c:strRef>
          </c:cat>
          <c:val>
            <c:numRef>
              <c:f>Лист1!$B$2:$B$9</c:f>
              <c:numCache>
                <c:formatCode>#,##0.0</c:formatCode>
                <c:ptCount val="8"/>
                <c:pt idx="0">
                  <c:v>490.4</c:v>
                </c:pt>
                <c:pt idx="1">
                  <c:v>89.8</c:v>
                </c:pt>
                <c:pt idx="2">
                  <c:v>553.4</c:v>
                </c:pt>
                <c:pt idx="3">
                  <c:v>448.8</c:v>
                </c:pt>
                <c:pt idx="4">
                  <c:v>357.9</c:v>
                </c:pt>
                <c:pt idx="5">
                  <c:v>877.1</c:v>
                </c:pt>
                <c:pt idx="6">
                  <c:v>38.6</c:v>
                </c:pt>
                <c:pt idx="7">
                  <c:v>28.3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4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title>
      <c:tx>
        <c:rich>
          <a:bodyPr/>
          <a:lstStyle/>
          <a:p>
            <a:pPr>
              <a:defRPr sz="2000">
                <a:latin typeface="Times" panose="02020603050405020304" pitchFamily="18" charset="0"/>
              </a:defRPr>
            </a:pPr>
            <a:r>
              <a:rPr lang="ru-RU" dirty="0" smtClean="0"/>
              <a:t>Расходы </a:t>
            </a:r>
            <a:r>
              <a:rPr lang="ru-RU" baseline="0" dirty="0" smtClean="0"/>
              <a:t>дорожного фонда Чувашской Республики</a:t>
            </a:r>
            <a:endParaRPr lang="ru-RU" dirty="0"/>
          </a:p>
        </c:rich>
      </c:tx>
      <c:layout/>
      <c:overlay val="0"/>
    </c:title>
    <c:autoTitleDeleted val="0"/>
    <c:view3D>
      <c:rotX val="5"/>
      <c:rotY val="1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1.1982795562397862E-3"/>
          <c:y val="8.6381949135274014E-2"/>
          <c:w val="0.99880172044376025"/>
          <c:h val="0.7276939356064317"/>
        </c:manualLayout>
      </c:layout>
      <c:bar3DChart>
        <c:barDir val="col"/>
        <c:grouping val="stacked"/>
        <c:varyColors val="0"/>
        <c:ser>
          <c:idx val="1"/>
          <c:order val="0"/>
          <c:tx>
            <c:strRef>
              <c:f>Лист1!$A$2</c:f>
              <c:strCache>
                <c:ptCount val="1"/>
                <c:pt idx="0">
                  <c:v>Собственные средства</c:v>
                </c:pt>
              </c:strCache>
            </c:strRef>
          </c:tx>
          <c:spPr>
            <a:solidFill>
              <a:schemeClr val="accent2"/>
            </a:solidFill>
            <a:ln w="25400" cap="flat" cmpd="sng" algn="ctr">
              <a:solidFill>
                <a:schemeClr val="accent2">
                  <a:shade val="50000"/>
                </a:schemeClr>
              </a:solidFill>
              <a:prstDash val="solid"/>
            </a:ln>
            <a:effectLst/>
          </c:spPr>
          <c:invertIfNegative val="0"/>
          <c:dLbls>
            <c:dLbl>
              <c:idx val="0"/>
              <c:layout>
                <c:manualLayout>
                  <c:x val="1.0771803997272273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3464754996590342E-2"/>
                  <c:y val="-2.632377497027693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600" b="1">
                    <a:latin typeface="TimesET" pitchFamily="2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Лист1!$B$1:$C$1</c:f>
              <c:strCache>
                <c:ptCount val="2"/>
                <c:pt idx="0">
                  <c:v>2015 год (факт)</c:v>
                </c:pt>
                <c:pt idx="1">
                  <c:v>2016 год (план)</c:v>
                </c:pt>
              </c:strCache>
            </c:strRef>
          </c:cat>
          <c:val>
            <c:numRef>
              <c:f>Лист1!$B$2:$C$2</c:f>
              <c:numCache>
                <c:formatCode>_-* #,##0.0\ _₽_-;\-* #,##0.0\ _₽_-;_-* "-"??\ _₽_-;_-@_-</c:formatCode>
                <c:ptCount val="2"/>
                <c:pt idx="0">
                  <c:v>2053.3000000000002</c:v>
                </c:pt>
                <c:pt idx="1">
                  <c:v>3331.7</c:v>
                </c:pt>
              </c:numCache>
            </c:numRef>
          </c:val>
        </c:ser>
        <c:ser>
          <c:idx val="0"/>
          <c:order val="1"/>
          <c:tx>
            <c:strRef>
              <c:f>Лист1!$A$3</c:f>
              <c:strCache>
                <c:ptCount val="1"/>
                <c:pt idx="0">
                  <c:v>Средства федерального бюджета</c:v>
                </c:pt>
              </c:strCache>
            </c:strRef>
          </c:tx>
          <c:spPr>
            <a:solidFill>
              <a:schemeClr val="accent1"/>
            </a:solidFill>
            <a:ln w="25400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</c:spPr>
          <c:invertIfNegative val="0"/>
          <c:dLbls>
            <c:dLbl>
              <c:idx val="0"/>
              <c:layout>
                <c:manualLayout>
                  <c:x val="2.1543607994544571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2.9622460992498753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600" b="1">
                    <a:latin typeface="TimesET" pitchFamily="2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Лист1!$B$1:$C$1</c:f>
              <c:strCache>
                <c:ptCount val="2"/>
                <c:pt idx="0">
                  <c:v>2015 год (факт)</c:v>
                </c:pt>
                <c:pt idx="1">
                  <c:v>2016 год (план)</c:v>
                </c:pt>
              </c:strCache>
            </c:strRef>
          </c:cat>
          <c:val>
            <c:numRef>
              <c:f>Лист1!$B$3:$C$3</c:f>
              <c:numCache>
                <c:formatCode>_-* #,##0.0\ _₽_-;\-* #,##0.0\ _₽_-;_-* "-"??\ _₽_-;_-@_-</c:formatCode>
                <c:ptCount val="2"/>
                <c:pt idx="0">
                  <c:v>858.2</c:v>
                </c:pt>
                <c:pt idx="1">
                  <c:v>1279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7"/>
        <c:gapDepth val="250"/>
        <c:shape val="cylinder"/>
        <c:axId val="166501376"/>
        <c:axId val="166507264"/>
        <c:axId val="0"/>
      </c:bar3DChart>
      <c:catAx>
        <c:axId val="1665013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200" b="1">
                <a:latin typeface="TimesET" pitchFamily="2" charset="0"/>
              </a:defRPr>
            </a:pPr>
            <a:endParaRPr lang="ru-RU"/>
          </a:p>
        </c:txPr>
        <c:crossAx val="166507264"/>
        <c:crosses val="autoZero"/>
        <c:auto val="1"/>
        <c:lblAlgn val="ctr"/>
        <c:lblOffset val="100"/>
        <c:noMultiLvlLbl val="0"/>
      </c:catAx>
      <c:valAx>
        <c:axId val="166507264"/>
        <c:scaling>
          <c:orientation val="minMax"/>
          <c:max val="4000"/>
          <c:min val="0"/>
        </c:scaling>
        <c:delete val="1"/>
        <c:axPos val="l"/>
        <c:numFmt formatCode="_-* #,##0.0\ _₽_-;\-* #,##0.0\ _₽_-;_-* &quot;-&quot;??\ _₽_-;_-@_-" sourceLinked="1"/>
        <c:majorTickMark val="out"/>
        <c:minorTickMark val="none"/>
        <c:tickLblPos val="nextTo"/>
        <c:crossAx val="166501376"/>
        <c:crosses val="autoZero"/>
        <c:crossBetween val="between"/>
      </c:valAx>
      <c:spPr>
        <a:noFill/>
        <a:ln w="25409">
          <a:noFill/>
        </a:ln>
      </c:spPr>
    </c:plotArea>
    <c:legend>
      <c:legendPos val="b"/>
      <c:layout/>
      <c:overlay val="0"/>
      <c:txPr>
        <a:bodyPr/>
        <a:lstStyle/>
        <a:p>
          <a:pPr>
            <a:defRPr sz="1200">
              <a:latin typeface="TimesET" pitchFamily="2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9"/>
      </a:pPr>
      <a:endParaRPr lang="ru-RU"/>
    </a:p>
  </c:txPr>
  <c:externalData r:id="rId1">
    <c:autoUpdate val="0"/>
  </c:externalData>
  <c:userShapes r:id="rId2"/>
</c:chartSpace>
</file>

<file path=ppt/charts/chart4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4799784673048028"/>
          <c:y val="0.17642318119922426"/>
          <c:w val="0.6106210745392544"/>
          <c:h val="0.67869562112146276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shade val="51000"/>
                    <a:satMod val="130000"/>
                  </a:schemeClr>
                </a:gs>
                <a:gs pos="80000">
                  <a:schemeClr val="accent5">
                    <a:shade val="93000"/>
                    <a:satMod val="130000"/>
                  </a:schemeClr>
                </a:gs>
                <a:gs pos="100000">
                  <a:schemeClr val="accent5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/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dPt>
            <c:idx val="0"/>
            <c:bubble3D val="0"/>
            <c:spPr>
              <a:gradFill rotWithShape="1">
                <a:gsLst>
                  <a:gs pos="0">
                    <a:schemeClr val="accent3">
                      <a:tint val="50000"/>
                      <a:satMod val="300000"/>
                    </a:schemeClr>
                  </a:gs>
                  <a:gs pos="35000">
                    <a:schemeClr val="accent3">
                      <a:tint val="37000"/>
                      <a:satMod val="300000"/>
                    </a:schemeClr>
                  </a:gs>
                  <a:gs pos="100000">
                    <a:schemeClr val="accent3">
                      <a:tint val="15000"/>
                      <a:satMod val="350000"/>
                    </a:schemeClr>
                  </a:gs>
                </a:gsLst>
                <a:lin ang="16200000" scaled="1"/>
              </a:gradFill>
              <a:ln w="9525" cap="flat" cmpd="sng" algn="ctr">
                <a:solidFill>
                  <a:schemeClr val="accent3">
                    <a:shade val="95000"/>
                    <a:satMod val="105000"/>
                  </a:scheme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c:spPr>
          </c:dPt>
          <c:dPt>
            <c:idx val="1"/>
            <c:bubble3D val="0"/>
            <c:spPr>
              <a:gradFill rotWithShape="1">
                <a:gsLst>
                  <a:gs pos="0">
                    <a:schemeClr val="accent6">
                      <a:tint val="50000"/>
                      <a:satMod val="300000"/>
                    </a:schemeClr>
                  </a:gs>
                  <a:gs pos="35000">
                    <a:schemeClr val="accent6">
                      <a:tint val="37000"/>
                      <a:satMod val="300000"/>
                    </a:schemeClr>
                  </a:gs>
                  <a:gs pos="100000">
                    <a:schemeClr val="accent6">
                      <a:tint val="15000"/>
                      <a:satMod val="350000"/>
                    </a:schemeClr>
                  </a:gs>
                </a:gsLst>
                <a:lin ang="16200000" scaled="1"/>
              </a:gradFill>
              <a:ln w="9525" cap="flat" cmpd="sng" algn="ctr">
                <a:solidFill>
                  <a:schemeClr val="accent6">
                    <a:shade val="95000"/>
                    <a:satMod val="105000"/>
                  </a:scheme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c:spPr>
          </c:dPt>
          <c:dPt>
            <c:idx val="2"/>
            <c:bubble3D val="0"/>
            <c:spPr>
              <a:gradFill rotWithShape="1">
                <a:gsLst>
                  <a:gs pos="0">
                    <a:schemeClr val="accent5">
                      <a:tint val="50000"/>
                      <a:satMod val="300000"/>
                    </a:schemeClr>
                  </a:gs>
                  <a:gs pos="35000">
                    <a:schemeClr val="accent5">
                      <a:tint val="37000"/>
                      <a:satMod val="300000"/>
                    </a:schemeClr>
                  </a:gs>
                  <a:gs pos="100000">
                    <a:schemeClr val="accent5">
                      <a:tint val="15000"/>
                      <a:satMod val="350000"/>
                    </a:schemeClr>
                  </a:gs>
                </a:gsLst>
                <a:lin ang="16200000" scaled="1"/>
              </a:gradFill>
              <a:ln w="9525" cap="flat" cmpd="sng" algn="ctr">
                <a:solidFill>
                  <a:schemeClr val="accent5">
                    <a:shade val="95000"/>
                    <a:satMod val="105000"/>
                  </a:scheme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c:spPr>
          </c:dPt>
          <c:dPt>
            <c:idx val="3"/>
            <c:bubble3D val="0"/>
            <c:spPr>
              <a:gradFill rotWithShape="1">
                <a:gsLst>
                  <a:gs pos="0">
                    <a:schemeClr val="accent2">
                      <a:tint val="50000"/>
                      <a:satMod val="300000"/>
                    </a:schemeClr>
                  </a:gs>
                  <a:gs pos="35000">
                    <a:schemeClr val="accent2">
                      <a:tint val="37000"/>
                      <a:satMod val="300000"/>
                    </a:schemeClr>
                  </a:gs>
                  <a:gs pos="100000">
                    <a:schemeClr val="accent2">
                      <a:tint val="15000"/>
                      <a:satMod val="350000"/>
                    </a:schemeClr>
                  </a:gs>
                </a:gsLst>
                <a:lin ang="16200000" scaled="1"/>
              </a:gradFill>
              <a:ln w="9525" cap="flat" cmpd="sng" algn="ctr">
                <a:solidFill>
                  <a:schemeClr val="accent2">
                    <a:shade val="95000"/>
                    <a:satMod val="105000"/>
                  </a:scheme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c:spPr>
          </c:dPt>
          <c:dPt>
            <c:idx val="4"/>
            <c:bubble3D val="0"/>
            <c:spPr>
              <a:gradFill rotWithShape="1">
                <a:gsLst>
                  <a:gs pos="0">
                    <a:schemeClr val="accent4">
                      <a:tint val="50000"/>
                      <a:satMod val="300000"/>
                    </a:schemeClr>
                  </a:gs>
                  <a:gs pos="35000">
                    <a:schemeClr val="accent4">
                      <a:tint val="37000"/>
                      <a:satMod val="300000"/>
                    </a:schemeClr>
                  </a:gs>
                  <a:gs pos="100000">
                    <a:schemeClr val="accent4">
                      <a:tint val="15000"/>
                      <a:satMod val="350000"/>
                    </a:schemeClr>
                  </a:gs>
                </a:gsLst>
                <a:lin ang="16200000" scaled="1"/>
              </a:gradFill>
              <a:ln w="9525" cap="flat" cmpd="sng" algn="ctr">
                <a:solidFill>
                  <a:schemeClr val="accent4">
                    <a:shade val="95000"/>
                    <a:satMod val="105000"/>
                  </a:scheme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c:spPr>
          </c:dPt>
          <c:dLbls>
            <c:dLbl>
              <c:idx val="0"/>
              <c:layout>
                <c:manualLayout>
                  <c:x val="-5.1121534000247958E-2"/>
                  <c:y val="1.9349137668352733E-2"/>
                </c:manualLayout>
              </c:layout>
              <c:tx>
                <c:rich>
                  <a:bodyPr/>
                  <a:lstStyle/>
                  <a:p>
                    <a:r>
                      <a:rPr lang="en-US" smtClean="0"/>
                      <a:t>849,5</a:t>
                    </a:r>
                    <a:r>
                      <a:rPr lang="ru-RU" baseline="0" smtClean="0"/>
                      <a:t> 18,4%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dirty="0"/>
                      <a:t>1 </a:t>
                    </a:r>
                    <a:r>
                      <a:rPr lang="en-US" dirty="0" smtClean="0"/>
                      <a:t>2</a:t>
                    </a:r>
                    <a:r>
                      <a:rPr lang="ru-RU" dirty="0" smtClean="0"/>
                      <a:t>1</a:t>
                    </a:r>
                    <a:r>
                      <a:rPr lang="en-US" dirty="0" smtClean="0"/>
                      <a:t>0,1</a:t>
                    </a:r>
                    <a:r>
                      <a:rPr lang="ru-RU" dirty="0" smtClean="0"/>
                      <a:t> 26%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smtClean="0"/>
                      <a:t>89,7</a:t>
                    </a:r>
                    <a:r>
                      <a:rPr lang="ru-RU" baseline="0" smtClean="0"/>
                      <a:t> </a:t>
                    </a:r>
                  </a:p>
                  <a:p>
                    <a:r>
                      <a:rPr lang="ru-RU" smtClean="0"/>
                      <a:t>2%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 dirty="0"/>
                      <a:t>1 </a:t>
                    </a:r>
                    <a:r>
                      <a:rPr lang="en-US" dirty="0" smtClean="0"/>
                      <a:t>7</a:t>
                    </a:r>
                    <a:r>
                      <a:rPr lang="ru-RU" dirty="0" smtClean="0"/>
                      <a:t>0</a:t>
                    </a:r>
                    <a:r>
                      <a:rPr lang="en-US" dirty="0" smtClean="0"/>
                      <a:t>3,</a:t>
                    </a:r>
                    <a:r>
                      <a:rPr lang="ru-RU" dirty="0" smtClean="0"/>
                      <a:t>1 36,9%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6</a:t>
                    </a:r>
                    <a:r>
                      <a:rPr lang="ru-RU" dirty="0" smtClean="0"/>
                      <a:t>0</a:t>
                    </a:r>
                    <a:r>
                      <a:rPr lang="en-US" dirty="0" smtClean="0"/>
                      <a:t>1,</a:t>
                    </a:r>
                    <a:r>
                      <a:rPr lang="ru-RU" dirty="0" smtClean="0"/>
                      <a:t>8 13,1%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0.17381321560084306"/>
                  <c:y val="1.9349137668352733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33,4</a:t>
                    </a:r>
                    <a:r>
                      <a:rPr lang="ru-RU" dirty="0" smtClean="0"/>
                      <a:t> </a:t>
                    </a:r>
                  </a:p>
                  <a:p>
                    <a:r>
                      <a:rPr lang="ru-RU" dirty="0" smtClean="0"/>
                      <a:t>0,7%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7.6682301000371936E-3"/>
                  <c:y val="5.3210128587970106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123,1</a:t>
                    </a:r>
                    <a:r>
                      <a:rPr lang="ru-RU" dirty="0" smtClean="0"/>
                      <a:t>, 2,7%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 b="1">
                    <a:latin typeface="TimesET" pitchFamily="2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Лист1!$A$2:$A$8</c:f>
              <c:strCache>
                <c:ptCount val="7"/>
                <c:pt idx="0">
                  <c:v>Развитие сельских территорий</c:v>
                </c:pt>
                <c:pt idx="1">
                  <c:v>Строительство, капремонт, ремонт дорог в городских округах</c:v>
                </c:pt>
                <c:pt idx="2">
                  <c:v>Капитальный ремонт дворовых территорий</c:v>
                </c:pt>
                <c:pt idx="3">
                  <c:v>Строительство, капитальный ремонт республиканских дорог</c:v>
                </c:pt>
                <c:pt idx="4">
                  <c:v>Безопасные и качественные дороги</c:v>
                </c:pt>
                <c:pt idx="5">
                  <c:v>Прочие расходы</c:v>
                </c:pt>
                <c:pt idx="6">
                  <c:v>Обеспечение безопасности дорожного движения</c:v>
                </c:pt>
              </c:strCache>
            </c:strRef>
          </c:cat>
          <c:val>
            <c:numRef>
              <c:f>Лист1!$B$2:$B$8</c:f>
              <c:numCache>
                <c:formatCode>#,##0.0</c:formatCode>
                <c:ptCount val="7"/>
                <c:pt idx="0">
                  <c:v>849.5</c:v>
                </c:pt>
                <c:pt idx="1">
                  <c:v>1210.0999999999999</c:v>
                </c:pt>
                <c:pt idx="2">
                  <c:v>89.7</c:v>
                </c:pt>
                <c:pt idx="3">
                  <c:v>1703.1</c:v>
                </c:pt>
                <c:pt idx="4">
                  <c:v>601.79999999999995</c:v>
                </c:pt>
                <c:pt idx="5">
                  <c:v>33.4</c:v>
                </c:pt>
                <c:pt idx="6">
                  <c:v>123.1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13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4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5.8342876432533143E-2"/>
          <c:y val="0.16343922212600426"/>
          <c:w val="0.76911967046396557"/>
          <c:h val="0.60406606267492358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Дотации на выравнивание бюджетной обеспеченности поселений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Лист1!$A$2:$A$3</c:f>
              <c:strCache>
                <c:ptCount val="2"/>
                <c:pt idx="0">
                  <c:v>2015 год</c:v>
                </c:pt>
                <c:pt idx="1">
                  <c:v>2016 год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419.1</c:v>
                </c:pt>
                <c:pt idx="1">
                  <c:v>403.4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Дотации на поддержку мер по обеспечению сбалансированности бюджетов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hade val="51000"/>
                    <a:satMod val="130000"/>
                  </a:schemeClr>
                </a:gs>
                <a:gs pos="80000">
                  <a:schemeClr val="accent2">
                    <a:shade val="93000"/>
                    <a:satMod val="130000"/>
                  </a:schemeClr>
                </a:gs>
                <a:gs pos="100000">
                  <a:schemeClr val="accent2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Лист1!$A$2:$A$3</c:f>
              <c:strCache>
                <c:ptCount val="2"/>
                <c:pt idx="0">
                  <c:v>2015 год</c:v>
                </c:pt>
                <c:pt idx="1">
                  <c:v>2016 год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465.1</c:v>
                </c:pt>
                <c:pt idx="1">
                  <c:v>412.1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Дотации на выравнивание бюджетной обеспеченности муниципальных районов (городских округов)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shade val="51000"/>
                    <a:satMod val="130000"/>
                  </a:schemeClr>
                </a:gs>
                <a:gs pos="80000">
                  <a:schemeClr val="accent5">
                    <a:shade val="93000"/>
                    <a:satMod val="130000"/>
                  </a:schemeClr>
                </a:gs>
                <a:gs pos="100000">
                  <a:schemeClr val="accent5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Лист1!$A$2:$A$3</c:f>
              <c:strCache>
                <c:ptCount val="2"/>
                <c:pt idx="0">
                  <c:v>2015 год</c:v>
                </c:pt>
                <c:pt idx="1">
                  <c:v>2016 год</c:v>
                </c:pt>
              </c:strCache>
            </c:strRef>
          </c:cat>
          <c:val>
            <c:numRef>
              <c:f>Лист1!$D$2:$D$3</c:f>
              <c:numCache>
                <c:formatCode>General</c:formatCode>
                <c:ptCount val="2"/>
                <c:pt idx="0">
                  <c:v>241.6</c:v>
                </c:pt>
                <c:pt idx="1">
                  <c:v>153.80000000000001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20"/>
        <c:overlap val="100"/>
        <c:axId val="166125952"/>
        <c:axId val="166127488"/>
      </c:barChart>
      <c:catAx>
        <c:axId val="166125952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ru-RU"/>
          </a:p>
        </c:txPr>
        <c:crossAx val="166127488"/>
        <c:crosses val="autoZero"/>
        <c:auto val="1"/>
        <c:lblAlgn val="ctr"/>
        <c:lblOffset val="100"/>
        <c:noMultiLvlLbl val="0"/>
      </c:catAx>
      <c:valAx>
        <c:axId val="166127488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6612595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9.6832189585772544E-3"/>
          <c:y val="0.87612259216251465"/>
          <c:w val="0.9501085082426739"/>
          <c:h val="0.12300383671220702"/>
        </c:manualLayout>
      </c:layout>
      <c:overlay val="0"/>
      <c:txPr>
        <a:bodyPr/>
        <a:lstStyle/>
        <a:p>
          <a:pPr>
            <a:defRPr sz="1000" b="1">
              <a:latin typeface="Arial" panose="020B0604020202020204" pitchFamily="34" charset="0"/>
              <a:cs typeface="Arial" panose="020B0604020202020204" pitchFamily="34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4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4145248239422142"/>
          <c:y val="8.8139863509245991E-2"/>
          <c:w val="0.41595710468554126"/>
          <c:h val="0.49255226598998358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Ценные бумаги</c:v>
                </c:pt>
              </c:strCache>
            </c:strRef>
          </c:tx>
          <c:spPr>
            <a:solidFill>
              <a:srgbClr val="92D050"/>
            </a:solidFill>
            <a:ln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Pt>
            <c:idx val="1"/>
            <c:invertIfNegative val="0"/>
            <c:bubble3D val="0"/>
            <c:spPr>
              <a:solidFill>
                <a:srgbClr val="FFFF00"/>
              </a:solidFill>
              <a:ln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Lbls>
            <c:txPr>
              <a:bodyPr/>
              <a:lstStyle/>
              <a:p>
                <a:pPr>
                  <a:defRPr sz="1800" b="1"/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Лист1!$A$2:$A$3</c:f>
              <c:strCache>
                <c:ptCount val="2"/>
                <c:pt idx="0">
                  <c:v>Государственный долг на 01.01.2017</c:v>
                </c:pt>
                <c:pt idx="1">
                  <c:v>Расходы на обслуживание</c:v>
                </c:pt>
              </c:strCache>
            </c:strRef>
          </c:cat>
          <c:val>
            <c:numRef>
              <c:f>Лист1!$B$2:$B$3</c:f>
              <c:numCache>
                <c:formatCode>#,##0.0</c:formatCode>
                <c:ptCount val="2"/>
                <c:pt idx="0">
                  <c:v>825</c:v>
                </c:pt>
                <c:pt idx="1">
                  <c:v>220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Бюджетные кредиты, привлеченные из федерального бюджета</c:v>
                </c:pt>
              </c:strCache>
            </c:strRef>
          </c:tx>
          <c:spPr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1"/>
              <c:delete val="1"/>
            </c:dLbl>
            <c:txPr>
              <a:bodyPr/>
              <a:lstStyle/>
              <a:p>
                <a:pPr>
                  <a:defRPr sz="1800" b="1"/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Лист1!$A$2:$A$3</c:f>
              <c:strCache>
                <c:ptCount val="2"/>
                <c:pt idx="0">
                  <c:v>Государственный долг на 01.01.2017</c:v>
                </c:pt>
                <c:pt idx="1">
                  <c:v>Расходы на обслуживание</c:v>
                </c:pt>
              </c:strCache>
            </c:strRef>
          </c:cat>
          <c:val>
            <c:numRef>
              <c:f>Лист1!$C$2:$C$3</c:f>
              <c:numCache>
                <c:formatCode>#,##0.0</c:formatCode>
                <c:ptCount val="2"/>
                <c:pt idx="0">
                  <c:v>8961.5794999999998</c:v>
                </c:pt>
                <c:pt idx="1">
                  <c:v>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Государственные гарантии</c:v>
                </c:pt>
              </c:strCache>
            </c:strRef>
          </c:tx>
          <c:spPr>
            <a:solidFill>
              <a:schemeClr val="tx2">
                <a:lumMod val="75000"/>
              </a:schemeClr>
            </a:solidFill>
            <a:ln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Pt>
            <c:idx val="0"/>
            <c:invertIfNegative val="0"/>
            <c:bubble3D val="0"/>
          </c:dPt>
          <c:dLbls>
            <c:txPr>
              <a:bodyPr/>
              <a:lstStyle/>
              <a:p>
                <a:pPr>
                  <a:defRPr sz="1800" b="1"/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Лист1!$A$2:$A$3</c:f>
              <c:strCache>
                <c:ptCount val="2"/>
                <c:pt idx="0">
                  <c:v>Государственный долг на 01.01.2017</c:v>
                </c:pt>
                <c:pt idx="1">
                  <c:v>Расходы на обслуживание</c:v>
                </c:pt>
              </c:strCache>
            </c:strRef>
          </c:cat>
          <c:val>
            <c:numRef>
              <c:f>Лист1!$D$2:$D$3</c:f>
              <c:numCache>
                <c:formatCode>General</c:formatCode>
                <c:ptCount val="2"/>
                <c:pt idx="0" formatCode="#,##0.0">
                  <c:v>12.4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Кредиты, привлеченные в кредитных организациях</c:v>
                </c:pt>
              </c:strCache>
            </c:strRef>
          </c:tx>
          <c:spPr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Pt>
            <c:idx val="0"/>
            <c:invertIfNegative val="0"/>
            <c:bubble3D val="0"/>
          </c:dPt>
          <c:dLbls>
            <c:txPr>
              <a:bodyPr/>
              <a:lstStyle/>
              <a:p>
                <a:pPr>
                  <a:defRPr sz="1800" b="1"/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Лист1!$A$2:$A$3</c:f>
              <c:strCache>
                <c:ptCount val="2"/>
                <c:pt idx="0">
                  <c:v>Государственный долг на 01.01.2017</c:v>
                </c:pt>
                <c:pt idx="1">
                  <c:v>Расходы на обслуживание</c:v>
                </c:pt>
              </c:strCache>
            </c:strRef>
          </c:cat>
          <c:val>
            <c:numRef>
              <c:f>Лист1!$E$2:$E$3</c:f>
              <c:numCache>
                <c:formatCode>General</c:formatCode>
                <c:ptCount val="2"/>
                <c:pt idx="0" formatCode="#,##0.0">
                  <c:v>6110.4556000000002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Кредиты, привлеченные в международных финансовых организациях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  <a:ln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Pt>
            <c:idx val="0"/>
            <c:invertIfNegative val="0"/>
            <c:bubble3D val="0"/>
          </c:dPt>
          <c:dLbls>
            <c:txPr>
              <a:bodyPr/>
              <a:lstStyle/>
              <a:p>
                <a:pPr>
                  <a:defRPr sz="1800" b="1"/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Лист1!$A$2:$A$3</c:f>
              <c:strCache>
                <c:ptCount val="2"/>
                <c:pt idx="0">
                  <c:v>Государственный долг на 01.01.2017</c:v>
                </c:pt>
                <c:pt idx="1">
                  <c:v>Расходы на обслуживание</c:v>
                </c:pt>
              </c:strCache>
            </c:strRef>
          </c:cat>
          <c:val>
            <c:numRef>
              <c:f>Лист1!$F$2:$F$3</c:f>
              <c:numCache>
                <c:formatCode>General</c:formatCode>
                <c:ptCount val="2"/>
                <c:pt idx="0" formatCode="#,##0.0">
                  <c:v>375</c:v>
                </c:pt>
              </c:numCache>
            </c:numRef>
          </c:val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0"/>
        <c:overlap val="100"/>
        <c:axId val="168221696"/>
        <c:axId val="168252160"/>
      </c:barChart>
      <c:catAx>
        <c:axId val="16822169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ru-RU"/>
          </a:p>
        </c:txPr>
        <c:crossAx val="168252160"/>
        <c:crosses val="autoZero"/>
        <c:auto val="1"/>
        <c:lblAlgn val="ctr"/>
        <c:lblOffset val="100"/>
        <c:noMultiLvlLbl val="0"/>
      </c:catAx>
      <c:valAx>
        <c:axId val="168252160"/>
        <c:scaling>
          <c:orientation val="minMax"/>
          <c:max val="19000"/>
          <c:min val="0"/>
        </c:scaling>
        <c:delete val="0"/>
        <c:axPos val="l"/>
        <c:majorGridlines>
          <c:spPr>
            <a:ln>
              <a:noFill/>
            </a:ln>
          </c:spPr>
        </c:majorGridlines>
        <c:title>
          <c:tx>
            <c:rich>
              <a:bodyPr rot="-5400000" vert="horz" anchor="t" anchorCtr="1"/>
              <a:lstStyle/>
              <a:p>
                <a:pPr>
                  <a:defRPr/>
                </a:pPr>
                <a:r>
                  <a:rPr lang="ru-RU" dirty="0" smtClean="0"/>
                  <a:t>млн. рублей</a:t>
                </a:r>
                <a:endParaRPr lang="ru-RU" dirty="0"/>
              </a:p>
            </c:rich>
          </c:tx>
          <c:layout>
            <c:manualLayout>
              <c:xMode val="edge"/>
              <c:yMode val="edge"/>
              <c:x val="0.10094203437206406"/>
              <c:y val="8.6339819017284686E-2"/>
            </c:manualLayout>
          </c:layout>
          <c:overlay val="0"/>
        </c:title>
        <c:numFmt formatCode="#,##0.0" sourceLinked="1"/>
        <c:majorTickMark val="none"/>
        <c:minorTickMark val="none"/>
        <c:tickLblPos val="none"/>
        <c:txPr>
          <a:bodyPr/>
          <a:lstStyle/>
          <a:p>
            <a:pPr>
              <a:defRPr sz="1600"/>
            </a:pPr>
            <a:endParaRPr lang="ru-RU"/>
          </a:p>
        </c:txPr>
        <c:crossAx val="168221696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7.783483280362323E-2"/>
          <c:y val="0.72091451517956306"/>
          <c:w val="0.78261544368664016"/>
          <c:h val="0.26159362834702904"/>
        </c:manualLayout>
      </c:layout>
      <c:overlay val="0"/>
      <c:txPr>
        <a:bodyPr/>
        <a:lstStyle/>
        <a:p>
          <a:pPr>
            <a:defRPr sz="1500" b="1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968211911221062"/>
          <c:y val="5.9790732436472349E-3"/>
          <c:w val="0.50855481754516096"/>
          <c:h val="0.83187551354419342"/>
        </c:manualLayout>
      </c:layout>
      <c:barChart>
        <c:barDir val="bar"/>
        <c:grouping val="clustered"/>
        <c:varyColors val="0"/>
        <c:ser>
          <c:idx val="1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0070C0"/>
            </a:solidFill>
            <a:scene3d>
              <a:camera prst="orthographicFront"/>
              <a:lightRig rig="threePt" dir="t"/>
            </a:scene3d>
            <a:sp3d>
              <a:bevelT w="165100" prst="coolSlant"/>
              <a:bevelB w="165100" prst="coolSlant"/>
            </a:sp3d>
          </c:spPr>
          <c:invertIfNegative val="0"/>
          <c:dPt>
            <c:idx val="0"/>
            <c:invertIfNegative val="0"/>
            <c:bubble3D val="0"/>
            <c:spPr>
              <a:solidFill>
                <a:srgbClr val="33CC33"/>
              </a:solidFill>
              <a:scene3d>
                <a:camera prst="orthographicFront"/>
                <a:lightRig rig="threePt" dir="t"/>
              </a:scene3d>
              <a:sp3d>
                <a:bevelT w="165100" prst="coolSlant"/>
                <a:bevelB w="165100" prst="coolSlant"/>
              </a:sp3d>
            </c:spPr>
          </c:dPt>
          <c:dPt>
            <c:idx val="1"/>
            <c:invertIfNegative val="0"/>
            <c:bubble3D val="0"/>
            <c:spPr>
              <a:solidFill>
                <a:srgbClr val="FF0000"/>
              </a:solidFill>
              <a:scene3d>
                <a:camera prst="orthographicFront"/>
                <a:lightRig rig="threePt" dir="t"/>
              </a:scene3d>
              <a:sp3d>
                <a:bevelT w="165100" prst="coolSlant"/>
                <a:bevelB w="165100" prst="coolSlant"/>
              </a:sp3d>
            </c:spPr>
          </c:dPt>
          <c:dLbls>
            <c:dLbl>
              <c:idx val="0"/>
              <c:layout>
                <c:manualLayout>
                  <c:x val="-0.27463618778646259"/>
                  <c:y val="2.989536621823617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1">
                  <c:v>Расходы</c:v>
                </c:pt>
                <c:pt idx="2">
                  <c:v>Налоговые и неналоговые доходы</c:v>
                </c:pt>
                <c:pt idx="3">
                  <c:v>Доходы</c:v>
                </c:pt>
              </c:strCache>
            </c:strRef>
          </c:cat>
          <c:val>
            <c:numRef>
              <c:f>Лист1!$B$2:$B$5</c:f>
              <c:numCache>
                <c:formatCode>#,##0.0</c:formatCode>
                <c:ptCount val="4"/>
                <c:pt idx="0">
                  <c:v>-3748.9000000000015</c:v>
                </c:pt>
                <c:pt idx="1">
                  <c:v>51831</c:v>
                </c:pt>
                <c:pt idx="2">
                  <c:v>32219.8</c:v>
                </c:pt>
                <c:pt idx="3">
                  <c:v>48082.1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25"/>
        <c:overlap val="100"/>
        <c:axId val="117313536"/>
        <c:axId val="117315072"/>
      </c:barChart>
      <c:catAx>
        <c:axId val="117313536"/>
        <c:scaling>
          <c:orientation val="minMax"/>
        </c:scaling>
        <c:delete val="0"/>
        <c:axPos val="l"/>
        <c:numFmt formatCode="General" sourceLinked="1"/>
        <c:majorTickMark val="in"/>
        <c:minorTickMark val="none"/>
        <c:tickLblPos val="nextTo"/>
        <c:txPr>
          <a:bodyPr/>
          <a:lstStyle/>
          <a:p>
            <a:pPr>
              <a:defRPr sz="1100" b="1"/>
            </a:pPr>
            <a:endParaRPr lang="ru-RU"/>
          </a:p>
        </c:txPr>
        <c:crossAx val="117315072"/>
        <c:crosses val="autoZero"/>
        <c:auto val="1"/>
        <c:lblAlgn val="ctr"/>
        <c:lblOffset val="2"/>
        <c:noMultiLvlLbl val="0"/>
      </c:catAx>
      <c:valAx>
        <c:axId val="117315072"/>
        <c:scaling>
          <c:orientation val="minMax"/>
        </c:scaling>
        <c:delete val="1"/>
        <c:axPos val="b"/>
        <c:numFmt formatCode="#,##0.0" sourceLinked="1"/>
        <c:majorTickMark val="out"/>
        <c:minorTickMark val="none"/>
        <c:tickLblPos val="nextTo"/>
        <c:crossAx val="117313536"/>
        <c:crosses val="autoZero"/>
        <c:crossBetween val="between"/>
      </c:valAx>
      <c:spPr>
        <a:noFill/>
        <a:ln w="25381">
          <a:noFill/>
        </a:ln>
      </c:spPr>
    </c:plotArea>
    <c:plotVisOnly val="1"/>
    <c:dispBlanksAs val="gap"/>
    <c:showDLblsOverMax val="0"/>
  </c:chart>
  <c:txPr>
    <a:bodyPr/>
    <a:lstStyle/>
    <a:p>
      <a:pPr>
        <a:defRPr sz="1197">
          <a:latin typeface="TimesET" pitchFamily="2" charset="0"/>
        </a:defRPr>
      </a:pPr>
      <a:endParaRPr lang="ru-RU"/>
    </a:p>
  </c:txPr>
  <c:externalData r:id="rId1">
    <c:autoUpdate val="0"/>
  </c:externalData>
  <c:userShapes r:id="rId2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9682119112210631"/>
          <c:y val="5.9790732436472375E-3"/>
          <c:w val="0.50855481754516108"/>
          <c:h val="0.83187551354419376"/>
        </c:manualLayout>
      </c:layout>
      <c:barChart>
        <c:barDir val="bar"/>
        <c:grouping val="clustered"/>
        <c:varyColors val="0"/>
        <c:ser>
          <c:idx val="1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0070C0"/>
            </a:solidFill>
            <a:scene3d>
              <a:camera prst="orthographicFront"/>
              <a:lightRig rig="threePt" dir="t"/>
            </a:scene3d>
            <a:sp3d>
              <a:bevelT w="165100" prst="coolSlant"/>
              <a:bevelB w="165100" prst="coolSlant"/>
            </a:sp3d>
          </c:spPr>
          <c:invertIfNegative val="0"/>
          <c:dPt>
            <c:idx val="0"/>
            <c:invertIfNegative val="0"/>
            <c:bubble3D val="0"/>
            <c:spPr>
              <a:solidFill>
                <a:srgbClr val="33CC33"/>
              </a:solidFill>
              <a:scene3d>
                <a:camera prst="orthographicFront"/>
                <a:lightRig rig="threePt" dir="t"/>
              </a:scene3d>
              <a:sp3d>
                <a:bevelT w="165100" prst="coolSlant"/>
                <a:bevelB w="165100" prst="coolSlant"/>
              </a:sp3d>
            </c:spPr>
          </c:dPt>
          <c:dPt>
            <c:idx val="1"/>
            <c:invertIfNegative val="0"/>
            <c:bubble3D val="0"/>
            <c:spPr>
              <a:solidFill>
                <a:srgbClr val="FF0000"/>
              </a:solidFill>
              <a:scene3d>
                <a:camera prst="orthographicFront"/>
                <a:lightRig rig="threePt" dir="t"/>
              </a:scene3d>
              <a:sp3d>
                <a:bevelT w="165100" prst="coolSlant"/>
                <a:bevelB w="165100" prst="coolSlant"/>
              </a:sp3d>
            </c:spPr>
          </c:dPt>
          <c:dLbls>
            <c:dLbl>
              <c:idx val="0"/>
              <c:layout>
                <c:manualLayout>
                  <c:x val="-0.13304351159730299"/>
                  <c:y val="-8.769355194879448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1">
                  <c:v>Расходы</c:v>
                </c:pt>
                <c:pt idx="2">
                  <c:v>Налоговые и неналоговые доходы</c:v>
                </c:pt>
                <c:pt idx="3">
                  <c:v>Доходы</c:v>
                </c:pt>
              </c:strCache>
            </c:strRef>
          </c:cat>
          <c:val>
            <c:numRef>
              <c:f>Лист1!$B$2:$B$5</c:f>
              <c:numCache>
                <c:formatCode>#,##0.0</c:formatCode>
                <c:ptCount val="4"/>
                <c:pt idx="0">
                  <c:v>-404.60000000000218</c:v>
                </c:pt>
                <c:pt idx="1">
                  <c:v>18982.7</c:v>
                </c:pt>
                <c:pt idx="2">
                  <c:v>6786.9</c:v>
                </c:pt>
                <c:pt idx="3">
                  <c:v>18578.099999999995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25"/>
        <c:overlap val="100"/>
        <c:axId val="45372544"/>
        <c:axId val="45374464"/>
      </c:barChart>
      <c:catAx>
        <c:axId val="45372544"/>
        <c:scaling>
          <c:orientation val="minMax"/>
        </c:scaling>
        <c:delete val="0"/>
        <c:axPos val="l"/>
        <c:numFmt formatCode="General" sourceLinked="1"/>
        <c:majorTickMark val="in"/>
        <c:minorTickMark val="none"/>
        <c:tickLblPos val="nextTo"/>
        <c:txPr>
          <a:bodyPr/>
          <a:lstStyle/>
          <a:p>
            <a:pPr>
              <a:defRPr sz="1100" b="1"/>
            </a:pPr>
            <a:endParaRPr lang="ru-RU"/>
          </a:p>
        </c:txPr>
        <c:crossAx val="45374464"/>
        <c:crosses val="autoZero"/>
        <c:auto val="1"/>
        <c:lblAlgn val="ctr"/>
        <c:lblOffset val="2"/>
        <c:noMultiLvlLbl val="0"/>
      </c:catAx>
      <c:valAx>
        <c:axId val="45374464"/>
        <c:scaling>
          <c:orientation val="minMax"/>
          <c:max val="22000"/>
        </c:scaling>
        <c:delete val="1"/>
        <c:axPos val="b"/>
        <c:numFmt formatCode="#,##0.0" sourceLinked="1"/>
        <c:majorTickMark val="out"/>
        <c:minorTickMark val="none"/>
        <c:tickLblPos val="nextTo"/>
        <c:crossAx val="45372544"/>
        <c:crosses val="autoZero"/>
        <c:crossBetween val="between"/>
      </c:valAx>
      <c:spPr>
        <a:noFill/>
        <a:ln w="25381">
          <a:noFill/>
        </a:ln>
      </c:spPr>
    </c:plotArea>
    <c:plotVisOnly val="1"/>
    <c:dispBlanksAs val="gap"/>
    <c:showDLblsOverMax val="0"/>
  </c:chart>
  <c:txPr>
    <a:bodyPr/>
    <a:lstStyle/>
    <a:p>
      <a:pPr>
        <a:defRPr sz="1197">
          <a:latin typeface="TimesET" pitchFamily="2" charset="0"/>
        </a:defRPr>
      </a:pPr>
      <a:endParaRPr lang="ru-RU"/>
    </a:p>
  </c:txPr>
  <c:externalData r:id="rId1">
    <c:autoUpdate val="0"/>
  </c:externalData>
  <c:userShapes r:id="rId2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0910870516185476"/>
          <c:y val="2.5527057419989056E-2"/>
          <c:w val="0.7136204068241474"/>
          <c:h val="0.84279527281690603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План на 2016 год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>
              <a:bevelT w="165100" prst="coolSlant"/>
              <a:bevelB w="165100" prst="coolSlant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Лист1!$A$2:$A$10</c:f>
              <c:strCache>
                <c:ptCount val="9"/>
                <c:pt idx="0">
                  <c:v>Неналоговые доходы</c:v>
                </c:pt>
                <c:pt idx="1">
                  <c:v>Прочие налоговые доходы</c:v>
                </c:pt>
                <c:pt idx="2">
                  <c:v>Транспортный налог</c:v>
                </c:pt>
                <c:pt idx="3">
                  <c:v>Налог, взимаемый в связи с применением упрощенной системы налогообложения</c:v>
                </c:pt>
                <c:pt idx="4">
                  <c:v>Налог на имущество организаций</c:v>
                </c:pt>
                <c:pt idx="5">
                  <c:v>Акцизы</c:v>
                </c:pt>
                <c:pt idx="6">
                  <c:v>Налог на прибыль 
организаций</c:v>
                </c:pt>
                <c:pt idx="7">
                  <c:v>Налог на доходы 
физических лиц</c:v>
                </c:pt>
                <c:pt idx="8">
                  <c:v>Налоговые доходы</c:v>
                </c:pt>
              </c:strCache>
            </c:strRef>
          </c:cat>
          <c:val>
            <c:numRef>
              <c:f>Лист1!$B$2:$B$10</c:f>
              <c:numCache>
                <c:formatCode>#,##0.0</c:formatCode>
                <c:ptCount val="9"/>
                <c:pt idx="0">
                  <c:v>980.19900000000007</c:v>
                </c:pt>
                <c:pt idx="1">
                  <c:v>119.5</c:v>
                </c:pt>
                <c:pt idx="2">
                  <c:v>527.76300000000003</c:v>
                </c:pt>
                <c:pt idx="3">
                  <c:v>1663.0989999999999</c:v>
                </c:pt>
                <c:pt idx="4">
                  <c:v>2567.5100000000002</c:v>
                </c:pt>
                <c:pt idx="5">
                  <c:v>4138.1133</c:v>
                </c:pt>
                <c:pt idx="6">
                  <c:v>7243.6504000000004</c:v>
                </c:pt>
                <c:pt idx="7">
                  <c:v>7898.4957000000004</c:v>
                </c:pt>
                <c:pt idx="8">
                  <c:v>24158.205400000003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Факт за 2015 год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>
              <a:bevelT w="165100" prst="coolSlant"/>
              <a:bevelB w="165100" prst="coolSlant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Лист1!$A$2:$A$10</c:f>
              <c:strCache>
                <c:ptCount val="9"/>
                <c:pt idx="0">
                  <c:v>Неналоговые доходы</c:v>
                </c:pt>
                <c:pt idx="1">
                  <c:v>Прочие налоговые доходы</c:v>
                </c:pt>
                <c:pt idx="2">
                  <c:v>Транспортный налог</c:v>
                </c:pt>
                <c:pt idx="3">
                  <c:v>Налог, взимаемый в связи с применением упрощенной системы налогообложения</c:v>
                </c:pt>
                <c:pt idx="4">
                  <c:v>Налог на имущество организаций</c:v>
                </c:pt>
                <c:pt idx="5">
                  <c:v>Акцизы</c:v>
                </c:pt>
                <c:pt idx="6">
                  <c:v>Налог на прибыль 
организаций</c:v>
                </c:pt>
                <c:pt idx="7">
                  <c:v>Налог на доходы 
физических лиц</c:v>
                </c:pt>
                <c:pt idx="8">
                  <c:v>Налоговые доходы</c:v>
                </c:pt>
              </c:strCache>
            </c:strRef>
          </c:cat>
          <c:val>
            <c:numRef>
              <c:f>Лист1!$C$2:$C$10</c:f>
              <c:numCache>
                <c:formatCode>#,##0.0</c:formatCode>
                <c:ptCount val="9"/>
                <c:pt idx="0">
                  <c:v>1020.5</c:v>
                </c:pt>
                <c:pt idx="1">
                  <c:v>140</c:v>
                </c:pt>
                <c:pt idx="2">
                  <c:v>628.4</c:v>
                </c:pt>
                <c:pt idx="3">
                  <c:v>1565</c:v>
                </c:pt>
                <c:pt idx="4">
                  <c:v>2549.1999999999998</c:v>
                </c:pt>
                <c:pt idx="5">
                  <c:v>3219.5</c:v>
                </c:pt>
                <c:pt idx="6">
                  <c:v>5429.8</c:v>
                </c:pt>
                <c:pt idx="7">
                  <c:v>7402</c:v>
                </c:pt>
                <c:pt idx="8">
                  <c:v>20933.900000000001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25"/>
        <c:axId val="126363136"/>
        <c:axId val="126364672"/>
      </c:barChart>
      <c:catAx>
        <c:axId val="12636313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low"/>
        <c:txPr>
          <a:bodyPr/>
          <a:lstStyle/>
          <a:p>
            <a:pPr>
              <a:defRPr sz="1050" b="1"/>
            </a:pPr>
            <a:endParaRPr lang="ru-RU"/>
          </a:p>
        </c:txPr>
        <c:crossAx val="126364672"/>
        <c:crosses val="autoZero"/>
        <c:auto val="1"/>
        <c:lblAlgn val="ctr"/>
        <c:lblOffset val="100"/>
        <c:noMultiLvlLbl val="0"/>
      </c:catAx>
      <c:valAx>
        <c:axId val="126364672"/>
        <c:scaling>
          <c:orientation val="minMax"/>
          <c:max val="35000"/>
        </c:scaling>
        <c:delete val="0"/>
        <c:axPos val="b"/>
        <c:numFmt formatCode="#,##0.0" sourceLinked="1"/>
        <c:majorTickMark val="out"/>
        <c:minorTickMark val="none"/>
        <c:tickLblPos val="nextTo"/>
        <c:crossAx val="126363136"/>
        <c:crosses val="autoZero"/>
        <c:crossBetween val="between"/>
      </c:valAx>
      <c:spPr>
        <a:noFill/>
        <a:ln w="25398">
          <a:noFill/>
        </a:ln>
      </c:spPr>
    </c:plotArea>
    <c:legend>
      <c:legendPos val="r"/>
      <c:layout>
        <c:manualLayout>
          <c:xMode val="edge"/>
          <c:yMode val="edge"/>
          <c:x val="0.10583333333333333"/>
          <c:y val="0.93553564067924022"/>
          <c:w val="0.78333333333333333"/>
          <c:h val="4.467805519053876E-2"/>
        </c:manualLayout>
      </c:layout>
      <c:overlay val="0"/>
      <c:txPr>
        <a:bodyPr/>
        <a:lstStyle/>
        <a:p>
          <a:pPr>
            <a:defRPr b="1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200">
          <a:latin typeface="TimesET" pitchFamily="2" charset="0"/>
        </a:defRPr>
      </a:pPr>
      <a:endParaRPr lang="ru-RU"/>
    </a:p>
  </c:txPr>
  <c:externalData r:id="rId1">
    <c:autoUpdate val="0"/>
  </c:externalData>
  <c:userShapes r:id="rId2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invertIfNegative val="0"/>
          <c:dPt>
            <c:idx val="6"/>
            <c:invertIfNegative val="0"/>
            <c:bubble3D val="0"/>
            <c:spPr>
              <a:solidFill>
                <a:schemeClr val="accent1"/>
              </a:solidFill>
            </c:spPr>
          </c:dPt>
          <c:dPt>
            <c:idx val="11"/>
            <c:invertIfNegative val="0"/>
            <c:bubble3D val="0"/>
            <c:spPr>
              <a:solidFill>
                <a:schemeClr val="accent2"/>
              </a:solidFill>
            </c:spPr>
          </c:dPt>
          <c:dPt>
            <c:idx val="12"/>
            <c:invertIfNegative val="0"/>
            <c:bubble3D val="0"/>
            <c:spPr>
              <a:solidFill>
                <a:schemeClr val="accent1"/>
              </a:solidFill>
            </c:spPr>
          </c:dPt>
          <c:dLbls>
            <c:spPr>
              <a:gradFill rotWithShape="1">
                <a:gsLst>
                  <a:gs pos="0">
                    <a:schemeClr val="accent1">
                      <a:tint val="50000"/>
                      <a:satMod val="300000"/>
                    </a:schemeClr>
                  </a:gs>
                  <a:gs pos="35000">
                    <a:schemeClr val="accent1">
                      <a:tint val="37000"/>
                      <a:satMod val="300000"/>
                    </a:schemeClr>
                  </a:gs>
                  <a:gs pos="100000">
                    <a:schemeClr val="accent1">
                      <a:tint val="15000"/>
                      <a:satMod val="350000"/>
                    </a:schemeClr>
                  </a:gs>
                </a:gsLst>
                <a:lin ang="16200000" scaled="1"/>
              </a:gradFill>
              <a:ln w="9523" cap="flat" cmpd="sng" algn="ctr">
                <a:solidFill>
                  <a:schemeClr val="accent1">
                    <a:shade val="95000"/>
                    <a:satMod val="105000"/>
                  </a:scheme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c:spPr>
            <c:txPr>
              <a:bodyPr/>
              <a:lstStyle/>
              <a:p>
                <a:pPr>
                  <a:defRPr sz="1200" b="1">
                    <a:solidFill>
                      <a:schemeClr val="dk1"/>
                    </a:solidFill>
                    <a:latin typeface="TimesET" pitchFamily="2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Лист1!$A$2:$A$17</c:f>
              <c:strCache>
                <c:ptCount val="16"/>
                <c:pt idx="0">
                  <c:v>Россия</c:v>
                </c:pt>
                <c:pt idx="1">
                  <c:v>ПФО</c:v>
                </c:pt>
                <c:pt idx="2">
                  <c:v>Республика Татарстан</c:v>
                </c:pt>
                <c:pt idx="3">
                  <c:v>Ульяновская область</c:v>
                </c:pt>
                <c:pt idx="4">
                  <c:v>Республика Марий Эл</c:v>
                </c:pt>
                <c:pt idx="5">
                  <c:v>Республика Башкортостан</c:v>
                </c:pt>
                <c:pt idx="6">
                  <c:v>Кировская область</c:v>
                </c:pt>
                <c:pt idx="7">
                  <c:v>Пермский край</c:v>
                </c:pt>
                <c:pt idx="8">
                  <c:v>Удмуртская Республика</c:v>
                </c:pt>
                <c:pt idx="9">
                  <c:v>Нижегородская область</c:v>
                </c:pt>
                <c:pt idx="10">
                  <c:v>Саратовская область</c:v>
                </c:pt>
                <c:pt idx="11">
                  <c:v>Чувашская Республика</c:v>
                </c:pt>
                <c:pt idx="12">
                  <c:v>Оренбургская область</c:v>
                </c:pt>
                <c:pt idx="13">
                  <c:v>Пензенская область</c:v>
                </c:pt>
                <c:pt idx="14">
                  <c:v>Самарская область</c:v>
                </c:pt>
                <c:pt idx="15">
                  <c:v>Республика Мордовия</c:v>
                </c:pt>
              </c:strCache>
            </c:strRef>
          </c:cat>
          <c:val>
            <c:numRef>
              <c:f>Лист1!$B$2:$B$17</c:f>
              <c:numCache>
                <c:formatCode>0.0</c:formatCode>
                <c:ptCount val="16"/>
                <c:pt idx="0">
                  <c:v>106.24207990681373</c:v>
                </c:pt>
                <c:pt idx="1">
                  <c:v>104.6353004338396</c:v>
                </c:pt>
                <c:pt idx="2">
                  <c:v>111.63707525048282</c:v>
                </c:pt>
                <c:pt idx="3">
                  <c:v>110.53694453387253</c:v>
                </c:pt>
                <c:pt idx="4">
                  <c:v>108.22955129213452</c:v>
                </c:pt>
                <c:pt idx="5">
                  <c:v>108.16225362164049</c:v>
                </c:pt>
                <c:pt idx="6">
                  <c:v>106.1380903699864</c:v>
                </c:pt>
                <c:pt idx="7">
                  <c:v>105.28780625792564</c:v>
                </c:pt>
                <c:pt idx="8">
                  <c:v>104.71102571557925</c:v>
                </c:pt>
                <c:pt idx="9">
                  <c:v>104.26228781788537</c:v>
                </c:pt>
                <c:pt idx="10">
                  <c:v>103.04409419102127</c:v>
                </c:pt>
                <c:pt idx="11">
                  <c:v>101.74921611945385</c:v>
                </c:pt>
                <c:pt idx="12">
                  <c:v>101.22148093789859</c:v>
                </c:pt>
                <c:pt idx="13">
                  <c:v>99.747307270508628</c:v>
                </c:pt>
                <c:pt idx="14">
                  <c:v>97.01337363460965</c:v>
                </c:pt>
                <c:pt idx="15">
                  <c:v>88.336552466380653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17398912"/>
        <c:axId val="117400704"/>
      </c:barChart>
      <c:catAx>
        <c:axId val="11739891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 b="1">
                <a:latin typeface="TimesET" pitchFamily="2" charset="0"/>
              </a:defRPr>
            </a:pPr>
            <a:endParaRPr lang="ru-RU"/>
          </a:p>
        </c:txPr>
        <c:crossAx val="117400704"/>
        <c:crosses val="autoZero"/>
        <c:auto val="1"/>
        <c:lblAlgn val="ctr"/>
        <c:lblOffset val="100"/>
        <c:noMultiLvlLbl val="0"/>
      </c:catAx>
      <c:valAx>
        <c:axId val="117400704"/>
        <c:scaling>
          <c:orientation val="minMax"/>
          <c:max val="200"/>
        </c:scaling>
        <c:delete val="0"/>
        <c:axPos val="l"/>
        <c:majorGridlines/>
        <c:numFmt formatCode="0.0" sourceLinked="1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ru-RU"/>
          </a:p>
        </c:txPr>
        <c:crossAx val="117398912"/>
        <c:crosses val="autoZero"/>
        <c:crossBetween val="between"/>
      </c:valAx>
      <c:spPr>
        <a:noFill/>
        <a:ln w="25397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9.4877628456108004E-2"/>
          <c:y val="0.11977668478602781"/>
          <c:w val="0.86740056898377582"/>
          <c:h val="0.58394716517441847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Лист1!$B$1</c:f>
              <c:strCache>
                <c:ptCount val="1"/>
                <c:pt idx="0">
                  <c:v>Объем собственных доходов Чувашской Республики, млн. рублей </c:v>
                </c:pt>
              </c:strCache>
            </c:strRef>
          </c:tx>
          <c:spPr>
            <a:solidFill>
              <a:srgbClr val="6699FF"/>
            </a:solidFill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/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0"/>
            <c:showCatName val="0"/>
            <c:showSerName val="0"/>
            <c:showPercent val="0"/>
            <c:showBubbleSize val="0"/>
          </c:dLbls>
          <c:cat>
            <c:strRef>
              <c:f>Лист1!$A$2:$A$4</c:f>
              <c:strCache>
                <c:ptCount val="3"/>
                <c:pt idx="0">
                  <c:v>2013 год</c:v>
                </c:pt>
                <c:pt idx="1">
                  <c:v>2014 год</c:v>
                </c:pt>
                <c:pt idx="2">
                  <c:v>2015 год</c:v>
                </c:pt>
              </c:strCache>
            </c:strRef>
          </c:cat>
          <c:val>
            <c:numRef>
              <c:f>Лист1!$B$2:$B$4</c:f>
              <c:numCache>
                <c:formatCode>0.0</c:formatCode>
                <c:ptCount val="3"/>
                <c:pt idx="0">
                  <c:v>27921.871210049994</c:v>
                </c:pt>
                <c:pt idx="1">
                  <c:v>28704.640216599993</c:v>
                </c:pt>
                <c:pt idx="2">
                  <c:v>29206.746410300002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26451712"/>
        <c:axId val="126453248"/>
      </c:barChart>
      <c:lineChart>
        <c:grouping val="standard"/>
        <c:varyColors val="0"/>
        <c:ser>
          <c:idx val="2"/>
          <c:order val="1"/>
          <c:tx>
            <c:strRef>
              <c:f>Лист1!$C$1</c:f>
              <c:strCache>
                <c:ptCount val="1"/>
                <c:pt idx="0">
                  <c:v>Собственные доходы на 1 жителя, тыс. рублей</c:v>
                </c:pt>
              </c:strCache>
            </c:strRef>
          </c:tx>
          <c:spPr>
            <a:ln w="25394">
              <a:solidFill>
                <a:srgbClr val="CC99FF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c:spPr>
          <c:marker>
            <c:symbol val="diamond"/>
            <c:size val="48"/>
            <c:spPr>
              <a:solidFill>
                <a:srgbClr val="EC9CC4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c:spPr>
          </c:marker>
          <c:dLbls>
            <c:dLbl>
              <c:idx val="0"/>
              <c:spPr/>
              <c:txPr>
                <a:bodyPr/>
                <a:lstStyle/>
                <a:p>
                  <a:pPr>
                    <a:defRPr sz="1100" b="1">
                      <a:latin typeface="TimesET" pitchFamily="2" charset="0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spPr/>
              <c:txPr>
                <a:bodyPr/>
                <a:lstStyle/>
                <a:p>
                  <a:pPr>
                    <a:defRPr sz="1100" b="1">
                      <a:latin typeface="TimesET" pitchFamily="2" charset="0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spPr/>
              <c:txPr>
                <a:bodyPr/>
                <a:lstStyle/>
                <a:p>
                  <a:pPr>
                    <a:defRPr sz="1100" b="1">
                      <a:latin typeface="TimesET" pitchFamily="2" charset="0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100">
                    <a:latin typeface="TimesET" pitchFamily="2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2013 год</c:v>
                </c:pt>
                <c:pt idx="1">
                  <c:v>2014 год</c:v>
                </c:pt>
                <c:pt idx="2">
                  <c:v>2015 год</c:v>
                </c:pt>
              </c:strCache>
            </c:strRef>
          </c:cat>
          <c:val>
            <c:numRef>
              <c:f>Лист1!$C$2:$C$4</c:f>
              <c:numCache>
                <c:formatCode>0.00</c:formatCode>
                <c:ptCount val="3"/>
                <c:pt idx="0">
                  <c:v>22.486682615182193</c:v>
                </c:pt>
                <c:pt idx="1">
                  <c:v>23.167063388882301</c:v>
                </c:pt>
                <c:pt idx="2">
                  <c:v>23.6042723645694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26460672"/>
        <c:axId val="126454784"/>
      </c:lineChart>
      <c:catAx>
        <c:axId val="126451712"/>
        <c:scaling>
          <c:orientation val="minMax"/>
        </c:scaling>
        <c:delete val="0"/>
        <c:axPos val="b"/>
        <c:numFmt formatCode="dd/mm/yyyy" sourceLinked="0"/>
        <c:majorTickMark val="out"/>
        <c:minorTickMark val="none"/>
        <c:tickLblPos val="nextTo"/>
        <c:txPr>
          <a:bodyPr/>
          <a:lstStyle/>
          <a:p>
            <a:pPr>
              <a:defRPr sz="1050" b="1">
                <a:latin typeface="TimesET" pitchFamily="2" charset="0"/>
              </a:defRPr>
            </a:pPr>
            <a:endParaRPr lang="ru-RU"/>
          </a:p>
        </c:txPr>
        <c:crossAx val="126453248"/>
        <c:crosses val="autoZero"/>
        <c:auto val="1"/>
        <c:lblAlgn val="ctr"/>
        <c:lblOffset val="100"/>
        <c:noMultiLvlLbl val="1"/>
      </c:catAx>
      <c:valAx>
        <c:axId val="126453248"/>
        <c:scaling>
          <c:orientation val="minMax"/>
          <c:min val="0"/>
        </c:scaling>
        <c:delete val="0"/>
        <c:axPos val="l"/>
        <c:majorGridlines/>
        <c:numFmt formatCode="0.0" sourceLinked="1"/>
        <c:majorTickMark val="none"/>
        <c:minorTickMark val="none"/>
        <c:tickLblPos val="none"/>
        <c:txPr>
          <a:bodyPr/>
          <a:lstStyle/>
          <a:p>
            <a:pPr>
              <a:defRPr sz="1200" b="1"/>
            </a:pPr>
            <a:endParaRPr lang="ru-RU"/>
          </a:p>
        </c:txPr>
        <c:crossAx val="126451712"/>
        <c:crosses val="autoZero"/>
        <c:crossBetween val="between"/>
      </c:valAx>
      <c:valAx>
        <c:axId val="126454784"/>
        <c:scaling>
          <c:orientation val="minMax"/>
          <c:max val="25"/>
        </c:scaling>
        <c:delete val="0"/>
        <c:axPos val="r"/>
        <c:numFmt formatCode="0.00" sourceLinked="1"/>
        <c:majorTickMark val="none"/>
        <c:minorTickMark val="none"/>
        <c:tickLblPos val="none"/>
        <c:spPr>
          <a:noFill/>
          <a:ln>
            <a:noFill/>
          </a:ln>
        </c:spPr>
        <c:crossAx val="126460672"/>
        <c:crosses val="max"/>
        <c:crossBetween val="between"/>
      </c:valAx>
      <c:catAx>
        <c:axId val="12646067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26454784"/>
        <c:crosses val="autoZero"/>
        <c:auto val="1"/>
        <c:lblAlgn val="ctr"/>
        <c:lblOffset val="100"/>
        <c:noMultiLvlLbl val="0"/>
      </c:catAx>
      <c:spPr>
        <a:noFill/>
        <a:ln w="25394">
          <a:noFill/>
        </a:ln>
      </c:spPr>
    </c:plotArea>
    <c:legend>
      <c:legendPos val="r"/>
      <c:legendEntry>
        <c:idx val="0"/>
        <c:txPr>
          <a:bodyPr/>
          <a:lstStyle/>
          <a:p>
            <a:pPr>
              <a:defRPr sz="1100" b="1">
                <a:latin typeface="TimesET" pitchFamily="2" charset="0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100" b="1">
                <a:latin typeface="TimesET" pitchFamily="2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3.1894831521821293E-2"/>
          <c:y val="0.77200166166547912"/>
          <c:w val="0.92796610169491511"/>
          <c:h val="0.14866760168302945"/>
        </c:manualLayout>
      </c:layout>
      <c:overlay val="0"/>
      <c:txPr>
        <a:bodyPr/>
        <a:lstStyle/>
        <a:p>
          <a:pPr>
            <a:defRPr sz="1100" b="1">
              <a:latin typeface="TimesET" pitchFamily="2" charset="0"/>
            </a:defRPr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800">
          <a:latin typeface="Arial Cyr" pitchFamily="34" charset="0"/>
          <a:cs typeface="Arial Cyr" pitchFamily="34" charset="0"/>
        </a:defRPr>
      </a:pPr>
      <a:endParaRPr lang="ru-RU"/>
    </a:p>
  </c:txPr>
  <c:externalData r:id="rId1">
    <c:autoUpdate val="0"/>
  </c:externalData>
  <c:userShapes r:id="rId2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5_3">
  <dgm:title val=""/>
  <dgm:desc val=""/>
  <dgm:catLst>
    <dgm:cat type="accent5" pri="11300"/>
  </dgm:catLst>
  <dgm:styleLbl name="node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shade val="80000"/>
      </a:schemeClr>
      <a:schemeClr val="accent5">
        <a:tint val="7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/>
    <dgm:txEffectClrLst/>
  </dgm:styleLbl>
  <dgm:styleLbl name="ln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9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8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CD1DB72-7F8F-4E2A-A00A-E83DF7CE947F}" type="doc">
      <dgm:prSet loTypeId="urn:microsoft.com/office/officeart/2005/8/layout/equation1" loCatId="relationship" qsTypeId="urn:microsoft.com/office/officeart/2005/8/quickstyle/simple1" qsCatId="simple" csTypeId="urn:microsoft.com/office/officeart/2005/8/colors/accent1_2" csCatId="accent1" phldr="1"/>
      <dgm:spPr/>
    </dgm:pt>
    <dgm:pt modelId="{65EBFEF0-9C89-4A4C-BA89-C4D7B4B700F7}">
      <dgm:prSet phldrT="[Текст]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Доходы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F9C8D859-E17A-44DB-B71C-33300E104F3E}" type="parTrans" cxnId="{803A8AB7-53BA-458D-A0C5-F5066F514936}">
      <dgm:prSet/>
      <dgm:spPr/>
      <dgm:t>
        <a:bodyPr/>
        <a:lstStyle/>
        <a:p>
          <a:endParaRPr lang="ru-RU"/>
        </a:p>
      </dgm:t>
    </dgm:pt>
    <dgm:pt modelId="{D36948F7-83BC-4220-85A0-DE21D57BD41D}" type="sibTrans" cxnId="{803A8AB7-53BA-458D-A0C5-F5066F514936}">
      <dgm:prSet/>
      <dgm:spPr>
        <a:solidFill>
          <a:srgbClr val="FFC000"/>
        </a:solidFill>
      </dgm:spPr>
      <dgm:t>
        <a:bodyPr/>
        <a:lstStyle/>
        <a:p>
          <a:endParaRPr lang="ru-RU" dirty="0"/>
        </a:p>
      </dgm:t>
    </dgm:pt>
    <dgm:pt modelId="{4E7CB679-5A70-4D19-B9FE-B35165ACC3D3}">
      <dgm:prSet phldrT="[Текст]" custT="1"/>
      <dgm:spPr>
        <a:solidFill>
          <a:srgbClr val="50BCB9"/>
        </a:solidFill>
      </dgm:spPr>
      <dgm:t>
        <a:bodyPr/>
        <a:lstStyle/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Расходы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1D6E0D5E-B61E-4B9A-8F57-02B79F843522}" type="parTrans" cxnId="{E9122005-A3A9-453D-96BB-26288AC1EAD0}">
      <dgm:prSet/>
      <dgm:spPr/>
      <dgm:t>
        <a:bodyPr/>
        <a:lstStyle/>
        <a:p>
          <a:endParaRPr lang="ru-RU"/>
        </a:p>
      </dgm:t>
    </dgm:pt>
    <dgm:pt modelId="{FEA73179-04A7-4795-AF97-EAF1F3F2AA68}" type="sibTrans" cxnId="{E9122005-A3A9-453D-96BB-26288AC1EAD0}">
      <dgm:prSet/>
      <dgm:spPr>
        <a:solidFill>
          <a:srgbClr val="FFC000"/>
        </a:solidFill>
      </dgm:spPr>
      <dgm:t>
        <a:bodyPr/>
        <a:lstStyle/>
        <a:p>
          <a:endParaRPr lang="ru-RU" dirty="0"/>
        </a:p>
      </dgm:t>
    </dgm:pt>
    <dgm:pt modelId="{ADB1419B-AC29-439A-9A52-52A4D8AD4433}">
      <dgm:prSet phldrT="[Текст]" custT="1"/>
      <dgm:spPr>
        <a:solidFill>
          <a:schemeClr val="bg2">
            <a:lumMod val="75000"/>
          </a:schemeClr>
        </a:solidFill>
      </dgm:spPr>
      <dgm:t>
        <a:bodyPr/>
        <a:lstStyle/>
        <a:p>
          <a:r>
            <a:rPr lang="ru-RU" sz="1800" dirty="0" smtClean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rPr>
            <a:t>(-)Дефицит </a:t>
          </a:r>
          <a:r>
            <a:rPr lang="ru-RU" sz="1800" smtClean="0">
              <a:latin typeface="Times New Roman" pitchFamily="18" charset="0"/>
              <a:cs typeface="Times New Roman" pitchFamily="18" charset="0"/>
            </a:rPr>
            <a:t>((+) </a:t>
          </a:r>
          <a:r>
            <a:rPr lang="ru-RU" sz="1800" smtClean="0">
              <a:solidFill>
                <a:schemeClr val="accent2">
                  <a:lumMod val="20000"/>
                  <a:lumOff val="80000"/>
                </a:schemeClr>
              </a:solidFill>
              <a:latin typeface="Times New Roman" pitchFamily="18" charset="0"/>
              <a:cs typeface="Times New Roman" pitchFamily="18" charset="0"/>
            </a:rPr>
            <a:t>Профи-цит</a:t>
          </a:r>
          <a:r>
            <a:rPr lang="ru-RU" sz="1800" dirty="0" smtClean="0">
              <a:latin typeface="Times New Roman" pitchFamily="18" charset="0"/>
              <a:cs typeface="Times New Roman" pitchFamily="18" charset="0"/>
            </a:rPr>
            <a:t>)</a:t>
          </a:r>
        </a:p>
      </dgm:t>
    </dgm:pt>
    <dgm:pt modelId="{EDB616C3-BFB7-41B5-8C02-303B97B270E2}" type="parTrans" cxnId="{4AE357D3-33B3-46A7-BD7A-5DD6C6A615AD}">
      <dgm:prSet/>
      <dgm:spPr/>
      <dgm:t>
        <a:bodyPr/>
        <a:lstStyle/>
        <a:p>
          <a:endParaRPr lang="ru-RU"/>
        </a:p>
      </dgm:t>
    </dgm:pt>
    <dgm:pt modelId="{820FDBF0-55B4-432E-B5FC-EF777F1C7DF0}" type="sibTrans" cxnId="{4AE357D3-33B3-46A7-BD7A-5DD6C6A615AD}">
      <dgm:prSet/>
      <dgm:spPr/>
      <dgm:t>
        <a:bodyPr/>
        <a:lstStyle/>
        <a:p>
          <a:endParaRPr lang="ru-RU"/>
        </a:p>
      </dgm:t>
    </dgm:pt>
    <dgm:pt modelId="{22696057-B287-4EFB-96CD-3F248CB196C8}" type="pres">
      <dgm:prSet presAssocID="{6CD1DB72-7F8F-4E2A-A00A-E83DF7CE947F}" presName="linearFlow" presStyleCnt="0">
        <dgm:presLayoutVars>
          <dgm:dir/>
          <dgm:resizeHandles val="exact"/>
        </dgm:presLayoutVars>
      </dgm:prSet>
      <dgm:spPr/>
    </dgm:pt>
    <dgm:pt modelId="{7FAC88BC-C8FF-402F-AB2A-11AC4BBF48B7}" type="pres">
      <dgm:prSet presAssocID="{65EBFEF0-9C89-4A4C-BA89-C4D7B4B700F7}" presName="node" presStyleLbl="node1" presStyleIdx="0" presStyleCnt="3" custScaleX="154330" custScaleY="8014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E3F7D03-16FC-4BE4-943C-EE4202A7666A}" type="pres">
      <dgm:prSet presAssocID="{D36948F7-83BC-4220-85A0-DE21D57BD41D}" presName="spacerL" presStyleCnt="0"/>
      <dgm:spPr/>
    </dgm:pt>
    <dgm:pt modelId="{1816D16A-814C-4C22-A6CC-12105B3989BB}" type="pres">
      <dgm:prSet presAssocID="{D36948F7-83BC-4220-85A0-DE21D57BD41D}" presName="sibTrans" presStyleLbl="sibTrans2D1" presStyleIdx="0" presStyleCnt="2" custLinFactNeighborX="37387" custLinFactNeighborY="-4869"/>
      <dgm:spPr>
        <a:prstGeom prst="mathMinus">
          <a:avLst/>
        </a:prstGeom>
      </dgm:spPr>
      <dgm:t>
        <a:bodyPr/>
        <a:lstStyle/>
        <a:p>
          <a:endParaRPr lang="ru-RU"/>
        </a:p>
      </dgm:t>
    </dgm:pt>
    <dgm:pt modelId="{5A3AD51A-CA0C-4D60-85EB-AFC0F3AEFCE4}" type="pres">
      <dgm:prSet presAssocID="{D36948F7-83BC-4220-85A0-DE21D57BD41D}" presName="spacerR" presStyleCnt="0"/>
      <dgm:spPr/>
    </dgm:pt>
    <dgm:pt modelId="{32775538-2AC3-4373-B014-5A44732CBC7F}" type="pres">
      <dgm:prSet presAssocID="{4E7CB679-5A70-4D19-B9FE-B35165ACC3D3}" presName="node" presStyleLbl="node1" presStyleIdx="1" presStyleCnt="3" custScaleX="148453" custScaleY="7783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DA2439C-BAC0-499A-8F57-8D66EBFA7D82}" type="pres">
      <dgm:prSet presAssocID="{FEA73179-04A7-4795-AF97-EAF1F3F2AA68}" presName="spacerL" presStyleCnt="0"/>
      <dgm:spPr/>
    </dgm:pt>
    <dgm:pt modelId="{4B955819-9EB5-4C61-BE5E-7CE7027DF3F0}" type="pres">
      <dgm:prSet presAssocID="{FEA73179-04A7-4795-AF97-EAF1F3F2AA68}" presName="sibTrans" presStyleLbl="sibTrans2D1" presStyleIdx="1" presStyleCnt="2"/>
      <dgm:spPr/>
      <dgm:t>
        <a:bodyPr/>
        <a:lstStyle/>
        <a:p>
          <a:endParaRPr lang="ru-RU"/>
        </a:p>
      </dgm:t>
    </dgm:pt>
    <dgm:pt modelId="{EE572389-320D-4E27-B728-8E274B326BA1}" type="pres">
      <dgm:prSet presAssocID="{FEA73179-04A7-4795-AF97-EAF1F3F2AA68}" presName="spacerR" presStyleCnt="0"/>
      <dgm:spPr/>
    </dgm:pt>
    <dgm:pt modelId="{A84245DF-C8CC-47D2-83AC-15EF153255E0}" type="pres">
      <dgm:prSet presAssocID="{ADB1419B-AC29-439A-9A52-52A4D8AD4433}" presName="node" presStyleLbl="node1" presStyleIdx="2" presStyleCnt="3" custScaleX="152634" custScaleY="8648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AE357D3-33B3-46A7-BD7A-5DD6C6A615AD}" srcId="{6CD1DB72-7F8F-4E2A-A00A-E83DF7CE947F}" destId="{ADB1419B-AC29-439A-9A52-52A4D8AD4433}" srcOrd="2" destOrd="0" parTransId="{EDB616C3-BFB7-41B5-8C02-303B97B270E2}" sibTransId="{820FDBF0-55B4-432E-B5FC-EF777F1C7DF0}"/>
    <dgm:cxn modelId="{676CD4F4-1C8E-4883-BAA3-E5C532BFD6AB}" type="presOf" srcId="{ADB1419B-AC29-439A-9A52-52A4D8AD4433}" destId="{A84245DF-C8CC-47D2-83AC-15EF153255E0}" srcOrd="0" destOrd="0" presId="urn:microsoft.com/office/officeart/2005/8/layout/equation1"/>
    <dgm:cxn modelId="{790489E6-FD0A-4365-AB02-5546F8FF0FAC}" type="presOf" srcId="{FEA73179-04A7-4795-AF97-EAF1F3F2AA68}" destId="{4B955819-9EB5-4C61-BE5E-7CE7027DF3F0}" srcOrd="0" destOrd="0" presId="urn:microsoft.com/office/officeart/2005/8/layout/equation1"/>
    <dgm:cxn modelId="{5F9E2D14-C470-430E-97A2-0513DF28D4A7}" type="presOf" srcId="{6CD1DB72-7F8F-4E2A-A00A-E83DF7CE947F}" destId="{22696057-B287-4EFB-96CD-3F248CB196C8}" srcOrd="0" destOrd="0" presId="urn:microsoft.com/office/officeart/2005/8/layout/equation1"/>
    <dgm:cxn modelId="{098A3344-10AC-4A5A-AC57-689BBC254AE6}" type="presOf" srcId="{4E7CB679-5A70-4D19-B9FE-B35165ACC3D3}" destId="{32775538-2AC3-4373-B014-5A44732CBC7F}" srcOrd="0" destOrd="0" presId="urn:microsoft.com/office/officeart/2005/8/layout/equation1"/>
    <dgm:cxn modelId="{73BDD5B6-C74D-430F-BBA0-61C3327235D2}" type="presOf" srcId="{65EBFEF0-9C89-4A4C-BA89-C4D7B4B700F7}" destId="{7FAC88BC-C8FF-402F-AB2A-11AC4BBF48B7}" srcOrd="0" destOrd="0" presId="urn:microsoft.com/office/officeart/2005/8/layout/equation1"/>
    <dgm:cxn modelId="{803A8AB7-53BA-458D-A0C5-F5066F514936}" srcId="{6CD1DB72-7F8F-4E2A-A00A-E83DF7CE947F}" destId="{65EBFEF0-9C89-4A4C-BA89-C4D7B4B700F7}" srcOrd="0" destOrd="0" parTransId="{F9C8D859-E17A-44DB-B71C-33300E104F3E}" sibTransId="{D36948F7-83BC-4220-85A0-DE21D57BD41D}"/>
    <dgm:cxn modelId="{01FA8DC8-5937-4509-98A3-2A52DF759257}" type="presOf" srcId="{D36948F7-83BC-4220-85A0-DE21D57BD41D}" destId="{1816D16A-814C-4C22-A6CC-12105B3989BB}" srcOrd="0" destOrd="0" presId="urn:microsoft.com/office/officeart/2005/8/layout/equation1"/>
    <dgm:cxn modelId="{E9122005-A3A9-453D-96BB-26288AC1EAD0}" srcId="{6CD1DB72-7F8F-4E2A-A00A-E83DF7CE947F}" destId="{4E7CB679-5A70-4D19-B9FE-B35165ACC3D3}" srcOrd="1" destOrd="0" parTransId="{1D6E0D5E-B61E-4B9A-8F57-02B79F843522}" sibTransId="{FEA73179-04A7-4795-AF97-EAF1F3F2AA68}"/>
    <dgm:cxn modelId="{51CBD45D-5ADE-42FE-A8D7-9003988F337B}" type="presParOf" srcId="{22696057-B287-4EFB-96CD-3F248CB196C8}" destId="{7FAC88BC-C8FF-402F-AB2A-11AC4BBF48B7}" srcOrd="0" destOrd="0" presId="urn:microsoft.com/office/officeart/2005/8/layout/equation1"/>
    <dgm:cxn modelId="{F0C9AC94-81AA-4CF0-9987-DA7605A79FD2}" type="presParOf" srcId="{22696057-B287-4EFB-96CD-3F248CB196C8}" destId="{2E3F7D03-16FC-4BE4-943C-EE4202A7666A}" srcOrd="1" destOrd="0" presId="urn:microsoft.com/office/officeart/2005/8/layout/equation1"/>
    <dgm:cxn modelId="{0FDB26BF-BDE3-4762-92D8-43BAF4CA0D6B}" type="presParOf" srcId="{22696057-B287-4EFB-96CD-3F248CB196C8}" destId="{1816D16A-814C-4C22-A6CC-12105B3989BB}" srcOrd="2" destOrd="0" presId="urn:microsoft.com/office/officeart/2005/8/layout/equation1"/>
    <dgm:cxn modelId="{BE8119D0-A497-48CD-8244-FB0AB67F9A4D}" type="presParOf" srcId="{22696057-B287-4EFB-96CD-3F248CB196C8}" destId="{5A3AD51A-CA0C-4D60-85EB-AFC0F3AEFCE4}" srcOrd="3" destOrd="0" presId="urn:microsoft.com/office/officeart/2005/8/layout/equation1"/>
    <dgm:cxn modelId="{7A1D6B5D-4849-46D6-AB5A-2C7F071B1E3F}" type="presParOf" srcId="{22696057-B287-4EFB-96CD-3F248CB196C8}" destId="{32775538-2AC3-4373-B014-5A44732CBC7F}" srcOrd="4" destOrd="0" presId="urn:microsoft.com/office/officeart/2005/8/layout/equation1"/>
    <dgm:cxn modelId="{5A29D872-49D1-42C0-A2D2-499E49470AA4}" type="presParOf" srcId="{22696057-B287-4EFB-96CD-3F248CB196C8}" destId="{EDA2439C-BAC0-499A-8F57-8D66EBFA7D82}" srcOrd="5" destOrd="0" presId="urn:microsoft.com/office/officeart/2005/8/layout/equation1"/>
    <dgm:cxn modelId="{A6108F18-EB55-4488-BB89-543776F8ACA8}" type="presParOf" srcId="{22696057-B287-4EFB-96CD-3F248CB196C8}" destId="{4B955819-9EB5-4C61-BE5E-7CE7027DF3F0}" srcOrd="6" destOrd="0" presId="urn:microsoft.com/office/officeart/2005/8/layout/equation1"/>
    <dgm:cxn modelId="{4A12E9AF-681F-4EE3-B9C5-6F0BCB92DEA0}" type="presParOf" srcId="{22696057-B287-4EFB-96CD-3F248CB196C8}" destId="{EE572389-320D-4E27-B728-8E274B326BA1}" srcOrd="7" destOrd="0" presId="urn:microsoft.com/office/officeart/2005/8/layout/equation1"/>
    <dgm:cxn modelId="{81900CB6-D86D-424A-96C0-DB4FE0BFDE2C}" type="presParOf" srcId="{22696057-B287-4EFB-96CD-3F248CB196C8}" destId="{A84245DF-C8CC-47D2-83AC-15EF153255E0}" srcOrd="8" destOrd="0" presId="urn:microsoft.com/office/officeart/2005/8/layout/equati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AB6B2A83-1479-4562-94C5-B0EBCCD0667F}" type="doc">
      <dgm:prSet loTypeId="urn:microsoft.com/office/officeart/2008/layout/NameandTitleOrganizationalChart" loCatId="hierarchy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2AAC5E4-C96E-4931-8950-D9F4AEAC2295}">
      <dgm:prSet phldrT="[Текст]" custT="1"/>
      <dgm:spPr/>
      <dgm:t>
        <a:bodyPr/>
        <a:lstStyle/>
        <a:p>
          <a:r>
            <a:rPr lang="ru-RU" sz="2000" dirty="0" smtClean="0">
              <a:latin typeface="Arial" panose="020B0604020202020204" pitchFamily="34" charset="0"/>
              <a:cs typeface="Arial" panose="020B0604020202020204" pitchFamily="34" charset="0"/>
            </a:rPr>
            <a:t>Межбюджетные трансферты </a:t>
          </a:r>
          <a:endParaRPr lang="ru-RU" sz="2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C009E52-3F13-49CA-8675-17AD871B5ED3}" type="parTrans" cxnId="{E3B626BC-E338-48FF-A661-304BCADC1691}">
      <dgm:prSet/>
      <dgm:spPr/>
      <dgm:t>
        <a:bodyPr/>
        <a:lstStyle/>
        <a:p>
          <a:endParaRPr lang="ru-RU"/>
        </a:p>
      </dgm:t>
    </dgm:pt>
    <dgm:pt modelId="{AD4097B4-2F15-4863-8B9C-CE30133DA3F6}" type="sibTrans" cxnId="{E3B626BC-E338-48FF-A661-304BCADC1691}">
      <dgm:prSet custT="1"/>
      <dgm:spPr/>
      <dgm:t>
        <a:bodyPr/>
        <a:lstStyle/>
        <a:p>
          <a:pPr algn="ctr"/>
          <a:r>
            <a:rPr lang="ru-RU" sz="2400" dirty="0" smtClean="0">
              <a:latin typeface="Arial" panose="020B0604020202020204" pitchFamily="34" charset="0"/>
              <a:cs typeface="Arial" panose="020B0604020202020204" pitchFamily="34" charset="0"/>
            </a:rPr>
            <a:t>14 754,8</a:t>
          </a:r>
        </a:p>
      </dgm:t>
    </dgm:pt>
    <dgm:pt modelId="{65AC2AC0-9D53-455C-973C-E5BA4AA147A1}" type="asst">
      <dgm:prSet phldrT="[Текст]" custT="1"/>
      <dgm:spPr/>
      <dgm:t>
        <a:bodyPr/>
        <a:lstStyle/>
        <a:p>
          <a:r>
            <a:rPr lang="ru-RU" sz="2000" dirty="0" smtClean="0">
              <a:latin typeface="Arial" panose="020B0604020202020204" pitchFamily="34" charset="0"/>
              <a:cs typeface="Arial" panose="020B0604020202020204" pitchFamily="34" charset="0"/>
            </a:rPr>
            <a:t>Дотации</a:t>
          </a:r>
          <a:endParaRPr lang="ru-RU" sz="2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700F386-0D78-4915-8E5B-3BE6B6EDBA0F}" type="parTrans" cxnId="{C9D1EAF9-8BB0-4B3B-8DA1-2486FCDA8AFC}">
      <dgm:prSet/>
      <dgm:spPr/>
      <dgm:t>
        <a:bodyPr/>
        <a:lstStyle/>
        <a:p>
          <a:endParaRPr lang="ru-RU"/>
        </a:p>
      </dgm:t>
    </dgm:pt>
    <dgm:pt modelId="{C62D812B-729A-4FBA-9DA2-4B4A53D70EC4}" type="sibTrans" cxnId="{C9D1EAF9-8BB0-4B3B-8DA1-2486FCDA8AFC}">
      <dgm:prSet custT="1"/>
      <dgm:spPr/>
      <dgm:t>
        <a:bodyPr/>
        <a:lstStyle/>
        <a:p>
          <a:pPr algn="ctr"/>
          <a:r>
            <a:rPr lang="ru-RU" sz="2400" dirty="0" smtClean="0">
              <a:latin typeface="Arial" panose="020B0604020202020204" pitchFamily="34" charset="0"/>
              <a:cs typeface="Arial" panose="020B0604020202020204" pitchFamily="34" charset="0"/>
            </a:rPr>
            <a:t>565,9</a:t>
          </a:r>
          <a:endParaRPr lang="ru-RU" sz="2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2B21BE9-E891-4B41-B887-C212209AE959}">
      <dgm:prSet phldrT="[Текст]" custT="1"/>
      <dgm:spPr/>
      <dgm:t>
        <a:bodyPr/>
        <a:lstStyle/>
        <a:p>
          <a:r>
            <a:rPr lang="ru-RU" sz="2000" dirty="0" smtClean="0">
              <a:latin typeface="Arial" panose="020B0604020202020204" pitchFamily="34" charset="0"/>
              <a:cs typeface="Arial" panose="020B0604020202020204" pitchFamily="34" charset="0"/>
            </a:rPr>
            <a:t>Субсидии</a:t>
          </a:r>
          <a:endParaRPr lang="ru-RU" sz="2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78A1A1D-7686-40A8-AEA5-465425B2465B}" type="parTrans" cxnId="{7B9A89BD-31D0-4474-ACBD-B709B5CCF65E}">
      <dgm:prSet/>
      <dgm:spPr/>
      <dgm:t>
        <a:bodyPr/>
        <a:lstStyle/>
        <a:p>
          <a:endParaRPr lang="ru-RU"/>
        </a:p>
      </dgm:t>
    </dgm:pt>
    <dgm:pt modelId="{A660C82A-34A7-45B3-BD3A-924DB2EFF73F}" type="sibTrans" cxnId="{7B9A89BD-31D0-4474-ACBD-B709B5CCF65E}">
      <dgm:prSet custT="1"/>
      <dgm:spPr/>
      <dgm:t>
        <a:bodyPr/>
        <a:lstStyle/>
        <a:p>
          <a:pPr algn="ctr"/>
          <a:r>
            <a:rPr lang="ru-RU" sz="2400" dirty="0" smtClean="0">
              <a:latin typeface="Arial" panose="020B0604020202020204" pitchFamily="34" charset="0"/>
              <a:cs typeface="Arial" panose="020B0604020202020204" pitchFamily="34" charset="0"/>
            </a:rPr>
            <a:t>5 165,6</a:t>
          </a:r>
          <a:endParaRPr lang="ru-RU" sz="2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DAB13F5-2431-477F-BC24-D44B7FB0ED71}">
      <dgm:prSet phldrT="[Текст]" custT="1"/>
      <dgm:spPr/>
      <dgm:t>
        <a:bodyPr/>
        <a:lstStyle/>
        <a:p>
          <a:r>
            <a:rPr lang="ru-RU" sz="2000" dirty="0" smtClean="0">
              <a:latin typeface="Arial" panose="020B0604020202020204" pitchFamily="34" charset="0"/>
              <a:cs typeface="Arial" panose="020B0604020202020204" pitchFamily="34" charset="0"/>
            </a:rPr>
            <a:t>Субвенции</a:t>
          </a:r>
          <a:endParaRPr lang="ru-RU" sz="2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135888E-996E-40B5-8482-15EEA8BCE45D}" type="parTrans" cxnId="{CD6A7223-8980-4A45-AD46-1BAB536FA9F8}">
      <dgm:prSet/>
      <dgm:spPr/>
      <dgm:t>
        <a:bodyPr/>
        <a:lstStyle/>
        <a:p>
          <a:endParaRPr lang="ru-RU"/>
        </a:p>
      </dgm:t>
    </dgm:pt>
    <dgm:pt modelId="{A7F0F924-E7DB-4CE2-B8C1-5EADD6A8D925}" type="sibTrans" cxnId="{CD6A7223-8980-4A45-AD46-1BAB536FA9F8}">
      <dgm:prSet custT="1"/>
      <dgm:spPr/>
      <dgm:t>
        <a:bodyPr/>
        <a:lstStyle/>
        <a:p>
          <a:pPr algn="ctr"/>
          <a:r>
            <a:rPr lang="ru-RU" sz="2400" dirty="0" smtClean="0">
              <a:latin typeface="Arial" panose="020B0604020202020204" pitchFamily="34" charset="0"/>
              <a:cs typeface="Arial" panose="020B0604020202020204" pitchFamily="34" charset="0"/>
            </a:rPr>
            <a:t>8 664,0</a:t>
          </a:r>
          <a:endParaRPr lang="ru-RU" sz="2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1B041B3-51AD-4936-9CEC-7086A192C955}">
      <dgm:prSet phldrT="[Текст]" custT="1"/>
      <dgm:spPr/>
      <dgm:t>
        <a:bodyPr/>
        <a:lstStyle/>
        <a:p>
          <a:r>
            <a:rPr lang="ru-RU" sz="2000" dirty="0" smtClean="0">
              <a:latin typeface="Arial" panose="020B0604020202020204" pitchFamily="34" charset="0"/>
              <a:cs typeface="Arial" panose="020B0604020202020204" pitchFamily="34" charset="0"/>
            </a:rPr>
            <a:t>Иные межбюджетные трансферты</a:t>
          </a:r>
          <a:endParaRPr lang="ru-RU" sz="2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74C847F-4608-47AD-9ACB-28375CFFC8B5}" type="parTrans" cxnId="{8DFFA348-E5E4-4264-AC84-EFEC8A790FB7}">
      <dgm:prSet/>
      <dgm:spPr/>
      <dgm:t>
        <a:bodyPr/>
        <a:lstStyle/>
        <a:p>
          <a:endParaRPr lang="ru-RU"/>
        </a:p>
      </dgm:t>
    </dgm:pt>
    <dgm:pt modelId="{1F3EA490-3742-4028-A884-6671669F867C}" type="sibTrans" cxnId="{8DFFA348-E5E4-4264-AC84-EFEC8A790FB7}">
      <dgm:prSet custT="1"/>
      <dgm:spPr/>
      <dgm:t>
        <a:bodyPr/>
        <a:lstStyle/>
        <a:p>
          <a:pPr algn="ctr"/>
          <a:r>
            <a:rPr lang="ru-RU" sz="2400" dirty="0" smtClean="0">
              <a:latin typeface="Arial" panose="020B0604020202020204" pitchFamily="34" charset="0"/>
              <a:cs typeface="Arial" panose="020B0604020202020204" pitchFamily="34" charset="0"/>
            </a:rPr>
            <a:t>359,3</a:t>
          </a:r>
          <a:endParaRPr lang="ru-RU" sz="2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3403C46-B1DF-4036-BB32-475CF32970CA}" type="pres">
      <dgm:prSet presAssocID="{AB6B2A83-1479-4562-94C5-B0EBCCD0667F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30C67C43-2767-4163-AF24-570AAAC80B73}" type="pres">
      <dgm:prSet presAssocID="{22AAC5E4-C96E-4931-8950-D9F4AEAC2295}" presName="hierRoot1" presStyleCnt="0">
        <dgm:presLayoutVars>
          <dgm:hierBranch val="init"/>
        </dgm:presLayoutVars>
      </dgm:prSet>
      <dgm:spPr/>
      <dgm:t>
        <a:bodyPr/>
        <a:lstStyle/>
        <a:p>
          <a:endParaRPr lang="ru-RU"/>
        </a:p>
      </dgm:t>
    </dgm:pt>
    <dgm:pt modelId="{8ECFA85E-2304-4175-8D5B-C8EE57BF35F7}" type="pres">
      <dgm:prSet presAssocID="{22AAC5E4-C96E-4931-8950-D9F4AEAC2295}" presName="rootComposite1" presStyleCnt="0"/>
      <dgm:spPr/>
      <dgm:t>
        <a:bodyPr/>
        <a:lstStyle/>
        <a:p>
          <a:endParaRPr lang="ru-RU"/>
        </a:p>
      </dgm:t>
    </dgm:pt>
    <dgm:pt modelId="{39DABE2A-A2D2-4EFE-B9A0-A1F3977683EF}" type="pres">
      <dgm:prSet presAssocID="{22AAC5E4-C96E-4931-8950-D9F4AEAC2295}" presName="rootText1" presStyleLbl="node0" presStyleIdx="0" presStyleCnt="1">
        <dgm:presLayoutVars>
          <dgm:chMax/>
          <dgm:chPref val="3"/>
        </dgm:presLayoutVars>
      </dgm:prSet>
      <dgm:spPr/>
      <dgm:t>
        <a:bodyPr/>
        <a:lstStyle/>
        <a:p>
          <a:endParaRPr lang="ru-RU"/>
        </a:p>
      </dgm:t>
    </dgm:pt>
    <dgm:pt modelId="{C4FCFBB8-C085-425D-9A95-8592BFCDABBD}" type="pres">
      <dgm:prSet presAssocID="{22AAC5E4-C96E-4931-8950-D9F4AEAC2295}" presName="titleText1" presStyleLbl="fgAcc0" presStyleIdx="0" presStyleCnt="1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  <dgm:pt modelId="{D25F435F-1293-4366-9D23-C58FEF5F6D70}" type="pres">
      <dgm:prSet presAssocID="{22AAC5E4-C96E-4931-8950-D9F4AEAC2295}" presName="rootConnector1" presStyleLbl="node1" presStyleIdx="0" presStyleCnt="3"/>
      <dgm:spPr/>
      <dgm:t>
        <a:bodyPr/>
        <a:lstStyle/>
        <a:p>
          <a:endParaRPr lang="ru-RU"/>
        </a:p>
      </dgm:t>
    </dgm:pt>
    <dgm:pt modelId="{0A8B8DC3-E339-4E8D-81CF-9DD2AF886746}" type="pres">
      <dgm:prSet presAssocID="{22AAC5E4-C96E-4931-8950-D9F4AEAC2295}" presName="hierChild2" presStyleCnt="0"/>
      <dgm:spPr/>
      <dgm:t>
        <a:bodyPr/>
        <a:lstStyle/>
        <a:p>
          <a:endParaRPr lang="ru-RU"/>
        </a:p>
      </dgm:t>
    </dgm:pt>
    <dgm:pt modelId="{FC5770AA-36AE-4DA1-BB90-030F82EAEEDE}" type="pres">
      <dgm:prSet presAssocID="{778A1A1D-7686-40A8-AEA5-465425B2465B}" presName="Name37" presStyleLbl="parChTrans1D2" presStyleIdx="0" presStyleCnt="4"/>
      <dgm:spPr/>
      <dgm:t>
        <a:bodyPr/>
        <a:lstStyle/>
        <a:p>
          <a:endParaRPr lang="ru-RU"/>
        </a:p>
      </dgm:t>
    </dgm:pt>
    <dgm:pt modelId="{A78C6948-BA01-4597-8F11-F085AF5D5FAE}" type="pres">
      <dgm:prSet presAssocID="{62B21BE9-E891-4B41-B887-C212209AE959}" presName="hierRoot2" presStyleCnt="0">
        <dgm:presLayoutVars>
          <dgm:hierBranch val="init"/>
        </dgm:presLayoutVars>
      </dgm:prSet>
      <dgm:spPr/>
      <dgm:t>
        <a:bodyPr/>
        <a:lstStyle/>
        <a:p>
          <a:endParaRPr lang="ru-RU"/>
        </a:p>
      </dgm:t>
    </dgm:pt>
    <dgm:pt modelId="{8A4E6CDA-4139-4671-8E49-E0E00C99C369}" type="pres">
      <dgm:prSet presAssocID="{62B21BE9-E891-4B41-B887-C212209AE959}" presName="rootComposite" presStyleCnt="0"/>
      <dgm:spPr/>
      <dgm:t>
        <a:bodyPr/>
        <a:lstStyle/>
        <a:p>
          <a:endParaRPr lang="ru-RU"/>
        </a:p>
      </dgm:t>
    </dgm:pt>
    <dgm:pt modelId="{1958EDBF-665B-44C3-947D-2ADBF737FD10}" type="pres">
      <dgm:prSet presAssocID="{62B21BE9-E891-4B41-B887-C212209AE959}" presName="rootText" presStyleLbl="node1" presStyleIdx="0" presStyleCnt="3">
        <dgm:presLayoutVars>
          <dgm:chMax/>
          <dgm:chPref val="3"/>
        </dgm:presLayoutVars>
      </dgm:prSet>
      <dgm:spPr/>
      <dgm:t>
        <a:bodyPr/>
        <a:lstStyle/>
        <a:p>
          <a:endParaRPr lang="ru-RU"/>
        </a:p>
      </dgm:t>
    </dgm:pt>
    <dgm:pt modelId="{78B55342-5D9F-4A3C-B197-CE555014975C}" type="pres">
      <dgm:prSet presAssocID="{62B21BE9-E891-4B41-B887-C212209AE959}" presName="titleText2" presStyleLbl="fgAcc1" presStyleIdx="0" presStyleCnt="3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  <dgm:pt modelId="{9DB8215B-BDB2-46FC-AFDE-07E333374EDB}" type="pres">
      <dgm:prSet presAssocID="{62B21BE9-E891-4B41-B887-C212209AE959}" presName="rootConnector" presStyleLbl="node2" presStyleIdx="0" presStyleCnt="0"/>
      <dgm:spPr/>
      <dgm:t>
        <a:bodyPr/>
        <a:lstStyle/>
        <a:p>
          <a:endParaRPr lang="ru-RU"/>
        </a:p>
      </dgm:t>
    </dgm:pt>
    <dgm:pt modelId="{457689FE-63BE-4B69-8936-67694009C6B8}" type="pres">
      <dgm:prSet presAssocID="{62B21BE9-E891-4B41-B887-C212209AE959}" presName="hierChild4" presStyleCnt="0"/>
      <dgm:spPr/>
      <dgm:t>
        <a:bodyPr/>
        <a:lstStyle/>
        <a:p>
          <a:endParaRPr lang="ru-RU"/>
        </a:p>
      </dgm:t>
    </dgm:pt>
    <dgm:pt modelId="{228954EB-7E6D-4BC0-B820-446701A95A08}" type="pres">
      <dgm:prSet presAssocID="{62B21BE9-E891-4B41-B887-C212209AE959}" presName="hierChild5" presStyleCnt="0"/>
      <dgm:spPr/>
      <dgm:t>
        <a:bodyPr/>
        <a:lstStyle/>
        <a:p>
          <a:endParaRPr lang="ru-RU"/>
        </a:p>
      </dgm:t>
    </dgm:pt>
    <dgm:pt modelId="{A86D6E3E-350C-4655-BC02-AE9BAAAD2967}" type="pres">
      <dgm:prSet presAssocID="{7135888E-996E-40B5-8482-15EEA8BCE45D}" presName="Name37" presStyleLbl="parChTrans1D2" presStyleIdx="1" presStyleCnt="4"/>
      <dgm:spPr/>
      <dgm:t>
        <a:bodyPr/>
        <a:lstStyle/>
        <a:p>
          <a:endParaRPr lang="ru-RU"/>
        </a:p>
      </dgm:t>
    </dgm:pt>
    <dgm:pt modelId="{63AE5291-30A7-4CB8-B0BE-6B9B7C1DBDC8}" type="pres">
      <dgm:prSet presAssocID="{CDAB13F5-2431-477F-BC24-D44B7FB0ED71}" presName="hierRoot2" presStyleCnt="0">
        <dgm:presLayoutVars>
          <dgm:hierBranch val="init"/>
        </dgm:presLayoutVars>
      </dgm:prSet>
      <dgm:spPr/>
      <dgm:t>
        <a:bodyPr/>
        <a:lstStyle/>
        <a:p>
          <a:endParaRPr lang="ru-RU"/>
        </a:p>
      </dgm:t>
    </dgm:pt>
    <dgm:pt modelId="{AA684DDD-FA84-4C3D-A628-7370C572528C}" type="pres">
      <dgm:prSet presAssocID="{CDAB13F5-2431-477F-BC24-D44B7FB0ED71}" presName="rootComposite" presStyleCnt="0"/>
      <dgm:spPr/>
      <dgm:t>
        <a:bodyPr/>
        <a:lstStyle/>
        <a:p>
          <a:endParaRPr lang="ru-RU"/>
        </a:p>
      </dgm:t>
    </dgm:pt>
    <dgm:pt modelId="{297ED79B-5656-4D10-8185-E0C96B06D2EB}" type="pres">
      <dgm:prSet presAssocID="{CDAB13F5-2431-477F-BC24-D44B7FB0ED71}" presName="rootText" presStyleLbl="node1" presStyleIdx="1" presStyleCnt="3">
        <dgm:presLayoutVars>
          <dgm:chMax/>
          <dgm:chPref val="3"/>
        </dgm:presLayoutVars>
      </dgm:prSet>
      <dgm:spPr/>
      <dgm:t>
        <a:bodyPr/>
        <a:lstStyle/>
        <a:p>
          <a:endParaRPr lang="ru-RU"/>
        </a:p>
      </dgm:t>
    </dgm:pt>
    <dgm:pt modelId="{88B6640C-E439-44F8-B91B-4C739541EF0F}" type="pres">
      <dgm:prSet presAssocID="{CDAB13F5-2431-477F-BC24-D44B7FB0ED71}" presName="titleText2" presStyleLbl="fgAcc1" presStyleIdx="1" presStyleCnt="3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  <dgm:pt modelId="{01667500-3470-4D51-8035-312B4D7DF3B0}" type="pres">
      <dgm:prSet presAssocID="{CDAB13F5-2431-477F-BC24-D44B7FB0ED71}" presName="rootConnector" presStyleLbl="node2" presStyleIdx="0" presStyleCnt="0"/>
      <dgm:spPr/>
      <dgm:t>
        <a:bodyPr/>
        <a:lstStyle/>
        <a:p>
          <a:endParaRPr lang="ru-RU"/>
        </a:p>
      </dgm:t>
    </dgm:pt>
    <dgm:pt modelId="{23B0C43E-738E-4277-A940-66DA75BF8811}" type="pres">
      <dgm:prSet presAssocID="{CDAB13F5-2431-477F-BC24-D44B7FB0ED71}" presName="hierChild4" presStyleCnt="0"/>
      <dgm:spPr/>
      <dgm:t>
        <a:bodyPr/>
        <a:lstStyle/>
        <a:p>
          <a:endParaRPr lang="ru-RU"/>
        </a:p>
      </dgm:t>
    </dgm:pt>
    <dgm:pt modelId="{E35C96B3-BFCA-4870-A26A-87671BCB92DA}" type="pres">
      <dgm:prSet presAssocID="{CDAB13F5-2431-477F-BC24-D44B7FB0ED71}" presName="hierChild5" presStyleCnt="0"/>
      <dgm:spPr/>
      <dgm:t>
        <a:bodyPr/>
        <a:lstStyle/>
        <a:p>
          <a:endParaRPr lang="ru-RU"/>
        </a:p>
      </dgm:t>
    </dgm:pt>
    <dgm:pt modelId="{D32CCB2C-C197-4BFD-9333-81804163D71A}" type="pres">
      <dgm:prSet presAssocID="{774C847F-4608-47AD-9ACB-28375CFFC8B5}" presName="Name37" presStyleLbl="parChTrans1D2" presStyleIdx="2" presStyleCnt="4"/>
      <dgm:spPr/>
      <dgm:t>
        <a:bodyPr/>
        <a:lstStyle/>
        <a:p>
          <a:endParaRPr lang="ru-RU"/>
        </a:p>
      </dgm:t>
    </dgm:pt>
    <dgm:pt modelId="{CA182589-2E42-44D0-94A7-15E6A0ECD078}" type="pres">
      <dgm:prSet presAssocID="{61B041B3-51AD-4936-9CEC-7086A192C955}" presName="hierRoot2" presStyleCnt="0">
        <dgm:presLayoutVars>
          <dgm:hierBranch val="init"/>
        </dgm:presLayoutVars>
      </dgm:prSet>
      <dgm:spPr/>
      <dgm:t>
        <a:bodyPr/>
        <a:lstStyle/>
        <a:p>
          <a:endParaRPr lang="ru-RU"/>
        </a:p>
      </dgm:t>
    </dgm:pt>
    <dgm:pt modelId="{EABF5D89-FB64-4608-9491-67EC153171E2}" type="pres">
      <dgm:prSet presAssocID="{61B041B3-51AD-4936-9CEC-7086A192C955}" presName="rootComposite" presStyleCnt="0"/>
      <dgm:spPr/>
      <dgm:t>
        <a:bodyPr/>
        <a:lstStyle/>
        <a:p>
          <a:endParaRPr lang="ru-RU"/>
        </a:p>
      </dgm:t>
    </dgm:pt>
    <dgm:pt modelId="{B3A8A0D1-FE91-4243-9E68-7C74B03FED31}" type="pres">
      <dgm:prSet presAssocID="{61B041B3-51AD-4936-9CEC-7086A192C955}" presName="rootText" presStyleLbl="node1" presStyleIdx="2" presStyleCnt="3">
        <dgm:presLayoutVars>
          <dgm:chMax/>
          <dgm:chPref val="3"/>
        </dgm:presLayoutVars>
      </dgm:prSet>
      <dgm:spPr/>
      <dgm:t>
        <a:bodyPr/>
        <a:lstStyle/>
        <a:p>
          <a:endParaRPr lang="ru-RU"/>
        </a:p>
      </dgm:t>
    </dgm:pt>
    <dgm:pt modelId="{286DA920-3384-411E-9588-08C31E41D5DE}" type="pres">
      <dgm:prSet presAssocID="{61B041B3-51AD-4936-9CEC-7086A192C955}" presName="titleText2" presStyleLbl="fgAcc1" presStyleIdx="2" presStyleCnt="3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  <dgm:pt modelId="{D98A5A39-097C-4A55-8247-A48F2AF7A992}" type="pres">
      <dgm:prSet presAssocID="{61B041B3-51AD-4936-9CEC-7086A192C955}" presName="rootConnector" presStyleLbl="node2" presStyleIdx="0" presStyleCnt="0"/>
      <dgm:spPr/>
      <dgm:t>
        <a:bodyPr/>
        <a:lstStyle/>
        <a:p>
          <a:endParaRPr lang="ru-RU"/>
        </a:p>
      </dgm:t>
    </dgm:pt>
    <dgm:pt modelId="{D9E15586-8374-4D24-A75F-E9758B9B3B53}" type="pres">
      <dgm:prSet presAssocID="{61B041B3-51AD-4936-9CEC-7086A192C955}" presName="hierChild4" presStyleCnt="0"/>
      <dgm:spPr/>
      <dgm:t>
        <a:bodyPr/>
        <a:lstStyle/>
        <a:p>
          <a:endParaRPr lang="ru-RU"/>
        </a:p>
      </dgm:t>
    </dgm:pt>
    <dgm:pt modelId="{F40AF4DB-93FF-4CB9-88A6-4A9B9634E499}" type="pres">
      <dgm:prSet presAssocID="{61B041B3-51AD-4936-9CEC-7086A192C955}" presName="hierChild5" presStyleCnt="0"/>
      <dgm:spPr/>
      <dgm:t>
        <a:bodyPr/>
        <a:lstStyle/>
        <a:p>
          <a:endParaRPr lang="ru-RU"/>
        </a:p>
      </dgm:t>
    </dgm:pt>
    <dgm:pt modelId="{03D6E329-5FA2-4575-80F9-63CD79C19815}" type="pres">
      <dgm:prSet presAssocID="{22AAC5E4-C96E-4931-8950-D9F4AEAC2295}" presName="hierChild3" presStyleCnt="0"/>
      <dgm:spPr/>
      <dgm:t>
        <a:bodyPr/>
        <a:lstStyle/>
        <a:p>
          <a:endParaRPr lang="ru-RU"/>
        </a:p>
      </dgm:t>
    </dgm:pt>
    <dgm:pt modelId="{DE4FFDCD-BF60-4A4E-9FB5-E741ACCB8E87}" type="pres">
      <dgm:prSet presAssocID="{7700F386-0D78-4915-8E5B-3BE6B6EDBA0F}" presName="Name96" presStyleLbl="parChTrans1D2" presStyleIdx="3" presStyleCnt="4"/>
      <dgm:spPr/>
      <dgm:t>
        <a:bodyPr/>
        <a:lstStyle/>
        <a:p>
          <a:endParaRPr lang="ru-RU"/>
        </a:p>
      </dgm:t>
    </dgm:pt>
    <dgm:pt modelId="{E23BBB9C-CA80-4FBB-84B6-F9FA1086E476}" type="pres">
      <dgm:prSet presAssocID="{65AC2AC0-9D53-455C-973C-E5BA4AA147A1}" presName="hierRoot3" presStyleCnt="0">
        <dgm:presLayoutVars>
          <dgm:hierBranch val="init"/>
        </dgm:presLayoutVars>
      </dgm:prSet>
      <dgm:spPr/>
      <dgm:t>
        <a:bodyPr/>
        <a:lstStyle/>
        <a:p>
          <a:endParaRPr lang="ru-RU"/>
        </a:p>
      </dgm:t>
    </dgm:pt>
    <dgm:pt modelId="{26296906-FC34-4FA3-AC23-ED78F9F907FC}" type="pres">
      <dgm:prSet presAssocID="{65AC2AC0-9D53-455C-973C-E5BA4AA147A1}" presName="rootComposite3" presStyleCnt="0"/>
      <dgm:spPr/>
      <dgm:t>
        <a:bodyPr/>
        <a:lstStyle/>
        <a:p>
          <a:endParaRPr lang="ru-RU"/>
        </a:p>
      </dgm:t>
    </dgm:pt>
    <dgm:pt modelId="{30C2D308-23E6-492C-98AD-1F22A34561ED}" type="pres">
      <dgm:prSet presAssocID="{65AC2AC0-9D53-455C-973C-E5BA4AA147A1}" presName="rootText3" presStyleLbl="asst1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846596E-B9D2-49F2-9283-C691DAF49E53}" type="pres">
      <dgm:prSet presAssocID="{65AC2AC0-9D53-455C-973C-E5BA4AA147A1}" presName="titleText3" presStyleLbl="fgAcc2" presStyleIdx="0" presStyleCnt="1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  <dgm:pt modelId="{2A62C565-5414-41F6-A02B-97B6C4EE56B5}" type="pres">
      <dgm:prSet presAssocID="{65AC2AC0-9D53-455C-973C-E5BA4AA147A1}" presName="rootConnector3" presStyleLbl="asst1" presStyleIdx="0" presStyleCnt="1"/>
      <dgm:spPr/>
      <dgm:t>
        <a:bodyPr/>
        <a:lstStyle/>
        <a:p>
          <a:endParaRPr lang="ru-RU"/>
        </a:p>
      </dgm:t>
    </dgm:pt>
    <dgm:pt modelId="{5A0E7BEA-6A1E-4B40-A3AE-5A66796EF3F0}" type="pres">
      <dgm:prSet presAssocID="{65AC2AC0-9D53-455C-973C-E5BA4AA147A1}" presName="hierChild6" presStyleCnt="0"/>
      <dgm:spPr/>
      <dgm:t>
        <a:bodyPr/>
        <a:lstStyle/>
        <a:p>
          <a:endParaRPr lang="ru-RU"/>
        </a:p>
      </dgm:t>
    </dgm:pt>
    <dgm:pt modelId="{F8CF846F-5C46-49F4-A8D6-4AB8882A3AC8}" type="pres">
      <dgm:prSet presAssocID="{65AC2AC0-9D53-455C-973C-E5BA4AA147A1}" presName="hierChild7" presStyleCnt="0"/>
      <dgm:spPr/>
      <dgm:t>
        <a:bodyPr/>
        <a:lstStyle/>
        <a:p>
          <a:endParaRPr lang="ru-RU"/>
        </a:p>
      </dgm:t>
    </dgm:pt>
  </dgm:ptLst>
  <dgm:cxnLst>
    <dgm:cxn modelId="{1E64BFE5-2333-483D-9ABF-3A3AF6F83E92}" type="presOf" srcId="{1F3EA490-3742-4028-A884-6671669F867C}" destId="{286DA920-3384-411E-9588-08C31E41D5DE}" srcOrd="0" destOrd="0" presId="urn:microsoft.com/office/officeart/2008/layout/NameandTitleOrganizationalChart"/>
    <dgm:cxn modelId="{04039ED2-179D-487E-A755-2119F0417840}" type="presOf" srcId="{65AC2AC0-9D53-455C-973C-E5BA4AA147A1}" destId="{30C2D308-23E6-492C-98AD-1F22A34561ED}" srcOrd="0" destOrd="0" presId="urn:microsoft.com/office/officeart/2008/layout/NameandTitleOrganizationalChart"/>
    <dgm:cxn modelId="{32DAAC09-C360-4989-9072-7E1E9725757B}" type="presOf" srcId="{62B21BE9-E891-4B41-B887-C212209AE959}" destId="{1958EDBF-665B-44C3-947D-2ADBF737FD10}" srcOrd="0" destOrd="0" presId="urn:microsoft.com/office/officeart/2008/layout/NameandTitleOrganizationalChart"/>
    <dgm:cxn modelId="{FC18F121-2D16-432D-A522-56AB5FE9BDD4}" type="presOf" srcId="{61B041B3-51AD-4936-9CEC-7086A192C955}" destId="{D98A5A39-097C-4A55-8247-A48F2AF7A992}" srcOrd="1" destOrd="0" presId="urn:microsoft.com/office/officeart/2008/layout/NameandTitleOrganizationalChart"/>
    <dgm:cxn modelId="{7F68F51C-96A3-455D-AF1D-8A9BD6F1BA1F}" type="presOf" srcId="{22AAC5E4-C96E-4931-8950-D9F4AEAC2295}" destId="{D25F435F-1293-4366-9D23-C58FEF5F6D70}" srcOrd="1" destOrd="0" presId="urn:microsoft.com/office/officeart/2008/layout/NameandTitleOrganizationalChart"/>
    <dgm:cxn modelId="{87A3A5B6-D99D-4065-BBAC-7A714E23960F}" type="presOf" srcId="{778A1A1D-7686-40A8-AEA5-465425B2465B}" destId="{FC5770AA-36AE-4DA1-BB90-030F82EAEEDE}" srcOrd="0" destOrd="0" presId="urn:microsoft.com/office/officeart/2008/layout/NameandTitleOrganizationalChart"/>
    <dgm:cxn modelId="{69DACEF6-3AB1-4B45-82ED-24F2D3B712CB}" type="presOf" srcId="{CDAB13F5-2431-477F-BC24-D44B7FB0ED71}" destId="{297ED79B-5656-4D10-8185-E0C96B06D2EB}" srcOrd="0" destOrd="0" presId="urn:microsoft.com/office/officeart/2008/layout/NameandTitleOrganizationalChart"/>
    <dgm:cxn modelId="{AD12F79B-89D5-4D78-88F7-81DB12CEFB5D}" type="presOf" srcId="{AB6B2A83-1479-4562-94C5-B0EBCCD0667F}" destId="{A3403C46-B1DF-4036-BB32-475CF32970CA}" srcOrd="0" destOrd="0" presId="urn:microsoft.com/office/officeart/2008/layout/NameandTitleOrganizationalChart"/>
    <dgm:cxn modelId="{28DB6D49-5149-4057-9489-3B3D1467F3DD}" type="presOf" srcId="{774C847F-4608-47AD-9ACB-28375CFFC8B5}" destId="{D32CCB2C-C197-4BFD-9333-81804163D71A}" srcOrd="0" destOrd="0" presId="urn:microsoft.com/office/officeart/2008/layout/NameandTitleOrganizationalChart"/>
    <dgm:cxn modelId="{A2E32349-B359-4863-9A01-2DF1474535DC}" type="presOf" srcId="{C62D812B-729A-4FBA-9DA2-4B4A53D70EC4}" destId="{1846596E-B9D2-49F2-9283-C691DAF49E53}" srcOrd="0" destOrd="0" presId="urn:microsoft.com/office/officeart/2008/layout/NameandTitleOrganizationalChart"/>
    <dgm:cxn modelId="{4F96FCDE-2832-4FC0-B8F6-A61621954217}" type="presOf" srcId="{7700F386-0D78-4915-8E5B-3BE6B6EDBA0F}" destId="{DE4FFDCD-BF60-4A4E-9FB5-E741ACCB8E87}" srcOrd="0" destOrd="0" presId="urn:microsoft.com/office/officeart/2008/layout/NameandTitleOrganizationalChart"/>
    <dgm:cxn modelId="{C9D1EAF9-8BB0-4B3B-8DA1-2486FCDA8AFC}" srcId="{22AAC5E4-C96E-4931-8950-D9F4AEAC2295}" destId="{65AC2AC0-9D53-455C-973C-E5BA4AA147A1}" srcOrd="0" destOrd="0" parTransId="{7700F386-0D78-4915-8E5B-3BE6B6EDBA0F}" sibTransId="{C62D812B-729A-4FBA-9DA2-4B4A53D70EC4}"/>
    <dgm:cxn modelId="{0892F7F3-89D5-42B6-8B74-29D95997E6BE}" type="presOf" srcId="{AD4097B4-2F15-4863-8B9C-CE30133DA3F6}" destId="{C4FCFBB8-C085-425D-9A95-8592BFCDABBD}" srcOrd="0" destOrd="0" presId="urn:microsoft.com/office/officeart/2008/layout/NameandTitleOrganizationalChart"/>
    <dgm:cxn modelId="{E3B626BC-E338-48FF-A661-304BCADC1691}" srcId="{AB6B2A83-1479-4562-94C5-B0EBCCD0667F}" destId="{22AAC5E4-C96E-4931-8950-D9F4AEAC2295}" srcOrd="0" destOrd="0" parTransId="{BC009E52-3F13-49CA-8675-17AD871B5ED3}" sibTransId="{AD4097B4-2F15-4863-8B9C-CE30133DA3F6}"/>
    <dgm:cxn modelId="{443609BB-3078-4C85-B3D7-DB424EEC44D3}" type="presOf" srcId="{7135888E-996E-40B5-8482-15EEA8BCE45D}" destId="{A86D6E3E-350C-4655-BC02-AE9BAAAD2967}" srcOrd="0" destOrd="0" presId="urn:microsoft.com/office/officeart/2008/layout/NameandTitleOrganizationalChart"/>
    <dgm:cxn modelId="{AED0FBFA-27B8-4925-A748-F80EC97FBA62}" type="presOf" srcId="{CDAB13F5-2431-477F-BC24-D44B7FB0ED71}" destId="{01667500-3470-4D51-8035-312B4D7DF3B0}" srcOrd="1" destOrd="0" presId="urn:microsoft.com/office/officeart/2008/layout/NameandTitleOrganizationalChart"/>
    <dgm:cxn modelId="{789B5245-7B0A-4102-A7A1-73499ACD7731}" type="presOf" srcId="{62B21BE9-E891-4B41-B887-C212209AE959}" destId="{9DB8215B-BDB2-46FC-AFDE-07E333374EDB}" srcOrd="1" destOrd="0" presId="urn:microsoft.com/office/officeart/2008/layout/NameandTitleOrganizationalChart"/>
    <dgm:cxn modelId="{8DFFA348-E5E4-4264-AC84-EFEC8A790FB7}" srcId="{22AAC5E4-C96E-4931-8950-D9F4AEAC2295}" destId="{61B041B3-51AD-4936-9CEC-7086A192C955}" srcOrd="3" destOrd="0" parTransId="{774C847F-4608-47AD-9ACB-28375CFFC8B5}" sibTransId="{1F3EA490-3742-4028-A884-6671669F867C}"/>
    <dgm:cxn modelId="{87EA107F-F19D-4888-93C5-36809EF41D17}" type="presOf" srcId="{61B041B3-51AD-4936-9CEC-7086A192C955}" destId="{B3A8A0D1-FE91-4243-9E68-7C74B03FED31}" srcOrd="0" destOrd="0" presId="urn:microsoft.com/office/officeart/2008/layout/NameandTitleOrganizationalChart"/>
    <dgm:cxn modelId="{E2007773-C2E9-4C2C-912C-7AADB167CCBE}" type="presOf" srcId="{A660C82A-34A7-45B3-BD3A-924DB2EFF73F}" destId="{78B55342-5D9F-4A3C-B197-CE555014975C}" srcOrd="0" destOrd="0" presId="urn:microsoft.com/office/officeart/2008/layout/NameandTitleOrganizationalChart"/>
    <dgm:cxn modelId="{D854ED05-8C83-4EC2-B98F-DA4F4C530F51}" type="presOf" srcId="{65AC2AC0-9D53-455C-973C-E5BA4AA147A1}" destId="{2A62C565-5414-41F6-A02B-97B6C4EE56B5}" srcOrd="1" destOrd="0" presId="urn:microsoft.com/office/officeart/2008/layout/NameandTitleOrganizationalChart"/>
    <dgm:cxn modelId="{9A57A094-37AD-497C-A254-21A0291E577C}" type="presOf" srcId="{22AAC5E4-C96E-4931-8950-D9F4AEAC2295}" destId="{39DABE2A-A2D2-4EFE-B9A0-A1F3977683EF}" srcOrd="0" destOrd="0" presId="urn:microsoft.com/office/officeart/2008/layout/NameandTitleOrganizationalChart"/>
    <dgm:cxn modelId="{CD6A7223-8980-4A45-AD46-1BAB536FA9F8}" srcId="{22AAC5E4-C96E-4931-8950-D9F4AEAC2295}" destId="{CDAB13F5-2431-477F-BC24-D44B7FB0ED71}" srcOrd="2" destOrd="0" parTransId="{7135888E-996E-40B5-8482-15EEA8BCE45D}" sibTransId="{A7F0F924-E7DB-4CE2-B8C1-5EADD6A8D925}"/>
    <dgm:cxn modelId="{F112F137-4AEB-456A-AC12-9B4F284F5E67}" type="presOf" srcId="{A7F0F924-E7DB-4CE2-B8C1-5EADD6A8D925}" destId="{88B6640C-E439-44F8-B91B-4C739541EF0F}" srcOrd="0" destOrd="0" presId="urn:microsoft.com/office/officeart/2008/layout/NameandTitleOrganizationalChart"/>
    <dgm:cxn modelId="{7B9A89BD-31D0-4474-ACBD-B709B5CCF65E}" srcId="{22AAC5E4-C96E-4931-8950-D9F4AEAC2295}" destId="{62B21BE9-E891-4B41-B887-C212209AE959}" srcOrd="1" destOrd="0" parTransId="{778A1A1D-7686-40A8-AEA5-465425B2465B}" sibTransId="{A660C82A-34A7-45B3-BD3A-924DB2EFF73F}"/>
    <dgm:cxn modelId="{E32167EE-A3AF-4561-9E1B-A0AE6FF4D339}" type="presParOf" srcId="{A3403C46-B1DF-4036-BB32-475CF32970CA}" destId="{30C67C43-2767-4163-AF24-570AAAC80B73}" srcOrd="0" destOrd="0" presId="urn:microsoft.com/office/officeart/2008/layout/NameandTitleOrganizationalChart"/>
    <dgm:cxn modelId="{279791C1-7352-48D0-97F3-C7775F60F4B8}" type="presParOf" srcId="{30C67C43-2767-4163-AF24-570AAAC80B73}" destId="{8ECFA85E-2304-4175-8D5B-C8EE57BF35F7}" srcOrd="0" destOrd="0" presId="urn:microsoft.com/office/officeart/2008/layout/NameandTitleOrganizationalChart"/>
    <dgm:cxn modelId="{5ADCB553-EC4F-405B-B184-ECF450AC9F57}" type="presParOf" srcId="{8ECFA85E-2304-4175-8D5B-C8EE57BF35F7}" destId="{39DABE2A-A2D2-4EFE-B9A0-A1F3977683EF}" srcOrd="0" destOrd="0" presId="urn:microsoft.com/office/officeart/2008/layout/NameandTitleOrganizationalChart"/>
    <dgm:cxn modelId="{45DE6A3B-94DC-41FF-93DB-190768D6E4AD}" type="presParOf" srcId="{8ECFA85E-2304-4175-8D5B-C8EE57BF35F7}" destId="{C4FCFBB8-C085-425D-9A95-8592BFCDABBD}" srcOrd="1" destOrd="0" presId="urn:microsoft.com/office/officeart/2008/layout/NameandTitleOrganizationalChart"/>
    <dgm:cxn modelId="{A05F3822-A7E6-438A-904C-03ABA8625A43}" type="presParOf" srcId="{8ECFA85E-2304-4175-8D5B-C8EE57BF35F7}" destId="{D25F435F-1293-4366-9D23-C58FEF5F6D70}" srcOrd="2" destOrd="0" presId="urn:microsoft.com/office/officeart/2008/layout/NameandTitleOrganizationalChart"/>
    <dgm:cxn modelId="{9EBB84B2-E8EF-45A1-90E3-47B70A8E60AE}" type="presParOf" srcId="{30C67C43-2767-4163-AF24-570AAAC80B73}" destId="{0A8B8DC3-E339-4E8D-81CF-9DD2AF886746}" srcOrd="1" destOrd="0" presId="urn:microsoft.com/office/officeart/2008/layout/NameandTitleOrganizationalChart"/>
    <dgm:cxn modelId="{08985BC7-2348-42A5-AAE6-F309E7F2DDF3}" type="presParOf" srcId="{0A8B8DC3-E339-4E8D-81CF-9DD2AF886746}" destId="{FC5770AA-36AE-4DA1-BB90-030F82EAEEDE}" srcOrd="0" destOrd="0" presId="urn:microsoft.com/office/officeart/2008/layout/NameandTitleOrganizationalChart"/>
    <dgm:cxn modelId="{62B2C2D9-3A30-4FD1-AB87-AEE9D4D52379}" type="presParOf" srcId="{0A8B8DC3-E339-4E8D-81CF-9DD2AF886746}" destId="{A78C6948-BA01-4597-8F11-F085AF5D5FAE}" srcOrd="1" destOrd="0" presId="urn:microsoft.com/office/officeart/2008/layout/NameandTitleOrganizationalChart"/>
    <dgm:cxn modelId="{77A4323E-5EA2-4887-9FD8-23774BA1CA66}" type="presParOf" srcId="{A78C6948-BA01-4597-8F11-F085AF5D5FAE}" destId="{8A4E6CDA-4139-4671-8E49-E0E00C99C369}" srcOrd="0" destOrd="0" presId="urn:microsoft.com/office/officeart/2008/layout/NameandTitleOrganizationalChart"/>
    <dgm:cxn modelId="{24E28E83-2670-4506-A0DD-0A580CF32C6E}" type="presParOf" srcId="{8A4E6CDA-4139-4671-8E49-E0E00C99C369}" destId="{1958EDBF-665B-44C3-947D-2ADBF737FD10}" srcOrd="0" destOrd="0" presId="urn:microsoft.com/office/officeart/2008/layout/NameandTitleOrganizationalChart"/>
    <dgm:cxn modelId="{C4E8337E-DCAE-4C64-A944-A22593FB1193}" type="presParOf" srcId="{8A4E6CDA-4139-4671-8E49-E0E00C99C369}" destId="{78B55342-5D9F-4A3C-B197-CE555014975C}" srcOrd="1" destOrd="0" presId="urn:microsoft.com/office/officeart/2008/layout/NameandTitleOrganizationalChart"/>
    <dgm:cxn modelId="{83787743-9024-4779-AC24-7635F61D80E9}" type="presParOf" srcId="{8A4E6CDA-4139-4671-8E49-E0E00C99C369}" destId="{9DB8215B-BDB2-46FC-AFDE-07E333374EDB}" srcOrd="2" destOrd="0" presId="urn:microsoft.com/office/officeart/2008/layout/NameandTitleOrganizationalChart"/>
    <dgm:cxn modelId="{99D23B04-EAB2-4E99-9D4F-119E58682FE1}" type="presParOf" srcId="{A78C6948-BA01-4597-8F11-F085AF5D5FAE}" destId="{457689FE-63BE-4B69-8936-67694009C6B8}" srcOrd="1" destOrd="0" presId="urn:microsoft.com/office/officeart/2008/layout/NameandTitleOrganizationalChart"/>
    <dgm:cxn modelId="{B6318EA2-EADA-4E9F-99DB-F25E837C209E}" type="presParOf" srcId="{A78C6948-BA01-4597-8F11-F085AF5D5FAE}" destId="{228954EB-7E6D-4BC0-B820-446701A95A08}" srcOrd="2" destOrd="0" presId="urn:microsoft.com/office/officeart/2008/layout/NameandTitleOrganizationalChart"/>
    <dgm:cxn modelId="{3DDE9578-52C6-4D76-A513-0F3E69AC478C}" type="presParOf" srcId="{0A8B8DC3-E339-4E8D-81CF-9DD2AF886746}" destId="{A86D6E3E-350C-4655-BC02-AE9BAAAD2967}" srcOrd="2" destOrd="0" presId="urn:microsoft.com/office/officeart/2008/layout/NameandTitleOrganizationalChart"/>
    <dgm:cxn modelId="{D4B30591-941D-445F-91B8-BC24258ACE45}" type="presParOf" srcId="{0A8B8DC3-E339-4E8D-81CF-9DD2AF886746}" destId="{63AE5291-30A7-4CB8-B0BE-6B9B7C1DBDC8}" srcOrd="3" destOrd="0" presId="urn:microsoft.com/office/officeart/2008/layout/NameandTitleOrganizationalChart"/>
    <dgm:cxn modelId="{E2CADF45-529F-4520-B56C-BB7CB7EB23C7}" type="presParOf" srcId="{63AE5291-30A7-4CB8-B0BE-6B9B7C1DBDC8}" destId="{AA684DDD-FA84-4C3D-A628-7370C572528C}" srcOrd="0" destOrd="0" presId="urn:microsoft.com/office/officeart/2008/layout/NameandTitleOrganizationalChart"/>
    <dgm:cxn modelId="{B266AD0E-8E0A-479F-B782-074ACB5205E5}" type="presParOf" srcId="{AA684DDD-FA84-4C3D-A628-7370C572528C}" destId="{297ED79B-5656-4D10-8185-E0C96B06D2EB}" srcOrd="0" destOrd="0" presId="urn:microsoft.com/office/officeart/2008/layout/NameandTitleOrganizationalChart"/>
    <dgm:cxn modelId="{F1385A33-8C5F-4540-BB7C-0BFE3CDEB606}" type="presParOf" srcId="{AA684DDD-FA84-4C3D-A628-7370C572528C}" destId="{88B6640C-E439-44F8-B91B-4C739541EF0F}" srcOrd="1" destOrd="0" presId="urn:microsoft.com/office/officeart/2008/layout/NameandTitleOrganizationalChart"/>
    <dgm:cxn modelId="{82F0395C-D0C7-4235-89B8-35D35965C568}" type="presParOf" srcId="{AA684DDD-FA84-4C3D-A628-7370C572528C}" destId="{01667500-3470-4D51-8035-312B4D7DF3B0}" srcOrd="2" destOrd="0" presId="urn:microsoft.com/office/officeart/2008/layout/NameandTitleOrganizationalChart"/>
    <dgm:cxn modelId="{3907C2FA-A23A-4A5A-A33C-94EE1C1A464E}" type="presParOf" srcId="{63AE5291-30A7-4CB8-B0BE-6B9B7C1DBDC8}" destId="{23B0C43E-738E-4277-A940-66DA75BF8811}" srcOrd="1" destOrd="0" presId="urn:microsoft.com/office/officeart/2008/layout/NameandTitleOrganizationalChart"/>
    <dgm:cxn modelId="{65262DEA-A7C0-4029-9BB8-9D79DDEC87C9}" type="presParOf" srcId="{63AE5291-30A7-4CB8-B0BE-6B9B7C1DBDC8}" destId="{E35C96B3-BFCA-4870-A26A-87671BCB92DA}" srcOrd="2" destOrd="0" presId="urn:microsoft.com/office/officeart/2008/layout/NameandTitleOrganizationalChart"/>
    <dgm:cxn modelId="{BC2C8AD5-ED04-44B0-9DCD-656AEA210784}" type="presParOf" srcId="{0A8B8DC3-E339-4E8D-81CF-9DD2AF886746}" destId="{D32CCB2C-C197-4BFD-9333-81804163D71A}" srcOrd="4" destOrd="0" presId="urn:microsoft.com/office/officeart/2008/layout/NameandTitleOrganizationalChart"/>
    <dgm:cxn modelId="{E37985C8-A0FD-4097-8B86-5E5471CAFC55}" type="presParOf" srcId="{0A8B8DC3-E339-4E8D-81CF-9DD2AF886746}" destId="{CA182589-2E42-44D0-94A7-15E6A0ECD078}" srcOrd="5" destOrd="0" presId="urn:microsoft.com/office/officeart/2008/layout/NameandTitleOrganizationalChart"/>
    <dgm:cxn modelId="{C93988F5-F5FC-4EB3-9ACB-E3109E774D87}" type="presParOf" srcId="{CA182589-2E42-44D0-94A7-15E6A0ECD078}" destId="{EABF5D89-FB64-4608-9491-67EC153171E2}" srcOrd="0" destOrd="0" presId="urn:microsoft.com/office/officeart/2008/layout/NameandTitleOrganizationalChart"/>
    <dgm:cxn modelId="{368468DB-49CF-4112-80EE-0E0B765FB53E}" type="presParOf" srcId="{EABF5D89-FB64-4608-9491-67EC153171E2}" destId="{B3A8A0D1-FE91-4243-9E68-7C74B03FED31}" srcOrd="0" destOrd="0" presId="urn:microsoft.com/office/officeart/2008/layout/NameandTitleOrganizationalChart"/>
    <dgm:cxn modelId="{2856F9C4-DEAC-4636-9D35-14AC89567436}" type="presParOf" srcId="{EABF5D89-FB64-4608-9491-67EC153171E2}" destId="{286DA920-3384-411E-9588-08C31E41D5DE}" srcOrd="1" destOrd="0" presId="urn:microsoft.com/office/officeart/2008/layout/NameandTitleOrganizationalChart"/>
    <dgm:cxn modelId="{93C18F2D-57F6-4C31-936F-E31F8083C947}" type="presParOf" srcId="{EABF5D89-FB64-4608-9491-67EC153171E2}" destId="{D98A5A39-097C-4A55-8247-A48F2AF7A992}" srcOrd="2" destOrd="0" presId="urn:microsoft.com/office/officeart/2008/layout/NameandTitleOrganizationalChart"/>
    <dgm:cxn modelId="{37171AAD-ED33-405B-8ABD-C8DF24357575}" type="presParOf" srcId="{CA182589-2E42-44D0-94A7-15E6A0ECD078}" destId="{D9E15586-8374-4D24-A75F-E9758B9B3B53}" srcOrd="1" destOrd="0" presId="urn:microsoft.com/office/officeart/2008/layout/NameandTitleOrganizationalChart"/>
    <dgm:cxn modelId="{59410AFF-191F-4ECE-959D-B5346D6F30A1}" type="presParOf" srcId="{CA182589-2E42-44D0-94A7-15E6A0ECD078}" destId="{F40AF4DB-93FF-4CB9-88A6-4A9B9634E499}" srcOrd="2" destOrd="0" presId="urn:microsoft.com/office/officeart/2008/layout/NameandTitleOrganizationalChart"/>
    <dgm:cxn modelId="{763838C8-2846-45C5-BB1A-E3EDEE1CE8A6}" type="presParOf" srcId="{30C67C43-2767-4163-AF24-570AAAC80B73}" destId="{03D6E329-5FA2-4575-80F9-63CD79C19815}" srcOrd="2" destOrd="0" presId="urn:microsoft.com/office/officeart/2008/layout/NameandTitleOrganizationalChart"/>
    <dgm:cxn modelId="{2CDEF863-438D-48E2-A1E3-15F0E3A84FDE}" type="presParOf" srcId="{03D6E329-5FA2-4575-80F9-63CD79C19815}" destId="{DE4FFDCD-BF60-4A4E-9FB5-E741ACCB8E87}" srcOrd="0" destOrd="0" presId="urn:microsoft.com/office/officeart/2008/layout/NameandTitleOrganizationalChart"/>
    <dgm:cxn modelId="{B2AA43FD-994D-41E8-A20A-FA98A0AE3D08}" type="presParOf" srcId="{03D6E329-5FA2-4575-80F9-63CD79C19815}" destId="{E23BBB9C-CA80-4FBB-84B6-F9FA1086E476}" srcOrd="1" destOrd="0" presId="urn:microsoft.com/office/officeart/2008/layout/NameandTitleOrganizationalChart"/>
    <dgm:cxn modelId="{AACBF032-EA9C-42C3-A4C0-13F400DA5E00}" type="presParOf" srcId="{E23BBB9C-CA80-4FBB-84B6-F9FA1086E476}" destId="{26296906-FC34-4FA3-AC23-ED78F9F907FC}" srcOrd="0" destOrd="0" presId="urn:microsoft.com/office/officeart/2008/layout/NameandTitleOrganizationalChart"/>
    <dgm:cxn modelId="{7C6F1356-555A-4325-A49A-EC78F57788C3}" type="presParOf" srcId="{26296906-FC34-4FA3-AC23-ED78F9F907FC}" destId="{30C2D308-23E6-492C-98AD-1F22A34561ED}" srcOrd="0" destOrd="0" presId="urn:microsoft.com/office/officeart/2008/layout/NameandTitleOrganizationalChart"/>
    <dgm:cxn modelId="{869D32B8-BB3C-4F27-A735-82D34854D943}" type="presParOf" srcId="{26296906-FC34-4FA3-AC23-ED78F9F907FC}" destId="{1846596E-B9D2-49F2-9283-C691DAF49E53}" srcOrd="1" destOrd="0" presId="urn:microsoft.com/office/officeart/2008/layout/NameandTitleOrganizationalChart"/>
    <dgm:cxn modelId="{968A9D71-F701-4B21-925E-201C48438959}" type="presParOf" srcId="{26296906-FC34-4FA3-AC23-ED78F9F907FC}" destId="{2A62C565-5414-41F6-A02B-97B6C4EE56B5}" srcOrd="2" destOrd="0" presId="urn:microsoft.com/office/officeart/2008/layout/NameandTitleOrganizationalChart"/>
    <dgm:cxn modelId="{DC18F141-7E3D-4761-BBA9-A1F0C28922F5}" type="presParOf" srcId="{E23BBB9C-CA80-4FBB-84B6-F9FA1086E476}" destId="{5A0E7BEA-6A1E-4B40-A3AE-5A66796EF3F0}" srcOrd="1" destOrd="0" presId="urn:microsoft.com/office/officeart/2008/layout/NameandTitleOrganizationalChart"/>
    <dgm:cxn modelId="{41190C06-3B6D-4155-AD81-08210E843358}" type="presParOf" srcId="{E23BBB9C-CA80-4FBB-84B6-F9FA1086E476}" destId="{F8CF846F-5C46-49F4-A8D6-4AB8882A3AC8}" srcOrd="2" destOrd="0" presId="urn:microsoft.com/office/officeart/2008/layout/NameandTitleOrganizationalChar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AAB7ED8-92BF-472C-87B1-C6386D66FBEB}" type="doc">
      <dgm:prSet loTypeId="urn:microsoft.com/office/officeart/2005/8/layout/cycle6" loCatId="cycle" qsTypeId="urn:microsoft.com/office/officeart/2005/8/quickstyle/3d1" qsCatId="3D" csTypeId="urn:microsoft.com/office/officeart/2005/8/colors/accent5_3" csCatId="accent5" phldr="1"/>
      <dgm:spPr/>
      <dgm:t>
        <a:bodyPr/>
        <a:lstStyle/>
        <a:p>
          <a:endParaRPr lang="ru-RU"/>
        </a:p>
      </dgm:t>
    </dgm:pt>
    <dgm:pt modelId="{A51210AF-817E-4E3E-B0D1-38C0AF0BD115}">
      <dgm:prSet phldrT="[Текст]" custT="1"/>
      <dgm:spPr/>
      <dgm:t>
        <a:bodyPr/>
        <a:lstStyle/>
        <a:p>
          <a:r>
            <a:rPr lang="ru-RU" sz="1800" b="1" dirty="0" smtClean="0"/>
            <a:t>Основных направлениях налоговой политики Чувашской Республики</a:t>
          </a:r>
          <a:endParaRPr lang="ru-RU" sz="1800" b="1" dirty="0"/>
        </a:p>
      </dgm:t>
    </dgm:pt>
    <dgm:pt modelId="{BF6075DF-E010-40EC-B4DC-946E87931D70}" type="parTrans" cxnId="{2A9D9DEE-F90B-47B2-B734-FC5044C56616}">
      <dgm:prSet/>
      <dgm:spPr/>
      <dgm:t>
        <a:bodyPr/>
        <a:lstStyle/>
        <a:p>
          <a:endParaRPr lang="ru-RU"/>
        </a:p>
      </dgm:t>
    </dgm:pt>
    <dgm:pt modelId="{C8234B4D-104B-4FD1-9C1F-A414143258AA}" type="sibTrans" cxnId="{2A9D9DEE-F90B-47B2-B734-FC5044C56616}">
      <dgm:prSet>
        <dgm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dgm:style>
      </dgm:prSet>
      <dgm:spPr>
        <a:ln w="76200"/>
      </dgm:spPr>
      <dgm:t>
        <a:bodyPr/>
        <a:lstStyle/>
        <a:p>
          <a:endParaRPr lang="ru-RU"/>
        </a:p>
      </dgm:t>
    </dgm:pt>
    <dgm:pt modelId="{A5495B50-43AD-4A49-9076-987885A89997}">
      <dgm:prSet phldrT="[Текст]" custT="1"/>
      <dgm:spPr/>
      <dgm:t>
        <a:bodyPr/>
        <a:lstStyle/>
        <a:p>
          <a:r>
            <a:rPr lang="ru-RU" sz="1800" b="1" dirty="0" smtClean="0"/>
            <a:t>Основных направлениях бюджетной политики Чувашской Республики</a:t>
          </a:r>
          <a:endParaRPr lang="ru-RU" sz="1800" b="1" dirty="0"/>
        </a:p>
      </dgm:t>
    </dgm:pt>
    <dgm:pt modelId="{266B1D32-B0BB-46B8-9166-582BE3B8B6C5}" type="parTrans" cxnId="{393E5E0C-FDAF-45D4-98EB-484C1151E6FB}">
      <dgm:prSet/>
      <dgm:spPr/>
      <dgm:t>
        <a:bodyPr/>
        <a:lstStyle/>
        <a:p>
          <a:endParaRPr lang="ru-RU"/>
        </a:p>
      </dgm:t>
    </dgm:pt>
    <dgm:pt modelId="{04BE0404-A1B3-4DF6-8F9E-5898A0BB0D34}" type="sibTrans" cxnId="{393E5E0C-FDAF-45D4-98EB-484C1151E6FB}">
      <dgm:prSet>
        <dgm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dgm:style>
      </dgm:prSet>
      <dgm:spPr>
        <a:ln w="76200"/>
      </dgm:spPr>
      <dgm:t>
        <a:bodyPr/>
        <a:lstStyle/>
        <a:p>
          <a:endParaRPr lang="ru-RU"/>
        </a:p>
      </dgm:t>
    </dgm:pt>
    <dgm:pt modelId="{4D5D21B2-DAFF-4489-83F7-D7EBC1E1D448}">
      <dgm:prSet phldrT="[Текст]" custT="1"/>
      <dgm:spPr/>
      <dgm:t>
        <a:bodyPr/>
        <a:lstStyle/>
        <a:p>
          <a:r>
            <a:rPr lang="ru-RU" sz="1800" b="1" dirty="0" smtClean="0"/>
            <a:t>Государственных программах Чувашской Республики</a:t>
          </a:r>
          <a:endParaRPr lang="ru-RU" sz="1800" b="1" dirty="0"/>
        </a:p>
      </dgm:t>
    </dgm:pt>
    <dgm:pt modelId="{52A72DC8-DC49-4CF4-BFCF-A66AA88A9C97}" type="parTrans" cxnId="{70F493C5-3EBF-4F49-8BEE-240781A115EE}">
      <dgm:prSet/>
      <dgm:spPr/>
      <dgm:t>
        <a:bodyPr/>
        <a:lstStyle/>
        <a:p>
          <a:endParaRPr lang="ru-RU"/>
        </a:p>
      </dgm:t>
    </dgm:pt>
    <dgm:pt modelId="{A31C26CC-7098-4C2A-9AC2-1040AD3A8036}" type="sibTrans" cxnId="{70F493C5-3EBF-4F49-8BEE-240781A115EE}">
      <dgm:prSet>
        <dgm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dgm:style>
      </dgm:prSet>
      <dgm:spPr>
        <a:ln w="76200"/>
      </dgm:spPr>
      <dgm:t>
        <a:bodyPr/>
        <a:lstStyle/>
        <a:p>
          <a:endParaRPr lang="ru-RU"/>
        </a:p>
      </dgm:t>
    </dgm:pt>
    <dgm:pt modelId="{ACECFA3F-271D-4071-ACC5-D5EA66374059}">
      <dgm:prSet phldrT="[Текст]"/>
      <dgm:spPr/>
      <dgm:t>
        <a:bodyPr/>
        <a:lstStyle/>
        <a:p>
          <a:r>
            <a:rPr lang="ru-RU" b="1" dirty="0" smtClean="0"/>
            <a:t>Прогнозе социально-экономического развития Чувашской Республики</a:t>
          </a:r>
          <a:endParaRPr lang="ru-RU" b="1" dirty="0"/>
        </a:p>
      </dgm:t>
    </dgm:pt>
    <dgm:pt modelId="{492DC491-C08E-4A09-BCB7-E9F316D39C79}" type="parTrans" cxnId="{573B9DE4-DB43-4A5C-A3C5-7C42F15550F1}">
      <dgm:prSet/>
      <dgm:spPr/>
      <dgm:t>
        <a:bodyPr/>
        <a:lstStyle/>
        <a:p>
          <a:endParaRPr lang="ru-RU"/>
        </a:p>
      </dgm:t>
    </dgm:pt>
    <dgm:pt modelId="{306D97E9-8708-417E-90DB-E143EE19C8F5}" type="sibTrans" cxnId="{573B9DE4-DB43-4A5C-A3C5-7C42F15550F1}">
      <dgm:prSet>
        <dgm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dgm:style>
      </dgm:prSet>
      <dgm:spPr>
        <a:ln w="76200"/>
      </dgm:spPr>
      <dgm:t>
        <a:bodyPr/>
        <a:lstStyle/>
        <a:p>
          <a:endParaRPr lang="ru-RU"/>
        </a:p>
      </dgm:t>
    </dgm:pt>
    <dgm:pt modelId="{50F8A006-03B7-453E-8B11-52199EE89448}" type="pres">
      <dgm:prSet presAssocID="{1AAB7ED8-92BF-472C-87B1-C6386D66FBEB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8C25282-24D3-4CFD-AC59-CD63786195EA}" type="pres">
      <dgm:prSet presAssocID="{A51210AF-817E-4E3E-B0D1-38C0AF0BD115}" presName="node" presStyleLbl="node1" presStyleIdx="0" presStyleCnt="4" custScaleX="138989" custScaleY="1626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647B94C-0F5B-451D-9428-43279F7D65DD}" type="pres">
      <dgm:prSet presAssocID="{A51210AF-817E-4E3E-B0D1-38C0AF0BD115}" presName="spNode" presStyleCnt="0"/>
      <dgm:spPr/>
    </dgm:pt>
    <dgm:pt modelId="{B1BA7DD6-4629-4464-AA76-4AC12B29F7ED}" type="pres">
      <dgm:prSet presAssocID="{C8234B4D-104B-4FD1-9C1F-A414143258AA}" presName="sibTrans" presStyleLbl="sibTrans1D1" presStyleIdx="0" presStyleCnt="4"/>
      <dgm:spPr/>
      <dgm:t>
        <a:bodyPr/>
        <a:lstStyle/>
        <a:p>
          <a:endParaRPr lang="ru-RU"/>
        </a:p>
      </dgm:t>
    </dgm:pt>
    <dgm:pt modelId="{09EE511D-0EF6-43EC-B406-0F1618FAB471}" type="pres">
      <dgm:prSet presAssocID="{A5495B50-43AD-4A49-9076-987885A89997}" presName="node" presStyleLbl="node1" presStyleIdx="1" presStyleCnt="4" custScaleX="142593" custScaleY="1626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6C46AB8-91FF-4DB2-AA00-CB287071D8BD}" type="pres">
      <dgm:prSet presAssocID="{A5495B50-43AD-4A49-9076-987885A89997}" presName="spNode" presStyleCnt="0"/>
      <dgm:spPr/>
    </dgm:pt>
    <dgm:pt modelId="{CEBC4C3C-A437-4420-A2E2-C12E33E8450C}" type="pres">
      <dgm:prSet presAssocID="{04BE0404-A1B3-4DF6-8F9E-5898A0BB0D34}" presName="sibTrans" presStyleLbl="sibTrans1D1" presStyleIdx="1" presStyleCnt="4"/>
      <dgm:spPr/>
      <dgm:t>
        <a:bodyPr/>
        <a:lstStyle/>
        <a:p>
          <a:endParaRPr lang="ru-RU"/>
        </a:p>
      </dgm:t>
    </dgm:pt>
    <dgm:pt modelId="{B5C2805B-3ECC-4AA3-B306-E04B8D93175A}" type="pres">
      <dgm:prSet presAssocID="{4D5D21B2-DAFF-4489-83F7-D7EBC1E1D448}" presName="node" presStyleLbl="node1" presStyleIdx="2" presStyleCnt="4" custScaleX="142593" custScaleY="1626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743ACCF-7837-4FB8-8080-B65670FB2E40}" type="pres">
      <dgm:prSet presAssocID="{4D5D21B2-DAFF-4489-83F7-D7EBC1E1D448}" presName="spNode" presStyleCnt="0"/>
      <dgm:spPr/>
    </dgm:pt>
    <dgm:pt modelId="{609DDD8F-8077-4ED9-B479-F4058D5BF79E}" type="pres">
      <dgm:prSet presAssocID="{A31C26CC-7098-4C2A-9AC2-1040AD3A8036}" presName="sibTrans" presStyleLbl="sibTrans1D1" presStyleIdx="2" presStyleCnt="4"/>
      <dgm:spPr/>
      <dgm:t>
        <a:bodyPr/>
        <a:lstStyle/>
        <a:p>
          <a:endParaRPr lang="ru-RU"/>
        </a:p>
      </dgm:t>
    </dgm:pt>
    <dgm:pt modelId="{FDB32F28-2B23-4FC5-B84F-1478F183AB08}" type="pres">
      <dgm:prSet presAssocID="{ACECFA3F-271D-4071-ACC5-D5EA66374059}" presName="node" presStyleLbl="node1" presStyleIdx="3" presStyleCnt="4" custScaleX="142593" custScaleY="1626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3A00F86-7713-40B8-8DA0-458E6F8C677E}" type="pres">
      <dgm:prSet presAssocID="{ACECFA3F-271D-4071-ACC5-D5EA66374059}" presName="spNode" presStyleCnt="0"/>
      <dgm:spPr/>
    </dgm:pt>
    <dgm:pt modelId="{AE08C94F-0CD5-478E-94D3-913DA7B7B592}" type="pres">
      <dgm:prSet presAssocID="{306D97E9-8708-417E-90DB-E143EE19C8F5}" presName="sibTrans" presStyleLbl="sibTrans1D1" presStyleIdx="3" presStyleCnt="4"/>
      <dgm:spPr/>
      <dgm:t>
        <a:bodyPr/>
        <a:lstStyle/>
        <a:p>
          <a:endParaRPr lang="ru-RU"/>
        </a:p>
      </dgm:t>
    </dgm:pt>
  </dgm:ptLst>
  <dgm:cxnLst>
    <dgm:cxn modelId="{2A9D9DEE-F90B-47B2-B734-FC5044C56616}" srcId="{1AAB7ED8-92BF-472C-87B1-C6386D66FBEB}" destId="{A51210AF-817E-4E3E-B0D1-38C0AF0BD115}" srcOrd="0" destOrd="0" parTransId="{BF6075DF-E010-40EC-B4DC-946E87931D70}" sibTransId="{C8234B4D-104B-4FD1-9C1F-A414143258AA}"/>
    <dgm:cxn modelId="{393E5E0C-FDAF-45D4-98EB-484C1151E6FB}" srcId="{1AAB7ED8-92BF-472C-87B1-C6386D66FBEB}" destId="{A5495B50-43AD-4A49-9076-987885A89997}" srcOrd="1" destOrd="0" parTransId="{266B1D32-B0BB-46B8-9166-582BE3B8B6C5}" sibTransId="{04BE0404-A1B3-4DF6-8F9E-5898A0BB0D34}"/>
    <dgm:cxn modelId="{AB319334-C866-4940-BC19-3F5E4ABB540F}" type="presOf" srcId="{A5495B50-43AD-4A49-9076-987885A89997}" destId="{09EE511D-0EF6-43EC-B406-0F1618FAB471}" srcOrd="0" destOrd="0" presId="urn:microsoft.com/office/officeart/2005/8/layout/cycle6"/>
    <dgm:cxn modelId="{4EB5DAAB-95CA-4CC1-AEDC-EFB5125E9522}" type="presOf" srcId="{C8234B4D-104B-4FD1-9C1F-A414143258AA}" destId="{B1BA7DD6-4629-4464-AA76-4AC12B29F7ED}" srcOrd="0" destOrd="0" presId="urn:microsoft.com/office/officeart/2005/8/layout/cycle6"/>
    <dgm:cxn modelId="{573B9DE4-DB43-4A5C-A3C5-7C42F15550F1}" srcId="{1AAB7ED8-92BF-472C-87B1-C6386D66FBEB}" destId="{ACECFA3F-271D-4071-ACC5-D5EA66374059}" srcOrd="3" destOrd="0" parTransId="{492DC491-C08E-4A09-BCB7-E9F316D39C79}" sibTransId="{306D97E9-8708-417E-90DB-E143EE19C8F5}"/>
    <dgm:cxn modelId="{D0CCB2BC-4E5F-49CD-9479-4BB47A19CF81}" type="presOf" srcId="{ACECFA3F-271D-4071-ACC5-D5EA66374059}" destId="{FDB32F28-2B23-4FC5-B84F-1478F183AB08}" srcOrd="0" destOrd="0" presId="urn:microsoft.com/office/officeart/2005/8/layout/cycle6"/>
    <dgm:cxn modelId="{1A0095BA-0124-4209-817F-DC647E6DE77A}" type="presOf" srcId="{04BE0404-A1B3-4DF6-8F9E-5898A0BB0D34}" destId="{CEBC4C3C-A437-4420-A2E2-C12E33E8450C}" srcOrd="0" destOrd="0" presId="urn:microsoft.com/office/officeart/2005/8/layout/cycle6"/>
    <dgm:cxn modelId="{70F493C5-3EBF-4F49-8BEE-240781A115EE}" srcId="{1AAB7ED8-92BF-472C-87B1-C6386D66FBEB}" destId="{4D5D21B2-DAFF-4489-83F7-D7EBC1E1D448}" srcOrd="2" destOrd="0" parTransId="{52A72DC8-DC49-4CF4-BFCF-A66AA88A9C97}" sibTransId="{A31C26CC-7098-4C2A-9AC2-1040AD3A8036}"/>
    <dgm:cxn modelId="{B4AF70D9-ECE1-49A0-A1BC-77D57B099F82}" type="presOf" srcId="{306D97E9-8708-417E-90DB-E143EE19C8F5}" destId="{AE08C94F-0CD5-478E-94D3-913DA7B7B592}" srcOrd="0" destOrd="0" presId="urn:microsoft.com/office/officeart/2005/8/layout/cycle6"/>
    <dgm:cxn modelId="{DA252B4D-D2D7-4CEC-AAB5-A3F1A2A6657F}" type="presOf" srcId="{A51210AF-817E-4E3E-B0D1-38C0AF0BD115}" destId="{28C25282-24D3-4CFD-AC59-CD63786195EA}" srcOrd="0" destOrd="0" presId="urn:microsoft.com/office/officeart/2005/8/layout/cycle6"/>
    <dgm:cxn modelId="{BE24E7BE-3613-484C-9030-89AE65134247}" type="presOf" srcId="{A31C26CC-7098-4C2A-9AC2-1040AD3A8036}" destId="{609DDD8F-8077-4ED9-B479-F4058D5BF79E}" srcOrd="0" destOrd="0" presId="urn:microsoft.com/office/officeart/2005/8/layout/cycle6"/>
    <dgm:cxn modelId="{1E103184-5769-4899-92D4-AA248006B308}" type="presOf" srcId="{1AAB7ED8-92BF-472C-87B1-C6386D66FBEB}" destId="{50F8A006-03B7-453E-8B11-52199EE89448}" srcOrd="0" destOrd="0" presId="urn:microsoft.com/office/officeart/2005/8/layout/cycle6"/>
    <dgm:cxn modelId="{1CA97521-1CB3-4C08-A457-AAA43704E01D}" type="presOf" srcId="{4D5D21B2-DAFF-4489-83F7-D7EBC1E1D448}" destId="{B5C2805B-3ECC-4AA3-B306-E04B8D93175A}" srcOrd="0" destOrd="0" presId="urn:microsoft.com/office/officeart/2005/8/layout/cycle6"/>
    <dgm:cxn modelId="{50CE96E2-EBB9-43AA-8372-9DE28A951A51}" type="presParOf" srcId="{50F8A006-03B7-453E-8B11-52199EE89448}" destId="{28C25282-24D3-4CFD-AC59-CD63786195EA}" srcOrd="0" destOrd="0" presId="urn:microsoft.com/office/officeart/2005/8/layout/cycle6"/>
    <dgm:cxn modelId="{98AB7FF7-14C7-4CA1-9FD1-816F19E5F1C2}" type="presParOf" srcId="{50F8A006-03B7-453E-8B11-52199EE89448}" destId="{A647B94C-0F5B-451D-9428-43279F7D65DD}" srcOrd="1" destOrd="0" presId="urn:microsoft.com/office/officeart/2005/8/layout/cycle6"/>
    <dgm:cxn modelId="{453EDF7D-95D1-49BE-9ABE-7063C48AED07}" type="presParOf" srcId="{50F8A006-03B7-453E-8B11-52199EE89448}" destId="{B1BA7DD6-4629-4464-AA76-4AC12B29F7ED}" srcOrd="2" destOrd="0" presId="urn:microsoft.com/office/officeart/2005/8/layout/cycle6"/>
    <dgm:cxn modelId="{DE907F73-6B14-4409-BD9E-376E249C1201}" type="presParOf" srcId="{50F8A006-03B7-453E-8B11-52199EE89448}" destId="{09EE511D-0EF6-43EC-B406-0F1618FAB471}" srcOrd="3" destOrd="0" presId="urn:microsoft.com/office/officeart/2005/8/layout/cycle6"/>
    <dgm:cxn modelId="{F58FDDD5-86F1-4BB6-BFE4-6081B29108C2}" type="presParOf" srcId="{50F8A006-03B7-453E-8B11-52199EE89448}" destId="{D6C46AB8-91FF-4DB2-AA00-CB287071D8BD}" srcOrd="4" destOrd="0" presId="urn:microsoft.com/office/officeart/2005/8/layout/cycle6"/>
    <dgm:cxn modelId="{84172652-4C9E-4F1A-96FD-3C61C000BE86}" type="presParOf" srcId="{50F8A006-03B7-453E-8B11-52199EE89448}" destId="{CEBC4C3C-A437-4420-A2E2-C12E33E8450C}" srcOrd="5" destOrd="0" presId="urn:microsoft.com/office/officeart/2005/8/layout/cycle6"/>
    <dgm:cxn modelId="{BDA7AE05-BDFF-49AD-BD2B-8BF45018EBB9}" type="presParOf" srcId="{50F8A006-03B7-453E-8B11-52199EE89448}" destId="{B5C2805B-3ECC-4AA3-B306-E04B8D93175A}" srcOrd="6" destOrd="0" presId="urn:microsoft.com/office/officeart/2005/8/layout/cycle6"/>
    <dgm:cxn modelId="{7292DD1B-22B4-43CA-810B-4CB8B37530AF}" type="presParOf" srcId="{50F8A006-03B7-453E-8B11-52199EE89448}" destId="{3743ACCF-7837-4FB8-8080-B65670FB2E40}" srcOrd="7" destOrd="0" presId="urn:microsoft.com/office/officeart/2005/8/layout/cycle6"/>
    <dgm:cxn modelId="{3B3D2678-1B6F-4D9E-ADAC-E6C2AF7A6A32}" type="presParOf" srcId="{50F8A006-03B7-453E-8B11-52199EE89448}" destId="{609DDD8F-8077-4ED9-B479-F4058D5BF79E}" srcOrd="8" destOrd="0" presId="urn:microsoft.com/office/officeart/2005/8/layout/cycle6"/>
    <dgm:cxn modelId="{E6C580EF-EEFB-4037-B53D-B20FCED40B9E}" type="presParOf" srcId="{50F8A006-03B7-453E-8B11-52199EE89448}" destId="{FDB32F28-2B23-4FC5-B84F-1478F183AB08}" srcOrd="9" destOrd="0" presId="urn:microsoft.com/office/officeart/2005/8/layout/cycle6"/>
    <dgm:cxn modelId="{B60F3539-31F0-4CA7-9ED5-DC2DD9DC9B5E}" type="presParOf" srcId="{50F8A006-03B7-453E-8B11-52199EE89448}" destId="{33A00F86-7713-40B8-8DA0-458E6F8C677E}" srcOrd="10" destOrd="0" presId="urn:microsoft.com/office/officeart/2005/8/layout/cycle6"/>
    <dgm:cxn modelId="{E1240213-F8F8-498C-A844-50C4475927E9}" type="presParOf" srcId="{50F8A006-03B7-453E-8B11-52199EE89448}" destId="{AE08C94F-0CD5-478E-94D3-913DA7B7B592}" srcOrd="11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CC59976-64CC-4537-8D8E-B8FCC07D4A56}" type="doc">
      <dgm:prSet loTypeId="urn:microsoft.com/office/officeart/2005/8/layout/cycle8" loCatId="cycle" qsTypeId="urn:microsoft.com/office/officeart/2005/8/quickstyle/simple5" qsCatId="simple" csTypeId="urn:microsoft.com/office/officeart/2005/8/colors/colorful1#1" csCatId="colorful" phldr="1"/>
      <dgm:spPr/>
    </dgm:pt>
    <dgm:pt modelId="{67C479B8-79CB-4E3C-AF4B-51F99AF1F0F6}">
      <dgm:prSet phldrT="[Текст]" custT="1"/>
      <dgm:spPr/>
      <dgm:t>
        <a:bodyPr/>
        <a:lstStyle/>
        <a:p>
          <a:pPr algn="r"/>
          <a:endParaRPr lang="ru-RU" sz="1400" b="1" dirty="0" smtClean="0"/>
        </a:p>
        <a:p>
          <a:pPr algn="r"/>
          <a:r>
            <a:rPr lang="ru-RU" sz="1400" b="1" dirty="0" smtClean="0"/>
            <a:t>Утверждение отчета об исполнении бюджета предыдущего года</a:t>
          </a:r>
          <a:endParaRPr lang="ru-RU" sz="1400" b="1" dirty="0"/>
        </a:p>
      </dgm:t>
    </dgm:pt>
    <dgm:pt modelId="{96F7D31E-F01D-4D75-ADAF-0C5EE9D7676C}" type="parTrans" cxnId="{16F9D93B-ACDB-49A4-AE4B-5143EA88A525}">
      <dgm:prSet/>
      <dgm:spPr/>
      <dgm:t>
        <a:bodyPr/>
        <a:lstStyle/>
        <a:p>
          <a:endParaRPr lang="ru-RU" b="1"/>
        </a:p>
      </dgm:t>
    </dgm:pt>
    <dgm:pt modelId="{FA7967A1-D43F-457B-A04F-2D6451A2B03F}" type="sibTrans" cxnId="{16F9D93B-ACDB-49A4-AE4B-5143EA88A525}">
      <dgm:prSet/>
      <dgm:spPr/>
      <dgm:t>
        <a:bodyPr/>
        <a:lstStyle/>
        <a:p>
          <a:endParaRPr lang="ru-RU" b="1"/>
        </a:p>
      </dgm:t>
    </dgm:pt>
    <dgm:pt modelId="{804975CC-6CF4-47D1-BD0A-940EBDCA7574}">
      <dgm:prSet phldrT="[Текст]" custT="1"/>
      <dgm:spPr>
        <a:solidFill>
          <a:schemeClr val="accent2">
            <a:lumMod val="75000"/>
          </a:schemeClr>
        </a:solidFill>
      </dgm:spPr>
      <dgm:t>
        <a:bodyPr/>
        <a:lstStyle/>
        <a:p>
          <a:pPr algn="ctr"/>
          <a:endParaRPr lang="ru-RU" sz="1400" b="1" dirty="0" smtClean="0"/>
        </a:p>
        <a:p>
          <a:pPr algn="l"/>
          <a:r>
            <a:rPr lang="ru-RU" sz="1400" b="1" dirty="0" smtClean="0"/>
            <a:t>Составление проекта бюджета очередного года</a:t>
          </a:r>
          <a:endParaRPr lang="ru-RU" sz="1400" b="1" dirty="0"/>
        </a:p>
      </dgm:t>
    </dgm:pt>
    <dgm:pt modelId="{0527C35E-81F7-466F-8D06-63A4EF65A333}" type="parTrans" cxnId="{4237B6ED-DDEE-42B2-8E43-820FA46C28A0}">
      <dgm:prSet/>
      <dgm:spPr/>
      <dgm:t>
        <a:bodyPr/>
        <a:lstStyle/>
        <a:p>
          <a:endParaRPr lang="ru-RU" b="1"/>
        </a:p>
      </dgm:t>
    </dgm:pt>
    <dgm:pt modelId="{76296FD6-98EC-4A51-B0AE-603F8E7D623D}" type="sibTrans" cxnId="{4237B6ED-DDEE-42B2-8E43-820FA46C28A0}">
      <dgm:prSet/>
      <dgm:spPr/>
      <dgm:t>
        <a:bodyPr/>
        <a:lstStyle/>
        <a:p>
          <a:endParaRPr lang="ru-RU" b="1"/>
        </a:p>
      </dgm:t>
    </dgm:pt>
    <dgm:pt modelId="{DB9137E0-04C3-41DD-92EF-B909727F1245}">
      <dgm:prSet phldrT="[Текст]" custT="1"/>
      <dgm:spPr/>
      <dgm:t>
        <a:bodyPr/>
        <a:lstStyle/>
        <a:p>
          <a:pPr algn="r"/>
          <a:r>
            <a:rPr lang="ru-RU" sz="1400" b="1" dirty="0" smtClean="0"/>
            <a:t>Рассмотрение проекта бюджета очередного года</a:t>
          </a:r>
          <a:endParaRPr lang="ru-RU" sz="1400" b="1" dirty="0"/>
        </a:p>
      </dgm:t>
    </dgm:pt>
    <dgm:pt modelId="{9DB6A80E-7349-44E0-A016-93394582D131}" type="sibTrans" cxnId="{41F2AC8D-068A-4633-93B3-1F7CF042C6E9}">
      <dgm:prSet/>
      <dgm:spPr/>
      <dgm:t>
        <a:bodyPr/>
        <a:lstStyle/>
        <a:p>
          <a:endParaRPr lang="ru-RU" b="1"/>
        </a:p>
      </dgm:t>
    </dgm:pt>
    <dgm:pt modelId="{1CC5151F-53A8-4196-97AA-63386F8B9A90}" type="parTrans" cxnId="{41F2AC8D-068A-4633-93B3-1F7CF042C6E9}">
      <dgm:prSet/>
      <dgm:spPr/>
      <dgm:t>
        <a:bodyPr/>
        <a:lstStyle/>
        <a:p>
          <a:endParaRPr lang="ru-RU" b="1"/>
        </a:p>
      </dgm:t>
    </dgm:pt>
    <dgm:pt modelId="{17F76E49-923E-46CA-8364-D26CACBCD025}">
      <dgm:prSet phldrT="[Текст]" custT="1"/>
      <dgm:spPr/>
      <dgm:t>
        <a:bodyPr/>
        <a:lstStyle/>
        <a:p>
          <a:pPr algn="l"/>
          <a:r>
            <a:rPr lang="ru-RU" sz="1400" b="1" dirty="0" smtClean="0"/>
            <a:t>Утверждение бюджета очередного года</a:t>
          </a:r>
          <a:endParaRPr lang="ru-RU" sz="1400" b="1" dirty="0"/>
        </a:p>
      </dgm:t>
    </dgm:pt>
    <dgm:pt modelId="{61273E43-A622-43E7-9F9E-013BA2AC3E56}" type="parTrans" cxnId="{10AC6F65-CFA1-4664-96BA-31E34285EC17}">
      <dgm:prSet/>
      <dgm:spPr/>
      <dgm:t>
        <a:bodyPr/>
        <a:lstStyle/>
        <a:p>
          <a:endParaRPr lang="ru-RU" b="1"/>
        </a:p>
      </dgm:t>
    </dgm:pt>
    <dgm:pt modelId="{482E5A08-8EA2-4BBB-B2AF-0AFA8970CC88}" type="sibTrans" cxnId="{10AC6F65-CFA1-4664-96BA-31E34285EC17}">
      <dgm:prSet/>
      <dgm:spPr/>
      <dgm:t>
        <a:bodyPr/>
        <a:lstStyle/>
        <a:p>
          <a:endParaRPr lang="ru-RU" b="1"/>
        </a:p>
      </dgm:t>
    </dgm:pt>
    <dgm:pt modelId="{ECB64474-2C4E-4705-AAF6-8050BAE96CFE}">
      <dgm:prSet phldrT="[Текст]" custT="1"/>
      <dgm:spPr/>
      <dgm:t>
        <a:bodyPr/>
        <a:lstStyle/>
        <a:p>
          <a:pPr algn="r"/>
          <a:r>
            <a:rPr lang="ru-RU" sz="1400" b="1" dirty="0" smtClean="0"/>
            <a:t>Исполнение бюджета в текущем году</a:t>
          </a:r>
          <a:endParaRPr lang="ru-RU" sz="1400" b="1" dirty="0"/>
        </a:p>
      </dgm:t>
    </dgm:pt>
    <dgm:pt modelId="{711F63B3-9B13-4AE5-AE28-0F5E81D88C2B}" type="parTrans" cxnId="{F2AF6333-9F20-4262-A99D-D03480DC94AB}">
      <dgm:prSet/>
      <dgm:spPr/>
      <dgm:t>
        <a:bodyPr/>
        <a:lstStyle/>
        <a:p>
          <a:endParaRPr lang="ru-RU" b="1"/>
        </a:p>
      </dgm:t>
    </dgm:pt>
    <dgm:pt modelId="{3BD1F4B0-7453-454F-A14A-FE56C84337AB}" type="sibTrans" cxnId="{F2AF6333-9F20-4262-A99D-D03480DC94AB}">
      <dgm:prSet/>
      <dgm:spPr/>
      <dgm:t>
        <a:bodyPr/>
        <a:lstStyle/>
        <a:p>
          <a:endParaRPr lang="ru-RU" b="1"/>
        </a:p>
      </dgm:t>
    </dgm:pt>
    <dgm:pt modelId="{05E172B5-4C68-4BC9-815B-9E2AE5DDFB57}">
      <dgm:prSet phldrT="[Текст]" custT="1"/>
      <dgm:spPr/>
      <dgm:t>
        <a:bodyPr/>
        <a:lstStyle/>
        <a:p>
          <a:pPr algn="l"/>
          <a:r>
            <a:rPr lang="ru-RU" sz="1400" b="1" dirty="0" smtClean="0"/>
            <a:t>Формирование отчета об исполнении бюджета предыдущего года</a:t>
          </a:r>
          <a:endParaRPr lang="ru-RU" sz="1400" b="1" dirty="0"/>
        </a:p>
      </dgm:t>
    </dgm:pt>
    <dgm:pt modelId="{C605A835-60BA-4E4C-A1B7-45FA8A0F045F}" type="parTrans" cxnId="{A55E5BAA-BC43-4D95-9614-81BFB1C2196C}">
      <dgm:prSet/>
      <dgm:spPr/>
      <dgm:t>
        <a:bodyPr/>
        <a:lstStyle/>
        <a:p>
          <a:endParaRPr lang="ru-RU" b="1"/>
        </a:p>
      </dgm:t>
    </dgm:pt>
    <dgm:pt modelId="{93A48A5E-E443-4EE8-BA17-BB2D05E5DCBA}" type="sibTrans" cxnId="{A55E5BAA-BC43-4D95-9614-81BFB1C2196C}">
      <dgm:prSet/>
      <dgm:spPr/>
      <dgm:t>
        <a:bodyPr/>
        <a:lstStyle/>
        <a:p>
          <a:endParaRPr lang="ru-RU" b="1"/>
        </a:p>
      </dgm:t>
    </dgm:pt>
    <dgm:pt modelId="{5A83CEAF-857D-4241-8103-98853D011D82}" type="pres">
      <dgm:prSet presAssocID="{0CC59976-64CC-4537-8D8E-B8FCC07D4A56}" presName="compositeShape" presStyleCnt="0">
        <dgm:presLayoutVars>
          <dgm:chMax val="7"/>
          <dgm:dir/>
          <dgm:resizeHandles val="exact"/>
        </dgm:presLayoutVars>
      </dgm:prSet>
      <dgm:spPr/>
    </dgm:pt>
    <dgm:pt modelId="{4AF62A4F-6281-44A9-8CCB-EC1D32ECC29E}" type="pres">
      <dgm:prSet presAssocID="{0CC59976-64CC-4537-8D8E-B8FCC07D4A56}" presName="wedge1" presStyleLbl="node1" presStyleIdx="0" presStyleCnt="6"/>
      <dgm:spPr/>
      <dgm:t>
        <a:bodyPr/>
        <a:lstStyle/>
        <a:p>
          <a:endParaRPr lang="ru-RU"/>
        </a:p>
      </dgm:t>
    </dgm:pt>
    <dgm:pt modelId="{0D278E1A-672D-4E79-A420-13FD6E1C6454}" type="pres">
      <dgm:prSet presAssocID="{0CC59976-64CC-4537-8D8E-B8FCC07D4A56}" presName="dummy1a" presStyleCnt="0"/>
      <dgm:spPr/>
    </dgm:pt>
    <dgm:pt modelId="{C0797E7B-9B21-424A-8FF5-3B0874FDD097}" type="pres">
      <dgm:prSet presAssocID="{0CC59976-64CC-4537-8D8E-B8FCC07D4A56}" presName="dummy1b" presStyleCnt="0"/>
      <dgm:spPr/>
    </dgm:pt>
    <dgm:pt modelId="{740B71DB-D616-4EF1-98F2-8EAEDB8665E1}" type="pres">
      <dgm:prSet presAssocID="{0CC59976-64CC-4537-8D8E-B8FCC07D4A56}" presName="wedge1Tx" presStyleLbl="node1" presStyleIdx="0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42E3C46-EC8A-4ABB-BCAE-D9BAAC0F901D}" type="pres">
      <dgm:prSet presAssocID="{0CC59976-64CC-4537-8D8E-B8FCC07D4A56}" presName="wedge2" presStyleLbl="node1" presStyleIdx="1" presStyleCnt="6"/>
      <dgm:spPr/>
      <dgm:t>
        <a:bodyPr/>
        <a:lstStyle/>
        <a:p>
          <a:endParaRPr lang="ru-RU"/>
        </a:p>
      </dgm:t>
    </dgm:pt>
    <dgm:pt modelId="{750BBB24-9553-4978-A5C7-E6BFB7ED49D0}" type="pres">
      <dgm:prSet presAssocID="{0CC59976-64CC-4537-8D8E-B8FCC07D4A56}" presName="dummy2a" presStyleCnt="0"/>
      <dgm:spPr/>
    </dgm:pt>
    <dgm:pt modelId="{E2647F9B-D437-4C8F-80E6-471F5C0183BF}" type="pres">
      <dgm:prSet presAssocID="{0CC59976-64CC-4537-8D8E-B8FCC07D4A56}" presName="dummy2b" presStyleCnt="0"/>
      <dgm:spPr/>
    </dgm:pt>
    <dgm:pt modelId="{13877B98-6675-42E9-945C-2FAC2CCA660C}" type="pres">
      <dgm:prSet presAssocID="{0CC59976-64CC-4537-8D8E-B8FCC07D4A56}" presName="wedge2Tx" presStyleLbl="node1" presStyleIdx="1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F4DAB56-0E4E-4262-BFE2-5F22B9C565D7}" type="pres">
      <dgm:prSet presAssocID="{0CC59976-64CC-4537-8D8E-B8FCC07D4A56}" presName="wedge3" presStyleLbl="node1" presStyleIdx="2" presStyleCnt="6"/>
      <dgm:spPr/>
      <dgm:t>
        <a:bodyPr/>
        <a:lstStyle/>
        <a:p>
          <a:endParaRPr lang="ru-RU"/>
        </a:p>
      </dgm:t>
    </dgm:pt>
    <dgm:pt modelId="{5A7D453C-E265-42CE-8911-E2E2A2D9A579}" type="pres">
      <dgm:prSet presAssocID="{0CC59976-64CC-4537-8D8E-B8FCC07D4A56}" presName="dummy3a" presStyleCnt="0"/>
      <dgm:spPr/>
    </dgm:pt>
    <dgm:pt modelId="{598D2280-9461-4EE1-AA2C-BC3C4C3C41F1}" type="pres">
      <dgm:prSet presAssocID="{0CC59976-64CC-4537-8D8E-B8FCC07D4A56}" presName="dummy3b" presStyleCnt="0"/>
      <dgm:spPr/>
    </dgm:pt>
    <dgm:pt modelId="{CF8795A2-0B39-49CF-9E5A-203CAA8C33C6}" type="pres">
      <dgm:prSet presAssocID="{0CC59976-64CC-4537-8D8E-B8FCC07D4A56}" presName="wedge3Tx" presStyleLbl="node1" presStyleIdx="2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EC7F541-63A3-4EAE-B73C-7B624E9A8B04}" type="pres">
      <dgm:prSet presAssocID="{0CC59976-64CC-4537-8D8E-B8FCC07D4A56}" presName="wedge4" presStyleLbl="node1" presStyleIdx="3" presStyleCnt="6"/>
      <dgm:spPr/>
      <dgm:t>
        <a:bodyPr/>
        <a:lstStyle/>
        <a:p>
          <a:endParaRPr lang="ru-RU"/>
        </a:p>
      </dgm:t>
    </dgm:pt>
    <dgm:pt modelId="{F96A818A-D8C9-41DD-9CB3-C7DE7AE8CF4F}" type="pres">
      <dgm:prSet presAssocID="{0CC59976-64CC-4537-8D8E-B8FCC07D4A56}" presName="dummy4a" presStyleCnt="0"/>
      <dgm:spPr/>
    </dgm:pt>
    <dgm:pt modelId="{BFD46E79-D8E1-4475-A9C1-61CAA34304EE}" type="pres">
      <dgm:prSet presAssocID="{0CC59976-64CC-4537-8D8E-B8FCC07D4A56}" presName="dummy4b" presStyleCnt="0"/>
      <dgm:spPr/>
    </dgm:pt>
    <dgm:pt modelId="{68657E94-A1A4-466A-A4AE-DF569D48D293}" type="pres">
      <dgm:prSet presAssocID="{0CC59976-64CC-4537-8D8E-B8FCC07D4A56}" presName="wedge4Tx" presStyleLbl="node1" presStyleIdx="3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476E67D-5740-41C1-B512-8D9664E886EA}" type="pres">
      <dgm:prSet presAssocID="{0CC59976-64CC-4537-8D8E-B8FCC07D4A56}" presName="wedge5" presStyleLbl="node1" presStyleIdx="4" presStyleCnt="6"/>
      <dgm:spPr/>
      <dgm:t>
        <a:bodyPr/>
        <a:lstStyle/>
        <a:p>
          <a:endParaRPr lang="ru-RU"/>
        </a:p>
      </dgm:t>
    </dgm:pt>
    <dgm:pt modelId="{703C93DC-6538-419A-BF89-E09F262006D9}" type="pres">
      <dgm:prSet presAssocID="{0CC59976-64CC-4537-8D8E-B8FCC07D4A56}" presName="dummy5a" presStyleCnt="0"/>
      <dgm:spPr/>
    </dgm:pt>
    <dgm:pt modelId="{8FBBB6A5-D1B6-4EC1-9D4E-3B2FA54A9325}" type="pres">
      <dgm:prSet presAssocID="{0CC59976-64CC-4537-8D8E-B8FCC07D4A56}" presName="dummy5b" presStyleCnt="0"/>
      <dgm:spPr/>
    </dgm:pt>
    <dgm:pt modelId="{2C360389-B675-45DE-A33A-F1C14C06ECE2}" type="pres">
      <dgm:prSet presAssocID="{0CC59976-64CC-4537-8D8E-B8FCC07D4A56}" presName="wedge5Tx" presStyleLbl="node1" presStyleIdx="4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A87E9FC-B2D7-4745-9F92-BBE64603542E}" type="pres">
      <dgm:prSet presAssocID="{0CC59976-64CC-4537-8D8E-B8FCC07D4A56}" presName="wedge6" presStyleLbl="node1" presStyleIdx="5" presStyleCnt="6"/>
      <dgm:spPr/>
      <dgm:t>
        <a:bodyPr/>
        <a:lstStyle/>
        <a:p>
          <a:endParaRPr lang="ru-RU"/>
        </a:p>
      </dgm:t>
    </dgm:pt>
    <dgm:pt modelId="{10953369-E3EE-45C5-BFC4-FB3304D1768D}" type="pres">
      <dgm:prSet presAssocID="{0CC59976-64CC-4537-8D8E-B8FCC07D4A56}" presName="dummy6a" presStyleCnt="0"/>
      <dgm:spPr/>
    </dgm:pt>
    <dgm:pt modelId="{FAA213C5-586F-4AC7-B1A6-31CDA7211B37}" type="pres">
      <dgm:prSet presAssocID="{0CC59976-64CC-4537-8D8E-B8FCC07D4A56}" presName="dummy6b" presStyleCnt="0"/>
      <dgm:spPr/>
    </dgm:pt>
    <dgm:pt modelId="{D71A6E66-33C1-424E-9406-2878A3DD5A71}" type="pres">
      <dgm:prSet presAssocID="{0CC59976-64CC-4537-8D8E-B8FCC07D4A56}" presName="wedge6Tx" presStyleLbl="node1" presStyleIdx="5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45E1EC9-0933-4E6B-AECB-D952B70FC643}" type="pres">
      <dgm:prSet presAssocID="{76296FD6-98EC-4A51-B0AE-603F8E7D623D}" presName="arrowWedge1" presStyleLbl="fgSibTrans2D1" presStyleIdx="0" presStyleCnt="6"/>
      <dgm:spPr>
        <a:solidFill>
          <a:schemeClr val="accent2">
            <a:lumMod val="75000"/>
          </a:schemeClr>
        </a:solidFill>
      </dgm:spPr>
    </dgm:pt>
    <dgm:pt modelId="{A4DA3E07-BB5F-47AE-8641-79F859DB5CB5}" type="pres">
      <dgm:prSet presAssocID="{9DB6A80E-7349-44E0-A016-93394582D131}" presName="arrowWedge2" presStyleLbl="fgSibTrans2D1" presStyleIdx="1" presStyleCnt="6"/>
      <dgm:spPr/>
    </dgm:pt>
    <dgm:pt modelId="{213181CF-CFAC-4748-ABA5-035FEB22F4F7}" type="pres">
      <dgm:prSet presAssocID="{482E5A08-8EA2-4BBB-B2AF-0AFA8970CC88}" presName="arrowWedge3" presStyleLbl="fgSibTrans2D1" presStyleIdx="2" presStyleCnt="6"/>
      <dgm:spPr/>
    </dgm:pt>
    <dgm:pt modelId="{A92B7A11-A671-4B89-9347-B0ACB03A440B}" type="pres">
      <dgm:prSet presAssocID="{3BD1F4B0-7453-454F-A14A-FE56C84337AB}" presName="arrowWedge4" presStyleLbl="fgSibTrans2D1" presStyleIdx="3" presStyleCnt="6"/>
      <dgm:spPr/>
    </dgm:pt>
    <dgm:pt modelId="{7BA1513E-5EC7-4F59-860A-3B64659C2085}" type="pres">
      <dgm:prSet presAssocID="{93A48A5E-E443-4EE8-BA17-BB2D05E5DCBA}" presName="arrowWedge5" presStyleLbl="fgSibTrans2D1" presStyleIdx="4" presStyleCnt="6"/>
      <dgm:spPr/>
    </dgm:pt>
    <dgm:pt modelId="{0D69B72D-0C44-42CD-AEA0-3AD3918B2D39}" type="pres">
      <dgm:prSet presAssocID="{FA7967A1-D43F-457B-A04F-2D6451A2B03F}" presName="arrowWedge6" presStyleLbl="fgSibTrans2D1" presStyleIdx="5" presStyleCnt="6"/>
      <dgm:spPr/>
    </dgm:pt>
  </dgm:ptLst>
  <dgm:cxnLst>
    <dgm:cxn modelId="{EB3AA91D-3D7B-4374-B3F7-97C40F0CA0A7}" type="presOf" srcId="{DB9137E0-04C3-41DD-92EF-B909727F1245}" destId="{842E3C46-EC8A-4ABB-BCAE-D9BAAC0F901D}" srcOrd="0" destOrd="0" presId="urn:microsoft.com/office/officeart/2005/8/layout/cycle8"/>
    <dgm:cxn modelId="{A55E5BAA-BC43-4D95-9614-81BFB1C2196C}" srcId="{0CC59976-64CC-4537-8D8E-B8FCC07D4A56}" destId="{05E172B5-4C68-4BC9-815B-9E2AE5DDFB57}" srcOrd="4" destOrd="0" parTransId="{C605A835-60BA-4E4C-A1B7-45FA8A0F045F}" sibTransId="{93A48A5E-E443-4EE8-BA17-BB2D05E5DCBA}"/>
    <dgm:cxn modelId="{83C0B71A-83FB-40CA-ADA2-F57568F599D9}" type="presOf" srcId="{67C479B8-79CB-4E3C-AF4B-51F99AF1F0F6}" destId="{D71A6E66-33C1-424E-9406-2878A3DD5A71}" srcOrd="1" destOrd="0" presId="urn:microsoft.com/office/officeart/2005/8/layout/cycle8"/>
    <dgm:cxn modelId="{BFAB04C5-ABE3-4527-9606-9EA331365D0F}" type="presOf" srcId="{ECB64474-2C4E-4705-AAF6-8050BAE96CFE}" destId="{4EC7F541-63A3-4EAE-B73C-7B624E9A8B04}" srcOrd="0" destOrd="0" presId="urn:microsoft.com/office/officeart/2005/8/layout/cycle8"/>
    <dgm:cxn modelId="{41F2AC8D-068A-4633-93B3-1F7CF042C6E9}" srcId="{0CC59976-64CC-4537-8D8E-B8FCC07D4A56}" destId="{DB9137E0-04C3-41DD-92EF-B909727F1245}" srcOrd="1" destOrd="0" parTransId="{1CC5151F-53A8-4196-97AA-63386F8B9A90}" sibTransId="{9DB6A80E-7349-44E0-A016-93394582D131}"/>
    <dgm:cxn modelId="{96ED972A-8166-4654-A500-D4F0C7B1E3F1}" type="presOf" srcId="{17F76E49-923E-46CA-8364-D26CACBCD025}" destId="{CF8795A2-0B39-49CF-9E5A-203CAA8C33C6}" srcOrd="1" destOrd="0" presId="urn:microsoft.com/office/officeart/2005/8/layout/cycle8"/>
    <dgm:cxn modelId="{69C9B0C3-B875-49DA-8D88-AD05108DE5F0}" type="presOf" srcId="{05E172B5-4C68-4BC9-815B-9E2AE5DDFB57}" destId="{2C360389-B675-45DE-A33A-F1C14C06ECE2}" srcOrd="1" destOrd="0" presId="urn:microsoft.com/office/officeart/2005/8/layout/cycle8"/>
    <dgm:cxn modelId="{2838D954-7E13-433F-8530-C9C16978BB30}" type="presOf" srcId="{ECB64474-2C4E-4705-AAF6-8050BAE96CFE}" destId="{68657E94-A1A4-466A-A4AE-DF569D48D293}" srcOrd="1" destOrd="0" presId="urn:microsoft.com/office/officeart/2005/8/layout/cycle8"/>
    <dgm:cxn modelId="{B5252B14-6E94-499C-8743-CF815FD4832E}" type="presOf" srcId="{17F76E49-923E-46CA-8364-D26CACBCD025}" destId="{EF4DAB56-0E4E-4262-BFE2-5F22B9C565D7}" srcOrd="0" destOrd="0" presId="urn:microsoft.com/office/officeart/2005/8/layout/cycle8"/>
    <dgm:cxn modelId="{60130FF4-5BC6-40D2-9DC0-2E0FAFD52AE0}" type="presOf" srcId="{804975CC-6CF4-47D1-BD0A-940EBDCA7574}" destId="{4AF62A4F-6281-44A9-8CCB-EC1D32ECC29E}" srcOrd="0" destOrd="0" presId="urn:microsoft.com/office/officeart/2005/8/layout/cycle8"/>
    <dgm:cxn modelId="{16F9D93B-ACDB-49A4-AE4B-5143EA88A525}" srcId="{0CC59976-64CC-4537-8D8E-B8FCC07D4A56}" destId="{67C479B8-79CB-4E3C-AF4B-51F99AF1F0F6}" srcOrd="5" destOrd="0" parTransId="{96F7D31E-F01D-4D75-ADAF-0C5EE9D7676C}" sibTransId="{FA7967A1-D43F-457B-A04F-2D6451A2B03F}"/>
    <dgm:cxn modelId="{3909185B-3969-481C-AA5D-54888D04CA2D}" type="presOf" srcId="{804975CC-6CF4-47D1-BD0A-940EBDCA7574}" destId="{740B71DB-D616-4EF1-98F2-8EAEDB8665E1}" srcOrd="1" destOrd="0" presId="urn:microsoft.com/office/officeart/2005/8/layout/cycle8"/>
    <dgm:cxn modelId="{29A43981-884C-44A9-B33E-F04E02355011}" type="presOf" srcId="{67C479B8-79CB-4E3C-AF4B-51F99AF1F0F6}" destId="{DA87E9FC-B2D7-4745-9F92-BBE64603542E}" srcOrd="0" destOrd="0" presId="urn:microsoft.com/office/officeart/2005/8/layout/cycle8"/>
    <dgm:cxn modelId="{F2AF6333-9F20-4262-A99D-D03480DC94AB}" srcId="{0CC59976-64CC-4537-8D8E-B8FCC07D4A56}" destId="{ECB64474-2C4E-4705-AAF6-8050BAE96CFE}" srcOrd="3" destOrd="0" parTransId="{711F63B3-9B13-4AE5-AE28-0F5E81D88C2B}" sibTransId="{3BD1F4B0-7453-454F-A14A-FE56C84337AB}"/>
    <dgm:cxn modelId="{4237B6ED-DDEE-42B2-8E43-820FA46C28A0}" srcId="{0CC59976-64CC-4537-8D8E-B8FCC07D4A56}" destId="{804975CC-6CF4-47D1-BD0A-940EBDCA7574}" srcOrd="0" destOrd="0" parTransId="{0527C35E-81F7-466F-8D06-63A4EF65A333}" sibTransId="{76296FD6-98EC-4A51-B0AE-603F8E7D623D}"/>
    <dgm:cxn modelId="{4D951E67-1E92-4E86-B5C6-009D152A71BA}" type="presOf" srcId="{DB9137E0-04C3-41DD-92EF-B909727F1245}" destId="{13877B98-6675-42E9-945C-2FAC2CCA660C}" srcOrd="1" destOrd="0" presId="urn:microsoft.com/office/officeart/2005/8/layout/cycle8"/>
    <dgm:cxn modelId="{BBD3EB3C-B427-4F81-8525-C33F3F9EBFB9}" type="presOf" srcId="{05E172B5-4C68-4BC9-815B-9E2AE5DDFB57}" destId="{0476E67D-5740-41C1-B512-8D9664E886EA}" srcOrd="0" destOrd="0" presId="urn:microsoft.com/office/officeart/2005/8/layout/cycle8"/>
    <dgm:cxn modelId="{EF639702-1CE3-4E2E-A2D8-F12A5935547A}" type="presOf" srcId="{0CC59976-64CC-4537-8D8E-B8FCC07D4A56}" destId="{5A83CEAF-857D-4241-8103-98853D011D82}" srcOrd="0" destOrd="0" presId="urn:microsoft.com/office/officeart/2005/8/layout/cycle8"/>
    <dgm:cxn modelId="{10AC6F65-CFA1-4664-96BA-31E34285EC17}" srcId="{0CC59976-64CC-4537-8D8E-B8FCC07D4A56}" destId="{17F76E49-923E-46CA-8364-D26CACBCD025}" srcOrd="2" destOrd="0" parTransId="{61273E43-A622-43E7-9F9E-013BA2AC3E56}" sibTransId="{482E5A08-8EA2-4BBB-B2AF-0AFA8970CC88}"/>
    <dgm:cxn modelId="{A1DBA41F-53F5-4C3D-A34F-D4FB62C7FC08}" type="presParOf" srcId="{5A83CEAF-857D-4241-8103-98853D011D82}" destId="{4AF62A4F-6281-44A9-8CCB-EC1D32ECC29E}" srcOrd="0" destOrd="0" presId="urn:microsoft.com/office/officeart/2005/8/layout/cycle8"/>
    <dgm:cxn modelId="{92B6316D-0DE5-4551-BFE3-4819E5405611}" type="presParOf" srcId="{5A83CEAF-857D-4241-8103-98853D011D82}" destId="{0D278E1A-672D-4E79-A420-13FD6E1C6454}" srcOrd="1" destOrd="0" presId="urn:microsoft.com/office/officeart/2005/8/layout/cycle8"/>
    <dgm:cxn modelId="{34D4C8E0-B18E-4481-8032-6E48FDEAD7E1}" type="presParOf" srcId="{5A83CEAF-857D-4241-8103-98853D011D82}" destId="{C0797E7B-9B21-424A-8FF5-3B0874FDD097}" srcOrd="2" destOrd="0" presId="urn:microsoft.com/office/officeart/2005/8/layout/cycle8"/>
    <dgm:cxn modelId="{3FA7CD6A-380E-4045-AB58-2DD93ABA0851}" type="presParOf" srcId="{5A83CEAF-857D-4241-8103-98853D011D82}" destId="{740B71DB-D616-4EF1-98F2-8EAEDB8665E1}" srcOrd="3" destOrd="0" presId="urn:microsoft.com/office/officeart/2005/8/layout/cycle8"/>
    <dgm:cxn modelId="{049AFCE5-DD57-4E10-9B79-4E16E1932368}" type="presParOf" srcId="{5A83CEAF-857D-4241-8103-98853D011D82}" destId="{842E3C46-EC8A-4ABB-BCAE-D9BAAC0F901D}" srcOrd="4" destOrd="0" presId="urn:microsoft.com/office/officeart/2005/8/layout/cycle8"/>
    <dgm:cxn modelId="{BA3553BA-EE8F-430A-860A-684A56295C0F}" type="presParOf" srcId="{5A83CEAF-857D-4241-8103-98853D011D82}" destId="{750BBB24-9553-4978-A5C7-E6BFB7ED49D0}" srcOrd="5" destOrd="0" presId="urn:microsoft.com/office/officeart/2005/8/layout/cycle8"/>
    <dgm:cxn modelId="{10C609CC-7137-485B-A6F0-027396A47D79}" type="presParOf" srcId="{5A83CEAF-857D-4241-8103-98853D011D82}" destId="{E2647F9B-D437-4C8F-80E6-471F5C0183BF}" srcOrd="6" destOrd="0" presId="urn:microsoft.com/office/officeart/2005/8/layout/cycle8"/>
    <dgm:cxn modelId="{152C0A60-502C-4305-9D85-A7D9B9097804}" type="presParOf" srcId="{5A83CEAF-857D-4241-8103-98853D011D82}" destId="{13877B98-6675-42E9-945C-2FAC2CCA660C}" srcOrd="7" destOrd="0" presId="urn:microsoft.com/office/officeart/2005/8/layout/cycle8"/>
    <dgm:cxn modelId="{5680D80D-7452-435B-8DAC-105E3E9705F2}" type="presParOf" srcId="{5A83CEAF-857D-4241-8103-98853D011D82}" destId="{EF4DAB56-0E4E-4262-BFE2-5F22B9C565D7}" srcOrd="8" destOrd="0" presId="urn:microsoft.com/office/officeart/2005/8/layout/cycle8"/>
    <dgm:cxn modelId="{F88EC142-2894-45EC-B820-FC4759C2479F}" type="presParOf" srcId="{5A83CEAF-857D-4241-8103-98853D011D82}" destId="{5A7D453C-E265-42CE-8911-E2E2A2D9A579}" srcOrd="9" destOrd="0" presId="urn:microsoft.com/office/officeart/2005/8/layout/cycle8"/>
    <dgm:cxn modelId="{30A58B57-67CD-451F-998B-8454EEA0927E}" type="presParOf" srcId="{5A83CEAF-857D-4241-8103-98853D011D82}" destId="{598D2280-9461-4EE1-AA2C-BC3C4C3C41F1}" srcOrd="10" destOrd="0" presId="urn:microsoft.com/office/officeart/2005/8/layout/cycle8"/>
    <dgm:cxn modelId="{7F84AAF1-7FA1-4B74-85F7-6BAB691DC43F}" type="presParOf" srcId="{5A83CEAF-857D-4241-8103-98853D011D82}" destId="{CF8795A2-0B39-49CF-9E5A-203CAA8C33C6}" srcOrd="11" destOrd="0" presId="urn:microsoft.com/office/officeart/2005/8/layout/cycle8"/>
    <dgm:cxn modelId="{CD77995F-BEB4-4789-8695-3C26C537B473}" type="presParOf" srcId="{5A83CEAF-857D-4241-8103-98853D011D82}" destId="{4EC7F541-63A3-4EAE-B73C-7B624E9A8B04}" srcOrd="12" destOrd="0" presId="urn:microsoft.com/office/officeart/2005/8/layout/cycle8"/>
    <dgm:cxn modelId="{A16A6892-C17E-4C83-83B8-E448E9866430}" type="presParOf" srcId="{5A83CEAF-857D-4241-8103-98853D011D82}" destId="{F96A818A-D8C9-41DD-9CB3-C7DE7AE8CF4F}" srcOrd="13" destOrd="0" presId="urn:microsoft.com/office/officeart/2005/8/layout/cycle8"/>
    <dgm:cxn modelId="{AD7E9E1C-F36F-481D-B145-AAEC7B95CEB4}" type="presParOf" srcId="{5A83CEAF-857D-4241-8103-98853D011D82}" destId="{BFD46E79-D8E1-4475-A9C1-61CAA34304EE}" srcOrd="14" destOrd="0" presId="urn:microsoft.com/office/officeart/2005/8/layout/cycle8"/>
    <dgm:cxn modelId="{CCCD38BC-A6BB-4C56-AF21-7F81BD14D265}" type="presParOf" srcId="{5A83CEAF-857D-4241-8103-98853D011D82}" destId="{68657E94-A1A4-466A-A4AE-DF569D48D293}" srcOrd="15" destOrd="0" presId="urn:microsoft.com/office/officeart/2005/8/layout/cycle8"/>
    <dgm:cxn modelId="{B6CE9AF7-E03F-49CE-BD17-48AA2B71AE4B}" type="presParOf" srcId="{5A83CEAF-857D-4241-8103-98853D011D82}" destId="{0476E67D-5740-41C1-B512-8D9664E886EA}" srcOrd="16" destOrd="0" presId="urn:microsoft.com/office/officeart/2005/8/layout/cycle8"/>
    <dgm:cxn modelId="{279E9EF8-D243-4971-B971-3DA826871FF6}" type="presParOf" srcId="{5A83CEAF-857D-4241-8103-98853D011D82}" destId="{703C93DC-6538-419A-BF89-E09F262006D9}" srcOrd="17" destOrd="0" presId="urn:microsoft.com/office/officeart/2005/8/layout/cycle8"/>
    <dgm:cxn modelId="{6E6177CF-F496-48C1-A147-61E4E1B038E4}" type="presParOf" srcId="{5A83CEAF-857D-4241-8103-98853D011D82}" destId="{8FBBB6A5-D1B6-4EC1-9D4E-3B2FA54A9325}" srcOrd="18" destOrd="0" presId="urn:microsoft.com/office/officeart/2005/8/layout/cycle8"/>
    <dgm:cxn modelId="{A0CB4A85-0515-449C-9B3B-723DE0085A16}" type="presParOf" srcId="{5A83CEAF-857D-4241-8103-98853D011D82}" destId="{2C360389-B675-45DE-A33A-F1C14C06ECE2}" srcOrd="19" destOrd="0" presId="urn:microsoft.com/office/officeart/2005/8/layout/cycle8"/>
    <dgm:cxn modelId="{AF5E31F2-3B19-460F-A1E3-E716328A614F}" type="presParOf" srcId="{5A83CEAF-857D-4241-8103-98853D011D82}" destId="{DA87E9FC-B2D7-4745-9F92-BBE64603542E}" srcOrd="20" destOrd="0" presId="urn:microsoft.com/office/officeart/2005/8/layout/cycle8"/>
    <dgm:cxn modelId="{4AE98E9B-11C3-431A-94D5-EB08F49341C1}" type="presParOf" srcId="{5A83CEAF-857D-4241-8103-98853D011D82}" destId="{10953369-E3EE-45C5-BFC4-FB3304D1768D}" srcOrd="21" destOrd="0" presId="urn:microsoft.com/office/officeart/2005/8/layout/cycle8"/>
    <dgm:cxn modelId="{1B55A58E-9398-4D02-8443-B4CE9098FD1D}" type="presParOf" srcId="{5A83CEAF-857D-4241-8103-98853D011D82}" destId="{FAA213C5-586F-4AC7-B1A6-31CDA7211B37}" srcOrd="22" destOrd="0" presId="urn:microsoft.com/office/officeart/2005/8/layout/cycle8"/>
    <dgm:cxn modelId="{811025A9-D12C-43CE-8296-375892C7721B}" type="presParOf" srcId="{5A83CEAF-857D-4241-8103-98853D011D82}" destId="{D71A6E66-33C1-424E-9406-2878A3DD5A71}" srcOrd="23" destOrd="0" presId="urn:microsoft.com/office/officeart/2005/8/layout/cycle8"/>
    <dgm:cxn modelId="{D8A5C464-2457-4A98-8EC9-E3F9496E65B9}" type="presParOf" srcId="{5A83CEAF-857D-4241-8103-98853D011D82}" destId="{645E1EC9-0933-4E6B-AECB-D952B70FC643}" srcOrd="24" destOrd="0" presId="urn:microsoft.com/office/officeart/2005/8/layout/cycle8"/>
    <dgm:cxn modelId="{F57F9BE2-98AE-4E7A-8A80-41FFBE821901}" type="presParOf" srcId="{5A83CEAF-857D-4241-8103-98853D011D82}" destId="{A4DA3E07-BB5F-47AE-8641-79F859DB5CB5}" srcOrd="25" destOrd="0" presId="urn:microsoft.com/office/officeart/2005/8/layout/cycle8"/>
    <dgm:cxn modelId="{6B7C1D5C-21E4-4E18-BD99-C0E4FF2F1110}" type="presParOf" srcId="{5A83CEAF-857D-4241-8103-98853D011D82}" destId="{213181CF-CFAC-4748-ABA5-035FEB22F4F7}" srcOrd="26" destOrd="0" presId="urn:microsoft.com/office/officeart/2005/8/layout/cycle8"/>
    <dgm:cxn modelId="{5ECDA30B-0D4F-4D72-BDE8-F4ED9E1D0A2A}" type="presParOf" srcId="{5A83CEAF-857D-4241-8103-98853D011D82}" destId="{A92B7A11-A671-4B89-9347-B0ACB03A440B}" srcOrd="27" destOrd="0" presId="urn:microsoft.com/office/officeart/2005/8/layout/cycle8"/>
    <dgm:cxn modelId="{1256DBD4-C274-4A07-8B14-81CA67BFC5D6}" type="presParOf" srcId="{5A83CEAF-857D-4241-8103-98853D011D82}" destId="{7BA1513E-5EC7-4F59-860A-3B64659C2085}" srcOrd="28" destOrd="0" presId="urn:microsoft.com/office/officeart/2005/8/layout/cycle8"/>
    <dgm:cxn modelId="{2575776D-3AD4-4577-A6A3-BC57123EC397}" type="presParOf" srcId="{5A83CEAF-857D-4241-8103-98853D011D82}" destId="{0D69B72D-0C44-42CD-AEA0-3AD3918B2D39}" srcOrd="29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E075476-E9CA-4A59-A127-31223E8D37A1}" type="doc">
      <dgm:prSet loTypeId="urn:microsoft.com/office/officeart/2005/8/layout/hierarchy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46393D2-3BB5-4D19-BAF6-84B7339845C4}">
      <dgm:prSet phldrT="[Текст]" custT="1"/>
      <dgm:spPr>
        <a:solidFill>
          <a:schemeClr val="accent2"/>
        </a:solidFill>
      </dgm:spPr>
      <dgm:t>
        <a:bodyPr/>
        <a:lstStyle/>
        <a:p>
          <a:r>
            <a:rPr lang="ru-RU" sz="1400" b="1" dirty="0" smtClean="0"/>
            <a:t>Достижение значений показателей (индикаторов) </a:t>
          </a:r>
          <a:endParaRPr lang="ru-RU" sz="1400" b="1" dirty="0"/>
        </a:p>
      </dgm:t>
    </dgm:pt>
    <dgm:pt modelId="{6D4C3ED2-39E1-4137-9A50-9D8AF25F37D5}" type="parTrans" cxnId="{177B1604-DECB-437F-BD0A-A555EEF6E09F}">
      <dgm:prSet/>
      <dgm:spPr/>
      <dgm:t>
        <a:bodyPr/>
        <a:lstStyle/>
        <a:p>
          <a:endParaRPr lang="ru-RU" sz="1100" b="1"/>
        </a:p>
      </dgm:t>
    </dgm:pt>
    <dgm:pt modelId="{E900975D-4121-430B-8FA3-BEFE3EC45817}" type="sibTrans" cxnId="{177B1604-DECB-437F-BD0A-A555EEF6E09F}">
      <dgm:prSet/>
      <dgm:spPr/>
      <dgm:t>
        <a:bodyPr/>
        <a:lstStyle/>
        <a:p>
          <a:endParaRPr lang="ru-RU" sz="1100" b="1"/>
        </a:p>
      </dgm:t>
    </dgm:pt>
    <dgm:pt modelId="{5A6BA2F8-AB86-4FEA-9FCE-F9FA52A7F9A0}">
      <dgm:prSet phldrT="[Текст]" custT="1"/>
      <dgm:spPr>
        <a:solidFill>
          <a:schemeClr val="accent4"/>
        </a:solidFill>
      </dgm:spPr>
      <dgm:t>
        <a:bodyPr/>
        <a:lstStyle/>
        <a:p>
          <a:r>
            <a:rPr lang="ru-RU" sz="1400" b="1" dirty="0" smtClean="0"/>
            <a:t>2015 год</a:t>
          </a:r>
          <a:endParaRPr lang="ru-RU" sz="1400" b="1" dirty="0"/>
        </a:p>
      </dgm:t>
    </dgm:pt>
    <dgm:pt modelId="{6CA8BE2D-8B63-444F-91FB-8F9AAFFFD516}" type="parTrans" cxnId="{85E56FFB-E071-40C7-BFC1-E9508A75A379}">
      <dgm:prSet/>
      <dgm:spPr/>
      <dgm:t>
        <a:bodyPr/>
        <a:lstStyle/>
        <a:p>
          <a:endParaRPr lang="ru-RU" sz="1100" b="1"/>
        </a:p>
      </dgm:t>
    </dgm:pt>
    <dgm:pt modelId="{C6F24F42-97B0-4B65-A4C6-FEB3AD0E1596}" type="sibTrans" cxnId="{85E56FFB-E071-40C7-BFC1-E9508A75A379}">
      <dgm:prSet/>
      <dgm:spPr/>
      <dgm:t>
        <a:bodyPr/>
        <a:lstStyle/>
        <a:p>
          <a:endParaRPr lang="ru-RU" sz="1100" b="1"/>
        </a:p>
      </dgm:t>
    </dgm:pt>
    <dgm:pt modelId="{88AF55BF-2C52-478B-8F7B-157C2C0B3B5C}">
      <dgm:prSet phldrT="[Текст]" custT="1"/>
      <dgm:spPr/>
      <dgm:t>
        <a:bodyPr/>
        <a:lstStyle/>
        <a:p>
          <a:r>
            <a:rPr lang="ru-RU" sz="1100" b="1" dirty="0" smtClean="0"/>
            <a:t>план</a:t>
          </a:r>
          <a:endParaRPr lang="ru-RU" sz="1100" b="1" dirty="0"/>
        </a:p>
      </dgm:t>
    </dgm:pt>
    <dgm:pt modelId="{864D3113-CD68-4C58-934C-D98B64584BCB}" type="parTrans" cxnId="{0BA4BC91-63D1-4150-A3D8-4B5CE4AAE016}">
      <dgm:prSet/>
      <dgm:spPr/>
      <dgm:t>
        <a:bodyPr/>
        <a:lstStyle/>
        <a:p>
          <a:endParaRPr lang="ru-RU" sz="1100" b="1"/>
        </a:p>
      </dgm:t>
    </dgm:pt>
    <dgm:pt modelId="{5BB4011B-E3FC-4057-A00E-8A9838BA3A59}" type="sibTrans" cxnId="{0BA4BC91-63D1-4150-A3D8-4B5CE4AAE016}">
      <dgm:prSet/>
      <dgm:spPr/>
      <dgm:t>
        <a:bodyPr/>
        <a:lstStyle/>
        <a:p>
          <a:endParaRPr lang="ru-RU" sz="1100" b="1"/>
        </a:p>
      </dgm:t>
    </dgm:pt>
    <dgm:pt modelId="{A57325F4-ED51-4632-8210-EB7BB1A937E3}">
      <dgm:prSet phldrT="[Текст]"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ru-RU" sz="1100" b="1" dirty="0" smtClean="0"/>
            <a:t>факт</a:t>
          </a:r>
          <a:endParaRPr lang="ru-RU" sz="1100" b="1" dirty="0"/>
        </a:p>
      </dgm:t>
    </dgm:pt>
    <dgm:pt modelId="{6150F581-7907-438C-A5FF-D5610DEF132F}" type="parTrans" cxnId="{E4F2792D-07C5-4C94-A5E2-650B4BA37CD8}">
      <dgm:prSet/>
      <dgm:spPr/>
      <dgm:t>
        <a:bodyPr/>
        <a:lstStyle/>
        <a:p>
          <a:endParaRPr lang="ru-RU" sz="1100" b="1"/>
        </a:p>
      </dgm:t>
    </dgm:pt>
    <dgm:pt modelId="{E72CAC59-F6F2-42E5-B76B-89BAE641EF02}" type="sibTrans" cxnId="{E4F2792D-07C5-4C94-A5E2-650B4BA37CD8}">
      <dgm:prSet/>
      <dgm:spPr/>
      <dgm:t>
        <a:bodyPr/>
        <a:lstStyle/>
        <a:p>
          <a:endParaRPr lang="ru-RU" sz="1100" b="1"/>
        </a:p>
      </dgm:t>
    </dgm:pt>
    <dgm:pt modelId="{7711325B-E859-44FE-8B41-57F9AFDCA54B}">
      <dgm:prSet phldrT="[Текст]" custT="1"/>
      <dgm:spPr>
        <a:solidFill>
          <a:schemeClr val="accent4"/>
        </a:solidFill>
      </dgm:spPr>
      <dgm:t>
        <a:bodyPr/>
        <a:lstStyle/>
        <a:p>
          <a:r>
            <a:rPr lang="ru-RU" sz="1400" b="1" dirty="0" smtClean="0"/>
            <a:t>2016 год</a:t>
          </a:r>
          <a:endParaRPr lang="ru-RU" sz="1400" b="1" dirty="0"/>
        </a:p>
      </dgm:t>
    </dgm:pt>
    <dgm:pt modelId="{2BF8A7FD-5B45-414F-8537-22861CA0057A}" type="parTrans" cxnId="{605000A8-E9A8-4E12-A1C8-8FA726E7C9AE}">
      <dgm:prSet/>
      <dgm:spPr/>
      <dgm:t>
        <a:bodyPr/>
        <a:lstStyle/>
        <a:p>
          <a:endParaRPr lang="ru-RU" sz="1100" b="1"/>
        </a:p>
      </dgm:t>
    </dgm:pt>
    <dgm:pt modelId="{A670FA7C-7403-44C0-BA19-83B2BA693E61}" type="sibTrans" cxnId="{605000A8-E9A8-4E12-A1C8-8FA726E7C9AE}">
      <dgm:prSet/>
      <dgm:spPr/>
      <dgm:t>
        <a:bodyPr/>
        <a:lstStyle/>
        <a:p>
          <a:endParaRPr lang="ru-RU" sz="1100" b="1"/>
        </a:p>
      </dgm:t>
    </dgm:pt>
    <dgm:pt modelId="{B27758F7-CCC5-4853-943C-C625AC5B9618}">
      <dgm:prSet phldrT="[Текст]"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ru-RU" sz="1100" b="1" dirty="0" smtClean="0"/>
            <a:t>план</a:t>
          </a:r>
          <a:endParaRPr lang="ru-RU" sz="1100" b="1" dirty="0"/>
        </a:p>
      </dgm:t>
    </dgm:pt>
    <dgm:pt modelId="{9938749E-0144-426C-8499-F0A7FBDF416A}" type="parTrans" cxnId="{C38E8795-CB70-4D9A-9446-1192A76BFB91}">
      <dgm:prSet/>
      <dgm:spPr/>
      <dgm:t>
        <a:bodyPr/>
        <a:lstStyle/>
        <a:p>
          <a:endParaRPr lang="ru-RU" sz="1100" b="1"/>
        </a:p>
      </dgm:t>
    </dgm:pt>
    <dgm:pt modelId="{34700083-B36F-462F-B323-1D0EB181521B}" type="sibTrans" cxnId="{C38E8795-CB70-4D9A-9446-1192A76BFB91}">
      <dgm:prSet/>
      <dgm:spPr/>
      <dgm:t>
        <a:bodyPr/>
        <a:lstStyle/>
        <a:p>
          <a:endParaRPr lang="ru-RU" sz="1100" b="1"/>
        </a:p>
      </dgm:t>
    </dgm:pt>
    <dgm:pt modelId="{6B08672F-E0FF-490A-8A6A-EE15E9A347DB}">
      <dgm:prSet custT="1"/>
      <dgm:spPr/>
      <dgm:t>
        <a:bodyPr/>
        <a:lstStyle/>
        <a:p>
          <a:r>
            <a:rPr lang="ru-RU" sz="1100" b="1" dirty="0" smtClean="0"/>
            <a:t>79,0%</a:t>
          </a:r>
          <a:endParaRPr lang="ru-RU" sz="1100" b="1" dirty="0"/>
        </a:p>
      </dgm:t>
    </dgm:pt>
    <dgm:pt modelId="{C79FC32D-21F6-44D8-BB85-40E56683B653}" type="parTrans" cxnId="{81491584-AF29-4A41-A880-E8728934FEF0}">
      <dgm:prSet/>
      <dgm:spPr/>
      <dgm:t>
        <a:bodyPr/>
        <a:lstStyle/>
        <a:p>
          <a:endParaRPr lang="ru-RU" sz="1100" b="1"/>
        </a:p>
      </dgm:t>
    </dgm:pt>
    <dgm:pt modelId="{1D61555D-5C35-4B12-BFFF-483B302CB699}" type="sibTrans" cxnId="{81491584-AF29-4A41-A880-E8728934FEF0}">
      <dgm:prSet/>
      <dgm:spPr/>
      <dgm:t>
        <a:bodyPr/>
        <a:lstStyle/>
        <a:p>
          <a:endParaRPr lang="ru-RU" sz="1100" b="1"/>
        </a:p>
      </dgm:t>
    </dgm:pt>
    <dgm:pt modelId="{F6F97186-B344-4193-9FE9-6DFB5403A289}">
      <dgm:prSet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ru-RU" sz="1100" b="1" dirty="0" smtClean="0"/>
            <a:t>79,0%</a:t>
          </a:r>
          <a:endParaRPr lang="ru-RU" sz="1100" b="1" dirty="0"/>
        </a:p>
      </dgm:t>
    </dgm:pt>
    <dgm:pt modelId="{F22CCE59-9B42-4DA2-949C-34E1E0586A20}" type="parTrans" cxnId="{C28CBCF7-3139-40F7-B426-1830BB2434D9}">
      <dgm:prSet/>
      <dgm:spPr/>
      <dgm:t>
        <a:bodyPr/>
        <a:lstStyle/>
        <a:p>
          <a:endParaRPr lang="ru-RU" sz="1100" b="1"/>
        </a:p>
      </dgm:t>
    </dgm:pt>
    <dgm:pt modelId="{01E5FF1C-8ED4-4ED1-A0DD-0AA37640AF28}" type="sibTrans" cxnId="{C28CBCF7-3139-40F7-B426-1830BB2434D9}">
      <dgm:prSet/>
      <dgm:spPr/>
      <dgm:t>
        <a:bodyPr/>
        <a:lstStyle/>
        <a:p>
          <a:endParaRPr lang="ru-RU" sz="1100" b="1"/>
        </a:p>
      </dgm:t>
    </dgm:pt>
    <dgm:pt modelId="{A1BB5A2E-A45D-4F6A-B329-CD4782193917}">
      <dgm:prSet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ru-RU" sz="1100" b="1" dirty="0" smtClean="0"/>
            <a:t>79,5%</a:t>
          </a:r>
          <a:endParaRPr lang="ru-RU" sz="1100" b="1" dirty="0"/>
        </a:p>
      </dgm:t>
    </dgm:pt>
    <dgm:pt modelId="{64F31578-307B-4AF8-9DDD-FA0365BF46F7}" type="parTrans" cxnId="{EFA08DB9-2A00-43D3-B718-DCFAD41C9E5B}">
      <dgm:prSet/>
      <dgm:spPr/>
      <dgm:t>
        <a:bodyPr/>
        <a:lstStyle/>
        <a:p>
          <a:endParaRPr lang="ru-RU" sz="1100" b="1"/>
        </a:p>
      </dgm:t>
    </dgm:pt>
    <dgm:pt modelId="{EE696C4B-FDDD-492E-99F0-85F84DCD2C36}" type="sibTrans" cxnId="{EFA08DB9-2A00-43D3-B718-DCFAD41C9E5B}">
      <dgm:prSet/>
      <dgm:spPr/>
      <dgm:t>
        <a:bodyPr/>
        <a:lstStyle/>
        <a:p>
          <a:endParaRPr lang="ru-RU" sz="1100" b="1"/>
        </a:p>
      </dgm:t>
    </dgm:pt>
    <dgm:pt modelId="{38339FB0-E72C-41C6-B50E-F0AC88B19FB8}">
      <dgm:prSet custT="1"/>
      <dgm:spPr/>
      <dgm:t>
        <a:bodyPr/>
        <a:lstStyle/>
        <a:p>
          <a:r>
            <a:rPr lang="ru-RU" sz="1100" b="1" dirty="0" smtClean="0"/>
            <a:t>774,0</a:t>
          </a:r>
        </a:p>
      </dgm:t>
    </dgm:pt>
    <dgm:pt modelId="{BCD2EDD9-D801-4E03-BB4B-D967153748FB}" type="parTrans" cxnId="{5BA4828B-CA0A-4DD7-BA23-AF56465333D3}">
      <dgm:prSet/>
      <dgm:spPr/>
      <dgm:t>
        <a:bodyPr/>
        <a:lstStyle/>
        <a:p>
          <a:endParaRPr lang="ru-RU" sz="1100" b="1"/>
        </a:p>
      </dgm:t>
    </dgm:pt>
    <dgm:pt modelId="{8F96F08A-9CC7-4FB6-A9E1-3EDCD9F33FD8}" type="sibTrans" cxnId="{5BA4828B-CA0A-4DD7-BA23-AF56465333D3}">
      <dgm:prSet/>
      <dgm:spPr/>
      <dgm:t>
        <a:bodyPr/>
        <a:lstStyle/>
        <a:p>
          <a:endParaRPr lang="ru-RU" sz="1100" b="1"/>
        </a:p>
      </dgm:t>
    </dgm:pt>
    <dgm:pt modelId="{CD119780-6575-4106-AE5B-2CC6B48E5482}">
      <dgm:prSet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ru-RU" sz="1100" b="1" dirty="0" smtClean="0"/>
            <a:t>797,0</a:t>
          </a:r>
        </a:p>
      </dgm:t>
    </dgm:pt>
    <dgm:pt modelId="{A99EC59D-97F4-424A-A28E-01E77005439E}" type="parTrans" cxnId="{7C2E5991-6D03-4679-BB46-318B01A66142}">
      <dgm:prSet/>
      <dgm:spPr/>
      <dgm:t>
        <a:bodyPr/>
        <a:lstStyle/>
        <a:p>
          <a:endParaRPr lang="ru-RU" sz="1100" b="1"/>
        </a:p>
      </dgm:t>
    </dgm:pt>
    <dgm:pt modelId="{3BBBAA4F-305C-4E5F-BBCB-DE1B8ED5978A}" type="sibTrans" cxnId="{7C2E5991-6D03-4679-BB46-318B01A66142}">
      <dgm:prSet/>
      <dgm:spPr/>
      <dgm:t>
        <a:bodyPr/>
        <a:lstStyle/>
        <a:p>
          <a:endParaRPr lang="ru-RU" sz="1100" b="1"/>
        </a:p>
      </dgm:t>
    </dgm:pt>
    <dgm:pt modelId="{B34B6A16-5EF9-4B63-A5E4-12B190B34880}">
      <dgm:prSet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ru-RU" sz="1100" b="1" dirty="0" smtClean="0"/>
            <a:t>775,0</a:t>
          </a:r>
          <a:endParaRPr lang="ru-RU" sz="1100" b="1" dirty="0"/>
        </a:p>
      </dgm:t>
    </dgm:pt>
    <dgm:pt modelId="{3047CE4C-FF19-4B45-8312-79C9A6EA38F8}" type="parTrans" cxnId="{8F1F720A-D988-4739-9FFF-05E5C9E9A372}">
      <dgm:prSet/>
      <dgm:spPr/>
      <dgm:t>
        <a:bodyPr/>
        <a:lstStyle/>
        <a:p>
          <a:endParaRPr lang="ru-RU" sz="1100" b="1"/>
        </a:p>
      </dgm:t>
    </dgm:pt>
    <dgm:pt modelId="{844E05AD-2AB6-4319-9130-67827496C360}" type="sibTrans" cxnId="{8F1F720A-D988-4739-9FFF-05E5C9E9A372}">
      <dgm:prSet/>
      <dgm:spPr/>
      <dgm:t>
        <a:bodyPr/>
        <a:lstStyle/>
        <a:p>
          <a:endParaRPr lang="ru-RU" sz="1100" b="1"/>
        </a:p>
      </dgm:t>
    </dgm:pt>
    <dgm:pt modelId="{A0EE0816-71FE-4855-B1E0-02990AF78A21}">
      <dgm:prSet custT="1"/>
      <dgm:spPr/>
      <dgm:t>
        <a:bodyPr/>
        <a:lstStyle/>
        <a:p>
          <a:r>
            <a:rPr lang="ru-RU" sz="1100" b="1" dirty="0" smtClean="0"/>
            <a:t>93,0%</a:t>
          </a:r>
          <a:endParaRPr lang="ru-RU" sz="1100" b="1" dirty="0"/>
        </a:p>
      </dgm:t>
    </dgm:pt>
    <dgm:pt modelId="{75674904-C66D-4634-9B49-059D96BD5483}" type="parTrans" cxnId="{FD0B4AA9-BC48-4557-8309-723E52DF4E6F}">
      <dgm:prSet/>
      <dgm:spPr/>
      <dgm:t>
        <a:bodyPr/>
        <a:lstStyle/>
        <a:p>
          <a:endParaRPr lang="ru-RU" sz="1100" b="1"/>
        </a:p>
      </dgm:t>
    </dgm:pt>
    <dgm:pt modelId="{A2DE86E6-72CD-4DC8-9624-4DD62F96EFAF}" type="sibTrans" cxnId="{FD0B4AA9-BC48-4557-8309-723E52DF4E6F}">
      <dgm:prSet/>
      <dgm:spPr/>
      <dgm:t>
        <a:bodyPr/>
        <a:lstStyle/>
        <a:p>
          <a:endParaRPr lang="ru-RU" sz="1100" b="1"/>
        </a:p>
      </dgm:t>
    </dgm:pt>
    <dgm:pt modelId="{93520637-36B3-4AB9-B949-92D55141E733}">
      <dgm:prSet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ru-RU" sz="1100" b="1" dirty="0" smtClean="0"/>
            <a:t>93,8%</a:t>
          </a:r>
          <a:endParaRPr lang="ru-RU" sz="1100" b="1" dirty="0"/>
        </a:p>
      </dgm:t>
    </dgm:pt>
    <dgm:pt modelId="{15E02305-DAD8-4809-8067-42DAD00486AD}" type="parTrans" cxnId="{63612CDA-BBAA-48D8-BF07-558BDAD747A0}">
      <dgm:prSet/>
      <dgm:spPr/>
      <dgm:t>
        <a:bodyPr/>
        <a:lstStyle/>
        <a:p>
          <a:endParaRPr lang="ru-RU" sz="1100" b="1"/>
        </a:p>
      </dgm:t>
    </dgm:pt>
    <dgm:pt modelId="{59CBCFDE-87C7-4CA0-895C-10567390C816}" type="sibTrans" cxnId="{63612CDA-BBAA-48D8-BF07-558BDAD747A0}">
      <dgm:prSet/>
      <dgm:spPr/>
      <dgm:t>
        <a:bodyPr/>
        <a:lstStyle/>
        <a:p>
          <a:endParaRPr lang="ru-RU" sz="1100" b="1"/>
        </a:p>
      </dgm:t>
    </dgm:pt>
    <dgm:pt modelId="{9A0A1B48-08CE-44F2-8C66-5814C06EE4CC}">
      <dgm:prSet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ru-RU" sz="1100" b="1" dirty="0" smtClean="0"/>
            <a:t>95,0</a:t>
          </a:r>
          <a:endParaRPr lang="ru-RU" sz="1100" b="1" dirty="0"/>
        </a:p>
      </dgm:t>
    </dgm:pt>
    <dgm:pt modelId="{29FE6CB6-1907-439D-BB9A-57865C4A7A77}" type="parTrans" cxnId="{B7EC6DDD-6433-44EC-9FD5-BD8BA88E6613}">
      <dgm:prSet/>
      <dgm:spPr/>
      <dgm:t>
        <a:bodyPr/>
        <a:lstStyle/>
        <a:p>
          <a:endParaRPr lang="ru-RU" sz="1100" b="1"/>
        </a:p>
      </dgm:t>
    </dgm:pt>
    <dgm:pt modelId="{26501B87-1556-4F1B-A703-D81F2BA2DB5B}" type="sibTrans" cxnId="{B7EC6DDD-6433-44EC-9FD5-BD8BA88E6613}">
      <dgm:prSet/>
      <dgm:spPr/>
      <dgm:t>
        <a:bodyPr/>
        <a:lstStyle/>
        <a:p>
          <a:endParaRPr lang="ru-RU" sz="1100" b="1"/>
        </a:p>
      </dgm:t>
    </dgm:pt>
    <dgm:pt modelId="{791EFB96-2A48-4A9C-BE1D-F031EA878AFE}">
      <dgm:prSet custT="1"/>
      <dgm:spPr/>
      <dgm:t>
        <a:bodyPr/>
        <a:lstStyle/>
        <a:p>
          <a:r>
            <a:rPr lang="ru-RU" sz="1100" b="1" dirty="0" smtClean="0"/>
            <a:t>60,0%</a:t>
          </a:r>
          <a:endParaRPr lang="ru-RU" sz="1100" b="1" dirty="0"/>
        </a:p>
      </dgm:t>
    </dgm:pt>
    <dgm:pt modelId="{1E8A2730-A5BA-46E9-A335-CB83EFC33D2E}" type="parTrans" cxnId="{6738166E-1452-4A75-8F33-77A0EBB476DE}">
      <dgm:prSet/>
      <dgm:spPr/>
      <dgm:t>
        <a:bodyPr/>
        <a:lstStyle/>
        <a:p>
          <a:endParaRPr lang="ru-RU" sz="1100" b="1"/>
        </a:p>
      </dgm:t>
    </dgm:pt>
    <dgm:pt modelId="{13658E9D-3F3D-4273-992A-0B3786DB1FA2}" type="sibTrans" cxnId="{6738166E-1452-4A75-8F33-77A0EBB476DE}">
      <dgm:prSet/>
      <dgm:spPr/>
      <dgm:t>
        <a:bodyPr/>
        <a:lstStyle/>
        <a:p>
          <a:endParaRPr lang="ru-RU" sz="1100" b="1"/>
        </a:p>
      </dgm:t>
    </dgm:pt>
    <dgm:pt modelId="{44367D81-039C-4579-8E09-66CAF90F5041}">
      <dgm:prSet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ru-RU" sz="1100" b="1" dirty="0" smtClean="0"/>
            <a:t>60,0%</a:t>
          </a:r>
          <a:endParaRPr lang="ru-RU" sz="1100" b="1" dirty="0"/>
        </a:p>
      </dgm:t>
    </dgm:pt>
    <dgm:pt modelId="{67B6E404-88D1-4D88-A32E-7761881B20C7}" type="parTrans" cxnId="{0DC76281-AE6D-4D6E-81A2-1B2B3B2AF0AA}">
      <dgm:prSet/>
      <dgm:spPr/>
      <dgm:t>
        <a:bodyPr/>
        <a:lstStyle/>
        <a:p>
          <a:endParaRPr lang="ru-RU" sz="1100" b="1"/>
        </a:p>
      </dgm:t>
    </dgm:pt>
    <dgm:pt modelId="{F7E1C861-8795-4EA1-A76A-EE2CB6232346}" type="sibTrans" cxnId="{0DC76281-AE6D-4D6E-81A2-1B2B3B2AF0AA}">
      <dgm:prSet/>
      <dgm:spPr/>
      <dgm:t>
        <a:bodyPr/>
        <a:lstStyle/>
        <a:p>
          <a:endParaRPr lang="ru-RU" sz="1100" b="1"/>
        </a:p>
      </dgm:t>
    </dgm:pt>
    <dgm:pt modelId="{614AF9F2-E1A1-4D10-882A-EB6B0D669FCA}">
      <dgm:prSet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ru-RU" sz="1100" b="1" dirty="0" smtClean="0"/>
            <a:t>60,6</a:t>
          </a:r>
          <a:endParaRPr lang="ru-RU" sz="1100" b="1" dirty="0"/>
        </a:p>
      </dgm:t>
    </dgm:pt>
    <dgm:pt modelId="{5B0591E8-42AF-40BA-A11A-3996F9B13E48}" type="parTrans" cxnId="{F1D9D270-AECF-4F03-87DB-1FE8BCAFEC8D}">
      <dgm:prSet/>
      <dgm:spPr/>
      <dgm:t>
        <a:bodyPr/>
        <a:lstStyle/>
        <a:p>
          <a:endParaRPr lang="ru-RU" sz="1100" b="1"/>
        </a:p>
      </dgm:t>
    </dgm:pt>
    <dgm:pt modelId="{A52C1518-95AA-4EDF-99FF-93D999EDDD4A}" type="sibTrans" cxnId="{F1D9D270-AECF-4F03-87DB-1FE8BCAFEC8D}">
      <dgm:prSet/>
      <dgm:spPr/>
      <dgm:t>
        <a:bodyPr/>
        <a:lstStyle/>
        <a:p>
          <a:endParaRPr lang="ru-RU" sz="1100" b="1"/>
        </a:p>
      </dgm:t>
    </dgm:pt>
    <dgm:pt modelId="{BEF973DE-6365-49F3-835F-CCBF08C4BF08}">
      <dgm:prSet custT="1"/>
      <dgm:spPr/>
      <dgm:t>
        <a:bodyPr/>
        <a:lstStyle/>
        <a:p>
          <a:r>
            <a:rPr lang="ru-RU" sz="1100" b="1" dirty="0" smtClean="0"/>
            <a:t>62,0%</a:t>
          </a:r>
          <a:endParaRPr lang="ru-RU" sz="1100" b="1" dirty="0"/>
        </a:p>
      </dgm:t>
    </dgm:pt>
    <dgm:pt modelId="{4114FF11-0257-4D42-AADC-1BE4D81731B2}" type="parTrans" cxnId="{91EE41DD-3D34-4525-8B8A-AC9BAD6A700E}">
      <dgm:prSet/>
      <dgm:spPr/>
      <dgm:t>
        <a:bodyPr/>
        <a:lstStyle/>
        <a:p>
          <a:endParaRPr lang="ru-RU" sz="1100" b="1"/>
        </a:p>
      </dgm:t>
    </dgm:pt>
    <dgm:pt modelId="{94B6E5B7-7418-4AEA-A67A-36550A12FE23}" type="sibTrans" cxnId="{91EE41DD-3D34-4525-8B8A-AC9BAD6A700E}">
      <dgm:prSet/>
      <dgm:spPr/>
      <dgm:t>
        <a:bodyPr/>
        <a:lstStyle/>
        <a:p>
          <a:endParaRPr lang="ru-RU" sz="1100" b="1"/>
        </a:p>
      </dgm:t>
    </dgm:pt>
    <dgm:pt modelId="{9C715FE5-31CA-4541-A958-D2C730C134E0}">
      <dgm:prSet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ru-RU" sz="1100" b="1" dirty="0" smtClean="0"/>
            <a:t>62,0%</a:t>
          </a:r>
          <a:endParaRPr lang="ru-RU" sz="1100" b="1" dirty="0"/>
        </a:p>
      </dgm:t>
    </dgm:pt>
    <dgm:pt modelId="{536A8C1B-37CE-4FCD-A098-830552423D53}" type="parTrans" cxnId="{3309F21D-4431-4903-BB3C-90427A73504C}">
      <dgm:prSet/>
      <dgm:spPr/>
      <dgm:t>
        <a:bodyPr/>
        <a:lstStyle/>
        <a:p>
          <a:endParaRPr lang="ru-RU" sz="1100" b="1"/>
        </a:p>
      </dgm:t>
    </dgm:pt>
    <dgm:pt modelId="{B132F376-D606-4DE2-9BBB-04499697516A}" type="sibTrans" cxnId="{3309F21D-4431-4903-BB3C-90427A73504C}">
      <dgm:prSet/>
      <dgm:spPr/>
      <dgm:t>
        <a:bodyPr/>
        <a:lstStyle/>
        <a:p>
          <a:endParaRPr lang="ru-RU" sz="1100" b="1"/>
        </a:p>
      </dgm:t>
    </dgm:pt>
    <dgm:pt modelId="{BE98D1AB-A280-4D0B-A815-73E57FD87EC3}">
      <dgm:prSet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ru-RU" sz="1100" b="1" dirty="0" smtClean="0"/>
            <a:t>63,0%</a:t>
          </a:r>
          <a:endParaRPr lang="ru-RU" sz="1100" b="1" dirty="0"/>
        </a:p>
      </dgm:t>
    </dgm:pt>
    <dgm:pt modelId="{CDDECA34-9841-4A92-959B-4DB892243F64}" type="parTrans" cxnId="{15B242EC-11A3-40F7-B2A4-A7E917E37951}">
      <dgm:prSet/>
      <dgm:spPr/>
      <dgm:t>
        <a:bodyPr/>
        <a:lstStyle/>
        <a:p>
          <a:endParaRPr lang="ru-RU" sz="1100" b="1"/>
        </a:p>
      </dgm:t>
    </dgm:pt>
    <dgm:pt modelId="{2FD537BC-8C4D-4BAF-9555-CDCB9FCAC8F1}" type="sibTrans" cxnId="{15B242EC-11A3-40F7-B2A4-A7E917E37951}">
      <dgm:prSet/>
      <dgm:spPr/>
      <dgm:t>
        <a:bodyPr/>
        <a:lstStyle/>
        <a:p>
          <a:endParaRPr lang="ru-RU" sz="1100" b="1"/>
        </a:p>
      </dgm:t>
    </dgm:pt>
    <dgm:pt modelId="{760B7BB0-6CDC-4C42-A4D4-3948592E3CC2}">
      <dgm:prSet custT="1"/>
      <dgm:spPr/>
      <dgm:t>
        <a:bodyPr/>
        <a:lstStyle/>
        <a:p>
          <a:r>
            <a:rPr lang="ru-RU" sz="1100" b="1" dirty="0" smtClean="0"/>
            <a:t>20,0%</a:t>
          </a:r>
          <a:endParaRPr lang="ru-RU" sz="1100" b="1" dirty="0"/>
        </a:p>
      </dgm:t>
    </dgm:pt>
    <dgm:pt modelId="{183294BA-F08B-4F00-A2C9-E7340190BF27}" type="parTrans" cxnId="{82628FE3-2F0A-4606-8242-BC6E9B910153}">
      <dgm:prSet/>
      <dgm:spPr/>
      <dgm:t>
        <a:bodyPr/>
        <a:lstStyle/>
        <a:p>
          <a:endParaRPr lang="ru-RU" sz="1100" b="1"/>
        </a:p>
      </dgm:t>
    </dgm:pt>
    <dgm:pt modelId="{B450BEF8-5FD5-4BB7-BBE9-94543DFCEDAA}" type="sibTrans" cxnId="{82628FE3-2F0A-4606-8242-BC6E9B910153}">
      <dgm:prSet/>
      <dgm:spPr/>
      <dgm:t>
        <a:bodyPr/>
        <a:lstStyle/>
        <a:p>
          <a:endParaRPr lang="ru-RU" sz="1100" b="1"/>
        </a:p>
      </dgm:t>
    </dgm:pt>
    <dgm:pt modelId="{8536FD6B-8AD2-4A43-B337-6FD60B3FD4B2}">
      <dgm:prSet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ru-RU" sz="1100" b="1" dirty="0" smtClean="0"/>
            <a:t>20,0%</a:t>
          </a:r>
          <a:endParaRPr lang="ru-RU" sz="1100" b="1" dirty="0"/>
        </a:p>
      </dgm:t>
    </dgm:pt>
    <dgm:pt modelId="{AE96D71A-01B8-4654-A8DF-88EC5108171C}" type="parTrans" cxnId="{9C500218-733C-43E7-BB06-892635C0F7E2}">
      <dgm:prSet/>
      <dgm:spPr/>
      <dgm:t>
        <a:bodyPr/>
        <a:lstStyle/>
        <a:p>
          <a:endParaRPr lang="ru-RU" sz="1100" b="1"/>
        </a:p>
      </dgm:t>
    </dgm:pt>
    <dgm:pt modelId="{60DD4894-6B75-4AA7-A724-54B5BA9C59B6}" type="sibTrans" cxnId="{9C500218-733C-43E7-BB06-892635C0F7E2}">
      <dgm:prSet/>
      <dgm:spPr/>
      <dgm:t>
        <a:bodyPr/>
        <a:lstStyle/>
        <a:p>
          <a:endParaRPr lang="ru-RU" sz="1100" b="1"/>
        </a:p>
      </dgm:t>
    </dgm:pt>
    <dgm:pt modelId="{4D9EF634-1BF2-4A35-90CA-8A6D73717D8F}">
      <dgm:prSet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ru-RU" sz="1100" b="1" dirty="0" smtClean="0"/>
            <a:t>22,0%</a:t>
          </a:r>
          <a:endParaRPr lang="ru-RU" sz="1100" b="1" dirty="0"/>
        </a:p>
      </dgm:t>
    </dgm:pt>
    <dgm:pt modelId="{D6488317-C95D-43C5-9B8A-714D8EF3A555}" type="parTrans" cxnId="{EE08F3E1-4048-489C-B5CE-A9EE78DAE2A6}">
      <dgm:prSet/>
      <dgm:spPr/>
      <dgm:t>
        <a:bodyPr/>
        <a:lstStyle/>
        <a:p>
          <a:endParaRPr lang="ru-RU" sz="1100" b="1"/>
        </a:p>
      </dgm:t>
    </dgm:pt>
    <dgm:pt modelId="{0BFC9299-BE1F-43E4-88A9-E9437E2FDE3A}" type="sibTrans" cxnId="{EE08F3E1-4048-489C-B5CE-A9EE78DAE2A6}">
      <dgm:prSet/>
      <dgm:spPr/>
      <dgm:t>
        <a:bodyPr/>
        <a:lstStyle/>
        <a:p>
          <a:endParaRPr lang="ru-RU" sz="1100" b="1"/>
        </a:p>
      </dgm:t>
    </dgm:pt>
    <dgm:pt modelId="{1EB24ED6-8318-42F7-A9D6-D82438474064}">
      <dgm:prSet custT="1"/>
      <dgm:spPr/>
      <dgm:t>
        <a:bodyPr/>
        <a:lstStyle/>
        <a:p>
          <a:r>
            <a:rPr lang="ru-RU" sz="1100" b="1" dirty="0" smtClean="0"/>
            <a:t>100%</a:t>
          </a:r>
          <a:endParaRPr lang="ru-RU" sz="1100" b="1" dirty="0"/>
        </a:p>
      </dgm:t>
    </dgm:pt>
    <dgm:pt modelId="{73053D4B-97B6-4717-947D-221B14DBA9FA}" type="parTrans" cxnId="{A6E1B6F7-E5B5-4056-AFC5-A597599F0AF8}">
      <dgm:prSet/>
      <dgm:spPr/>
      <dgm:t>
        <a:bodyPr/>
        <a:lstStyle/>
        <a:p>
          <a:endParaRPr lang="ru-RU" sz="1100" b="1"/>
        </a:p>
      </dgm:t>
    </dgm:pt>
    <dgm:pt modelId="{15C83D72-75FC-4ADF-88E4-6BFD8F38066F}" type="sibTrans" cxnId="{A6E1B6F7-E5B5-4056-AFC5-A597599F0AF8}">
      <dgm:prSet/>
      <dgm:spPr/>
      <dgm:t>
        <a:bodyPr/>
        <a:lstStyle/>
        <a:p>
          <a:endParaRPr lang="ru-RU" sz="1100" b="1"/>
        </a:p>
      </dgm:t>
    </dgm:pt>
    <dgm:pt modelId="{DC722614-D910-48E5-B4DB-10C9FEEA1F64}">
      <dgm:prSet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ru-RU" sz="1100" b="1" dirty="0" smtClean="0"/>
            <a:t>100%</a:t>
          </a:r>
          <a:endParaRPr lang="ru-RU" sz="1100" b="1" dirty="0"/>
        </a:p>
      </dgm:t>
    </dgm:pt>
    <dgm:pt modelId="{717D88B6-8BDB-4F41-9877-821E0194E958}" type="parTrans" cxnId="{FD36F6B4-3270-4488-A9B1-D7EA6930C0A1}">
      <dgm:prSet/>
      <dgm:spPr/>
      <dgm:t>
        <a:bodyPr/>
        <a:lstStyle/>
        <a:p>
          <a:endParaRPr lang="ru-RU" sz="1100" b="1"/>
        </a:p>
      </dgm:t>
    </dgm:pt>
    <dgm:pt modelId="{A9A42DA1-2B08-4E7D-A3ED-88FF9D735BF1}" type="sibTrans" cxnId="{FD36F6B4-3270-4488-A9B1-D7EA6930C0A1}">
      <dgm:prSet/>
      <dgm:spPr/>
      <dgm:t>
        <a:bodyPr/>
        <a:lstStyle/>
        <a:p>
          <a:endParaRPr lang="ru-RU" sz="1100" b="1"/>
        </a:p>
      </dgm:t>
    </dgm:pt>
    <dgm:pt modelId="{30D4164A-77BD-4082-90FA-94DEA28292F9}">
      <dgm:prSet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ru-RU" sz="1100" b="1" dirty="0" smtClean="0"/>
            <a:t>100%</a:t>
          </a:r>
          <a:endParaRPr lang="ru-RU" sz="1100" b="1" dirty="0"/>
        </a:p>
      </dgm:t>
    </dgm:pt>
    <dgm:pt modelId="{76EA3304-4694-43B5-9430-085F265215D3}" type="parTrans" cxnId="{12941072-D46A-43DC-AF02-4A1351E967EB}">
      <dgm:prSet/>
      <dgm:spPr/>
      <dgm:t>
        <a:bodyPr/>
        <a:lstStyle/>
        <a:p>
          <a:endParaRPr lang="ru-RU" sz="1100" b="1"/>
        </a:p>
      </dgm:t>
    </dgm:pt>
    <dgm:pt modelId="{719D61AA-3576-4B4B-9B86-78D3FC03ED0E}" type="sibTrans" cxnId="{12941072-D46A-43DC-AF02-4A1351E967EB}">
      <dgm:prSet/>
      <dgm:spPr/>
      <dgm:t>
        <a:bodyPr/>
        <a:lstStyle/>
        <a:p>
          <a:endParaRPr lang="ru-RU" sz="1100" b="1"/>
        </a:p>
      </dgm:t>
    </dgm:pt>
    <dgm:pt modelId="{25DDEEC2-9BA5-4367-BB24-33CAA47BBC09}" type="pres">
      <dgm:prSet presAssocID="{CE075476-E9CA-4A59-A127-31223E8D37A1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87933F1B-038B-4A5D-83E8-61DBF60EC4B3}" type="pres">
      <dgm:prSet presAssocID="{946393D2-3BB5-4D19-BAF6-84B7339845C4}" presName="vertOne" presStyleCnt="0"/>
      <dgm:spPr/>
    </dgm:pt>
    <dgm:pt modelId="{9DF12F5D-797B-4C71-93F7-7C835BFF7982}" type="pres">
      <dgm:prSet presAssocID="{946393D2-3BB5-4D19-BAF6-84B7339845C4}" presName="txOn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B51C614-670C-40C7-BCBD-B3150FB090FB}" type="pres">
      <dgm:prSet presAssocID="{946393D2-3BB5-4D19-BAF6-84B7339845C4}" presName="parTransOne" presStyleCnt="0"/>
      <dgm:spPr/>
    </dgm:pt>
    <dgm:pt modelId="{B74154C5-AFFE-498C-8E4C-911D7456AC97}" type="pres">
      <dgm:prSet presAssocID="{946393D2-3BB5-4D19-BAF6-84B7339845C4}" presName="horzOne" presStyleCnt="0"/>
      <dgm:spPr/>
    </dgm:pt>
    <dgm:pt modelId="{AA6E5317-C9D5-49D6-9218-04A9A8CDF9E8}" type="pres">
      <dgm:prSet presAssocID="{5A6BA2F8-AB86-4FEA-9FCE-F9FA52A7F9A0}" presName="vertTwo" presStyleCnt="0"/>
      <dgm:spPr/>
    </dgm:pt>
    <dgm:pt modelId="{EFD09625-1EEB-463A-9D51-52F09A5E039B}" type="pres">
      <dgm:prSet presAssocID="{5A6BA2F8-AB86-4FEA-9FCE-F9FA52A7F9A0}" presName="txTwo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65A41FF-7035-4133-9240-517AEBC67369}" type="pres">
      <dgm:prSet presAssocID="{5A6BA2F8-AB86-4FEA-9FCE-F9FA52A7F9A0}" presName="parTransTwo" presStyleCnt="0"/>
      <dgm:spPr/>
    </dgm:pt>
    <dgm:pt modelId="{ED986375-36F5-4143-A5F0-85653599471E}" type="pres">
      <dgm:prSet presAssocID="{5A6BA2F8-AB86-4FEA-9FCE-F9FA52A7F9A0}" presName="horzTwo" presStyleCnt="0"/>
      <dgm:spPr/>
    </dgm:pt>
    <dgm:pt modelId="{3DBCE625-CEFD-4EF1-944D-CC5E1F9EB348}" type="pres">
      <dgm:prSet presAssocID="{88AF55BF-2C52-478B-8F7B-157C2C0B3B5C}" presName="vertThree" presStyleCnt="0"/>
      <dgm:spPr/>
    </dgm:pt>
    <dgm:pt modelId="{A222F7FC-2C70-4D44-8E21-34A02376492D}" type="pres">
      <dgm:prSet presAssocID="{88AF55BF-2C52-478B-8F7B-157C2C0B3B5C}" presName="txThree" presStyleLbl="node3" presStyleIdx="0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0163781-30A9-4492-8F46-0B375E77D606}" type="pres">
      <dgm:prSet presAssocID="{88AF55BF-2C52-478B-8F7B-157C2C0B3B5C}" presName="parTransThree" presStyleCnt="0"/>
      <dgm:spPr/>
    </dgm:pt>
    <dgm:pt modelId="{6207E762-9DCF-4231-A9C6-08BD43E83D20}" type="pres">
      <dgm:prSet presAssocID="{88AF55BF-2C52-478B-8F7B-157C2C0B3B5C}" presName="horzThree" presStyleCnt="0"/>
      <dgm:spPr/>
    </dgm:pt>
    <dgm:pt modelId="{CFAF5DA1-06E5-4585-BDBB-446033F9BE23}" type="pres">
      <dgm:prSet presAssocID="{6B08672F-E0FF-490A-8A6A-EE15E9A347DB}" presName="vertFour" presStyleCnt="0">
        <dgm:presLayoutVars>
          <dgm:chPref val="3"/>
        </dgm:presLayoutVars>
      </dgm:prSet>
      <dgm:spPr/>
    </dgm:pt>
    <dgm:pt modelId="{F6FE7E8E-883A-4C79-93F7-AEF9AEF9F9DE}" type="pres">
      <dgm:prSet presAssocID="{6B08672F-E0FF-490A-8A6A-EE15E9A347DB}" presName="txFour" presStyleLbl="node4" presStyleIdx="0" presStyleCnt="21" custLinFactNeighborX="-36" custLinFactNeighborY="9994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4A7653C-2830-4B7A-B97A-E0B91F2A457A}" type="pres">
      <dgm:prSet presAssocID="{6B08672F-E0FF-490A-8A6A-EE15E9A347DB}" presName="parTransFour" presStyleCnt="0"/>
      <dgm:spPr/>
    </dgm:pt>
    <dgm:pt modelId="{E69FA2EB-A010-4E64-83A0-722237B7A7E1}" type="pres">
      <dgm:prSet presAssocID="{6B08672F-E0FF-490A-8A6A-EE15E9A347DB}" presName="horzFour" presStyleCnt="0"/>
      <dgm:spPr/>
    </dgm:pt>
    <dgm:pt modelId="{67CE9756-A8D0-45D9-86D8-03109F5CBCE9}" type="pres">
      <dgm:prSet presAssocID="{38339FB0-E72C-41C6-B50E-F0AC88B19FB8}" presName="vertFour" presStyleCnt="0">
        <dgm:presLayoutVars>
          <dgm:chPref val="3"/>
        </dgm:presLayoutVars>
      </dgm:prSet>
      <dgm:spPr/>
    </dgm:pt>
    <dgm:pt modelId="{B0232F34-051D-481D-9CC7-7CFB0339C454}" type="pres">
      <dgm:prSet presAssocID="{38339FB0-E72C-41C6-B50E-F0AC88B19FB8}" presName="txFour" presStyleLbl="node4" presStyleIdx="1" presStyleCnt="21" custScaleY="10000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71A3C60-BC49-49D1-BCCE-B160FCDBC262}" type="pres">
      <dgm:prSet presAssocID="{38339FB0-E72C-41C6-B50E-F0AC88B19FB8}" presName="parTransFour" presStyleCnt="0"/>
      <dgm:spPr/>
    </dgm:pt>
    <dgm:pt modelId="{03D9FDDF-6FEE-4AC3-8403-A2D130230B08}" type="pres">
      <dgm:prSet presAssocID="{38339FB0-E72C-41C6-B50E-F0AC88B19FB8}" presName="horzFour" presStyleCnt="0"/>
      <dgm:spPr/>
    </dgm:pt>
    <dgm:pt modelId="{A97F1489-052C-4C38-86B7-BC4BB90AC75E}" type="pres">
      <dgm:prSet presAssocID="{A0EE0816-71FE-4855-B1E0-02990AF78A21}" presName="vertFour" presStyleCnt="0">
        <dgm:presLayoutVars>
          <dgm:chPref val="3"/>
        </dgm:presLayoutVars>
      </dgm:prSet>
      <dgm:spPr/>
    </dgm:pt>
    <dgm:pt modelId="{4DC6FEF6-AA8E-4A28-95B0-4EA11C79CD95}" type="pres">
      <dgm:prSet presAssocID="{A0EE0816-71FE-4855-B1E0-02990AF78A21}" presName="txFour" presStyleLbl="node4" presStyleIdx="2" presStyleCnt="2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86EFF89-E9BD-466E-8956-F5C947F3F307}" type="pres">
      <dgm:prSet presAssocID="{A0EE0816-71FE-4855-B1E0-02990AF78A21}" presName="parTransFour" presStyleCnt="0"/>
      <dgm:spPr/>
    </dgm:pt>
    <dgm:pt modelId="{63BC19EF-6235-4CE4-A4BA-F52EF090EA43}" type="pres">
      <dgm:prSet presAssocID="{A0EE0816-71FE-4855-B1E0-02990AF78A21}" presName="horzFour" presStyleCnt="0"/>
      <dgm:spPr/>
    </dgm:pt>
    <dgm:pt modelId="{73293728-592E-4338-AB87-2AC4FCED647C}" type="pres">
      <dgm:prSet presAssocID="{791EFB96-2A48-4A9C-BE1D-F031EA878AFE}" presName="vertFour" presStyleCnt="0">
        <dgm:presLayoutVars>
          <dgm:chPref val="3"/>
        </dgm:presLayoutVars>
      </dgm:prSet>
      <dgm:spPr/>
    </dgm:pt>
    <dgm:pt modelId="{615F75F9-6DBD-4ECA-9FA4-52847E4C9098}" type="pres">
      <dgm:prSet presAssocID="{791EFB96-2A48-4A9C-BE1D-F031EA878AFE}" presName="txFour" presStyleLbl="node4" presStyleIdx="3" presStyleCnt="2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8C8B5A2-76C8-4678-86AB-DBE9F295BAD2}" type="pres">
      <dgm:prSet presAssocID="{791EFB96-2A48-4A9C-BE1D-F031EA878AFE}" presName="parTransFour" presStyleCnt="0"/>
      <dgm:spPr/>
    </dgm:pt>
    <dgm:pt modelId="{C877937E-BF6D-4EE3-A84E-C485A4A82125}" type="pres">
      <dgm:prSet presAssocID="{791EFB96-2A48-4A9C-BE1D-F031EA878AFE}" presName="horzFour" presStyleCnt="0"/>
      <dgm:spPr/>
    </dgm:pt>
    <dgm:pt modelId="{E5FAF1B6-DF8B-41BB-9450-959403177014}" type="pres">
      <dgm:prSet presAssocID="{BEF973DE-6365-49F3-835F-CCBF08C4BF08}" presName="vertFour" presStyleCnt="0">
        <dgm:presLayoutVars>
          <dgm:chPref val="3"/>
        </dgm:presLayoutVars>
      </dgm:prSet>
      <dgm:spPr/>
    </dgm:pt>
    <dgm:pt modelId="{9BB5BEDE-0A68-4B74-853B-ED035F285445}" type="pres">
      <dgm:prSet presAssocID="{BEF973DE-6365-49F3-835F-CCBF08C4BF08}" presName="txFour" presStyleLbl="node4" presStyleIdx="4" presStyleCnt="2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4EB2D3E-8D0A-4478-B85E-864C8F700D89}" type="pres">
      <dgm:prSet presAssocID="{BEF973DE-6365-49F3-835F-CCBF08C4BF08}" presName="parTransFour" presStyleCnt="0"/>
      <dgm:spPr/>
    </dgm:pt>
    <dgm:pt modelId="{F76323CD-0211-4D0A-9436-5011E89DC58D}" type="pres">
      <dgm:prSet presAssocID="{BEF973DE-6365-49F3-835F-CCBF08C4BF08}" presName="horzFour" presStyleCnt="0"/>
      <dgm:spPr/>
    </dgm:pt>
    <dgm:pt modelId="{229A73DC-6CC6-4786-8845-25809D353107}" type="pres">
      <dgm:prSet presAssocID="{760B7BB0-6CDC-4C42-A4D4-3948592E3CC2}" presName="vertFour" presStyleCnt="0">
        <dgm:presLayoutVars>
          <dgm:chPref val="3"/>
        </dgm:presLayoutVars>
      </dgm:prSet>
      <dgm:spPr/>
    </dgm:pt>
    <dgm:pt modelId="{D0394572-BF2C-44BB-9A5E-1619CF8086D8}" type="pres">
      <dgm:prSet presAssocID="{760B7BB0-6CDC-4C42-A4D4-3948592E3CC2}" presName="txFour" presStyleLbl="node4" presStyleIdx="5" presStyleCnt="2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B2CDC6D-E68E-49E9-AD6C-8AE4487E1E75}" type="pres">
      <dgm:prSet presAssocID="{760B7BB0-6CDC-4C42-A4D4-3948592E3CC2}" presName="parTransFour" presStyleCnt="0"/>
      <dgm:spPr/>
    </dgm:pt>
    <dgm:pt modelId="{E37820FE-BEC5-4BB7-9E41-E2B17ED92E62}" type="pres">
      <dgm:prSet presAssocID="{760B7BB0-6CDC-4C42-A4D4-3948592E3CC2}" presName="horzFour" presStyleCnt="0"/>
      <dgm:spPr/>
    </dgm:pt>
    <dgm:pt modelId="{D8877AE0-E91C-48A5-BBE9-F3AF2AB45D03}" type="pres">
      <dgm:prSet presAssocID="{1EB24ED6-8318-42F7-A9D6-D82438474064}" presName="vertFour" presStyleCnt="0">
        <dgm:presLayoutVars>
          <dgm:chPref val="3"/>
        </dgm:presLayoutVars>
      </dgm:prSet>
      <dgm:spPr/>
    </dgm:pt>
    <dgm:pt modelId="{4F8FFF34-D04F-4EDB-B6E8-78ED95BECC76}" type="pres">
      <dgm:prSet presAssocID="{1EB24ED6-8318-42F7-A9D6-D82438474064}" presName="txFour" presStyleLbl="node4" presStyleIdx="6" presStyleCnt="2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BD644E5-730C-4769-BE26-4A7A687D497F}" type="pres">
      <dgm:prSet presAssocID="{1EB24ED6-8318-42F7-A9D6-D82438474064}" presName="horzFour" presStyleCnt="0"/>
      <dgm:spPr/>
    </dgm:pt>
    <dgm:pt modelId="{9F687AEC-AB3B-4512-84AB-9EF38359FE99}" type="pres">
      <dgm:prSet presAssocID="{5BB4011B-E3FC-4057-A00E-8A9838BA3A59}" presName="sibSpaceThree" presStyleCnt="0"/>
      <dgm:spPr/>
    </dgm:pt>
    <dgm:pt modelId="{113415A5-E91F-4FE8-9BF8-30244626B0BF}" type="pres">
      <dgm:prSet presAssocID="{A57325F4-ED51-4632-8210-EB7BB1A937E3}" presName="vertThree" presStyleCnt="0"/>
      <dgm:spPr/>
    </dgm:pt>
    <dgm:pt modelId="{98728C6C-700D-4AF5-919D-571D1B1C73D6}" type="pres">
      <dgm:prSet presAssocID="{A57325F4-ED51-4632-8210-EB7BB1A937E3}" presName="txThree" presStyleLbl="node3" presStyleIdx="1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DA4393A-B616-4187-9FD5-5855AF709139}" type="pres">
      <dgm:prSet presAssocID="{A57325F4-ED51-4632-8210-EB7BB1A937E3}" presName="parTransThree" presStyleCnt="0"/>
      <dgm:spPr/>
    </dgm:pt>
    <dgm:pt modelId="{5DBF41F9-76A7-4B1D-8947-AD1CA93918D7}" type="pres">
      <dgm:prSet presAssocID="{A57325F4-ED51-4632-8210-EB7BB1A937E3}" presName="horzThree" presStyleCnt="0"/>
      <dgm:spPr/>
    </dgm:pt>
    <dgm:pt modelId="{AE066C26-0F89-4F74-8EEE-568A145904EB}" type="pres">
      <dgm:prSet presAssocID="{F6F97186-B344-4193-9FE9-6DFB5403A289}" presName="vertFour" presStyleCnt="0">
        <dgm:presLayoutVars>
          <dgm:chPref val="3"/>
        </dgm:presLayoutVars>
      </dgm:prSet>
      <dgm:spPr/>
    </dgm:pt>
    <dgm:pt modelId="{8A4A9CFA-AEA9-4F05-83EE-AD7DC19C36EB}" type="pres">
      <dgm:prSet presAssocID="{F6F97186-B344-4193-9FE9-6DFB5403A289}" presName="txFour" presStyleLbl="node4" presStyleIdx="7" presStyleCnt="2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95BD70D-9B23-4D1F-955D-1C23DF0F0579}" type="pres">
      <dgm:prSet presAssocID="{F6F97186-B344-4193-9FE9-6DFB5403A289}" presName="parTransFour" presStyleCnt="0"/>
      <dgm:spPr/>
    </dgm:pt>
    <dgm:pt modelId="{74FFA38C-DB40-401A-8BBA-313CB5741F28}" type="pres">
      <dgm:prSet presAssocID="{F6F97186-B344-4193-9FE9-6DFB5403A289}" presName="horzFour" presStyleCnt="0"/>
      <dgm:spPr/>
    </dgm:pt>
    <dgm:pt modelId="{0149EBE6-AA59-4F78-AF18-137F8047AB47}" type="pres">
      <dgm:prSet presAssocID="{CD119780-6575-4106-AE5B-2CC6B48E5482}" presName="vertFour" presStyleCnt="0">
        <dgm:presLayoutVars>
          <dgm:chPref val="3"/>
        </dgm:presLayoutVars>
      </dgm:prSet>
      <dgm:spPr/>
    </dgm:pt>
    <dgm:pt modelId="{14BABD28-5047-47A3-A701-B7AFBBE28819}" type="pres">
      <dgm:prSet presAssocID="{CD119780-6575-4106-AE5B-2CC6B48E5482}" presName="txFour" presStyleLbl="node4" presStyleIdx="8" presStyleCnt="2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F489D25-51FA-4C91-9DDF-6BA1DB51256D}" type="pres">
      <dgm:prSet presAssocID="{CD119780-6575-4106-AE5B-2CC6B48E5482}" presName="parTransFour" presStyleCnt="0"/>
      <dgm:spPr/>
    </dgm:pt>
    <dgm:pt modelId="{D0D594F6-8533-4A50-8AE7-20755C3BFFA9}" type="pres">
      <dgm:prSet presAssocID="{CD119780-6575-4106-AE5B-2CC6B48E5482}" presName="horzFour" presStyleCnt="0"/>
      <dgm:spPr/>
    </dgm:pt>
    <dgm:pt modelId="{25C7D557-F0AE-4C4E-8B80-BC2468777DC6}" type="pres">
      <dgm:prSet presAssocID="{93520637-36B3-4AB9-B949-92D55141E733}" presName="vertFour" presStyleCnt="0">
        <dgm:presLayoutVars>
          <dgm:chPref val="3"/>
        </dgm:presLayoutVars>
      </dgm:prSet>
      <dgm:spPr/>
    </dgm:pt>
    <dgm:pt modelId="{8E7E2D4A-62E6-4A23-A5DD-552A63903B64}" type="pres">
      <dgm:prSet presAssocID="{93520637-36B3-4AB9-B949-92D55141E733}" presName="txFour" presStyleLbl="node4" presStyleIdx="9" presStyleCnt="2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B983630-5D09-45D7-92AD-109BAA43CF48}" type="pres">
      <dgm:prSet presAssocID="{93520637-36B3-4AB9-B949-92D55141E733}" presName="parTransFour" presStyleCnt="0"/>
      <dgm:spPr/>
    </dgm:pt>
    <dgm:pt modelId="{B338BAF6-59FE-4215-B697-18ED9B1E550D}" type="pres">
      <dgm:prSet presAssocID="{93520637-36B3-4AB9-B949-92D55141E733}" presName="horzFour" presStyleCnt="0"/>
      <dgm:spPr/>
    </dgm:pt>
    <dgm:pt modelId="{C2D8D153-FBF9-44C5-B447-F4BF501D8FA1}" type="pres">
      <dgm:prSet presAssocID="{44367D81-039C-4579-8E09-66CAF90F5041}" presName="vertFour" presStyleCnt="0">
        <dgm:presLayoutVars>
          <dgm:chPref val="3"/>
        </dgm:presLayoutVars>
      </dgm:prSet>
      <dgm:spPr/>
    </dgm:pt>
    <dgm:pt modelId="{085136A3-D02F-461C-B31C-FD1D69D16759}" type="pres">
      <dgm:prSet presAssocID="{44367D81-039C-4579-8E09-66CAF90F5041}" presName="txFour" presStyleLbl="node4" presStyleIdx="10" presStyleCnt="2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CA6CF81-D743-4AD3-A3A1-3DF9D9BFBC77}" type="pres">
      <dgm:prSet presAssocID="{44367D81-039C-4579-8E09-66CAF90F5041}" presName="parTransFour" presStyleCnt="0"/>
      <dgm:spPr/>
    </dgm:pt>
    <dgm:pt modelId="{8A9FECDA-0971-4926-9F35-6C36E65B14A9}" type="pres">
      <dgm:prSet presAssocID="{44367D81-039C-4579-8E09-66CAF90F5041}" presName="horzFour" presStyleCnt="0"/>
      <dgm:spPr/>
    </dgm:pt>
    <dgm:pt modelId="{4A1D7939-C139-4889-AA8A-C0FC12630CEE}" type="pres">
      <dgm:prSet presAssocID="{9C715FE5-31CA-4541-A958-D2C730C134E0}" presName="vertFour" presStyleCnt="0">
        <dgm:presLayoutVars>
          <dgm:chPref val="3"/>
        </dgm:presLayoutVars>
      </dgm:prSet>
      <dgm:spPr/>
    </dgm:pt>
    <dgm:pt modelId="{2BC9EB28-F68D-4321-836D-A642C2C0DAB1}" type="pres">
      <dgm:prSet presAssocID="{9C715FE5-31CA-4541-A958-D2C730C134E0}" presName="txFour" presStyleLbl="node4" presStyleIdx="11" presStyleCnt="2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7FCCA56-038C-4613-B7B2-16CD590F385E}" type="pres">
      <dgm:prSet presAssocID="{9C715FE5-31CA-4541-A958-D2C730C134E0}" presName="parTransFour" presStyleCnt="0"/>
      <dgm:spPr/>
    </dgm:pt>
    <dgm:pt modelId="{7F93EC46-9C8D-4119-8F52-CCFA2BE3D856}" type="pres">
      <dgm:prSet presAssocID="{9C715FE5-31CA-4541-A958-D2C730C134E0}" presName="horzFour" presStyleCnt="0"/>
      <dgm:spPr/>
    </dgm:pt>
    <dgm:pt modelId="{57E5281D-099B-4146-8847-39F267019B93}" type="pres">
      <dgm:prSet presAssocID="{8536FD6B-8AD2-4A43-B337-6FD60B3FD4B2}" presName="vertFour" presStyleCnt="0">
        <dgm:presLayoutVars>
          <dgm:chPref val="3"/>
        </dgm:presLayoutVars>
      </dgm:prSet>
      <dgm:spPr/>
    </dgm:pt>
    <dgm:pt modelId="{85D767EC-FAE5-4312-B23F-9B41F2C6B7D7}" type="pres">
      <dgm:prSet presAssocID="{8536FD6B-8AD2-4A43-B337-6FD60B3FD4B2}" presName="txFour" presStyleLbl="node4" presStyleIdx="12" presStyleCnt="2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9B5E747-E89C-44EE-90A6-8904E34D8B12}" type="pres">
      <dgm:prSet presAssocID="{8536FD6B-8AD2-4A43-B337-6FD60B3FD4B2}" presName="parTransFour" presStyleCnt="0"/>
      <dgm:spPr/>
    </dgm:pt>
    <dgm:pt modelId="{E795CE46-C816-4100-AC67-9520DA742BDE}" type="pres">
      <dgm:prSet presAssocID="{8536FD6B-8AD2-4A43-B337-6FD60B3FD4B2}" presName="horzFour" presStyleCnt="0"/>
      <dgm:spPr/>
    </dgm:pt>
    <dgm:pt modelId="{AF157ACE-04CF-46AC-BBA4-4513DAC2FEED}" type="pres">
      <dgm:prSet presAssocID="{DC722614-D910-48E5-B4DB-10C9FEEA1F64}" presName="vertFour" presStyleCnt="0">
        <dgm:presLayoutVars>
          <dgm:chPref val="3"/>
        </dgm:presLayoutVars>
      </dgm:prSet>
      <dgm:spPr/>
    </dgm:pt>
    <dgm:pt modelId="{0173EF90-65AC-40C1-BC63-3905C32CCBD3}" type="pres">
      <dgm:prSet presAssocID="{DC722614-D910-48E5-B4DB-10C9FEEA1F64}" presName="txFour" presStyleLbl="node4" presStyleIdx="13" presStyleCnt="2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74A374B-49A7-4B87-A7E3-020A459817C7}" type="pres">
      <dgm:prSet presAssocID="{DC722614-D910-48E5-B4DB-10C9FEEA1F64}" presName="horzFour" presStyleCnt="0"/>
      <dgm:spPr/>
    </dgm:pt>
    <dgm:pt modelId="{694C6A3E-E1B4-4940-ABED-A0BE47161CCE}" type="pres">
      <dgm:prSet presAssocID="{C6F24F42-97B0-4B65-A4C6-FEB3AD0E1596}" presName="sibSpaceTwo" presStyleCnt="0"/>
      <dgm:spPr/>
    </dgm:pt>
    <dgm:pt modelId="{22BDFE06-8D1B-4C76-8FF0-2DABD4B35522}" type="pres">
      <dgm:prSet presAssocID="{7711325B-E859-44FE-8B41-57F9AFDCA54B}" presName="vertTwo" presStyleCnt="0"/>
      <dgm:spPr/>
    </dgm:pt>
    <dgm:pt modelId="{576C6983-4618-426C-8177-DEA9FE3AC4EB}" type="pres">
      <dgm:prSet presAssocID="{7711325B-E859-44FE-8B41-57F9AFDCA54B}" presName="txTwo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98D5BED-6816-45E0-A418-8DCFF49902AF}" type="pres">
      <dgm:prSet presAssocID="{7711325B-E859-44FE-8B41-57F9AFDCA54B}" presName="parTransTwo" presStyleCnt="0"/>
      <dgm:spPr/>
    </dgm:pt>
    <dgm:pt modelId="{508A389B-C0F5-43D4-BD46-7C9F058EB2F7}" type="pres">
      <dgm:prSet presAssocID="{7711325B-E859-44FE-8B41-57F9AFDCA54B}" presName="horzTwo" presStyleCnt="0"/>
      <dgm:spPr/>
    </dgm:pt>
    <dgm:pt modelId="{4BE30B0A-6BC4-4384-8F26-09633F1C2F67}" type="pres">
      <dgm:prSet presAssocID="{B27758F7-CCC5-4853-943C-C625AC5B9618}" presName="vertThree" presStyleCnt="0"/>
      <dgm:spPr/>
    </dgm:pt>
    <dgm:pt modelId="{C1736FFF-D3A9-461C-843A-75D86022B9DC}" type="pres">
      <dgm:prSet presAssocID="{B27758F7-CCC5-4853-943C-C625AC5B9618}" presName="txThree" presStyleLbl="node3" presStyleIdx="2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5FD02FA-D649-4107-81C7-BA7596601166}" type="pres">
      <dgm:prSet presAssocID="{B27758F7-CCC5-4853-943C-C625AC5B9618}" presName="parTransThree" presStyleCnt="0"/>
      <dgm:spPr/>
    </dgm:pt>
    <dgm:pt modelId="{62BDDD9A-D02D-4EC9-9A51-1238D67179B7}" type="pres">
      <dgm:prSet presAssocID="{B27758F7-CCC5-4853-943C-C625AC5B9618}" presName="horzThree" presStyleCnt="0"/>
      <dgm:spPr/>
    </dgm:pt>
    <dgm:pt modelId="{244A4C12-9192-4253-93E3-A0FF0E338196}" type="pres">
      <dgm:prSet presAssocID="{A1BB5A2E-A45D-4F6A-B329-CD4782193917}" presName="vertFour" presStyleCnt="0">
        <dgm:presLayoutVars>
          <dgm:chPref val="3"/>
        </dgm:presLayoutVars>
      </dgm:prSet>
      <dgm:spPr/>
    </dgm:pt>
    <dgm:pt modelId="{33D6FFE4-E349-423D-A7F1-8E1A49A29AC4}" type="pres">
      <dgm:prSet presAssocID="{A1BB5A2E-A45D-4F6A-B329-CD4782193917}" presName="txFour" presStyleLbl="node4" presStyleIdx="14" presStyleCnt="2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3C3D53A-843E-4C4F-9A60-8FB58F11DD4E}" type="pres">
      <dgm:prSet presAssocID="{A1BB5A2E-A45D-4F6A-B329-CD4782193917}" presName="parTransFour" presStyleCnt="0"/>
      <dgm:spPr/>
    </dgm:pt>
    <dgm:pt modelId="{6E5BFFB0-6E2B-4011-9640-F6BAB03B9ADF}" type="pres">
      <dgm:prSet presAssocID="{A1BB5A2E-A45D-4F6A-B329-CD4782193917}" presName="horzFour" presStyleCnt="0"/>
      <dgm:spPr/>
    </dgm:pt>
    <dgm:pt modelId="{FF422C5A-2F9A-4C9D-854E-BFC785439DEC}" type="pres">
      <dgm:prSet presAssocID="{B34B6A16-5EF9-4B63-A5E4-12B190B34880}" presName="vertFour" presStyleCnt="0">
        <dgm:presLayoutVars>
          <dgm:chPref val="3"/>
        </dgm:presLayoutVars>
      </dgm:prSet>
      <dgm:spPr/>
    </dgm:pt>
    <dgm:pt modelId="{C586111C-58B6-40AF-8D8A-60EE680572BA}" type="pres">
      <dgm:prSet presAssocID="{B34B6A16-5EF9-4B63-A5E4-12B190B34880}" presName="txFour" presStyleLbl="node4" presStyleIdx="15" presStyleCnt="2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0E0AB26-1DEA-4D08-AD62-8A7E0816A59C}" type="pres">
      <dgm:prSet presAssocID="{B34B6A16-5EF9-4B63-A5E4-12B190B34880}" presName="parTransFour" presStyleCnt="0"/>
      <dgm:spPr/>
    </dgm:pt>
    <dgm:pt modelId="{FFF447F9-BACE-4B19-B5DF-5D71FE61C4DC}" type="pres">
      <dgm:prSet presAssocID="{B34B6A16-5EF9-4B63-A5E4-12B190B34880}" presName="horzFour" presStyleCnt="0"/>
      <dgm:spPr/>
    </dgm:pt>
    <dgm:pt modelId="{5106FDE3-AC3E-4615-8C4F-829EABC2C26C}" type="pres">
      <dgm:prSet presAssocID="{9A0A1B48-08CE-44F2-8C66-5814C06EE4CC}" presName="vertFour" presStyleCnt="0">
        <dgm:presLayoutVars>
          <dgm:chPref val="3"/>
        </dgm:presLayoutVars>
      </dgm:prSet>
      <dgm:spPr/>
    </dgm:pt>
    <dgm:pt modelId="{41590EE3-70B4-4E0E-8D44-18EF1FD97F2E}" type="pres">
      <dgm:prSet presAssocID="{9A0A1B48-08CE-44F2-8C66-5814C06EE4CC}" presName="txFour" presStyleLbl="node4" presStyleIdx="16" presStyleCnt="2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8DAA9F4-0E18-4F78-BD4F-92D296477D35}" type="pres">
      <dgm:prSet presAssocID="{9A0A1B48-08CE-44F2-8C66-5814C06EE4CC}" presName="parTransFour" presStyleCnt="0"/>
      <dgm:spPr/>
    </dgm:pt>
    <dgm:pt modelId="{D1A4E4BA-FB74-44DD-88E4-672303AAC4FA}" type="pres">
      <dgm:prSet presAssocID="{9A0A1B48-08CE-44F2-8C66-5814C06EE4CC}" presName="horzFour" presStyleCnt="0"/>
      <dgm:spPr/>
    </dgm:pt>
    <dgm:pt modelId="{E5B57F09-2B59-4711-A8C9-974EF4149D9A}" type="pres">
      <dgm:prSet presAssocID="{614AF9F2-E1A1-4D10-882A-EB6B0D669FCA}" presName="vertFour" presStyleCnt="0">
        <dgm:presLayoutVars>
          <dgm:chPref val="3"/>
        </dgm:presLayoutVars>
      </dgm:prSet>
      <dgm:spPr/>
    </dgm:pt>
    <dgm:pt modelId="{6CE5FDB4-BFBB-4259-A330-B441199BCE24}" type="pres">
      <dgm:prSet presAssocID="{614AF9F2-E1A1-4D10-882A-EB6B0D669FCA}" presName="txFour" presStyleLbl="node4" presStyleIdx="17" presStyleCnt="2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33F826B-C233-4B5F-A398-764D3F47A1BA}" type="pres">
      <dgm:prSet presAssocID="{614AF9F2-E1A1-4D10-882A-EB6B0D669FCA}" presName="parTransFour" presStyleCnt="0"/>
      <dgm:spPr/>
    </dgm:pt>
    <dgm:pt modelId="{E607D5B5-B0CE-46E0-84C5-F456BAF04EE4}" type="pres">
      <dgm:prSet presAssocID="{614AF9F2-E1A1-4D10-882A-EB6B0D669FCA}" presName="horzFour" presStyleCnt="0"/>
      <dgm:spPr/>
    </dgm:pt>
    <dgm:pt modelId="{F267116D-D0B1-4457-ABA0-2D94424C53E8}" type="pres">
      <dgm:prSet presAssocID="{BE98D1AB-A280-4D0B-A815-73E57FD87EC3}" presName="vertFour" presStyleCnt="0">
        <dgm:presLayoutVars>
          <dgm:chPref val="3"/>
        </dgm:presLayoutVars>
      </dgm:prSet>
      <dgm:spPr/>
    </dgm:pt>
    <dgm:pt modelId="{89DC61A6-3199-4C88-A8D1-98ADCFDD3274}" type="pres">
      <dgm:prSet presAssocID="{BE98D1AB-A280-4D0B-A815-73E57FD87EC3}" presName="txFour" presStyleLbl="node4" presStyleIdx="18" presStyleCnt="2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11FD772-B984-413E-A468-8F0F3007E9F5}" type="pres">
      <dgm:prSet presAssocID="{BE98D1AB-A280-4D0B-A815-73E57FD87EC3}" presName="parTransFour" presStyleCnt="0"/>
      <dgm:spPr/>
    </dgm:pt>
    <dgm:pt modelId="{C7E808E6-5BB0-42AD-9568-7FA84FFA1273}" type="pres">
      <dgm:prSet presAssocID="{BE98D1AB-A280-4D0B-A815-73E57FD87EC3}" presName="horzFour" presStyleCnt="0"/>
      <dgm:spPr/>
    </dgm:pt>
    <dgm:pt modelId="{6143EFE8-4DC9-41D7-A90D-BEF4DD9D6775}" type="pres">
      <dgm:prSet presAssocID="{4D9EF634-1BF2-4A35-90CA-8A6D73717D8F}" presName="vertFour" presStyleCnt="0">
        <dgm:presLayoutVars>
          <dgm:chPref val="3"/>
        </dgm:presLayoutVars>
      </dgm:prSet>
      <dgm:spPr/>
    </dgm:pt>
    <dgm:pt modelId="{B35EEDEE-A63C-4DC0-9860-A34A7BFD903E}" type="pres">
      <dgm:prSet presAssocID="{4D9EF634-1BF2-4A35-90CA-8A6D73717D8F}" presName="txFour" presStyleLbl="node4" presStyleIdx="19" presStyleCnt="2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E95F23C-C4B0-414E-84D4-9F202008C6C7}" type="pres">
      <dgm:prSet presAssocID="{4D9EF634-1BF2-4A35-90CA-8A6D73717D8F}" presName="parTransFour" presStyleCnt="0"/>
      <dgm:spPr/>
    </dgm:pt>
    <dgm:pt modelId="{2AFD5925-89E6-4CDB-B771-8976E3EAA1E0}" type="pres">
      <dgm:prSet presAssocID="{4D9EF634-1BF2-4A35-90CA-8A6D73717D8F}" presName="horzFour" presStyleCnt="0"/>
      <dgm:spPr/>
    </dgm:pt>
    <dgm:pt modelId="{70126A72-D428-49FA-8D64-455D3BB37C3B}" type="pres">
      <dgm:prSet presAssocID="{30D4164A-77BD-4082-90FA-94DEA28292F9}" presName="vertFour" presStyleCnt="0">
        <dgm:presLayoutVars>
          <dgm:chPref val="3"/>
        </dgm:presLayoutVars>
      </dgm:prSet>
      <dgm:spPr/>
    </dgm:pt>
    <dgm:pt modelId="{6C2FB839-90B1-4C3A-BFA4-60802C25EC81}" type="pres">
      <dgm:prSet presAssocID="{30D4164A-77BD-4082-90FA-94DEA28292F9}" presName="txFour" presStyleLbl="node4" presStyleIdx="20" presStyleCnt="2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CAF8949-B074-41B5-830F-D70AB29BD449}" type="pres">
      <dgm:prSet presAssocID="{30D4164A-77BD-4082-90FA-94DEA28292F9}" presName="horzFour" presStyleCnt="0"/>
      <dgm:spPr/>
    </dgm:pt>
  </dgm:ptLst>
  <dgm:cxnLst>
    <dgm:cxn modelId="{FD0B4AA9-BC48-4557-8309-723E52DF4E6F}" srcId="{38339FB0-E72C-41C6-B50E-F0AC88B19FB8}" destId="{A0EE0816-71FE-4855-B1E0-02990AF78A21}" srcOrd="0" destOrd="0" parTransId="{75674904-C66D-4634-9B49-059D96BD5483}" sibTransId="{A2DE86E6-72CD-4DC8-9624-4DD62F96EFAF}"/>
    <dgm:cxn modelId="{D7FFCE6B-270F-4E87-91EE-77050BC66CE6}" type="presOf" srcId="{B27758F7-CCC5-4853-943C-C625AC5B9618}" destId="{C1736FFF-D3A9-461C-843A-75D86022B9DC}" srcOrd="0" destOrd="0" presId="urn:microsoft.com/office/officeart/2005/8/layout/hierarchy4"/>
    <dgm:cxn modelId="{F1D9D270-AECF-4F03-87DB-1FE8BCAFEC8D}" srcId="{9A0A1B48-08CE-44F2-8C66-5814C06EE4CC}" destId="{614AF9F2-E1A1-4D10-882A-EB6B0D669FCA}" srcOrd="0" destOrd="0" parTransId="{5B0591E8-42AF-40BA-A11A-3996F9B13E48}" sibTransId="{A52C1518-95AA-4EDF-99FF-93D999EDDD4A}"/>
    <dgm:cxn modelId="{452D3BE4-C5B6-417E-8128-8DDA0E954EC7}" type="presOf" srcId="{7711325B-E859-44FE-8B41-57F9AFDCA54B}" destId="{576C6983-4618-426C-8177-DEA9FE3AC4EB}" srcOrd="0" destOrd="0" presId="urn:microsoft.com/office/officeart/2005/8/layout/hierarchy4"/>
    <dgm:cxn modelId="{0BA4BC91-63D1-4150-A3D8-4B5CE4AAE016}" srcId="{5A6BA2F8-AB86-4FEA-9FCE-F9FA52A7F9A0}" destId="{88AF55BF-2C52-478B-8F7B-157C2C0B3B5C}" srcOrd="0" destOrd="0" parTransId="{864D3113-CD68-4C58-934C-D98B64584BCB}" sibTransId="{5BB4011B-E3FC-4057-A00E-8A9838BA3A59}"/>
    <dgm:cxn modelId="{036DAF57-0840-4A5F-B15F-928594C22E5A}" type="presOf" srcId="{A0EE0816-71FE-4855-B1E0-02990AF78A21}" destId="{4DC6FEF6-AA8E-4A28-95B0-4EA11C79CD95}" srcOrd="0" destOrd="0" presId="urn:microsoft.com/office/officeart/2005/8/layout/hierarchy4"/>
    <dgm:cxn modelId="{605000A8-E9A8-4E12-A1C8-8FA726E7C9AE}" srcId="{946393D2-3BB5-4D19-BAF6-84B7339845C4}" destId="{7711325B-E859-44FE-8B41-57F9AFDCA54B}" srcOrd="1" destOrd="0" parTransId="{2BF8A7FD-5B45-414F-8537-22861CA0057A}" sibTransId="{A670FA7C-7403-44C0-BA19-83B2BA693E61}"/>
    <dgm:cxn modelId="{8F1F720A-D988-4739-9FFF-05E5C9E9A372}" srcId="{A1BB5A2E-A45D-4F6A-B329-CD4782193917}" destId="{B34B6A16-5EF9-4B63-A5E4-12B190B34880}" srcOrd="0" destOrd="0" parTransId="{3047CE4C-FF19-4B45-8312-79C9A6EA38F8}" sibTransId="{844E05AD-2AB6-4319-9130-67827496C360}"/>
    <dgm:cxn modelId="{A6E1B6F7-E5B5-4056-AFC5-A597599F0AF8}" srcId="{760B7BB0-6CDC-4C42-A4D4-3948592E3CC2}" destId="{1EB24ED6-8318-42F7-A9D6-D82438474064}" srcOrd="0" destOrd="0" parTransId="{73053D4B-97B6-4717-947D-221B14DBA9FA}" sibTransId="{15C83D72-75FC-4ADF-88E4-6BFD8F38066F}"/>
    <dgm:cxn modelId="{85E56FFB-E071-40C7-BFC1-E9508A75A379}" srcId="{946393D2-3BB5-4D19-BAF6-84B7339845C4}" destId="{5A6BA2F8-AB86-4FEA-9FCE-F9FA52A7F9A0}" srcOrd="0" destOrd="0" parTransId="{6CA8BE2D-8B63-444F-91FB-8F9AAFFFD516}" sibTransId="{C6F24F42-97B0-4B65-A4C6-FEB3AD0E1596}"/>
    <dgm:cxn modelId="{93D94BD2-0BD1-42E3-B8E9-7507E9286C20}" type="presOf" srcId="{4D9EF634-1BF2-4A35-90CA-8A6D73717D8F}" destId="{B35EEDEE-A63C-4DC0-9860-A34A7BFD903E}" srcOrd="0" destOrd="0" presId="urn:microsoft.com/office/officeart/2005/8/layout/hierarchy4"/>
    <dgm:cxn modelId="{C28CBCF7-3139-40F7-B426-1830BB2434D9}" srcId="{A57325F4-ED51-4632-8210-EB7BB1A937E3}" destId="{F6F97186-B344-4193-9FE9-6DFB5403A289}" srcOrd="0" destOrd="0" parTransId="{F22CCE59-9B42-4DA2-949C-34E1E0586A20}" sibTransId="{01E5FF1C-8ED4-4ED1-A0DD-0AA37640AF28}"/>
    <dgm:cxn modelId="{A652516E-35DB-459C-B58C-AF94A997B940}" type="presOf" srcId="{BE98D1AB-A280-4D0B-A815-73E57FD87EC3}" destId="{89DC61A6-3199-4C88-A8D1-98ADCFDD3274}" srcOrd="0" destOrd="0" presId="urn:microsoft.com/office/officeart/2005/8/layout/hierarchy4"/>
    <dgm:cxn modelId="{AB771176-CDBC-4855-B148-4588AB7C74BA}" type="presOf" srcId="{1EB24ED6-8318-42F7-A9D6-D82438474064}" destId="{4F8FFF34-D04F-4EDB-B6E8-78ED95BECC76}" srcOrd="0" destOrd="0" presId="urn:microsoft.com/office/officeart/2005/8/layout/hierarchy4"/>
    <dgm:cxn modelId="{B16248E9-65C0-4E90-965C-A752BC9876AE}" type="presOf" srcId="{CD119780-6575-4106-AE5B-2CC6B48E5482}" destId="{14BABD28-5047-47A3-A701-B7AFBBE28819}" srcOrd="0" destOrd="0" presId="urn:microsoft.com/office/officeart/2005/8/layout/hierarchy4"/>
    <dgm:cxn modelId="{F5E6229B-29D7-4D12-951A-1348663B3DE6}" type="presOf" srcId="{A1BB5A2E-A45D-4F6A-B329-CD4782193917}" destId="{33D6FFE4-E349-423D-A7F1-8E1A49A29AC4}" srcOrd="0" destOrd="0" presId="urn:microsoft.com/office/officeart/2005/8/layout/hierarchy4"/>
    <dgm:cxn modelId="{63612CDA-BBAA-48D8-BF07-558BDAD747A0}" srcId="{CD119780-6575-4106-AE5B-2CC6B48E5482}" destId="{93520637-36B3-4AB9-B949-92D55141E733}" srcOrd="0" destOrd="0" parTransId="{15E02305-DAD8-4809-8067-42DAD00486AD}" sibTransId="{59CBCFDE-87C7-4CA0-895C-10567390C816}"/>
    <dgm:cxn modelId="{15B242EC-11A3-40F7-B2A4-A7E917E37951}" srcId="{614AF9F2-E1A1-4D10-882A-EB6B0D669FCA}" destId="{BE98D1AB-A280-4D0B-A815-73E57FD87EC3}" srcOrd="0" destOrd="0" parTransId="{CDDECA34-9841-4A92-959B-4DB892243F64}" sibTransId="{2FD537BC-8C4D-4BAF-9555-CDCB9FCAC8F1}"/>
    <dgm:cxn modelId="{F6930B45-B4F2-4C58-9A75-30EDD7965692}" type="presOf" srcId="{F6F97186-B344-4193-9FE9-6DFB5403A289}" destId="{8A4A9CFA-AEA9-4F05-83EE-AD7DC19C36EB}" srcOrd="0" destOrd="0" presId="urn:microsoft.com/office/officeart/2005/8/layout/hierarchy4"/>
    <dgm:cxn modelId="{040AFF1D-E890-4A35-9A0E-0FE5623F77B0}" type="presOf" srcId="{5A6BA2F8-AB86-4FEA-9FCE-F9FA52A7F9A0}" destId="{EFD09625-1EEB-463A-9D51-52F09A5E039B}" srcOrd="0" destOrd="0" presId="urn:microsoft.com/office/officeart/2005/8/layout/hierarchy4"/>
    <dgm:cxn modelId="{EE08F3E1-4048-489C-B5CE-A9EE78DAE2A6}" srcId="{BE98D1AB-A280-4D0B-A815-73E57FD87EC3}" destId="{4D9EF634-1BF2-4A35-90CA-8A6D73717D8F}" srcOrd="0" destOrd="0" parTransId="{D6488317-C95D-43C5-9B8A-714D8EF3A555}" sibTransId="{0BFC9299-BE1F-43E4-88A9-E9437E2FDE3A}"/>
    <dgm:cxn modelId="{564B1089-3FF1-4ED4-BEFA-BB48C965DA7B}" type="presOf" srcId="{A57325F4-ED51-4632-8210-EB7BB1A937E3}" destId="{98728C6C-700D-4AF5-919D-571D1B1C73D6}" srcOrd="0" destOrd="0" presId="urn:microsoft.com/office/officeart/2005/8/layout/hierarchy4"/>
    <dgm:cxn modelId="{147876B9-7AC9-490D-8BD7-8704124EF970}" type="presOf" srcId="{44367D81-039C-4579-8E09-66CAF90F5041}" destId="{085136A3-D02F-461C-B31C-FD1D69D16759}" srcOrd="0" destOrd="0" presId="urn:microsoft.com/office/officeart/2005/8/layout/hierarchy4"/>
    <dgm:cxn modelId="{7C2E5991-6D03-4679-BB46-318B01A66142}" srcId="{F6F97186-B344-4193-9FE9-6DFB5403A289}" destId="{CD119780-6575-4106-AE5B-2CC6B48E5482}" srcOrd="0" destOrd="0" parTransId="{A99EC59D-97F4-424A-A28E-01E77005439E}" sibTransId="{3BBBAA4F-305C-4E5F-BBCB-DE1B8ED5978A}"/>
    <dgm:cxn modelId="{12941072-D46A-43DC-AF02-4A1351E967EB}" srcId="{4D9EF634-1BF2-4A35-90CA-8A6D73717D8F}" destId="{30D4164A-77BD-4082-90FA-94DEA28292F9}" srcOrd="0" destOrd="0" parTransId="{76EA3304-4694-43B5-9430-085F265215D3}" sibTransId="{719D61AA-3576-4B4B-9B86-78D3FC03ED0E}"/>
    <dgm:cxn modelId="{F92CBBC8-AD20-4B92-B9B6-BA78117CEF62}" type="presOf" srcId="{93520637-36B3-4AB9-B949-92D55141E733}" destId="{8E7E2D4A-62E6-4A23-A5DD-552A63903B64}" srcOrd="0" destOrd="0" presId="urn:microsoft.com/office/officeart/2005/8/layout/hierarchy4"/>
    <dgm:cxn modelId="{913FB16C-F59A-4F22-AC27-520437FC22EA}" type="presOf" srcId="{791EFB96-2A48-4A9C-BE1D-F031EA878AFE}" destId="{615F75F9-6DBD-4ECA-9FA4-52847E4C9098}" srcOrd="0" destOrd="0" presId="urn:microsoft.com/office/officeart/2005/8/layout/hierarchy4"/>
    <dgm:cxn modelId="{177B1604-DECB-437F-BD0A-A555EEF6E09F}" srcId="{CE075476-E9CA-4A59-A127-31223E8D37A1}" destId="{946393D2-3BB5-4D19-BAF6-84B7339845C4}" srcOrd="0" destOrd="0" parTransId="{6D4C3ED2-39E1-4137-9A50-9D8AF25F37D5}" sibTransId="{E900975D-4121-430B-8FA3-BEFE3EC45817}"/>
    <dgm:cxn modelId="{EFA08DB9-2A00-43D3-B718-DCFAD41C9E5B}" srcId="{B27758F7-CCC5-4853-943C-C625AC5B9618}" destId="{A1BB5A2E-A45D-4F6A-B329-CD4782193917}" srcOrd="0" destOrd="0" parTransId="{64F31578-307B-4AF8-9DDD-FA0365BF46F7}" sibTransId="{EE696C4B-FDDD-492E-99F0-85F84DCD2C36}"/>
    <dgm:cxn modelId="{FD36F6B4-3270-4488-A9B1-D7EA6930C0A1}" srcId="{8536FD6B-8AD2-4A43-B337-6FD60B3FD4B2}" destId="{DC722614-D910-48E5-B4DB-10C9FEEA1F64}" srcOrd="0" destOrd="0" parTransId="{717D88B6-8BDB-4F41-9877-821E0194E958}" sibTransId="{A9A42DA1-2B08-4E7D-A3ED-88FF9D735BF1}"/>
    <dgm:cxn modelId="{B7EC6DDD-6433-44EC-9FD5-BD8BA88E6613}" srcId="{B34B6A16-5EF9-4B63-A5E4-12B190B34880}" destId="{9A0A1B48-08CE-44F2-8C66-5814C06EE4CC}" srcOrd="0" destOrd="0" parTransId="{29FE6CB6-1907-439D-BB9A-57865C4A7A77}" sibTransId="{26501B87-1556-4F1B-A703-D81F2BA2DB5B}"/>
    <dgm:cxn modelId="{82628FE3-2F0A-4606-8242-BC6E9B910153}" srcId="{BEF973DE-6365-49F3-835F-CCBF08C4BF08}" destId="{760B7BB0-6CDC-4C42-A4D4-3948592E3CC2}" srcOrd="0" destOrd="0" parTransId="{183294BA-F08B-4F00-A2C9-E7340190BF27}" sibTransId="{B450BEF8-5FD5-4BB7-BBE9-94543DFCEDAA}"/>
    <dgm:cxn modelId="{D3202831-66C0-4C0C-B4B3-84B7592A53B2}" type="presOf" srcId="{BEF973DE-6365-49F3-835F-CCBF08C4BF08}" destId="{9BB5BEDE-0A68-4B74-853B-ED035F285445}" srcOrd="0" destOrd="0" presId="urn:microsoft.com/office/officeart/2005/8/layout/hierarchy4"/>
    <dgm:cxn modelId="{402B7654-BFF2-4DF7-897F-C6B68C12201C}" type="presOf" srcId="{946393D2-3BB5-4D19-BAF6-84B7339845C4}" destId="{9DF12F5D-797B-4C71-93F7-7C835BFF7982}" srcOrd="0" destOrd="0" presId="urn:microsoft.com/office/officeart/2005/8/layout/hierarchy4"/>
    <dgm:cxn modelId="{5BF164E2-F4EB-4FC2-B410-3C3B7FE13B16}" type="presOf" srcId="{38339FB0-E72C-41C6-B50E-F0AC88B19FB8}" destId="{B0232F34-051D-481D-9CC7-7CFB0339C454}" srcOrd="0" destOrd="0" presId="urn:microsoft.com/office/officeart/2005/8/layout/hierarchy4"/>
    <dgm:cxn modelId="{5BA4828B-CA0A-4DD7-BA23-AF56465333D3}" srcId="{6B08672F-E0FF-490A-8A6A-EE15E9A347DB}" destId="{38339FB0-E72C-41C6-B50E-F0AC88B19FB8}" srcOrd="0" destOrd="0" parTransId="{BCD2EDD9-D801-4E03-BB4B-D967153748FB}" sibTransId="{8F96F08A-9CC7-4FB6-A9E1-3EDCD9F33FD8}"/>
    <dgm:cxn modelId="{E4F2792D-07C5-4C94-A5E2-650B4BA37CD8}" srcId="{5A6BA2F8-AB86-4FEA-9FCE-F9FA52A7F9A0}" destId="{A57325F4-ED51-4632-8210-EB7BB1A937E3}" srcOrd="1" destOrd="0" parTransId="{6150F581-7907-438C-A5FF-D5610DEF132F}" sibTransId="{E72CAC59-F6F2-42E5-B76B-89BAE641EF02}"/>
    <dgm:cxn modelId="{3309F21D-4431-4903-BB3C-90427A73504C}" srcId="{44367D81-039C-4579-8E09-66CAF90F5041}" destId="{9C715FE5-31CA-4541-A958-D2C730C134E0}" srcOrd="0" destOrd="0" parTransId="{536A8C1B-37CE-4FCD-A098-830552423D53}" sibTransId="{B132F376-D606-4DE2-9BBB-04499697516A}"/>
    <dgm:cxn modelId="{C936DE6A-540C-41AC-8D10-68BDB974333C}" type="presOf" srcId="{88AF55BF-2C52-478B-8F7B-157C2C0B3B5C}" destId="{A222F7FC-2C70-4D44-8E21-34A02376492D}" srcOrd="0" destOrd="0" presId="urn:microsoft.com/office/officeart/2005/8/layout/hierarchy4"/>
    <dgm:cxn modelId="{F0576ED5-AEEE-4194-853D-DBD120B55782}" type="presOf" srcId="{760B7BB0-6CDC-4C42-A4D4-3948592E3CC2}" destId="{D0394572-BF2C-44BB-9A5E-1619CF8086D8}" srcOrd="0" destOrd="0" presId="urn:microsoft.com/office/officeart/2005/8/layout/hierarchy4"/>
    <dgm:cxn modelId="{85813F21-BAD0-4AB4-B19D-8438ADE0E1ED}" type="presOf" srcId="{CE075476-E9CA-4A59-A127-31223E8D37A1}" destId="{25DDEEC2-9BA5-4367-BB24-33CAA47BBC09}" srcOrd="0" destOrd="0" presId="urn:microsoft.com/office/officeart/2005/8/layout/hierarchy4"/>
    <dgm:cxn modelId="{5582DFD0-A434-4FB9-B8A1-9B8A44C89EA3}" type="presOf" srcId="{DC722614-D910-48E5-B4DB-10C9FEEA1F64}" destId="{0173EF90-65AC-40C1-BC63-3905C32CCBD3}" srcOrd="0" destOrd="0" presId="urn:microsoft.com/office/officeart/2005/8/layout/hierarchy4"/>
    <dgm:cxn modelId="{4CDB0F6A-5D71-4FC2-A5A8-73A53975D0BC}" type="presOf" srcId="{9A0A1B48-08CE-44F2-8C66-5814C06EE4CC}" destId="{41590EE3-70B4-4E0E-8D44-18EF1FD97F2E}" srcOrd="0" destOrd="0" presId="urn:microsoft.com/office/officeart/2005/8/layout/hierarchy4"/>
    <dgm:cxn modelId="{74010A9F-6906-41EE-A8E9-55DC869DD80A}" type="presOf" srcId="{9C715FE5-31CA-4541-A958-D2C730C134E0}" destId="{2BC9EB28-F68D-4321-836D-A642C2C0DAB1}" srcOrd="0" destOrd="0" presId="urn:microsoft.com/office/officeart/2005/8/layout/hierarchy4"/>
    <dgm:cxn modelId="{ACFC5C45-A892-451B-8FFB-6661AC9B8E77}" type="presOf" srcId="{30D4164A-77BD-4082-90FA-94DEA28292F9}" destId="{6C2FB839-90B1-4C3A-BFA4-60802C25EC81}" srcOrd="0" destOrd="0" presId="urn:microsoft.com/office/officeart/2005/8/layout/hierarchy4"/>
    <dgm:cxn modelId="{C38E8795-CB70-4D9A-9446-1192A76BFB91}" srcId="{7711325B-E859-44FE-8B41-57F9AFDCA54B}" destId="{B27758F7-CCC5-4853-943C-C625AC5B9618}" srcOrd="0" destOrd="0" parTransId="{9938749E-0144-426C-8499-F0A7FBDF416A}" sibTransId="{34700083-B36F-462F-B323-1D0EB181521B}"/>
    <dgm:cxn modelId="{97213D8D-9E0C-4562-A9F4-58F973DC96D9}" type="presOf" srcId="{614AF9F2-E1A1-4D10-882A-EB6B0D669FCA}" destId="{6CE5FDB4-BFBB-4259-A330-B441199BCE24}" srcOrd="0" destOrd="0" presId="urn:microsoft.com/office/officeart/2005/8/layout/hierarchy4"/>
    <dgm:cxn modelId="{9B866D9D-253B-4136-A67A-732430B827B9}" type="presOf" srcId="{B34B6A16-5EF9-4B63-A5E4-12B190B34880}" destId="{C586111C-58B6-40AF-8D8A-60EE680572BA}" srcOrd="0" destOrd="0" presId="urn:microsoft.com/office/officeart/2005/8/layout/hierarchy4"/>
    <dgm:cxn modelId="{81491584-AF29-4A41-A880-E8728934FEF0}" srcId="{88AF55BF-2C52-478B-8F7B-157C2C0B3B5C}" destId="{6B08672F-E0FF-490A-8A6A-EE15E9A347DB}" srcOrd="0" destOrd="0" parTransId="{C79FC32D-21F6-44D8-BB85-40E56683B653}" sibTransId="{1D61555D-5C35-4B12-BFFF-483B302CB699}"/>
    <dgm:cxn modelId="{9C500218-733C-43E7-BB06-892635C0F7E2}" srcId="{9C715FE5-31CA-4541-A958-D2C730C134E0}" destId="{8536FD6B-8AD2-4A43-B337-6FD60B3FD4B2}" srcOrd="0" destOrd="0" parTransId="{AE96D71A-01B8-4654-A8DF-88EC5108171C}" sibTransId="{60DD4894-6B75-4AA7-A724-54B5BA9C59B6}"/>
    <dgm:cxn modelId="{0DC76281-AE6D-4D6E-81A2-1B2B3B2AF0AA}" srcId="{93520637-36B3-4AB9-B949-92D55141E733}" destId="{44367D81-039C-4579-8E09-66CAF90F5041}" srcOrd="0" destOrd="0" parTransId="{67B6E404-88D1-4D88-A32E-7761881B20C7}" sibTransId="{F7E1C861-8795-4EA1-A76A-EE2CB6232346}"/>
    <dgm:cxn modelId="{6738166E-1452-4A75-8F33-77A0EBB476DE}" srcId="{A0EE0816-71FE-4855-B1E0-02990AF78A21}" destId="{791EFB96-2A48-4A9C-BE1D-F031EA878AFE}" srcOrd="0" destOrd="0" parTransId="{1E8A2730-A5BA-46E9-A335-CB83EFC33D2E}" sibTransId="{13658E9D-3F3D-4273-992A-0B3786DB1FA2}"/>
    <dgm:cxn modelId="{5E12D1AB-C350-4417-9110-65C395360B57}" type="presOf" srcId="{8536FD6B-8AD2-4A43-B337-6FD60B3FD4B2}" destId="{85D767EC-FAE5-4312-B23F-9B41F2C6B7D7}" srcOrd="0" destOrd="0" presId="urn:microsoft.com/office/officeart/2005/8/layout/hierarchy4"/>
    <dgm:cxn modelId="{B093003C-358F-4B55-B9D4-48008B8FC6ED}" type="presOf" srcId="{6B08672F-E0FF-490A-8A6A-EE15E9A347DB}" destId="{F6FE7E8E-883A-4C79-93F7-AEF9AEF9F9DE}" srcOrd="0" destOrd="0" presId="urn:microsoft.com/office/officeart/2005/8/layout/hierarchy4"/>
    <dgm:cxn modelId="{91EE41DD-3D34-4525-8B8A-AC9BAD6A700E}" srcId="{791EFB96-2A48-4A9C-BE1D-F031EA878AFE}" destId="{BEF973DE-6365-49F3-835F-CCBF08C4BF08}" srcOrd="0" destOrd="0" parTransId="{4114FF11-0257-4D42-AADC-1BE4D81731B2}" sibTransId="{94B6E5B7-7418-4AEA-A67A-36550A12FE23}"/>
    <dgm:cxn modelId="{5048A6A2-8B10-40D6-B431-33CA1F1832DD}" type="presParOf" srcId="{25DDEEC2-9BA5-4367-BB24-33CAA47BBC09}" destId="{87933F1B-038B-4A5D-83E8-61DBF60EC4B3}" srcOrd="0" destOrd="0" presId="urn:microsoft.com/office/officeart/2005/8/layout/hierarchy4"/>
    <dgm:cxn modelId="{39AB6674-5093-4F44-822E-A0162F135C95}" type="presParOf" srcId="{87933F1B-038B-4A5D-83E8-61DBF60EC4B3}" destId="{9DF12F5D-797B-4C71-93F7-7C835BFF7982}" srcOrd="0" destOrd="0" presId="urn:microsoft.com/office/officeart/2005/8/layout/hierarchy4"/>
    <dgm:cxn modelId="{8DCB6D9B-1B1C-421F-AE25-1B6294A34200}" type="presParOf" srcId="{87933F1B-038B-4A5D-83E8-61DBF60EC4B3}" destId="{BB51C614-670C-40C7-BCBD-B3150FB090FB}" srcOrd="1" destOrd="0" presId="urn:microsoft.com/office/officeart/2005/8/layout/hierarchy4"/>
    <dgm:cxn modelId="{5EC96A7A-1A85-4B08-AFC7-656BFD8527FC}" type="presParOf" srcId="{87933F1B-038B-4A5D-83E8-61DBF60EC4B3}" destId="{B74154C5-AFFE-498C-8E4C-911D7456AC97}" srcOrd="2" destOrd="0" presId="urn:microsoft.com/office/officeart/2005/8/layout/hierarchy4"/>
    <dgm:cxn modelId="{253D43F1-E38B-499D-857F-38701CA78F89}" type="presParOf" srcId="{B74154C5-AFFE-498C-8E4C-911D7456AC97}" destId="{AA6E5317-C9D5-49D6-9218-04A9A8CDF9E8}" srcOrd="0" destOrd="0" presId="urn:microsoft.com/office/officeart/2005/8/layout/hierarchy4"/>
    <dgm:cxn modelId="{3B64110B-BD06-42AF-A354-93FF751078B0}" type="presParOf" srcId="{AA6E5317-C9D5-49D6-9218-04A9A8CDF9E8}" destId="{EFD09625-1EEB-463A-9D51-52F09A5E039B}" srcOrd="0" destOrd="0" presId="urn:microsoft.com/office/officeart/2005/8/layout/hierarchy4"/>
    <dgm:cxn modelId="{D3F54AE1-9995-4AFC-82AA-61292E614554}" type="presParOf" srcId="{AA6E5317-C9D5-49D6-9218-04A9A8CDF9E8}" destId="{D65A41FF-7035-4133-9240-517AEBC67369}" srcOrd="1" destOrd="0" presId="urn:microsoft.com/office/officeart/2005/8/layout/hierarchy4"/>
    <dgm:cxn modelId="{E35A596E-F3AE-4407-9EA4-A68DBA2AEAFC}" type="presParOf" srcId="{AA6E5317-C9D5-49D6-9218-04A9A8CDF9E8}" destId="{ED986375-36F5-4143-A5F0-85653599471E}" srcOrd="2" destOrd="0" presId="urn:microsoft.com/office/officeart/2005/8/layout/hierarchy4"/>
    <dgm:cxn modelId="{D0286A55-B000-433E-8687-51425F83CC4F}" type="presParOf" srcId="{ED986375-36F5-4143-A5F0-85653599471E}" destId="{3DBCE625-CEFD-4EF1-944D-CC5E1F9EB348}" srcOrd="0" destOrd="0" presId="urn:microsoft.com/office/officeart/2005/8/layout/hierarchy4"/>
    <dgm:cxn modelId="{20E18B4B-663D-470F-AEF5-395D3152A09C}" type="presParOf" srcId="{3DBCE625-CEFD-4EF1-944D-CC5E1F9EB348}" destId="{A222F7FC-2C70-4D44-8E21-34A02376492D}" srcOrd="0" destOrd="0" presId="urn:microsoft.com/office/officeart/2005/8/layout/hierarchy4"/>
    <dgm:cxn modelId="{6016AD8C-401F-4B71-A5C2-71D147D34876}" type="presParOf" srcId="{3DBCE625-CEFD-4EF1-944D-CC5E1F9EB348}" destId="{F0163781-30A9-4492-8F46-0B375E77D606}" srcOrd="1" destOrd="0" presId="urn:microsoft.com/office/officeart/2005/8/layout/hierarchy4"/>
    <dgm:cxn modelId="{A291AB40-FB54-40B9-8595-19E572843EE1}" type="presParOf" srcId="{3DBCE625-CEFD-4EF1-944D-CC5E1F9EB348}" destId="{6207E762-9DCF-4231-A9C6-08BD43E83D20}" srcOrd="2" destOrd="0" presId="urn:microsoft.com/office/officeart/2005/8/layout/hierarchy4"/>
    <dgm:cxn modelId="{06569D40-0264-46DF-A241-BFB5DB160E45}" type="presParOf" srcId="{6207E762-9DCF-4231-A9C6-08BD43E83D20}" destId="{CFAF5DA1-06E5-4585-BDBB-446033F9BE23}" srcOrd="0" destOrd="0" presId="urn:microsoft.com/office/officeart/2005/8/layout/hierarchy4"/>
    <dgm:cxn modelId="{B20675EB-4CC1-4DDF-9865-4EFE25B4D6D3}" type="presParOf" srcId="{CFAF5DA1-06E5-4585-BDBB-446033F9BE23}" destId="{F6FE7E8E-883A-4C79-93F7-AEF9AEF9F9DE}" srcOrd="0" destOrd="0" presId="urn:microsoft.com/office/officeart/2005/8/layout/hierarchy4"/>
    <dgm:cxn modelId="{B54491FD-A1A9-446F-BCD5-7F40689A93B6}" type="presParOf" srcId="{CFAF5DA1-06E5-4585-BDBB-446033F9BE23}" destId="{F4A7653C-2830-4B7A-B97A-E0B91F2A457A}" srcOrd="1" destOrd="0" presId="urn:microsoft.com/office/officeart/2005/8/layout/hierarchy4"/>
    <dgm:cxn modelId="{CB5ED230-EAF7-4270-BC65-6915EDEE1594}" type="presParOf" srcId="{CFAF5DA1-06E5-4585-BDBB-446033F9BE23}" destId="{E69FA2EB-A010-4E64-83A0-722237B7A7E1}" srcOrd="2" destOrd="0" presId="urn:microsoft.com/office/officeart/2005/8/layout/hierarchy4"/>
    <dgm:cxn modelId="{451E2CFF-50A3-4CF6-9164-A2BDF4125055}" type="presParOf" srcId="{E69FA2EB-A010-4E64-83A0-722237B7A7E1}" destId="{67CE9756-A8D0-45D9-86D8-03109F5CBCE9}" srcOrd="0" destOrd="0" presId="urn:microsoft.com/office/officeart/2005/8/layout/hierarchy4"/>
    <dgm:cxn modelId="{E433CE6B-ED19-468C-BCBF-188C620E5B4E}" type="presParOf" srcId="{67CE9756-A8D0-45D9-86D8-03109F5CBCE9}" destId="{B0232F34-051D-481D-9CC7-7CFB0339C454}" srcOrd="0" destOrd="0" presId="urn:microsoft.com/office/officeart/2005/8/layout/hierarchy4"/>
    <dgm:cxn modelId="{8CD27943-AD8B-4943-A141-7BB34CAA084D}" type="presParOf" srcId="{67CE9756-A8D0-45D9-86D8-03109F5CBCE9}" destId="{571A3C60-BC49-49D1-BCCE-B160FCDBC262}" srcOrd="1" destOrd="0" presId="urn:microsoft.com/office/officeart/2005/8/layout/hierarchy4"/>
    <dgm:cxn modelId="{B5355D62-DD62-4843-A06D-A6A5FA3B8CCA}" type="presParOf" srcId="{67CE9756-A8D0-45D9-86D8-03109F5CBCE9}" destId="{03D9FDDF-6FEE-4AC3-8403-A2D130230B08}" srcOrd="2" destOrd="0" presId="urn:microsoft.com/office/officeart/2005/8/layout/hierarchy4"/>
    <dgm:cxn modelId="{4A67D05E-043B-474B-8168-3B9BA1D4541C}" type="presParOf" srcId="{03D9FDDF-6FEE-4AC3-8403-A2D130230B08}" destId="{A97F1489-052C-4C38-86B7-BC4BB90AC75E}" srcOrd="0" destOrd="0" presId="urn:microsoft.com/office/officeart/2005/8/layout/hierarchy4"/>
    <dgm:cxn modelId="{55F31177-ACF6-41C5-8085-2A736AE0CA88}" type="presParOf" srcId="{A97F1489-052C-4C38-86B7-BC4BB90AC75E}" destId="{4DC6FEF6-AA8E-4A28-95B0-4EA11C79CD95}" srcOrd="0" destOrd="0" presId="urn:microsoft.com/office/officeart/2005/8/layout/hierarchy4"/>
    <dgm:cxn modelId="{60CD0A0D-2336-4039-98DF-ABACB356E3BC}" type="presParOf" srcId="{A97F1489-052C-4C38-86B7-BC4BB90AC75E}" destId="{A86EFF89-E9BD-466E-8956-F5C947F3F307}" srcOrd="1" destOrd="0" presId="urn:microsoft.com/office/officeart/2005/8/layout/hierarchy4"/>
    <dgm:cxn modelId="{8B242483-0F23-4E25-A16A-A51294BB3820}" type="presParOf" srcId="{A97F1489-052C-4C38-86B7-BC4BB90AC75E}" destId="{63BC19EF-6235-4CE4-A4BA-F52EF090EA43}" srcOrd="2" destOrd="0" presId="urn:microsoft.com/office/officeart/2005/8/layout/hierarchy4"/>
    <dgm:cxn modelId="{A246AD8B-5A7F-4C34-A5EA-5FD73BCD802E}" type="presParOf" srcId="{63BC19EF-6235-4CE4-A4BA-F52EF090EA43}" destId="{73293728-592E-4338-AB87-2AC4FCED647C}" srcOrd="0" destOrd="0" presId="urn:microsoft.com/office/officeart/2005/8/layout/hierarchy4"/>
    <dgm:cxn modelId="{2F3B88EC-D847-4D81-B362-D6FA2F1CDD58}" type="presParOf" srcId="{73293728-592E-4338-AB87-2AC4FCED647C}" destId="{615F75F9-6DBD-4ECA-9FA4-52847E4C9098}" srcOrd="0" destOrd="0" presId="urn:microsoft.com/office/officeart/2005/8/layout/hierarchy4"/>
    <dgm:cxn modelId="{E0A43F36-291A-449D-A322-9C090C377D27}" type="presParOf" srcId="{73293728-592E-4338-AB87-2AC4FCED647C}" destId="{B8C8B5A2-76C8-4678-86AB-DBE9F295BAD2}" srcOrd="1" destOrd="0" presId="urn:microsoft.com/office/officeart/2005/8/layout/hierarchy4"/>
    <dgm:cxn modelId="{04D2ECDA-E235-4E1B-A3F2-72D94E73120C}" type="presParOf" srcId="{73293728-592E-4338-AB87-2AC4FCED647C}" destId="{C877937E-BF6D-4EE3-A84E-C485A4A82125}" srcOrd="2" destOrd="0" presId="urn:microsoft.com/office/officeart/2005/8/layout/hierarchy4"/>
    <dgm:cxn modelId="{4DF38EF2-16C5-46E4-BF8B-6BC7DC89707F}" type="presParOf" srcId="{C877937E-BF6D-4EE3-A84E-C485A4A82125}" destId="{E5FAF1B6-DF8B-41BB-9450-959403177014}" srcOrd="0" destOrd="0" presId="urn:microsoft.com/office/officeart/2005/8/layout/hierarchy4"/>
    <dgm:cxn modelId="{5E9BABA2-EA7D-4B55-AA2E-95E591D7DDE8}" type="presParOf" srcId="{E5FAF1B6-DF8B-41BB-9450-959403177014}" destId="{9BB5BEDE-0A68-4B74-853B-ED035F285445}" srcOrd="0" destOrd="0" presId="urn:microsoft.com/office/officeart/2005/8/layout/hierarchy4"/>
    <dgm:cxn modelId="{F1693F85-8C3E-47B8-B742-88EBF083838E}" type="presParOf" srcId="{E5FAF1B6-DF8B-41BB-9450-959403177014}" destId="{14EB2D3E-8D0A-4478-B85E-864C8F700D89}" srcOrd="1" destOrd="0" presId="urn:microsoft.com/office/officeart/2005/8/layout/hierarchy4"/>
    <dgm:cxn modelId="{1BF5898F-4C92-4F32-BE46-CA7FD6A546CA}" type="presParOf" srcId="{E5FAF1B6-DF8B-41BB-9450-959403177014}" destId="{F76323CD-0211-4D0A-9436-5011E89DC58D}" srcOrd="2" destOrd="0" presId="urn:microsoft.com/office/officeart/2005/8/layout/hierarchy4"/>
    <dgm:cxn modelId="{9B5E0134-D91F-4AF2-AF45-8900286CAB0F}" type="presParOf" srcId="{F76323CD-0211-4D0A-9436-5011E89DC58D}" destId="{229A73DC-6CC6-4786-8845-25809D353107}" srcOrd="0" destOrd="0" presId="urn:microsoft.com/office/officeart/2005/8/layout/hierarchy4"/>
    <dgm:cxn modelId="{83768B8D-C08B-4B49-AD13-F7D19C641474}" type="presParOf" srcId="{229A73DC-6CC6-4786-8845-25809D353107}" destId="{D0394572-BF2C-44BB-9A5E-1619CF8086D8}" srcOrd="0" destOrd="0" presId="urn:microsoft.com/office/officeart/2005/8/layout/hierarchy4"/>
    <dgm:cxn modelId="{FF3C594C-B0BF-4455-8B14-B93DE4F775F1}" type="presParOf" srcId="{229A73DC-6CC6-4786-8845-25809D353107}" destId="{2B2CDC6D-E68E-49E9-AD6C-8AE4487E1E75}" srcOrd="1" destOrd="0" presId="urn:microsoft.com/office/officeart/2005/8/layout/hierarchy4"/>
    <dgm:cxn modelId="{9C135E3B-8A8C-4871-8CBE-1BD13CBC1F90}" type="presParOf" srcId="{229A73DC-6CC6-4786-8845-25809D353107}" destId="{E37820FE-BEC5-4BB7-9E41-E2B17ED92E62}" srcOrd="2" destOrd="0" presId="urn:microsoft.com/office/officeart/2005/8/layout/hierarchy4"/>
    <dgm:cxn modelId="{D80715DB-1DED-4B34-BB90-CC47E5EF1296}" type="presParOf" srcId="{E37820FE-BEC5-4BB7-9E41-E2B17ED92E62}" destId="{D8877AE0-E91C-48A5-BBE9-F3AF2AB45D03}" srcOrd="0" destOrd="0" presId="urn:microsoft.com/office/officeart/2005/8/layout/hierarchy4"/>
    <dgm:cxn modelId="{14656109-D910-41A3-AF2D-DEC6CA7B4881}" type="presParOf" srcId="{D8877AE0-E91C-48A5-BBE9-F3AF2AB45D03}" destId="{4F8FFF34-D04F-4EDB-B6E8-78ED95BECC76}" srcOrd="0" destOrd="0" presId="urn:microsoft.com/office/officeart/2005/8/layout/hierarchy4"/>
    <dgm:cxn modelId="{A9620F2F-268E-4FC6-A678-EAE662FAA967}" type="presParOf" srcId="{D8877AE0-E91C-48A5-BBE9-F3AF2AB45D03}" destId="{7BD644E5-730C-4769-BE26-4A7A687D497F}" srcOrd="1" destOrd="0" presId="urn:microsoft.com/office/officeart/2005/8/layout/hierarchy4"/>
    <dgm:cxn modelId="{AB1DE853-A56E-4BA2-A939-721E49503389}" type="presParOf" srcId="{ED986375-36F5-4143-A5F0-85653599471E}" destId="{9F687AEC-AB3B-4512-84AB-9EF38359FE99}" srcOrd="1" destOrd="0" presId="urn:microsoft.com/office/officeart/2005/8/layout/hierarchy4"/>
    <dgm:cxn modelId="{5734DC9C-FE44-4C0D-91A0-176F5D9350B4}" type="presParOf" srcId="{ED986375-36F5-4143-A5F0-85653599471E}" destId="{113415A5-E91F-4FE8-9BF8-30244626B0BF}" srcOrd="2" destOrd="0" presId="urn:microsoft.com/office/officeart/2005/8/layout/hierarchy4"/>
    <dgm:cxn modelId="{B254D3B8-9DB7-46DA-95FF-3C5E1D71AE5B}" type="presParOf" srcId="{113415A5-E91F-4FE8-9BF8-30244626B0BF}" destId="{98728C6C-700D-4AF5-919D-571D1B1C73D6}" srcOrd="0" destOrd="0" presId="urn:microsoft.com/office/officeart/2005/8/layout/hierarchy4"/>
    <dgm:cxn modelId="{EE43AA60-DD1E-48B8-BD49-EFD0D9D3B125}" type="presParOf" srcId="{113415A5-E91F-4FE8-9BF8-30244626B0BF}" destId="{7DA4393A-B616-4187-9FD5-5855AF709139}" srcOrd="1" destOrd="0" presId="urn:microsoft.com/office/officeart/2005/8/layout/hierarchy4"/>
    <dgm:cxn modelId="{DE15BDBF-9687-46B9-B633-030DA04722B9}" type="presParOf" srcId="{113415A5-E91F-4FE8-9BF8-30244626B0BF}" destId="{5DBF41F9-76A7-4B1D-8947-AD1CA93918D7}" srcOrd="2" destOrd="0" presId="urn:microsoft.com/office/officeart/2005/8/layout/hierarchy4"/>
    <dgm:cxn modelId="{EBBD6CDD-BB7E-4731-A374-AFBB6EB97863}" type="presParOf" srcId="{5DBF41F9-76A7-4B1D-8947-AD1CA93918D7}" destId="{AE066C26-0F89-4F74-8EEE-568A145904EB}" srcOrd="0" destOrd="0" presId="urn:microsoft.com/office/officeart/2005/8/layout/hierarchy4"/>
    <dgm:cxn modelId="{AB1BDF1D-B64B-4BE4-8479-F98CABBA160E}" type="presParOf" srcId="{AE066C26-0F89-4F74-8EEE-568A145904EB}" destId="{8A4A9CFA-AEA9-4F05-83EE-AD7DC19C36EB}" srcOrd="0" destOrd="0" presId="urn:microsoft.com/office/officeart/2005/8/layout/hierarchy4"/>
    <dgm:cxn modelId="{9397D640-0A51-48CF-A5C9-2618AF28D006}" type="presParOf" srcId="{AE066C26-0F89-4F74-8EEE-568A145904EB}" destId="{895BD70D-9B23-4D1F-955D-1C23DF0F0579}" srcOrd="1" destOrd="0" presId="urn:microsoft.com/office/officeart/2005/8/layout/hierarchy4"/>
    <dgm:cxn modelId="{E9D33060-933E-455E-9A5B-EC1061D523CD}" type="presParOf" srcId="{AE066C26-0F89-4F74-8EEE-568A145904EB}" destId="{74FFA38C-DB40-401A-8BBA-313CB5741F28}" srcOrd="2" destOrd="0" presId="urn:microsoft.com/office/officeart/2005/8/layout/hierarchy4"/>
    <dgm:cxn modelId="{09D39140-2797-42C9-A8D4-2896C407F9CC}" type="presParOf" srcId="{74FFA38C-DB40-401A-8BBA-313CB5741F28}" destId="{0149EBE6-AA59-4F78-AF18-137F8047AB47}" srcOrd="0" destOrd="0" presId="urn:microsoft.com/office/officeart/2005/8/layout/hierarchy4"/>
    <dgm:cxn modelId="{0643BFAF-5BE8-46C2-9143-CB1E7DD090D2}" type="presParOf" srcId="{0149EBE6-AA59-4F78-AF18-137F8047AB47}" destId="{14BABD28-5047-47A3-A701-B7AFBBE28819}" srcOrd="0" destOrd="0" presId="urn:microsoft.com/office/officeart/2005/8/layout/hierarchy4"/>
    <dgm:cxn modelId="{B9F751A8-A44B-4D07-81D6-6E2E4C7C633D}" type="presParOf" srcId="{0149EBE6-AA59-4F78-AF18-137F8047AB47}" destId="{3F489D25-51FA-4C91-9DDF-6BA1DB51256D}" srcOrd="1" destOrd="0" presId="urn:microsoft.com/office/officeart/2005/8/layout/hierarchy4"/>
    <dgm:cxn modelId="{E3CF6A3C-A621-4EDF-8E39-C9E4EDB1026F}" type="presParOf" srcId="{0149EBE6-AA59-4F78-AF18-137F8047AB47}" destId="{D0D594F6-8533-4A50-8AE7-20755C3BFFA9}" srcOrd="2" destOrd="0" presId="urn:microsoft.com/office/officeart/2005/8/layout/hierarchy4"/>
    <dgm:cxn modelId="{FCAB58A0-302B-43FB-8033-25FC91F4455B}" type="presParOf" srcId="{D0D594F6-8533-4A50-8AE7-20755C3BFFA9}" destId="{25C7D557-F0AE-4C4E-8B80-BC2468777DC6}" srcOrd="0" destOrd="0" presId="urn:microsoft.com/office/officeart/2005/8/layout/hierarchy4"/>
    <dgm:cxn modelId="{D23EC872-2810-4911-A36E-64B8DB073EE0}" type="presParOf" srcId="{25C7D557-F0AE-4C4E-8B80-BC2468777DC6}" destId="{8E7E2D4A-62E6-4A23-A5DD-552A63903B64}" srcOrd="0" destOrd="0" presId="urn:microsoft.com/office/officeart/2005/8/layout/hierarchy4"/>
    <dgm:cxn modelId="{CC1FC856-DD46-46FF-A62B-EE24FB8C99B0}" type="presParOf" srcId="{25C7D557-F0AE-4C4E-8B80-BC2468777DC6}" destId="{9B983630-5D09-45D7-92AD-109BAA43CF48}" srcOrd="1" destOrd="0" presId="urn:microsoft.com/office/officeart/2005/8/layout/hierarchy4"/>
    <dgm:cxn modelId="{BD0D188A-0034-4387-ACB8-74C6B2130448}" type="presParOf" srcId="{25C7D557-F0AE-4C4E-8B80-BC2468777DC6}" destId="{B338BAF6-59FE-4215-B697-18ED9B1E550D}" srcOrd="2" destOrd="0" presId="urn:microsoft.com/office/officeart/2005/8/layout/hierarchy4"/>
    <dgm:cxn modelId="{9F25BFC4-B636-4F75-BA49-85876F7FD8F4}" type="presParOf" srcId="{B338BAF6-59FE-4215-B697-18ED9B1E550D}" destId="{C2D8D153-FBF9-44C5-B447-F4BF501D8FA1}" srcOrd="0" destOrd="0" presId="urn:microsoft.com/office/officeart/2005/8/layout/hierarchy4"/>
    <dgm:cxn modelId="{B8A4EBD5-697C-49D4-A84A-AAF71E8619FC}" type="presParOf" srcId="{C2D8D153-FBF9-44C5-B447-F4BF501D8FA1}" destId="{085136A3-D02F-461C-B31C-FD1D69D16759}" srcOrd="0" destOrd="0" presId="urn:microsoft.com/office/officeart/2005/8/layout/hierarchy4"/>
    <dgm:cxn modelId="{6EC63DBC-91ED-43B6-83D2-7051550A1B46}" type="presParOf" srcId="{C2D8D153-FBF9-44C5-B447-F4BF501D8FA1}" destId="{DCA6CF81-D743-4AD3-A3A1-3DF9D9BFBC77}" srcOrd="1" destOrd="0" presId="urn:microsoft.com/office/officeart/2005/8/layout/hierarchy4"/>
    <dgm:cxn modelId="{9BAA5486-8F78-4F3A-8EEE-928967C52CA3}" type="presParOf" srcId="{C2D8D153-FBF9-44C5-B447-F4BF501D8FA1}" destId="{8A9FECDA-0971-4926-9F35-6C36E65B14A9}" srcOrd="2" destOrd="0" presId="urn:microsoft.com/office/officeart/2005/8/layout/hierarchy4"/>
    <dgm:cxn modelId="{91BB3B47-66C6-49FC-B2D0-B82ACBF5E8E3}" type="presParOf" srcId="{8A9FECDA-0971-4926-9F35-6C36E65B14A9}" destId="{4A1D7939-C139-4889-AA8A-C0FC12630CEE}" srcOrd="0" destOrd="0" presId="urn:microsoft.com/office/officeart/2005/8/layout/hierarchy4"/>
    <dgm:cxn modelId="{1EE1B531-A6D4-474D-89B8-16A521E8F10F}" type="presParOf" srcId="{4A1D7939-C139-4889-AA8A-C0FC12630CEE}" destId="{2BC9EB28-F68D-4321-836D-A642C2C0DAB1}" srcOrd="0" destOrd="0" presId="urn:microsoft.com/office/officeart/2005/8/layout/hierarchy4"/>
    <dgm:cxn modelId="{7515C025-CFBD-4B62-BB6D-3EDBF151E830}" type="presParOf" srcId="{4A1D7939-C139-4889-AA8A-C0FC12630CEE}" destId="{27FCCA56-038C-4613-B7B2-16CD590F385E}" srcOrd="1" destOrd="0" presId="urn:microsoft.com/office/officeart/2005/8/layout/hierarchy4"/>
    <dgm:cxn modelId="{BEBBD53D-A370-428A-88F7-484D5311C0B7}" type="presParOf" srcId="{4A1D7939-C139-4889-AA8A-C0FC12630CEE}" destId="{7F93EC46-9C8D-4119-8F52-CCFA2BE3D856}" srcOrd="2" destOrd="0" presId="urn:microsoft.com/office/officeart/2005/8/layout/hierarchy4"/>
    <dgm:cxn modelId="{8F2B21D7-7B2E-4A82-A3F2-3C81362B18D6}" type="presParOf" srcId="{7F93EC46-9C8D-4119-8F52-CCFA2BE3D856}" destId="{57E5281D-099B-4146-8847-39F267019B93}" srcOrd="0" destOrd="0" presId="urn:microsoft.com/office/officeart/2005/8/layout/hierarchy4"/>
    <dgm:cxn modelId="{C0A70F2B-7D86-4C25-B7A0-506F9F982898}" type="presParOf" srcId="{57E5281D-099B-4146-8847-39F267019B93}" destId="{85D767EC-FAE5-4312-B23F-9B41F2C6B7D7}" srcOrd="0" destOrd="0" presId="urn:microsoft.com/office/officeart/2005/8/layout/hierarchy4"/>
    <dgm:cxn modelId="{5D4E0D12-3F8C-47A9-9ACD-0F4C306D18CC}" type="presParOf" srcId="{57E5281D-099B-4146-8847-39F267019B93}" destId="{A9B5E747-E89C-44EE-90A6-8904E34D8B12}" srcOrd="1" destOrd="0" presId="urn:microsoft.com/office/officeart/2005/8/layout/hierarchy4"/>
    <dgm:cxn modelId="{DFA30466-36DE-4B5C-BBEA-E8761BE41B8E}" type="presParOf" srcId="{57E5281D-099B-4146-8847-39F267019B93}" destId="{E795CE46-C816-4100-AC67-9520DA742BDE}" srcOrd="2" destOrd="0" presId="urn:microsoft.com/office/officeart/2005/8/layout/hierarchy4"/>
    <dgm:cxn modelId="{39884BF1-4680-4B09-AD11-9497493A6D5C}" type="presParOf" srcId="{E795CE46-C816-4100-AC67-9520DA742BDE}" destId="{AF157ACE-04CF-46AC-BBA4-4513DAC2FEED}" srcOrd="0" destOrd="0" presId="urn:microsoft.com/office/officeart/2005/8/layout/hierarchy4"/>
    <dgm:cxn modelId="{030ACF5B-EC99-42EF-961B-7493E84B1D20}" type="presParOf" srcId="{AF157ACE-04CF-46AC-BBA4-4513DAC2FEED}" destId="{0173EF90-65AC-40C1-BC63-3905C32CCBD3}" srcOrd="0" destOrd="0" presId="urn:microsoft.com/office/officeart/2005/8/layout/hierarchy4"/>
    <dgm:cxn modelId="{EEDA1766-312F-45F2-90C4-BA4B76109B9D}" type="presParOf" srcId="{AF157ACE-04CF-46AC-BBA4-4513DAC2FEED}" destId="{074A374B-49A7-4B87-A7E3-020A459817C7}" srcOrd="1" destOrd="0" presId="urn:microsoft.com/office/officeart/2005/8/layout/hierarchy4"/>
    <dgm:cxn modelId="{1F8F711A-32C0-49D2-A406-21D870E5A824}" type="presParOf" srcId="{B74154C5-AFFE-498C-8E4C-911D7456AC97}" destId="{694C6A3E-E1B4-4940-ABED-A0BE47161CCE}" srcOrd="1" destOrd="0" presId="urn:microsoft.com/office/officeart/2005/8/layout/hierarchy4"/>
    <dgm:cxn modelId="{3F76DE66-E4ED-4030-928F-EC5BA9C7DEB7}" type="presParOf" srcId="{B74154C5-AFFE-498C-8E4C-911D7456AC97}" destId="{22BDFE06-8D1B-4C76-8FF0-2DABD4B35522}" srcOrd="2" destOrd="0" presId="urn:microsoft.com/office/officeart/2005/8/layout/hierarchy4"/>
    <dgm:cxn modelId="{1B868D2D-06EC-4652-B379-29A0E5039CC0}" type="presParOf" srcId="{22BDFE06-8D1B-4C76-8FF0-2DABD4B35522}" destId="{576C6983-4618-426C-8177-DEA9FE3AC4EB}" srcOrd="0" destOrd="0" presId="urn:microsoft.com/office/officeart/2005/8/layout/hierarchy4"/>
    <dgm:cxn modelId="{FA36F8B6-1D58-4275-BD8C-361412C67154}" type="presParOf" srcId="{22BDFE06-8D1B-4C76-8FF0-2DABD4B35522}" destId="{498D5BED-6816-45E0-A418-8DCFF49902AF}" srcOrd="1" destOrd="0" presId="urn:microsoft.com/office/officeart/2005/8/layout/hierarchy4"/>
    <dgm:cxn modelId="{305D4A38-CA08-44EE-9316-BE7DDF3B182D}" type="presParOf" srcId="{22BDFE06-8D1B-4C76-8FF0-2DABD4B35522}" destId="{508A389B-C0F5-43D4-BD46-7C9F058EB2F7}" srcOrd="2" destOrd="0" presId="urn:microsoft.com/office/officeart/2005/8/layout/hierarchy4"/>
    <dgm:cxn modelId="{1BC8379E-FBCE-45A4-837C-2D3BDAA0CA33}" type="presParOf" srcId="{508A389B-C0F5-43D4-BD46-7C9F058EB2F7}" destId="{4BE30B0A-6BC4-4384-8F26-09633F1C2F67}" srcOrd="0" destOrd="0" presId="urn:microsoft.com/office/officeart/2005/8/layout/hierarchy4"/>
    <dgm:cxn modelId="{39961AB4-FBD0-4E4C-9AF0-11A8488E8752}" type="presParOf" srcId="{4BE30B0A-6BC4-4384-8F26-09633F1C2F67}" destId="{C1736FFF-D3A9-461C-843A-75D86022B9DC}" srcOrd="0" destOrd="0" presId="urn:microsoft.com/office/officeart/2005/8/layout/hierarchy4"/>
    <dgm:cxn modelId="{1D9D34A8-A304-4801-B2D2-32E7822F28B9}" type="presParOf" srcId="{4BE30B0A-6BC4-4384-8F26-09633F1C2F67}" destId="{45FD02FA-D649-4107-81C7-BA7596601166}" srcOrd="1" destOrd="0" presId="urn:microsoft.com/office/officeart/2005/8/layout/hierarchy4"/>
    <dgm:cxn modelId="{764437E9-703D-4C81-BA07-2737C5BC4D82}" type="presParOf" srcId="{4BE30B0A-6BC4-4384-8F26-09633F1C2F67}" destId="{62BDDD9A-D02D-4EC9-9A51-1238D67179B7}" srcOrd="2" destOrd="0" presId="urn:microsoft.com/office/officeart/2005/8/layout/hierarchy4"/>
    <dgm:cxn modelId="{8BAC2C03-A8C7-443B-B33E-6D4E1D5385CB}" type="presParOf" srcId="{62BDDD9A-D02D-4EC9-9A51-1238D67179B7}" destId="{244A4C12-9192-4253-93E3-A0FF0E338196}" srcOrd="0" destOrd="0" presId="urn:microsoft.com/office/officeart/2005/8/layout/hierarchy4"/>
    <dgm:cxn modelId="{058375C3-6258-47C4-857E-8CF07FFE3F03}" type="presParOf" srcId="{244A4C12-9192-4253-93E3-A0FF0E338196}" destId="{33D6FFE4-E349-423D-A7F1-8E1A49A29AC4}" srcOrd="0" destOrd="0" presId="urn:microsoft.com/office/officeart/2005/8/layout/hierarchy4"/>
    <dgm:cxn modelId="{E159B241-A08F-42B0-9371-7C8CCBE1AF7C}" type="presParOf" srcId="{244A4C12-9192-4253-93E3-A0FF0E338196}" destId="{43C3D53A-843E-4C4F-9A60-8FB58F11DD4E}" srcOrd="1" destOrd="0" presId="urn:microsoft.com/office/officeart/2005/8/layout/hierarchy4"/>
    <dgm:cxn modelId="{BCD06C02-FDC7-4030-98B3-3C6B1FCCD83C}" type="presParOf" srcId="{244A4C12-9192-4253-93E3-A0FF0E338196}" destId="{6E5BFFB0-6E2B-4011-9640-F6BAB03B9ADF}" srcOrd="2" destOrd="0" presId="urn:microsoft.com/office/officeart/2005/8/layout/hierarchy4"/>
    <dgm:cxn modelId="{8CF71EAD-5043-430F-A89E-7474B3DDE57A}" type="presParOf" srcId="{6E5BFFB0-6E2B-4011-9640-F6BAB03B9ADF}" destId="{FF422C5A-2F9A-4C9D-854E-BFC785439DEC}" srcOrd="0" destOrd="0" presId="urn:microsoft.com/office/officeart/2005/8/layout/hierarchy4"/>
    <dgm:cxn modelId="{4CE084B4-4098-4677-8C48-1F677C720736}" type="presParOf" srcId="{FF422C5A-2F9A-4C9D-854E-BFC785439DEC}" destId="{C586111C-58B6-40AF-8D8A-60EE680572BA}" srcOrd="0" destOrd="0" presId="urn:microsoft.com/office/officeart/2005/8/layout/hierarchy4"/>
    <dgm:cxn modelId="{FA1AC478-6F67-49CC-AC91-37F6D8463887}" type="presParOf" srcId="{FF422C5A-2F9A-4C9D-854E-BFC785439DEC}" destId="{A0E0AB26-1DEA-4D08-AD62-8A7E0816A59C}" srcOrd="1" destOrd="0" presId="urn:microsoft.com/office/officeart/2005/8/layout/hierarchy4"/>
    <dgm:cxn modelId="{50890C45-5D92-4090-B7B3-7E1FCEC004A2}" type="presParOf" srcId="{FF422C5A-2F9A-4C9D-854E-BFC785439DEC}" destId="{FFF447F9-BACE-4B19-B5DF-5D71FE61C4DC}" srcOrd="2" destOrd="0" presId="urn:microsoft.com/office/officeart/2005/8/layout/hierarchy4"/>
    <dgm:cxn modelId="{AAADA444-D1EE-454A-8BDD-EFE343EBA177}" type="presParOf" srcId="{FFF447F9-BACE-4B19-B5DF-5D71FE61C4DC}" destId="{5106FDE3-AC3E-4615-8C4F-829EABC2C26C}" srcOrd="0" destOrd="0" presId="urn:microsoft.com/office/officeart/2005/8/layout/hierarchy4"/>
    <dgm:cxn modelId="{DA714710-B6F5-4C86-9F55-BD9D903A883E}" type="presParOf" srcId="{5106FDE3-AC3E-4615-8C4F-829EABC2C26C}" destId="{41590EE3-70B4-4E0E-8D44-18EF1FD97F2E}" srcOrd="0" destOrd="0" presId="urn:microsoft.com/office/officeart/2005/8/layout/hierarchy4"/>
    <dgm:cxn modelId="{1FAE70BB-1D52-41F8-843C-461719D93289}" type="presParOf" srcId="{5106FDE3-AC3E-4615-8C4F-829EABC2C26C}" destId="{58DAA9F4-0E18-4F78-BD4F-92D296477D35}" srcOrd="1" destOrd="0" presId="urn:microsoft.com/office/officeart/2005/8/layout/hierarchy4"/>
    <dgm:cxn modelId="{4B5010A9-DA86-4FD6-8BE4-2CFF5FFEBC3D}" type="presParOf" srcId="{5106FDE3-AC3E-4615-8C4F-829EABC2C26C}" destId="{D1A4E4BA-FB74-44DD-88E4-672303AAC4FA}" srcOrd="2" destOrd="0" presId="urn:microsoft.com/office/officeart/2005/8/layout/hierarchy4"/>
    <dgm:cxn modelId="{3E4BB573-5044-49A5-9AD3-12CC9550C682}" type="presParOf" srcId="{D1A4E4BA-FB74-44DD-88E4-672303AAC4FA}" destId="{E5B57F09-2B59-4711-A8C9-974EF4149D9A}" srcOrd="0" destOrd="0" presId="urn:microsoft.com/office/officeart/2005/8/layout/hierarchy4"/>
    <dgm:cxn modelId="{B2E5B0E3-C47D-4F70-8268-71761C3F2203}" type="presParOf" srcId="{E5B57F09-2B59-4711-A8C9-974EF4149D9A}" destId="{6CE5FDB4-BFBB-4259-A330-B441199BCE24}" srcOrd="0" destOrd="0" presId="urn:microsoft.com/office/officeart/2005/8/layout/hierarchy4"/>
    <dgm:cxn modelId="{5310AAD7-7A4A-4B52-9B2B-AED539040412}" type="presParOf" srcId="{E5B57F09-2B59-4711-A8C9-974EF4149D9A}" destId="{333F826B-C233-4B5F-A398-764D3F47A1BA}" srcOrd="1" destOrd="0" presId="urn:microsoft.com/office/officeart/2005/8/layout/hierarchy4"/>
    <dgm:cxn modelId="{9A0CD325-9634-4353-98FE-BFB851CF6965}" type="presParOf" srcId="{E5B57F09-2B59-4711-A8C9-974EF4149D9A}" destId="{E607D5B5-B0CE-46E0-84C5-F456BAF04EE4}" srcOrd="2" destOrd="0" presId="urn:microsoft.com/office/officeart/2005/8/layout/hierarchy4"/>
    <dgm:cxn modelId="{BADFDE3A-0992-485E-AB43-EC5482E6BD9A}" type="presParOf" srcId="{E607D5B5-B0CE-46E0-84C5-F456BAF04EE4}" destId="{F267116D-D0B1-4457-ABA0-2D94424C53E8}" srcOrd="0" destOrd="0" presId="urn:microsoft.com/office/officeart/2005/8/layout/hierarchy4"/>
    <dgm:cxn modelId="{BA1028E2-3AA3-4F0B-8DFD-4829E3F06624}" type="presParOf" srcId="{F267116D-D0B1-4457-ABA0-2D94424C53E8}" destId="{89DC61A6-3199-4C88-A8D1-98ADCFDD3274}" srcOrd="0" destOrd="0" presId="urn:microsoft.com/office/officeart/2005/8/layout/hierarchy4"/>
    <dgm:cxn modelId="{28AFF5D8-BF23-4D8A-9CB3-57298E03A0E6}" type="presParOf" srcId="{F267116D-D0B1-4457-ABA0-2D94424C53E8}" destId="{911FD772-B984-413E-A468-8F0F3007E9F5}" srcOrd="1" destOrd="0" presId="urn:microsoft.com/office/officeart/2005/8/layout/hierarchy4"/>
    <dgm:cxn modelId="{30A6E6DE-4E38-4153-BF53-295EDFA5A8D4}" type="presParOf" srcId="{F267116D-D0B1-4457-ABA0-2D94424C53E8}" destId="{C7E808E6-5BB0-42AD-9568-7FA84FFA1273}" srcOrd="2" destOrd="0" presId="urn:microsoft.com/office/officeart/2005/8/layout/hierarchy4"/>
    <dgm:cxn modelId="{7ED6567E-72E3-44C3-8336-777E9B61E307}" type="presParOf" srcId="{C7E808E6-5BB0-42AD-9568-7FA84FFA1273}" destId="{6143EFE8-4DC9-41D7-A90D-BEF4DD9D6775}" srcOrd="0" destOrd="0" presId="urn:microsoft.com/office/officeart/2005/8/layout/hierarchy4"/>
    <dgm:cxn modelId="{3E7CB1AB-73C7-4B31-B499-9247C4203D7C}" type="presParOf" srcId="{6143EFE8-4DC9-41D7-A90D-BEF4DD9D6775}" destId="{B35EEDEE-A63C-4DC0-9860-A34A7BFD903E}" srcOrd="0" destOrd="0" presId="urn:microsoft.com/office/officeart/2005/8/layout/hierarchy4"/>
    <dgm:cxn modelId="{AAE8B9D2-6604-4B94-AFB3-67A0C8FA98AA}" type="presParOf" srcId="{6143EFE8-4DC9-41D7-A90D-BEF4DD9D6775}" destId="{DE95F23C-C4B0-414E-84D4-9F202008C6C7}" srcOrd="1" destOrd="0" presId="urn:microsoft.com/office/officeart/2005/8/layout/hierarchy4"/>
    <dgm:cxn modelId="{70C71EE1-9DE8-49B0-90F4-0D44D4263A5D}" type="presParOf" srcId="{6143EFE8-4DC9-41D7-A90D-BEF4DD9D6775}" destId="{2AFD5925-89E6-4CDB-B771-8976E3EAA1E0}" srcOrd="2" destOrd="0" presId="urn:microsoft.com/office/officeart/2005/8/layout/hierarchy4"/>
    <dgm:cxn modelId="{926C8275-1CAA-42D1-A054-41A4C1311E98}" type="presParOf" srcId="{2AFD5925-89E6-4CDB-B771-8976E3EAA1E0}" destId="{70126A72-D428-49FA-8D64-455D3BB37C3B}" srcOrd="0" destOrd="0" presId="urn:microsoft.com/office/officeart/2005/8/layout/hierarchy4"/>
    <dgm:cxn modelId="{8A875B00-7184-4DC8-B234-B1933EA93392}" type="presParOf" srcId="{70126A72-D428-49FA-8D64-455D3BB37C3B}" destId="{6C2FB839-90B1-4C3A-BFA4-60802C25EC81}" srcOrd="0" destOrd="0" presId="urn:microsoft.com/office/officeart/2005/8/layout/hierarchy4"/>
    <dgm:cxn modelId="{571D8CB4-EA3E-4ECB-A3DE-F8CD3AB3A5E7}" type="presParOf" srcId="{70126A72-D428-49FA-8D64-455D3BB37C3B}" destId="{BCAF8949-B074-41B5-830F-D70AB29BD449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E075476-E9CA-4A59-A127-31223E8D37A1}" type="doc">
      <dgm:prSet loTypeId="urn:microsoft.com/office/officeart/2005/8/layout/hierarchy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46393D2-3BB5-4D19-BAF6-84B7339845C4}">
      <dgm:prSet phldrT="[Текст]" custT="1"/>
      <dgm:spPr>
        <a:solidFill>
          <a:schemeClr val="accent2"/>
        </a:solidFill>
      </dgm:spPr>
      <dgm:t>
        <a:bodyPr/>
        <a:lstStyle/>
        <a:p>
          <a:r>
            <a:rPr lang="ru-RU" sz="1400" b="1" dirty="0" smtClean="0"/>
            <a:t>Достижение значений показателей (индикаторов) </a:t>
          </a:r>
          <a:endParaRPr lang="ru-RU" sz="1400" b="1" dirty="0"/>
        </a:p>
      </dgm:t>
    </dgm:pt>
    <dgm:pt modelId="{6D4C3ED2-39E1-4137-9A50-9D8AF25F37D5}" type="parTrans" cxnId="{177B1604-DECB-437F-BD0A-A555EEF6E09F}">
      <dgm:prSet/>
      <dgm:spPr/>
      <dgm:t>
        <a:bodyPr/>
        <a:lstStyle/>
        <a:p>
          <a:endParaRPr lang="ru-RU" sz="1100" b="1"/>
        </a:p>
      </dgm:t>
    </dgm:pt>
    <dgm:pt modelId="{E900975D-4121-430B-8FA3-BEFE3EC45817}" type="sibTrans" cxnId="{177B1604-DECB-437F-BD0A-A555EEF6E09F}">
      <dgm:prSet/>
      <dgm:spPr/>
      <dgm:t>
        <a:bodyPr/>
        <a:lstStyle/>
        <a:p>
          <a:endParaRPr lang="ru-RU" sz="1100" b="1"/>
        </a:p>
      </dgm:t>
    </dgm:pt>
    <dgm:pt modelId="{5A6BA2F8-AB86-4FEA-9FCE-F9FA52A7F9A0}">
      <dgm:prSet phldrT="[Текст]" custT="1"/>
      <dgm:spPr>
        <a:solidFill>
          <a:schemeClr val="accent4"/>
        </a:solidFill>
      </dgm:spPr>
      <dgm:t>
        <a:bodyPr/>
        <a:lstStyle/>
        <a:p>
          <a:r>
            <a:rPr lang="ru-RU" sz="1400" b="1" dirty="0" smtClean="0"/>
            <a:t>2015 год</a:t>
          </a:r>
          <a:endParaRPr lang="ru-RU" sz="1400" b="1" dirty="0"/>
        </a:p>
      </dgm:t>
    </dgm:pt>
    <dgm:pt modelId="{6CA8BE2D-8B63-444F-91FB-8F9AAFFFD516}" type="parTrans" cxnId="{85E56FFB-E071-40C7-BFC1-E9508A75A379}">
      <dgm:prSet/>
      <dgm:spPr/>
      <dgm:t>
        <a:bodyPr/>
        <a:lstStyle/>
        <a:p>
          <a:endParaRPr lang="ru-RU" sz="1100" b="1"/>
        </a:p>
      </dgm:t>
    </dgm:pt>
    <dgm:pt modelId="{C6F24F42-97B0-4B65-A4C6-FEB3AD0E1596}" type="sibTrans" cxnId="{85E56FFB-E071-40C7-BFC1-E9508A75A379}">
      <dgm:prSet/>
      <dgm:spPr/>
      <dgm:t>
        <a:bodyPr/>
        <a:lstStyle/>
        <a:p>
          <a:endParaRPr lang="ru-RU" sz="1100" b="1"/>
        </a:p>
      </dgm:t>
    </dgm:pt>
    <dgm:pt modelId="{88AF55BF-2C52-478B-8F7B-157C2C0B3B5C}">
      <dgm:prSet phldrT="[Текст]" custT="1"/>
      <dgm:spPr/>
      <dgm:t>
        <a:bodyPr/>
        <a:lstStyle/>
        <a:p>
          <a:r>
            <a:rPr lang="ru-RU" sz="1100" b="1" dirty="0" smtClean="0"/>
            <a:t>план</a:t>
          </a:r>
          <a:endParaRPr lang="ru-RU" sz="1100" b="1" dirty="0"/>
        </a:p>
      </dgm:t>
    </dgm:pt>
    <dgm:pt modelId="{864D3113-CD68-4C58-934C-D98B64584BCB}" type="parTrans" cxnId="{0BA4BC91-63D1-4150-A3D8-4B5CE4AAE016}">
      <dgm:prSet/>
      <dgm:spPr/>
      <dgm:t>
        <a:bodyPr/>
        <a:lstStyle/>
        <a:p>
          <a:endParaRPr lang="ru-RU" sz="1100" b="1"/>
        </a:p>
      </dgm:t>
    </dgm:pt>
    <dgm:pt modelId="{5BB4011B-E3FC-4057-A00E-8A9838BA3A59}" type="sibTrans" cxnId="{0BA4BC91-63D1-4150-A3D8-4B5CE4AAE016}">
      <dgm:prSet/>
      <dgm:spPr/>
      <dgm:t>
        <a:bodyPr/>
        <a:lstStyle/>
        <a:p>
          <a:endParaRPr lang="ru-RU" sz="1100" b="1"/>
        </a:p>
      </dgm:t>
    </dgm:pt>
    <dgm:pt modelId="{A57325F4-ED51-4632-8210-EB7BB1A937E3}">
      <dgm:prSet phldrT="[Текст]"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ru-RU" sz="1100" b="1" dirty="0" smtClean="0"/>
            <a:t>факт</a:t>
          </a:r>
          <a:endParaRPr lang="ru-RU" sz="1100" b="1" dirty="0"/>
        </a:p>
      </dgm:t>
    </dgm:pt>
    <dgm:pt modelId="{6150F581-7907-438C-A5FF-D5610DEF132F}" type="parTrans" cxnId="{E4F2792D-07C5-4C94-A5E2-650B4BA37CD8}">
      <dgm:prSet/>
      <dgm:spPr/>
      <dgm:t>
        <a:bodyPr/>
        <a:lstStyle/>
        <a:p>
          <a:endParaRPr lang="ru-RU" sz="1100" b="1"/>
        </a:p>
      </dgm:t>
    </dgm:pt>
    <dgm:pt modelId="{E72CAC59-F6F2-42E5-B76B-89BAE641EF02}" type="sibTrans" cxnId="{E4F2792D-07C5-4C94-A5E2-650B4BA37CD8}">
      <dgm:prSet/>
      <dgm:spPr/>
      <dgm:t>
        <a:bodyPr/>
        <a:lstStyle/>
        <a:p>
          <a:endParaRPr lang="ru-RU" sz="1100" b="1"/>
        </a:p>
      </dgm:t>
    </dgm:pt>
    <dgm:pt modelId="{7711325B-E859-44FE-8B41-57F9AFDCA54B}">
      <dgm:prSet phldrT="[Текст]" custT="1"/>
      <dgm:spPr>
        <a:solidFill>
          <a:schemeClr val="accent4"/>
        </a:solidFill>
      </dgm:spPr>
      <dgm:t>
        <a:bodyPr/>
        <a:lstStyle/>
        <a:p>
          <a:r>
            <a:rPr lang="ru-RU" sz="1400" b="1" dirty="0" smtClean="0"/>
            <a:t>2016 год</a:t>
          </a:r>
          <a:endParaRPr lang="ru-RU" sz="1400" b="1" dirty="0"/>
        </a:p>
      </dgm:t>
    </dgm:pt>
    <dgm:pt modelId="{2BF8A7FD-5B45-414F-8537-22861CA0057A}" type="parTrans" cxnId="{605000A8-E9A8-4E12-A1C8-8FA726E7C9AE}">
      <dgm:prSet/>
      <dgm:spPr/>
      <dgm:t>
        <a:bodyPr/>
        <a:lstStyle/>
        <a:p>
          <a:endParaRPr lang="ru-RU" sz="1100" b="1"/>
        </a:p>
      </dgm:t>
    </dgm:pt>
    <dgm:pt modelId="{A670FA7C-7403-44C0-BA19-83B2BA693E61}" type="sibTrans" cxnId="{605000A8-E9A8-4E12-A1C8-8FA726E7C9AE}">
      <dgm:prSet/>
      <dgm:spPr/>
      <dgm:t>
        <a:bodyPr/>
        <a:lstStyle/>
        <a:p>
          <a:endParaRPr lang="ru-RU" sz="1100" b="1"/>
        </a:p>
      </dgm:t>
    </dgm:pt>
    <dgm:pt modelId="{B27758F7-CCC5-4853-943C-C625AC5B9618}">
      <dgm:prSet phldrT="[Текст]"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ru-RU" sz="1100" b="1" dirty="0" smtClean="0"/>
            <a:t>план</a:t>
          </a:r>
          <a:endParaRPr lang="ru-RU" sz="1100" b="1" dirty="0"/>
        </a:p>
      </dgm:t>
    </dgm:pt>
    <dgm:pt modelId="{9938749E-0144-426C-8499-F0A7FBDF416A}" type="parTrans" cxnId="{C38E8795-CB70-4D9A-9446-1192A76BFB91}">
      <dgm:prSet/>
      <dgm:spPr/>
      <dgm:t>
        <a:bodyPr/>
        <a:lstStyle/>
        <a:p>
          <a:endParaRPr lang="ru-RU" sz="1100" b="1"/>
        </a:p>
      </dgm:t>
    </dgm:pt>
    <dgm:pt modelId="{34700083-B36F-462F-B323-1D0EB181521B}" type="sibTrans" cxnId="{C38E8795-CB70-4D9A-9446-1192A76BFB91}">
      <dgm:prSet/>
      <dgm:spPr/>
      <dgm:t>
        <a:bodyPr/>
        <a:lstStyle/>
        <a:p>
          <a:endParaRPr lang="ru-RU" sz="1100" b="1"/>
        </a:p>
      </dgm:t>
    </dgm:pt>
    <dgm:pt modelId="{6B08672F-E0FF-490A-8A6A-EE15E9A347DB}">
      <dgm:prSet custT="1"/>
      <dgm:spPr/>
      <dgm:t>
        <a:bodyPr/>
        <a:lstStyle/>
        <a:p>
          <a:r>
            <a:rPr lang="ru-RU" sz="1100" b="1" smtClean="0"/>
            <a:t>5,0</a:t>
          </a:r>
          <a:endParaRPr lang="ru-RU" sz="1100" b="1" dirty="0"/>
        </a:p>
      </dgm:t>
    </dgm:pt>
    <dgm:pt modelId="{C79FC32D-21F6-44D8-BB85-40E56683B653}" type="parTrans" cxnId="{81491584-AF29-4A41-A880-E8728934FEF0}">
      <dgm:prSet/>
      <dgm:spPr/>
      <dgm:t>
        <a:bodyPr/>
        <a:lstStyle/>
        <a:p>
          <a:endParaRPr lang="ru-RU" sz="1100" b="1"/>
        </a:p>
      </dgm:t>
    </dgm:pt>
    <dgm:pt modelId="{1D61555D-5C35-4B12-BFFF-483B302CB699}" type="sibTrans" cxnId="{81491584-AF29-4A41-A880-E8728934FEF0}">
      <dgm:prSet/>
      <dgm:spPr/>
      <dgm:t>
        <a:bodyPr/>
        <a:lstStyle/>
        <a:p>
          <a:endParaRPr lang="ru-RU" sz="1100" b="1"/>
        </a:p>
      </dgm:t>
    </dgm:pt>
    <dgm:pt modelId="{F6F97186-B344-4193-9FE9-6DFB5403A289}">
      <dgm:prSet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ru-RU" sz="1100" b="1" dirty="0" smtClean="0"/>
            <a:t>4,95</a:t>
          </a:r>
          <a:endParaRPr lang="ru-RU" sz="1100" b="1" dirty="0"/>
        </a:p>
      </dgm:t>
    </dgm:pt>
    <dgm:pt modelId="{F22CCE59-9B42-4DA2-949C-34E1E0586A20}" type="parTrans" cxnId="{C28CBCF7-3139-40F7-B426-1830BB2434D9}">
      <dgm:prSet/>
      <dgm:spPr/>
      <dgm:t>
        <a:bodyPr/>
        <a:lstStyle/>
        <a:p>
          <a:endParaRPr lang="ru-RU" sz="1100" b="1"/>
        </a:p>
      </dgm:t>
    </dgm:pt>
    <dgm:pt modelId="{01E5FF1C-8ED4-4ED1-A0DD-0AA37640AF28}" type="sibTrans" cxnId="{C28CBCF7-3139-40F7-B426-1830BB2434D9}">
      <dgm:prSet/>
      <dgm:spPr/>
      <dgm:t>
        <a:bodyPr/>
        <a:lstStyle/>
        <a:p>
          <a:endParaRPr lang="ru-RU" sz="1100" b="1"/>
        </a:p>
      </dgm:t>
    </dgm:pt>
    <dgm:pt modelId="{A1BB5A2E-A45D-4F6A-B329-CD4782193917}">
      <dgm:prSet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ru-RU" sz="1100" b="1" dirty="0" smtClean="0"/>
            <a:t>5,0</a:t>
          </a:r>
          <a:endParaRPr lang="ru-RU" sz="1100" b="1" dirty="0"/>
        </a:p>
      </dgm:t>
    </dgm:pt>
    <dgm:pt modelId="{64F31578-307B-4AF8-9DDD-FA0365BF46F7}" type="parTrans" cxnId="{EFA08DB9-2A00-43D3-B718-DCFAD41C9E5B}">
      <dgm:prSet/>
      <dgm:spPr/>
      <dgm:t>
        <a:bodyPr/>
        <a:lstStyle/>
        <a:p>
          <a:endParaRPr lang="ru-RU" sz="1100" b="1"/>
        </a:p>
      </dgm:t>
    </dgm:pt>
    <dgm:pt modelId="{EE696C4B-FDDD-492E-99F0-85F84DCD2C36}" type="sibTrans" cxnId="{EFA08DB9-2A00-43D3-B718-DCFAD41C9E5B}">
      <dgm:prSet/>
      <dgm:spPr/>
      <dgm:t>
        <a:bodyPr/>
        <a:lstStyle/>
        <a:p>
          <a:endParaRPr lang="ru-RU" sz="1100" b="1"/>
        </a:p>
      </dgm:t>
    </dgm:pt>
    <dgm:pt modelId="{38339FB0-E72C-41C6-B50E-F0AC88B19FB8}">
      <dgm:prSet custT="1"/>
      <dgm:spPr/>
      <dgm:t>
        <a:bodyPr/>
        <a:lstStyle/>
        <a:p>
          <a:r>
            <a:rPr lang="ru-RU" sz="1100" b="1" dirty="0" smtClean="0"/>
            <a:t>0,7</a:t>
          </a:r>
          <a:endParaRPr lang="ru-RU" sz="1100" b="1" dirty="0"/>
        </a:p>
      </dgm:t>
    </dgm:pt>
    <dgm:pt modelId="{BCD2EDD9-D801-4E03-BB4B-D967153748FB}" type="parTrans" cxnId="{5BA4828B-CA0A-4DD7-BA23-AF56465333D3}">
      <dgm:prSet/>
      <dgm:spPr/>
      <dgm:t>
        <a:bodyPr/>
        <a:lstStyle/>
        <a:p>
          <a:endParaRPr lang="ru-RU" sz="1100" b="1"/>
        </a:p>
      </dgm:t>
    </dgm:pt>
    <dgm:pt modelId="{8F96F08A-9CC7-4FB6-A9E1-3EDCD9F33FD8}" type="sibTrans" cxnId="{5BA4828B-CA0A-4DD7-BA23-AF56465333D3}">
      <dgm:prSet/>
      <dgm:spPr/>
      <dgm:t>
        <a:bodyPr/>
        <a:lstStyle/>
        <a:p>
          <a:endParaRPr lang="ru-RU" sz="1100" b="1"/>
        </a:p>
      </dgm:t>
    </dgm:pt>
    <dgm:pt modelId="{CD119780-6575-4106-AE5B-2CC6B48E5482}">
      <dgm:prSet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ru-RU" sz="1100" b="1" dirty="0" smtClean="0"/>
            <a:t>0,65</a:t>
          </a:r>
          <a:endParaRPr lang="ru-RU" sz="1100" b="1" dirty="0"/>
        </a:p>
      </dgm:t>
    </dgm:pt>
    <dgm:pt modelId="{A99EC59D-97F4-424A-A28E-01E77005439E}" type="parTrans" cxnId="{7C2E5991-6D03-4679-BB46-318B01A66142}">
      <dgm:prSet/>
      <dgm:spPr/>
      <dgm:t>
        <a:bodyPr/>
        <a:lstStyle/>
        <a:p>
          <a:endParaRPr lang="ru-RU" sz="1100" b="1"/>
        </a:p>
      </dgm:t>
    </dgm:pt>
    <dgm:pt modelId="{3BBBAA4F-305C-4E5F-BBCB-DE1B8ED5978A}" type="sibTrans" cxnId="{7C2E5991-6D03-4679-BB46-318B01A66142}">
      <dgm:prSet/>
      <dgm:spPr/>
      <dgm:t>
        <a:bodyPr/>
        <a:lstStyle/>
        <a:p>
          <a:endParaRPr lang="ru-RU" sz="1100" b="1"/>
        </a:p>
      </dgm:t>
    </dgm:pt>
    <dgm:pt modelId="{B34B6A16-5EF9-4B63-A5E4-12B190B34880}">
      <dgm:prSet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ru-RU" sz="1100" b="1" dirty="0" smtClean="0"/>
            <a:t>0,9</a:t>
          </a:r>
          <a:endParaRPr lang="ru-RU" sz="1100" b="1" dirty="0"/>
        </a:p>
      </dgm:t>
    </dgm:pt>
    <dgm:pt modelId="{3047CE4C-FF19-4B45-8312-79C9A6EA38F8}" type="parTrans" cxnId="{8F1F720A-D988-4739-9FFF-05E5C9E9A372}">
      <dgm:prSet/>
      <dgm:spPr/>
      <dgm:t>
        <a:bodyPr/>
        <a:lstStyle/>
        <a:p>
          <a:endParaRPr lang="ru-RU" sz="1100" b="1"/>
        </a:p>
      </dgm:t>
    </dgm:pt>
    <dgm:pt modelId="{844E05AD-2AB6-4319-9130-67827496C360}" type="sibTrans" cxnId="{8F1F720A-D988-4739-9FFF-05E5C9E9A372}">
      <dgm:prSet/>
      <dgm:spPr/>
      <dgm:t>
        <a:bodyPr/>
        <a:lstStyle/>
        <a:p>
          <a:endParaRPr lang="ru-RU" sz="1100" b="1"/>
        </a:p>
      </dgm:t>
    </dgm:pt>
    <dgm:pt modelId="{A0EE0816-71FE-4855-B1E0-02990AF78A21}">
      <dgm:prSet custT="1"/>
      <dgm:spPr/>
      <dgm:t>
        <a:bodyPr/>
        <a:lstStyle/>
        <a:p>
          <a:r>
            <a:rPr lang="ru-RU" sz="1100" b="1" dirty="0" smtClean="0"/>
            <a:t>17,3</a:t>
          </a:r>
          <a:endParaRPr lang="ru-RU" sz="1100" b="1" dirty="0"/>
        </a:p>
      </dgm:t>
    </dgm:pt>
    <dgm:pt modelId="{75674904-C66D-4634-9B49-059D96BD5483}" type="parTrans" cxnId="{FD0B4AA9-BC48-4557-8309-723E52DF4E6F}">
      <dgm:prSet/>
      <dgm:spPr/>
      <dgm:t>
        <a:bodyPr/>
        <a:lstStyle/>
        <a:p>
          <a:endParaRPr lang="ru-RU" sz="1100" b="1"/>
        </a:p>
      </dgm:t>
    </dgm:pt>
    <dgm:pt modelId="{A2DE86E6-72CD-4DC8-9624-4DD62F96EFAF}" type="sibTrans" cxnId="{FD0B4AA9-BC48-4557-8309-723E52DF4E6F}">
      <dgm:prSet/>
      <dgm:spPr/>
      <dgm:t>
        <a:bodyPr/>
        <a:lstStyle/>
        <a:p>
          <a:endParaRPr lang="ru-RU" sz="1100" b="1"/>
        </a:p>
      </dgm:t>
    </dgm:pt>
    <dgm:pt modelId="{93520637-36B3-4AB9-B949-92D55141E733}">
      <dgm:prSet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ru-RU" sz="1100" b="1" dirty="0" smtClean="0"/>
            <a:t>18,9</a:t>
          </a:r>
          <a:endParaRPr lang="ru-RU" sz="1100" b="1" dirty="0"/>
        </a:p>
      </dgm:t>
    </dgm:pt>
    <dgm:pt modelId="{15E02305-DAD8-4809-8067-42DAD00486AD}" type="parTrans" cxnId="{63612CDA-BBAA-48D8-BF07-558BDAD747A0}">
      <dgm:prSet/>
      <dgm:spPr/>
      <dgm:t>
        <a:bodyPr/>
        <a:lstStyle/>
        <a:p>
          <a:endParaRPr lang="ru-RU" sz="1100" b="1"/>
        </a:p>
      </dgm:t>
    </dgm:pt>
    <dgm:pt modelId="{59CBCFDE-87C7-4CA0-895C-10567390C816}" type="sibTrans" cxnId="{63612CDA-BBAA-48D8-BF07-558BDAD747A0}">
      <dgm:prSet/>
      <dgm:spPr/>
      <dgm:t>
        <a:bodyPr/>
        <a:lstStyle/>
        <a:p>
          <a:endParaRPr lang="ru-RU" sz="1100" b="1"/>
        </a:p>
      </dgm:t>
    </dgm:pt>
    <dgm:pt modelId="{9A0A1B48-08CE-44F2-8C66-5814C06EE4CC}">
      <dgm:prSet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ru-RU" sz="1100" b="1" dirty="0" smtClean="0"/>
            <a:t>17,1</a:t>
          </a:r>
          <a:endParaRPr lang="ru-RU" sz="1100" b="1" dirty="0"/>
        </a:p>
      </dgm:t>
    </dgm:pt>
    <dgm:pt modelId="{29FE6CB6-1907-439D-BB9A-57865C4A7A77}" type="parTrans" cxnId="{B7EC6DDD-6433-44EC-9FD5-BD8BA88E6613}">
      <dgm:prSet/>
      <dgm:spPr/>
      <dgm:t>
        <a:bodyPr/>
        <a:lstStyle/>
        <a:p>
          <a:endParaRPr lang="ru-RU" sz="1100" b="1"/>
        </a:p>
      </dgm:t>
    </dgm:pt>
    <dgm:pt modelId="{26501B87-1556-4F1B-A703-D81F2BA2DB5B}" type="sibTrans" cxnId="{B7EC6DDD-6433-44EC-9FD5-BD8BA88E6613}">
      <dgm:prSet/>
      <dgm:spPr/>
      <dgm:t>
        <a:bodyPr/>
        <a:lstStyle/>
        <a:p>
          <a:endParaRPr lang="ru-RU" sz="1100" b="1"/>
        </a:p>
      </dgm:t>
    </dgm:pt>
    <dgm:pt modelId="{25DDEEC2-9BA5-4367-BB24-33CAA47BBC09}" type="pres">
      <dgm:prSet presAssocID="{CE075476-E9CA-4A59-A127-31223E8D37A1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87933F1B-038B-4A5D-83E8-61DBF60EC4B3}" type="pres">
      <dgm:prSet presAssocID="{946393D2-3BB5-4D19-BAF6-84B7339845C4}" presName="vertOne" presStyleCnt="0"/>
      <dgm:spPr/>
    </dgm:pt>
    <dgm:pt modelId="{9DF12F5D-797B-4C71-93F7-7C835BFF7982}" type="pres">
      <dgm:prSet presAssocID="{946393D2-3BB5-4D19-BAF6-84B7339845C4}" presName="txOn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B51C614-670C-40C7-BCBD-B3150FB090FB}" type="pres">
      <dgm:prSet presAssocID="{946393D2-3BB5-4D19-BAF6-84B7339845C4}" presName="parTransOne" presStyleCnt="0"/>
      <dgm:spPr/>
    </dgm:pt>
    <dgm:pt modelId="{B74154C5-AFFE-498C-8E4C-911D7456AC97}" type="pres">
      <dgm:prSet presAssocID="{946393D2-3BB5-4D19-BAF6-84B7339845C4}" presName="horzOne" presStyleCnt="0"/>
      <dgm:spPr/>
    </dgm:pt>
    <dgm:pt modelId="{AA6E5317-C9D5-49D6-9218-04A9A8CDF9E8}" type="pres">
      <dgm:prSet presAssocID="{5A6BA2F8-AB86-4FEA-9FCE-F9FA52A7F9A0}" presName="vertTwo" presStyleCnt="0"/>
      <dgm:spPr/>
    </dgm:pt>
    <dgm:pt modelId="{EFD09625-1EEB-463A-9D51-52F09A5E039B}" type="pres">
      <dgm:prSet presAssocID="{5A6BA2F8-AB86-4FEA-9FCE-F9FA52A7F9A0}" presName="txTwo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65A41FF-7035-4133-9240-517AEBC67369}" type="pres">
      <dgm:prSet presAssocID="{5A6BA2F8-AB86-4FEA-9FCE-F9FA52A7F9A0}" presName="parTransTwo" presStyleCnt="0"/>
      <dgm:spPr/>
    </dgm:pt>
    <dgm:pt modelId="{ED986375-36F5-4143-A5F0-85653599471E}" type="pres">
      <dgm:prSet presAssocID="{5A6BA2F8-AB86-4FEA-9FCE-F9FA52A7F9A0}" presName="horzTwo" presStyleCnt="0"/>
      <dgm:spPr/>
    </dgm:pt>
    <dgm:pt modelId="{3DBCE625-CEFD-4EF1-944D-CC5E1F9EB348}" type="pres">
      <dgm:prSet presAssocID="{88AF55BF-2C52-478B-8F7B-157C2C0B3B5C}" presName="vertThree" presStyleCnt="0"/>
      <dgm:spPr/>
    </dgm:pt>
    <dgm:pt modelId="{A222F7FC-2C70-4D44-8E21-34A02376492D}" type="pres">
      <dgm:prSet presAssocID="{88AF55BF-2C52-478B-8F7B-157C2C0B3B5C}" presName="txThree" presStyleLbl="node3" presStyleIdx="0" presStyleCnt="3" custLinFactNeighborX="-747" custLinFactNeighborY="5769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0163781-30A9-4492-8F46-0B375E77D606}" type="pres">
      <dgm:prSet presAssocID="{88AF55BF-2C52-478B-8F7B-157C2C0B3B5C}" presName="parTransThree" presStyleCnt="0"/>
      <dgm:spPr/>
    </dgm:pt>
    <dgm:pt modelId="{6207E762-9DCF-4231-A9C6-08BD43E83D20}" type="pres">
      <dgm:prSet presAssocID="{88AF55BF-2C52-478B-8F7B-157C2C0B3B5C}" presName="horzThree" presStyleCnt="0"/>
      <dgm:spPr/>
    </dgm:pt>
    <dgm:pt modelId="{CFAF5DA1-06E5-4585-BDBB-446033F9BE23}" type="pres">
      <dgm:prSet presAssocID="{6B08672F-E0FF-490A-8A6A-EE15E9A347DB}" presName="vertFour" presStyleCnt="0">
        <dgm:presLayoutVars>
          <dgm:chPref val="3"/>
        </dgm:presLayoutVars>
      </dgm:prSet>
      <dgm:spPr/>
    </dgm:pt>
    <dgm:pt modelId="{F6FE7E8E-883A-4C79-93F7-AEF9AEF9F9DE}" type="pres">
      <dgm:prSet presAssocID="{6B08672F-E0FF-490A-8A6A-EE15E9A347DB}" presName="txFour" presStyleLbl="node4" presStyleIdx="0" presStyleCnt="9" custLinFactNeighborX="-36" custLinFactNeighborY="9994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4A7653C-2830-4B7A-B97A-E0B91F2A457A}" type="pres">
      <dgm:prSet presAssocID="{6B08672F-E0FF-490A-8A6A-EE15E9A347DB}" presName="parTransFour" presStyleCnt="0"/>
      <dgm:spPr/>
    </dgm:pt>
    <dgm:pt modelId="{E69FA2EB-A010-4E64-83A0-722237B7A7E1}" type="pres">
      <dgm:prSet presAssocID="{6B08672F-E0FF-490A-8A6A-EE15E9A347DB}" presName="horzFour" presStyleCnt="0"/>
      <dgm:spPr/>
    </dgm:pt>
    <dgm:pt modelId="{67CE9756-A8D0-45D9-86D8-03109F5CBCE9}" type="pres">
      <dgm:prSet presAssocID="{38339FB0-E72C-41C6-B50E-F0AC88B19FB8}" presName="vertFour" presStyleCnt="0">
        <dgm:presLayoutVars>
          <dgm:chPref val="3"/>
        </dgm:presLayoutVars>
      </dgm:prSet>
      <dgm:spPr/>
    </dgm:pt>
    <dgm:pt modelId="{B0232F34-051D-481D-9CC7-7CFB0339C454}" type="pres">
      <dgm:prSet presAssocID="{38339FB0-E72C-41C6-B50E-F0AC88B19FB8}" presName="txFour" presStyleLbl="node4" presStyleIdx="1" presStyleCnt="9" custScaleY="10000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71A3C60-BC49-49D1-BCCE-B160FCDBC262}" type="pres">
      <dgm:prSet presAssocID="{38339FB0-E72C-41C6-B50E-F0AC88B19FB8}" presName="parTransFour" presStyleCnt="0"/>
      <dgm:spPr/>
    </dgm:pt>
    <dgm:pt modelId="{03D9FDDF-6FEE-4AC3-8403-A2D130230B08}" type="pres">
      <dgm:prSet presAssocID="{38339FB0-E72C-41C6-B50E-F0AC88B19FB8}" presName="horzFour" presStyleCnt="0"/>
      <dgm:spPr/>
    </dgm:pt>
    <dgm:pt modelId="{A97F1489-052C-4C38-86B7-BC4BB90AC75E}" type="pres">
      <dgm:prSet presAssocID="{A0EE0816-71FE-4855-B1E0-02990AF78A21}" presName="vertFour" presStyleCnt="0">
        <dgm:presLayoutVars>
          <dgm:chPref val="3"/>
        </dgm:presLayoutVars>
      </dgm:prSet>
      <dgm:spPr/>
    </dgm:pt>
    <dgm:pt modelId="{4DC6FEF6-AA8E-4A28-95B0-4EA11C79CD95}" type="pres">
      <dgm:prSet presAssocID="{A0EE0816-71FE-4855-B1E0-02990AF78A21}" presName="txFour" presStyleLbl="node4" presStyleIdx="2" presStyleCnt="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3BC19EF-6235-4CE4-A4BA-F52EF090EA43}" type="pres">
      <dgm:prSet presAssocID="{A0EE0816-71FE-4855-B1E0-02990AF78A21}" presName="horzFour" presStyleCnt="0"/>
      <dgm:spPr/>
    </dgm:pt>
    <dgm:pt modelId="{9F687AEC-AB3B-4512-84AB-9EF38359FE99}" type="pres">
      <dgm:prSet presAssocID="{5BB4011B-E3FC-4057-A00E-8A9838BA3A59}" presName="sibSpaceThree" presStyleCnt="0"/>
      <dgm:spPr/>
    </dgm:pt>
    <dgm:pt modelId="{113415A5-E91F-4FE8-9BF8-30244626B0BF}" type="pres">
      <dgm:prSet presAssocID="{A57325F4-ED51-4632-8210-EB7BB1A937E3}" presName="vertThree" presStyleCnt="0"/>
      <dgm:spPr/>
    </dgm:pt>
    <dgm:pt modelId="{98728C6C-700D-4AF5-919D-571D1B1C73D6}" type="pres">
      <dgm:prSet presAssocID="{A57325F4-ED51-4632-8210-EB7BB1A937E3}" presName="txThree" presStyleLbl="node3" presStyleIdx="1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DA4393A-B616-4187-9FD5-5855AF709139}" type="pres">
      <dgm:prSet presAssocID="{A57325F4-ED51-4632-8210-EB7BB1A937E3}" presName="parTransThree" presStyleCnt="0"/>
      <dgm:spPr/>
    </dgm:pt>
    <dgm:pt modelId="{5DBF41F9-76A7-4B1D-8947-AD1CA93918D7}" type="pres">
      <dgm:prSet presAssocID="{A57325F4-ED51-4632-8210-EB7BB1A937E3}" presName="horzThree" presStyleCnt="0"/>
      <dgm:spPr/>
    </dgm:pt>
    <dgm:pt modelId="{AE066C26-0F89-4F74-8EEE-568A145904EB}" type="pres">
      <dgm:prSet presAssocID="{F6F97186-B344-4193-9FE9-6DFB5403A289}" presName="vertFour" presStyleCnt="0">
        <dgm:presLayoutVars>
          <dgm:chPref val="3"/>
        </dgm:presLayoutVars>
      </dgm:prSet>
      <dgm:spPr/>
    </dgm:pt>
    <dgm:pt modelId="{8A4A9CFA-AEA9-4F05-83EE-AD7DC19C36EB}" type="pres">
      <dgm:prSet presAssocID="{F6F97186-B344-4193-9FE9-6DFB5403A289}" presName="txFour" presStyleLbl="node4" presStyleIdx="3" presStyleCnt="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95BD70D-9B23-4D1F-955D-1C23DF0F0579}" type="pres">
      <dgm:prSet presAssocID="{F6F97186-B344-4193-9FE9-6DFB5403A289}" presName="parTransFour" presStyleCnt="0"/>
      <dgm:spPr/>
    </dgm:pt>
    <dgm:pt modelId="{74FFA38C-DB40-401A-8BBA-313CB5741F28}" type="pres">
      <dgm:prSet presAssocID="{F6F97186-B344-4193-9FE9-6DFB5403A289}" presName="horzFour" presStyleCnt="0"/>
      <dgm:spPr/>
    </dgm:pt>
    <dgm:pt modelId="{0149EBE6-AA59-4F78-AF18-137F8047AB47}" type="pres">
      <dgm:prSet presAssocID="{CD119780-6575-4106-AE5B-2CC6B48E5482}" presName="vertFour" presStyleCnt="0">
        <dgm:presLayoutVars>
          <dgm:chPref val="3"/>
        </dgm:presLayoutVars>
      </dgm:prSet>
      <dgm:spPr/>
    </dgm:pt>
    <dgm:pt modelId="{14BABD28-5047-47A3-A701-B7AFBBE28819}" type="pres">
      <dgm:prSet presAssocID="{CD119780-6575-4106-AE5B-2CC6B48E5482}" presName="txFour" presStyleLbl="node4" presStyleIdx="4" presStyleCnt="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F489D25-51FA-4C91-9DDF-6BA1DB51256D}" type="pres">
      <dgm:prSet presAssocID="{CD119780-6575-4106-AE5B-2CC6B48E5482}" presName="parTransFour" presStyleCnt="0"/>
      <dgm:spPr/>
    </dgm:pt>
    <dgm:pt modelId="{D0D594F6-8533-4A50-8AE7-20755C3BFFA9}" type="pres">
      <dgm:prSet presAssocID="{CD119780-6575-4106-AE5B-2CC6B48E5482}" presName="horzFour" presStyleCnt="0"/>
      <dgm:spPr/>
    </dgm:pt>
    <dgm:pt modelId="{25C7D557-F0AE-4C4E-8B80-BC2468777DC6}" type="pres">
      <dgm:prSet presAssocID="{93520637-36B3-4AB9-B949-92D55141E733}" presName="vertFour" presStyleCnt="0">
        <dgm:presLayoutVars>
          <dgm:chPref val="3"/>
        </dgm:presLayoutVars>
      </dgm:prSet>
      <dgm:spPr/>
    </dgm:pt>
    <dgm:pt modelId="{8E7E2D4A-62E6-4A23-A5DD-552A63903B64}" type="pres">
      <dgm:prSet presAssocID="{93520637-36B3-4AB9-B949-92D55141E733}" presName="txFour" presStyleLbl="node4" presStyleIdx="5" presStyleCnt="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338BAF6-59FE-4215-B697-18ED9B1E550D}" type="pres">
      <dgm:prSet presAssocID="{93520637-36B3-4AB9-B949-92D55141E733}" presName="horzFour" presStyleCnt="0"/>
      <dgm:spPr/>
    </dgm:pt>
    <dgm:pt modelId="{694C6A3E-E1B4-4940-ABED-A0BE47161CCE}" type="pres">
      <dgm:prSet presAssocID="{C6F24F42-97B0-4B65-A4C6-FEB3AD0E1596}" presName="sibSpaceTwo" presStyleCnt="0"/>
      <dgm:spPr/>
    </dgm:pt>
    <dgm:pt modelId="{22BDFE06-8D1B-4C76-8FF0-2DABD4B35522}" type="pres">
      <dgm:prSet presAssocID="{7711325B-E859-44FE-8B41-57F9AFDCA54B}" presName="vertTwo" presStyleCnt="0"/>
      <dgm:spPr/>
    </dgm:pt>
    <dgm:pt modelId="{576C6983-4618-426C-8177-DEA9FE3AC4EB}" type="pres">
      <dgm:prSet presAssocID="{7711325B-E859-44FE-8B41-57F9AFDCA54B}" presName="txTwo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98D5BED-6816-45E0-A418-8DCFF49902AF}" type="pres">
      <dgm:prSet presAssocID="{7711325B-E859-44FE-8B41-57F9AFDCA54B}" presName="parTransTwo" presStyleCnt="0"/>
      <dgm:spPr/>
    </dgm:pt>
    <dgm:pt modelId="{508A389B-C0F5-43D4-BD46-7C9F058EB2F7}" type="pres">
      <dgm:prSet presAssocID="{7711325B-E859-44FE-8B41-57F9AFDCA54B}" presName="horzTwo" presStyleCnt="0"/>
      <dgm:spPr/>
    </dgm:pt>
    <dgm:pt modelId="{4BE30B0A-6BC4-4384-8F26-09633F1C2F67}" type="pres">
      <dgm:prSet presAssocID="{B27758F7-CCC5-4853-943C-C625AC5B9618}" presName="vertThree" presStyleCnt="0"/>
      <dgm:spPr/>
    </dgm:pt>
    <dgm:pt modelId="{C1736FFF-D3A9-461C-843A-75D86022B9DC}" type="pres">
      <dgm:prSet presAssocID="{B27758F7-CCC5-4853-943C-C625AC5B9618}" presName="txThree" presStyleLbl="node3" presStyleIdx="2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5FD02FA-D649-4107-81C7-BA7596601166}" type="pres">
      <dgm:prSet presAssocID="{B27758F7-CCC5-4853-943C-C625AC5B9618}" presName="parTransThree" presStyleCnt="0"/>
      <dgm:spPr/>
    </dgm:pt>
    <dgm:pt modelId="{62BDDD9A-D02D-4EC9-9A51-1238D67179B7}" type="pres">
      <dgm:prSet presAssocID="{B27758F7-CCC5-4853-943C-C625AC5B9618}" presName="horzThree" presStyleCnt="0"/>
      <dgm:spPr/>
    </dgm:pt>
    <dgm:pt modelId="{244A4C12-9192-4253-93E3-A0FF0E338196}" type="pres">
      <dgm:prSet presAssocID="{A1BB5A2E-A45D-4F6A-B329-CD4782193917}" presName="vertFour" presStyleCnt="0">
        <dgm:presLayoutVars>
          <dgm:chPref val="3"/>
        </dgm:presLayoutVars>
      </dgm:prSet>
      <dgm:spPr/>
    </dgm:pt>
    <dgm:pt modelId="{33D6FFE4-E349-423D-A7F1-8E1A49A29AC4}" type="pres">
      <dgm:prSet presAssocID="{A1BB5A2E-A45D-4F6A-B329-CD4782193917}" presName="txFour" presStyleLbl="node4" presStyleIdx="6" presStyleCnt="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3C3D53A-843E-4C4F-9A60-8FB58F11DD4E}" type="pres">
      <dgm:prSet presAssocID="{A1BB5A2E-A45D-4F6A-B329-CD4782193917}" presName="parTransFour" presStyleCnt="0"/>
      <dgm:spPr/>
    </dgm:pt>
    <dgm:pt modelId="{6E5BFFB0-6E2B-4011-9640-F6BAB03B9ADF}" type="pres">
      <dgm:prSet presAssocID="{A1BB5A2E-A45D-4F6A-B329-CD4782193917}" presName="horzFour" presStyleCnt="0"/>
      <dgm:spPr/>
    </dgm:pt>
    <dgm:pt modelId="{FF422C5A-2F9A-4C9D-854E-BFC785439DEC}" type="pres">
      <dgm:prSet presAssocID="{B34B6A16-5EF9-4B63-A5E4-12B190B34880}" presName="vertFour" presStyleCnt="0">
        <dgm:presLayoutVars>
          <dgm:chPref val="3"/>
        </dgm:presLayoutVars>
      </dgm:prSet>
      <dgm:spPr/>
    </dgm:pt>
    <dgm:pt modelId="{C586111C-58B6-40AF-8D8A-60EE680572BA}" type="pres">
      <dgm:prSet presAssocID="{B34B6A16-5EF9-4B63-A5E4-12B190B34880}" presName="txFour" presStyleLbl="node4" presStyleIdx="7" presStyleCnt="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0E0AB26-1DEA-4D08-AD62-8A7E0816A59C}" type="pres">
      <dgm:prSet presAssocID="{B34B6A16-5EF9-4B63-A5E4-12B190B34880}" presName="parTransFour" presStyleCnt="0"/>
      <dgm:spPr/>
    </dgm:pt>
    <dgm:pt modelId="{FFF447F9-BACE-4B19-B5DF-5D71FE61C4DC}" type="pres">
      <dgm:prSet presAssocID="{B34B6A16-5EF9-4B63-A5E4-12B190B34880}" presName="horzFour" presStyleCnt="0"/>
      <dgm:spPr/>
    </dgm:pt>
    <dgm:pt modelId="{5106FDE3-AC3E-4615-8C4F-829EABC2C26C}" type="pres">
      <dgm:prSet presAssocID="{9A0A1B48-08CE-44F2-8C66-5814C06EE4CC}" presName="vertFour" presStyleCnt="0">
        <dgm:presLayoutVars>
          <dgm:chPref val="3"/>
        </dgm:presLayoutVars>
      </dgm:prSet>
      <dgm:spPr/>
    </dgm:pt>
    <dgm:pt modelId="{41590EE3-70B4-4E0E-8D44-18EF1FD97F2E}" type="pres">
      <dgm:prSet presAssocID="{9A0A1B48-08CE-44F2-8C66-5814C06EE4CC}" presName="txFour" presStyleLbl="node4" presStyleIdx="8" presStyleCnt="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1A4E4BA-FB74-44DD-88E4-672303AAC4FA}" type="pres">
      <dgm:prSet presAssocID="{9A0A1B48-08CE-44F2-8C66-5814C06EE4CC}" presName="horzFour" presStyleCnt="0"/>
      <dgm:spPr/>
    </dgm:pt>
  </dgm:ptLst>
  <dgm:cxnLst>
    <dgm:cxn modelId="{81491584-AF29-4A41-A880-E8728934FEF0}" srcId="{88AF55BF-2C52-478B-8F7B-157C2C0B3B5C}" destId="{6B08672F-E0FF-490A-8A6A-EE15E9A347DB}" srcOrd="0" destOrd="0" parTransId="{C79FC32D-21F6-44D8-BB85-40E56683B653}" sibTransId="{1D61555D-5C35-4B12-BFFF-483B302CB699}"/>
    <dgm:cxn modelId="{FD0B4AA9-BC48-4557-8309-723E52DF4E6F}" srcId="{38339FB0-E72C-41C6-B50E-F0AC88B19FB8}" destId="{A0EE0816-71FE-4855-B1E0-02990AF78A21}" srcOrd="0" destOrd="0" parTransId="{75674904-C66D-4634-9B49-059D96BD5483}" sibTransId="{A2DE86E6-72CD-4DC8-9624-4DD62F96EFAF}"/>
    <dgm:cxn modelId="{57D6F938-355D-47BF-AC71-F4A38153B336}" type="presOf" srcId="{7711325B-E859-44FE-8B41-57F9AFDCA54B}" destId="{576C6983-4618-426C-8177-DEA9FE3AC4EB}" srcOrd="0" destOrd="0" presId="urn:microsoft.com/office/officeart/2005/8/layout/hierarchy4"/>
    <dgm:cxn modelId="{C4152765-6DEC-4BE3-9256-962835DEF17C}" type="presOf" srcId="{A0EE0816-71FE-4855-B1E0-02990AF78A21}" destId="{4DC6FEF6-AA8E-4A28-95B0-4EA11C79CD95}" srcOrd="0" destOrd="0" presId="urn:microsoft.com/office/officeart/2005/8/layout/hierarchy4"/>
    <dgm:cxn modelId="{A10DD855-2CA7-4E6A-8C7B-4D507834A4EB}" type="presOf" srcId="{B27758F7-CCC5-4853-943C-C625AC5B9618}" destId="{C1736FFF-D3A9-461C-843A-75D86022B9DC}" srcOrd="0" destOrd="0" presId="urn:microsoft.com/office/officeart/2005/8/layout/hierarchy4"/>
    <dgm:cxn modelId="{EFA08DB9-2A00-43D3-B718-DCFAD41C9E5B}" srcId="{B27758F7-CCC5-4853-943C-C625AC5B9618}" destId="{A1BB5A2E-A45D-4F6A-B329-CD4782193917}" srcOrd="0" destOrd="0" parTransId="{64F31578-307B-4AF8-9DDD-FA0365BF46F7}" sibTransId="{EE696C4B-FDDD-492E-99F0-85F84DCD2C36}"/>
    <dgm:cxn modelId="{63612CDA-BBAA-48D8-BF07-558BDAD747A0}" srcId="{CD119780-6575-4106-AE5B-2CC6B48E5482}" destId="{93520637-36B3-4AB9-B949-92D55141E733}" srcOrd="0" destOrd="0" parTransId="{15E02305-DAD8-4809-8067-42DAD00486AD}" sibTransId="{59CBCFDE-87C7-4CA0-895C-10567390C816}"/>
    <dgm:cxn modelId="{89357BC6-DCD6-4F39-9F6B-57D1FA5F68E5}" type="presOf" srcId="{5A6BA2F8-AB86-4FEA-9FCE-F9FA52A7F9A0}" destId="{EFD09625-1EEB-463A-9D51-52F09A5E039B}" srcOrd="0" destOrd="0" presId="urn:microsoft.com/office/officeart/2005/8/layout/hierarchy4"/>
    <dgm:cxn modelId="{E4F2792D-07C5-4C94-A5E2-650B4BA37CD8}" srcId="{5A6BA2F8-AB86-4FEA-9FCE-F9FA52A7F9A0}" destId="{A57325F4-ED51-4632-8210-EB7BB1A937E3}" srcOrd="1" destOrd="0" parTransId="{6150F581-7907-438C-A5FF-D5610DEF132F}" sibTransId="{E72CAC59-F6F2-42E5-B76B-89BAE641EF02}"/>
    <dgm:cxn modelId="{76A0DA30-4992-48D2-9C4D-D5E7AE342095}" type="presOf" srcId="{88AF55BF-2C52-478B-8F7B-157C2C0B3B5C}" destId="{A222F7FC-2C70-4D44-8E21-34A02376492D}" srcOrd="0" destOrd="0" presId="urn:microsoft.com/office/officeart/2005/8/layout/hierarchy4"/>
    <dgm:cxn modelId="{0BA4BC91-63D1-4150-A3D8-4B5CE4AAE016}" srcId="{5A6BA2F8-AB86-4FEA-9FCE-F9FA52A7F9A0}" destId="{88AF55BF-2C52-478B-8F7B-157C2C0B3B5C}" srcOrd="0" destOrd="0" parTransId="{864D3113-CD68-4C58-934C-D98B64584BCB}" sibTransId="{5BB4011B-E3FC-4057-A00E-8A9838BA3A59}"/>
    <dgm:cxn modelId="{F3A0CDF1-F837-4DB7-BF76-B34DF8EADF0F}" type="presOf" srcId="{9A0A1B48-08CE-44F2-8C66-5814C06EE4CC}" destId="{41590EE3-70B4-4E0E-8D44-18EF1FD97F2E}" srcOrd="0" destOrd="0" presId="urn:microsoft.com/office/officeart/2005/8/layout/hierarchy4"/>
    <dgm:cxn modelId="{5BA4828B-CA0A-4DD7-BA23-AF56465333D3}" srcId="{6B08672F-E0FF-490A-8A6A-EE15E9A347DB}" destId="{38339FB0-E72C-41C6-B50E-F0AC88B19FB8}" srcOrd="0" destOrd="0" parTransId="{BCD2EDD9-D801-4E03-BB4B-D967153748FB}" sibTransId="{8F96F08A-9CC7-4FB6-A9E1-3EDCD9F33FD8}"/>
    <dgm:cxn modelId="{07842E29-0381-4C23-9D92-56B0AD2C6BB3}" type="presOf" srcId="{A1BB5A2E-A45D-4F6A-B329-CD4782193917}" destId="{33D6FFE4-E349-423D-A7F1-8E1A49A29AC4}" srcOrd="0" destOrd="0" presId="urn:microsoft.com/office/officeart/2005/8/layout/hierarchy4"/>
    <dgm:cxn modelId="{4CA9CFC9-876C-4133-A8C0-0EC1EB726166}" type="presOf" srcId="{CE075476-E9CA-4A59-A127-31223E8D37A1}" destId="{25DDEEC2-9BA5-4367-BB24-33CAA47BBC09}" srcOrd="0" destOrd="0" presId="urn:microsoft.com/office/officeart/2005/8/layout/hierarchy4"/>
    <dgm:cxn modelId="{D9AD0B61-2302-403F-B60E-87BB50EBFCF6}" type="presOf" srcId="{6B08672F-E0FF-490A-8A6A-EE15E9A347DB}" destId="{F6FE7E8E-883A-4C79-93F7-AEF9AEF9F9DE}" srcOrd="0" destOrd="0" presId="urn:microsoft.com/office/officeart/2005/8/layout/hierarchy4"/>
    <dgm:cxn modelId="{C38E8795-CB70-4D9A-9446-1192A76BFB91}" srcId="{7711325B-E859-44FE-8B41-57F9AFDCA54B}" destId="{B27758F7-CCC5-4853-943C-C625AC5B9618}" srcOrd="0" destOrd="0" parTransId="{9938749E-0144-426C-8499-F0A7FBDF416A}" sibTransId="{34700083-B36F-462F-B323-1D0EB181521B}"/>
    <dgm:cxn modelId="{71B7DD2E-FA59-4F7A-82B9-CECB3DBE2CA9}" type="presOf" srcId="{CD119780-6575-4106-AE5B-2CC6B48E5482}" destId="{14BABD28-5047-47A3-A701-B7AFBBE28819}" srcOrd="0" destOrd="0" presId="urn:microsoft.com/office/officeart/2005/8/layout/hierarchy4"/>
    <dgm:cxn modelId="{5158F37C-5406-4243-9B7C-7363919F4F51}" type="presOf" srcId="{A57325F4-ED51-4632-8210-EB7BB1A937E3}" destId="{98728C6C-700D-4AF5-919D-571D1B1C73D6}" srcOrd="0" destOrd="0" presId="urn:microsoft.com/office/officeart/2005/8/layout/hierarchy4"/>
    <dgm:cxn modelId="{7C2E5991-6D03-4679-BB46-318B01A66142}" srcId="{F6F97186-B344-4193-9FE9-6DFB5403A289}" destId="{CD119780-6575-4106-AE5B-2CC6B48E5482}" srcOrd="0" destOrd="0" parTransId="{A99EC59D-97F4-424A-A28E-01E77005439E}" sibTransId="{3BBBAA4F-305C-4E5F-BBCB-DE1B8ED5978A}"/>
    <dgm:cxn modelId="{CC795B88-8A05-4806-B005-68F6320FF45E}" type="presOf" srcId="{93520637-36B3-4AB9-B949-92D55141E733}" destId="{8E7E2D4A-62E6-4A23-A5DD-552A63903B64}" srcOrd="0" destOrd="0" presId="urn:microsoft.com/office/officeart/2005/8/layout/hierarchy4"/>
    <dgm:cxn modelId="{8F1F720A-D988-4739-9FFF-05E5C9E9A372}" srcId="{A1BB5A2E-A45D-4F6A-B329-CD4782193917}" destId="{B34B6A16-5EF9-4B63-A5E4-12B190B34880}" srcOrd="0" destOrd="0" parTransId="{3047CE4C-FF19-4B45-8312-79C9A6EA38F8}" sibTransId="{844E05AD-2AB6-4319-9130-67827496C360}"/>
    <dgm:cxn modelId="{D4D8EAB7-CAED-48DF-B0DC-9D61955D950C}" type="presOf" srcId="{B34B6A16-5EF9-4B63-A5E4-12B190B34880}" destId="{C586111C-58B6-40AF-8D8A-60EE680572BA}" srcOrd="0" destOrd="0" presId="urn:microsoft.com/office/officeart/2005/8/layout/hierarchy4"/>
    <dgm:cxn modelId="{B7EC6DDD-6433-44EC-9FD5-BD8BA88E6613}" srcId="{B34B6A16-5EF9-4B63-A5E4-12B190B34880}" destId="{9A0A1B48-08CE-44F2-8C66-5814C06EE4CC}" srcOrd="0" destOrd="0" parTransId="{29FE6CB6-1907-439D-BB9A-57865C4A7A77}" sibTransId="{26501B87-1556-4F1B-A703-D81F2BA2DB5B}"/>
    <dgm:cxn modelId="{D1AF6BC6-32AD-4C06-8410-C182D0C694E6}" type="presOf" srcId="{38339FB0-E72C-41C6-B50E-F0AC88B19FB8}" destId="{B0232F34-051D-481D-9CC7-7CFB0339C454}" srcOrd="0" destOrd="0" presId="urn:microsoft.com/office/officeart/2005/8/layout/hierarchy4"/>
    <dgm:cxn modelId="{85E56FFB-E071-40C7-BFC1-E9508A75A379}" srcId="{946393D2-3BB5-4D19-BAF6-84B7339845C4}" destId="{5A6BA2F8-AB86-4FEA-9FCE-F9FA52A7F9A0}" srcOrd="0" destOrd="0" parTransId="{6CA8BE2D-8B63-444F-91FB-8F9AAFFFD516}" sibTransId="{C6F24F42-97B0-4B65-A4C6-FEB3AD0E1596}"/>
    <dgm:cxn modelId="{177B1604-DECB-437F-BD0A-A555EEF6E09F}" srcId="{CE075476-E9CA-4A59-A127-31223E8D37A1}" destId="{946393D2-3BB5-4D19-BAF6-84B7339845C4}" srcOrd="0" destOrd="0" parTransId="{6D4C3ED2-39E1-4137-9A50-9D8AF25F37D5}" sibTransId="{E900975D-4121-430B-8FA3-BEFE3EC45817}"/>
    <dgm:cxn modelId="{532FA07A-98AE-433C-9729-2B1986F18C2F}" type="presOf" srcId="{946393D2-3BB5-4D19-BAF6-84B7339845C4}" destId="{9DF12F5D-797B-4C71-93F7-7C835BFF7982}" srcOrd="0" destOrd="0" presId="urn:microsoft.com/office/officeart/2005/8/layout/hierarchy4"/>
    <dgm:cxn modelId="{C28CBCF7-3139-40F7-B426-1830BB2434D9}" srcId="{A57325F4-ED51-4632-8210-EB7BB1A937E3}" destId="{F6F97186-B344-4193-9FE9-6DFB5403A289}" srcOrd="0" destOrd="0" parTransId="{F22CCE59-9B42-4DA2-949C-34E1E0586A20}" sibTransId="{01E5FF1C-8ED4-4ED1-A0DD-0AA37640AF28}"/>
    <dgm:cxn modelId="{605000A8-E9A8-4E12-A1C8-8FA726E7C9AE}" srcId="{946393D2-3BB5-4D19-BAF6-84B7339845C4}" destId="{7711325B-E859-44FE-8B41-57F9AFDCA54B}" srcOrd="1" destOrd="0" parTransId="{2BF8A7FD-5B45-414F-8537-22861CA0057A}" sibTransId="{A670FA7C-7403-44C0-BA19-83B2BA693E61}"/>
    <dgm:cxn modelId="{580DFEB8-33B8-43A4-AAEC-28165338182E}" type="presOf" srcId="{F6F97186-B344-4193-9FE9-6DFB5403A289}" destId="{8A4A9CFA-AEA9-4F05-83EE-AD7DC19C36EB}" srcOrd="0" destOrd="0" presId="urn:microsoft.com/office/officeart/2005/8/layout/hierarchy4"/>
    <dgm:cxn modelId="{286E4DF3-C1B5-4DFC-B5E0-9838400115DB}" type="presParOf" srcId="{25DDEEC2-9BA5-4367-BB24-33CAA47BBC09}" destId="{87933F1B-038B-4A5D-83E8-61DBF60EC4B3}" srcOrd="0" destOrd="0" presId="urn:microsoft.com/office/officeart/2005/8/layout/hierarchy4"/>
    <dgm:cxn modelId="{B4F942A1-300B-4F97-AAD4-C4A2D3083EA6}" type="presParOf" srcId="{87933F1B-038B-4A5D-83E8-61DBF60EC4B3}" destId="{9DF12F5D-797B-4C71-93F7-7C835BFF7982}" srcOrd="0" destOrd="0" presId="urn:microsoft.com/office/officeart/2005/8/layout/hierarchy4"/>
    <dgm:cxn modelId="{320FE183-DC00-4B60-A447-F65A4C139BFC}" type="presParOf" srcId="{87933F1B-038B-4A5D-83E8-61DBF60EC4B3}" destId="{BB51C614-670C-40C7-BCBD-B3150FB090FB}" srcOrd="1" destOrd="0" presId="urn:microsoft.com/office/officeart/2005/8/layout/hierarchy4"/>
    <dgm:cxn modelId="{8BFACAB7-6685-47C6-9830-7543C0F64749}" type="presParOf" srcId="{87933F1B-038B-4A5D-83E8-61DBF60EC4B3}" destId="{B74154C5-AFFE-498C-8E4C-911D7456AC97}" srcOrd="2" destOrd="0" presId="urn:microsoft.com/office/officeart/2005/8/layout/hierarchy4"/>
    <dgm:cxn modelId="{1C1EBB53-DBDD-4632-9DC2-45191A8B6183}" type="presParOf" srcId="{B74154C5-AFFE-498C-8E4C-911D7456AC97}" destId="{AA6E5317-C9D5-49D6-9218-04A9A8CDF9E8}" srcOrd="0" destOrd="0" presId="urn:microsoft.com/office/officeart/2005/8/layout/hierarchy4"/>
    <dgm:cxn modelId="{9117B6F3-FFAC-4606-9204-E340BB1804C5}" type="presParOf" srcId="{AA6E5317-C9D5-49D6-9218-04A9A8CDF9E8}" destId="{EFD09625-1EEB-463A-9D51-52F09A5E039B}" srcOrd="0" destOrd="0" presId="urn:microsoft.com/office/officeart/2005/8/layout/hierarchy4"/>
    <dgm:cxn modelId="{60C8199F-61F5-485A-97AA-7EF748853635}" type="presParOf" srcId="{AA6E5317-C9D5-49D6-9218-04A9A8CDF9E8}" destId="{D65A41FF-7035-4133-9240-517AEBC67369}" srcOrd="1" destOrd="0" presId="urn:microsoft.com/office/officeart/2005/8/layout/hierarchy4"/>
    <dgm:cxn modelId="{57F6EBDF-C6CC-441A-9796-3B07AF6858F1}" type="presParOf" srcId="{AA6E5317-C9D5-49D6-9218-04A9A8CDF9E8}" destId="{ED986375-36F5-4143-A5F0-85653599471E}" srcOrd="2" destOrd="0" presId="urn:microsoft.com/office/officeart/2005/8/layout/hierarchy4"/>
    <dgm:cxn modelId="{CFA39819-A4D9-4959-B404-5E35F2D71DA3}" type="presParOf" srcId="{ED986375-36F5-4143-A5F0-85653599471E}" destId="{3DBCE625-CEFD-4EF1-944D-CC5E1F9EB348}" srcOrd="0" destOrd="0" presId="urn:microsoft.com/office/officeart/2005/8/layout/hierarchy4"/>
    <dgm:cxn modelId="{43D687A1-69F5-4C07-9DA9-337D26FAFFC4}" type="presParOf" srcId="{3DBCE625-CEFD-4EF1-944D-CC5E1F9EB348}" destId="{A222F7FC-2C70-4D44-8E21-34A02376492D}" srcOrd="0" destOrd="0" presId="urn:microsoft.com/office/officeart/2005/8/layout/hierarchy4"/>
    <dgm:cxn modelId="{EDBF6E7C-E0BC-4D4A-9FC3-7F934BEE9FD4}" type="presParOf" srcId="{3DBCE625-CEFD-4EF1-944D-CC5E1F9EB348}" destId="{F0163781-30A9-4492-8F46-0B375E77D606}" srcOrd="1" destOrd="0" presId="urn:microsoft.com/office/officeart/2005/8/layout/hierarchy4"/>
    <dgm:cxn modelId="{30D581FE-3B22-4ACA-BC26-3F8DE7D8B490}" type="presParOf" srcId="{3DBCE625-CEFD-4EF1-944D-CC5E1F9EB348}" destId="{6207E762-9DCF-4231-A9C6-08BD43E83D20}" srcOrd="2" destOrd="0" presId="urn:microsoft.com/office/officeart/2005/8/layout/hierarchy4"/>
    <dgm:cxn modelId="{CE3709F2-5955-4127-9664-88E74196A22B}" type="presParOf" srcId="{6207E762-9DCF-4231-A9C6-08BD43E83D20}" destId="{CFAF5DA1-06E5-4585-BDBB-446033F9BE23}" srcOrd="0" destOrd="0" presId="urn:microsoft.com/office/officeart/2005/8/layout/hierarchy4"/>
    <dgm:cxn modelId="{F9D5C290-53C8-4B4B-AD42-4926596A9B5C}" type="presParOf" srcId="{CFAF5DA1-06E5-4585-BDBB-446033F9BE23}" destId="{F6FE7E8E-883A-4C79-93F7-AEF9AEF9F9DE}" srcOrd="0" destOrd="0" presId="urn:microsoft.com/office/officeart/2005/8/layout/hierarchy4"/>
    <dgm:cxn modelId="{24998D9F-9A38-408E-9D2F-A3B805ED1781}" type="presParOf" srcId="{CFAF5DA1-06E5-4585-BDBB-446033F9BE23}" destId="{F4A7653C-2830-4B7A-B97A-E0B91F2A457A}" srcOrd="1" destOrd="0" presId="urn:microsoft.com/office/officeart/2005/8/layout/hierarchy4"/>
    <dgm:cxn modelId="{23EE8AAB-1F90-4FF4-BDF3-99774B7BB92C}" type="presParOf" srcId="{CFAF5DA1-06E5-4585-BDBB-446033F9BE23}" destId="{E69FA2EB-A010-4E64-83A0-722237B7A7E1}" srcOrd="2" destOrd="0" presId="urn:microsoft.com/office/officeart/2005/8/layout/hierarchy4"/>
    <dgm:cxn modelId="{1A846147-2073-46FD-90AE-8D59130B9989}" type="presParOf" srcId="{E69FA2EB-A010-4E64-83A0-722237B7A7E1}" destId="{67CE9756-A8D0-45D9-86D8-03109F5CBCE9}" srcOrd="0" destOrd="0" presId="urn:microsoft.com/office/officeart/2005/8/layout/hierarchy4"/>
    <dgm:cxn modelId="{77EBAB29-7181-4378-8BE5-9BF8C7E42AC7}" type="presParOf" srcId="{67CE9756-A8D0-45D9-86D8-03109F5CBCE9}" destId="{B0232F34-051D-481D-9CC7-7CFB0339C454}" srcOrd="0" destOrd="0" presId="urn:microsoft.com/office/officeart/2005/8/layout/hierarchy4"/>
    <dgm:cxn modelId="{E3857253-2902-436B-9ABE-2C5CFA17337D}" type="presParOf" srcId="{67CE9756-A8D0-45D9-86D8-03109F5CBCE9}" destId="{571A3C60-BC49-49D1-BCCE-B160FCDBC262}" srcOrd="1" destOrd="0" presId="urn:microsoft.com/office/officeart/2005/8/layout/hierarchy4"/>
    <dgm:cxn modelId="{572042BE-B484-4DFF-9127-B23ECA18680C}" type="presParOf" srcId="{67CE9756-A8D0-45D9-86D8-03109F5CBCE9}" destId="{03D9FDDF-6FEE-4AC3-8403-A2D130230B08}" srcOrd="2" destOrd="0" presId="urn:microsoft.com/office/officeart/2005/8/layout/hierarchy4"/>
    <dgm:cxn modelId="{D3853BA8-55A2-426A-89F2-8C7A7435153C}" type="presParOf" srcId="{03D9FDDF-6FEE-4AC3-8403-A2D130230B08}" destId="{A97F1489-052C-4C38-86B7-BC4BB90AC75E}" srcOrd="0" destOrd="0" presId="urn:microsoft.com/office/officeart/2005/8/layout/hierarchy4"/>
    <dgm:cxn modelId="{B6C1247D-DC5C-4E7B-A0D3-0834689A82CC}" type="presParOf" srcId="{A97F1489-052C-4C38-86B7-BC4BB90AC75E}" destId="{4DC6FEF6-AA8E-4A28-95B0-4EA11C79CD95}" srcOrd="0" destOrd="0" presId="urn:microsoft.com/office/officeart/2005/8/layout/hierarchy4"/>
    <dgm:cxn modelId="{C813C91F-30A0-4DDB-B553-9D8DE6429772}" type="presParOf" srcId="{A97F1489-052C-4C38-86B7-BC4BB90AC75E}" destId="{63BC19EF-6235-4CE4-A4BA-F52EF090EA43}" srcOrd="1" destOrd="0" presId="urn:microsoft.com/office/officeart/2005/8/layout/hierarchy4"/>
    <dgm:cxn modelId="{22949CC1-9BDF-4279-976E-6AA51060A9F6}" type="presParOf" srcId="{ED986375-36F5-4143-A5F0-85653599471E}" destId="{9F687AEC-AB3B-4512-84AB-9EF38359FE99}" srcOrd="1" destOrd="0" presId="urn:microsoft.com/office/officeart/2005/8/layout/hierarchy4"/>
    <dgm:cxn modelId="{36ADC15A-FFFE-445B-AAFE-7E169D8AEA37}" type="presParOf" srcId="{ED986375-36F5-4143-A5F0-85653599471E}" destId="{113415A5-E91F-4FE8-9BF8-30244626B0BF}" srcOrd="2" destOrd="0" presId="urn:microsoft.com/office/officeart/2005/8/layout/hierarchy4"/>
    <dgm:cxn modelId="{1AB7BE38-7FB3-4F6F-A932-FDFA17E9A92F}" type="presParOf" srcId="{113415A5-E91F-4FE8-9BF8-30244626B0BF}" destId="{98728C6C-700D-4AF5-919D-571D1B1C73D6}" srcOrd="0" destOrd="0" presId="urn:microsoft.com/office/officeart/2005/8/layout/hierarchy4"/>
    <dgm:cxn modelId="{E0AF4F64-8E97-40FF-A70D-DC5C0AA17D0C}" type="presParOf" srcId="{113415A5-E91F-4FE8-9BF8-30244626B0BF}" destId="{7DA4393A-B616-4187-9FD5-5855AF709139}" srcOrd="1" destOrd="0" presId="urn:microsoft.com/office/officeart/2005/8/layout/hierarchy4"/>
    <dgm:cxn modelId="{5F02D389-55DD-48B7-80A7-5B60188732D5}" type="presParOf" srcId="{113415A5-E91F-4FE8-9BF8-30244626B0BF}" destId="{5DBF41F9-76A7-4B1D-8947-AD1CA93918D7}" srcOrd="2" destOrd="0" presId="urn:microsoft.com/office/officeart/2005/8/layout/hierarchy4"/>
    <dgm:cxn modelId="{F4B95C94-C308-49E1-AA45-A4D67B0D6C94}" type="presParOf" srcId="{5DBF41F9-76A7-4B1D-8947-AD1CA93918D7}" destId="{AE066C26-0F89-4F74-8EEE-568A145904EB}" srcOrd="0" destOrd="0" presId="urn:microsoft.com/office/officeart/2005/8/layout/hierarchy4"/>
    <dgm:cxn modelId="{4EA1D915-CF56-4F82-9348-14DC72B75CD5}" type="presParOf" srcId="{AE066C26-0F89-4F74-8EEE-568A145904EB}" destId="{8A4A9CFA-AEA9-4F05-83EE-AD7DC19C36EB}" srcOrd="0" destOrd="0" presId="urn:microsoft.com/office/officeart/2005/8/layout/hierarchy4"/>
    <dgm:cxn modelId="{8B24B5E9-3AA9-42D7-A4C8-895DFF86EF37}" type="presParOf" srcId="{AE066C26-0F89-4F74-8EEE-568A145904EB}" destId="{895BD70D-9B23-4D1F-955D-1C23DF0F0579}" srcOrd="1" destOrd="0" presId="urn:microsoft.com/office/officeart/2005/8/layout/hierarchy4"/>
    <dgm:cxn modelId="{E43012C4-7119-4E99-9402-B06EDFD81CF9}" type="presParOf" srcId="{AE066C26-0F89-4F74-8EEE-568A145904EB}" destId="{74FFA38C-DB40-401A-8BBA-313CB5741F28}" srcOrd="2" destOrd="0" presId="urn:microsoft.com/office/officeart/2005/8/layout/hierarchy4"/>
    <dgm:cxn modelId="{AFA64E29-C54A-47EB-8EF9-2E7B99A37341}" type="presParOf" srcId="{74FFA38C-DB40-401A-8BBA-313CB5741F28}" destId="{0149EBE6-AA59-4F78-AF18-137F8047AB47}" srcOrd="0" destOrd="0" presId="urn:microsoft.com/office/officeart/2005/8/layout/hierarchy4"/>
    <dgm:cxn modelId="{A4973C6A-3164-4E24-9476-FBBFB0BB4039}" type="presParOf" srcId="{0149EBE6-AA59-4F78-AF18-137F8047AB47}" destId="{14BABD28-5047-47A3-A701-B7AFBBE28819}" srcOrd="0" destOrd="0" presId="urn:microsoft.com/office/officeart/2005/8/layout/hierarchy4"/>
    <dgm:cxn modelId="{0D022B2C-DE0D-4751-B78B-053764DE2DCB}" type="presParOf" srcId="{0149EBE6-AA59-4F78-AF18-137F8047AB47}" destId="{3F489D25-51FA-4C91-9DDF-6BA1DB51256D}" srcOrd="1" destOrd="0" presId="urn:microsoft.com/office/officeart/2005/8/layout/hierarchy4"/>
    <dgm:cxn modelId="{A02A730C-5995-4E58-8A3D-3B7627F3732E}" type="presParOf" srcId="{0149EBE6-AA59-4F78-AF18-137F8047AB47}" destId="{D0D594F6-8533-4A50-8AE7-20755C3BFFA9}" srcOrd="2" destOrd="0" presId="urn:microsoft.com/office/officeart/2005/8/layout/hierarchy4"/>
    <dgm:cxn modelId="{82976EC1-5D58-4395-8D16-C68EFAD8C36F}" type="presParOf" srcId="{D0D594F6-8533-4A50-8AE7-20755C3BFFA9}" destId="{25C7D557-F0AE-4C4E-8B80-BC2468777DC6}" srcOrd="0" destOrd="0" presId="urn:microsoft.com/office/officeart/2005/8/layout/hierarchy4"/>
    <dgm:cxn modelId="{A43219AF-740C-48A7-9B9E-4AC763634575}" type="presParOf" srcId="{25C7D557-F0AE-4C4E-8B80-BC2468777DC6}" destId="{8E7E2D4A-62E6-4A23-A5DD-552A63903B64}" srcOrd="0" destOrd="0" presId="urn:microsoft.com/office/officeart/2005/8/layout/hierarchy4"/>
    <dgm:cxn modelId="{FB11BFF4-8D80-4EA7-9247-B9F22D5A5965}" type="presParOf" srcId="{25C7D557-F0AE-4C4E-8B80-BC2468777DC6}" destId="{B338BAF6-59FE-4215-B697-18ED9B1E550D}" srcOrd="1" destOrd="0" presId="urn:microsoft.com/office/officeart/2005/8/layout/hierarchy4"/>
    <dgm:cxn modelId="{4ACA9823-1EFA-496E-A813-36E7DFA3F9A0}" type="presParOf" srcId="{B74154C5-AFFE-498C-8E4C-911D7456AC97}" destId="{694C6A3E-E1B4-4940-ABED-A0BE47161CCE}" srcOrd="1" destOrd="0" presId="urn:microsoft.com/office/officeart/2005/8/layout/hierarchy4"/>
    <dgm:cxn modelId="{1C1D4AE2-D9F5-459D-B490-37E769723EB6}" type="presParOf" srcId="{B74154C5-AFFE-498C-8E4C-911D7456AC97}" destId="{22BDFE06-8D1B-4C76-8FF0-2DABD4B35522}" srcOrd="2" destOrd="0" presId="urn:microsoft.com/office/officeart/2005/8/layout/hierarchy4"/>
    <dgm:cxn modelId="{0B02906F-7EF4-4F6D-A3FD-BF3A3713B2C4}" type="presParOf" srcId="{22BDFE06-8D1B-4C76-8FF0-2DABD4B35522}" destId="{576C6983-4618-426C-8177-DEA9FE3AC4EB}" srcOrd="0" destOrd="0" presId="urn:microsoft.com/office/officeart/2005/8/layout/hierarchy4"/>
    <dgm:cxn modelId="{322BAFC7-CE8E-4CEF-9915-4BB6FB53B6B0}" type="presParOf" srcId="{22BDFE06-8D1B-4C76-8FF0-2DABD4B35522}" destId="{498D5BED-6816-45E0-A418-8DCFF49902AF}" srcOrd="1" destOrd="0" presId="urn:microsoft.com/office/officeart/2005/8/layout/hierarchy4"/>
    <dgm:cxn modelId="{88453A3A-F002-42E8-8965-720218C6215F}" type="presParOf" srcId="{22BDFE06-8D1B-4C76-8FF0-2DABD4B35522}" destId="{508A389B-C0F5-43D4-BD46-7C9F058EB2F7}" srcOrd="2" destOrd="0" presId="urn:microsoft.com/office/officeart/2005/8/layout/hierarchy4"/>
    <dgm:cxn modelId="{07A04DAE-48A0-41FD-8C9E-588B6E33E58E}" type="presParOf" srcId="{508A389B-C0F5-43D4-BD46-7C9F058EB2F7}" destId="{4BE30B0A-6BC4-4384-8F26-09633F1C2F67}" srcOrd="0" destOrd="0" presId="urn:microsoft.com/office/officeart/2005/8/layout/hierarchy4"/>
    <dgm:cxn modelId="{36B38EB3-1A72-4987-A472-8A9E8EC8957C}" type="presParOf" srcId="{4BE30B0A-6BC4-4384-8F26-09633F1C2F67}" destId="{C1736FFF-D3A9-461C-843A-75D86022B9DC}" srcOrd="0" destOrd="0" presId="urn:microsoft.com/office/officeart/2005/8/layout/hierarchy4"/>
    <dgm:cxn modelId="{EDF9C86D-1962-452C-9700-71C95953E8D6}" type="presParOf" srcId="{4BE30B0A-6BC4-4384-8F26-09633F1C2F67}" destId="{45FD02FA-D649-4107-81C7-BA7596601166}" srcOrd="1" destOrd="0" presId="urn:microsoft.com/office/officeart/2005/8/layout/hierarchy4"/>
    <dgm:cxn modelId="{B84E11D3-43A4-445C-95F6-1D6D7CA9FB62}" type="presParOf" srcId="{4BE30B0A-6BC4-4384-8F26-09633F1C2F67}" destId="{62BDDD9A-D02D-4EC9-9A51-1238D67179B7}" srcOrd="2" destOrd="0" presId="urn:microsoft.com/office/officeart/2005/8/layout/hierarchy4"/>
    <dgm:cxn modelId="{DCBDC01B-8B1D-46BC-A35A-6890707B14CB}" type="presParOf" srcId="{62BDDD9A-D02D-4EC9-9A51-1238D67179B7}" destId="{244A4C12-9192-4253-93E3-A0FF0E338196}" srcOrd="0" destOrd="0" presId="urn:microsoft.com/office/officeart/2005/8/layout/hierarchy4"/>
    <dgm:cxn modelId="{045F407D-BD19-4472-976E-71E397B8011B}" type="presParOf" srcId="{244A4C12-9192-4253-93E3-A0FF0E338196}" destId="{33D6FFE4-E349-423D-A7F1-8E1A49A29AC4}" srcOrd="0" destOrd="0" presId="urn:microsoft.com/office/officeart/2005/8/layout/hierarchy4"/>
    <dgm:cxn modelId="{14735F2F-1686-46A5-880A-337DDA46F729}" type="presParOf" srcId="{244A4C12-9192-4253-93E3-A0FF0E338196}" destId="{43C3D53A-843E-4C4F-9A60-8FB58F11DD4E}" srcOrd="1" destOrd="0" presId="urn:microsoft.com/office/officeart/2005/8/layout/hierarchy4"/>
    <dgm:cxn modelId="{93B1ADC2-5463-430D-8368-D284C8CB30C0}" type="presParOf" srcId="{244A4C12-9192-4253-93E3-A0FF0E338196}" destId="{6E5BFFB0-6E2B-4011-9640-F6BAB03B9ADF}" srcOrd="2" destOrd="0" presId="urn:microsoft.com/office/officeart/2005/8/layout/hierarchy4"/>
    <dgm:cxn modelId="{20F23BBB-65A6-4D48-9C24-8DEADE23F8E1}" type="presParOf" srcId="{6E5BFFB0-6E2B-4011-9640-F6BAB03B9ADF}" destId="{FF422C5A-2F9A-4C9D-854E-BFC785439DEC}" srcOrd="0" destOrd="0" presId="urn:microsoft.com/office/officeart/2005/8/layout/hierarchy4"/>
    <dgm:cxn modelId="{D84C176E-4171-49EF-9C9F-AA01868EE825}" type="presParOf" srcId="{FF422C5A-2F9A-4C9D-854E-BFC785439DEC}" destId="{C586111C-58B6-40AF-8D8A-60EE680572BA}" srcOrd="0" destOrd="0" presId="urn:microsoft.com/office/officeart/2005/8/layout/hierarchy4"/>
    <dgm:cxn modelId="{94ECC121-9FF2-4020-9660-C7CA0EA80314}" type="presParOf" srcId="{FF422C5A-2F9A-4C9D-854E-BFC785439DEC}" destId="{A0E0AB26-1DEA-4D08-AD62-8A7E0816A59C}" srcOrd="1" destOrd="0" presId="urn:microsoft.com/office/officeart/2005/8/layout/hierarchy4"/>
    <dgm:cxn modelId="{24E80E7F-57B9-42EB-B0C4-01044562D254}" type="presParOf" srcId="{FF422C5A-2F9A-4C9D-854E-BFC785439DEC}" destId="{FFF447F9-BACE-4B19-B5DF-5D71FE61C4DC}" srcOrd="2" destOrd="0" presId="urn:microsoft.com/office/officeart/2005/8/layout/hierarchy4"/>
    <dgm:cxn modelId="{C8FE4E9B-DAE7-4CED-AB39-F2906354F8DF}" type="presParOf" srcId="{FFF447F9-BACE-4B19-B5DF-5D71FE61C4DC}" destId="{5106FDE3-AC3E-4615-8C4F-829EABC2C26C}" srcOrd="0" destOrd="0" presId="urn:microsoft.com/office/officeart/2005/8/layout/hierarchy4"/>
    <dgm:cxn modelId="{16C7F5D6-9BD5-4002-8AEA-82BD9DA07026}" type="presParOf" srcId="{5106FDE3-AC3E-4615-8C4F-829EABC2C26C}" destId="{41590EE3-70B4-4E0E-8D44-18EF1FD97F2E}" srcOrd="0" destOrd="0" presId="urn:microsoft.com/office/officeart/2005/8/layout/hierarchy4"/>
    <dgm:cxn modelId="{6984F9C2-33DA-4E3E-9E0E-BAB61F400232}" type="presParOf" srcId="{5106FDE3-AC3E-4615-8C4F-829EABC2C26C}" destId="{D1A4E4BA-FB74-44DD-88E4-672303AAC4FA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CE075476-E9CA-4A59-A127-31223E8D37A1}" type="doc">
      <dgm:prSet loTypeId="urn:microsoft.com/office/officeart/2005/8/layout/hierarchy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46393D2-3BB5-4D19-BAF6-84B7339845C4}">
      <dgm:prSet phldrT="[Текст]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ru-RU" sz="1400" b="1" dirty="0" smtClean="0"/>
            <a:t>Достижение значений показателей (индикаторов) </a:t>
          </a:r>
          <a:endParaRPr lang="ru-RU" sz="1400" b="1" dirty="0"/>
        </a:p>
      </dgm:t>
    </dgm:pt>
    <dgm:pt modelId="{6D4C3ED2-39E1-4137-9A50-9D8AF25F37D5}" type="parTrans" cxnId="{177B1604-DECB-437F-BD0A-A555EEF6E09F}">
      <dgm:prSet/>
      <dgm:spPr/>
      <dgm:t>
        <a:bodyPr/>
        <a:lstStyle/>
        <a:p>
          <a:endParaRPr lang="ru-RU" sz="1100" b="1"/>
        </a:p>
      </dgm:t>
    </dgm:pt>
    <dgm:pt modelId="{E900975D-4121-430B-8FA3-BEFE3EC45817}" type="sibTrans" cxnId="{177B1604-DECB-437F-BD0A-A555EEF6E09F}">
      <dgm:prSet/>
      <dgm:spPr/>
      <dgm:t>
        <a:bodyPr/>
        <a:lstStyle/>
        <a:p>
          <a:endParaRPr lang="ru-RU" sz="1100" b="1"/>
        </a:p>
      </dgm:t>
    </dgm:pt>
    <dgm:pt modelId="{5A6BA2F8-AB86-4FEA-9FCE-F9FA52A7F9A0}">
      <dgm:prSet phldrT="[Текст]" custT="1"/>
      <dgm:spPr>
        <a:solidFill>
          <a:schemeClr val="accent4"/>
        </a:solidFill>
      </dgm:spPr>
      <dgm:t>
        <a:bodyPr/>
        <a:lstStyle/>
        <a:p>
          <a:r>
            <a:rPr lang="ru-RU" sz="1400" b="1" dirty="0" smtClean="0"/>
            <a:t>2015 год</a:t>
          </a:r>
          <a:endParaRPr lang="ru-RU" sz="1400" b="1" dirty="0"/>
        </a:p>
      </dgm:t>
    </dgm:pt>
    <dgm:pt modelId="{6CA8BE2D-8B63-444F-91FB-8F9AAFFFD516}" type="parTrans" cxnId="{85E56FFB-E071-40C7-BFC1-E9508A75A379}">
      <dgm:prSet/>
      <dgm:spPr/>
      <dgm:t>
        <a:bodyPr/>
        <a:lstStyle/>
        <a:p>
          <a:endParaRPr lang="ru-RU" sz="1100" b="1"/>
        </a:p>
      </dgm:t>
    </dgm:pt>
    <dgm:pt modelId="{C6F24F42-97B0-4B65-A4C6-FEB3AD0E1596}" type="sibTrans" cxnId="{85E56FFB-E071-40C7-BFC1-E9508A75A379}">
      <dgm:prSet/>
      <dgm:spPr/>
      <dgm:t>
        <a:bodyPr/>
        <a:lstStyle/>
        <a:p>
          <a:endParaRPr lang="ru-RU" sz="1100" b="1"/>
        </a:p>
      </dgm:t>
    </dgm:pt>
    <dgm:pt modelId="{88AF55BF-2C52-478B-8F7B-157C2C0B3B5C}">
      <dgm:prSet phldrT="[Текст]" custT="1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ru-RU" sz="1100" b="1" dirty="0" smtClean="0"/>
            <a:t>план</a:t>
          </a:r>
          <a:endParaRPr lang="ru-RU" sz="1100" b="1" dirty="0"/>
        </a:p>
      </dgm:t>
    </dgm:pt>
    <dgm:pt modelId="{864D3113-CD68-4C58-934C-D98B64584BCB}" type="parTrans" cxnId="{0BA4BC91-63D1-4150-A3D8-4B5CE4AAE016}">
      <dgm:prSet/>
      <dgm:spPr/>
      <dgm:t>
        <a:bodyPr/>
        <a:lstStyle/>
        <a:p>
          <a:endParaRPr lang="ru-RU" sz="1100" b="1"/>
        </a:p>
      </dgm:t>
    </dgm:pt>
    <dgm:pt modelId="{5BB4011B-E3FC-4057-A00E-8A9838BA3A59}" type="sibTrans" cxnId="{0BA4BC91-63D1-4150-A3D8-4B5CE4AAE016}">
      <dgm:prSet/>
      <dgm:spPr/>
      <dgm:t>
        <a:bodyPr/>
        <a:lstStyle/>
        <a:p>
          <a:endParaRPr lang="ru-RU" sz="1100" b="1"/>
        </a:p>
      </dgm:t>
    </dgm:pt>
    <dgm:pt modelId="{A57325F4-ED51-4632-8210-EB7BB1A937E3}">
      <dgm:prSet phldrT="[Текст]" custT="1"/>
      <dgm:spPr>
        <a:solidFill>
          <a:srgbClr val="00B050"/>
        </a:solidFill>
      </dgm:spPr>
      <dgm:t>
        <a:bodyPr/>
        <a:lstStyle/>
        <a:p>
          <a:r>
            <a:rPr lang="ru-RU" sz="1100" b="1" dirty="0" smtClean="0"/>
            <a:t>факт</a:t>
          </a:r>
          <a:endParaRPr lang="ru-RU" sz="1100" b="1" dirty="0"/>
        </a:p>
      </dgm:t>
    </dgm:pt>
    <dgm:pt modelId="{6150F581-7907-438C-A5FF-D5610DEF132F}" type="parTrans" cxnId="{E4F2792D-07C5-4C94-A5E2-650B4BA37CD8}">
      <dgm:prSet/>
      <dgm:spPr/>
      <dgm:t>
        <a:bodyPr/>
        <a:lstStyle/>
        <a:p>
          <a:endParaRPr lang="ru-RU" sz="1100" b="1"/>
        </a:p>
      </dgm:t>
    </dgm:pt>
    <dgm:pt modelId="{E72CAC59-F6F2-42E5-B76B-89BAE641EF02}" type="sibTrans" cxnId="{E4F2792D-07C5-4C94-A5E2-650B4BA37CD8}">
      <dgm:prSet/>
      <dgm:spPr/>
      <dgm:t>
        <a:bodyPr/>
        <a:lstStyle/>
        <a:p>
          <a:endParaRPr lang="ru-RU" sz="1100" b="1"/>
        </a:p>
      </dgm:t>
    </dgm:pt>
    <dgm:pt modelId="{7711325B-E859-44FE-8B41-57F9AFDCA54B}">
      <dgm:prSet phldrT="[Текст]" custT="1"/>
      <dgm:spPr>
        <a:solidFill>
          <a:schemeClr val="accent4"/>
        </a:solidFill>
      </dgm:spPr>
      <dgm:t>
        <a:bodyPr/>
        <a:lstStyle/>
        <a:p>
          <a:r>
            <a:rPr lang="ru-RU" sz="1400" b="1" dirty="0" smtClean="0"/>
            <a:t>2016 год</a:t>
          </a:r>
          <a:endParaRPr lang="ru-RU" sz="1400" b="1" dirty="0"/>
        </a:p>
      </dgm:t>
    </dgm:pt>
    <dgm:pt modelId="{2BF8A7FD-5B45-414F-8537-22861CA0057A}" type="parTrans" cxnId="{605000A8-E9A8-4E12-A1C8-8FA726E7C9AE}">
      <dgm:prSet/>
      <dgm:spPr/>
      <dgm:t>
        <a:bodyPr/>
        <a:lstStyle/>
        <a:p>
          <a:endParaRPr lang="ru-RU" sz="1100" b="1"/>
        </a:p>
      </dgm:t>
    </dgm:pt>
    <dgm:pt modelId="{A670FA7C-7403-44C0-BA19-83B2BA693E61}" type="sibTrans" cxnId="{605000A8-E9A8-4E12-A1C8-8FA726E7C9AE}">
      <dgm:prSet/>
      <dgm:spPr/>
      <dgm:t>
        <a:bodyPr/>
        <a:lstStyle/>
        <a:p>
          <a:endParaRPr lang="ru-RU" sz="1100" b="1"/>
        </a:p>
      </dgm:t>
    </dgm:pt>
    <dgm:pt modelId="{B27758F7-CCC5-4853-943C-C625AC5B9618}">
      <dgm:prSet phldrT="[Текст]" custT="1"/>
      <dgm:spPr>
        <a:solidFill>
          <a:srgbClr val="FFC000"/>
        </a:solidFill>
      </dgm:spPr>
      <dgm:t>
        <a:bodyPr/>
        <a:lstStyle/>
        <a:p>
          <a:r>
            <a:rPr lang="ru-RU" sz="1100" b="1" dirty="0" smtClean="0"/>
            <a:t>план</a:t>
          </a:r>
          <a:endParaRPr lang="ru-RU" sz="1100" b="1" dirty="0"/>
        </a:p>
      </dgm:t>
    </dgm:pt>
    <dgm:pt modelId="{9938749E-0144-426C-8499-F0A7FBDF416A}" type="parTrans" cxnId="{C38E8795-CB70-4D9A-9446-1192A76BFB91}">
      <dgm:prSet/>
      <dgm:spPr/>
      <dgm:t>
        <a:bodyPr/>
        <a:lstStyle/>
        <a:p>
          <a:endParaRPr lang="ru-RU" sz="1100" b="1"/>
        </a:p>
      </dgm:t>
    </dgm:pt>
    <dgm:pt modelId="{34700083-B36F-462F-B323-1D0EB181521B}" type="sibTrans" cxnId="{C38E8795-CB70-4D9A-9446-1192A76BFB91}">
      <dgm:prSet/>
      <dgm:spPr/>
      <dgm:t>
        <a:bodyPr/>
        <a:lstStyle/>
        <a:p>
          <a:endParaRPr lang="ru-RU" sz="1100" b="1"/>
        </a:p>
      </dgm:t>
    </dgm:pt>
    <dgm:pt modelId="{6B08672F-E0FF-490A-8A6A-EE15E9A347DB}">
      <dgm:prSet custT="1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ru-RU" sz="1100" b="1" dirty="0" smtClean="0"/>
            <a:t>99,9%</a:t>
          </a:r>
          <a:endParaRPr lang="ru-RU" sz="1100" b="1" dirty="0"/>
        </a:p>
      </dgm:t>
    </dgm:pt>
    <dgm:pt modelId="{C79FC32D-21F6-44D8-BB85-40E56683B653}" type="parTrans" cxnId="{81491584-AF29-4A41-A880-E8728934FEF0}">
      <dgm:prSet/>
      <dgm:spPr/>
      <dgm:t>
        <a:bodyPr/>
        <a:lstStyle/>
        <a:p>
          <a:endParaRPr lang="ru-RU" sz="1100" b="1"/>
        </a:p>
      </dgm:t>
    </dgm:pt>
    <dgm:pt modelId="{1D61555D-5C35-4B12-BFFF-483B302CB699}" type="sibTrans" cxnId="{81491584-AF29-4A41-A880-E8728934FEF0}">
      <dgm:prSet/>
      <dgm:spPr/>
      <dgm:t>
        <a:bodyPr/>
        <a:lstStyle/>
        <a:p>
          <a:endParaRPr lang="ru-RU" sz="1100" b="1"/>
        </a:p>
      </dgm:t>
    </dgm:pt>
    <dgm:pt modelId="{F6F97186-B344-4193-9FE9-6DFB5403A289}">
      <dgm:prSet custT="1"/>
      <dgm:spPr>
        <a:solidFill>
          <a:srgbClr val="00B050"/>
        </a:solidFill>
      </dgm:spPr>
      <dgm:t>
        <a:bodyPr/>
        <a:lstStyle/>
        <a:p>
          <a:r>
            <a:rPr lang="ru-RU" sz="1100" b="1" dirty="0" smtClean="0"/>
            <a:t>99,8%</a:t>
          </a:r>
          <a:endParaRPr lang="ru-RU" sz="1100" b="1" dirty="0"/>
        </a:p>
      </dgm:t>
    </dgm:pt>
    <dgm:pt modelId="{F22CCE59-9B42-4DA2-949C-34E1E0586A20}" type="parTrans" cxnId="{C28CBCF7-3139-40F7-B426-1830BB2434D9}">
      <dgm:prSet/>
      <dgm:spPr/>
      <dgm:t>
        <a:bodyPr/>
        <a:lstStyle/>
        <a:p>
          <a:endParaRPr lang="ru-RU" sz="1100" b="1"/>
        </a:p>
      </dgm:t>
    </dgm:pt>
    <dgm:pt modelId="{01E5FF1C-8ED4-4ED1-A0DD-0AA37640AF28}" type="sibTrans" cxnId="{C28CBCF7-3139-40F7-B426-1830BB2434D9}">
      <dgm:prSet/>
      <dgm:spPr/>
      <dgm:t>
        <a:bodyPr/>
        <a:lstStyle/>
        <a:p>
          <a:endParaRPr lang="ru-RU" sz="1100" b="1"/>
        </a:p>
      </dgm:t>
    </dgm:pt>
    <dgm:pt modelId="{A1BB5A2E-A45D-4F6A-B329-CD4782193917}">
      <dgm:prSet custT="1"/>
      <dgm:spPr>
        <a:solidFill>
          <a:srgbClr val="FFC000"/>
        </a:solidFill>
      </dgm:spPr>
      <dgm:t>
        <a:bodyPr/>
        <a:lstStyle/>
        <a:p>
          <a:r>
            <a:rPr lang="ru-RU" sz="1100" b="1" dirty="0" smtClean="0"/>
            <a:t>99,9%</a:t>
          </a:r>
          <a:endParaRPr lang="ru-RU" sz="1100" b="1" dirty="0"/>
        </a:p>
      </dgm:t>
    </dgm:pt>
    <dgm:pt modelId="{64F31578-307B-4AF8-9DDD-FA0365BF46F7}" type="parTrans" cxnId="{EFA08DB9-2A00-43D3-B718-DCFAD41C9E5B}">
      <dgm:prSet/>
      <dgm:spPr/>
      <dgm:t>
        <a:bodyPr/>
        <a:lstStyle/>
        <a:p>
          <a:endParaRPr lang="ru-RU" sz="1100" b="1"/>
        </a:p>
      </dgm:t>
    </dgm:pt>
    <dgm:pt modelId="{EE696C4B-FDDD-492E-99F0-85F84DCD2C36}" type="sibTrans" cxnId="{EFA08DB9-2A00-43D3-B718-DCFAD41C9E5B}">
      <dgm:prSet/>
      <dgm:spPr/>
      <dgm:t>
        <a:bodyPr/>
        <a:lstStyle/>
        <a:p>
          <a:endParaRPr lang="ru-RU" sz="1100" b="1"/>
        </a:p>
      </dgm:t>
    </dgm:pt>
    <dgm:pt modelId="{38339FB0-E72C-41C6-B50E-F0AC88B19FB8}">
      <dgm:prSet custT="1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ru-RU" sz="1100" b="1" dirty="0" smtClean="0"/>
            <a:t>0,15%</a:t>
          </a:r>
          <a:endParaRPr lang="ru-RU" sz="1100" b="1" dirty="0"/>
        </a:p>
      </dgm:t>
    </dgm:pt>
    <dgm:pt modelId="{BCD2EDD9-D801-4E03-BB4B-D967153748FB}" type="parTrans" cxnId="{5BA4828B-CA0A-4DD7-BA23-AF56465333D3}">
      <dgm:prSet/>
      <dgm:spPr/>
      <dgm:t>
        <a:bodyPr/>
        <a:lstStyle/>
        <a:p>
          <a:endParaRPr lang="ru-RU" sz="1100" b="1"/>
        </a:p>
      </dgm:t>
    </dgm:pt>
    <dgm:pt modelId="{8F96F08A-9CC7-4FB6-A9E1-3EDCD9F33FD8}" type="sibTrans" cxnId="{5BA4828B-CA0A-4DD7-BA23-AF56465333D3}">
      <dgm:prSet/>
      <dgm:spPr/>
      <dgm:t>
        <a:bodyPr/>
        <a:lstStyle/>
        <a:p>
          <a:endParaRPr lang="ru-RU" sz="1100" b="1"/>
        </a:p>
      </dgm:t>
    </dgm:pt>
    <dgm:pt modelId="{CD119780-6575-4106-AE5B-2CC6B48E5482}">
      <dgm:prSet custT="1"/>
      <dgm:spPr>
        <a:solidFill>
          <a:srgbClr val="00B050"/>
        </a:solidFill>
      </dgm:spPr>
      <dgm:t>
        <a:bodyPr/>
        <a:lstStyle/>
        <a:p>
          <a:r>
            <a:rPr lang="ru-RU" sz="1100" b="1" dirty="0" smtClean="0"/>
            <a:t>1%</a:t>
          </a:r>
          <a:endParaRPr lang="ru-RU" sz="1100" b="1" dirty="0"/>
        </a:p>
      </dgm:t>
    </dgm:pt>
    <dgm:pt modelId="{A99EC59D-97F4-424A-A28E-01E77005439E}" type="parTrans" cxnId="{7C2E5991-6D03-4679-BB46-318B01A66142}">
      <dgm:prSet/>
      <dgm:spPr/>
      <dgm:t>
        <a:bodyPr/>
        <a:lstStyle/>
        <a:p>
          <a:endParaRPr lang="ru-RU" sz="1100" b="1"/>
        </a:p>
      </dgm:t>
    </dgm:pt>
    <dgm:pt modelId="{3BBBAA4F-305C-4E5F-BBCB-DE1B8ED5978A}" type="sibTrans" cxnId="{7C2E5991-6D03-4679-BB46-318B01A66142}">
      <dgm:prSet/>
      <dgm:spPr/>
      <dgm:t>
        <a:bodyPr/>
        <a:lstStyle/>
        <a:p>
          <a:endParaRPr lang="ru-RU" sz="1100" b="1"/>
        </a:p>
      </dgm:t>
    </dgm:pt>
    <dgm:pt modelId="{B34B6A16-5EF9-4B63-A5E4-12B190B34880}">
      <dgm:prSet custT="1"/>
      <dgm:spPr>
        <a:solidFill>
          <a:srgbClr val="FFC000"/>
        </a:solidFill>
      </dgm:spPr>
      <dgm:t>
        <a:bodyPr/>
        <a:lstStyle/>
        <a:p>
          <a:r>
            <a:rPr lang="ru-RU" sz="1100" b="1" dirty="0" smtClean="0"/>
            <a:t>0,15%</a:t>
          </a:r>
          <a:endParaRPr lang="ru-RU" sz="1100" b="1" dirty="0"/>
        </a:p>
      </dgm:t>
    </dgm:pt>
    <dgm:pt modelId="{3047CE4C-FF19-4B45-8312-79C9A6EA38F8}" type="parTrans" cxnId="{8F1F720A-D988-4739-9FFF-05E5C9E9A372}">
      <dgm:prSet/>
      <dgm:spPr/>
      <dgm:t>
        <a:bodyPr/>
        <a:lstStyle/>
        <a:p>
          <a:endParaRPr lang="ru-RU" sz="1100" b="1"/>
        </a:p>
      </dgm:t>
    </dgm:pt>
    <dgm:pt modelId="{844E05AD-2AB6-4319-9130-67827496C360}" type="sibTrans" cxnId="{8F1F720A-D988-4739-9FFF-05E5C9E9A372}">
      <dgm:prSet/>
      <dgm:spPr/>
      <dgm:t>
        <a:bodyPr/>
        <a:lstStyle/>
        <a:p>
          <a:endParaRPr lang="ru-RU" sz="1100" b="1"/>
        </a:p>
      </dgm:t>
    </dgm:pt>
    <dgm:pt modelId="{A0EE0816-71FE-4855-B1E0-02990AF78A21}">
      <dgm:prSet custT="1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ru-RU" sz="1100" b="1" dirty="0" smtClean="0"/>
            <a:t>45%</a:t>
          </a:r>
          <a:endParaRPr lang="ru-RU" sz="1100" b="1" dirty="0"/>
        </a:p>
      </dgm:t>
    </dgm:pt>
    <dgm:pt modelId="{75674904-C66D-4634-9B49-059D96BD5483}" type="parTrans" cxnId="{FD0B4AA9-BC48-4557-8309-723E52DF4E6F}">
      <dgm:prSet/>
      <dgm:spPr/>
      <dgm:t>
        <a:bodyPr/>
        <a:lstStyle/>
        <a:p>
          <a:endParaRPr lang="ru-RU" sz="1100" b="1"/>
        </a:p>
      </dgm:t>
    </dgm:pt>
    <dgm:pt modelId="{A2DE86E6-72CD-4DC8-9624-4DD62F96EFAF}" type="sibTrans" cxnId="{FD0B4AA9-BC48-4557-8309-723E52DF4E6F}">
      <dgm:prSet/>
      <dgm:spPr/>
      <dgm:t>
        <a:bodyPr/>
        <a:lstStyle/>
        <a:p>
          <a:endParaRPr lang="ru-RU" sz="1100" b="1"/>
        </a:p>
      </dgm:t>
    </dgm:pt>
    <dgm:pt modelId="{93520637-36B3-4AB9-B949-92D55141E733}">
      <dgm:prSet custT="1"/>
      <dgm:spPr>
        <a:solidFill>
          <a:srgbClr val="00B050"/>
        </a:solidFill>
      </dgm:spPr>
      <dgm:t>
        <a:bodyPr/>
        <a:lstStyle/>
        <a:p>
          <a:r>
            <a:rPr lang="ru-RU" sz="1100" b="1" dirty="0" smtClean="0"/>
            <a:t>45,2%</a:t>
          </a:r>
          <a:endParaRPr lang="ru-RU" sz="1100" b="1" dirty="0"/>
        </a:p>
      </dgm:t>
    </dgm:pt>
    <dgm:pt modelId="{15E02305-DAD8-4809-8067-42DAD00486AD}" type="parTrans" cxnId="{63612CDA-BBAA-48D8-BF07-558BDAD747A0}">
      <dgm:prSet/>
      <dgm:spPr/>
      <dgm:t>
        <a:bodyPr/>
        <a:lstStyle/>
        <a:p>
          <a:endParaRPr lang="ru-RU" sz="1100" b="1"/>
        </a:p>
      </dgm:t>
    </dgm:pt>
    <dgm:pt modelId="{59CBCFDE-87C7-4CA0-895C-10567390C816}" type="sibTrans" cxnId="{63612CDA-BBAA-48D8-BF07-558BDAD747A0}">
      <dgm:prSet/>
      <dgm:spPr/>
      <dgm:t>
        <a:bodyPr/>
        <a:lstStyle/>
        <a:p>
          <a:endParaRPr lang="ru-RU" sz="1100" b="1"/>
        </a:p>
      </dgm:t>
    </dgm:pt>
    <dgm:pt modelId="{9A0A1B48-08CE-44F2-8C66-5814C06EE4CC}">
      <dgm:prSet custT="1"/>
      <dgm:spPr>
        <a:solidFill>
          <a:srgbClr val="FFC000"/>
        </a:solidFill>
      </dgm:spPr>
      <dgm:t>
        <a:bodyPr/>
        <a:lstStyle/>
        <a:p>
          <a:r>
            <a:rPr lang="ru-RU" sz="1100" b="1" dirty="0" smtClean="0"/>
            <a:t>50%</a:t>
          </a:r>
          <a:endParaRPr lang="ru-RU" sz="1100" b="1" dirty="0"/>
        </a:p>
      </dgm:t>
    </dgm:pt>
    <dgm:pt modelId="{29FE6CB6-1907-439D-BB9A-57865C4A7A77}" type="parTrans" cxnId="{B7EC6DDD-6433-44EC-9FD5-BD8BA88E6613}">
      <dgm:prSet/>
      <dgm:spPr/>
      <dgm:t>
        <a:bodyPr/>
        <a:lstStyle/>
        <a:p>
          <a:endParaRPr lang="ru-RU" sz="1100" b="1"/>
        </a:p>
      </dgm:t>
    </dgm:pt>
    <dgm:pt modelId="{26501B87-1556-4F1B-A703-D81F2BA2DB5B}" type="sibTrans" cxnId="{B7EC6DDD-6433-44EC-9FD5-BD8BA88E6613}">
      <dgm:prSet/>
      <dgm:spPr/>
      <dgm:t>
        <a:bodyPr/>
        <a:lstStyle/>
        <a:p>
          <a:endParaRPr lang="ru-RU" sz="1100" b="1"/>
        </a:p>
      </dgm:t>
    </dgm:pt>
    <dgm:pt modelId="{791EFB96-2A48-4A9C-BE1D-F031EA878AFE}">
      <dgm:prSet custT="1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ru-RU" sz="1100" b="1" dirty="0" smtClean="0"/>
            <a:t>45%</a:t>
          </a:r>
          <a:endParaRPr lang="ru-RU" sz="1100" b="1" dirty="0"/>
        </a:p>
      </dgm:t>
    </dgm:pt>
    <dgm:pt modelId="{1E8A2730-A5BA-46E9-A335-CB83EFC33D2E}" type="parTrans" cxnId="{6738166E-1452-4A75-8F33-77A0EBB476DE}">
      <dgm:prSet/>
      <dgm:spPr/>
      <dgm:t>
        <a:bodyPr/>
        <a:lstStyle/>
        <a:p>
          <a:endParaRPr lang="ru-RU" sz="1100" b="1"/>
        </a:p>
      </dgm:t>
    </dgm:pt>
    <dgm:pt modelId="{13658E9D-3F3D-4273-992A-0B3786DB1FA2}" type="sibTrans" cxnId="{6738166E-1452-4A75-8F33-77A0EBB476DE}">
      <dgm:prSet/>
      <dgm:spPr/>
      <dgm:t>
        <a:bodyPr/>
        <a:lstStyle/>
        <a:p>
          <a:endParaRPr lang="ru-RU" sz="1100" b="1"/>
        </a:p>
      </dgm:t>
    </dgm:pt>
    <dgm:pt modelId="{44367D81-039C-4579-8E09-66CAF90F5041}">
      <dgm:prSet custT="1"/>
      <dgm:spPr>
        <a:solidFill>
          <a:srgbClr val="00B050"/>
        </a:solidFill>
      </dgm:spPr>
      <dgm:t>
        <a:bodyPr/>
        <a:lstStyle/>
        <a:p>
          <a:r>
            <a:rPr lang="ru-RU" sz="1100" b="1" dirty="0" smtClean="0"/>
            <a:t>45%</a:t>
          </a:r>
          <a:endParaRPr lang="ru-RU" sz="1100" b="1" dirty="0"/>
        </a:p>
      </dgm:t>
    </dgm:pt>
    <dgm:pt modelId="{67B6E404-88D1-4D88-A32E-7761881B20C7}" type="parTrans" cxnId="{0DC76281-AE6D-4D6E-81A2-1B2B3B2AF0AA}">
      <dgm:prSet/>
      <dgm:spPr/>
      <dgm:t>
        <a:bodyPr/>
        <a:lstStyle/>
        <a:p>
          <a:endParaRPr lang="ru-RU" sz="1100" b="1"/>
        </a:p>
      </dgm:t>
    </dgm:pt>
    <dgm:pt modelId="{F7E1C861-8795-4EA1-A76A-EE2CB6232346}" type="sibTrans" cxnId="{0DC76281-AE6D-4D6E-81A2-1B2B3B2AF0AA}">
      <dgm:prSet/>
      <dgm:spPr/>
      <dgm:t>
        <a:bodyPr/>
        <a:lstStyle/>
        <a:p>
          <a:endParaRPr lang="ru-RU" sz="1100" b="1"/>
        </a:p>
      </dgm:t>
    </dgm:pt>
    <dgm:pt modelId="{614AF9F2-E1A1-4D10-882A-EB6B0D669FCA}">
      <dgm:prSet custT="1"/>
      <dgm:spPr>
        <a:solidFill>
          <a:srgbClr val="FFC000"/>
        </a:solidFill>
      </dgm:spPr>
      <dgm:t>
        <a:bodyPr/>
        <a:lstStyle/>
        <a:p>
          <a:r>
            <a:rPr lang="ru-RU" sz="1100" b="1" dirty="0" smtClean="0"/>
            <a:t>51%</a:t>
          </a:r>
          <a:endParaRPr lang="ru-RU" sz="1100" b="1" dirty="0"/>
        </a:p>
      </dgm:t>
    </dgm:pt>
    <dgm:pt modelId="{5B0591E8-42AF-40BA-A11A-3996F9B13E48}" type="parTrans" cxnId="{F1D9D270-AECF-4F03-87DB-1FE8BCAFEC8D}">
      <dgm:prSet/>
      <dgm:spPr/>
      <dgm:t>
        <a:bodyPr/>
        <a:lstStyle/>
        <a:p>
          <a:endParaRPr lang="ru-RU" sz="1100" b="1"/>
        </a:p>
      </dgm:t>
    </dgm:pt>
    <dgm:pt modelId="{A52C1518-95AA-4EDF-99FF-93D999EDDD4A}" type="sibTrans" cxnId="{F1D9D270-AECF-4F03-87DB-1FE8BCAFEC8D}">
      <dgm:prSet/>
      <dgm:spPr/>
      <dgm:t>
        <a:bodyPr/>
        <a:lstStyle/>
        <a:p>
          <a:endParaRPr lang="ru-RU" sz="1100" b="1"/>
        </a:p>
      </dgm:t>
    </dgm:pt>
    <dgm:pt modelId="{BEF973DE-6365-49F3-835F-CCBF08C4BF08}">
      <dgm:prSet custT="1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ru-RU" sz="1100" b="1" dirty="0" smtClean="0"/>
            <a:t>20%</a:t>
          </a:r>
          <a:endParaRPr lang="ru-RU" sz="1100" b="1" dirty="0"/>
        </a:p>
      </dgm:t>
    </dgm:pt>
    <dgm:pt modelId="{4114FF11-0257-4D42-AADC-1BE4D81731B2}" type="parTrans" cxnId="{91EE41DD-3D34-4525-8B8A-AC9BAD6A700E}">
      <dgm:prSet/>
      <dgm:spPr/>
      <dgm:t>
        <a:bodyPr/>
        <a:lstStyle/>
        <a:p>
          <a:endParaRPr lang="ru-RU" sz="1100" b="1"/>
        </a:p>
      </dgm:t>
    </dgm:pt>
    <dgm:pt modelId="{94B6E5B7-7418-4AEA-A67A-36550A12FE23}" type="sibTrans" cxnId="{91EE41DD-3D34-4525-8B8A-AC9BAD6A700E}">
      <dgm:prSet/>
      <dgm:spPr/>
      <dgm:t>
        <a:bodyPr/>
        <a:lstStyle/>
        <a:p>
          <a:endParaRPr lang="ru-RU" sz="1100" b="1"/>
        </a:p>
      </dgm:t>
    </dgm:pt>
    <dgm:pt modelId="{9C715FE5-31CA-4541-A958-D2C730C134E0}">
      <dgm:prSet custT="1"/>
      <dgm:spPr>
        <a:solidFill>
          <a:srgbClr val="00B050"/>
        </a:solidFill>
      </dgm:spPr>
      <dgm:t>
        <a:bodyPr/>
        <a:lstStyle/>
        <a:p>
          <a:r>
            <a:rPr lang="ru-RU" sz="1100" b="1" dirty="0" smtClean="0"/>
            <a:t>20,4%</a:t>
          </a:r>
          <a:endParaRPr lang="ru-RU" sz="1100" b="1" dirty="0"/>
        </a:p>
      </dgm:t>
    </dgm:pt>
    <dgm:pt modelId="{536A8C1B-37CE-4FCD-A098-830552423D53}" type="parTrans" cxnId="{3309F21D-4431-4903-BB3C-90427A73504C}">
      <dgm:prSet/>
      <dgm:spPr/>
      <dgm:t>
        <a:bodyPr/>
        <a:lstStyle/>
        <a:p>
          <a:endParaRPr lang="ru-RU" sz="1100" b="1"/>
        </a:p>
      </dgm:t>
    </dgm:pt>
    <dgm:pt modelId="{B132F376-D606-4DE2-9BBB-04499697516A}" type="sibTrans" cxnId="{3309F21D-4431-4903-BB3C-90427A73504C}">
      <dgm:prSet/>
      <dgm:spPr/>
      <dgm:t>
        <a:bodyPr/>
        <a:lstStyle/>
        <a:p>
          <a:endParaRPr lang="ru-RU" sz="1100" b="1"/>
        </a:p>
      </dgm:t>
    </dgm:pt>
    <dgm:pt modelId="{BE98D1AB-A280-4D0B-A815-73E57FD87EC3}">
      <dgm:prSet custT="1"/>
      <dgm:spPr>
        <a:solidFill>
          <a:srgbClr val="FFC000"/>
        </a:solidFill>
      </dgm:spPr>
      <dgm:t>
        <a:bodyPr/>
        <a:lstStyle/>
        <a:p>
          <a:r>
            <a:rPr lang="ru-RU" sz="1100" b="1" dirty="0" smtClean="0"/>
            <a:t>25%</a:t>
          </a:r>
          <a:endParaRPr lang="ru-RU" sz="1100" b="1" dirty="0"/>
        </a:p>
      </dgm:t>
    </dgm:pt>
    <dgm:pt modelId="{CDDECA34-9841-4A92-959B-4DB892243F64}" type="parTrans" cxnId="{15B242EC-11A3-40F7-B2A4-A7E917E37951}">
      <dgm:prSet/>
      <dgm:spPr/>
      <dgm:t>
        <a:bodyPr/>
        <a:lstStyle/>
        <a:p>
          <a:endParaRPr lang="ru-RU" sz="1100" b="1"/>
        </a:p>
      </dgm:t>
    </dgm:pt>
    <dgm:pt modelId="{2FD537BC-8C4D-4BAF-9555-CDCB9FCAC8F1}" type="sibTrans" cxnId="{15B242EC-11A3-40F7-B2A4-A7E917E37951}">
      <dgm:prSet/>
      <dgm:spPr/>
      <dgm:t>
        <a:bodyPr/>
        <a:lstStyle/>
        <a:p>
          <a:endParaRPr lang="ru-RU" sz="1100" b="1"/>
        </a:p>
      </dgm:t>
    </dgm:pt>
    <dgm:pt modelId="{760B7BB0-6CDC-4C42-A4D4-3948592E3CC2}">
      <dgm:prSet custT="1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ru-RU" sz="1100" b="1" dirty="0" smtClean="0"/>
            <a:t>350 человек</a:t>
          </a:r>
          <a:endParaRPr lang="ru-RU" sz="1100" b="1" dirty="0"/>
        </a:p>
      </dgm:t>
    </dgm:pt>
    <dgm:pt modelId="{183294BA-F08B-4F00-A2C9-E7340190BF27}" type="parTrans" cxnId="{82628FE3-2F0A-4606-8242-BC6E9B910153}">
      <dgm:prSet/>
      <dgm:spPr/>
      <dgm:t>
        <a:bodyPr/>
        <a:lstStyle/>
        <a:p>
          <a:endParaRPr lang="ru-RU" sz="1100" b="1"/>
        </a:p>
      </dgm:t>
    </dgm:pt>
    <dgm:pt modelId="{B450BEF8-5FD5-4BB7-BBE9-94543DFCEDAA}" type="sibTrans" cxnId="{82628FE3-2F0A-4606-8242-BC6E9B910153}">
      <dgm:prSet/>
      <dgm:spPr/>
      <dgm:t>
        <a:bodyPr/>
        <a:lstStyle/>
        <a:p>
          <a:endParaRPr lang="ru-RU" sz="1100" b="1"/>
        </a:p>
      </dgm:t>
    </dgm:pt>
    <dgm:pt modelId="{8536FD6B-8AD2-4A43-B337-6FD60B3FD4B2}">
      <dgm:prSet custT="1"/>
      <dgm:spPr>
        <a:solidFill>
          <a:srgbClr val="00B050"/>
        </a:solidFill>
      </dgm:spPr>
      <dgm:t>
        <a:bodyPr/>
        <a:lstStyle/>
        <a:p>
          <a:r>
            <a:rPr lang="ru-RU" sz="1100" b="1" dirty="0" smtClean="0"/>
            <a:t>350 человек</a:t>
          </a:r>
          <a:endParaRPr lang="ru-RU" sz="1100" b="1" dirty="0"/>
        </a:p>
      </dgm:t>
    </dgm:pt>
    <dgm:pt modelId="{AE96D71A-01B8-4654-A8DF-88EC5108171C}" type="parTrans" cxnId="{9C500218-733C-43E7-BB06-892635C0F7E2}">
      <dgm:prSet/>
      <dgm:spPr/>
      <dgm:t>
        <a:bodyPr/>
        <a:lstStyle/>
        <a:p>
          <a:endParaRPr lang="ru-RU" sz="1100" b="1"/>
        </a:p>
      </dgm:t>
    </dgm:pt>
    <dgm:pt modelId="{60DD4894-6B75-4AA7-A724-54B5BA9C59B6}" type="sibTrans" cxnId="{9C500218-733C-43E7-BB06-892635C0F7E2}">
      <dgm:prSet/>
      <dgm:spPr/>
      <dgm:t>
        <a:bodyPr/>
        <a:lstStyle/>
        <a:p>
          <a:endParaRPr lang="ru-RU" sz="1100" b="1"/>
        </a:p>
      </dgm:t>
    </dgm:pt>
    <dgm:pt modelId="{4D9EF634-1BF2-4A35-90CA-8A6D73717D8F}">
      <dgm:prSet custT="1"/>
      <dgm:spPr>
        <a:solidFill>
          <a:srgbClr val="FFC000"/>
        </a:solidFill>
      </dgm:spPr>
      <dgm:t>
        <a:bodyPr/>
        <a:lstStyle/>
        <a:p>
          <a:r>
            <a:rPr lang="ru-RU" sz="1100" b="1" dirty="0" smtClean="0"/>
            <a:t>350 человек</a:t>
          </a:r>
          <a:endParaRPr lang="ru-RU" sz="1100" b="1" dirty="0"/>
        </a:p>
      </dgm:t>
    </dgm:pt>
    <dgm:pt modelId="{D6488317-C95D-43C5-9B8A-714D8EF3A555}" type="parTrans" cxnId="{EE08F3E1-4048-489C-B5CE-A9EE78DAE2A6}">
      <dgm:prSet/>
      <dgm:spPr/>
      <dgm:t>
        <a:bodyPr/>
        <a:lstStyle/>
        <a:p>
          <a:endParaRPr lang="ru-RU" sz="1100" b="1"/>
        </a:p>
      </dgm:t>
    </dgm:pt>
    <dgm:pt modelId="{0BFC9299-BE1F-43E4-88A9-E9437E2FDE3A}" type="sibTrans" cxnId="{EE08F3E1-4048-489C-B5CE-A9EE78DAE2A6}">
      <dgm:prSet/>
      <dgm:spPr/>
      <dgm:t>
        <a:bodyPr/>
        <a:lstStyle/>
        <a:p>
          <a:endParaRPr lang="ru-RU" sz="1100" b="1"/>
        </a:p>
      </dgm:t>
    </dgm:pt>
    <dgm:pt modelId="{25DDEEC2-9BA5-4367-BB24-33CAA47BBC09}" type="pres">
      <dgm:prSet presAssocID="{CE075476-E9CA-4A59-A127-31223E8D37A1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87933F1B-038B-4A5D-83E8-61DBF60EC4B3}" type="pres">
      <dgm:prSet presAssocID="{946393D2-3BB5-4D19-BAF6-84B7339845C4}" presName="vertOne" presStyleCnt="0"/>
      <dgm:spPr/>
    </dgm:pt>
    <dgm:pt modelId="{9DF12F5D-797B-4C71-93F7-7C835BFF7982}" type="pres">
      <dgm:prSet presAssocID="{946393D2-3BB5-4D19-BAF6-84B7339845C4}" presName="txOn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B51C614-670C-40C7-BCBD-B3150FB090FB}" type="pres">
      <dgm:prSet presAssocID="{946393D2-3BB5-4D19-BAF6-84B7339845C4}" presName="parTransOne" presStyleCnt="0"/>
      <dgm:spPr/>
    </dgm:pt>
    <dgm:pt modelId="{B74154C5-AFFE-498C-8E4C-911D7456AC97}" type="pres">
      <dgm:prSet presAssocID="{946393D2-3BB5-4D19-BAF6-84B7339845C4}" presName="horzOne" presStyleCnt="0"/>
      <dgm:spPr/>
    </dgm:pt>
    <dgm:pt modelId="{AA6E5317-C9D5-49D6-9218-04A9A8CDF9E8}" type="pres">
      <dgm:prSet presAssocID="{5A6BA2F8-AB86-4FEA-9FCE-F9FA52A7F9A0}" presName="vertTwo" presStyleCnt="0"/>
      <dgm:spPr/>
    </dgm:pt>
    <dgm:pt modelId="{EFD09625-1EEB-463A-9D51-52F09A5E039B}" type="pres">
      <dgm:prSet presAssocID="{5A6BA2F8-AB86-4FEA-9FCE-F9FA52A7F9A0}" presName="txTwo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65A41FF-7035-4133-9240-517AEBC67369}" type="pres">
      <dgm:prSet presAssocID="{5A6BA2F8-AB86-4FEA-9FCE-F9FA52A7F9A0}" presName="parTransTwo" presStyleCnt="0"/>
      <dgm:spPr/>
    </dgm:pt>
    <dgm:pt modelId="{ED986375-36F5-4143-A5F0-85653599471E}" type="pres">
      <dgm:prSet presAssocID="{5A6BA2F8-AB86-4FEA-9FCE-F9FA52A7F9A0}" presName="horzTwo" presStyleCnt="0"/>
      <dgm:spPr/>
    </dgm:pt>
    <dgm:pt modelId="{3DBCE625-CEFD-4EF1-944D-CC5E1F9EB348}" type="pres">
      <dgm:prSet presAssocID="{88AF55BF-2C52-478B-8F7B-157C2C0B3B5C}" presName="vertThree" presStyleCnt="0"/>
      <dgm:spPr/>
    </dgm:pt>
    <dgm:pt modelId="{A222F7FC-2C70-4D44-8E21-34A02376492D}" type="pres">
      <dgm:prSet presAssocID="{88AF55BF-2C52-478B-8F7B-157C2C0B3B5C}" presName="txThree" presStyleLbl="node3" presStyleIdx="0" presStyleCnt="3" custScaleY="8265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0163781-30A9-4492-8F46-0B375E77D606}" type="pres">
      <dgm:prSet presAssocID="{88AF55BF-2C52-478B-8F7B-157C2C0B3B5C}" presName="parTransThree" presStyleCnt="0"/>
      <dgm:spPr/>
    </dgm:pt>
    <dgm:pt modelId="{6207E762-9DCF-4231-A9C6-08BD43E83D20}" type="pres">
      <dgm:prSet presAssocID="{88AF55BF-2C52-478B-8F7B-157C2C0B3B5C}" presName="horzThree" presStyleCnt="0"/>
      <dgm:spPr/>
    </dgm:pt>
    <dgm:pt modelId="{CFAF5DA1-06E5-4585-BDBB-446033F9BE23}" type="pres">
      <dgm:prSet presAssocID="{6B08672F-E0FF-490A-8A6A-EE15E9A347DB}" presName="vertFour" presStyleCnt="0">
        <dgm:presLayoutVars>
          <dgm:chPref val="3"/>
        </dgm:presLayoutVars>
      </dgm:prSet>
      <dgm:spPr/>
    </dgm:pt>
    <dgm:pt modelId="{F6FE7E8E-883A-4C79-93F7-AEF9AEF9F9DE}" type="pres">
      <dgm:prSet presAssocID="{6B08672F-E0FF-490A-8A6A-EE15E9A347DB}" presName="txFour" presStyleLbl="node4" presStyleIdx="0" presStyleCnt="18" custScaleY="68832" custLinFactNeighborX="-36" custLinFactNeighborY="9994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4A7653C-2830-4B7A-B97A-E0B91F2A457A}" type="pres">
      <dgm:prSet presAssocID="{6B08672F-E0FF-490A-8A6A-EE15E9A347DB}" presName="parTransFour" presStyleCnt="0"/>
      <dgm:spPr/>
    </dgm:pt>
    <dgm:pt modelId="{E69FA2EB-A010-4E64-83A0-722237B7A7E1}" type="pres">
      <dgm:prSet presAssocID="{6B08672F-E0FF-490A-8A6A-EE15E9A347DB}" presName="horzFour" presStyleCnt="0"/>
      <dgm:spPr/>
    </dgm:pt>
    <dgm:pt modelId="{67CE9756-A8D0-45D9-86D8-03109F5CBCE9}" type="pres">
      <dgm:prSet presAssocID="{38339FB0-E72C-41C6-B50E-F0AC88B19FB8}" presName="vertFour" presStyleCnt="0">
        <dgm:presLayoutVars>
          <dgm:chPref val="3"/>
        </dgm:presLayoutVars>
      </dgm:prSet>
      <dgm:spPr/>
    </dgm:pt>
    <dgm:pt modelId="{B0232F34-051D-481D-9CC7-7CFB0339C454}" type="pres">
      <dgm:prSet presAssocID="{38339FB0-E72C-41C6-B50E-F0AC88B19FB8}" presName="txFour" presStyleLbl="node4" presStyleIdx="1" presStyleCnt="18" custScaleY="10000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71A3C60-BC49-49D1-BCCE-B160FCDBC262}" type="pres">
      <dgm:prSet presAssocID="{38339FB0-E72C-41C6-B50E-F0AC88B19FB8}" presName="parTransFour" presStyleCnt="0"/>
      <dgm:spPr/>
    </dgm:pt>
    <dgm:pt modelId="{03D9FDDF-6FEE-4AC3-8403-A2D130230B08}" type="pres">
      <dgm:prSet presAssocID="{38339FB0-E72C-41C6-B50E-F0AC88B19FB8}" presName="horzFour" presStyleCnt="0"/>
      <dgm:spPr/>
    </dgm:pt>
    <dgm:pt modelId="{A97F1489-052C-4C38-86B7-BC4BB90AC75E}" type="pres">
      <dgm:prSet presAssocID="{A0EE0816-71FE-4855-B1E0-02990AF78A21}" presName="vertFour" presStyleCnt="0">
        <dgm:presLayoutVars>
          <dgm:chPref val="3"/>
        </dgm:presLayoutVars>
      </dgm:prSet>
      <dgm:spPr/>
    </dgm:pt>
    <dgm:pt modelId="{4DC6FEF6-AA8E-4A28-95B0-4EA11C79CD95}" type="pres">
      <dgm:prSet presAssocID="{A0EE0816-71FE-4855-B1E0-02990AF78A21}" presName="txFour" presStyleLbl="node4" presStyleIdx="2" presStyleCnt="18" custScaleY="12522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86EFF89-E9BD-466E-8956-F5C947F3F307}" type="pres">
      <dgm:prSet presAssocID="{A0EE0816-71FE-4855-B1E0-02990AF78A21}" presName="parTransFour" presStyleCnt="0"/>
      <dgm:spPr/>
    </dgm:pt>
    <dgm:pt modelId="{63BC19EF-6235-4CE4-A4BA-F52EF090EA43}" type="pres">
      <dgm:prSet presAssocID="{A0EE0816-71FE-4855-B1E0-02990AF78A21}" presName="horzFour" presStyleCnt="0"/>
      <dgm:spPr/>
    </dgm:pt>
    <dgm:pt modelId="{73293728-592E-4338-AB87-2AC4FCED647C}" type="pres">
      <dgm:prSet presAssocID="{791EFB96-2A48-4A9C-BE1D-F031EA878AFE}" presName="vertFour" presStyleCnt="0">
        <dgm:presLayoutVars>
          <dgm:chPref val="3"/>
        </dgm:presLayoutVars>
      </dgm:prSet>
      <dgm:spPr/>
    </dgm:pt>
    <dgm:pt modelId="{615F75F9-6DBD-4ECA-9FA4-52847E4C9098}" type="pres">
      <dgm:prSet presAssocID="{791EFB96-2A48-4A9C-BE1D-F031EA878AFE}" presName="txFour" presStyleLbl="node4" presStyleIdx="3" presStyleCnt="1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8C8B5A2-76C8-4678-86AB-DBE9F295BAD2}" type="pres">
      <dgm:prSet presAssocID="{791EFB96-2A48-4A9C-BE1D-F031EA878AFE}" presName="parTransFour" presStyleCnt="0"/>
      <dgm:spPr/>
    </dgm:pt>
    <dgm:pt modelId="{C877937E-BF6D-4EE3-A84E-C485A4A82125}" type="pres">
      <dgm:prSet presAssocID="{791EFB96-2A48-4A9C-BE1D-F031EA878AFE}" presName="horzFour" presStyleCnt="0"/>
      <dgm:spPr/>
    </dgm:pt>
    <dgm:pt modelId="{E5FAF1B6-DF8B-41BB-9450-959403177014}" type="pres">
      <dgm:prSet presAssocID="{BEF973DE-6365-49F3-835F-CCBF08C4BF08}" presName="vertFour" presStyleCnt="0">
        <dgm:presLayoutVars>
          <dgm:chPref val="3"/>
        </dgm:presLayoutVars>
      </dgm:prSet>
      <dgm:spPr/>
    </dgm:pt>
    <dgm:pt modelId="{9BB5BEDE-0A68-4B74-853B-ED035F285445}" type="pres">
      <dgm:prSet presAssocID="{BEF973DE-6365-49F3-835F-CCBF08C4BF08}" presName="txFour" presStyleLbl="node4" presStyleIdx="4" presStyleCnt="1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4EB2D3E-8D0A-4478-B85E-864C8F700D89}" type="pres">
      <dgm:prSet presAssocID="{BEF973DE-6365-49F3-835F-CCBF08C4BF08}" presName="parTransFour" presStyleCnt="0"/>
      <dgm:spPr/>
    </dgm:pt>
    <dgm:pt modelId="{F76323CD-0211-4D0A-9436-5011E89DC58D}" type="pres">
      <dgm:prSet presAssocID="{BEF973DE-6365-49F3-835F-CCBF08C4BF08}" presName="horzFour" presStyleCnt="0"/>
      <dgm:spPr/>
    </dgm:pt>
    <dgm:pt modelId="{229A73DC-6CC6-4786-8845-25809D353107}" type="pres">
      <dgm:prSet presAssocID="{760B7BB0-6CDC-4C42-A4D4-3948592E3CC2}" presName="vertFour" presStyleCnt="0">
        <dgm:presLayoutVars>
          <dgm:chPref val="3"/>
        </dgm:presLayoutVars>
      </dgm:prSet>
      <dgm:spPr/>
    </dgm:pt>
    <dgm:pt modelId="{D0394572-BF2C-44BB-9A5E-1619CF8086D8}" type="pres">
      <dgm:prSet presAssocID="{760B7BB0-6CDC-4C42-A4D4-3948592E3CC2}" presName="txFour" presStyleLbl="node4" presStyleIdx="5" presStyleCnt="1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37820FE-BEC5-4BB7-9E41-E2B17ED92E62}" type="pres">
      <dgm:prSet presAssocID="{760B7BB0-6CDC-4C42-A4D4-3948592E3CC2}" presName="horzFour" presStyleCnt="0"/>
      <dgm:spPr/>
    </dgm:pt>
    <dgm:pt modelId="{9F687AEC-AB3B-4512-84AB-9EF38359FE99}" type="pres">
      <dgm:prSet presAssocID="{5BB4011B-E3FC-4057-A00E-8A9838BA3A59}" presName="sibSpaceThree" presStyleCnt="0"/>
      <dgm:spPr/>
    </dgm:pt>
    <dgm:pt modelId="{113415A5-E91F-4FE8-9BF8-30244626B0BF}" type="pres">
      <dgm:prSet presAssocID="{A57325F4-ED51-4632-8210-EB7BB1A937E3}" presName="vertThree" presStyleCnt="0"/>
      <dgm:spPr/>
    </dgm:pt>
    <dgm:pt modelId="{98728C6C-700D-4AF5-919D-571D1B1C73D6}" type="pres">
      <dgm:prSet presAssocID="{A57325F4-ED51-4632-8210-EB7BB1A937E3}" presName="txThree" presStyleLbl="node3" presStyleIdx="1" presStyleCnt="3" custScaleY="8224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DA4393A-B616-4187-9FD5-5855AF709139}" type="pres">
      <dgm:prSet presAssocID="{A57325F4-ED51-4632-8210-EB7BB1A937E3}" presName="parTransThree" presStyleCnt="0"/>
      <dgm:spPr/>
    </dgm:pt>
    <dgm:pt modelId="{5DBF41F9-76A7-4B1D-8947-AD1CA93918D7}" type="pres">
      <dgm:prSet presAssocID="{A57325F4-ED51-4632-8210-EB7BB1A937E3}" presName="horzThree" presStyleCnt="0"/>
      <dgm:spPr/>
    </dgm:pt>
    <dgm:pt modelId="{AE066C26-0F89-4F74-8EEE-568A145904EB}" type="pres">
      <dgm:prSet presAssocID="{F6F97186-B344-4193-9FE9-6DFB5403A289}" presName="vertFour" presStyleCnt="0">
        <dgm:presLayoutVars>
          <dgm:chPref val="3"/>
        </dgm:presLayoutVars>
      </dgm:prSet>
      <dgm:spPr/>
    </dgm:pt>
    <dgm:pt modelId="{8A4A9CFA-AEA9-4F05-83EE-AD7DC19C36EB}" type="pres">
      <dgm:prSet presAssocID="{F6F97186-B344-4193-9FE9-6DFB5403A289}" presName="txFour" presStyleLbl="node4" presStyleIdx="6" presStyleCnt="18" custScaleY="7382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95BD70D-9B23-4D1F-955D-1C23DF0F0579}" type="pres">
      <dgm:prSet presAssocID="{F6F97186-B344-4193-9FE9-6DFB5403A289}" presName="parTransFour" presStyleCnt="0"/>
      <dgm:spPr/>
    </dgm:pt>
    <dgm:pt modelId="{74FFA38C-DB40-401A-8BBA-313CB5741F28}" type="pres">
      <dgm:prSet presAssocID="{F6F97186-B344-4193-9FE9-6DFB5403A289}" presName="horzFour" presStyleCnt="0"/>
      <dgm:spPr/>
    </dgm:pt>
    <dgm:pt modelId="{0149EBE6-AA59-4F78-AF18-137F8047AB47}" type="pres">
      <dgm:prSet presAssocID="{CD119780-6575-4106-AE5B-2CC6B48E5482}" presName="vertFour" presStyleCnt="0">
        <dgm:presLayoutVars>
          <dgm:chPref val="3"/>
        </dgm:presLayoutVars>
      </dgm:prSet>
      <dgm:spPr/>
    </dgm:pt>
    <dgm:pt modelId="{14BABD28-5047-47A3-A701-B7AFBBE28819}" type="pres">
      <dgm:prSet presAssocID="{CD119780-6575-4106-AE5B-2CC6B48E5482}" presName="txFour" presStyleLbl="node4" presStyleIdx="7" presStyleCnt="1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F489D25-51FA-4C91-9DDF-6BA1DB51256D}" type="pres">
      <dgm:prSet presAssocID="{CD119780-6575-4106-AE5B-2CC6B48E5482}" presName="parTransFour" presStyleCnt="0"/>
      <dgm:spPr/>
    </dgm:pt>
    <dgm:pt modelId="{D0D594F6-8533-4A50-8AE7-20755C3BFFA9}" type="pres">
      <dgm:prSet presAssocID="{CD119780-6575-4106-AE5B-2CC6B48E5482}" presName="horzFour" presStyleCnt="0"/>
      <dgm:spPr/>
    </dgm:pt>
    <dgm:pt modelId="{25C7D557-F0AE-4C4E-8B80-BC2468777DC6}" type="pres">
      <dgm:prSet presAssocID="{93520637-36B3-4AB9-B949-92D55141E733}" presName="vertFour" presStyleCnt="0">
        <dgm:presLayoutVars>
          <dgm:chPref val="3"/>
        </dgm:presLayoutVars>
      </dgm:prSet>
      <dgm:spPr/>
    </dgm:pt>
    <dgm:pt modelId="{8E7E2D4A-62E6-4A23-A5DD-552A63903B64}" type="pres">
      <dgm:prSet presAssocID="{93520637-36B3-4AB9-B949-92D55141E733}" presName="txFour" presStyleLbl="node4" presStyleIdx="8" presStyleCnt="18" custScaleY="12238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B983630-5D09-45D7-92AD-109BAA43CF48}" type="pres">
      <dgm:prSet presAssocID="{93520637-36B3-4AB9-B949-92D55141E733}" presName="parTransFour" presStyleCnt="0"/>
      <dgm:spPr/>
    </dgm:pt>
    <dgm:pt modelId="{B338BAF6-59FE-4215-B697-18ED9B1E550D}" type="pres">
      <dgm:prSet presAssocID="{93520637-36B3-4AB9-B949-92D55141E733}" presName="horzFour" presStyleCnt="0"/>
      <dgm:spPr/>
    </dgm:pt>
    <dgm:pt modelId="{C2D8D153-FBF9-44C5-B447-F4BF501D8FA1}" type="pres">
      <dgm:prSet presAssocID="{44367D81-039C-4579-8E09-66CAF90F5041}" presName="vertFour" presStyleCnt="0">
        <dgm:presLayoutVars>
          <dgm:chPref val="3"/>
        </dgm:presLayoutVars>
      </dgm:prSet>
      <dgm:spPr/>
    </dgm:pt>
    <dgm:pt modelId="{085136A3-D02F-461C-B31C-FD1D69D16759}" type="pres">
      <dgm:prSet presAssocID="{44367D81-039C-4579-8E09-66CAF90F5041}" presName="txFour" presStyleLbl="node4" presStyleIdx="9" presStyleCnt="1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CA6CF81-D743-4AD3-A3A1-3DF9D9BFBC77}" type="pres">
      <dgm:prSet presAssocID="{44367D81-039C-4579-8E09-66CAF90F5041}" presName="parTransFour" presStyleCnt="0"/>
      <dgm:spPr/>
    </dgm:pt>
    <dgm:pt modelId="{8A9FECDA-0971-4926-9F35-6C36E65B14A9}" type="pres">
      <dgm:prSet presAssocID="{44367D81-039C-4579-8E09-66CAF90F5041}" presName="horzFour" presStyleCnt="0"/>
      <dgm:spPr/>
    </dgm:pt>
    <dgm:pt modelId="{4A1D7939-C139-4889-AA8A-C0FC12630CEE}" type="pres">
      <dgm:prSet presAssocID="{9C715FE5-31CA-4541-A958-D2C730C134E0}" presName="vertFour" presStyleCnt="0">
        <dgm:presLayoutVars>
          <dgm:chPref val="3"/>
        </dgm:presLayoutVars>
      </dgm:prSet>
      <dgm:spPr/>
    </dgm:pt>
    <dgm:pt modelId="{2BC9EB28-F68D-4321-836D-A642C2C0DAB1}" type="pres">
      <dgm:prSet presAssocID="{9C715FE5-31CA-4541-A958-D2C730C134E0}" presName="txFour" presStyleLbl="node4" presStyleIdx="10" presStyleCnt="1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7FCCA56-038C-4613-B7B2-16CD590F385E}" type="pres">
      <dgm:prSet presAssocID="{9C715FE5-31CA-4541-A958-D2C730C134E0}" presName="parTransFour" presStyleCnt="0"/>
      <dgm:spPr/>
    </dgm:pt>
    <dgm:pt modelId="{7F93EC46-9C8D-4119-8F52-CCFA2BE3D856}" type="pres">
      <dgm:prSet presAssocID="{9C715FE5-31CA-4541-A958-D2C730C134E0}" presName="horzFour" presStyleCnt="0"/>
      <dgm:spPr/>
    </dgm:pt>
    <dgm:pt modelId="{57E5281D-099B-4146-8847-39F267019B93}" type="pres">
      <dgm:prSet presAssocID="{8536FD6B-8AD2-4A43-B337-6FD60B3FD4B2}" presName="vertFour" presStyleCnt="0">
        <dgm:presLayoutVars>
          <dgm:chPref val="3"/>
        </dgm:presLayoutVars>
      </dgm:prSet>
      <dgm:spPr/>
    </dgm:pt>
    <dgm:pt modelId="{85D767EC-FAE5-4312-B23F-9B41F2C6B7D7}" type="pres">
      <dgm:prSet presAssocID="{8536FD6B-8AD2-4A43-B337-6FD60B3FD4B2}" presName="txFour" presStyleLbl="node4" presStyleIdx="11" presStyleCnt="1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795CE46-C816-4100-AC67-9520DA742BDE}" type="pres">
      <dgm:prSet presAssocID="{8536FD6B-8AD2-4A43-B337-6FD60B3FD4B2}" presName="horzFour" presStyleCnt="0"/>
      <dgm:spPr/>
    </dgm:pt>
    <dgm:pt modelId="{694C6A3E-E1B4-4940-ABED-A0BE47161CCE}" type="pres">
      <dgm:prSet presAssocID="{C6F24F42-97B0-4B65-A4C6-FEB3AD0E1596}" presName="sibSpaceTwo" presStyleCnt="0"/>
      <dgm:spPr/>
    </dgm:pt>
    <dgm:pt modelId="{22BDFE06-8D1B-4C76-8FF0-2DABD4B35522}" type="pres">
      <dgm:prSet presAssocID="{7711325B-E859-44FE-8B41-57F9AFDCA54B}" presName="vertTwo" presStyleCnt="0"/>
      <dgm:spPr/>
    </dgm:pt>
    <dgm:pt modelId="{576C6983-4618-426C-8177-DEA9FE3AC4EB}" type="pres">
      <dgm:prSet presAssocID="{7711325B-E859-44FE-8B41-57F9AFDCA54B}" presName="txTwo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98D5BED-6816-45E0-A418-8DCFF49902AF}" type="pres">
      <dgm:prSet presAssocID="{7711325B-E859-44FE-8B41-57F9AFDCA54B}" presName="parTransTwo" presStyleCnt="0"/>
      <dgm:spPr/>
    </dgm:pt>
    <dgm:pt modelId="{508A389B-C0F5-43D4-BD46-7C9F058EB2F7}" type="pres">
      <dgm:prSet presAssocID="{7711325B-E859-44FE-8B41-57F9AFDCA54B}" presName="horzTwo" presStyleCnt="0"/>
      <dgm:spPr/>
    </dgm:pt>
    <dgm:pt modelId="{4BE30B0A-6BC4-4384-8F26-09633F1C2F67}" type="pres">
      <dgm:prSet presAssocID="{B27758F7-CCC5-4853-943C-C625AC5B9618}" presName="vertThree" presStyleCnt="0"/>
      <dgm:spPr/>
    </dgm:pt>
    <dgm:pt modelId="{C1736FFF-D3A9-461C-843A-75D86022B9DC}" type="pres">
      <dgm:prSet presAssocID="{B27758F7-CCC5-4853-943C-C625AC5B9618}" presName="txThree" presStyleLbl="node3" presStyleIdx="2" presStyleCnt="3" custScaleY="8224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5FD02FA-D649-4107-81C7-BA7596601166}" type="pres">
      <dgm:prSet presAssocID="{B27758F7-CCC5-4853-943C-C625AC5B9618}" presName="parTransThree" presStyleCnt="0"/>
      <dgm:spPr/>
    </dgm:pt>
    <dgm:pt modelId="{62BDDD9A-D02D-4EC9-9A51-1238D67179B7}" type="pres">
      <dgm:prSet presAssocID="{B27758F7-CCC5-4853-943C-C625AC5B9618}" presName="horzThree" presStyleCnt="0"/>
      <dgm:spPr/>
    </dgm:pt>
    <dgm:pt modelId="{244A4C12-9192-4253-93E3-A0FF0E338196}" type="pres">
      <dgm:prSet presAssocID="{A1BB5A2E-A45D-4F6A-B329-CD4782193917}" presName="vertFour" presStyleCnt="0">
        <dgm:presLayoutVars>
          <dgm:chPref val="3"/>
        </dgm:presLayoutVars>
      </dgm:prSet>
      <dgm:spPr/>
    </dgm:pt>
    <dgm:pt modelId="{33D6FFE4-E349-423D-A7F1-8E1A49A29AC4}" type="pres">
      <dgm:prSet presAssocID="{A1BB5A2E-A45D-4F6A-B329-CD4782193917}" presName="txFour" presStyleLbl="node4" presStyleIdx="12" presStyleCnt="18" custScaleY="7382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3C3D53A-843E-4C4F-9A60-8FB58F11DD4E}" type="pres">
      <dgm:prSet presAssocID="{A1BB5A2E-A45D-4F6A-B329-CD4782193917}" presName="parTransFour" presStyleCnt="0"/>
      <dgm:spPr/>
    </dgm:pt>
    <dgm:pt modelId="{6E5BFFB0-6E2B-4011-9640-F6BAB03B9ADF}" type="pres">
      <dgm:prSet presAssocID="{A1BB5A2E-A45D-4F6A-B329-CD4782193917}" presName="horzFour" presStyleCnt="0"/>
      <dgm:spPr/>
    </dgm:pt>
    <dgm:pt modelId="{FF422C5A-2F9A-4C9D-854E-BFC785439DEC}" type="pres">
      <dgm:prSet presAssocID="{B34B6A16-5EF9-4B63-A5E4-12B190B34880}" presName="vertFour" presStyleCnt="0">
        <dgm:presLayoutVars>
          <dgm:chPref val="3"/>
        </dgm:presLayoutVars>
      </dgm:prSet>
      <dgm:spPr/>
    </dgm:pt>
    <dgm:pt modelId="{C586111C-58B6-40AF-8D8A-60EE680572BA}" type="pres">
      <dgm:prSet presAssocID="{B34B6A16-5EF9-4B63-A5E4-12B190B34880}" presName="txFour" presStyleLbl="node4" presStyleIdx="13" presStyleCnt="1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0E0AB26-1DEA-4D08-AD62-8A7E0816A59C}" type="pres">
      <dgm:prSet presAssocID="{B34B6A16-5EF9-4B63-A5E4-12B190B34880}" presName="parTransFour" presStyleCnt="0"/>
      <dgm:spPr/>
    </dgm:pt>
    <dgm:pt modelId="{FFF447F9-BACE-4B19-B5DF-5D71FE61C4DC}" type="pres">
      <dgm:prSet presAssocID="{B34B6A16-5EF9-4B63-A5E4-12B190B34880}" presName="horzFour" presStyleCnt="0"/>
      <dgm:spPr/>
    </dgm:pt>
    <dgm:pt modelId="{5106FDE3-AC3E-4615-8C4F-829EABC2C26C}" type="pres">
      <dgm:prSet presAssocID="{9A0A1B48-08CE-44F2-8C66-5814C06EE4CC}" presName="vertFour" presStyleCnt="0">
        <dgm:presLayoutVars>
          <dgm:chPref val="3"/>
        </dgm:presLayoutVars>
      </dgm:prSet>
      <dgm:spPr/>
    </dgm:pt>
    <dgm:pt modelId="{41590EE3-70B4-4E0E-8D44-18EF1FD97F2E}" type="pres">
      <dgm:prSet presAssocID="{9A0A1B48-08CE-44F2-8C66-5814C06EE4CC}" presName="txFour" presStyleLbl="node4" presStyleIdx="14" presStyleCnt="18" custScaleY="12239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8DAA9F4-0E18-4F78-BD4F-92D296477D35}" type="pres">
      <dgm:prSet presAssocID="{9A0A1B48-08CE-44F2-8C66-5814C06EE4CC}" presName="parTransFour" presStyleCnt="0"/>
      <dgm:spPr/>
    </dgm:pt>
    <dgm:pt modelId="{D1A4E4BA-FB74-44DD-88E4-672303AAC4FA}" type="pres">
      <dgm:prSet presAssocID="{9A0A1B48-08CE-44F2-8C66-5814C06EE4CC}" presName="horzFour" presStyleCnt="0"/>
      <dgm:spPr/>
    </dgm:pt>
    <dgm:pt modelId="{E5B57F09-2B59-4711-A8C9-974EF4149D9A}" type="pres">
      <dgm:prSet presAssocID="{614AF9F2-E1A1-4D10-882A-EB6B0D669FCA}" presName="vertFour" presStyleCnt="0">
        <dgm:presLayoutVars>
          <dgm:chPref val="3"/>
        </dgm:presLayoutVars>
      </dgm:prSet>
      <dgm:spPr/>
    </dgm:pt>
    <dgm:pt modelId="{6CE5FDB4-BFBB-4259-A330-B441199BCE24}" type="pres">
      <dgm:prSet presAssocID="{614AF9F2-E1A1-4D10-882A-EB6B0D669FCA}" presName="txFour" presStyleLbl="node4" presStyleIdx="15" presStyleCnt="1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33F826B-C233-4B5F-A398-764D3F47A1BA}" type="pres">
      <dgm:prSet presAssocID="{614AF9F2-E1A1-4D10-882A-EB6B0D669FCA}" presName="parTransFour" presStyleCnt="0"/>
      <dgm:spPr/>
    </dgm:pt>
    <dgm:pt modelId="{E607D5B5-B0CE-46E0-84C5-F456BAF04EE4}" type="pres">
      <dgm:prSet presAssocID="{614AF9F2-E1A1-4D10-882A-EB6B0D669FCA}" presName="horzFour" presStyleCnt="0"/>
      <dgm:spPr/>
    </dgm:pt>
    <dgm:pt modelId="{F267116D-D0B1-4457-ABA0-2D94424C53E8}" type="pres">
      <dgm:prSet presAssocID="{BE98D1AB-A280-4D0B-A815-73E57FD87EC3}" presName="vertFour" presStyleCnt="0">
        <dgm:presLayoutVars>
          <dgm:chPref val="3"/>
        </dgm:presLayoutVars>
      </dgm:prSet>
      <dgm:spPr/>
    </dgm:pt>
    <dgm:pt modelId="{89DC61A6-3199-4C88-A8D1-98ADCFDD3274}" type="pres">
      <dgm:prSet presAssocID="{BE98D1AB-A280-4D0B-A815-73E57FD87EC3}" presName="txFour" presStyleLbl="node4" presStyleIdx="16" presStyleCnt="1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11FD772-B984-413E-A468-8F0F3007E9F5}" type="pres">
      <dgm:prSet presAssocID="{BE98D1AB-A280-4D0B-A815-73E57FD87EC3}" presName="parTransFour" presStyleCnt="0"/>
      <dgm:spPr/>
    </dgm:pt>
    <dgm:pt modelId="{C7E808E6-5BB0-42AD-9568-7FA84FFA1273}" type="pres">
      <dgm:prSet presAssocID="{BE98D1AB-A280-4D0B-A815-73E57FD87EC3}" presName="horzFour" presStyleCnt="0"/>
      <dgm:spPr/>
    </dgm:pt>
    <dgm:pt modelId="{6143EFE8-4DC9-41D7-A90D-BEF4DD9D6775}" type="pres">
      <dgm:prSet presAssocID="{4D9EF634-1BF2-4A35-90CA-8A6D73717D8F}" presName="vertFour" presStyleCnt="0">
        <dgm:presLayoutVars>
          <dgm:chPref val="3"/>
        </dgm:presLayoutVars>
      </dgm:prSet>
      <dgm:spPr/>
    </dgm:pt>
    <dgm:pt modelId="{B35EEDEE-A63C-4DC0-9860-A34A7BFD903E}" type="pres">
      <dgm:prSet presAssocID="{4D9EF634-1BF2-4A35-90CA-8A6D73717D8F}" presName="txFour" presStyleLbl="node4" presStyleIdx="17" presStyleCnt="1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AFD5925-89E6-4CDB-B771-8976E3EAA1E0}" type="pres">
      <dgm:prSet presAssocID="{4D9EF634-1BF2-4A35-90CA-8A6D73717D8F}" presName="horzFour" presStyleCnt="0"/>
      <dgm:spPr/>
    </dgm:pt>
  </dgm:ptLst>
  <dgm:cxnLst>
    <dgm:cxn modelId="{FD0B4AA9-BC48-4557-8309-723E52DF4E6F}" srcId="{38339FB0-E72C-41C6-B50E-F0AC88B19FB8}" destId="{A0EE0816-71FE-4855-B1E0-02990AF78A21}" srcOrd="0" destOrd="0" parTransId="{75674904-C66D-4634-9B49-059D96BD5483}" sibTransId="{A2DE86E6-72CD-4DC8-9624-4DD62F96EFAF}"/>
    <dgm:cxn modelId="{BB3E7022-B481-4842-BB9C-7A21A1F46321}" type="presOf" srcId="{CD119780-6575-4106-AE5B-2CC6B48E5482}" destId="{14BABD28-5047-47A3-A701-B7AFBBE28819}" srcOrd="0" destOrd="0" presId="urn:microsoft.com/office/officeart/2005/8/layout/hierarchy4"/>
    <dgm:cxn modelId="{F1D9D270-AECF-4F03-87DB-1FE8BCAFEC8D}" srcId="{9A0A1B48-08CE-44F2-8C66-5814C06EE4CC}" destId="{614AF9F2-E1A1-4D10-882A-EB6B0D669FCA}" srcOrd="0" destOrd="0" parTransId="{5B0591E8-42AF-40BA-A11A-3996F9B13E48}" sibTransId="{A52C1518-95AA-4EDF-99FF-93D999EDDD4A}"/>
    <dgm:cxn modelId="{0BA4BC91-63D1-4150-A3D8-4B5CE4AAE016}" srcId="{5A6BA2F8-AB86-4FEA-9FCE-F9FA52A7F9A0}" destId="{88AF55BF-2C52-478B-8F7B-157C2C0B3B5C}" srcOrd="0" destOrd="0" parTransId="{864D3113-CD68-4C58-934C-D98B64584BCB}" sibTransId="{5BB4011B-E3FC-4057-A00E-8A9838BA3A59}"/>
    <dgm:cxn modelId="{605000A8-E9A8-4E12-A1C8-8FA726E7C9AE}" srcId="{946393D2-3BB5-4D19-BAF6-84B7339845C4}" destId="{7711325B-E859-44FE-8B41-57F9AFDCA54B}" srcOrd="1" destOrd="0" parTransId="{2BF8A7FD-5B45-414F-8537-22861CA0057A}" sibTransId="{A670FA7C-7403-44C0-BA19-83B2BA693E61}"/>
    <dgm:cxn modelId="{7DF475FF-FFE1-47DD-B826-54123B3C448D}" type="presOf" srcId="{791EFB96-2A48-4A9C-BE1D-F031EA878AFE}" destId="{615F75F9-6DBD-4ECA-9FA4-52847E4C9098}" srcOrd="0" destOrd="0" presId="urn:microsoft.com/office/officeart/2005/8/layout/hierarchy4"/>
    <dgm:cxn modelId="{6B84C0AA-E86D-4A20-A7E7-1552AC385289}" type="presOf" srcId="{8536FD6B-8AD2-4A43-B337-6FD60B3FD4B2}" destId="{85D767EC-FAE5-4312-B23F-9B41F2C6B7D7}" srcOrd="0" destOrd="0" presId="urn:microsoft.com/office/officeart/2005/8/layout/hierarchy4"/>
    <dgm:cxn modelId="{8F1F720A-D988-4739-9FFF-05E5C9E9A372}" srcId="{A1BB5A2E-A45D-4F6A-B329-CD4782193917}" destId="{B34B6A16-5EF9-4B63-A5E4-12B190B34880}" srcOrd="0" destOrd="0" parTransId="{3047CE4C-FF19-4B45-8312-79C9A6EA38F8}" sibTransId="{844E05AD-2AB6-4319-9130-67827496C360}"/>
    <dgm:cxn modelId="{85E56FFB-E071-40C7-BFC1-E9508A75A379}" srcId="{946393D2-3BB5-4D19-BAF6-84B7339845C4}" destId="{5A6BA2F8-AB86-4FEA-9FCE-F9FA52A7F9A0}" srcOrd="0" destOrd="0" parTransId="{6CA8BE2D-8B63-444F-91FB-8F9AAFFFD516}" sibTransId="{C6F24F42-97B0-4B65-A4C6-FEB3AD0E1596}"/>
    <dgm:cxn modelId="{1B101E65-82C8-44B6-A76A-B881EEF70C13}" type="presOf" srcId="{946393D2-3BB5-4D19-BAF6-84B7339845C4}" destId="{9DF12F5D-797B-4C71-93F7-7C835BFF7982}" srcOrd="0" destOrd="0" presId="urn:microsoft.com/office/officeart/2005/8/layout/hierarchy4"/>
    <dgm:cxn modelId="{31A350BF-29AC-4EA0-ABEA-26FFAC7BB748}" type="presOf" srcId="{9C715FE5-31CA-4541-A958-D2C730C134E0}" destId="{2BC9EB28-F68D-4321-836D-A642C2C0DAB1}" srcOrd="0" destOrd="0" presId="urn:microsoft.com/office/officeart/2005/8/layout/hierarchy4"/>
    <dgm:cxn modelId="{D878E8C6-1550-4A7F-8203-02B3493BC616}" type="presOf" srcId="{760B7BB0-6CDC-4C42-A4D4-3948592E3CC2}" destId="{D0394572-BF2C-44BB-9A5E-1619CF8086D8}" srcOrd="0" destOrd="0" presId="urn:microsoft.com/office/officeart/2005/8/layout/hierarchy4"/>
    <dgm:cxn modelId="{1FBD70CB-EC6B-4FF2-91B1-A55A7D219479}" type="presOf" srcId="{93520637-36B3-4AB9-B949-92D55141E733}" destId="{8E7E2D4A-62E6-4A23-A5DD-552A63903B64}" srcOrd="0" destOrd="0" presId="urn:microsoft.com/office/officeart/2005/8/layout/hierarchy4"/>
    <dgm:cxn modelId="{C28CBCF7-3139-40F7-B426-1830BB2434D9}" srcId="{A57325F4-ED51-4632-8210-EB7BB1A937E3}" destId="{F6F97186-B344-4193-9FE9-6DFB5403A289}" srcOrd="0" destOrd="0" parTransId="{F22CCE59-9B42-4DA2-949C-34E1E0586A20}" sibTransId="{01E5FF1C-8ED4-4ED1-A0DD-0AA37640AF28}"/>
    <dgm:cxn modelId="{1353F5B1-A866-4D6A-B15E-0290F1208B3B}" type="presOf" srcId="{F6F97186-B344-4193-9FE9-6DFB5403A289}" destId="{8A4A9CFA-AEA9-4F05-83EE-AD7DC19C36EB}" srcOrd="0" destOrd="0" presId="urn:microsoft.com/office/officeart/2005/8/layout/hierarchy4"/>
    <dgm:cxn modelId="{63612CDA-BBAA-48D8-BF07-558BDAD747A0}" srcId="{CD119780-6575-4106-AE5B-2CC6B48E5482}" destId="{93520637-36B3-4AB9-B949-92D55141E733}" srcOrd="0" destOrd="0" parTransId="{15E02305-DAD8-4809-8067-42DAD00486AD}" sibTransId="{59CBCFDE-87C7-4CA0-895C-10567390C816}"/>
    <dgm:cxn modelId="{15B242EC-11A3-40F7-B2A4-A7E917E37951}" srcId="{614AF9F2-E1A1-4D10-882A-EB6B0D669FCA}" destId="{BE98D1AB-A280-4D0B-A815-73E57FD87EC3}" srcOrd="0" destOrd="0" parTransId="{CDDECA34-9841-4A92-959B-4DB892243F64}" sibTransId="{2FD537BC-8C4D-4BAF-9555-CDCB9FCAC8F1}"/>
    <dgm:cxn modelId="{E7A3CCC9-A040-4196-A487-82912454F434}" type="presOf" srcId="{BEF973DE-6365-49F3-835F-CCBF08C4BF08}" destId="{9BB5BEDE-0A68-4B74-853B-ED035F285445}" srcOrd="0" destOrd="0" presId="urn:microsoft.com/office/officeart/2005/8/layout/hierarchy4"/>
    <dgm:cxn modelId="{EE08F3E1-4048-489C-B5CE-A9EE78DAE2A6}" srcId="{BE98D1AB-A280-4D0B-A815-73E57FD87EC3}" destId="{4D9EF634-1BF2-4A35-90CA-8A6D73717D8F}" srcOrd="0" destOrd="0" parTransId="{D6488317-C95D-43C5-9B8A-714D8EF3A555}" sibTransId="{0BFC9299-BE1F-43E4-88A9-E9437E2FDE3A}"/>
    <dgm:cxn modelId="{3B9649E6-F219-4B13-BA44-39A3DA568FEB}" type="presOf" srcId="{4D9EF634-1BF2-4A35-90CA-8A6D73717D8F}" destId="{B35EEDEE-A63C-4DC0-9860-A34A7BFD903E}" srcOrd="0" destOrd="0" presId="urn:microsoft.com/office/officeart/2005/8/layout/hierarchy4"/>
    <dgm:cxn modelId="{103FC7B4-F82F-4F87-825F-B99D5E7FA9BE}" type="presOf" srcId="{38339FB0-E72C-41C6-B50E-F0AC88B19FB8}" destId="{B0232F34-051D-481D-9CC7-7CFB0339C454}" srcOrd="0" destOrd="0" presId="urn:microsoft.com/office/officeart/2005/8/layout/hierarchy4"/>
    <dgm:cxn modelId="{7C2E5991-6D03-4679-BB46-318B01A66142}" srcId="{F6F97186-B344-4193-9FE9-6DFB5403A289}" destId="{CD119780-6575-4106-AE5B-2CC6B48E5482}" srcOrd="0" destOrd="0" parTransId="{A99EC59D-97F4-424A-A28E-01E77005439E}" sibTransId="{3BBBAA4F-305C-4E5F-BBCB-DE1B8ED5978A}"/>
    <dgm:cxn modelId="{3061D32B-2686-494E-9E48-D4C8C7413414}" type="presOf" srcId="{6B08672F-E0FF-490A-8A6A-EE15E9A347DB}" destId="{F6FE7E8E-883A-4C79-93F7-AEF9AEF9F9DE}" srcOrd="0" destOrd="0" presId="urn:microsoft.com/office/officeart/2005/8/layout/hierarchy4"/>
    <dgm:cxn modelId="{177B1604-DECB-437F-BD0A-A555EEF6E09F}" srcId="{CE075476-E9CA-4A59-A127-31223E8D37A1}" destId="{946393D2-3BB5-4D19-BAF6-84B7339845C4}" srcOrd="0" destOrd="0" parTransId="{6D4C3ED2-39E1-4137-9A50-9D8AF25F37D5}" sibTransId="{E900975D-4121-430B-8FA3-BEFE3EC45817}"/>
    <dgm:cxn modelId="{EFA08DB9-2A00-43D3-B718-DCFAD41C9E5B}" srcId="{B27758F7-CCC5-4853-943C-C625AC5B9618}" destId="{A1BB5A2E-A45D-4F6A-B329-CD4782193917}" srcOrd="0" destOrd="0" parTransId="{64F31578-307B-4AF8-9DDD-FA0365BF46F7}" sibTransId="{EE696C4B-FDDD-492E-99F0-85F84DCD2C36}"/>
    <dgm:cxn modelId="{B7EC6DDD-6433-44EC-9FD5-BD8BA88E6613}" srcId="{B34B6A16-5EF9-4B63-A5E4-12B190B34880}" destId="{9A0A1B48-08CE-44F2-8C66-5814C06EE4CC}" srcOrd="0" destOrd="0" parTransId="{29FE6CB6-1907-439D-BB9A-57865C4A7A77}" sibTransId="{26501B87-1556-4F1B-A703-D81F2BA2DB5B}"/>
    <dgm:cxn modelId="{40507847-F126-4DDB-BB3F-890CC45D0B45}" type="presOf" srcId="{A0EE0816-71FE-4855-B1E0-02990AF78A21}" destId="{4DC6FEF6-AA8E-4A28-95B0-4EA11C79CD95}" srcOrd="0" destOrd="0" presId="urn:microsoft.com/office/officeart/2005/8/layout/hierarchy4"/>
    <dgm:cxn modelId="{82628FE3-2F0A-4606-8242-BC6E9B910153}" srcId="{BEF973DE-6365-49F3-835F-CCBF08C4BF08}" destId="{760B7BB0-6CDC-4C42-A4D4-3948592E3CC2}" srcOrd="0" destOrd="0" parTransId="{183294BA-F08B-4F00-A2C9-E7340190BF27}" sibTransId="{B450BEF8-5FD5-4BB7-BBE9-94543DFCEDAA}"/>
    <dgm:cxn modelId="{5BA4828B-CA0A-4DD7-BA23-AF56465333D3}" srcId="{6B08672F-E0FF-490A-8A6A-EE15E9A347DB}" destId="{38339FB0-E72C-41C6-B50E-F0AC88B19FB8}" srcOrd="0" destOrd="0" parTransId="{BCD2EDD9-D801-4E03-BB4B-D967153748FB}" sibTransId="{8F96F08A-9CC7-4FB6-A9E1-3EDCD9F33FD8}"/>
    <dgm:cxn modelId="{BDA2456C-0D9D-4253-A00B-156E1EAAA9F8}" type="presOf" srcId="{44367D81-039C-4579-8E09-66CAF90F5041}" destId="{085136A3-D02F-461C-B31C-FD1D69D16759}" srcOrd="0" destOrd="0" presId="urn:microsoft.com/office/officeart/2005/8/layout/hierarchy4"/>
    <dgm:cxn modelId="{E4F2792D-07C5-4C94-A5E2-650B4BA37CD8}" srcId="{5A6BA2F8-AB86-4FEA-9FCE-F9FA52A7F9A0}" destId="{A57325F4-ED51-4632-8210-EB7BB1A937E3}" srcOrd="1" destOrd="0" parTransId="{6150F581-7907-438C-A5FF-D5610DEF132F}" sibTransId="{E72CAC59-F6F2-42E5-B76B-89BAE641EF02}"/>
    <dgm:cxn modelId="{3309F21D-4431-4903-BB3C-90427A73504C}" srcId="{44367D81-039C-4579-8E09-66CAF90F5041}" destId="{9C715FE5-31CA-4541-A958-D2C730C134E0}" srcOrd="0" destOrd="0" parTransId="{536A8C1B-37CE-4FCD-A098-830552423D53}" sibTransId="{B132F376-D606-4DE2-9BBB-04499697516A}"/>
    <dgm:cxn modelId="{0501B6F7-CE7E-4C29-B313-9E317ADBEDA3}" type="presOf" srcId="{7711325B-E859-44FE-8B41-57F9AFDCA54B}" destId="{576C6983-4618-426C-8177-DEA9FE3AC4EB}" srcOrd="0" destOrd="0" presId="urn:microsoft.com/office/officeart/2005/8/layout/hierarchy4"/>
    <dgm:cxn modelId="{95ADED13-15E9-49B5-8A42-F75911FC6FE4}" type="presOf" srcId="{CE075476-E9CA-4A59-A127-31223E8D37A1}" destId="{25DDEEC2-9BA5-4367-BB24-33CAA47BBC09}" srcOrd="0" destOrd="0" presId="urn:microsoft.com/office/officeart/2005/8/layout/hierarchy4"/>
    <dgm:cxn modelId="{CB3443CF-5727-4B4F-8F91-0A0CC7EF5E84}" type="presOf" srcId="{88AF55BF-2C52-478B-8F7B-157C2C0B3B5C}" destId="{A222F7FC-2C70-4D44-8E21-34A02376492D}" srcOrd="0" destOrd="0" presId="urn:microsoft.com/office/officeart/2005/8/layout/hierarchy4"/>
    <dgm:cxn modelId="{18E7571E-0282-49D0-BFDF-8850764A426B}" type="presOf" srcId="{B27758F7-CCC5-4853-943C-C625AC5B9618}" destId="{C1736FFF-D3A9-461C-843A-75D86022B9DC}" srcOrd="0" destOrd="0" presId="urn:microsoft.com/office/officeart/2005/8/layout/hierarchy4"/>
    <dgm:cxn modelId="{2F5C10DD-3338-4BCA-84C7-95EED55632F7}" type="presOf" srcId="{B34B6A16-5EF9-4B63-A5E4-12B190B34880}" destId="{C586111C-58B6-40AF-8D8A-60EE680572BA}" srcOrd="0" destOrd="0" presId="urn:microsoft.com/office/officeart/2005/8/layout/hierarchy4"/>
    <dgm:cxn modelId="{ADAC1714-226C-4078-8558-1D82C0FA321D}" type="presOf" srcId="{9A0A1B48-08CE-44F2-8C66-5814C06EE4CC}" destId="{41590EE3-70B4-4E0E-8D44-18EF1FD97F2E}" srcOrd="0" destOrd="0" presId="urn:microsoft.com/office/officeart/2005/8/layout/hierarchy4"/>
    <dgm:cxn modelId="{C38E8795-CB70-4D9A-9446-1192A76BFB91}" srcId="{7711325B-E859-44FE-8B41-57F9AFDCA54B}" destId="{B27758F7-CCC5-4853-943C-C625AC5B9618}" srcOrd="0" destOrd="0" parTransId="{9938749E-0144-426C-8499-F0A7FBDF416A}" sibTransId="{34700083-B36F-462F-B323-1D0EB181521B}"/>
    <dgm:cxn modelId="{3F66F4E7-118F-47DC-A27B-AAEEA55B2CC7}" type="presOf" srcId="{BE98D1AB-A280-4D0B-A815-73E57FD87EC3}" destId="{89DC61A6-3199-4C88-A8D1-98ADCFDD3274}" srcOrd="0" destOrd="0" presId="urn:microsoft.com/office/officeart/2005/8/layout/hierarchy4"/>
    <dgm:cxn modelId="{81491584-AF29-4A41-A880-E8728934FEF0}" srcId="{88AF55BF-2C52-478B-8F7B-157C2C0B3B5C}" destId="{6B08672F-E0FF-490A-8A6A-EE15E9A347DB}" srcOrd="0" destOrd="0" parTransId="{C79FC32D-21F6-44D8-BB85-40E56683B653}" sibTransId="{1D61555D-5C35-4B12-BFFF-483B302CB699}"/>
    <dgm:cxn modelId="{9C500218-733C-43E7-BB06-892635C0F7E2}" srcId="{9C715FE5-31CA-4541-A958-D2C730C134E0}" destId="{8536FD6B-8AD2-4A43-B337-6FD60B3FD4B2}" srcOrd="0" destOrd="0" parTransId="{AE96D71A-01B8-4654-A8DF-88EC5108171C}" sibTransId="{60DD4894-6B75-4AA7-A724-54B5BA9C59B6}"/>
    <dgm:cxn modelId="{0DC76281-AE6D-4D6E-81A2-1B2B3B2AF0AA}" srcId="{93520637-36B3-4AB9-B949-92D55141E733}" destId="{44367D81-039C-4579-8E09-66CAF90F5041}" srcOrd="0" destOrd="0" parTransId="{67B6E404-88D1-4D88-A32E-7761881B20C7}" sibTransId="{F7E1C861-8795-4EA1-A76A-EE2CB6232346}"/>
    <dgm:cxn modelId="{8C73F13B-2777-408F-B756-8790411E429F}" type="presOf" srcId="{614AF9F2-E1A1-4D10-882A-EB6B0D669FCA}" destId="{6CE5FDB4-BFBB-4259-A330-B441199BCE24}" srcOrd="0" destOrd="0" presId="urn:microsoft.com/office/officeart/2005/8/layout/hierarchy4"/>
    <dgm:cxn modelId="{C1FA949B-9293-47A9-B809-15C4EE37CFE7}" type="presOf" srcId="{A57325F4-ED51-4632-8210-EB7BB1A937E3}" destId="{98728C6C-700D-4AF5-919D-571D1B1C73D6}" srcOrd="0" destOrd="0" presId="urn:microsoft.com/office/officeart/2005/8/layout/hierarchy4"/>
    <dgm:cxn modelId="{86C397BE-530B-48C5-9307-D5FAC0F5B7EF}" type="presOf" srcId="{5A6BA2F8-AB86-4FEA-9FCE-F9FA52A7F9A0}" destId="{EFD09625-1EEB-463A-9D51-52F09A5E039B}" srcOrd="0" destOrd="0" presId="urn:microsoft.com/office/officeart/2005/8/layout/hierarchy4"/>
    <dgm:cxn modelId="{6738166E-1452-4A75-8F33-77A0EBB476DE}" srcId="{A0EE0816-71FE-4855-B1E0-02990AF78A21}" destId="{791EFB96-2A48-4A9C-BE1D-F031EA878AFE}" srcOrd="0" destOrd="0" parTransId="{1E8A2730-A5BA-46E9-A335-CB83EFC33D2E}" sibTransId="{13658E9D-3F3D-4273-992A-0B3786DB1FA2}"/>
    <dgm:cxn modelId="{4EC746CB-EE46-4280-8209-42039A11BF88}" type="presOf" srcId="{A1BB5A2E-A45D-4F6A-B329-CD4782193917}" destId="{33D6FFE4-E349-423D-A7F1-8E1A49A29AC4}" srcOrd="0" destOrd="0" presId="urn:microsoft.com/office/officeart/2005/8/layout/hierarchy4"/>
    <dgm:cxn modelId="{91EE41DD-3D34-4525-8B8A-AC9BAD6A700E}" srcId="{791EFB96-2A48-4A9C-BE1D-F031EA878AFE}" destId="{BEF973DE-6365-49F3-835F-CCBF08C4BF08}" srcOrd="0" destOrd="0" parTransId="{4114FF11-0257-4D42-AADC-1BE4D81731B2}" sibTransId="{94B6E5B7-7418-4AEA-A67A-36550A12FE23}"/>
    <dgm:cxn modelId="{8EF0E225-0810-4D50-8F08-D8A8E4F82484}" type="presParOf" srcId="{25DDEEC2-9BA5-4367-BB24-33CAA47BBC09}" destId="{87933F1B-038B-4A5D-83E8-61DBF60EC4B3}" srcOrd="0" destOrd="0" presId="urn:microsoft.com/office/officeart/2005/8/layout/hierarchy4"/>
    <dgm:cxn modelId="{CF7A33A2-0CF9-4D38-B22A-EEE2BC12A8FD}" type="presParOf" srcId="{87933F1B-038B-4A5D-83E8-61DBF60EC4B3}" destId="{9DF12F5D-797B-4C71-93F7-7C835BFF7982}" srcOrd="0" destOrd="0" presId="urn:microsoft.com/office/officeart/2005/8/layout/hierarchy4"/>
    <dgm:cxn modelId="{9CA9AA80-E158-4468-B635-F5B42B80ABDB}" type="presParOf" srcId="{87933F1B-038B-4A5D-83E8-61DBF60EC4B3}" destId="{BB51C614-670C-40C7-BCBD-B3150FB090FB}" srcOrd="1" destOrd="0" presId="urn:microsoft.com/office/officeart/2005/8/layout/hierarchy4"/>
    <dgm:cxn modelId="{03C56C35-998C-40FF-8865-470468494B22}" type="presParOf" srcId="{87933F1B-038B-4A5D-83E8-61DBF60EC4B3}" destId="{B74154C5-AFFE-498C-8E4C-911D7456AC97}" srcOrd="2" destOrd="0" presId="urn:microsoft.com/office/officeart/2005/8/layout/hierarchy4"/>
    <dgm:cxn modelId="{05A544C3-EF3F-4D83-9067-80E7C0379B1B}" type="presParOf" srcId="{B74154C5-AFFE-498C-8E4C-911D7456AC97}" destId="{AA6E5317-C9D5-49D6-9218-04A9A8CDF9E8}" srcOrd="0" destOrd="0" presId="urn:microsoft.com/office/officeart/2005/8/layout/hierarchy4"/>
    <dgm:cxn modelId="{1D794C15-6276-4038-93BB-0B4D19649680}" type="presParOf" srcId="{AA6E5317-C9D5-49D6-9218-04A9A8CDF9E8}" destId="{EFD09625-1EEB-463A-9D51-52F09A5E039B}" srcOrd="0" destOrd="0" presId="urn:microsoft.com/office/officeart/2005/8/layout/hierarchy4"/>
    <dgm:cxn modelId="{1F376352-389C-448B-9EF2-9741BBCF8849}" type="presParOf" srcId="{AA6E5317-C9D5-49D6-9218-04A9A8CDF9E8}" destId="{D65A41FF-7035-4133-9240-517AEBC67369}" srcOrd="1" destOrd="0" presId="urn:microsoft.com/office/officeart/2005/8/layout/hierarchy4"/>
    <dgm:cxn modelId="{75C535D6-B304-40A4-BCA1-2DCC943BA488}" type="presParOf" srcId="{AA6E5317-C9D5-49D6-9218-04A9A8CDF9E8}" destId="{ED986375-36F5-4143-A5F0-85653599471E}" srcOrd="2" destOrd="0" presId="urn:microsoft.com/office/officeart/2005/8/layout/hierarchy4"/>
    <dgm:cxn modelId="{99EA349E-13BC-425E-9163-A14960390910}" type="presParOf" srcId="{ED986375-36F5-4143-A5F0-85653599471E}" destId="{3DBCE625-CEFD-4EF1-944D-CC5E1F9EB348}" srcOrd="0" destOrd="0" presId="urn:microsoft.com/office/officeart/2005/8/layout/hierarchy4"/>
    <dgm:cxn modelId="{6AF526B4-E3E7-4921-A5B2-05E78B4C659F}" type="presParOf" srcId="{3DBCE625-CEFD-4EF1-944D-CC5E1F9EB348}" destId="{A222F7FC-2C70-4D44-8E21-34A02376492D}" srcOrd="0" destOrd="0" presId="urn:microsoft.com/office/officeart/2005/8/layout/hierarchy4"/>
    <dgm:cxn modelId="{2A61CD3B-CCD0-4AE7-895C-0D6E0CD5CA13}" type="presParOf" srcId="{3DBCE625-CEFD-4EF1-944D-CC5E1F9EB348}" destId="{F0163781-30A9-4492-8F46-0B375E77D606}" srcOrd="1" destOrd="0" presId="urn:microsoft.com/office/officeart/2005/8/layout/hierarchy4"/>
    <dgm:cxn modelId="{A0F80168-2D54-475A-9859-127D2C11E89B}" type="presParOf" srcId="{3DBCE625-CEFD-4EF1-944D-CC5E1F9EB348}" destId="{6207E762-9DCF-4231-A9C6-08BD43E83D20}" srcOrd="2" destOrd="0" presId="urn:microsoft.com/office/officeart/2005/8/layout/hierarchy4"/>
    <dgm:cxn modelId="{D5DFA5BD-BE57-46A2-88AD-3F00E3EFBF0B}" type="presParOf" srcId="{6207E762-9DCF-4231-A9C6-08BD43E83D20}" destId="{CFAF5DA1-06E5-4585-BDBB-446033F9BE23}" srcOrd="0" destOrd="0" presId="urn:microsoft.com/office/officeart/2005/8/layout/hierarchy4"/>
    <dgm:cxn modelId="{60E7A74C-2DA1-4184-94D5-444D81021280}" type="presParOf" srcId="{CFAF5DA1-06E5-4585-BDBB-446033F9BE23}" destId="{F6FE7E8E-883A-4C79-93F7-AEF9AEF9F9DE}" srcOrd="0" destOrd="0" presId="urn:microsoft.com/office/officeart/2005/8/layout/hierarchy4"/>
    <dgm:cxn modelId="{6E4EA7D5-7290-48C0-A575-8848D786A6F9}" type="presParOf" srcId="{CFAF5DA1-06E5-4585-BDBB-446033F9BE23}" destId="{F4A7653C-2830-4B7A-B97A-E0B91F2A457A}" srcOrd="1" destOrd="0" presId="urn:microsoft.com/office/officeart/2005/8/layout/hierarchy4"/>
    <dgm:cxn modelId="{2C9CEF54-0E42-4B9A-9C86-7EB6ED7677B8}" type="presParOf" srcId="{CFAF5DA1-06E5-4585-BDBB-446033F9BE23}" destId="{E69FA2EB-A010-4E64-83A0-722237B7A7E1}" srcOrd="2" destOrd="0" presId="urn:microsoft.com/office/officeart/2005/8/layout/hierarchy4"/>
    <dgm:cxn modelId="{98D904F6-C3B5-4533-AF53-458F13536FB1}" type="presParOf" srcId="{E69FA2EB-A010-4E64-83A0-722237B7A7E1}" destId="{67CE9756-A8D0-45D9-86D8-03109F5CBCE9}" srcOrd="0" destOrd="0" presId="urn:microsoft.com/office/officeart/2005/8/layout/hierarchy4"/>
    <dgm:cxn modelId="{01C35AB3-B89E-4329-90C3-9964BAD672BF}" type="presParOf" srcId="{67CE9756-A8D0-45D9-86D8-03109F5CBCE9}" destId="{B0232F34-051D-481D-9CC7-7CFB0339C454}" srcOrd="0" destOrd="0" presId="urn:microsoft.com/office/officeart/2005/8/layout/hierarchy4"/>
    <dgm:cxn modelId="{6C8BE9CC-8BBA-4182-AAFF-3C050954920E}" type="presParOf" srcId="{67CE9756-A8D0-45D9-86D8-03109F5CBCE9}" destId="{571A3C60-BC49-49D1-BCCE-B160FCDBC262}" srcOrd="1" destOrd="0" presId="urn:microsoft.com/office/officeart/2005/8/layout/hierarchy4"/>
    <dgm:cxn modelId="{C81B8A49-C4B9-4766-B4DF-4F339EC3C300}" type="presParOf" srcId="{67CE9756-A8D0-45D9-86D8-03109F5CBCE9}" destId="{03D9FDDF-6FEE-4AC3-8403-A2D130230B08}" srcOrd="2" destOrd="0" presId="urn:microsoft.com/office/officeart/2005/8/layout/hierarchy4"/>
    <dgm:cxn modelId="{39470BBB-648D-40D1-A87D-3CAF6FC4A7D5}" type="presParOf" srcId="{03D9FDDF-6FEE-4AC3-8403-A2D130230B08}" destId="{A97F1489-052C-4C38-86B7-BC4BB90AC75E}" srcOrd="0" destOrd="0" presId="urn:microsoft.com/office/officeart/2005/8/layout/hierarchy4"/>
    <dgm:cxn modelId="{73D42B11-D961-40E9-8933-F2912E7514D0}" type="presParOf" srcId="{A97F1489-052C-4C38-86B7-BC4BB90AC75E}" destId="{4DC6FEF6-AA8E-4A28-95B0-4EA11C79CD95}" srcOrd="0" destOrd="0" presId="urn:microsoft.com/office/officeart/2005/8/layout/hierarchy4"/>
    <dgm:cxn modelId="{5F1A27ED-45BF-4C92-B6E3-69570CA67070}" type="presParOf" srcId="{A97F1489-052C-4C38-86B7-BC4BB90AC75E}" destId="{A86EFF89-E9BD-466E-8956-F5C947F3F307}" srcOrd="1" destOrd="0" presId="urn:microsoft.com/office/officeart/2005/8/layout/hierarchy4"/>
    <dgm:cxn modelId="{85DAC19F-1381-4EE2-9482-A3DF229EB19F}" type="presParOf" srcId="{A97F1489-052C-4C38-86B7-BC4BB90AC75E}" destId="{63BC19EF-6235-4CE4-A4BA-F52EF090EA43}" srcOrd="2" destOrd="0" presId="urn:microsoft.com/office/officeart/2005/8/layout/hierarchy4"/>
    <dgm:cxn modelId="{57770982-A5BA-4120-9E6B-7103EBF90A20}" type="presParOf" srcId="{63BC19EF-6235-4CE4-A4BA-F52EF090EA43}" destId="{73293728-592E-4338-AB87-2AC4FCED647C}" srcOrd="0" destOrd="0" presId="urn:microsoft.com/office/officeart/2005/8/layout/hierarchy4"/>
    <dgm:cxn modelId="{51D18B9F-7B81-42FB-8F56-A7659D99F8A7}" type="presParOf" srcId="{73293728-592E-4338-AB87-2AC4FCED647C}" destId="{615F75F9-6DBD-4ECA-9FA4-52847E4C9098}" srcOrd="0" destOrd="0" presId="urn:microsoft.com/office/officeart/2005/8/layout/hierarchy4"/>
    <dgm:cxn modelId="{0EC106D7-0A13-40A7-929E-0A8CF7A0300B}" type="presParOf" srcId="{73293728-592E-4338-AB87-2AC4FCED647C}" destId="{B8C8B5A2-76C8-4678-86AB-DBE9F295BAD2}" srcOrd="1" destOrd="0" presId="urn:microsoft.com/office/officeart/2005/8/layout/hierarchy4"/>
    <dgm:cxn modelId="{BC2E6FFF-0B36-4D68-9546-CCCFA2C931BA}" type="presParOf" srcId="{73293728-592E-4338-AB87-2AC4FCED647C}" destId="{C877937E-BF6D-4EE3-A84E-C485A4A82125}" srcOrd="2" destOrd="0" presId="urn:microsoft.com/office/officeart/2005/8/layout/hierarchy4"/>
    <dgm:cxn modelId="{55D27C90-D106-40FA-8FC3-4A0F0F93555C}" type="presParOf" srcId="{C877937E-BF6D-4EE3-A84E-C485A4A82125}" destId="{E5FAF1B6-DF8B-41BB-9450-959403177014}" srcOrd="0" destOrd="0" presId="urn:microsoft.com/office/officeart/2005/8/layout/hierarchy4"/>
    <dgm:cxn modelId="{3235C563-AEA3-400D-A4A4-1A87DADA8FE0}" type="presParOf" srcId="{E5FAF1B6-DF8B-41BB-9450-959403177014}" destId="{9BB5BEDE-0A68-4B74-853B-ED035F285445}" srcOrd="0" destOrd="0" presId="urn:microsoft.com/office/officeart/2005/8/layout/hierarchy4"/>
    <dgm:cxn modelId="{27EF3417-5F2D-473F-A969-3A9D35F3F9E9}" type="presParOf" srcId="{E5FAF1B6-DF8B-41BB-9450-959403177014}" destId="{14EB2D3E-8D0A-4478-B85E-864C8F700D89}" srcOrd="1" destOrd="0" presId="urn:microsoft.com/office/officeart/2005/8/layout/hierarchy4"/>
    <dgm:cxn modelId="{457755E5-BFF2-4A51-B806-EA81D32B11C9}" type="presParOf" srcId="{E5FAF1B6-DF8B-41BB-9450-959403177014}" destId="{F76323CD-0211-4D0A-9436-5011E89DC58D}" srcOrd="2" destOrd="0" presId="urn:microsoft.com/office/officeart/2005/8/layout/hierarchy4"/>
    <dgm:cxn modelId="{EC98F025-DEAC-400B-8703-89138232305B}" type="presParOf" srcId="{F76323CD-0211-4D0A-9436-5011E89DC58D}" destId="{229A73DC-6CC6-4786-8845-25809D353107}" srcOrd="0" destOrd="0" presId="urn:microsoft.com/office/officeart/2005/8/layout/hierarchy4"/>
    <dgm:cxn modelId="{EFC86C19-C55F-490D-842B-F90652C633A2}" type="presParOf" srcId="{229A73DC-6CC6-4786-8845-25809D353107}" destId="{D0394572-BF2C-44BB-9A5E-1619CF8086D8}" srcOrd="0" destOrd="0" presId="urn:microsoft.com/office/officeart/2005/8/layout/hierarchy4"/>
    <dgm:cxn modelId="{1DCD1ACB-0AC5-40AD-9937-C3E590D2EDDA}" type="presParOf" srcId="{229A73DC-6CC6-4786-8845-25809D353107}" destId="{E37820FE-BEC5-4BB7-9E41-E2B17ED92E62}" srcOrd="1" destOrd="0" presId="urn:microsoft.com/office/officeart/2005/8/layout/hierarchy4"/>
    <dgm:cxn modelId="{BC81164C-7391-4E2B-A014-F4FB3ECDE7DF}" type="presParOf" srcId="{ED986375-36F5-4143-A5F0-85653599471E}" destId="{9F687AEC-AB3B-4512-84AB-9EF38359FE99}" srcOrd="1" destOrd="0" presId="urn:microsoft.com/office/officeart/2005/8/layout/hierarchy4"/>
    <dgm:cxn modelId="{D6527C6E-59B6-47AC-B0C1-4FD95C37BF14}" type="presParOf" srcId="{ED986375-36F5-4143-A5F0-85653599471E}" destId="{113415A5-E91F-4FE8-9BF8-30244626B0BF}" srcOrd="2" destOrd="0" presId="urn:microsoft.com/office/officeart/2005/8/layout/hierarchy4"/>
    <dgm:cxn modelId="{0D4824F7-4B19-4C4C-8CB2-010E46ECBB71}" type="presParOf" srcId="{113415A5-E91F-4FE8-9BF8-30244626B0BF}" destId="{98728C6C-700D-4AF5-919D-571D1B1C73D6}" srcOrd="0" destOrd="0" presId="urn:microsoft.com/office/officeart/2005/8/layout/hierarchy4"/>
    <dgm:cxn modelId="{A9E4F2C9-A8FC-4F24-BFD5-74C5284418B2}" type="presParOf" srcId="{113415A5-E91F-4FE8-9BF8-30244626B0BF}" destId="{7DA4393A-B616-4187-9FD5-5855AF709139}" srcOrd="1" destOrd="0" presId="urn:microsoft.com/office/officeart/2005/8/layout/hierarchy4"/>
    <dgm:cxn modelId="{F937CB94-663E-4026-A92E-DA6C932AB413}" type="presParOf" srcId="{113415A5-E91F-4FE8-9BF8-30244626B0BF}" destId="{5DBF41F9-76A7-4B1D-8947-AD1CA93918D7}" srcOrd="2" destOrd="0" presId="urn:microsoft.com/office/officeart/2005/8/layout/hierarchy4"/>
    <dgm:cxn modelId="{6D3AB7EB-5F94-4019-AB96-2C5809D932E6}" type="presParOf" srcId="{5DBF41F9-76A7-4B1D-8947-AD1CA93918D7}" destId="{AE066C26-0F89-4F74-8EEE-568A145904EB}" srcOrd="0" destOrd="0" presId="urn:microsoft.com/office/officeart/2005/8/layout/hierarchy4"/>
    <dgm:cxn modelId="{A6652C6F-AC67-4B55-86EB-F7D4F78045EA}" type="presParOf" srcId="{AE066C26-0F89-4F74-8EEE-568A145904EB}" destId="{8A4A9CFA-AEA9-4F05-83EE-AD7DC19C36EB}" srcOrd="0" destOrd="0" presId="urn:microsoft.com/office/officeart/2005/8/layout/hierarchy4"/>
    <dgm:cxn modelId="{4561278D-5C56-4E42-9F93-2CFF9E5E8BDC}" type="presParOf" srcId="{AE066C26-0F89-4F74-8EEE-568A145904EB}" destId="{895BD70D-9B23-4D1F-955D-1C23DF0F0579}" srcOrd="1" destOrd="0" presId="urn:microsoft.com/office/officeart/2005/8/layout/hierarchy4"/>
    <dgm:cxn modelId="{731C1B83-122B-42BC-830A-E2AB9DC9A5CC}" type="presParOf" srcId="{AE066C26-0F89-4F74-8EEE-568A145904EB}" destId="{74FFA38C-DB40-401A-8BBA-313CB5741F28}" srcOrd="2" destOrd="0" presId="urn:microsoft.com/office/officeart/2005/8/layout/hierarchy4"/>
    <dgm:cxn modelId="{C36AD45B-8DA7-4AC8-A081-B8B7787DB9C0}" type="presParOf" srcId="{74FFA38C-DB40-401A-8BBA-313CB5741F28}" destId="{0149EBE6-AA59-4F78-AF18-137F8047AB47}" srcOrd="0" destOrd="0" presId="urn:microsoft.com/office/officeart/2005/8/layout/hierarchy4"/>
    <dgm:cxn modelId="{B60C62B4-739B-4A6B-98D1-1364941CAD7C}" type="presParOf" srcId="{0149EBE6-AA59-4F78-AF18-137F8047AB47}" destId="{14BABD28-5047-47A3-A701-B7AFBBE28819}" srcOrd="0" destOrd="0" presId="urn:microsoft.com/office/officeart/2005/8/layout/hierarchy4"/>
    <dgm:cxn modelId="{72D3553A-56A8-4EDD-B7BF-EEB8A8736DFC}" type="presParOf" srcId="{0149EBE6-AA59-4F78-AF18-137F8047AB47}" destId="{3F489D25-51FA-4C91-9DDF-6BA1DB51256D}" srcOrd="1" destOrd="0" presId="urn:microsoft.com/office/officeart/2005/8/layout/hierarchy4"/>
    <dgm:cxn modelId="{A8013869-9CB9-488E-9167-B7518C9860DA}" type="presParOf" srcId="{0149EBE6-AA59-4F78-AF18-137F8047AB47}" destId="{D0D594F6-8533-4A50-8AE7-20755C3BFFA9}" srcOrd="2" destOrd="0" presId="urn:microsoft.com/office/officeart/2005/8/layout/hierarchy4"/>
    <dgm:cxn modelId="{D8A6927D-3C0A-4AD8-8FCA-E442B5CBB9E1}" type="presParOf" srcId="{D0D594F6-8533-4A50-8AE7-20755C3BFFA9}" destId="{25C7D557-F0AE-4C4E-8B80-BC2468777DC6}" srcOrd="0" destOrd="0" presId="urn:microsoft.com/office/officeart/2005/8/layout/hierarchy4"/>
    <dgm:cxn modelId="{7D2A5B37-D2BE-434C-8D7F-2011CEE6FD0A}" type="presParOf" srcId="{25C7D557-F0AE-4C4E-8B80-BC2468777DC6}" destId="{8E7E2D4A-62E6-4A23-A5DD-552A63903B64}" srcOrd="0" destOrd="0" presId="urn:microsoft.com/office/officeart/2005/8/layout/hierarchy4"/>
    <dgm:cxn modelId="{9D5DD5F2-7979-4522-825C-A7EA26D2B670}" type="presParOf" srcId="{25C7D557-F0AE-4C4E-8B80-BC2468777DC6}" destId="{9B983630-5D09-45D7-92AD-109BAA43CF48}" srcOrd="1" destOrd="0" presId="urn:microsoft.com/office/officeart/2005/8/layout/hierarchy4"/>
    <dgm:cxn modelId="{79BB634E-385C-4F9E-87D0-8C68616EDCC2}" type="presParOf" srcId="{25C7D557-F0AE-4C4E-8B80-BC2468777DC6}" destId="{B338BAF6-59FE-4215-B697-18ED9B1E550D}" srcOrd="2" destOrd="0" presId="urn:microsoft.com/office/officeart/2005/8/layout/hierarchy4"/>
    <dgm:cxn modelId="{630081BC-8AFF-470F-8315-BDF2DA243AE6}" type="presParOf" srcId="{B338BAF6-59FE-4215-B697-18ED9B1E550D}" destId="{C2D8D153-FBF9-44C5-B447-F4BF501D8FA1}" srcOrd="0" destOrd="0" presId="urn:microsoft.com/office/officeart/2005/8/layout/hierarchy4"/>
    <dgm:cxn modelId="{45DC33C9-96CB-4318-A401-D7091AFCCE4D}" type="presParOf" srcId="{C2D8D153-FBF9-44C5-B447-F4BF501D8FA1}" destId="{085136A3-D02F-461C-B31C-FD1D69D16759}" srcOrd="0" destOrd="0" presId="urn:microsoft.com/office/officeart/2005/8/layout/hierarchy4"/>
    <dgm:cxn modelId="{0ECCC64B-1A14-4158-92A6-C130714CFFAB}" type="presParOf" srcId="{C2D8D153-FBF9-44C5-B447-F4BF501D8FA1}" destId="{DCA6CF81-D743-4AD3-A3A1-3DF9D9BFBC77}" srcOrd="1" destOrd="0" presId="urn:microsoft.com/office/officeart/2005/8/layout/hierarchy4"/>
    <dgm:cxn modelId="{1780168A-506D-46D8-8389-FA15496EDE55}" type="presParOf" srcId="{C2D8D153-FBF9-44C5-B447-F4BF501D8FA1}" destId="{8A9FECDA-0971-4926-9F35-6C36E65B14A9}" srcOrd="2" destOrd="0" presId="urn:microsoft.com/office/officeart/2005/8/layout/hierarchy4"/>
    <dgm:cxn modelId="{85EB2540-C1E5-4947-AE58-167D2F54FA67}" type="presParOf" srcId="{8A9FECDA-0971-4926-9F35-6C36E65B14A9}" destId="{4A1D7939-C139-4889-AA8A-C0FC12630CEE}" srcOrd="0" destOrd="0" presId="urn:microsoft.com/office/officeart/2005/8/layout/hierarchy4"/>
    <dgm:cxn modelId="{65B481A2-561C-4802-8412-D59754C6B44C}" type="presParOf" srcId="{4A1D7939-C139-4889-AA8A-C0FC12630CEE}" destId="{2BC9EB28-F68D-4321-836D-A642C2C0DAB1}" srcOrd="0" destOrd="0" presId="urn:microsoft.com/office/officeart/2005/8/layout/hierarchy4"/>
    <dgm:cxn modelId="{41F0D040-3034-4E68-B3B1-4EAD7C07355D}" type="presParOf" srcId="{4A1D7939-C139-4889-AA8A-C0FC12630CEE}" destId="{27FCCA56-038C-4613-B7B2-16CD590F385E}" srcOrd="1" destOrd="0" presId="urn:microsoft.com/office/officeart/2005/8/layout/hierarchy4"/>
    <dgm:cxn modelId="{3E9B0EB1-7403-43C7-9305-F94722D28AFD}" type="presParOf" srcId="{4A1D7939-C139-4889-AA8A-C0FC12630CEE}" destId="{7F93EC46-9C8D-4119-8F52-CCFA2BE3D856}" srcOrd="2" destOrd="0" presId="urn:microsoft.com/office/officeart/2005/8/layout/hierarchy4"/>
    <dgm:cxn modelId="{20216F76-0063-4DB0-B585-F4A6A9354F19}" type="presParOf" srcId="{7F93EC46-9C8D-4119-8F52-CCFA2BE3D856}" destId="{57E5281D-099B-4146-8847-39F267019B93}" srcOrd="0" destOrd="0" presId="urn:microsoft.com/office/officeart/2005/8/layout/hierarchy4"/>
    <dgm:cxn modelId="{D50A6B19-DFF6-4328-9C88-3065F75B3623}" type="presParOf" srcId="{57E5281D-099B-4146-8847-39F267019B93}" destId="{85D767EC-FAE5-4312-B23F-9B41F2C6B7D7}" srcOrd="0" destOrd="0" presId="urn:microsoft.com/office/officeart/2005/8/layout/hierarchy4"/>
    <dgm:cxn modelId="{3C8E9F53-8AB1-4A84-B8CF-EDE15212552A}" type="presParOf" srcId="{57E5281D-099B-4146-8847-39F267019B93}" destId="{E795CE46-C816-4100-AC67-9520DA742BDE}" srcOrd="1" destOrd="0" presId="urn:microsoft.com/office/officeart/2005/8/layout/hierarchy4"/>
    <dgm:cxn modelId="{DDAF10F3-F27D-4057-B9E4-22DE40D258EC}" type="presParOf" srcId="{B74154C5-AFFE-498C-8E4C-911D7456AC97}" destId="{694C6A3E-E1B4-4940-ABED-A0BE47161CCE}" srcOrd="1" destOrd="0" presId="urn:microsoft.com/office/officeart/2005/8/layout/hierarchy4"/>
    <dgm:cxn modelId="{F1FFF778-9717-4E8E-A438-52E6A51BC31D}" type="presParOf" srcId="{B74154C5-AFFE-498C-8E4C-911D7456AC97}" destId="{22BDFE06-8D1B-4C76-8FF0-2DABD4B35522}" srcOrd="2" destOrd="0" presId="urn:microsoft.com/office/officeart/2005/8/layout/hierarchy4"/>
    <dgm:cxn modelId="{8AF94A78-5E87-4891-9A87-02A7EBC97126}" type="presParOf" srcId="{22BDFE06-8D1B-4C76-8FF0-2DABD4B35522}" destId="{576C6983-4618-426C-8177-DEA9FE3AC4EB}" srcOrd="0" destOrd="0" presId="urn:microsoft.com/office/officeart/2005/8/layout/hierarchy4"/>
    <dgm:cxn modelId="{F8527502-5CC6-4C95-A1BD-D3FC7D7FC247}" type="presParOf" srcId="{22BDFE06-8D1B-4C76-8FF0-2DABD4B35522}" destId="{498D5BED-6816-45E0-A418-8DCFF49902AF}" srcOrd="1" destOrd="0" presId="urn:microsoft.com/office/officeart/2005/8/layout/hierarchy4"/>
    <dgm:cxn modelId="{33E63EF1-FC47-4155-BE0A-00CEDF1B1E63}" type="presParOf" srcId="{22BDFE06-8D1B-4C76-8FF0-2DABD4B35522}" destId="{508A389B-C0F5-43D4-BD46-7C9F058EB2F7}" srcOrd="2" destOrd="0" presId="urn:microsoft.com/office/officeart/2005/8/layout/hierarchy4"/>
    <dgm:cxn modelId="{EC6E89F7-11D8-4B13-A544-4AC2D1E9BB76}" type="presParOf" srcId="{508A389B-C0F5-43D4-BD46-7C9F058EB2F7}" destId="{4BE30B0A-6BC4-4384-8F26-09633F1C2F67}" srcOrd="0" destOrd="0" presId="urn:microsoft.com/office/officeart/2005/8/layout/hierarchy4"/>
    <dgm:cxn modelId="{9779E1F4-C734-48EC-8682-7CA40768ED86}" type="presParOf" srcId="{4BE30B0A-6BC4-4384-8F26-09633F1C2F67}" destId="{C1736FFF-D3A9-461C-843A-75D86022B9DC}" srcOrd="0" destOrd="0" presId="urn:microsoft.com/office/officeart/2005/8/layout/hierarchy4"/>
    <dgm:cxn modelId="{762AF2E6-A1B2-4C6E-9382-11608F3F2794}" type="presParOf" srcId="{4BE30B0A-6BC4-4384-8F26-09633F1C2F67}" destId="{45FD02FA-D649-4107-81C7-BA7596601166}" srcOrd="1" destOrd="0" presId="urn:microsoft.com/office/officeart/2005/8/layout/hierarchy4"/>
    <dgm:cxn modelId="{7911269A-A2C0-4E38-8199-B4DABE41EE90}" type="presParOf" srcId="{4BE30B0A-6BC4-4384-8F26-09633F1C2F67}" destId="{62BDDD9A-D02D-4EC9-9A51-1238D67179B7}" srcOrd="2" destOrd="0" presId="urn:microsoft.com/office/officeart/2005/8/layout/hierarchy4"/>
    <dgm:cxn modelId="{8B3563A8-4487-41FC-AF8E-576608DE1992}" type="presParOf" srcId="{62BDDD9A-D02D-4EC9-9A51-1238D67179B7}" destId="{244A4C12-9192-4253-93E3-A0FF0E338196}" srcOrd="0" destOrd="0" presId="urn:microsoft.com/office/officeart/2005/8/layout/hierarchy4"/>
    <dgm:cxn modelId="{8AA925DD-323D-4855-9F76-ADD2095122EE}" type="presParOf" srcId="{244A4C12-9192-4253-93E3-A0FF0E338196}" destId="{33D6FFE4-E349-423D-A7F1-8E1A49A29AC4}" srcOrd="0" destOrd="0" presId="urn:microsoft.com/office/officeart/2005/8/layout/hierarchy4"/>
    <dgm:cxn modelId="{BF46991A-F07C-4B26-8908-27765589C07B}" type="presParOf" srcId="{244A4C12-9192-4253-93E3-A0FF0E338196}" destId="{43C3D53A-843E-4C4F-9A60-8FB58F11DD4E}" srcOrd="1" destOrd="0" presId="urn:microsoft.com/office/officeart/2005/8/layout/hierarchy4"/>
    <dgm:cxn modelId="{10C4AFB9-1EBF-4E18-A199-D08E807C9DAE}" type="presParOf" srcId="{244A4C12-9192-4253-93E3-A0FF0E338196}" destId="{6E5BFFB0-6E2B-4011-9640-F6BAB03B9ADF}" srcOrd="2" destOrd="0" presId="urn:microsoft.com/office/officeart/2005/8/layout/hierarchy4"/>
    <dgm:cxn modelId="{C9BC720B-D6FB-4EAE-A993-7DA38ED07F9B}" type="presParOf" srcId="{6E5BFFB0-6E2B-4011-9640-F6BAB03B9ADF}" destId="{FF422C5A-2F9A-4C9D-854E-BFC785439DEC}" srcOrd="0" destOrd="0" presId="urn:microsoft.com/office/officeart/2005/8/layout/hierarchy4"/>
    <dgm:cxn modelId="{04911585-86CA-4B0A-AD17-957D8BF6C253}" type="presParOf" srcId="{FF422C5A-2F9A-4C9D-854E-BFC785439DEC}" destId="{C586111C-58B6-40AF-8D8A-60EE680572BA}" srcOrd="0" destOrd="0" presId="urn:microsoft.com/office/officeart/2005/8/layout/hierarchy4"/>
    <dgm:cxn modelId="{491E6C00-8CB3-4C47-AF08-FDB141E81DB8}" type="presParOf" srcId="{FF422C5A-2F9A-4C9D-854E-BFC785439DEC}" destId="{A0E0AB26-1DEA-4D08-AD62-8A7E0816A59C}" srcOrd="1" destOrd="0" presId="urn:microsoft.com/office/officeart/2005/8/layout/hierarchy4"/>
    <dgm:cxn modelId="{36A4FA3A-55C5-4F9E-9C23-2D8CD841DD5C}" type="presParOf" srcId="{FF422C5A-2F9A-4C9D-854E-BFC785439DEC}" destId="{FFF447F9-BACE-4B19-B5DF-5D71FE61C4DC}" srcOrd="2" destOrd="0" presId="urn:microsoft.com/office/officeart/2005/8/layout/hierarchy4"/>
    <dgm:cxn modelId="{635B2B46-2FB8-4166-A60C-8BCE6C1B545B}" type="presParOf" srcId="{FFF447F9-BACE-4B19-B5DF-5D71FE61C4DC}" destId="{5106FDE3-AC3E-4615-8C4F-829EABC2C26C}" srcOrd="0" destOrd="0" presId="urn:microsoft.com/office/officeart/2005/8/layout/hierarchy4"/>
    <dgm:cxn modelId="{0E06E78F-3720-4B1D-AB46-EFA410B6A8CB}" type="presParOf" srcId="{5106FDE3-AC3E-4615-8C4F-829EABC2C26C}" destId="{41590EE3-70B4-4E0E-8D44-18EF1FD97F2E}" srcOrd="0" destOrd="0" presId="urn:microsoft.com/office/officeart/2005/8/layout/hierarchy4"/>
    <dgm:cxn modelId="{F4FB2D09-F5AE-417A-B827-ABA2C0E1AB03}" type="presParOf" srcId="{5106FDE3-AC3E-4615-8C4F-829EABC2C26C}" destId="{58DAA9F4-0E18-4F78-BD4F-92D296477D35}" srcOrd="1" destOrd="0" presId="urn:microsoft.com/office/officeart/2005/8/layout/hierarchy4"/>
    <dgm:cxn modelId="{18F1D114-A37C-45A4-85FB-422E173244D9}" type="presParOf" srcId="{5106FDE3-AC3E-4615-8C4F-829EABC2C26C}" destId="{D1A4E4BA-FB74-44DD-88E4-672303AAC4FA}" srcOrd="2" destOrd="0" presId="urn:microsoft.com/office/officeart/2005/8/layout/hierarchy4"/>
    <dgm:cxn modelId="{BC3963B8-AA09-403F-A58A-03121213DB88}" type="presParOf" srcId="{D1A4E4BA-FB74-44DD-88E4-672303AAC4FA}" destId="{E5B57F09-2B59-4711-A8C9-974EF4149D9A}" srcOrd="0" destOrd="0" presId="urn:microsoft.com/office/officeart/2005/8/layout/hierarchy4"/>
    <dgm:cxn modelId="{FF90095D-00F7-4927-9FD4-00F0632946A4}" type="presParOf" srcId="{E5B57F09-2B59-4711-A8C9-974EF4149D9A}" destId="{6CE5FDB4-BFBB-4259-A330-B441199BCE24}" srcOrd="0" destOrd="0" presId="urn:microsoft.com/office/officeart/2005/8/layout/hierarchy4"/>
    <dgm:cxn modelId="{6F890E42-74AA-4BF0-8B7F-B99303A56354}" type="presParOf" srcId="{E5B57F09-2B59-4711-A8C9-974EF4149D9A}" destId="{333F826B-C233-4B5F-A398-764D3F47A1BA}" srcOrd="1" destOrd="0" presId="urn:microsoft.com/office/officeart/2005/8/layout/hierarchy4"/>
    <dgm:cxn modelId="{F8E27DC1-A442-4498-8787-451BD774651D}" type="presParOf" srcId="{E5B57F09-2B59-4711-A8C9-974EF4149D9A}" destId="{E607D5B5-B0CE-46E0-84C5-F456BAF04EE4}" srcOrd="2" destOrd="0" presId="urn:microsoft.com/office/officeart/2005/8/layout/hierarchy4"/>
    <dgm:cxn modelId="{173AE18F-DD71-4574-8A60-66EA8B8B8FEC}" type="presParOf" srcId="{E607D5B5-B0CE-46E0-84C5-F456BAF04EE4}" destId="{F267116D-D0B1-4457-ABA0-2D94424C53E8}" srcOrd="0" destOrd="0" presId="urn:microsoft.com/office/officeart/2005/8/layout/hierarchy4"/>
    <dgm:cxn modelId="{04F0ED76-DFDB-400B-B130-AEFF29F71D34}" type="presParOf" srcId="{F267116D-D0B1-4457-ABA0-2D94424C53E8}" destId="{89DC61A6-3199-4C88-A8D1-98ADCFDD3274}" srcOrd="0" destOrd="0" presId="urn:microsoft.com/office/officeart/2005/8/layout/hierarchy4"/>
    <dgm:cxn modelId="{786DDA1C-151E-47F9-B4F5-0BD8789B9E59}" type="presParOf" srcId="{F267116D-D0B1-4457-ABA0-2D94424C53E8}" destId="{911FD772-B984-413E-A468-8F0F3007E9F5}" srcOrd="1" destOrd="0" presId="urn:microsoft.com/office/officeart/2005/8/layout/hierarchy4"/>
    <dgm:cxn modelId="{EE4FED5C-C563-486E-B860-E0016D7981D0}" type="presParOf" srcId="{F267116D-D0B1-4457-ABA0-2D94424C53E8}" destId="{C7E808E6-5BB0-42AD-9568-7FA84FFA1273}" srcOrd="2" destOrd="0" presId="urn:microsoft.com/office/officeart/2005/8/layout/hierarchy4"/>
    <dgm:cxn modelId="{5EB34095-FEA2-48BC-BB7B-041DC468CA48}" type="presParOf" srcId="{C7E808E6-5BB0-42AD-9568-7FA84FFA1273}" destId="{6143EFE8-4DC9-41D7-A90D-BEF4DD9D6775}" srcOrd="0" destOrd="0" presId="urn:microsoft.com/office/officeart/2005/8/layout/hierarchy4"/>
    <dgm:cxn modelId="{D6B8063F-22F6-489A-9068-ECC1A5FC8D49}" type="presParOf" srcId="{6143EFE8-4DC9-41D7-A90D-BEF4DD9D6775}" destId="{B35EEDEE-A63C-4DC0-9860-A34A7BFD903E}" srcOrd="0" destOrd="0" presId="urn:microsoft.com/office/officeart/2005/8/layout/hierarchy4"/>
    <dgm:cxn modelId="{A336C32A-EF66-43F8-8113-4FDEEBDD9BAF}" type="presParOf" srcId="{6143EFE8-4DC9-41D7-A90D-BEF4DD9D6775}" destId="{2AFD5925-89E6-4CDB-B771-8976E3EAA1E0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CE075476-E9CA-4A59-A127-31223E8D37A1}" type="doc">
      <dgm:prSet loTypeId="urn:microsoft.com/office/officeart/2005/8/layout/hierarchy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46393D2-3BB5-4D19-BAF6-84B7339845C4}">
      <dgm:prSet phldrT="[Текст]" custT="1"/>
      <dgm:spPr>
        <a:solidFill>
          <a:schemeClr val="accent2"/>
        </a:solidFill>
      </dgm:spPr>
      <dgm:t>
        <a:bodyPr/>
        <a:lstStyle/>
        <a:p>
          <a:r>
            <a:rPr lang="ru-RU" sz="1400" b="1" dirty="0" smtClean="0"/>
            <a:t>Достижение значений показателей (индикаторов) </a:t>
          </a:r>
          <a:endParaRPr lang="ru-RU" sz="1400" b="1" dirty="0"/>
        </a:p>
      </dgm:t>
    </dgm:pt>
    <dgm:pt modelId="{6D4C3ED2-39E1-4137-9A50-9D8AF25F37D5}" type="parTrans" cxnId="{177B1604-DECB-437F-BD0A-A555EEF6E09F}">
      <dgm:prSet/>
      <dgm:spPr/>
      <dgm:t>
        <a:bodyPr/>
        <a:lstStyle/>
        <a:p>
          <a:endParaRPr lang="ru-RU" sz="1100" b="1"/>
        </a:p>
      </dgm:t>
    </dgm:pt>
    <dgm:pt modelId="{E900975D-4121-430B-8FA3-BEFE3EC45817}" type="sibTrans" cxnId="{177B1604-DECB-437F-BD0A-A555EEF6E09F}">
      <dgm:prSet/>
      <dgm:spPr/>
      <dgm:t>
        <a:bodyPr/>
        <a:lstStyle/>
        <a:p>
          <a:endParaRPr lang="ru-RU" sz="1100" b="1"/>
        </a:p>
      </dgm:t>
    </dgm:pt>
    <dgm:pt modelId="{5A6BA2F8-AB86-4FEA-9FCE-F9FA52A7F9A0}">
      <dgm:prSet phldrT="[Текст]" custT="1"/>
      <dgm:spPr>
        <a:solidFill>
          <a:schemeClr val="accent4"/>
        </a:solidFill>
      </dgm:spPr>
      <dgm:t>
        <a:bodyPr/>
        <a:lstStyle/>
        <a:p>
          <a:r>
            <a:rPr lang="ru-RU" sz="1400" b="1" dirty="0" smtClean="0"/>
            <a:t>2015 год</a:t>
          </a:r>
          <a:endParaRPr lang="ru-RU" sz="1400" b="1" dirty="0"/>
        </a:p>
      </dgm:t>
    </dgm:pt>
    <dgm:pt modelId="{6CA8BE2D-8B63-444F-91FB-8F9AAFFFD516}" type="parTrans" cxnId="{85E56FFB-E071-40C7-BFC1-E9508A75A379}">
      <dgm:prSet/>
      <dgm:spPr/>
      <dgm:t>
        <a:bodyPr/>
        <a:lstStyle/>
        <a:p>
          <a:endParaRPr lang="ru-RU" sz="1100" b="1"/>
        </a:p>
      </dgm:t>
    </dgm:pt>
    <dgm:pt modelId="{C6F24F42-97B0-4B65-A4C6-FEB3AD0E1596}" type="sibTrans" cxnId="{85E56FFB-E071-40C7-BFC1-E9508A75A379}">
      <dgm:prSet/>
      <dgm:spPr/>
      <dgm:t>
        <a:bodyPr/>
        <a:lstStyle/>
        <a:p>
          <a:endParaRPr lang="ru-RU" sz="1100" b="1"/>
        </a:p>
      </dgm:t>
    </dgm:pt>
    <dgm:pt modelId="{88AF55BF-2C52-478B-8F7B-157C2C0B3B5C}">
      <dgm:prSet phldrT="[Текст]" custT="1"/>
      <dgm:spPr/>
      <dgm:t>
        <a:bodyPr/>
        <a:lstStyle/>
        <a:p>
          <a:r>
            <a:rPr lang="ru-RU" sz="1100" b="1" dirty="0" smtClean="0"/>
            <a:t>план</a:t>
          </a:r>
          <a:endParaRPr lang="ru-RU" sz="1100" b="1" dirty="0"/>
        </a:p>
      </dgm:t>
    </dgm:pt>
    <dgm:pt modelId="{864D3113-CD68-4C58-934C-D98B64584BCB}" type="parTrans" cxnId="{0BA4BC91-63D1-4150-A3D8-4B5CE4AAE016}">
      <dgm:prSet/>
      <dgm:spPr/>
      <dgm:t>
        <a:bodyPr/>
        <a:lstStyle/>
        <a:p>
          <a:endParaRPr lang="ru-RU" sz="1100" b="1"/>
        </a:p>
      </dgm:t>
    </dgm:pt>
    <dgm:pt modelId="{5BB4011B-E3FC-4057-A00E-8A9838BA3A59}" type="sibTrans" cxnId="{0BA4BC91-63D1-4150-A3D8-4B5CE4AAE016}">
      <dgm:prSet/>
      <dgm:spPr/>
      <dgm:t>
        <a:bodyPr/>
        <a:lstStyle/>
        <a:p>
          <a:endParaRPr lang="ru-RU" sz="1100" b="1"/>
        </a:p>
      </dgm:t>
    </dgm:pt>
    <dgm:pt modelId="{A57325F4-ED51-4632-8210-EB7BB1A937E3}">
      <dgm:prSet phldrT="[Текст]"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ru-RU" sz="1100" b="1" dirty="0" smtClean="0"/>
            <a:t>факт</a:t>
          </a:r>
          <a:endParaRPr lang="ru-RU" sz="1100" b="1" dirty="0"/>
        </a:p>
      </dgm:t>
    </dgm:pt>
    <dgm:pt modelId="{6150F581-7907-438C-A5FF-D5610DEF132F}" type="parTrans" cxnId="{E4F2792D-07C5-4C94-A5E2-650B4BA37CD8}">
      <dgm:prSet/>
      <dgm:spPr/>
      <dgm:t>
        <a:bodyPr/>
        <a:lstStyle/>
        <a:p>
          <a:endParaRPr lang="ru-RU" sz="1100" b="1"/>
        </a:p>
      </dgm:t>
    </dgm:pt>
    <dgm:pt modelId="{E72CAC59-F6F2-42E5-B76B-89BAE641EF02}" type="sibTrans" cxnId="{E4F2792D-07C5-4C94-A5E2-650B4BA37CD8}">
      <dgm:prSet/>
      <dgm:spPr/>
      <dgm:t>
        <a:bodyPr/>
        <a:lstStyle/>
        <a:p>
          <a:endParaRPr lang="ru-RU" sz="1100" b="1"/>
        </a:p>
      </dgm:t>
    </dgm:pt>
    <dgm:pt modelId="{7711325B-E859-44FE-8B41-57F9AFDCA54B}">
      <dgm:prSet phldrT="[Текст]" custT="1"/>
      <dgm:spPr>
        <a:solidFill>
          <a:schemeClr val="accent4"/>
        </a:solidFill>
      </dgm:spPr>
      <dgm:t>
        <a:bodyPr/>
        <a:lstStyle/>
        <a:p>
          <a:r>
            <a:rPr lang="ru-RU" sz="1400" b="1" dirty="0" smtClean="0"/>
            <a:t>2016 год</a:t>
          </a:r>
          <a:endParaRPr lang="ru-RU" sz="1400" b="1" dirty="0"/>
        </a:p>
      </dgm:t>
    </dgm:pt>
    <dgm:pt modelId="{2BF8A7FD-5B45-414F-8537-22861CA0057A}" type="parTrans" cxnId="{605000A8-E9A8-4E12-A1C8-8FA726E7C9AE}">
      <dgm:prSet/>
      <dgm:spPr/>
      <dgm:t>
        <a:bodyPr/>
        <a:lstStyle/>
        <a:p>
          <a:endParaRPr lang="ru-RU" sz="1100" b="1"/>
        </a:p>
      </dgm:t>
    </dgm:pt>
    <dgm:pt modelId="{A670FA7C-7403-44C0-BA19-83B2BA693E61}" type="sibTrans" cxnId="{605000A8-E9A8-4E12-A1C8-8FA726E7C9AE}">
      <dgm:prSet/>
      <dgm:spPr/>
      <dgm:t>
        <a:bodyPr/>
        <a:lstStyle/>
        <a:p>
          <a:endParaRPr lang="ru-RU" sz="1100" b="1"/>
        </a:p>
      </dgm:t>
    </dgm:pt>
    <dgm:pt modelId="{B27758F7-CCC5-4853-943C-C625AC5B9618}">
      <dgm:prSet phldrT="[Текст]"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ru-RU" sz="1100" b="1" dirty="0" smtClean="0"/>
            <a:t>план</a:t>
          </a:r>
          <a:endParaRPr lang="ru-RU" sz="1100" b="1" dirty="0"/>
        </a:p>
      </dgm:t>
    </dgm:pt>
    <dgm:pt modelId="{9938749E-0144-426C-8499-F0A7FBDF416A}" type="parTrans" cxnId="{C38E8795-CB70-4D9A-9446-1192A76BFB91}">
      <dgm:prSet/>
      <dgm:spPr/>
      <dgm:t>
        <a:bodyPr/>
        <a:lstStyle/>
        <a:p>
          <a:endParaRPr lang="ru-RU" sz="1100" b="1"/>
        </a:p>
      </dgm:t>
    </dgm:pt>
    <dgm:pt modelId="{34700083-B36F-462F-B323-1D0EB181521B}" type="sibTrans" cxnId="{C38E8795-CB70-4D9A-9446-1192A76BFB91}">
      <dgm:prSet/>
      <dgm:spPr/>
      <dgm:t>
        <a:bodyPr/>
        <a:lstStyle/>
        <a:p>
          <a:endParaRPr lang="ru-RU" sz="1100" b="1"/>
        </a:p>
      </dgm:t>
    </dgm:pt>
    <dgm:pt modelId="{6B08672F-E0FF-490A-8A6A-EE15E9A347DB}">
      <dgm:prSet custT="1"/>
      <dgm:spPr/>
      <dgm:t>
        <a:bodyPr/>
        <a:lstStyle/>
        <a:p>
          <a:r>
            <a:rPr lang="ru-RU" sz="1100" b="1" dirty="0" smtClean="0"/>
            <a:t>73,7%</a:t>
          </a:r>
          <a:endParaRPr lang="ru-RU" sz="1100" b="1" dirty="0"/>
        </a:p>
      </dgm:t>
    </dgm:pt>
    <dgm:pt modelId="{C79FC32D-21F6-44D8-BB85-40E56683B653}" type="parTrans" cxnId="{81491584-AF29-4A41-A880-E8728934FEF0}">
      <dgm:prSet/>
      <dgm:spPr/>
      <dgm:t>
        <a:bodyPr/>
        <a:lstStyle/>
        <a:p>
          <a:endParaRPr lang="ru-RU" sz="1100" b="1"/>
        </a:p>
      </dgm:t>
    </dgm:pt>
    <dgm:pt modelId="{1D61555D-5C35-4B12-BFFF-483B302CB699}" type="sibTrans" cxnId="{81491584-AF29-4A41-A880-E8728934FEF0}">
      <dgm:prSet/>
      <dgm:spPr/>
      <dgm:t>
        <a:bodyPr/>
        <a:lstStyle/>
        <a:p>
          <a:endParaRPr lang="ru-RU" sz="1100" b="1"/>
        </a:p>
      </dgm:t>
    </dgm:pt>
    <dgm:pt modelId="{F6F97186-B344-4193-9FE9-6DFB5403A289}">
      <dgm:prSet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ru-RU" sz="1100" b="1" dirty="0" smtClean="0"/>
            <a:t>74,3%</a:t>
          </a:r>
          <a:endParaRPr lang="ru-RU" sz="1100" b="1" dirty="0"/>
        </a:p>
      </dgm:t>
    </dgm:pt>
    <dgm:pt modelId="{F22CCE59-9B42-4DA2-949C-34E1E0586A20}" type="parTrans" cxnId="{C28CBCF7-3139-40F7-B426-1830BB2434D9}">
      <dgm:prSet/>
      <dgm:spPr/>
      <dgm:t>
        <a:bodyPr/>
        <a:lstStyle/>
        <a:p>
          <a:endParaRPr lang="ru-RU" sz="1100" b="1"/>
        </a:p>
      </dgm:t>
    </dgm:pt>
    <dgm:pt modelId="{01E5FF1C-8ED4-4ED1-A0DD-0AA37640AF28}" type="sibTrans" cxnId="{C28CBCF7-3139-40F7-B426-1830BB2434D9}">
      <dgm:prSet/>
      <dgm:spPr/>
      <dgm:t>
        <a:bodyPr/>
        <a:lstStyle/>
        <a:p>
          <a:endParaRPr lang="ru-RU" sz="1100" b="1"/>
        </a:p>
      </dgm:t>
    </dgm:pt>
    <dgm:pt modelId="{A1BB5A2E-A45D-4F6A-B329-CD4782193917}">
      <dgm:prSet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ru-RU" sz="1100" b="1" dirty="0" smtClean="0"/>
            <a:t>82,4%</a:t>
          </a:r>
          <a:endParaRPr lang="ru-RU" sz="1100" b="1" dirty="0"/>
        </a:p>
      </dgm:t>
    </dgm:pt>
    <dgm:pt modelId="{64F31578-307B-4AF8-9DDD-FA0365BF46F7}" type="parTrans" cxnId="{EFA08DB9-2A00-43D3-B718-DCFAD41C9E5B}">
      <dgm:prSet/>
      <dgm:spPr/>
      <dgm:t>
        <a:bodyPr/>
        <a:lstStyle/>
        <a:p>
          <a:endParaRPr lang="ru-RU" sz="1100" b="1"/>
        </a:p>
      </dgm:t>
    </dgm:pt>
    <dgm:pt modelId="{EE696C4B-FDDD-492E-99F0-85F84DCD2C36}" type="sibTrans" cxnId="{EFA08DB9-2A00-43D3-B718-DCFAD41C9E5B}">
      <dgm:prSet/>
      <dgm:spPr/>
      <dgm:t>
        <a:bodyPr/>
        <a:lstStyle/>
        <a:p>
          <a:endParaRPr lang="ru-RU" sz="1100" b="1"/>
        </a:p>
      </dgm:t>
    </dgm:pt>
    <dgm:pt modelId="{38339FB0-E72C-41C6-B50E-F0AC88B19FB8}">
      <dgm:prSet custT="1"/>
      <dgm:spPr/>
      <dgm:t>
        <a:bodyPr/>
        <a:lstStyle/>
        <a:p>
          <a:r>
            <a:rPr lang="ru-RU" sz="1100" b="1" dirty="0" smtClean="0"/>
            <a:t>78,0%</a:t>
          </a:r>
          <a:endParaRPr lang="ru-RU" sz="1100" b="1" dirty="0"/>
        </a:p>
      </dgm:t>
    </dgm:pt>
    <dgm:pt modelId="{BCD2EDD9-D801-4E03-BB4B-D967153748FB}" type="parTrans" cxnId="{5BA4828B-CA0A-4DD7-BA23-AF56465333D3}">
      <dgm:prSet/>
      <dgm:spPr/>
      <dgm:t>
        <a:bodyPr/>
        <a:lstStyle/>
        <a:p>
          <a:endParaRPr lang="ru-RU" sz="1100" b="1"/>
        </a:p>
      </dgm:t>
    </dgm:pt>
    <dgm:pt modelId="{8F96F08A-9CC7-4FB6-A9E1-3EDCD9F33FD8}" type="sibTrans" cxnId="{5BA4828B-CA0A-4DD7-BA23-AF56465333D3}">
      <dgm:prSet/>
      <dgm:spPr/>
      <dgm:t>
        <a:bodyPr/>
        <a:lstStyle/>
        <a:p>
          <a:endParaRPr lang="ru-RU" sz="1100" b="1"/>
        </a:p>
      </dgm:t>
    </dgm:pt>
    <dgm:pt modelId="{CD119780-6575-4106-AE5B-2CC6B48E5482}">
      <dgm:prSet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ru-RU" sz="1100" b="1" dirty="0" smtClean="0"/>
            <a:t>78,0%</a:t>
          </a:r>
          <a:endParaRPr lang="ru-RU" sz="1100" b="1" dirty="0"/>
        </a:p>
      </dgm:t>
    </dgm:pt>
    <dgm:pt modelId="{A99EC59D-97F4-424A-A28E-01E77005439E}" type="parTrans" cxnId="{7C2E5991-6D03-4679-BB46-318B01A66142}">
      <dgm:prSet/>
      <dgm:spPr/>
      <dgm:t>
        <a:bodyPr/>
        <a:lstStyle/>
        <a:p>
          <a:endParaRPr lang="ru-RU" sz="1100" b="1"/>
        </a:p>
      </dgm:t>
    </dgm:pt>
    <dgm:pt modelId="{3BBBAA4F-305C-4E5F-BBCB-DE1B8ED5978A}" type="sibTrans" cxnId="{7C2E5991-6D03-4679-BB46-318B01A66142}">
      <dgm:prSet/>
      <dgm:spPr/>
      <dgm:t>
        <a:bodyPr/>
        <a:lstStyle/>
        <a:p>
          <a:endParaRPr lang="ru-RU" sz="1100" b="1"/>
        </a:p>
      </dgm:t>
    </dgm:pt>
    <dgm:pt modelId="{B34B6A16-5EF9-4B63-A5E4-12B190B34880}">
      <dgm:prSet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ru-RU" sz="1100" b="1" dirty="0" smtClean="0"/>
            <a:t>83,0%</a:t>
          </a:r>
          <a:endParaRPr lang="ru-RU" sz="1100" b="1" dirty="0"/>
        </a:p>
      </dgm:t>
    </dgm:pt>
    <dgm:pt modelId="{3047CE4C-FF19-4B45-8312-79C9A6EA38F8}" type="parTrans" cxnId="{8F1F720A-D988-4739-9FFF-05E5C9E9A372}">
      <dgm:prSet/>
      <dgm:spPr/>
      <dgm:t>
        <a:bodyPr/>
        <a:lstStyle/>
        <a:p>
          <a:endParaRPr lang="ru-RU" sz="1100" b="1"/>
        </a:p>
      </dgm:t>
    </dgm:pt>
    <dgm:pt modelId="{844E05AD-2AB6-4319-9130-67827496C360}" type="sibTrans" cxnId="{8F1F720A-D988-4739-9FFF-05E5C9E9A372}">
      <dgm:prSet/>
      <dgm:spPr/>
      <dgm:t>
        <a:bodyPr/>
        <a:lstStyle/>
        <a:p>
          <a:endParaRPr lang="ru-RU" sz="1100" b="1"/>
        </a:p>
      </dgm:t>
    </dgm:pt>
    <dgm:pt modelId="{A0EE0816-71FE-4855-B1E0-02990AF78A21}">
      <dgm:prSet custT="1"/>
      <dgm:spPr/>
      <dgm:t>
        <a:bodyPr/>
        <a:lstStyle/>
        <a:p>
          <a:r>
            <a:rPr lang="ru-RU" sz="1100" b="1" dirty="0" smtClean="0"/>
            <a:t>126,4%</a:t>
          </a:r>
          <a:endParaRPr lang="ru-RU" sz="1100" b="1" dirty="0"/>
        </a:p>
      </dgm:t>
    </dgm:pt>
    <dgm:pt modelId="{75674904-C66D-4634-9B49-059D96BD5483}" type="parTrans" cxnId="{FD0B4AA9-BC48-4557-8309-723E52DF4E6F}">
      <dgm:prSet/>
      <dgm:spPr/>
      <dgm:t>
        <a:bodyPr/>
        <a:lstStyle/>
        <a:p>
          <a:endParaRPr lang="ru-RU" sz="1100" b="1"/>
        </a:p>
      </dgm:t>
    </dgm:pt>
    <dgm:pt modelId="{A2DE86E6-72CD-4DC8-9624-4DD62F96EFAF}" type="sibTrans" cxnId="{FD0B4AA9-BC48-4557-8309-723E52DF4E6F}">
      <dgm:prSet/>
      <dgm:spPr/>
      <dgm:t>
        <a:bodyPr/>
        <a:lstStyle/>
        <a:p>
          <a:endParaRPr lang="ru-RU" sz="1100" b="1"/>
        </a:p>
      </dgm:t>
    </dgm:pt>
    <dgm:pt modelId="{93520637-36B3-4AB9-B949-92D55141E733}">
      <dgm:prSet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ru-RU" sz="1100" b="1" dirty="0" smtClean="0"/>
            <a:t>126,4%</a:t>
          </a:r>
          <a:endParaRPr lang="ru-RU" sz="1100" b="1" dirty="0"/>
        </a:p>
      </dgm:t>
    </dgm:pt>
    <dgm:pt modelId="{15E02305-DAD8-4809-8067-42DAD00486AD}" type="parTrans" cxnId="{63612CDA-BBAA-48D8-BF07-558BDAD747A0}">
      <dgm:prSet/>
      <dgm:spPr/>
      <dgm:t>
        <a:bodyPr/>
        <a:lstStyle/>
        <a:p>
          <a:endParaRPr lang="ru-RU" sz="1100" b="1"/>
        </a:p>
      </dgm:t>
    </dgm:pt>
    <dgm:pt modelId="{59CBCFDE-87C7-4CA0-895C-10567390C816}" type="sibTrans" cxnId="{63612CDA-BBAA-48D8-BF07-558BDAD747A0}">
      <dgm:prSet/>
      <dgm:spPr/>
      <dgm:t>
        <a:bodyPr/>
        <a:lstStyle/>
        <a:p>
          <a:endParaRPr lang="ru-RU" sz="1100" b="1"/>
        </a:p>
      </dgm:t>
    </dgm:pt>
    <dgm:pt modelId="{9A0A1B48-08CE-44F2-8C66-5814C06EE4CC}">
      <dgm:prSet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ru-RU" sz="1100" b="1" dirty="0" smtClean="0"/>
            <a:t>126,6%</a:t>
          </a:r>
          <a:endParaRPr lang="ru-RU" sz="1100" b="1" dirty="0"/>
        </a:p>
      </dgm:t>
    </dgm:pt>
    <dgm:pt modelId="{29FE6CB6-1907-439D-BB9A-57865C4A7A77}" type="parTrans" cxnId="{B7EC6DDD-6433-44EC-9FD5-BD8BA88E6613}">
      <dgm:prSet/>
      <dgm:spPr/>
      <dgm:t>
        <a:bodyPr/>
        <a:lstStyle/>
        <a:p>
          <a:endParaRPr lang="ru-RU" sz="1100" b="1"/>
        </a:p>
      </dgm:t>
    </dgm:pt>
    <dgm:pt modelId="{26501B87-1556-4F1B-A703-D81F2BA2DB5B}" type="sibTrans" cxnId="{B7EC6DDD-6433-44EC-9FD5-BD8BA88E6613}">
      <dgm:prSet/>
      <dgm:spPr/>
      <dgm:t>
        <a:bodyPr/>
        <a:lstStyle/>
        <a:p>
          <a:endParaRPr lang="ru-RU" sz="1100" b="1"/>
        </a:p>
      </dgm:t>
    </dgm:pt>
    <dgm:pt modelId="{791EFB96-2A48-4A9C-BE1D-F031EA878AFE}">
      <dgm:prSet custT="1"/>
      <dgm:spPr/>
      <dgm:t>
        <a:bodyPr/>
        <a:lstStyle/>
        <a:p>
          <a:r>
            <a:rPr lang="ru-RU" sz="1100" b="1" dirty="0" smtClean="0"/>
            <a:t>125,0 единиц</a:t>
          </a:r>
          <a:endParaRPr lang="ru-RU" sz="1100" b="1" dirty="0"/>
        </a:p>
      </dgm:t>
    </dgm:pt>
    <dgm:pt modelId="{1E8A2730-A5BA-46E9-A335-CB83EFC33D2E}" type="parTrans" cxnId="{6738166E-1452-4A75-8F33-77A0EBB476DE}">
      <dgm:prSet/>
      <dgm:spPr/>
      <dgm:t>
        <a:bodyPr/>
        <a:lstStyle/>
        <a:p>
          <a:endParaRPr lang="ru-RU" sz="1100" b="1"/>
        </a:p>
      </dgm:t>
    </dgm:pt>
    <dgm:pt modelId="{13658E9D-3F3D-4273-992A-0B3786DB1FA2}" type="sibTrans" cxnId="{6738166E-1452-4A75-8F33-77A0EBB476DE}">
      <dgm:prSet/>
      <dgm:spPr/>
      <dgm:t>
        <a:bodyPr/>
        <a:lstStyle/>
        <a:p>
          <a:endParaRPr lang="ru-RU" sz="1100" b="1"/>
        </a:p>
      </dgm:t>
    </dgm:pt>
    <dgm:pt modelId="{44367D81-039C-4579-8E09-66CAF90F5041}">
      <dgm:prSet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ru-RU" sz="1100" b="1" dirty="0" smtClean="0"/>
            <a:t>121,6 единиц</a:t>
          </a:r>
          <a:endParaRPr lang="ru-RU" sz="1100" b="1" dirty="0"/>
        </a:p>
      </dgm:t>
    </dgm:pt>
    <dgm:pt modelId="{67B6E404-88D1-4D88-A32E-7761881B20C7}" type="parTrans" cxnId="{0DC76281-AE6D-4D6E-81A2-1B2B3B2AF0AA}">
      <dgm:prSet/>
      <dgm:spPr/>
      <dgm:t>
        <a:bodyPr/>
        <a:lstStyle/>
        <a:p>
          <a:endParaRPr lang="ru-RU" sz="1100" b="1"/>
        </a:p>
      </dgm:t>
    </dgm:pt>
    <dgm:pt modelId="{F7E1C861-8795-4EA1-A76A-EE2CB6232346}" type="sibTrans" cxnId="{0DC76281-AE6D-4D6E-81A2-1B2B3B2AF0AA}">
      <dgm:prSet/>
      <dgm:spPr/>
      <dgm:t>
        <a:bodyPr/>
        <a:lstStyle/>
        <a:p>
          <a:endParaRPr lang="ru-RU" sz="1100" b="1"/>
        </a:p>
      </dgm:t>
    </dgm:pt>
    <dgm:pt modelId="{614AF9F2-E1A1-4D10-882A-EB6B0D669FCA}">
      <dgm:prSet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ru-RU" sz="1100" b="1" dirty="0" smtClean="0"/>
            <a:t>125,2 единиц</a:t>
          </a:r>
          <a:endParaRPr lang="ru-RU" sz="1100" b="1" dirty="0"/>
        </a:p>
      </dgm:t>
    </dgm:pt>
    <dgm:pt modelId="{5B0591E8-42AF-40BA-A11A-3996F9B13E48}" type="parTrans" cxnId="{F1D9D270-AECF-4F03-87DB-1FE8BCAFEC8D}">
      <dgm:prSet/>
      <dgm:spPr/>
      <dgm:t>
        <a:bodyPr/>
        <a:lstStyle/>
        <a:p>
          <a:endParaRPr lang="ru-RU" sz="1100" b="1"/>
        </a:p>
      </dgm:t>
    </dgm:pt>
    <dgm:pt modelId="{A52C1518-95AA-4EDF-99FF-93D999EDDD4A}" type="sibTrans" cxnId="{F1D9D270-AECF-4F03-87DB-1FE8BCAFEC8D}">
      <dgm:prSet/>
      <dgm:spPr/>
      <dgm:t>
        <a:bodyPr/>
        <a:lstStyle/>
        <a:p>
          <a:endParaRPr lang="ru-RU" sz="1100" b="1"/>
        </a:p>
      </dgm:t>
    </dgm:pt>
    <dgm:pt modelId="{5EF94E5D-A00D-4D6B-BBF3-461287EBA22C}">
      <dgm:prSet custT="1"/>
      <dgm:spPr/>
      <dgm:t>
        <a:bodyPr/>
        <a:lstStyle/>
        <a:p>
          <a:r>
            <a:rPr lang="ru-RU" sz="1100" b="1" dirty="0" smtClean="0"/>
            <a:t>-</a:t>
          </a:r>
          <a:endParaRPr lang="ru-RU" sz="1100" b="1" dirty="0"/>
        </a:p>
      </dgm:t>
    </dgm:pt>
    <dgm:pt modelId="{DBF44DE8-44B1-4943-84F5-35C1C8CD5A7B}" type="parTrans" cxnId="{7753BD2E-D0EA-475D-A99F-4CC83C277E4D}">
      <dgm:prSet/>
      <dgm:spPr/>
      <dgm:t>
        <a:bodyPr/>
        <a:lstStyle/>
        <a:p>
          <a:endParaRPr lang="ru-RU"/>
        </a:p>
      </dgm:t>
    </dgm:pt>
    <dgm:pt modelId="{01D34C29-52C0-4CE0-AF14-445401AA7A14}" type="sibTrans" cxnId="{7753BD2E-D0EA-475D-A99F-4CC83C277E4D}">
      <dgm:prSet/>
      <dgm:spPr/>
      <dgm:t>
        <a:bodyPr/>
        <a:lstStyle/>
        <a:p>
          <a:endParaRPr lang="ru-RU"/>
        </a:p>
      </dgm:t>
    </dgm:pt>
    <dgm:pt modelId="{295294A5-4C2F-4C4C-9FF8-DDFC4093C260}">
      <dgm:prSet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ru-RU" sz="1100" b="1" dirty="0" smtClean="0"/>
            <a:t>-</a:t>
          </a:r>
          <a:endParaRPr lang="ru-RU" sz="1100" b="1" dirty="0"/>
        </a:p>
      </dgm:t>
    </dgm:pt>
    <dgm:pt modelId="{14BFBB8B-A2F0-4399-A562-6617F5E03847}" type="parTrans" cxnId="{CD3EEA9F-C464-453A-8D29-2CD71CDA5633}">
      <dgm:prSet/>
      <dgm:spPr/>
      <dgm:t>
        <a:bodyPr/>
        <a:lstStyle/>
        <a:p>
          <a:endParaRPr lang="ru-RU"/>
        </a:p>
      </dgm:t>
    </dgm:pt>
    <dgm:pt modelId="{A0D08C66-30DF-4DE3-9D09-0516208E6029}" type="sibTrans" cxnId="{CD3EEA9F-C464-453A-8D29-2CD71CDA5633}">
      <dgm:prSet/>
      <dgm:spPr/>
      <dgm:t>
        <a:bodyPr/>
        <a:lstStyle/>
        <a:p>
          <a:endParaRPr lang="ru-RU"/>
        </a:p>
      </dgm:t>
    </dgm:pt>
    <dgm:pt modelId="{1572607F-C94C-4014-A738-0092C584DEFF}">
      <dgm:prSet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ru-RU" sz="1100" b="1" dirty="0" smtClean="0"/>
            <a:t>0,2%</a:t>
          </a:r>
          <a:endParaRPr lang="ru-RU" sz="1100" b="1" dirty="0"/>
        </a:p>
      </dgm:t>
    </dgm:pt>
    <dgm:pt modelId="{9F325150-5E01-4ACD-A797-2707CABB08EA}" type="parTrans" cxnId="{6814EFD5-3A63-470D-940F-13432D280EE8}">
      <dgm:prSet/>
      <dgm:spPr/>
      <dgm:t>
        <a:bodyPr/>
        <a:lstStyle/>
        <a:p>
          <a:endParaRPr lang="ru-RU"/>
        </a:p>
      </dgm:t>
    </dgm:pt>
    <dgm:pt modelId="{6B2C28F3-265D-452F-9E81-E8DCAC994C96}" type="sibTrans" cxnId="{6814EFD5-3A63-470D-940F-13432D280EE8}">
      <dgm:prSet/>
      <dgm:spPr/>
      <dgm:t>
        <a:bodyPr/>
        <a:lstStyle/>
        <a:p>
          <a:endParaRPr lang="ru-RU"/>
        </a:p>
      </dgm:t>
    </dgm:pt>
    <dgm:pt modelId="{25DDEEC2-9BA5-4367-BB24-33CAA47BBC09}" type="pres">
      <dgm:prSet presAssocID="{CE075476-E9CA-4A59-A127-31223E8D37A1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87933F1B-038B-4A5D-83E8-61DBF60EC4B3}" type="pres">
      <dgm:prSet presAssocID="{946393D2-3BB5-4D19-BAF6-84B7339845C4}" presName="vertOne" presStyleCnt="0"/>
      <dgm:spPr/>
    </dgm:pt>
    <dgm:pt modelId="{9DF12F5D-797B-4C71-93F7-7C835BFF7982}" type="pres">
      <dgm:prSet presAssocID="{946393D2-3BB5-4D19-BAF6-84B7339845C4}" presName="txOne" presStyleLbl="node0" presStyleIdx="0" presStyleCnt="1" custScaleY="6044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B51C614-670C-40C7-BCBD-B3150FB090FB}" type="pres">
      <dgm:prSet presAssocID="{946393D2-3BB5-4D19-BAF6-84B7339845C4}" presName="parTransOne" presStyleCnt="0"/>
      <dgm:spPr/>
    </dgm:pt>
    <dgm:pt modelId="{B74154C5-AFFE-498C-8E4C-911D7456AC97}" type="pres">
      <dgm:prSet presAssocID="{946393D2-3BB5-4D19-BAF6-84B7339845C4}" presName="horzOne" presStyleCnt="0"/>
      <dgm:spPr/>
    </dgm:pt>
    <dgm:pt modelId="{AA6E5317-C9D5-49D6-9218-04A9A8CDF9E8}" type="pres">
      <dgm:prSet presAssocID="{5A6BA2F8-AB86-4FEA-9FCE-F9FA52A7F9A0}" presName="vertTwo" presStyleCnt="0"/>
      <dgm:spPr/>
    </dgm:pt>
    <dgm:pt modelId="{EFD09625-1EEB-463A-9D51-52F09A5E039B}" type="pres">
      <dgm:prSet presAssocID="{5A6BA2F8-AB86-4FEA-9FCE-F9FA52A7F9A0}" presName="txTwo" presStyleLbl="node2" presStyleIdx="0" presStyleCnt="2" custScaleY="4426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65A41FF-7035-4133-9240-517AEBC67369}" type="pres">
      <dgm:prSet presAssocID="{5A6BA2F8-AB86-4FEA-9FCE-F9FA52A7F9A0}" presName="parTransTwo" presStyleCnt="0"/>
      <dgm:spPr/>
    </dgm:pt>
    <dgm:pt modelId="{ED986375-36F5-4143-A5F0-85653599471E}" type="pres">
      <dgm:prSet presAssocID="{5A6BA2F8-AB86-4FEA-9FCE-F9FA52A7F9A0}" presName="horzTwo" presStyleCnt="0"/>
      <dgm:spPr/>
    </dgm:pt>
    <dgm:pt modelId="{3DBCE625-CEFD-4EF1-944D-CC5E1F9EB348}" type="pres">
      <dgm:prSet presAssocID="{88AF55BF-2C52-478B-8F7B-157C2C0B3B5C}" presName="vertThree" presStyleCnt="0"/>
      <dgm:spPr/>
    </dgm:pt>
    <dgm:pt modelId="{A222F7FC-2C70-4D44-8E21-34A02376492D}" type="pres">
      <dgm:prSet presAssocID="{88AF55BF-2C52-478B-8F7B-157C2C0B3B5C}" presName="txThree" presStyleLbl="node3" presStyleIdx="0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0163781-30A9-4492-8F46-0B375E77D606}" type="pres">
      <dgm:prSet presAssocID="{88AF55BF-2C52-478B-8F7B-157C2C0B3B5C}" presName="parTransThree" presStyleCnt="0"/>
      <dgm:spPr/>
    </dgm:pt>
    <dgm:pt modelId="{6207E762-9DCF-4231-A9C6-08BD43E83D20}" type="pres">
      <dgm:prSet presAssocID="{88AF55BF-2C52-478B-8F7B-157C2C0B3B5C}" presName="horzThree" presStyleCnt="0"/>
      <dgm:spPr/>
    </dgm:pt>
    <dgm:pt modelId="{CFAF5DA1-06E5-4585-BDBB-446033F9BE23}" type="pres">
      <dgm:prSet presAssocID="{6B08672F-E0FF-490A-8A6A-EE15E9A347DB}" presName="vertFour" presStyleCnt="0">
        <dgm:presLayoutVars>
          <dgm:chPref val="3"/>
        </dgm:presLayoutVars>
      </dgm:prSet>
      <dgm:spPr/>
    </dgm:pt>
    <dgm:pt modelId="{F6FE7E8E-883A-4C79-93F7-AEF9AEF9F9DE}" type="pres">
      <dgm:prSet presAssocID="{6B08672F-E0FF-490A-8A6A-EE15E9A347DB}" presName="txFour" presStyleLbl="node4" presStyleIdx="0" presStyleCnt="15" custLinFactNeighborX="-36" custLinFactNeighborY="9994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4A7653C-2830-4B7A-B97A-E0B91F2A457A}" type="pres">
      <dgm:prSet presAssocID="{6B08672F-E0FF-490A-8A6A-EE15E9A347DB}" presName="parTransFour" presStyleCnt="0"/>
      <dgm:spPr/>
    </dgm:pt>
    <dgm:pt modelId="{E69FA2EB-A010-4E64-83A0-722237B7A7E1}" type="pres">
      <dgm:prSet presAssocID="{6B08672F-E0FF-490A-8A6A-EE15E9A347DB}" presName="horzFour" presStyleCnt="0"/>
      <dgm:spPr/>
    </dgm:pt>
    <dgm:pt modelId="{67CE9756-A8D0-45D9-86D8-03109F5CBCE9}" type="pres">
      <dgm:prSet presAssocID="{38339FB0-E72C-41C6-B50E-F0AC88B19FB8}" presName="vertFour" presStyleCnt="0">
        <dgm:presLayoutVars>
          <dgm:chPref val="3"/>
        </dgm:presLayoutVars>
      </dgm:prSet>
      <dgm:spPr/>
    </dgm:pt>
    <dgm:pt modelId="{B0232F34-051D-481D-9CC7-7CFB0339C454}" type="pres">
      <dgm:prSet presAssocID="{38339FB0-E72C-41C6-B50E-F0AC88B19FB8}" presName="txFour" presStyleLbl="node4" presStyleIdx="1" presStyleCnt="15" custScaleY="10000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71A3C60-BC49-49D1-BCCE-B160FCDBC262}" type="pres">
      <dgm:prSet presAssocID="{38339FB0-E72C-41C6-B50E-F0AC88B19FB8}" presName="parTransFour" presStyleCnt="0"/>
      <dgm:spPr/>
    </dgm:pt>
    <dgm:pt modelId="{03D9FDDF-6FEE-4AC3-8403-A2D130230B08}" type="pres">
      <dgm:prSet presAssocID="{38339FB0-E72C-41C6-B50E-F0AC88B19FB8}" presName="horzFour" presStyleCnt="0"/>
      <dgm:spPr/>
    </dgm:pt>
    <dgm:pt modelId="{A97F1489-052C-4C38-86B7-BC4BB90AC75E}" type="pres">
      <dgm:prSet presAssocID="{A0EE0816-71FE-4855-B1E0-02990AF78A21}" presName="vertFour" presStyleCnt="0">
        <dgm:presLayoutVars>
          <dgm:chPref val="3"/>
        </dgm:presLayoutVars>
      </dgm:prSet>
      <dgm:spPr/>
    </dgm:pt>
    <dgm:pt modelId="{4DC6FEF6-AA8E-4A28-95B0-4EA11C79CD95}" type="pres">
      <dgm:prSet presAssocID="{A0EE0816-71FE-4855-B1E0-02990AF78A21}" presName="txFour" presStyleLbl="node4" presStyleIdx="2" presStyleCnt="1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86EFF89-E9BD-466E-8956-F5C947F3F307}" type="pres">
      <dgm:prSet presAssocID="{A0EE0816-71FE-4855-B1E0-02990AF78A21}" presName="parTransFour" presStyleCnt="0"/>
      <dgm:spPr/>
    </dgm:pt>
    <dgm:pt modelId="{63BC19EF-6235-4CE4-A4BA-F52EF090EA43}" type="pres">
      <dgm:prSet presAssocID="{A0EE0816-71FE-4855-B1E0-02990AF78A21}" presName="horzFour" presStyleCnt="0"/>
      <dgm:spPr/>
    </dgm:pt>
    <dgm:pt modelId="{73293728-592E-4338-AB87-2AC4FCED647C}" type="pres">
      <dgm:prSet presAssocID="{791EFB96-2A48-4A9C-BE1D-F031EA878AFE}" presName="vertFour" presStyleCnt="0">
        <dgm:presLayoutVars>
          <dgm:chPref val="3"/>
        </dgm:presLayoutVars>
      </dgm:prSet>
      <dgm:spPr/>
    </dgm:pt>
    <dgm:pt modelId="{615F75F9-6DBD-4ECA-9FA4-52847E4C9098}" type="pres">
      <dgm:prSet presAssocID="{791EFB96-2A48-4A9C-BE1D-F031EA878AFE}" presName="txFour" presStyleLbl="node4" presStyleIdx="3" presStyleCnt="15" custLinFactNeighborX="229" custLinFactNeighborY="166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079CB72-ED3E-4130-9447-7C4AECB2955F}" type="pres">
      <dgm:prSet presAssocID="{791EFB96-2A48-4A9C-BE1D-F031EA878AFE}" presName="parTransFour" presStyleCnt="0"/>
      <dgm:spPr/>
    </dgm:pt>
    <dgm:pt modelId="{C877937E-BF6D-4EE3-A84E-C485A4A82125}" type="pres">
      <dgm:prSet presAssocID="{791EFB96-2A48-4A9C-BE1D-F031EA878AFE}" presName="horzFour" presStyleCnt="0"/>
      <dgm:spPr/>
    </dgm:pt>
    <dgm:pt modelId="{4D10939E-60A6-4CEC-A7FF-8E486DE84E7B}" type="pres">
      <dgm:prSet presAssocID="{5EF94E5D-A00D-4D6B-BBF3-461287EBA22C}" presName="vertFour" presStyleCnt="0">
        <dgm:presLayoutVars>
          <dgm:chPref val="3"/>
        </dgm:presLayoutVars>
      </dgm:prSet>
      <dgm:spPr/>
    </dgm:pt>
    <dgm:pt modelId="{62FC96CE-1531-47CE-8861-A46AE66BC292}" type="pres">
      <dgm:prSet presAssocID="{5EF94E5D-A00D-4D6B-BBF3-461287EBA22C}" presName="txFour" presStyleLbl="node4" presStyleIdx="4" presStyleCnt="1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AFBEEC0-308D-426B-9565-856DA2024E7E}" type="pres">
      <dgm:prSet presAssocID="{5EF94E5D-A00D-4D6B-BBF3-461287EBA22C}" presName="horzFour" presStyleCnt="0"/>
      <dgm:spPr/>
    </dgm:pt>
    <dgm:pt modelId="{9F687AEC-AB3B-4512-84AB-9EF38359FE99}" type="pres">
      <dgm:prSet presAssocID="{5BB4011B-E3FC-4057-A00E-8A9838BA3A59}" presName="sibSpaceThree" presStyleCnt="0"/>
      <dgm:spPr/>
    </dgm:pt>
    <dgm:pt modelId="{113415A5-E91F-4FE8-9BF8-30244626B0BF}" type="pres">
      <dgm:prSet presAssocID="{A57325F4-ED51-4632-8210-EB7BB1A937E3}" presName="vertThree" presStyleCnt="0"/>
      <dgm:spPr/>
    </dgm:pt>
    <dgm:pt modelId="{98728C6C-700D-4AF5-919D-571D1B1C73D6}" type="pres">
      <dgm:prSet presAssocID="{A57325F4-ED51-4632-8210-EB7BB1A937E3}" presName="txThree" presStyleLbl="node3" presStyleIdx="1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DA4393A-B616-4187-9FD5-5855AF709139}" type="pres">
      <dgm:prSet presAssocID="{A57325F4-ED51-4632-8210-EB7BB1A937E3}" presName="parTransThree" presStyleCnt="0"/>
      <dgm:spPr/>
    </dgm:pt>
    <dgm:pt modelId="{5DBF41F9-76A7-4B1D-8947-AD1CA93918D7}" type="pres">
      <dgm:prSet presAssocID="{A57325F4-ED51-4632-8210-EB7BB1A937E3}" presName="horzThree" presStyleCnt="0"/>
      <dgm:spPr/>
    </dgm:pt>
    <dgm:pt modelId="{AE066C26-0F89-4F74-8EEE-568A145904EB}" type="pres">
      <dgm:prSet presAssocID="{F6F97186-B344-4193-9FE9-6DFB5403A289}" presName="vertFour" presStyleCnt="0">
        <dgm:presLayoutVars>
          <dgm:chPref val="3"/>
        </dgm:presLayoutVars>
      </dgm:prSet>
      <dgm:spPr/>
    </dgm:pt>
    <dgm:pt modelId="{8A4A9CFA-AEA9-4F05-83EE-AD7DC19C36EB}" type="pres">
      <dgm:prSet presAssocID="{F6F97186-B344-4193-9FE9-6DFB5403A289}" presName="txFour" presStyleLbl="node4" presStyleIdx="5" presStyleCnt="1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95BD70D-9B23-4D1F-955D-1C23DF0F0579}" type="pres">
      <dgm:prSet presAssocID="{F6F97186-B344-4193-9FE9-6DFB5403A289}" presName="parTransFour" presStyleCnt="0"/>
      <dgm:spPr/>
    </dgm:pt>
    <dgm:pt modelId="{74FFA38C-DB40-401A-8BBA-313CB5741F28}" type="pres">
      <dgm:prSet presAssocID="{F6F97186-B344-4193-9FE9-6DFB5403A289}" presName="horzFour" presStyleCnt="0"/>
      <dgm:spPr/>
    </dgm:pt>
    <dgm:pt modelId="{0149EBE6-AA59-4F78-AF18-137F8047AB47}" type="pres">
      <dgm:prSet presAssocID="{CD119780-6575-4106-AE5B-2CC6B48E5482}" presName="vertFour" presStyleCnt="0">
        <dgm:presLayoutVars>
          <dgm:chPref val="3"/>
        </dgm:presLayoutVars>
      </dgm:prSet>
      <dgm:spPr/>
    </dgm:pt>
    <dgm:pt modelId="{14BABD28-5047-47A3-A701-B7AFBBE28819}" type="pres">
      <dgm:prSet presAssocID="{CD119780-6575-4106-AE5B-2CC6B48E5482}" presName="txFour" presStyleLbl="node4" presStyleIdx="6" presStyleCnt="1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F489D25-51FA-4C91-9DDF-6BA1DB51256D}" type="pres">
      <dgm:prSet presAssocID="{CD119780-6575-4106-AE5B-2CC6B48E5482}" presName="parTransFour" presStyleCnt="0"/>
      <dgm:spPr/>
    </dgm:pt>
    <dgm:pt modelId="{D0D594F6-8533-4A50-8AE7-20755C3BFFA9}" type="pres">
      <dgm:prSet presAssocID="{CD119780-6575-4106-AE5B-2CC6B48E5482}" presName="horzFour" presStyleCnt="0"/>
      <dgm:spPr/>
    </dgm:pt>
    <dgm:pt modelId="{25C7D557-F0AE-4C4E-8B80-BC2468777DC6}" type="pres">
      <dgm:prSet presAssocID="{93520637-36B3-4AB9-B949-92D55141E733}" presName="vertFour" presStyleCnt="0">
        <dgm:presLayoutVars>
          <dgm:chPref val="3"/>
        </dgm:presLayoutVars>
      </dgm:prSet>
      <dgm:spPr/>
    </dgm:pt>
    <dgm:pt modelId="{8E7E2D4A-62E6-4A23-A5DD-552A63903B64}" type="pres">
      <dgm:prSet presAssocID="{93520637-36B3-4AB9-B949-92D55141E733}" presName="txFour" presStyleLbl="node4" presStyleIdx="7" presStyleCnt="1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B983630-5D09-45D7-92AD-109BAA43CF48}" type="pres">
      <dgm:prSet presAssocID="{93520637-36B3-4AB9-B949-92D55141E733}" presName="parTransFour" presStyleCnt="0"/>
      <dgm:spPr/>
    </dgm:pt>
    <dgm:pt modelId="{B338BAF6-59FE-4215-B697-18ED9B1E550D}" type="pres">
      <dgm:prSet presAssocID="{93520637-36B3-4AB9-B949-92D55141E733}" presName="horzFour" presStyleCnt="0"/>
      <dgm:spPr/>
    </dgm:pt>
    <dgm:pt modelId="{C2D8D153-FBF9-44C5-B447-F4BF501D8FA1}" type="pres">
      <dgm:prSet presAssocID="{44367D81-039C-4579-8E09-66CAF90F5041}" presName="vertFour" presStyleCnt="0">
        <dgm:presLayoutVars>
          <dgm:chPref val="3"/>
        </dgm:presLayoutVars>
      </dgm:prSet>
      <dgm:spPr/>
    </dgm:pt>
    <dgm:pt modelId="{085136A3-D02F-461C-B31C-FD1D69D16759}" type="pres">
      <dgm:prSet presAssocID="{44367D81-039C-4579-8E09-66CAF90F5041}" presName="txFour" presStyleLbl="node4" presStyleIdx="8" presStyleCnt="15" custLinFactNeighborX="-110" custLinFactNeighborY="824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7E9CF0B-1603-4C75-95C7-72E7F585A1C4}" type="pres">
      <dgm:prSet presAssocID="{44367D81-039C-4579-8E09-66CAF90F5041}" presName="parTransFour" presStyleCnt="0"/>
      <dgm:spPr/>
    </dgm:pt>
    <dgm:pt modelId="{8A9FECDA-0971-4926-9F35-6C36E65B14A9}" type="pres">
      <dgm:prSet presAssocID="{44367D81-039C-4579-8E09-66CAF90F5041}" presName="horzFour" presStyleCnt="0"/>
      <dgm:spPr/>
    </dgm:pt>
    <dgm:pt modelId="{0AB7A224-B5AB-415B-8F62-BED92700055E}" type="pres">
      <dgm:prSet presAssocID="{295294A5-4C2F-4C4C-9FF8-DDFC4093C260}" presName="vertFour" presStyleCnt="0">
        <dgm:presLayoutVars>
          <dgm:chPref val="3"/>
        </dgm:presLayoutVars>
      </dgm:prSet>
      <dgm:spPr/>
    </dgm:pt>
    <dgm:pt modelId="{A30F0887-DC98-46CF-9F4E-082E6879E165}" type="pres">
      <dgm:prSet presAssocID="{295294A5-4C2F-4C4C-9FF8-DDFC4093C260}" presName="txFour" presStyleLbl="node4" presStyleIdx="9" presStyleCnt="1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7BA3963-6DE9-4CED-B2F3-093730527C19}" type="pres">
      <dgm:prSet presAssocID="{295294A5-4C2F-4C4C-9FF8-DDFC4093C260}" presName="horzFour" presStyleCnt="0"/>
      <dgm:spPr/>
    </dgm:pt>
    <dgm:pt modelId="{694C6A3E-E1B4-4940-ABED-A0BE47161CCE}" type="pres">
      <dgm:prSet presAssocID="{C6F24F42-97B0-4B65-A4C6-FEB3AD0E1596}" presName="sibSpaceTwo" presStyleCnt="0"/>
      <dgm:spPr/>
    </dgm:pt>
    <dgm:pt modelId="{22BDFE06-8D1B-4C76-8FF0-2DABD4B35522}" type="pres">
      <dgm:prSet presAssocID="{7711325B-E859-44FE-8B41-57F9AFDCA54B}" presName="vertTwo" presStyleCnt="0"/>
      <dgm:spPr/>
    </dgm:pt>
    <dgm:pt modelId="{576C6983-4618-426C-8177-DEA9FE3AC4EB}" type="pres">
      <dgm:prSet presAssocID="{7711325B-E859-44FE-8B41-57F9AFDCA54B}" presName="txTwo" presStyleLbl="node2" presStyleIdx="1" presStyleCnt="2" custScaleY="4425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98D5BED-6816-45E0-A418-8DCFF49902AF}" type="pres">
      <dgm:prSet presAssocID="{7711325B-E859-44FE-8B41-57F9AFDCA54B}" presName="parTransTwo" presStyleCnt="0"/>
      <dgm:spPr/>
    </dgm:pt>
    <dgm:pt modelId="{508A389B-C0F5-43D4-BD46-7C9F058EB2F7}" type="pres">
      <dgm:prSet presAssocID="{7711325B-E859-44FE-8B41-57F9AFDCA54B}" presName="horzTwo" presStyleCnt="0"/>
      <dgm:spPr/>
    </dgm:pt>
    <dgm:pt modelId="{4BE30B0A-6BC4-4384-8F26-09633F1C2F67}" type="pres">
      <dgm:prSet presAssocID="{B27758F7-CCC5-4853-943C-C625AC5B9618}" presName="vertThree" presStyleCnt="0"/>
      <dgm:spPr/>
    </dgm:pt>
    <dgm:pt modelId="{C1736FFF-D3A9-461C-843A-75D86022B9DC}" type="pres">
      <dgm:prSet presAssocID="{B27758F7-CCC5-4853-943C-C625AC5B9618}" presName="txThree" presStyleLbl="node3" presStyleIdx="2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5FD02FA-D649-4107-81C7-BA7596601166}" type="pres">
      <dgm:prSet presAssocID="{B27758F7-CCC5-4853-943C-C625AC5B9618}" presName="parTransThree" presStyleCnt="0"/>
      <dgm:spPr/>
    </dgm:pt>
    <dgm:pt modelId="{62BDDD9A-D02D-4EC9-9A51-1238D67179B7}" type="pres">
      <dgm:prSet presAssocID="{B27758F7-CCC5-4853-943C-C625AC5B9618}" presName="horzThree" presStyleCnt="0"/>
      <dgm:spPr/>
    </dgm:pt>
    <dgm:pt modelId="{244A4C12-9192-4253-93E3-A0FF0E338196}" type="pres">
      <dgm:prSet presAssocID="{A1BB5A2E-A45D-4F6A-B329-CD4782193917}" presName="vertFour" presStyleCnt="0">
        <dgm:presLayoutVars>
          <dgm:chPref val="3"/>
        </dgm:presLayoutVars>
      </dgm:prSet>
      <dgm:spPr/>
    </dgm:pt>
    <dgm:pt modelId="{33D6FFE4-E349-423D-A7F1-8E1A49A29AC4}" type="pres">
      <dgm:prSet presAssocID="{A1BB5A2E-A45D-4F6A-B329-CD4782193917}" presName="txFour" presStyleLbl="node4" presStyleIdx="10" presStyleCnt="1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3C3D53A-843E-4C4F-9A60-8FB58F11DD4E}" type="pres">
      <dgm:prSet presAssocID="{A1BB5A2E-A45D-4F6A-B329-CD4782193917}" presName="parTransFour" presStyleCnt="0"/>
      <dgm:spPr/>
    </dgm:pt>
    <dgm:pt modelId="{6E5BFFB0-6E2B-4011-9640-F6BAB03B9ADF}" type="pres">
      <dgm:prSet presAssocID="{A1BB5A2E-A45D-4F6A-B329-CD4782193917}" presName="horzFour" presStyleCnt="0"/>
      <dgm:spPr/>
    </dgm:pt>
    <dgm:pt modelId="{FF422C5A-2F9A-4C9D-854E-BFC785439DEC}" type="pres">
      <dgm:prSet presAssocID="{B34B6A16-5EF9-4B63-A5E4-12B190B34880}" presName="vertFour" presStyleCnt="0">
        <dgm:presLayoutVars>
          <dgm:chPref val="3"/>
        </dgm:presLayoutVars>
      </dgm:prSet>
      <dgm:spPr/>
    </dgm:pt>
    <dgm:pt modelId="{C586111C-58B6-40AF-8D8A-60EE680572BA}" type="pres">
      <dgm:prSet presAssocID="{B34B6A16-5EF9-4B63-A5E4-12B190B34880}" presName="txFour" presStyleLbl="node4" presStyleIdx="11" presStyleCnt="1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0E0AB26-1DEA-4D08-AD62-8A7E0816A59C}" type="pres">
      <dgm:prSet presAssocID="{B34B6A16-5EF9-4B63-A5E4-12B190B34880}" presName="parTransFour" presStyleCnt="0"/>
      <dgm:spPr/>
    </dgm:pt>
    <dgm:pt modelId="{FFF447F9-BACE-4B19-B5DF-5D71FE61C4DC}" type="pres">
      <dgm:prSet presAssocID="{B34B6A16-5EF9-4B63-A5E4-12B190B34880}" presName="horzFour" presStyleCnt="0"/>
      <dgm:spPr/>
    </dgm:pt>
    <dgm:pt modelId="{5106FDE3-AC3E-4615-8C4F-829EABC2C26C}" type="pres">
      <dgm:prSet presAssocID="{9A0A1B48-08CE-44F2-8C66-5814C06EE4CC}" presName="vertFour" presStyleCnt="0">
        <dgm:presLayoutVars>
          <dgm:chPref val="3"/>
        </dgm:presLayoutVars>
      </dgm:prSet>
      <dgm:spPr/>
    </dgm:pt>
    <dgm:pt modelId="{41590EE3-70B4-4E0E-8D44-18EF1FD97F2E}" type="pres">
      <dgm:prSet presAssocID="{9A0A1B48-08CE-44F2-8C66-5814C06EE4CC}" presName="txFour" presStyleLbl="node4" presStyleIdx="12" presStyleCnt="1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8DAA9F4-0E18-4F78-BD4F-92D296477D35}" type="pres">
      <dgm:prSet presAssocID="{9A0A1B48-08CE-44F2-8C66-5814C06EE4CC}" presName="parTransFour" presStyleCnt="0"/>
      <dgm:spPr/>
    </dgm:pt>
    <dgm:pt modelId="{D1A4E4BA-FB74-44DD-88E4-672303AAC4FA}" type="pres">
      <dgm:prSet presAssocID="{9A0A1B48-08CE-44F2-8C66-5814C06EE4CC}" presName="horzFour" presStyleCnt="0"/>
      <dgm:spPr/>
    </dgm:pt>
    <dgm:pt modelId="{E5B57F09-2B59-4711-A8C9-974EF4149D9A}" type="pres">
      <dgm:prSet presAssocID="{614AF9F2-E1A1-4D10-882A-EB6B0D669FCA}" presName="vertFour" presStyleCnt="0">
        <dgm:presLayoutVars>
          <dgm:chPref val="3"/>
        </dgm:presLayoutVars>
      </dgm:prSet>
      <dgm:spPr/>
    </dgm:pt>
    <dgm:pt modelId="{6CE5FDB4-BFBB-4259-A330-B441199BCE24}" type="pres">
      <dgm:prSet presAssocID="{614AF9F2-E1A1-4D10-882A-EB6B0D669FCA}" presName="txFour" presStyleLbl="node4" presStyleIdx="13" presStyleCnt="1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EFDCD6E-43A8-4B41-84E0-057606AD89D0}" type="pres">
      <dgm:prSet presAssocID="{614AF9F2-E1A1-4D10-882A-EB6B0D669FCA}" presName="parTransFour" presStyleCnt="0"/>
      <dgm:spPr/>
    </dgm:pt>
    <dgm:pt modelId="{E607D5B5-B0CE-46E0-84C5-F456BAF04EE4}" type="pres">
      <dgm:prSet presAssocID="{614AF9F2-E1A1-4D10-882A-EB6B0D669FCA}" presName="horzFour" presStyleCnt="0"/>
      <dgm:spPr/>
    </dgm:pt>
    <dgm:pt modelId="{C750F8F4-CF90-477E-8BF3-FB1A3D069EB0}" type="pres">
      <dgm:prSet presAssocID="{1572607F-C94C-4014-A738-0092C584DEFF}" presName="vertFour" presStyleCnt="0">
        <dgm:presLayoutVars>
          <dgm:chPref val="3"/>
        </dgm:presLayoutVars>
      </dgm:prSet>
      <dgm:spPr/>
    </dgm:pt>
    <dgm:pt modelId="{98A79CD5-27E9-4C26-AF6E-A1DAC0D7BBC8}" type="pres">
      <dgm:prSet presAssocID="{1572607F-C94C-4014-A738-0092C584DEFF}" presName="txFour" presStyleLbl="node4" presStyleIdx="14" presStyleCnt="1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811668B-28B8-435D-A70A-41B820C219B0}" type="pres">
      <dgm:prSet presAssocID="{1572607F-C94C-4014-A738-0092C584DEFF}" presName="horzFour" presStyleCnt="0"/>
      <dgm:spPr/>
    </dgm:pt>
  </dgm:ptLst>
  <dgm:cxnLst>
    <dgm:cxn modelId="{63612CDA-BBAA-48D8-BF07-558BDAD747A0}" srcId="{CD119780-6575-4106-AE5B-2CC6B48E5482}" destId="{93520637-36B3-4AB9-B949-92D55141E733}" srcOrd="0" destOrd="0" parTransId="{15E02305-DAD8-4809-8067-42DAD00486AD}" sibTransId="{59CBCFDE-87C7-4CA0-895C-10567390C816}"/>
    <dgm:cxn modelId="{6738166E-1452-4A75-8F33-77A0EBB476DE}" srcId="{A0EE0816-71FE-4855-B1E0-02990AF78A21}" destId="{791EFB96-2A48-4A9C-BE1D-F031EA878AFE}" srcOrd="0" destOrd="0" parTransId="{1E8A2730-A5BA-46E9-A335-CB83EFC33D2E}" sibTransId="{13658E9D-3F3D-4273-992A-0B3786DB1FA2}"/>
    <dgm:cxn modelId="{ACA4F2CD-E082-45FB-8302-2FF191775247}" type="presOf" srcId="{1572607F-C94C-4014-A738-0092C584DEFF}" destId="{98A79CD5-27E9-4C26-AF6E-A1DAC0D7BBC8}" srcOrd="0" destOrd="0" presId="urn:microsoft.com/office/officeart/2005/8/layout/hierarchy4"/>
    <dgm:cxn modelId="{C28CBCF7-3139-40F7-B426-1830BB2434D9}" srcId="{A57325F4-ED51-4632-8210-EB7BB1A937E3}" destId="{F6F97186-B344-4193-9FE9-6DFB5403A289}" srcOrd="0" destOrd="0" parTransId="{F22CCE59-9B42-4DA2-949C-34E1E0586A20}" sibTransId="{01E5FF1C-8ED4-4ED1-A0DD-0AA37640AF28}"/>
    <dgm:cxn modelId="{5BA4828B-CA0A-4DD7-BA23-AF56465333D3}" srcId="{6B08672F-E0FF-490A-8A6A-EE15E9A347DB}" destId="{38339FB0-E72C-41C6-B50E-F0AC88B19FB8}" srcOrd="0" destOrd="0" parTransId="{BCD2EDD9-D801-4E03-BB4B-D967153748FB}" sibTransId="{8F96F08A-9CC7-4FB6-A9E1-3EDCD9F33FD8}"/>
    <dgm:cxn modelId="{A6161BAF-7C66-4AF6-8294-EEB9704DBAF5}" type="presOf" srcId="{38339FB0-E72C-41C6-B50E-F0AC88B19FB8}" destId="{B0232F34-051D-481D-9CC7-7CFB0339C454}" srcOrd="0" destOrd="0" presId="urn:microsoft.com/office/officeart/2005/8/layout/hierarchy4"/>
    <dgm:cxn modelId="{BBAA0EA0-FFA3-4D17-8254-90154ECA5BAC}" type="presOf" srcId="{93520637-36B3-4AB9-B949-92D55141E733}" destId="{8E7E2D4A-62E6-4A23-A5DD-552A63903B64}" srcOrd="0" destOrd="0" presId="urn:microsoft.com/office/officeart/2005/8/layout/hierarchy4"/>
    <dgm:cxn modelId="{D06FA013-8680-4760-96AC-AE6BF358D09A}" type="presOf" srcId="{614AF9F2-E1A1-4D10-882A-EB6B0D669FCA}" destId="{6CE5FDB4-BFBB-4259-A330-B441199BCE24}" srcOrd="0" destOrd="0" presId="urn:microsoft.com/office/officeart/2005/8/layout/hierarchy4"/>
    <dgm:cxn modelId="{E6F1A9EF-C092-41BB-9AF6-2BE29DC96E54}" type="presOf" srcId="{9A0A1B48-08CE-44F2-8C66-5814C06EE4CC}" destId="{41590EE3-70B4-4E0E-8D44-18EF1FD97F2E}" srcOrd="0" destOrd="0" presId="urn:microsoft.com/office/officeart/2005/8/layout/hierarchy4"/>
    <dgm:cxn modelId="{0BA4BC91-63D1-4150-A3D8-4B5CE4AAE016}" srcId="{5A6BA2F8-AB86-4FEA-9FCE-F9FA52A7F9A0}" destId="{88AF55BF-2C52-478B-8F7B-157C2C0B3B5C}" srcOrd="0" destOrd="0" parTransId="{864D3113-CD68-4C58-934C-D98B64584BCB}" sibTransId="{5BB4011B-E3FC-4057-A00E-8A9838BA3A59}"/>
    <dgm:cxn modelId="{95F9597A-D186-42EA-9130-0EF6373F4F0B}" type="presOf" srcId="{791EFB96-2A48-4A9C-BE1D-F031EA878AFE}" destId="{615F75F9-6DBD-4ECA-9FA4-52847E4C9098}" srcOrd="0" destOrd="0" presId="urn:microsoft.com/office/officeart/2005/8/layout/hierarchy4"/>
    <dgm:cxn modelId="{479E0F90-E615-41BB-BF04-273038D38E16}" type="presOf" srcId="{44367D81-039C-4579-8E09-66CAF90F5041}" destId="{085136A3-D02F-461C-B31C-FD1D69D16759}" srcOrd="0" destOrd="0" presId="urn:microsoft.com/office/officeart/2005/8/layout/hierarchy4"/>
    <dgm:cxn modelId="{09D4561B-A934-47EC-BB38-10995CB871EC}" type="presOf" srcId="{946393D2-3BB5-4D19-BAF6-84B7339845C4}" destId="{9DF12F5D-797B-4C71-93F7-7C835BFF7982}" srcOrd="0" destOrd="0" presId="urn:microsoft.com/office/officeart/2005/8/layout/hierarchy4"/>
    <dgm:cxn modelId="{7753BD2E-D0EA-475D-A99F-4CC83C277E4D}" srcId="{791EFB96-2A48-4A9C-BE1D-F031EA878AFE}" destId="{5EF94E5D-A00D-4D6B-BBF3-461287EBA22C}" srcOrd="0" destOrd="0" parTransId="{DBF44DE8-44B1-4943-84F5-35C1C8CD5A7B}" sibTransId="{01D34C29-52C0-4CE0-AF14-445401AA7A14}"/>
    <dgm:cxn modelId="{511E9869-615D-4FB3-9E3F-459EF415D1F5}" type="presOf" srcId="{F6F97186-B344-4193-9FE9-6DFB5403A289}" destId="{8A4A9CFA-AEA9-4F05-83EE-AD7DC19C36EB}" srcOrd="0" destOrd="0" presId="urn:microsoft.com/office/officeart/2005/8/layout/hierarchy4"/>
    <dgm:cxn modelId="{6814EFD5-3A63-470D-940F-13432D280EE8}" srcId="{614AF9F2-E1A1-4D10-882A-EB6B0D669FCA}" destId="{1572607F-C94C-4014-A738-0092C584DEFF}" srcOrd="0" destOrd="0" parTransId="{9F325150-5E01-4ACD-A797-2707CABB08EA}" sibTransId="{6B2C28F3-265D-452F-9E81-E8DCAC994C96}"/>
    <dgm:cxn modelId="{0D627903-593D-4D7C-A2F3-EB3A3A47424D}" type="presOf" srcId="{6B08672F-E0FF-490A-8A6A-EE15E9A347DB}" destId="{F6FE7E8E-883A-4C79-93F7-AEF9AEF9F9DE}" srcOrd="0" destOrd="0" presId="urn:microsoft.com/office/officeart/2005/8/layout/hierarchy4"/>
    <dgm:cxn modelId="{CF35ED1A-BA08-4240-B992-2582384ACF05}" type="presOf" srcId="{295294A5-4C2F-4C4C-9FF8-DDFC4093C260}" destId="{A30F0887-DC98-46CF-9F4E-082E6879E165}" srcOrd="0" destOrd="0" presId="urn:microsoft.com/office/officeart/2005/8/layout/hierarchy4"/>
    <dgm:cxn modelId="{05281EB7-2BA9-425F-91E4-520E9594B8E1}" type="presOf" srcId="{A57325F4-ED51-4632-8210-EB7BB1A937E3}" destId="{98728C6C-700D-4AF5-919D-571D1B1C73D6}" srcOrd="0" destOrd="0" presId="urn:microsoft.com/office/officeart/2005/8/layout/hierarchy4"/>
    <dgm:cxn modelId="{41DFCBA0-419E-4AB0-83B8-6C6B5D514CF8}" type="presOf" srcId="{B34B6A16-5EF9-4B63-A5E4-12B190B34880}" destId="{C586111C-58B6-40AF-8D8A-60EE680572BA}" srcOrd="0" destOrd="0" presId="urn:microsoft.com/office/officeart/2005/8/layout/hierarchy4"/>
    <dgm:cxn modelId="{FD0B4AA9-BC48-4557-8309-723E52DF4E6F}" srcId="{38339FB0-E72C-41C6-B50E-F0AC88B19FB8}" destId="{A0EE0816-71FE-4855-B1E0-02990AF78A21}" srcOrd="0" destOrd="0" parTransId="{75674904-C66D-4634-9B49-059D96BD5483}" sibTransId="{A2DE86E6-72CD-4DC8-9624-4DD62F96EFAF}"/>
    <dgm:cxn modelId="{8F1F720A-D988-4739-9FFF-05E5C9E9A372}" srcId="{A1BB5A2E-A45D-4F6A-B329-CD4782193917}" destId="{B34B6A16-5EF9-4B63-A5E4-12B190B34880}" srcOrd="0" destOrd="0" parTransId="{3047CE4C-FF19-4B45-8312-79C9A6EA38F8}" sibTransId="{844E05AD-2AB6-4319-9130-67827496C360}"/>
    <dgm:cxn modelId="{3E6D32B7-DD3C-43FD-AAD3-85CAEEB13572}" type="presOf" srcId="{7711325B-E859-44FE-8B41-57F9AFDCA54B}" destId="{576C6983-4618-426C-8177-DEA9FE3AC4EB}" srcOrd="0" destOrd="0" presId="urn:microsoft.com/office/officeart/2005/8/layout/hierarchy4"/>
    <dgm:cxn modelId="{605000A8-E9A8-4E12-A1C8-8FA726E7C9AE}" srcId="{946393D2-3BB5-4D19-BAF6-84B7339845C4}" destId="{7711325B-E859-44FE-8B41-57F9AFDCA54B}" srcOrd="1" destOrd="0" parTransId="{2BF8A7FD-5B45-414F-8537-22861CA0057A}" sibTransId="{A670FA7C-7403-44C0-BA19-83B2BA693E61}"/>
    <dgm:cxn modelId="{CD3EEA9F-C464-453A-8D29-2CD71CDA5633}" srcId="{44367D81-039C-4579-8E09-66CAF90F5041}" destId="{295294A5-4C2F-4C4C-9FF8-DDFC4093C260}" srcOrd="0" destOrd="0" parTransId="{14BFBB8B-A2F0-4399-A562-6617F5E03847}" sibTransId="{A0D08C66-30DF-4DE3-9D09-0516208E6029}"/>
    <dgm:cxn modelId="{09080398-F148-4367-85CE-FDB3AFDD4F10}" type="presOf" srcId="{A1BB5A2E-A45D-4F6A-B329-CD4782193917}" destId="{33D6FFE4-E349-423D-A7F1-8E1A49A29AC4}" srcOrd="0" destOrd="0" presId="urn:microsoft.com/office/officeart/2005/8/layout/hierarchy4"/>
    <dgm:cxn modelId="{0DC76281-AE6D-4D6E-81A2-1B2B3B2AF0AA}" srcId="{93520637-36B3-4AB9-B949-92D55141E733}" destId="{44367D81-039C-4579-8E09-66CAF90F5041}" srcOrd="0" destOrd="0" parTransId="{67B6E404-88D1-4D88-A32E-7761881B20C7}" sibTransId="{F7E1C861-8795-4EA1-A76A-EE2CB6232346}"/>
    <dgm:cxn modelId="{E4F2792D-07C5-4C94-A5E2-650B4BA37CD8}" srcId="{5A6BA2F8-AB86-4FEA-9FCE-F9FA52A7F9A0}" destId="{A57325F4-ED51-4632-8210-EB7BB1A937E3}" srcOrd="1" destOrd="0" parTransId="{6150F581-7907-438C-A5FF-D5610DEF132F}" sibTransId="{E72CAC59-F6F2-42E5-B76B-89BAE641EF02}"/>
    <dgm:cxn modelId="{EFA08DB9-2A00-43D3-B718-DCFAD41C9E5B}" srcId="{B27758F7-CCC5-4853-943C-C625AC5B9618}" destId="{A1BB5A2E-A45D-4F6A-B329-CD4782193917}" srcOrd="0" destOrd="0" parTransId="{64F31578-307B-4AF8-9DDD-FA0365BF46F7}" sibTransId="{EE696C4B-FDDD-492E-99F0-85F84DCD2C36}"/>
    <dgm:cxn modelId="{F1D9D270-AECF-4F03-87DB-1FE8BCAFEC8D}" srcId="{9A0A1B48-08CE-44F2-8C66-5814C06EE4CC}" destId="{614AF9F2-E1A1-4D10-882A-EB6B0D669FCA}" srcOrd="0" destOrd="0" parTransId="{5B0591E8-42AF-40BA-A11A-3996F9B13E48}" sibTransId="{A52C1518-95AA-4EDF-99FF-93D999EDDD4A}"/>
    <dgm:cxn modelId="{81491584-AF29-4A41-A880-E8728934FEF0}" srcId="{88AF55BF-2C52-478B-8F7B-157C2C0B3B5C}" destId="{6B08672F-E0FF-490A-8A6A-EE15E9A347DB}" srcOrd="0" destOrd="0" parTransId="{C79FC32D-21F6-44D8-BB85-40E56683B653}" sibTransId="{1D61555D-5C35-4B12-BFFF-483B302CB699}"/>
    <dgm:cxn modelId="{85E56FFB-E071-40C7-BFC1-E9508A75A379}" srcId="{946393D2-3BB5-4D19-BAF6-84B7339845C4}" destId="{5A6BA2F8-AB86-4FEA-9FCE-F9FA52A7F9A0}" srcOrd="0" destOrd="0" parTransId="{6CA8BE2D-8B63-444F-91FB-8F9AAFFFD516}" sibTransId="{C6F24F42-97B0-4B65-A4C6-FEB3AD0E1596}"/>
    <dgm:cxn modelId="{B7EC6DDD-6433-44EC-9FD5-BD8BA88E6613}" srcId="{B34B6A16-5EF9-4B63-A5E4-12B190B34880}" destId="{9A0A1B48-08CE-44F2-8C66-5814C06EE4CC}" srcOrd="0" destOrd="0" parTransId="{29FE6CB6-1907-439D-BB9A-57865C4A7A77}" sibTransId="{26501B87-1556-4F1B-A703-D81F2BA2DB5B}"/>
    <dgm:cxn modelId="{E83D9321-E017-49D5-A54B-46E3F7C4C3D3}" type="presOf" srcId="{B27758F7-CCC5-4853-943C-C625AC5B9618}" destId="{C1736FFF-D3A9-461C-843A-75D86022B9DC}" srcOrd="0" destOrd="0" presId="urn:microsoft.com/office/officeart/2005/8/layout/hierarchy4"/>
    <dgm:cxn modelId="{E19EA93A-9270-4893-AA32-DCD3524DF5A1}" type="presOf" srcId="{CD119780-6575-4106-AE5B-2CC6B48E5482}" destId="{14BABD28-5047-47A3-A701-B7AFBBE28819}" srcOrd="0" destOrd="0" presId="urn:microsoft.com/office/officeart/2005/8/layout/hierarchy4"/>
    <dgm:cxn modelId="{7C2E5991-6D03-4679-BB46-318B01A66142}" srcId="{F6F97186-B344-4193-9FE9-6DFB5403A289}" destId="{CD119780-6575-4106-AE5B-2CC6B48E5482}" srcOrd="0" destOrd="0" parTransId="{A99EC59D-97F4-424A-A28E-01E77005439E}" sibTransId="{3BBBAA4F-305C-4E5F-BBCB-DE1B8ED5978A}"/>
    <dgm:cxn modelId="{7A8CBEC0-3567-44EA-977E-A3FE6E2557F4}" type="presOf" srcId="{5EF94E5D-A00D-4D6B-BBF3-461287EBA22C}" destId="{62FC96CE-1531-47CE-8861-A46AE66BC292}" srcOrd="0" destOrd="0" presId="urn:microsoft.com/office/officeart/2005/8/layout/hierarchy4"/>
    <dgm:cxn modelId="{C38E8795-CB70-4D9A-9446-1192A76BFB91}" srcId="{7711325B-E859-44FE-8B41-57F9AFDCA54B}" destId="{B27758F7-CCC5-4853-943C-C625AC5B9618}" srcOrd="0" destOrd="0" parTransId="{9938749E-0144-426C-8499-F0A7FBDF416A}" sibTransId="{34700083-B36F-462F-B323-1D0EB181521B}"/>
    <dgm:cxn modelId="{4DC67D2F-15FC-49C6-8042-FCC884D4EA34}" type="presOf" srcId="{CE075476-E9CA-4A59-A127-31223E8D37A1}" destId="{25DDEEC2-9BA5-4367-BB24-33CAA47BBC09}" srcOrd="0" destOrd="0" presId="urn:microsoft.com/office/officeart/2005/8/layout/hierarchy4"/>
    <dgm:cxn modelId="{BCD29F15-B833-4F70-A62A-B0DB757E0F93}" type="presOf" srcId="{5A6BA2F8-AB86-4FEA-9FCE-F9FA52A7F9A0}" destId="{EFD09625-1EEB-463A-9D51-52F09A5E039B}" srcOrd="0" destOrd="0" presId="urn:microsoft.com/office/officeart/2005/8/layout/hierarchy4"/>
    <dgm:cxn modelId="{177B1604-DECB-437F-BD0A-A555EEF6E09F}" srcId="{CE075476-E9CA-4A59-A127-31223E8D37A1}" destId="{946393D2-3BB5-4D19-BAF6-84B7339845C4}" srcOrd="0" destOrd="0" parTransId="{6D4C3ED2-39E1-4137-9A50-9D8AF25F37D5}" sibTransId="{E900975D-4121-430B-8FA3-BEFE3EC45817}"/>
    <dgm:cxn modelId="{FB3DA825-E41E-40D0-A1F0-613A214BEDDE}" type="presOf" srcId="{88AF55BF-2C52-478B-8F7B-157C2C0B3B5C}" destId="{A222F7FC-2C70-4D44-8E21-34A02376492D}" srcOrd="0" destOrd="0" presId="urn:microsoft.com/office/officeart/2005/8/layout/hierarchy4"/>
    <dgm:cxn modelId="{2F3D3E69-802D-47FE-A6A9-65AC664E514C}" type="presOf" srcId="{A0EE0816-71FE-4855-B1E0-02990AF78A21}" destId="{4DC6FEF6-AA8E-4A28-95B0-4EA11C79CD95}" srcOrd="0" destOrd="0" presId="urn:microsoft.com/office/officeart/2005/8/layout/hierarchy4"/>
    <dgm:cxn modelId="{C135EB84-29A8-45DD-A174-467976F95B8D}" type="presParOf" srcId="{25DDEEC2-9BA5-4367-BB24-33CAA47BBC09}" destId="{87933F1B-038B-4A5D-83E8-61DBF60EC4B3}" srcOrd="0" destOrd="0" presId="urn:microsoft.com/office/officeart/2005/8/layout/hierarchy4"/>
    <dgm:cxn modelId="{3B967E58-DCA2-4311-B7FF-178A887309C0}" type="presParOf" srcId="{87933F1B-038B-4A5D-83E8-61DBF60EC4B3}" destId="{9DF12F5D-797B-4C71-93F7-7C835BFF7982}" srcOrd="0" destOrd="0" presId="urn:microsoft.com/office/officeart/2005/8/layout/hierarchy4"/>
    <dgm:cxn modelId="{433F2104-F0D9-430A-8EA0-A59FB5E05758}" type="presParOf" srcId="{87933F1B-038B-4A5D-83E8-61DBF60EC4B3}" destId="{BB51C614-670C-40C7-BCBD-B3150FB090FB}" srcOrd="1" destOrd="0" presId="urn:microsoft.com/office/officeart/2005/8/layout/hierarchy4"/>
    <dgm:cxn modelId="{0A267940-E3F8-4245-AE71-D36593A783DA}" type="presParOf" srcId="{87933F1B-038B-4A5D-83E8-61DBF60EC4B3}" destId="{B74154C5-AFFE-498C-8E4C-911D7456AC97}" srcOrd="2" destOrd="0" presId="urn:microsoft.com/office/officeart/2005/8/layout/hierarchy4"/>
    <dgm:cxn modelId="{081F62E7-7489-473F-8747-3E3B44CAC2B1}" type="presParOf" srcId="{B74154C5-AFFE-498C-8E4C-911D7456AC97}" destId="{AA6E5317-C9D5-49D6-9218-04A9A8CDF9E8}" srcOrd="0" destOrd="0" presId="urn:microsoft.com/office/officeart/2005/8/layout/hierarchy4"/>
    <dgm:cxn modelId="{AF737AF8-6158-46A1-BCC8-F4DA2D1EA081}" type="presParOf" srcId="{AA6E5317-C9D5-49D6-9218-04A9A8CDF9E8}" destId="{EFD09625-1EEB-463A-9D51-52F09A5E039B}" srcOrd="0" destOrd="0" presId="urn:microsoft.com/office/officeart/2005/8/layout/hierarchy4"/>
    <dgm:cxn modelId="{E5C74299-41B8-4764-B5A1-3236D2D1710B}" type="presParOf" srcId="{AA6E5317-C9D5-49D6-9218-04A9A8CDF9E8}" destId="{D65A41FF-7035-4133-9240-517AEBC67369}" srcOrd="1" destOrd="0" presId="urn:microsoft.com/office/officeart/2005/8/layout/hierarchy4"/>
    <dgm:cxn modelId="{6565DD67-9ED6-4273-8E00-3BC4893A0D9C}" type="presParOf" srcId="{AA6E5317-C9D5-49D6-9218-04A9A8CDF9E8}" destId="{ED986375-36F5-4143-A5F0-85653599471E}" srcOrd="2" destOrd="0" presId="urn:microsoft.com/office/officeart/2005/8/layout/hierarchy4"/>
    <dgm:cxn modelId="{50F64EE3-4CB6-4495-AD4F-2007429F5872}" type="presParOf" srcId="{ED986375-36F5-4143-A5F0-85653599471E}" destId="{3DBCE625-CEFD-4EF1-944D-CC5E1F9EB348}" srcOrd="0" destOrd="0" presId="urn:microsoft.com/office/officeart/2005/8/layout/hierarchy4"/>
    <dgm:cxn modelId="{48359034-9767-48DB-B793-BB6DB900A747}" type="presParOf" srcId="{3DBCE625-CEFD-4EF1-944D-CC5E1F9EB348}" destId="{A222F7FC-2C70-4D44-8E21-34A02376492D}" srcOrd="0" destOrd="0" presId="urn:microsoft.com/office/officeart/2005/8/layout/hierarchy4"/>
    <dgm:cxn modelId="{097730B9-512E-41EC-B471-E4C7A46C66EA}" type="presParOf" srcId="{3DBCE625-CEFD-4EF1-944D-CC5E1F9EB348}" destId="{F0163781-30A9-4492-8F46-0B375E77D606}" srcOrd="1" destOrd="0" presId="urn:microsoft.com/office/officeart/2005/8/layout/hierarchy4"/>
    <dgm:cxn modelId="{33A6F5BD-85C8-43E7-98BB-DAAFD1A0BF66}" type="presParOf" srcId="{3DBCE625-CEFD-4EF1-944D-CC5E1F9EB348}" destId="{6207E762-9DCF-4231-A9C6-08BD43E83D20}" srcOrd="2" destOrd="0" presId="urn:microsoft.com/office/officeart/2005/8/layout/hierarchy4"/>
    <dgm:cxn modelId="{6DD1C1A0-EB50-4322-B345-A64445C0C3FF}" type="presParOf" srcId="{6207E762-9DCF-4231-A9C6-08BD43E83D20}" destId="{CFAF5DA1-06E5-4585-BDBB-446033F9BE23}" srcOrd="0" destOrd="0" presId="urn:microsoft.com/office/officeart/2005/8/layout/hierarchy4"/>
    <dgm:cxn modelId="{E02B13D1-CE52-419A-BD48-65FE4BF62F68}" type="presParOf" srcId="{CFAF5DA1-06E5-4585-BDBB-446033F9BE23}" destId="{F6FE7E8E-883A-4C79-93F7-AEF9AEF9F9DE}" srcOrd="0" destOrd="0" presId="urn:microsoft.com/office/officeart/2005/8/layout/hierarchy4"/>
    <dgm:cxn modelId="{7101C169-FC87-457D-A819-FF20617E0BF0}" type="presParOf" srcId="{CFAF5DA1-06E5-4585-BDBB-446033F9BE23}" destId="{F4A7653C-2830-4B7A-B97A-E0B91F2A457A}" srcOrd="1" destOrd="0" presId="urn:microsoft.com/office/officeart/2005/8/layout/hierarchy4"/>
    <dgm:cxn modelId="{287DDCAA-DE7A-4CAD-B2D2-3EE97E6F5069}" type="presParOf" srcId="{CFAF5DA1-06E5-4585-BDBB-446033F9BE23}" destId="{E69FA2EB-A010-4E64-83A0-722237B7A7E1}" srcOrd="2" destOrd="0" presId="urn:microsoft.com/office/officeart/2005/8/layout/hierarchy4"/>
    <dgm:cxn modelId="{AFC92253-FD2E-4330-949E-96B3EEDAD35C}" type="presParOf" srcId="{E69FA2EB-A010-4E64-83A0-722237B7A7E1}" destId="{67CE9756-A8D0-45D9-86D8-03109F5CBCE9}" srcOrd="0" destOrd="0" presId="urn:microsoft.com/office/officeart/2005/8/layout/hierarchy4"/>
    <dgm:cxn modelId="{A99822C3-44AF-49C8-B452-8DEC7AA8938A}" type="presParOf" srcId="{67CE9756-A8D0-45D9-86D8-03109F5CBCE9}" destId="{B0232F34-051D-481D-9CC7-7CFB0339C454}" srcOrd="0" destOrd="0" presId="urn:microsoft.com/office/officeart/2005/8/layout/hierarchy4"/>
    <dgm:cxn modelId="{38998029-A6BD-4975-A65B-5B831727C726}" type="presParOf" srcId="{67CE9756-A8D0-45D9-86D8-03109F5CBCE9}" destId="{571A3C60-BC49-49D1-BCCE-B160FCDBC262}" srcOrd="1" destOrd="0" presId="urn:microsoft.com/office/officeart/2005/8/layout/hierarchy4"/>
    <dgm:cxn modelId="{08746518-1ED5-4708-858C-49BDAD3D8A97}" type="presParOf" srcId="{67CE9756-A8D0-45D9-86D8-03109F5CBCE9}" destId="{03D9FDDF-6FEE-4AC3-8403-A2D130230B08}" srcOrd="2" destOrd="0" presId="urn:microsoft.com/office/officeart/2005/8/layout/hierarchy4"/>
    <dgm:cxn modelId="{BB62899F-8030-4524-BD6D-694F5A56A19D}" type="presParOf" srcId="{03D9FDDF-6FEE-4AC3-8403-A2D130230B08}" destId="{A97F1489-052C-4C38-86B7-BC4BB90AC75E}" srcOrd="0" destOrd="0" presId="urn:microsoft.com/office/officeart/2005/8/layout/hierarchy4"/>
    <dgm:cxn modelId="{CE133B54-DBB3-4381-9DE7-84A359622C9D}" type="presParOf" srcId="{A97F1489-052C-4C38-86B7-BC4BB90AC75E}" destId="{4DC6FEF6-AA8E-4A28-95B0-4EA11C79CD95}" srcOrd="0" destOrd="0" presId="urn:microsoft.com/office/officeart/2005/8/layout/hierarchy4"/>
    <dgm:cxn modelId="{C6EED7DF-995E-44AC-9A7A-F40EA0DF0E79}" type="presParOf" srcId="{A97F1489-052C-4C38-86B7-BC4BB90AC75E}" destId="{A86EFF89-E9BD-466E-8956-F5C947F3F307}" srcOrd="1" destOrd="0" presId="urn:microsoft.com/office/officeart/2005/8/layout/hierarchy4"/>
    <dgm:cxn modelId="{EAC012F0-DF93-4747-A87D-8E3115442F3E}" type="presParOf" srcId="{A97F1489-052C-4C38-86B7-BC4BB90AC75E}" destId="{63BC19EF-6235-4CE4-A4BA-F52EF090EA43}" srcOrd="2" destOrd="0" presId="urn:microsoft.com/office/officeart/2005/8/layout/hierarchy4"/>
    <dgm:cxn modelId="{2379C5D7-35EE-4874-B95B-5CF93E1ABF97}" type="presParOf" srcId="{63BC19EF-6235-4CE4-A4BA-F52EF090EA43}" destId="{73293728-592E-4338-AB87-2AC4FCED647C}" srcOrd="0" destOrd="0" presId="urn:microsoft.com/office/officeart/2005/8/layout/hierarchy4"/>
    <dgm:cxn modelId="{04A20304-FDE8-4FA5-80C4-DE827AF2E2F0}" type="presParOf" srcId="{73293728-592E-4338-AB87-2AC4FCED647C}" destId="{615F75F9-6DBD-4ECA-9FA4-52847E4C9098}" srcOrd="0" destOrd="0" presId="urn:microsoft.com/office/officeart/2005/8/layout/hierarchy4"/>
    <dgm:cxn modelId="{4C80BC90-7CB5-441C-95CB-527A249DC7AC}" type="presParOf" srcId="{73293728-592E-4338-AB87-2AC4FCED647C}" destId="{0079CB72-ED3E-4130-9447-7C4AECB2955F}" srcOrd="1" destOrd="0" presId="urn:microsoft.com/office/officeart/2005/8/layout/hierarchy4"/>
    <dgm:cxn modelId="{4F71705D-9ED0-49AD-9406-3245B49D8A93}" type="presParOf" srcId="{73293728-592E-4338-AB87-2AC4FCED647C}" destId="{C877937E-BF6D-4EE3-A84E-C485A4A82125}" srcOrd="2" destOrd="0" presId="urn:microsoft.com/office/officeart/2005/8/layout/hierarchy4"/>
    <dgm:cxn modelId="{EF91D883-6547-4873-8079-1B1C4A159592}" type="presParOf" srcId="{C877937E-BF6D-4EE3-A84E-C485A4A82125}" destId="{4D10939E-60A6-4CEC-A7FF-8E486DE84E7B}" srcOrd="0" destOrd="0" presId="urn:microsoft.com/office/officeart/2005/8/layout/hierarchy4"/>
    <dgm:cxn modelId="{ECF97DE3-FBD1-496E-81F9-3FD3DA1A5188}" type="presParOf" srcId="{4D10939E-60A6-4CEC-A7FF-8E486DE84E7B}" destId="{62FC96CE-1531-47CE-8861-A46AE66BC292}" srcOrd="0" destOrd="0" presId="urn:microsoft.com/office/officeart/2005/8/layout/hierarchy4"/>
    <dgm:cxn modelId="{7F59B43B-0CC2-4DA9-8023-6D282082C081}" type="presParOf" srcId="{4D10939E-60A6-4CEC-A7FF-8E486DE84E7B}" destId="{8AFBEEC0-308D-426B-9565-856DA2024E7E}" srcOrd="1" destOrd="0" presId="urn:microsoft.com/office/officeart/2005/8/layout/hierarchy4"/>
    <dgm:cxn modelId="{B8206B09-921A-4790-8427-06777C59CC08}" type="presParOf" srcId="{ED986375-36F5-4143-A5F0-85653599471E}" destId="{9F687AEC-AB3B-4512-84AB-9EF38359FE99}" srcOrd="1" destOrd="0" presId="urn:microsoft.com/office/officeart/2005/8/layout/hierarchy4"/>
    <dgm:cxn modelId="{8FBA69E3-2690-4733-9C2B-13B63D4A4976}" type="presParOf" srcId="{ED986375-36F5-4143-A5F0-85653599471E}" destId="{113415A5-E91F-4FE8-9BF8-30244626B0BF}" srcOrd="2" destOrd="0" presId="urn:microsoft.com/office/officeart/2005/8/layout/hierarchy4"/>
    <dgm:cxn modelId="{51B2F684-A3D4-4E22-A5AB-9B71F738F826}" type="presParOf" srcId="{113415A5-E91F-4FE8-9BF8-30244626B0BF}" destId="{98728C6C-700D-4AF5-919D-571D1B1C73D6}" srcOrd="0" destOrd="0" presId="urn:microsoft.com/office/officeart/2005/8/layout/hierarchy4"/>
    <dgm:cxn modelId="{0BFF0580-2116-4753-9768-342236AA1D3E}" type="presParOf" srcId="{113415A5-E91F-4FE8-9BF8-30244626B0BF}" destId="{7DA4393A-B616-4187-9FD5-5855AF709139}" srcOrd="1" destOrd="0" presId="urn:microsoft.com/office/officeart/2005/8/layout/hierarchy4"/>
    <dgm:cxn modelId="{885367DF-8987-47F1-B04B-6FEA3609E5A8}" type="presParOf" srcId="{113415A5-E91F-4FE8-9BF8-30244626B0BF}" destId="{5DBF41F9-76A7-4B1D-8947-AD1CA93918D7}" srcOrd="2" destOrd="0" presId="urn:microsoft.com/office/officeart/2005/8/layout/hierarchy4"/>
    <dgm:cxn modelId="{766CDACE-B95E-4586-879E-7658D017A48B}" type="presParOf" srcId="{5DBF41F9-76A7-4B1D-8947-AD1CA93918D7}" destId="{AE066C26-0F89-4F74-8EEE-568A145904EB}" srcOrd="0" destOrd="0" presId="urn:microsoft.com/office/officeart/2005/8/layout/hierarchy4"/>
    <dgm:cxn modelId="{76B07707-E8D2-4A30-86D2-2042CB64615D}" type="presParOf" srcId="{AE066C26-0F89-4F74-8EEE-568A145904EB}" destId="{8A4A9CFA-AEA9-4F05-83EE-AD7DC19C36EB}" srcOrd="0" destOrd="0" presId="urn:microsoft.com/office/officeart/2005/8/layout/hierarchy4"/>
    <dgm:cxn modelId="{89D22390-A562-4DA7-8BFF-20C89490C920}" type="presParOf" srcId="{AE066C26-0F89-4F74-8EEE-568A145904EB}" destId="{895BD70D-9B23-4D1F-955D-1C23DF0F0579}" srcOrd="1" destOrd="0" presId="urn:microsoft.com/office/officeart/2005/8/layout/hierarchy4"/>
    <dgm:cxn modelId="{1867F0D7-3948-4A4E-A0F4-B970E317686D}" type="presParOf" srcId="{AE066C26-0F89-4F74-8EEE-568A145904EB}" destId="{74FFA38C-DB40-401A-8BBA-313CB5741F28}" srcOrd="2" destOrd="0" presId="urn:microsoft.com/office/officeart/2005/8/layout/hierarchy4"/>
    <dgm:cxn modelId="{5727333D-DF77-4853-AA03-A5476BBA1F45}" type="presParOf" srcId="{74FFA38C-DB40-401A-8BBA-313CB5741F28}" destId="{0149EBE6-AA59-4F78-AF18-137F8047AB47}" srcOrd="0" destOrd="0" presId="urn:microsoft.com/office/officeart/2005/8/layout/hierarchy4"/>
    <dgm:cxn modelId="{12CDF138-C305-4316-9C61-DC47363EB975}" type="presParOf" srcId="{0149EBE6-AA59-4F78-AF18-137F8047AB47}" destId="{14BABD28-5047-47A3-A701-B7AFBBE28819}" srcOrd="0" destOrd="0" presId="urn:microsoft.com/office/officeart/2005/8/layout/hierarchy4"/>
    <dgm:cxn modelId="{15F0632C-2FD5-4602-BEA8-6BF6B765D8DD}" type="presParOf" srcId="{0149EBE6-AA59-4F78-AF18-137F8047AB47}" destId="{3F489D25-51FA-4C91-9DDF-6BA1DB51256D}" srcOrd="1" destOrd="0" presId="urn:microsoft.com/office/officeart/2005/8/layout/hierarchy4"/>
    <dgm:cxn modelId="{8564A659-D3F3-4A6B-BFF8-D9CC89FEE889}" type="presParOf" srcId="{0149EBE6-AA59-4F78-AF18-137F8047AB47}" destId="{D0D594F6-8533-4A50-8AE7-20755C3BFFA9}" srcOrd="2" destOrd="0" presId="urn:microsoft.com/office/officeart/2005/8/layout/hierarchy4"/>
    <dgm:cxn modelId="{7CC644B5-7AB3-45E4-9588-FFBF2FFE5FB2}" type="presParOf" srcId="{D0D594F6-8533-4A50-8AE7-20755C3BFFA9}" destId="{25C7D557-F0AE-4C4E-8B80-BC2468777DC6}" srcOrd="0" destOrd="0" presId="urn:microsoft.com/office/officeart/2005/8/layout/hierarchy4"/>
    <dgm:cxn modelId="{97EB6BB6-3E51-4827-969B-E669F911F349}" type="presParOf" srcId="{25C7D557-F0AE-4C4E-8B80-BC2468777DC6}" destId="{8E7E2D4A-62E6-4A23-A5DD-552A63903B64}" srcOrd="0" destOrd="0" presId="urn:microsoft.com/office/officeart/2005/8/layout/hierarchy4"/>
    <dgm:cxn modelId="{C4FE933F-BD5B-4B62-ABDC-A1A80AA2478E}" type="presParOf" srcId="{25C7D557-F0AE-4C4E-8B80-BC2468777DC6}" destId="{9B983630-5D09-45D7-92AD-109BAA43CF48}" srcOrd="1" destOrd="0" presId="urn:microsoft.com/office/officeart/2005/8/layout/hierarchy4"/>
    <dgm:cxn modelId="{531521FD-9245-47BA-9BB3-B1199397046B}" type="presParOf" srcId="{25C7D557-F0AE-4C4E-8B80-BC2468777DC6}" destId="{B338BAF6-59FE-4215-B697-18ED9B1E550D}" srcOrd="2" destOrd="0" presId="urn:microsoft.com/office/officeart/2005/8/layout/hierarchy4"/>
    <dgm:cxn modelId="{30C2F45E-0995-47B5-A870-8C737D6EA048}" type="presParOf" srcId="{B338BAF6-59FE-4215-B697-18ED9B1E550D}" destId="{C2D8D153-FBF9-44C5-B447-F4BF501D8FA1}" srcOrd="0" destOrd="0" presId="urn:microsoft.com/office/officeart/2005/8/layout/hierarchy4"/>
    <dgm:cxn modelId="{8EF54655-972C-4EAE-BF9A-0F71D256075D}" type="presParOf" srcId="{C2D8D153-FBF9-44C5-B447-F4BF501D8FA1}" destId="{085136A3-D02F-461C-B31C-FD1D69D16759}" srcOrd="0" destOrd="0" presId="urn:microsoft.com/office/officeart/2005/8/layout/hierarchy4"/>
    <dgm:cxn modelId="{19266EDD-273F-4371-8F9A-3F9C7C4F1229}" type="presParOf" srcId="{C2D8D153-FBF9-44C5-B447-F4BF501D8FA1}" destId="{D7E9CF0B-1603-4C75-95C7-72E7F585A1C4}" srcOrd="1" destOrd="0" presId="urn:microsoft.com/office/officeart/2005/8/layout/hierarchy4"/>
    <dgm:cxn modelId="{18C2C4C4-0795-41B3-963B-DD988035CAAE}" type="presParOf" srcId="{C2D8D153-FBF9-44C5-B447-F4BF501D8FA1}" destId="{8A9FECDA-0971-4926-9F35-6C36E65B14A9}" srcOrd="2" destOrd="0" presId="urn:microsoft.com/office/officeart/2005/8/layout/hierarchy4"/>
    <dgm:cxn modelId="{D62C8DDA-24C9-43DF-81F5-D3E788E36AD2}" type="presParOf" srcId="{8A9FECDA-0971-4926-9F35-6C36E65B14A9}" destId="{0AB7A224-B5AB-415B-8F62-BED92700055E}" srcOrd="0" destOrd="0" presId="urn:microsoft.com/office/officeart/2005/8/layout/hierarchy4"/>
    <dgm:cxn modelId="{3BB2FFF8-6CEB-4287-82E7-35CE41B83A19}" type="presParOf" srcId="{0AB7A224-B5AB-415B-8F62-BED92700055E}" destId="{A30F0887-DC98-46CF-9F4E-082E6879E165}" srcOrd="0" destOrd="0" presId="urn:microsoft.com/office/officeart/2005/8/layout/hierarchy4"/>
    <dgm:cxn modelId="{5ABA987E-8749-4A2F-8746-F3F1E00B879D}" type="presParOf" srcId="{0AB7A224-B5AB-415B-8F62-BED92700055E}" destId="{F7BA3963-6DE9-4CED-B2F3-093730527C19}" srcOrd="1" destOrd="0" presId="urn:microsoft.com/office/officeart/2005/8/layout/hierarchy4"/>
    <dgm:cxn modelId="{A298493D-EDB8-438F-85A1-45D2BD1B387F}" type="presParOf" srcId="{B74154C5-AFFE-498C-8E4C-911D7456AC97}" destId="{694C6A3E-E1B4-4940-ABED-A0BE47161CCE}" srcOrd="1" destOrd="0" presId="urn:microsoft.com/office/officeart/2005/8/layout/hierarchy4"/>
    <dgm:cxn modelId="{D12640C9-2901-4531-946F-556D2733A683}" type="presParOf" srcId="{B74154C5-AFFE-498C-8E4C-911D7456AC97}" destId="{22BDFE06-8D1B-4C76-8FF0-2DABD4B35522}" srcOrd="2" destOrd="0" presId="urn:microsoft.com/office/officeart/2005/8/layout/hierarchy4"/>
    <dgm:cxn modelId="{CA9160FE-B597-4F79-84A7-4330B9D707F3}" type="presParOf" srcId="{22BDFE06-8D1B-4C76-8FF0-2DABD4B35522}" destId="{576C6983-4618-426C-8177-DEA9FE3AC4EB}" srcOrd="0" destOrd="0" presId="urn:microsoft.com/office/officeart/2005/8/layout/hierarchy4"/>
    <dgm:cxn modelId="{039F1C1A-5FE2-4FFE-B26C-FC2631F80C00}" type="presParOf" srcId="{22BDFE06-8D1B-4C76-8FF0-2DABD4B35522}" destId="{498D5BED-6816-45E0-A418-8DCFF49902AF}" srcOrd="1" destOrd="0" presId="urn:microsoft.com/office/officeart/2005/8/layout/hierarchy4"/>
    <dgm:cxn modelId="{B74274B3-F6BF-40FC-8286-7CB326B25C33}" type="presParOf" srcId="{22BDFE06-8D1B-4C76-8FF0-2DABD4B35522}" destId="{508A389B-C0F5-43D4-BD46-7C9F058EB2F7}" srcOrd="2" destOrd="0" presId="urn:microsoft.com/office/officeart/2005/8/layout/hierarchy4"/>
    <dgm:cxn modelId="{210ED1DD-4365-4EA8-9F88-C93C27C6508C}" type="presParOf" srcId="{508A389B-C0F5-43D4-BD46-7C9F058EB2F7}" destId="{4BE30B0A-6BC4-4384-8F26-09633F1C2F67}" srcOrd="0" destOrd="0" presId="urn:microsoft.com/office/officeart/2005/8/layout/hierarchy4"/>
    <dgm:cxn modelId="{EBAB66A0-5B7E-4E1E-A81B-35B4955B511A}" type="presParOf" srcId="{4BE30B0A-6BC4-4384-8F26-09633F1C2F67}" destId="{C1736FFF-D3A9-461C-843A-75D86022B9DC}" srcOrd="0" destOrd="0" presId="urn:microsoft.com/office/officeart/2005/8/layout/hierarchy4"/>
    <dgm:cxn modelId="{778FB7FB-D2A0-4DD9-8AEF-83B3A5692322}" type="presParOf" srcId="{4BE30B0A-6BC4-4384-8F26-09633F1C2F67}" destId="{45FD02FA-D649-4107-81C7-BA7596601166}" srcOrd="1" destOrd="0" presId="urn:microsoft.com/office/officeart/2005/8/layout/hierarchy4"/>
    <dgm:cxn modelId="{26833CEA-B022-4840-8175-2C991071F62D}" type="presParOf" srcId="{4BE30B0A-6BC4-4384-8F26-09633F1C2F67}" destId="{62BDDD9A-D02D-4EC9-9A51-1238D67179B7}" srcOrd="2" destOrd="0" presId="urn:microsoft.com/office/officeart/2005/8/layout/hierarchy4"/>
    <dgm:cxn modelId="{1B95EAD1-423C-4304-8A10-68917F4E3A63}" type="presParOf" srcId="{62BDDD9A-D02D-4EC9-9A51-1238D67179B7}" destId="{244A4C12-9192-4253-93E3-A0FF0E338196}" srcOrd="0" destOrd="0" presId="urn:microsoft.com/office/officeart/2005/8/layout/hierarchy4"/>
    <dgm:cxn modelId="{D984C058-4FD4-4F67-B36E-B47F7FDED354}" type="presParOf" srcId="{244A4C12-9192-4253-93E3-A0FF0E338196}" destId="{33D6FFE4-E349-423D-A7F1-8E1A49A29AC4}" srcOrd="0" destOrd="0" presId="urn:microsoft.com/office/officeart/2005/8/layout/hierarchy4"/>
    <dgm:cxn modelId="{E6D18657-E620-440A-B4E4-872A15632C26}" type="presParOf" srcId="{244A4C12-9192-4253-93E3-A0FF0E338196}" destId="{43C3D53A-843E-4C4F-9A60-8FB58F11DD4E}" srcOrd="1" destOrd="0" presId="urn:microsoft.com/office/officeart/2005/8/layout/hierarchy4"/>
    <dgm:cxn modelId="{57022AA9-DE5F-43F4-AFF4-151B5D1B5AFC}" type="presParOf" srcId="{244A4C12-9192-4253-93E3-A0FF0E338196}" destId="{6E5BFFB0-6E2B-4011-9640-F6BAB03B9ADF}" srcOrd="2" destOrd="0" presId="urn:microsoft.com/office/officeart/2005/8/layout/hierarchy4"/>
    <dgm:cxn modelId="{F2ED7BBB-5EF1-45CA-872C-84D8B980EC8D}" type="presParOf" srcId="{6E5BFFB0-6E2B-4011-9640-F6BAB03B9ADF}" destId="{FF422C5A-2F9A-4C9D-854E-BFC785439DEC}" srcOrd="0" destOrd="0" presId="urn:microsoft.com/office/officeart/2005/8/layout/hierarchy4"/>
    <dgm:cxn modelId="{5250B7C1-916E-476C-B175-1F962C4CF077}" type="presParOf" srcId="{FF422C5A-2F9A-4C9D-854E-BFC785439DEC}" destId="{C586111C-58B6-40AF-8D8A-60EE680572BA}" srcOrd="0" destOrd="0" presId="urn:microsoft.com/office/officeart/2005/8/layout/hierarchy4"/>
    <dgm:cxn modelId="{08F8BA4E-F0B0-40CB-9348-BE1D4594F96E}" type="presParOf" srcId="{FF422C5A-2F9A-4C9D-854E-BFC785439DEC}" destId="{A0E0AB26-1DEA-4D08-AD62-8A7E0816A59C}" srcOrd="1" destOrd="0" presId="urn:microsoft.com/office/officeart/2005/8/layout/hierarchy4"/>
    <dgm:cxn modelId="{98434A13-7ADC-4FA8-93D0-891C7D0B2F9F}" type="presParOf" srcId="{FF422C5A-2F9A-4C9D-854E-BFC785439DEC}" destId="{FFF447F9-BACE-4B19-B5DF-5D71FE61C4DC}" srcOrd="2" destOrd="0" presId="urn:microsoft.com/office/officeart/2005/8/layout/hierarchy4"/>
    <dgm:cxn modelId="{567E2B03-5419-40EF-927D-372C55F5CD1E}" type="presParOf" srcId="{FFF447F9-BACE-4B19-B5DF-5D71FE61C4DC}" destId="{5106FDE3-AC3E-4615-8C4F-829EABC2C26C}" srcOrd="0" destOrd="0" presId="urn:microsoft.com/office/officeart/2005/8/layout/hierarchy4"/>
    <dgm:cxn modelId="{04751E07-4EF3-4C6B-B759-CD90626D30EA}" type="presParOf" srcId="{5106FDE3-AC3E-4615-8C4F-829EABC2C26C}" destId="{41590EE3-70B4-4E0E-8D44-18EF1FD97F2E}" srcOrd="0" destOrd="0" presId="urn:microsoft.com/office/officeart/2005/8/layout/hierarchy4"/>
    <dgm:cxn modelId="{322365DD-321F-445A-B952-39B7BC78CF89}" type="presParOf" srcId="{5106FDE3-AC3E-4615-8C4F-829EABC2C26C}" destId="{58DAA9F4-0E18-4F78-BD4F-92D296477D35}" srcOrd="1" destOrd="0" presId="urn:microsoft.com/office/officeart/2005/8/layout/hierarchy4"/>
    <dgm:cxn modelId="{CCA97957-F422-48F7-BC88-7CF650C250A2}" type="presParOf" srcId="{5106FDE3-AC3E-4615-8C4F-829EABC2C26C}" destId="{D1A4E4BA-FB74-44DD-88E4-672303AAC4FA}" srcOrd="2" destOrd="0" presId="urn:microsoft.com/office/officeart/2005/8/layout/hierarchy4"/>
    <dgm:cxn modelId="{F2A3CDB2-E4BA-4E16-B87B-F42822DC0CB0}" type="presParOf" srcId="{D1A4E4BA-FB74-44DD-88E4-672303AAC4FA}" destId="{E5B57F09-2B59-4711-A8C9-974EF4149D9A}" srcOrd="0" destOrd="0" presId="urn:microsoft.com/office/officeart/2005/8/layout/hierarchy4"/>
    <dgm:cxn modelId="{5889EA14-CBCD-458C-91CA-5635BCA19F79}" type="presParOf" srcId="{E5B57F09-2B59-4711-A8C9-974EF4149D9A}" destId="{6CE5FDB4-BFBB-4259-A330-B441199BCE24}" srcOrd="0" destOrd="0" presId="urn:microsoft.com/office/officeart/2005/8/layout/hierarchy4"/>
    <dgm:cxn modelId="{BCB3AA04-3198-475F-BC81-5707EF7ED2CB}" type="presParOf" srcId="{E5B57F09-2B59-4711-A8C9-974EF4149D9A}" destId="{FEFDCD6E-43A8-4B41-84E0-057606AD89D0}" srcOrd="1" destOrd="0" presId="urn:microsoft.com/office/officeart/2005/8/layout/hierarchy4"/>
    <dgm:cxn modelId="{02DF886C-C1C9-4ACD-B8A7-709D03FD66BB}" type="presParOf" srcId="{E5B57F09-2B59-4711-A8C9-974EF4149D9A}" destId="{E607D5B5-B0CE-46E0-84C5-F456BAF04EE4}" srcOrd="2" destOrd="0" presId="urn:microsoft.com/office/officeart/2005/8/layout/hierarchy4"/>
    <dgm:cxn modelId="{4EF7D3B6-D2AA-4BAB-92FD-30F575B23D2B}" type="presParOf" srcId="{E607D5B5-B0CE-46E0-84C5-F456BAF04EE4}" destId="{C750F8F4-CF90-477E-8BF3-FB1A3D069EB0}" srcOrd="0" destOrd="0" presId="urn:microsoft.com/office/officeart/2005/8/layout/hierarchy4"/>
    <dgm:cxn modelId="{A6E0D8D3-5C78-4079-A2CF-CD0360AA09B9}" type="presParOf" srcId="{C750F8F4-CF90-477E-8BF3-FB1A3D069EB0}" destId="{98A79CD5-27E9-4C26-AF6E-A1DAC0D7BBC8}" srcOrd="0" destOrd="0" presId="urn:microsoft.com/office/officeart/2005/8/layout/hierarchy4"/>
    <dgm:cxn modelId="{4A8F54CC-1C64-49A0-926D-13D3F68BA793}" type="presParOf" srcId="{C750F8F4-CF90-477E-8BF3-FB1A3D069EB0}" destId="{F811668B-28B8-435D-A70A-41B820C219B0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CE075476-E9CA-4A59-A127-31223E8D37A1}" type="doc">
      <dgm:prSet loTypeId="urn:microsoft.com/office/officeart/2005/8/layout/hierarchy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46393D2-3BB5-4D19-BAF6-84B7339845C4}">
      <dgm:prSet phldrT="[Текст]" custT="1"/>
      <dgm:spPr>
        <a:solidFill>
          <a:schemeClr val="accent2"/>
        </a:solidFill>
      </dgm:spPr>
      <dgm:t>
        <a:bodyPr/>
        <a:lstStyle/>
        <a:p>
          <a:r>
            <a:rPr lang="ru-RU" sz="1400" b="1" dirty="0" smtClean="0"/>
            <a:t>Достижение значений показателей (индикаторов) </a:t>
          </a:r>
          <a:endParaRPr lang="ru-RU" sz="1400" b="1" dirty="0"/>
        </a:p>
      </dgm:t>
    </dgm:pt>
    <dgm:pt modelId="{6D4C3ED2-39E1-4137-9A50-9D8AF25F37D5}" type="parTrans" cxnId="{177B1604-DECB-437F-BD0A-A555EEF6E09F}">
      <dgm:prSet/>
      <dgm:spPr/>
      <dgm:t>
        <a:bodyPr/>
        <a:lstStyle/>
        <a:p>
          <a:endParaRPr lang="ru-RU" sz="1100" b="1"/>
        </a:p>
      </dgm:t>
    </dgm:pt>
    <dgm:pt modelId="{E900975D-4121-430B-8FA3-BEFE3EC45817}" type="sibTrans" cxnId="{177B1604-DECB-437F-BD0A-A555EEF6E09F}">
      <dgm:prSet/>
      <dgm:spPr/>
      <dgm:t>
        <a:bodyPr/>
        <a:lstStyle/>
        <a:p>
          <a:endParaRPr lang="ru-RU" sz="1100" b="1"/>
        </a:p>
      </dgm:t>
    </dgm:pt>
    <dgm:pt modelId="{5A6BA2F8-AB86-4FEA-9FCE-F9FA52A7F9A0}">
      <dgm:prSet phldrT="[Текст]" custT="1"/>
      <dgm:spPr>
        <a:solidFill>
          <a:schemeClr val="accent4"/>
        </a:solidFill>
      </dgm:spPr>
      <dgm:t>
        <a:bodyPr/>
        <a:lstStyle/>
        <a:p>
          <a:r>
            <a:rPr lang="ru-RU" sz="1400" b="1" dirty="0" smtClean="0"/>
            <a:t>2015 год</a:t>
          </a:r>
          <a:endParaRPr lang="ru-RU" sz="1400" b="1" dirty="0"/>
        </a:p>
      </dgm:t>
    </dgm:pt>
    <dgm:pt modelId="{6CA8BE2D-8B63-444F-91FB-8F9AAFFFD516}" type="parTrans" cxnId="{85E56FFB-E071-40C7-BFC1-E9508A75A379}">
      <dgm:prSet/>
      <dgm:spPr/>
      <dgm:t>
        <a:bodyPr/>
        <a:lstStyle/>
        <a:p>
          <a:endParaRPr lang="ru-RU" sz="1100" b="1"/>
        </a:p>
      </dgm:t>
    </dgm:pt>
    <dgm:pt modelId="{C6F24F42-97B0-4B65-A4C6-FEB3AD0E1596}" type="sibTrans" cxnId="{85E56FFB-E071-40C7-BFC1-E9508A75A379}">
      <dgm:prSet/>
      <dgm:spPr/>
      <dgm:t>
        <a:bodyPr/>
        <a:lstStyle/>
        <a:p>
          <a:endParaRPr lang="ru-RU" sz="1100" b="1"/>
        </a:p>
      </dgm:t>
    </dgm:pt>
    <dgm:pt modelId="{88AF55BF-2C52-478B-8F7B-157C2C0B3B5C}">
      <dgm:prSet phldrT="[Текст]" custT="1"/>
      <dgm:spPr/>
      <dgm:t>
        <a:bodyPr/>
        <a:lstStyle/>
        <a:p>
          <a:r>
            <a:rPr lang="ru-RU" sz="1100" b="1" dirty="0" smtClean="0"/>
            <a:t>план</a:t>
          </a:r>
          <a:endParaRPr lang="ru-RU" sz="1100" b="1" dirty="0"/>
        </a:p>
      </dgm:t>
    </dgm:pt>
    <dgm:pt modelId="{864D3113-CD68-4C58-934C-D98B64584BCB}" type="parTrans" cxnId="{0BA4BC91-63D1-4150-A3D8-4B5CE4AAE016}">
      <dgm:prSet/>
      <dgm:spPr/>
      <dgm:t>
        <a:bodyPr/>
        <a:lstStyle/>
        <a:p>
          <a:endParaRPr lang="ru-RU" sz="1100" b="1"/>
        </a:p>
      </dgm:t>
    </dgm:pt>
    <dgm:pt modelId="{5BB4011B-E3FC-4057-A00E-8A9838BA3A59}" type="sibTrans" cxnId="{0BA4BC91-63D1-4150-A3D8-4B5CE4AAE016}">
      <dgm:prSet/>
      <dgm:spPr/>
      <dgm:t>
        <a:bodyPr/>
        <a:lstStyle/>
        <a:p>
          <a:endParaRPr lang="ru-RU" sz="1100" b="1"/>
        </a:p>
      </dgm:t>
    </dgm:pt>
    <dgm:pt modelId="{A57325F4-ED51-4632-8210-EB7BB1A937E3}">
      <dgm:prSet phldrT="[Текст]"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ru-RU" sz="1100" b="1" dirty="0" smtClean="0"/>
            <a:t>факт</a:t>
          </a:r>
          <a:endParaRPr lang="ru-RU" sz="1100" b="1" dirty="0"/>
        </a:p>
      </dgm:t>
    </dgm:pt>
    <dgm:pt modelId="{6150F581-7907-438C-A5FF-D5610DEF132F}" type="parTrans" cxnId="{E4F2792D-07C5-4C94-A5E2-650B4BA37CD8}">
      <dgm:prSet/>
      <dgm:spPr/>
      <dgm:t>
        <a:bodyPr/>
        <a:lstStyle/>
        <a:p>
          <a:endParaRPr lang="ru-RU" sz="1100" b="1"/>
        </a:p>
      </dgm:t>
    </dgm:pt>
    <dgm:pt modelId="{E72CAC59-F6F2-42E5-B76B-89BAE641EF02}" type="sibTrans" cxnId="{E4F2792D-07C5-4C94-A5E2-650B4BA37CD8}">
      <dgm:prSet/>
      <dgm:spPr/>
      <dgm:t>
        <a:bodyPr/>
        <a:lstStyle/>
        <a:p>
          <a:endParaRPr lang="ru-RU" sz="1100" b="1"/>
        </a:p>
      </dgm:t>
    </dgm:pt>
    <dgm:pt modelId="{7711325B-E859-44FE-8B41-57F9AFDCA54B}">
      <dgm:prSet phldrT="[Текст]" custT="1"/>
      <dgm:spPr>
        <a:solidFill>
          <a:schemeClr val="accent4"/>
        </a:solidFill>
      </dgm:spPr>
      <dgm:t>
        <a:bodyPr/>
        <a:lstStyle/>
        <a:p>
          <a:r>
            <a:rPr lang="ru-RU" sz="1400" b="1" dirty="0" smtClean="0"/>
            <a:t>2016 год</a:t>
          </a:r>
          <a:endParaRPr lang="ru-RU" sz="1400" b="1" dirty="0"/>
        </a:p>
      </dgm:t>
    </dgm:pt>
    <dgm:pt modelId="{2BF8A7FD-5B45-414F-8537-22861CA0057A}" type="parTrans" cxnId="{605000A8-E9A8-4E12-A1C8-8FA726E7C9AE}">
      <dgm:prSet/>
      <dgm:spPr/>
      <dgm:t>
        <a:bodyPr/>
        <a:lstStyle/>
        <a:p>
          <a:endParaRPr lang="ru-RU" sz="1100" b="1"/>
        </a:p>
      </dgm:t>
    </dgm:pt>
    <dgm:pt modelId="{A670FA7C-7403-44C0-BA19-83B2BA693E61}" type="sibTrans" cxnId="{605000A8-E9A8-4E12-A1C8-8FA726E7C9AE}">
      <dgm:prSet/>
      <dgm:spPr/>
      <dgm:t>
        <a:bodyPr/>
        <a:lstStyle/>
        <a:p>
          <a:endParaRPr lang="ru-RU" sz="1100" b="1"/>
        </a:p>
      </dgm:t>
    </dgm:pt>
    <dgm:pt modelId="{B27758F7-CCC5-4853-943C-C625AC5B9618}">
      <dgm:prSet phldrT="[Текст]"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ru-RU" sz="1100" b="1" dirty="0" smtClean="0"/>
            <a:t>план</a:t>
          </a:r>
          <a:endParaRPr lang="ru-RU" sz="1100" b="1" dirty="0"/>
        </a:p>
      </dgm:t>
    </dgm:pt>
    <dgm:pt modelId="{9938749E-0144-426C-8499-F0A7FBDF416A}" type="parTrans" cxnId="{C38E8795-CB70-4D9A-9446-1192A76BFB91}">
      <dgm:prSet/>
      <dgm:spPr/>
      <dgm:t>
        <a:bodyPr/>
        <a:lstStyle/>
        <a:p>
          <a:endParaRPr lang="ru-RU" sz="1100" b="1"/>
        </a:p>
      </dgm:t>
    </dgm:pt>
    <dgm:pt modelId="{34700083-B36F-462F-B323-1D0EB181521B}" type="sibTrans" cxnId="{C38E8795-CB70-4D9A-9446-1192A76BFB91}">
      <dgm:prSet/>
      <dgm:spPr/>
      <dgm:t>
        <a:bodyPr/>
        <a:lstStyle/>
        <a:p>
          <a:endParaRPr lang="ru-RU" sz="1100" b="1"/>
        </a:p>
      </dgm:t>
    </dgm:pt>
    <dgm:pt modelId="{6B08672F-E0FF-490A-8A6A-EE15E9A347DB}">
      <dgm:prSet custT="1"/>
      <dgm:spPr/>
      <dgm:t>
        <a:bodyPr/>
        <a:lstStyle/>
        <a:p>
          <a:r>
            <a:rPr lang="ru-RU" sz="1100" b="1" dirty="0" smtClean="0"/>
            <a:t>69,5%</a:t>
          </a:r>
          <a:endParaRPr lang="ru-RU" sz="1100" b="1" dirty="0"/>
        </a:p>
      </dgm:t>
    </dgm:pt>
    <dgm:pt modelId="{C79FC32D-21F6-44D8-BB85-40E56683B653}" type="parTrans" cxnId="{81491584-AF29-4A41-A880-E8728934FEF0}">
      <dgm:prSet/>
      <dgm:spPr/>
      <dgm:t>
        <a:bodyPr/>
        <a:lstStyle/>
        <a:p>
          <a:endParaRPr lang="ru-RU" sz="1100" b="1"/>
        </a:p>
      </dgm:t>
    </dgm:pt>
    <dgm:pt modelId="{1D61555D-5C35-4B12-BFFF-483B302CB699}" type="sibTrans" cxnId="{81491584-AF29-4A41-A880-E8728934FEF0}">
      <dgm:prSet/>
      <dgm:spPr/>
      <dgm:t>
        <a:bodyPr/>
        <a:lstStyle/>
        <a:p>
          <a:endParaRPr lang="ru-RU" sz="1100" b="1"/>
        </a:p>
      </dgm:t>
    </dgm:pt>
    <dgm:pt modelId="{F6F97186-B344-4193-9FE9-6DFB5403A289}">
      <dgm:prSet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ru-RU" sz="1100" b="1" dirty="0" smtClean="0"/>
            <a:t>69,7%</a:t>
          </a:r>
          <a:endParaRPr lang="ru-RU" sz="1100" b="1" dirty="0"/>
        </a:p>
      </dgm:t>
    </dgm:pt>
    <dgm:pt modelId="{F22CCE59-9B42-4DA2-949C-34E1E0586A20}" type="parTrans" cxnId="{C28CBCF7-3139-40F7-B426-1830BB2434D9}">
      <dgm:prSet/>
      <dgm:spPr/>
      <dgm:t>
        <a:bodyPr/>
        <a:lstStyle/>
        <a:p>
          <a:endParaRPr lang="ru-RU" sz="1100" b="1"/>
        </a:p>
      </dgm:t>
    </dgm:pt>
    <dgm:pt modelId="{01E5FF1C-8ED4-4ED1-A0DD-0AA37640AF28}" type="sibTrans" cxnId="{C28CBCF7-3139-40F7-B426-1830BB2434D9}">
      <dgm:prSet/>
      <dgm:spPr/>
      <dgm:t>
        <a:bodyPr/>
        <a:lstStyle/>
        <a:p>
          <a:endParaRPr lang="ru-RU" sz="1100" b="1"/>
        </a:p>
      </dgm:t>
    </dgm:pt>
    <dgm:pt modelId="{A1BB5A2E-A45D-4F6A-B329-CD4782193917}">
      <dgm:prSet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ru-RU" sz="1100" b="1" dirty="0" smtClean="0"/>
            <a:t>69,6%</a:t>
          </a:r>
          <a:endParaRPr lang="ru-RU" sz="1100" b="1" dirty="0"/>
        </a:p>
      </dgm:t>
    </dgm:pt>
    <dgm:pt modelId="{64F31578-307B-4AF8-9DDD-FA0365BF46F7}" type="parTrans" cxnId="{EFA08DB9-2A00-43D3-B718-DCFAD41C9E5B}">
      <dgm:prSet/>
      <dgm:spPr/>
      <dgm:t>
        <a:bodyPr/>
        <a:lstStyle/>
        <a:p>
          <a:endParaRPr lang="ru-RU" sz="1100" b="1"/>
        </a:p>
      </dgm:t>
    </dgm:pt>
    <dgm:pt modelId="{EE696C4B-FDDD-492E-99F0-85F84DCD2C36}" type="sibTrans" cxnId="{EFA08DB9-2A00-43D3-B718-DCFAD41C9E5B}">
      <dgm:prSet/>
      <dgm:spPr/>
      <dgm:t>
        <a:bodyPr/>
        <a:lstStyle/>
        <a:p>
          <a:endParaRPr lang="ru-RU" sz="1100" b="1"/>
        </a:p>
      </dgm:t>
    </dgm:pt>
    <dgm:pt modelId="{38339FB0-E72C-41C6-B50E-F0AC88B19FB8}">
      <dgm:prSet custT="1"/>
      <dgm:spPr/>
      <dgm:t>
        <a:bodyPr/>
        <a:lstStyle/>
        <a:p>
          <a:r>
            <a:rPr lang="ru-RU" sz="1100" b="1" dirty="0" smtClean="0"/>
            <a:t>38,4%</a:t>
          </a:r>
          <a:endParaRPr lang="ru-RU" sz="1100" b="1" dirty="0"/>
        </a:p>
      </dgm:t>
    </dgm:pt>
    <dgm:pt modelId="{BCD2EDD9-D801-4E03-BB4B-D967153748FB}" type="parTrans" cxnId="{5BA4828B-CA0A-4DD7-BA23-AF56465333D3}">
      <dgm:prSet/>
      <dgm:spPr/>
      <dgm:t>
        <a:bodyPr/>
        <a:lstStyle/>
        <a:p>
          <a:endParaRPr lang="ru-RU" sz="1100" b="1"/>
        </a:p>
      </dgm:t>
    </dgm:pt>
    <dgm:pt modelId="{8F96F08A-9CC7-4FB6-A9E1-3EDCD9F33FD8}" type="sibTrans" cxnId="{5BA4828B-CA0A-4DD7-BA23-AF56465333D3}">
      <dgm:prSet/>
      <dgm:spPr/>
      <dgm:t>
        <a:bodyPr/>
        <a:lstStyle/>
        <a:p>
          <a:endParaRPr lang="ru-RU" sz="1100" b="1"/>
        </a:p>
      </dgm:t>
    </dgm:pt>
    <dgm:pt modelId="{CD119780-6575-4106-AE5B-2CC6B48E5482}">
      <dgm:prSet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ru-RU" sz="1100" b="1" dirty="0" smtClean="0"/>
            <a:t>39,2%</a:t>
          </a:r>
          <a:endParaRPr lang="ru-RU" sz="1100" b="1" dirty="0"/>
        </a:p>
      </dgm:t>
    </dgm:pt>
    <dgm:pt modelId="{A99EC59D-97F4-424A-A28E-01E77005439E}" type="parTrans" cxnId="{7C2E5991-6D03-4679-BB46-318B01A66142}">
      <dgm:prSet/>
      <dgm:spPr/>
      <dgm:t>
        <a:bodyPr/>
        <a:lstStyle/>
        <a:p>
          <a:endParaRPr lang="ru-RU" sz="1100" b="1"/>
        </a:p>
      </dgm:t>
    </dgm:pt>
    <dgm:pt modelId="{3BBBAA4F-305C-4E5F-BBCB-DE1B8ED5978A}" type="sibTrans" cxnId="{7C2E5991-6D03-4679-BB46-318B01A66142}">
      <dgm:prSet/>
      <dgm:spPr/>
      <dgm:t>
        <a:bodyPr/>
        <a:lstStyle/>
        <a:p>
          <a:endParaRPr lang="ru-RU" sz="1100" b="1"/>
        </a:p>
      </dgm:t>
    </dgm:pt>
    <dgm:pt modelId="{B34B6A16-5EF9-4B63-A5E4-12B190B34880}">
      <dgm:prSet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ru-RU" sz="1100" b="1" dirty="0" smtClean="0"/>
            <a:t>40,0%</a:t>
          </a:r>
          <a:endParaRPr lang="ru-RU" sz="1100" b="1" dirty="0"/>
        </a:p>
      </dgm:t>
    </dgm:pt>
    <dgm:pt modelId="{3047CE4C-FF19-4B45-8312-79C9A6EA38F8}" type="parTrans" cxnId="{8F1F720A-D988-4739-9FFF-05E5C9E9A372}">
      <dgm:prSet/>
      <dgm:spPr/>
      <dgm:t>
        <a:bodyPr/>
        <a:lstStyle/>
        <a:p>
          <a:endParaRPr lang="ru-RU" sz="1100" b="1"/>
        </a:p>
      </dgm:t>
    </dgm:pt>
    <dgm:pt modelId="{844E05AD-2AB6-4319-9130-67827496C360}" type="sibTrans" cxnId="{8F1F720A-D988-4739-9FFF-05E5C9E9A372}">
      <dgm:prSet/>
      <dgm:spPr/>
      <dgm:t>
        <a:bodyPr/>
        <a:lstStyle/>
        <a:p>
          <a:endParaRPr lang="ru-RU" sz="1100" b="1"/>
        </a:p>
      </dgm:t>
    </dgm:pt>
    <dgm:pt modelId="{A0EE0816-71FE-4855-B1E0-02990AF78A21}">
      <dgm:prSet custT="1"/>
      <dgm:spPr/>
      <dgm:t>
        <a:bodyPr/>
        <a:lstStyle/>
        <a:p>
          <a:r>
            <a:rPr lang="ru-RU" sz="1100" b="1" dirty="0" smtClean="0"/>
            <a:t>45,8%</a:t>
          </a:r>
          <a:endParaRPr lang="ru-RU" sz="1100" b="1" dirty="0"/>
        </a:p>
      </dgm:t>
    </dgm:pt>
    <dgm:pt modelId="{75674904-C66D-4634-9B49-059D96BD5483}" type="parTrans" cxnId="{FD0B4AA9-BC48-4557-8309-723E52DF4E6F}">
      <dgm:prSet/>
      <dgm:spPr/>
      <dgm:t>
        <a:bodyPr/>
        <a:lstStyle/>
        <a:p>
          <a:endParaRPr lang="ru-RU" sz="1100" b="1"/>
        </a:p>
      </dgm:t>
    </dgm:pt>
    <dgm:pt modelId="{A2DE86E6-72CD-4DC8-9624-4DD62F96EFAF}" type="sibTrans" cxnId="{FD0B4AA9-BC48-4557-8309-723E52DF4E6F}">
      <dgm:prSet/>
      <dgm:spPr/>
      <dgm:t>
        <a:bodyPr/>
        <a:lstStyle/>
        <a:p>
          <a:endParaRPr lang="ru-RU" sz="1100" b="1"/>
        </a:p>
      </dgm:t>
    </dgm:pt>
    <dgm:pt modelId="{93520637-36B3-4AB9-B949-92D55141E733}">
      <dgm:prSet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ru-RU" sz="1100" b="1" dirty="0" smtClean="0"/>
            <a:t>46,0%</a:t>
          </a:r>
          <a:endParaRPr lang="ru-RU" sz="1100" b="1" dirty="0"/>
        </a:p>
      </dgm:t>
    </dgm:pt>
    <dgm:pt modelId="{15E02305-DAD8-4809-8067-42DAD00486AD}" type="parTrans" cxnId="{63612CDA-BBAA-48D8-BF07-558BDAD747A0}">
      <dgm:prSet/>
      <dgm:spPr/>
      <dgm:t>
        <a:bodyPr/>
        <a:lstStyle/>
        <a:p>
          <a:endParaRPr lang="ru-RU" sz="1100" b="1"/>
        </a:p>
      </dgm:t>
    </dgm:pt>
    <dgm:pt modelId="{59CBCFDE-87C7-4CA0-895C-10567390C816}" type="sibTrans" cxnId="{63612CDA-BBAA-48D8-BF07-558BDAD747A0}">
      <dgm:prSet/>
      <dgm:spPr/>
      <dgm:t>
        <a:bodyPr/>
        <a:lstStyle/>
        <a:p>
          <a:endParaRPr lang="ru-RU" sz="1100" b="1"/>
        </a:p>
      </dgm:t>
    </dgm:pt>
    <dgm:pt modelId="{9A0A1B48-08CE-44F2-8C66-5814C06EE4CC}">
      <dgm:prSet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ru-RU" sz="1100" b="1" dirty="0" smtClean="0"/>
            <a:t>46,4%</a:t>
          </a:r>
          <a:endParaRPr lang="ru-RU" sz="1100" b="1" dirty="0"/>
        </a:p>
      </dgm:t>
    </dgm:pt>
    <dgm:pt modelId="{29FE6CB6-1907-439D-BB9A-57865C4A7A77}" type="parTrans" cxnId="{B7EC6DDD-6433-44EC-9FD5-BD8BA88E6613}">
      <dgm:prSet/>
      <dgm:spPr/>
      <dgm:t>
        <a:bodyPr/>
        <a:lstStyle/>
        <a:p>
          <a:endParaRPr lang="ru-RU" sz="1100" b="1"/>
        </a:p>
      </dgm:t>
    </dgm:pt>
    <dgm:pt modelId="{26501B87-1556-4F1B-A703-D81F2BA2DB5B}" type="sibTrans" cxnId="{B7EC6DDD-6433-44EC-9FD5-BD8BA88E6613}">
      <dgm:prSet/>
      <dgm:spPr/>
      <dgm:t>
        <a:bodyPr/>
        <a:lstStyle/>
        <a:p>
          <a:endParaRPr lang="ru-RU" sz="1100" b="1"/>
        </a:p>
      </dgm:t>
    </dgm:pt>
    <dgm:pt modelId="{791EFB96-2A48-4A9C-BE1D-F031EA878AFE}">
      <dgm:prSet custT="1"/>
      <dgm:spPr/>
      <dgm:t>
        <a:bodyPr/>
        <a:lstStyle/>
        <a:p>
          <a:r>
            <a:rPr lang="ru-RU" sz="1100" b="1" dirty="0" smtClean="0"/>
            <a:t>3,7%</a:t>
          </a:r>
          <a:endParaRPr lang="ru-RU" sz="1100" b="1" dirty="0"/>
        </a:p>
      </dgm:t>
    </dgm:pt>
    <dgm:pt modelId="{1E8A2730-A5BA-46E9-A335-CB83EFC33D2E}" type="parTrans" cxnId="{6738166E-1452-4A75-8F33-77A0EBB476DE}">
      <dgm:prSet/>
      <dgm:spPr/>
      <dgm:t>
        <a:bodyPr/>
        <a:lstStyle/>
        <a:p>
          <a:endParaRPr lang="ru-RU" sz="1100" b="1"/>
        </a:p>
      </dgm:t>
    </dgm:pt>
    <dgm:pt modelId="{13658E9D-3F3D-4273-992A-0B3786DB1FA2}" type="sibTrans" cxnId="{6738166E-1452-4A75-8F33-77A0EBB476DE}">
      <dgm:prSet/>
      <dgm:spPr/>
      <dgm:t>
        <a:bodyPr/>
        <a:lstStyle/>
        <a:p>
          <a:endParaRPr lang="ru-RU" sz="1100" b="1"/>
        </a:p>
      </dgm:t>
    </dgm:pt>
    <dgm:pt modelId="{44367D81-039C-4579-8E09-66CAF90F5041}">
      <dgm:prSet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ru-RU" sz="1100" b="1" dirty="0" smtClean="0"/>
            <a:t>6,6%</a:t>
          </a:r>
          <a:endParaRPr lang="ru-RU" sz="1100" b="1" dirty="0"/>
        </a:p>
      </dgm:t>
    </dgm:pt>
    <dgm:pt modelId="{67B6E404-88D1-4D88-A32E-7761881B20C7}" type="parTrans" cxnId="{0DC76281-AE6D-4D6E-81A2-1B2B3B2AF0AA}">
      <dgm:prSet/>
      <dgm:spPr/>
      <dgm:t>
        <a:bodyPr/>
        <a:lstStyle/>
        <a:p>
          <a:endParaRPr lang="ru-RU" sz="1100" b="1"/>
        </a:p>
      </dgm:t>
    </dgm:pt>
    <dgm:pt modelId="{F7E1C861-8795-4EA1-A76A-EE2CB6232346}" type="sibTrans" cxnId="{0DC76281-AE6D-4D6E-81A2-1B2B3B2AF0AA}">
      <dgm:prSet/>
      <dgm:spPr/>
      <dgm:t>
        <a:bodyPr/>
        <a:lstStyle/>
        <a:p>
          <a:endParaRPr lang="ru-RU" sz="1100" b="1"/>
        </a:p>
      </dgm:t>
    </dgm:pt>
    <dgm:pt modelId="{614AF9F2-E1A1-4D10-882A-EB6B0D669FCA}">
      <dgm:prSet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ru-RU" sz="1100" b="1" dirty="0" smtClean="0"/>
            <a:t>3,76%</a:t>
          </a:r>
          <a:endParaRPr lang="ru-RU" sz="1100" b="1" dirty="0"/>
        </a:p>
      </dgm:t>
    </dgm:pt>
    <dgm:pt modelId="{5B0591E8-42AF-40BA-A11A-3996F9B13E48}" type="parTrans" cxnId="{F1D9D270-AECF-4F03-87DB-1FE8BCAFEC8D}">
      <dgm:prSet/>
      <dgm:spPr/>
      <dgm:t>
        <a:bodyPr/>
        <a:lstStyle/>
        <a:p>
          <a:endParaRPr lang="ru-RU" sz="1100" b="1"/>
        </a:p>
      </dgm:t>
    </dgm:pt>
    <dgm:pt modelId="{A52C1518-95AA-4EDF-99FF-93D999EDDD4A}" type="sibTrans" cxnId="{F1D9D270-AECF-4F03-87DB-1FE8BCAFEC8D}">
      <dgm:prSet/>
      <dgm:spPr/>
      <dgm:t>
        <a:bodyPr/>
        <a:lstStyle/>
        <a:p>
          <a:endParaRPr lang="ru-RU" sz="1100" b="1"/>
        </a:p>
      </dgm:t>
    </dgm:pt>
    <dgm:pt modelId="{25DDEEC2-9BA5-4367-BB24-33CAA47BBC09}" type="pres">
      <dgm:prSet presAssocID="{CE075476-E9CA-4A59-A127-31223E8D37A1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87933F1B-038B-4A5D-83E8-61DBF60EC4B3}" type="pres">
      <dgm:prSet presAssocID="{946393D2-3BB5-4D19-BAF6-84B7339845C4}" presName="vertOne" presStyleCnt="0"/>
      <dgm:spPr/>
    </dgm:pt>
    <dgm:pt modelId="{9DF12F5D-797B-4C71-93F7-7C835BFF7982}" type="pres">
      <dgm:prSet presAssocID="{946393D2-3BB5-4D19-BAF6-84B7339845C4}" presName="txOn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B51C614-670C-40C7-BCBD-B3150FB090FB}" type="pres">
      <dgm:prSet presAssocID="{946393D2-3BB5-4D19-BAF6-84B7339845C4}" presName="parTransOne" presStyleCnt="0"/>
      <dgm:spPr/>
    </dgm:pt>
    <dgm:pt modelId="{B74154C5-AFFE-498C-8E4C-911D7456AC97}" type="pres">
      <dgm:prSet presAssocID="{946393D2-3BB5-4D19-BAF6-84B7339845C4}" presName="horzOne" presStyleCnt="0"/>
      <dgm:spPr/>
    </dgm:pt>
    <dgm:pt modelId="{AA6E5317-C9D5-49D6-9218-04A9A8CDF9E8}" type="pres">
      <dgm:prSet presAssocID="{5A6BA2F8-AB86-4FEA-9FCE-F9FA52A7F9A0}" presName="vertTwo" presStyleCnt="0"/>
      <dgm:spPr/>
    </dgm:pt>
    <dgm:pt modelId="{EFD09625-1EEB-463A-9D51-52F09A5E039B}" type="pres">
      <dgm:prSet presAssocID="{5A6BA2F8-AB86-4FEA-9FCE-F9FA52A7F9A0}" presName="txTwo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65A41FF-7035-4133-9240-517AEBC67369}" type="pres">
      <dgm:prSet presAssocID="{5A6BA2F8-AB86-4FEA-9FCE-F9FA52A7F9A0}" presName="parTransTwo" presStyleCnt="0"/>
      <dgm:spPr/>
    </dgm:pt>
    <dgm:pt modelId="{ED986375-36F5-4143-A5F0-85653599471E}" type="pres">
      <dgm:prSet presAssocID="{5A6BA2F8-AB86-4FEA-9FCE-F9FA52A7F9A0}" presName="horzTwo" presStyleCnt="0"/>
      <dgm:spPr/>
    </dgm:pt>
    <dgm:pt modelId="{3DBCE625-CEFD-4EF1-944D-CC5E1F9EB348}" type="pres">
      <dgm:prSet presAssocID="{88AF55BF-2C52-478B-8F7B-157C2C0B3B5C}" presName="vertThree" presStyleCnt="0"/>
      <dgm:spPr/>
    </dgm:pt>
    <dgm:pt modelId="{A222F7FC-2C70-4D44-8E21-34A02376492D}" type="pres">
      <dgm:prSet presAssocID="{88AF55BF-2C52-478B-8F7B-157C2C0B3B5C}" presName="txThree" presStyleLbl="node3" presStyleIdx="0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0163781-30A9-4492-8F46-0B375E77D606}" type="pres">
      <dgm:prSet presAssocID="{88AF55BF-2C52-478B-8F7B-157C2C0B3B5C}" presName="parTransThree" presStyleCnt="0"/>
      <dgm:spPr/>
    </dgm:pt>
    <dgm:pt modelId="{6207E762-9DCF-4231-A9C6-08BD43E83D20}" type="pres">
      <dgm:prSet presAssocID="{88AF55BF-2C52-478B-8F7B-157C2C0B3B5C}" presName="horzThree" presStyleCnt="0"/>
      <dgm:spPr/>
    </dgm:pt>
    <dgm:pt modelId="{CFAF5DA1-06E5-4585-BDBB-446033F9BE23}" type="pres">
      <dgm:prSet presAssocID="{6B08672F-E0FF-490A-8A6A-EE15E9A347DB}" presName="vertFour" presStyleCnt="0">
        <dgm:presLayoutVars>
          <dgm:chPref val="3"/>
        </dgm:presLayoutVars>
      </dgm:prSet>
      <dgm:spPr/>
    </dgm:pt>
    <dgm:pt modelId="{F6FE7E8E-883A-4C79-93F7-AEF9AEF9F9DE}" type="pres">
      <dgm:prSet presAssocID="{6B08672F-E0FF-490A-8A6A-EE15E9A347DB}" presName="txFour" presStyleLbl="node4" presStyleIdx="0" presStyleCnt="12" custLinFactNeighborX="-36" custLinFactNeighborY="9994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4A7653C-2830-4B7A-B97A-E0B91F2A457A}" type="pres">
      <dgm:prSet presAssocID="{6B08672F-E0FF-490A-8A6A-EE15E9A347DB}" presName="parTransFour" presStyleCnt="0"/>
      <dgm:spPr/>
    </dgm:pt>
    <dgm:pt modelId="{E69FA2EB-A010-4E64-83A0-722237B7A7E1}" type="pres">
      <dgm:prSet presAssocID="{6B08672F-E0FF-490A-8A6A-EE15E9A347DB}" presName="horzFour" presStyleCnt="0"/>
      <dgm:spPr/>
    </dgm:pt>
    <dgm:pt modelId="{67CE9756-A8D0-45D9-86D8-03109F5CBCE9}" type="pres">
      <dgm:prSet presAssocID="{38339FB0-E72C-41C6-B50E-F0AC88B19FB8}" presName="vertFour" presStyleCnt="0">
        <dgm:presLayoutVars>
          <dgm:chPref val="3"/>
        </dgm:presLayoutVars>
      </dgm:prSet>
      <dgm:spPr/>
    </dgm:pt>
    <dgm:pt modelId="{B0232F34-051D-481D-9CC7-7CFB0339C454}" type="pres">
      <dgm:prSet presAssocID="{38339FB0-E72C-41C6-B50E-F0AC88B19FB8}" presName="txFour" presStyleLbl="node4" presStyleIdx="1" presStyleCnt="12" custScaleY="10000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71A3C60-BC49-49D1-BCCE-B160FCDBC262}" type="pres">
      <dgm:prSet presAssocID="{38339FB0-E72C-41C6-B50E-F0AC88B19FB8}" presName="parTransFour" presStyleCnt="0"/>
      <dgm:spPr/>
    </dgm:pt>
    <dgm:pt modelId="{03D9FDDF-6FEE-4AC3-8403-A2D130230B08}" type="pres">
      <dgm:prSet presAssocID="{38339FB0-E72C-41C6-B50E-F0AC88B19FB8}" presName="horzFour" presStyleCnt="0"/>
      <dgm:spPr/>
    </dgm:pt>
    <dgm:pt modelId="{A97F1489-052C-4C38-86B7-BC4BB90AC75E}" type="pres">
      <dgm:prSet presAssocID="{A0EE0816-71FE-4855-B1E0-02990AF78A21}" presName="vertFour" presStyleCnt="0">
        <dgm:presLayoutVars>
          <dgm:chPref val="3"/>
        </dgm:presLayoutVars>
      </dgm:prSet>
      <dgm:spPr/>
    </dgm:pt>
    <dgm:pt modelId="{4DC6FEF6-AA8E-4A28-95B0-4EA11C79CD95}" type="pres">
      <dgm:prSet presAssocID="{A0EE0816-71FE-4855-B1E0-02990AF78A21}" presName="txFour" presStyleLbl="node4" presStyleIdx="2" presStyleCnt="1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86EFF89-E9BD-466E-8956-F5C947F3F307}" type="pres">
      <dgm:prSet presAssocID="{A0EE0816-71FE-4855-B1E0-02990AF78A21}" presName="parTransFour" presStyleCnt="0"/>
      <dgm:spPr/>
    </dgm:pt>
    <dgm:pt modelId="{63BC19EF-6235-4CE4-A4BA-F52EF090EA43}" type="pres">
      <dgm:prSet presAssocID="{A0EE0816-71FE-4855-B1E0-02990AF78A21}" presName="horzFour" presStyleCnt="0"/>
      <dgm:spPr/>
    </dgm:pt>
    <dgm:pt modelId="{73293728-592E-4338-AB87-2AC4FCED647C}" type="pres">
      <dgm:prSet presAssocID="{791EFB96-2A48-4A9C-BE1D-F031EA878AFE}" presName="vertFour" presStyleCnt="0">
        <dgm:presLayoutVars>
          <dgm:chPref val="3"/>
        </dgm:presLayoutVars>
      </dgm:prSet>
      <dgm:spPr/>
    </dgm:pt>
    <dgm:pt modelId="{615F75F9-6DBD-4ECA-9FA4-52847E4C9098}" type="pres">
      <dgm:prSet presAssocID="{791EFB96-2A48-4A9C-BE1D-F031EA878AFE}" presName="txFour" presStyleLbl="node4" presStyleIdx="3" presStyleCnt="1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877937E-BF6D-4EE3-A84E-C485A4A82125}" type="pres">
      <dgm:prSet presAssocID="{791EFB96-2A48-4A9C-BE1D-F031EA878AFE}" presName="horzFour" presStyleCnt="0"/>
      <dgm:spPr/>
    </dgm:pt>
    <dgm:pt modelId="{9F687AEC-AB3B-4512-84AB-9EF38359FE99}" type="pres">
      <dgm:prSet presAssocID="{5BB4011B-E3FC-4057-A00E-8A9838BA3A59}" presName="sibSpaceThree" presStyleCnt="0"/>
      <dgm:spPr/>
    </dgm:pt>
    <dgm:pt modelId="{113415A5-E91F-4FE8-9BF8-30244626B0BF}" type="pres">
      <dgm:prSet presAssocID="{A57325F4-ED51-4632-8210-EB7BB1A937E3}" presName="vertThree" presStyleCnt="0"/>
      <dgm:spPr/>
    </dgm:pt>
    <dgm:pt modelId="{98728C6C-700D-4AF5-919D-571D1B1C73D6}" type="pres">
      <dgm:prSet presAssocID="{A57325F4-ED51-4632-8210-EB7BB1A937E3}" presName="txThree" presStyleLbl="node3" presStyleIdx="1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DA4393A-B616-4187-9FD5-5855AF709139}" type="pres">
      <dgm:prSet presAssocID="{A57325F4-ED51-4632-8210-EB7BB1A937E3}" presName="parTransThree" presStyleCnt="0"/>
      <dgm:spPr/>
    </dgm:pt>
    <dgm:pt modelId="{5DBF41F9-76A7-4B1D-8947-AD1CA93918D7}" type="pres">
      <dgm:prSet presAssocID="{A57325F4-ED51-4632-8210-EB7BB1A937E3}" presName="horzThree" presStyleCnt="0"/>
      <dgm:spPr/>
    </dgm:pt>
    <dgm:pt modelId="{AE066C26-0F89-4F74-8EEE-568A145904EB}" type="pres">
      <dgm:prSet presAssocID="{F6F97186-B344-4193-9FE9-6DFB5403A289}" presName="vertFour" presStyleCnt="0">
        <dgm:presLayoutVars>
          <dgm:chPref val="3"/>
        </dgm:presLayoutVars>
      </dgm:prSet>
      <dgm:spPr/>
    </dgm:pt>
    <dgm:pt modelId="{8A4A9CFA-AEA9-4F05-83EE-AD7DC19C36EB}" type="pres">
      <dgm:prSet presAssocID="{F6F97186-B344-4193-9FE9-6DFB5403A289}" presName="txFour" presStyleLbl="node4" presStyleIdx="4" presStyleCnt="1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95BD70D-9B23-4D1F-955D-1C23DF0F0579}" type="pres">
      <dgm:prSet presAssocID="{F6F97186-B344-4193-9FE9-6DFB5403A289}" presName="parTransFour" presStyleCnt="0"/>
      <dgm:spPr/>
    </dgm:pt>
    <dgm:pt modelId="{74FFA38C-DB40-401A-8BBA-313CB5741F28}" type="pres">
      <dgm:prSet presAssocID="{F6F97186-B344-4193-9FE9-6DFB5403A289}" presName="horzFour" presStyleCnt="0"/>
      <dgm:spPr/>
    </dgm:pt>
    <dgm:pt modelId="{0149EBE6-AA59-4F78-AF18-137F8047AB47}" type="pres">
      <dgm:prSet presAssocID="{CD119780-6575-4106-AE5B-2CC6B48E5482}" presName="vertFour" presStyleCnt="0">
        <dgm:presLayoutVars>
          <dgm:chPref val="3"/>
        </dgm:presLayoutVars>
      </dgm:prSet>
      <dgm:spPr/>
    </dgm:pt>
    <dgm:pt modelId="{14BABD28-5047-47A3-A701-B7AFBBE28819}" type="pres">
      <dgm:prSet presAssocID="{CD119780-6575-4106-AE5B-2CC6B48E5482}" presName="txFour" presStyleLbl="node4" presStyleIdx="5" presStyleCnt="1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F489D25-51FA-4C91-9DDF-6BA1DB51256D}" type="pres">
      <dgm:prSet presAssocID="{CD119780-6575-4106-AE5B-2CC6B48E5482}" presName="parTransFour" presStyleCnt="0"/>
      <dgm:spPr/>
    </dgm:pt>
    <dgm:pt modelId="{D0D594F6-8533-4A50-8AE7-20755C3BFFA9}" type="pres">
      <dgm:prSet presAssocID="{CD119780-6575-4106-AE5B-2CC6B48E5482}" presName="horzFour" presStyleCnt="0"/>
      <dgm:spPr/>
    </dgm:pt>
    <dgm:pt modelId="{25C7D557-F0AE-4C4E-8B80-BC2468777DC6}" type="pres">
      <dgm:prSet presAssocID="{93520637-36B3-4AB9-B949-92D55141E733}" presName="vertFour" presStyleCnt="0">
        <dgm:presLayoutVars>
          <dgm:chPref val="3"/>
        </dgm:presLayoutVars>
      </dgm:prSet>
      <dgm:spPr/>
    </dgm:pt>
    <dgm:pt modelId="{8E7E2D4A-62E6-4A23-A5DD-552A63903B64}" type="pres">
      <dgm:prSet presAssocID="{93520637-36B3-4AB9-B949-92D55141E733}" presName="txFour" presStyleLbl="node4" presStyleIdx="6" presStyleCnt="1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B983630-5D09-45D7-92AD-109BAA43CF48}" type="pres">
      <dgm:prSet presAssocID="{93520637-36B3-4AB9-B949-92D55141E733}" presName="parTransFour" presStyleCnt="0"/>
      <dgm:spPr/>
    </dgm:pt>
    <dgm:pt modelId="{B338BAF6-59FE-4215-B697-18ED9B1E550D}" type="pres">
      <dgm:prSet presAssocID="{93520637-36B3-4AB9-B949-92D55141E733}" presName="horzFour" presStyleCnt="0"/>
      <dgm:spPr/>
    </dgm:pt>
    <dgm:pt modelId="{C2D8D153-FBF9-44C5-B447-F4BF501D8FA1}" type="pres">
      <dgm:prSet presAssocID="{44367D81-039C-4579-8E09-66CAF90F5041}" presName="vertFour" presStyleCnt="0">
        <dgm:presLayoutVars>
          <dgm:chPref val="3"/>
        </dgm:presLayoutVars>
      </dgm:prSet>
      <dgm:spPr/>
    </dgm:pt>
    <dgm:pt modelId="{085136A3-D02F-461C-B31C-FD1D69D16759}" type="pres">
      <dgm:prSet presAssocID="{44367D81-039C-4579-8E09-66CAF90F5041}" presName="txFour" presStyleLbl="node4" presStyleIdx="7" presStyleCnt="12" custLinFactNeighborX="-110" custLinFactNeighborY="824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A9FECDA-0971-4926-9F35-6C36E65B14A9}" type="pres">
      <dgm:prSet presAssocID="{44367D81-039C-4579-8E09-66CAF90F5041}" presName="horzFour" presStyleCnt="0"/>
      <dgm:spPr/>
    </dgm:pt>
    <dgm:pt modelId="{694C6A3E-E1B4-4940-ABED-A0BE47161CCE}" type="pres">
      <dgm:prSet presAssocID="{C6F24F42-97B0-4B65-A4C6-FEB3AD0E1596}" presName="sibSpaceTwo" presStyleCnt="0"/>
      <dgm:spPr/>
    </dgm:pt>
    <dgm:pt modelId="{22BDFE06-8D1B-4C76-8FF0-2DABD4B35522}" type="pres">
      <dgm:prSet presAssocID="{7711325B-E859-44FE-8B41-57F9AFDCA54B}" presName="vertTwo" presStyleCnt="0"/>
      <dgm:spPr/>
    </dgm:pt>
    <dgm:pt modelId="{576C6983-4618-426C-8177-DEA9FE3AC4EB}" type="pres">
      <dgm:prSet presAssocID="{7711325B-E859-44FE-8B41-57F9AFDCA54B}" presName="txTwo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98D5BED-6816-45E0-A418-8DCFF49902AF}" type="pres">
      <dgm:prSet presAssocID="{7711325B-E859-44FE-8B41-57F9AFDCA54B}" presName="parTransTwo" presStyleCnt="0"/>
      <dgm:spPr/>
    </dgm:pt>
    <dgm:pt modelId="{508A389B-C0F5-43D4-BD46-7C9F058EB2F7}" type="pres">
      <dgm:prSet presAssocID="{7711325B-E859-44FE-8B41-57F9AFDCA54B}" presName="horzTwo" presStyleCnt="0"/>
      <dgm:spPr/>
    </dgm:pt>
    <dgm:pt modelId="{4BE30B0A-6BC4-4384-8F26-09633F1C2F67}" type="pres">
      <dgm:prSet presAssocID="{B27758F7-CCC5-4853-943C-C625AC5B9618}" presName="vertThree" presStyleCnt="0"/>
      <dgm:spPr/>
    </dgm:pt>
    <dgm:pt modelId="{C1736FFF-D3A9-461C-843A-75D86022B9DC}" type="pres">
      <dgm:prSet presAssocID="{B27758F7-CCC5-4853-943C-C625AC5B9618}" presName="txThree" presStyleLbl="node3" presStyleIdx="2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5FD02FA-D649-4107-81C7-BA7596601166}" type="pres">
      <dgm:prSet presAssocID="{B27758F7-CCC5-4853-943C-C625AC5B9618}" presName="parTransThree" presStyleCnt="0"/>
      <dgm:spPr/>
    </dgm:pt>
    <dgm:pt modelId="{62BDDD9A-D02D-4EC9-9A51-1238D67179B7}" type="pres">
      <dgm:prSet presAssocID="{B27758F7-CCC5-4853-943C-C625AC5B9618}" presName="horzThree" presStyleCnt="0"/>
      <dgm:spPr/>
    </dgm:pt>
    <dgm:pt modelId="{244A4C12-9192-4253-93E3-A0FF0E338196}" type="pres">
      <dgm:prSet presAssocID="{A1BB5A2E-A45D-4F6A-B329-CD4782193917}" presName="vertFour" presStyleCnt="0">
        <dgm:presLayoutVars>
          <dgm:chPref val="3"/>
        </dgm:presLayoutVars>
      </dgm:prSet>
      <dgm:spPr/>
    </dgm:pt>
    <dgm:pt modelId="{33D6FFE4-E349-423D-A7F1-8E1A49A29AC4}" type="pres">
      <dgm:prSet presAssocID="{A1BB5A2E-A45D-4F6A-B329-CD4782193917}" presName="txFour" presStyleLbl="node4" presStyleIdx="8" presStyleCnt="1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3C3D53A-843E-4C4F-9A60-8FB58F11DD4E}" type="pres">
      <dgm:prSet presAssocID="{A1BB5A2E-A45D-4F6A-B329-CD4782193917}" presName="parTransFour" presStyleCnt="0"/>
      <dgm:spPr/>
    </dgm:pt>
    <dgm:pt modelId="{6E5BFFB0-6E2B-4011-9640-F6BAB03B9ADF}" type="pres">
      <dgm:prSet presAssocID="{A1BB5A2E-A45D-4F6A-B329-CD4782193917}" presName="horzFour" presStyleCnt="0"/>
      <dgm:spPr/>
    </dgm:pt>
    <dgm:pt modelId="{FF422C5A-2F9A-4C9D-854E-BFC785439DEC}" type="pres">
      <dgm:prSet presAssocID="{B34B6A16-5EF9-4B63-A5E4-12B190B34880}" presName="vertFour" presStyleCnt="0">
        <dgm:presLayoutVars>
          <dgm:chPref val="3"/>
        </dgm:presLayoutVars>
      </dgm:prSet>
      <dgm:spPr/>
    </dgm:pt>
    <dgm:pt modelId="{C586111C-58B6-40AF-8D8A-60EE680572BA}" type="pres">
      <dgm:prSet presAssocID="{B34B6A16-5EF9-4B63-A5E4-12B190B34880}" presName="txFour" presStyleLbl="node4" presStyleIdx="9" presStyleCnt="1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0E0AB26-1DEA-4D08-AD62-8A7E0816A59C}" type="pres">
      <dgm:prSet presAssocID="{B34B6A16-5EF9-4B63-A5E4-12B190B34880}" presName="parTransFour" presStyleCnt="0"/>
      <dgm:spPr/>
    </dgm:pt>
    <dgm:pt modelId="{FFF447F9-BACE-4B19-B5DF-5D71FE61C4DC}" type="pres">
      <dgm:prSet presAssocID="{B34B6A16-5EF9-4B63-A5E4-12B190B34880}" presName="horzFour" presStyleCnt="0"/>
      <dgm:spPr/>
    </dgm:pt>
    <dgm:pt modelId="{5106FDE3-AC3E-4615-8C4F-829EABC2C26C}" type="pres">
      <dgm:prSet presAssocID="{9A0A1B48-08CE-44F2-8C66-5814C06EE4CC}" presName="vertFour" presStyleCnt="0">
        <dgm:presLayoutVars>
          <dgm:chPref val="3"/>
        </dgm:presLayoutVars>
      </dgm:prSet>
      <dgm:spPr/>
    </dgm:pt>
    <dgm:pt modelId="{41590EE3-70B4-4E0E-8D44-18EF1FD97F2E}" type="pres">
      <dgm:prSet presAssocID="{9A0A1B48-08CE-44F2-8C66-5814C06EE4CC}" presName="txFour" presStyleLbl="node4" presStyleIdx="10" presStyleCnt="1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8DAA9F4-0E18-4F78-BD4F-92D296477D35}" type="pres">
      <dgm:prSet presAssocID="{9A0A1B48-08CE-44F2-8C66-5814C06EE4CC}" presName="parTransFour" presStyleCnt="0"/>
      <dgm:spPr/>
    </dgm:pt>
    <dgm:pt modelId="{D1A4E4BA-FB74-44DD-88E4-672303AAC4FA}" type="pres">
      <dgm:prSet presAssocID="{9A0A1B48-08CE-44F2-8C66-5814C06EE4CC}" presName="horzFour" presStyleCnt="0"/>
      <dgm:spPr/>
    </dgm:pt>
    <dgm:pt modelId="{E5B57F09-2B59-4711-A8C9-974EF4149D9A}" type="pres">
      <dgm:prSet presAssocID="{614AF9F2-E1A1-4D10-882A-EB6B0D669FCA}" presName="vertFour" presStyleCnt="0">
        <dgm:presLayoutVars>
          <dgm:chPref val="3"/>
        </dgm:presLayoutVars>
      </dgm:prSet>
      <dgm:spPr/>
    </dgm:pt>
    <dgm:pt modelId="{6CE5FDB4-BFBB-4259-A330-B441199BCE24}" type="pres">
      <dgm:prSet presAssocID="{614AF9F2-E1A1-4D10-882A-EB6B0D669FCA}" presName="txFour" presStyleLbl="node4" presStyleIdx="11" presStyleCnt="1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607D5B5-B0CE-46E0-84C5-F456BAF04EE4}" type="pres">
      <dgm:prSet presAssocID="{614AF9F2-E1A1-4D10-882A-EB6B0D669FCA}" presName="horzFour" presStyleCnt="0"/>
      <dgm:spPr/>
    </dgm:pt>
  </dgm:ptLst>
  <dgm:cxnLst>
    <dgm:cxn modelId="{63612CDA-BBAA-48D8-BF07-558BDAD747A0}" srcId="{CD119780-6575-4106-AE5B-2CC6B48E5482}" destId="{93520637-36B3-4AB9-B949-92D55141E733}" srcOrd="0" destOrd="0" parTransId="{15E02305-DAD8-4809-8067-42DAD00486AD}" sibTransId="{59CBCFDE-87C7-4CA0-895C-10567390C816}"/>
    <dgm:cxn modelId="{6738166E-1452-4A75-8F33-77A0EBB476DE}" srcId="{A0EE0816-71FE-4855-B1E0-02990AF78A21}" destId="{791EFB96-2A48-4A9C-BE1D-F031EA878AFE}" srcOrd="0" destOrd="0" parTransId="{1E8A2730-A5BA-46E9-A335-CB83EFC33D2E}" sibTransId="{13658E9D-3F3D-4273-992A-0B3786DB1FA2}"/>
    <dgm:cxn modelId="{329F3E28-CFA8-4540-8A8C-8719029AF17D}" type="presOf" srcId="{A1BB5A2E-A45D-4F6A-B329-CD4782193917}" destId="{33D6FFE4-E349-423D-A7F1-8E1A49A29AC4}" srcOrd="0" destOrd="0" presId="urn:microsoft.com/office/officeart/2005/8/layout/hierarchy4"/>
    <dgm:cxn modelId="{C28CBCF7-3139-40F7-B426-1830BB2434D9}" srcId="{A57325F4-ED51-4632-8210-EB7BB1A937E3}" destId="{F6F97186-B344-4193-9FE9-6DFB5403A289}" srcOrd="0" destOrd="0" parTransId="{F22CCE59-9B42-4DA2-949C-34E1E0586A20}" sibTransId="{01E5FF1C-8ED4-4ED1-A0DD-0AA37640AF28}"/>
    <dgm:cxn modelId="{803A1012-8620-4075-955A-06B7C5002022}" type="presOf" srcId="{5A6BA2F8-AB86-4FEA-9FCE-F9FA52A7F9A0}" destId="{EFD09625-1EEB-463A-9D51-52F09A5E039B}" srcOrd="0" destOrd="0" presId="urn:microsoft.com/office/officeart/2005/8/layout/hierarchy4"/>
    <dgm:cxn modelId="{893DE838-A5A1-4FB9-864B-64B27BCCFF7E}" type="presOf" srcId="{B27758F7-CCC5-4853-943C-C625AC5B9618}" destId="{C1736FFF-D3A9-461C-843A-75D86022B9DC}" srcOrd="0" destOrd="0" presId="urn:microsoft.com/office/officeart/2005/8/layout/hierarchy4"/>
    <dgm:cxn modelId="{5BA4828B-CA0A-4DD7-BA23-AF56465333D3}" srcId="{6B08672F-E0FF-490A-8A6A-EE15E9A347DB}" destId="{38339FB0-E72C-41C6-B50E-F0AC88B19FB8}" srcOrd="0" destOrd="0" parTransId="{BCD2EDD9-D801-4E03-BB4B-D967153748FB}" sibTransId="{8F96F08A-9CC7-4FB6-A9E1-3EDCD9F33FD8}"/>
    <dgm:cxn modelId="{2A1465B5-45D1-4BA9-A1A3-1B4CFF8BCFDD}" type="presOf" srcId="{F6F97186-B344-4193-9FE9-6DFB5403A289}" destId="{8A4A9CFA-AEA9-4F05-83EE-AD7DC19C36EB}" srcOrd="0" destOrd="0" presId="urn:microsoft.com/office/officeart/2005/8/layout/hierarchy4"/>
    <dgm:cxn modelId="{0BA4BC91-63D1-4150-A3D8-4B5CE4AAE016}" srcId="{5A6BA2F8-AB86-4FEA-9FCE-F9FA52A7F9A0}" destId="{88AF55BF-2C52-478B-8F7B-157C2C0B3B5C}" srcOrd="0" destOrd="0" parTransId="{864D3113-CD68-4C58-934C-D98B64584BCB}" sibTransId="{5BB4011B-E3FC-4057-A00E-8A9838BA3A59}"/>
    <dgm:cxn modelId="{F0AC026D-AE28-49F3-B945-C4A0BEBDF4BE}" type="presOf" srcId="{946393D2-3BB5-4D19-BAF6-84B7339845C4}" destId="{9DF12F5D-797B-4C71-93F7-7C835BFF7982}" srcOrd="0" destOrd="0" presId="urn:microsoft.com/office/officeart/2005/8/layout/hierarchy4"/>
    <dgm:cxn modelId="{F3992846-B22E-45F2-ACF7-7B55CAFBD666}" type="presOf" srcId="{93520637-36B3-4AB9-B949-92D55141E733}" destId="{8E7E2D4A-62E6-4A23-A5DD-552A63903B64}" srcOrd="0" destOrd="0" presId="urn:microsoft.com/office/officeart/2005/8/layout/hierarchy4"/>
    <dgm:cxn modelId="{1FF7502F-E99E-4EF5-B587-5201A639FF7B}" type="presOf" srcId="{CD119780-6575-4106-AE5B-2CC6B48E5482}" destId="{14BABD28-5047-47A3-A701-B7AFBBE28819}" srcOrd="0" destOrd="0" presId="urn:microsoft.com/office/officeart/2005/8/layout/hierarchy4"/>
    <dgm:cxn modelId="{6893F40D-9DF2-4124-BA9E-2856B80D5628}" type="presOf" srcId="{A57325F4-ED51-4632-8210-EB7BB1A937E3}" destId="{98728C6C-700D-4AF5-919D-571D1B1C73D6}" srcOrd="0" destOrd="0" presId="urn:microsoft.com/office/officeart/2005/8/layout/hierarchy4"/>
    <dgm:cxn modelId="{678B48B4-1F8C-4E4C-9376-94111B414F86}" type="presOf" srcId="{6B08672F-E0FF-490A-8A6A-EE15E9A347DB}" destId="{F6FE7E8E-883A-4C79-93F7-AEF9AEF9F9DE}" srcOrd="0" destOrd="0" presId="urn:microsoft.com/office/officeart/2005/8/layout/hierarchy4"/>
    <dgm:cxn modelId="{AB2A6E4F-7D07-475D-8F1B-C69135DB1250}" type="presOf" srcId="{CE075476-E9CA-4A59-A127-31223E8D37A1}" destId="{25DDEEC2-9BA5-4367-BB24-33CAA47BBC09}" srcOrd="0" destOrd="0" presId="urn:microsoft.com/office/officeart/2005/8/layout/hierarchy4"/>
    <dgm:cxn modelId="{3966737F-A754-4264-918A-24B4E40D34C8}" type="presOf" srcId="{38339FB0-E72C-41C6-B50E-F0AC88B19FB8}" destId="{B0232F34-051D-481D-9CC7-7CFB0339C454}" srcOrd="0" destOrd="0" presId="urn:microsoft.com/office/officeart/2005/8/layout/hierarchy4"/>
    <dgm:cxn modelId="{9404D4AB-6F0F-4DEF-AA53-8645A9122A6D}" type="presOf" srcId="{9A0A1B48-08CE-44F2-8C66-5814C06EE4CC}" destId="{41590EE3-70B4-4E0E-8D44-18EF1FD97F2E}" srcOrd="0" destOrd="0" presId="urn:microsoft.com/office/officeart/2005/8/layout/hierarchy4"/>
    <dgm:cxn modelId="{3821D215-50DC-4EAE-AD81-377BDEA24128}" type="presOf" srcId="{A0EE0816-71FE-4855-B1E0-02990AF78A21}" destId="{4DC6FEF6-AA8E-4A28-95B0-4EA11C79CD95}" srcOrd="0" destOrd="0" presId="urn:microsoft.com/office/officeart/2005/8/layout/hierarchy4"/>
    <dgm:cxn modelId="{F735F7F1-474F-465E-BF7E-653DE1F70A23}" type="presOf" srcId="{44367D81-039C-4579-8E09-66CAF90F5041}" destId="{085136A3-D02F-461C-B31C-FD1D69D16759}" srcOrd="0" destOrd="0" presId="urn:microsoft.com/office/officeart/2005/8/layout/hierarchy4"/>
    <dgm:cxn modelId="{FD0B4AA9-BC48-4557-8309-723E52DF4E6F}" srcId="{38339FB0-E72C-41C6-B50E-F0AC88B19FB8}" destId="{A0EE0816-71FE-4855-B1E0-02990AF78A21}" srcOrd="0" destOrd="0" parTransId="{75674904-C66D-4634-9B49-059D96BD5483}" sibTransId="{A2DE86E6-72CD-4DC8-9624-4DD62F96EFAF}"/>
    <dgm:cxn modelId="{8F1F720A-D988-4739-9FFF-05E5C9E9A372}" srcId="{A1BB5A2E-A45D-4F6A-B329-CD4782193917}" destId="{B34B6A16-5EF9-4B63-A5E4-12B190B34880}" srcOrd="0" destOrd="0" parTransId="{3047CE4C-FF19-4B45-8312-79C9A6EA38F8}" sibTransId="{844E05AD-2AB6-4319-9130-67827496C360}"/>
    <dgm:cxn modelId="{E7E21DB7-450C-44FF-A2E8-68B67B21A1A5}" type="presOf" srcId="{B34B6A16-5EF9-4B63-A5E4-12B190B34880}" destId="{C586111C-58B6-40AF-8D8A-60EE680572BA}" srcOrd="0" destOrd="0" presId="urn:microsoft.com/office/officeart/2005/8/layout/hierarchy4"/>
    <dgm:cxn modelId="{92D76B32-6C1E-4D17-BAA1-731159495330}" type="presOf" srcId="{88AF55BF-2C52-478B-8F7B-157C2C0B3B5C}" destId="{A222F7FC-2C70-4D44-8E21-34A02376492D}" srcOrd="0" destOrd="0" presId="urn:microsoft.com/office/officeart/2005/8/layout/hierarchy4"/>
    <dgm:cxn modelId="{605000A8-E9A8-4E12-A1C8-8FA726E7C9AE}" srcId="{946393D2-3BB5-4D19-BAF6-84B7339845C4}" destId="{7711325B-E859-44FE-8B41-57F9AFDCA54B}" srcOrd="1" destOrd="0" parTransId="{2BF8A7FD-5B45-414F-8537-22861CA0057A}" sibTransId="{A670FA7C-7403-44C0-BA19-83B2BA693E61}"/>
    <dgm:cxn modelId="{719BABF1-EF46-4653-BCA3-56EE4DDB6CAC}" type="presOf" srcId="{791EFB96-2A48-4A9C-BE1D-F031EA878AFE}" destId="{615F75F9-6DBD-4ECA-9FA4-52847E4C9098}" srcOrd="0" destOrd="0" presId="urn:microsoft.com/office/officeart/2005/8/layout/hierarchy4"/>
    <dgm:cxn modelId="{0DC76281-AE6D-4D6E-81A2-1B2B3B2AF0AA}" srcId="{93520637-36B3-4AB9-B949-92D55141E733}" destId="{44367D81-039C-4579-8E09-66CAF90F5041}" srcOrd="0" destOrd="0" parTransId="{67B6E404-88D1-4D88-A32E-7761881B20C7}" sibTransId="{F7E1C861-8795-4EA1-A76A-EE2CB6232346}"/>
    <dgm:cxn modelId="{E4F2792D-07C5-4C94-A5E2-650B4BA37CD8}" srcId="{5A6BA2F8-AB86-4FEA-9FCE-F9FA52A7F9A0}" destId="{A57325F4-ED51-4632-8210-EB7BB1A937E3}" srcOrd="1" destOrd="0" parTransId="{6150F581-7907-438C-A5FF-D5610DEF132F}" sibTransId="{E72CAC59-F6F2-42E5-B76B-89BAE641EF02}"/>
    <dgm:cxn modelId="{D6B350AA-88FF-44AE-BC46-55D0AE4EE2DA}" type="presOf" srcId="{614AF9F2-E1A1-4D10-882A-EB6B0D669FCA}" destId="{6CE5FDB4-BFBB-4259-A330-B441199BCE24}" srcOrd="0" destOrd="0" presId="urn:microsoft.com/office/officeart/2005/8/layout/hierarchy4"/>
    <dgm:cxn modelId="{EFA08DB9-2A00-43D3-B718-DCFAD41C9E5B}" srcId="{B27758F7-CCC5-4853-943C-C625AC5B9618}" destId="{A1BB5A2E-A45D-4F6A-B329-CD4782193917}" srcOrd="0" destOrd="0" parTransId="{64F31578-307B-4AF8-9DDD-FA0365BF46F7}" sibTransId="{EE696C4B-FDDD-492E-99F0-85F84DCD2C36}"/>
    <dgm:cxn modelId="{F1D9D270-AECF-4F03-87DB-1FE8BCAFEC8D}" srcId="{9A0A1B48-08CE-44F2-8C66-5814C06EE4CC}" destId="{614AF9F2-E1A1-4D10-882A-EB6B0D669FCA}" srcOrd="0" destOrd="0" parTransId="{5B0591E8-42AF-40BA-A11A-3996F9B13E48}" sibTransId="{A52C1518-95AA-4EDF-99FF-93D999EDDD4A}"/>
    <dgm:cxn modelId="{81491584-AF29-4A41-A880-E8728934FEF0}" srcId="{88AF55BF-2C52-478B-8F7B-157C2C0B3B5C}" destId="{6B08672F-E0FF-490A-8A6A-EE15E9A347DB}" srcOrd="0" destOrd="0" parTransId="{C79FC32D-21F6-44D8-BB85-40E56683B653}" sibTransId="{1D61555D-5C35-4B12-BFFF-483B302CB699}"/>
    <dgm:cxn modelId="{85E56FFB-E071-40C7-BFC1-E9508A75A379}" srcId="{946393D2-3BB5-4D19-BAF6-84B7339845C4}" destId="{5A6BA2F8-AB86-4FEA-9FCE-F9FA52A7F9A0}" srcOrd="0" destOrd="0" parTransId="{6CA8BE2D-8B63-444F-91FB-8F9AAFFFD516}" sibTransId="{C6F24F42-97B0-4B65-A4C6-FEB3AD0E1596}"/>
    <dgm:cxn modelId="{B7EC6DDD-6433-44EC-9FD5-BD8BA88E6613}" srcId="{B34B6A16-5EF9-4B63-A5E4-12B190B34880}" destId="{9A0A1B48-08CE-44F2-8C66-5814C06EE4CC}" srcOrd="0" destOrd="0" parTransId="{29FE6CB6-1907-439D-BB9A-57865C4A7A77}" sibTransId="{26501B87-1556-4F1B-A703-D81F2BA2DB5B}"/>
    <dgm:cxn modelId="{7C2E5991-6D03-4679-BB46-318B01A66142}" srcId="{F6F97186-B344-4193-9FE9-6DFB5403A289}" destId="{CD119780-6575-4106-AE5B-2CC6B48E5482}" srcOrd="0" destOrd="0" parTransId="{A99EC59D-97F4-424A-A28E-01E77005439E}" sibTransId="{3BBBAA4F-305C-4E5F-BBCB-DE1B8ED5978A}"/>
    <dgm:cxn modelId="{C38E8795-CB70-4D9A-9446-1192A76BFB91}" srcId="{7711325B-E859-44FE-8B41-57F9AFDCA54B}" destId="{B27758F7-CCC5-4853-943C-C625AC5B9618}" srcOrd="0" destOrd="0" parTransId="{9938749E-0144-426C-8499-F0A7FBDF416A}" sibTransId="{34700083-B36F-462F-B323-1D0EB181521B}"/>
    <dgm:cxn modelId="{177B1604-DECB-437F-BD0A-A555EEF6E09F}" srcId="{CE075476-E9CA-4A59-A127-31223E8D37A1}" destId="{946393D2-3BB5-4D19-BAF6-84B7339845C4}" srcOrd="0" destOrd="0" parTransId="{6D4C3ED2-39E1-4137-9A50-9D8AF25F37D5}" sibTransId="{E900975D-4121-430B-8FA3-BEFE3EC45817}"/>
    <dgm:cxn modelId="{798E47D9-CCCC-4FCA-971E-02ADC66F2DE7}" type="presOf" srcId="{7711325B-E859-44FE-8B41-57F9AFDCA54B}" destId="{576C6983-4618-426C-8177-DEA9FE3AC4EB}" srcOrd="0" destOrd="0" presId="urn:microsoft.com/office/officeart/2005/8/layout/hierarchy4"/>
    <dgm:cxn modelId="{A7C3166D-5B5A-4D47-BEAA-F7905C96E3C0}" type="presParOf" srcId="{25DDEEC2-9BA5-4367-BB24-33CAA47BBC09}" destId="{87933F1B-038B-4A5D-83E8-61DBF60EC4B3}" srcOrd="0" destOrd="0" presId="urn:microsoft.com/office/officeart/2005/8/layout/hierarchy4"/>
    <dgm:cxn modelId="{088EC977-B924-418C-9D0A-AE7021222A18}" type="presParOf" srcId="{87933F1B-038B-4A5D-83E8-61DBF60EC4B3}" destId="{9DF12F5D-797B-4C71-93F7-7C835BFF7982}" srcOrd="0" destOrd="0" presId="urn:microsoft.com/office/officeart/2005/8/layout/hierarchy4"/>
    <dgm:cxn modelId="{BCB9307C-8E5F-4334-8189-5F15A31C6723}" type="presParOf" srcId="{87933F1B-038B-4A5D-83E8-61DBF60EC4B3}" destId="{BB51C614-670C-40C7-BCBD-B3150FB090FB}" srcOrd="1" destOrd="0" presId="urn:microsoft.com/office/officeart/2005/8/layout/hierarchy4"/>
    <dgm:cxn modelId="{0F273561-1E25-4C35-973A-0909A72E2702}" type="presParOf" srcId="{87933F1B-038B-4A5D-83E8-61DBF60EC4B3}" destId="{B74154C5-AFFE-498C-8E4C-911D7456AC97}" srcOrd="2" destOrd="0" presId="urn:microsoft.com/office/officeart/2005/8/layout/hierarchy4"/>
    <dgm:cxn modelId="{35EA2857-E932-4A40-87F5-825869C84F0C}" type="presParOf" srcId="{B74154C5-AFFE-498C-8E4C-911D7456AC97}" destId="{AA6E5317-C9D5-49D6-9218-04A9A8CDF9E8}" srcOrd="0" destOrd="0" presId="urn:microsoft.com/office/officeart/2005/8/layout/hierarchy4"/>
    <dgm:cxn modelId="{581889AC-4829-446F-BA51-C53A56760784}" type="presParOf" srcId="{AA6E5317-C9D5-49D6-9218-04A9A8CDF9E8}" destId="{EFD09625-1EEB-463A-9D51-52F09A5E039B}" srcOrd="0" destOrd="0" presId="urn:microsoft.com/office/officeart/2005/8/layout/hierarchy4"/>
    <dgm:cxn modelId="{17A39EC8-41D5-4535-8DCC-C7ABA07C96BF}" type="presParOf" srcId="{AA6E5317-C9D5-49D6-9218-04A9A8CDF9E8}" destId="{D65A41FF-7035-4133-9240-517AEBC67369}" srcOrd="1" destOrd="0" presId="urn:microsoft.com/office/officeart/2005/8/layout/hierarchy4"/>
    <dgm:cxn modelId="{25B6484F-F989-42EE-8AA3-C77B538BC1D4}" type="presParOf" srcId="{AA6E5317-C9D5-49D6-9218-04A9A8CDF9E8}" destId="{ED986375-36F5-4143-A5F0-85653599471E}" srcOrd="2" destOrd="0" presId="urn:microsoft.com/office/officeart/2005/8/layout/hierarchy4"/>
    <dgm:cxn modelId="{A51F6B41-DD59-413E-B416-E19F5769AA2E}" type="presParOf" srcId="{ED986375-36F5-4143-A5F0-85653599471E}" destId="{3DBCE625-CEFD-4EF1-944D-CC5E1F9EB348}" srcOrd="0" destOrd="0" presId="urn:microsoft.com/office/officeart/2005/8/layout/hierarchy4"/>
    <dgm:cxn modelId="{86571826-228D-469B-9220-264FB290CF2B}" type="presParOf" srcId="{3DBCE625-CEFD-4EF1-944D-CC5E1F9EB348}" destId="{A222F7FC-2C70-4D44-8E21-34A02376492D}" srcOrd="0" destOrd="0" presId="urn:microsoft.com/office/officeart/2005/8/layout/hierarchy4"/>
    <dgm:cxn modelId="{D61AE301-FB32-4E9C-AB52-358C82742DC5}" type="presParOf" srcId="{3DBCE625-CEFD-4EF1-944D-CC5E1F9EB348}" destId="{F0163781-30A9-4492-8F46-0B375E77D606}" srcOrd="1" destOrd="0" presId="urn:microsoft.com/office/officeart/2005/8/layout/hierarchy4"/>
    <dgm:cxn modelId="{822391A7-FD93-42B5-BAAE-3FDE014B0FB1}" type="presParOf" srcId="{3DBCE625-CEFD-4EF1-944D-CC5E1F9EB348}" destId="{6207E762-9DCF-4231-A9C6-08BD43E83D20}" srcOrd="2" destOrd="0" presId="urn:microsoft.com/office/officeart/2005/8/layout/hierarchy4"/>
    <dgm:cxn modelId="{16600303-608A-42C0-9248-483322505E4B}" type="presParOf" srcId="{6207E762-9DCF-4231-A9C6-08BD43E83D20}" destId="{CFAF5DA1-06E5-4585-BDBB-446033F9BE23}" srcOrd="0" destOrd="0" presId="urn:microsoft.com/office/officeart/2005/8/layout/hierarchy4"/>
    <dgm:cxn modelId="{32B44122-972B-4355-AD5D-F7137DF3ACE6}" type="presParOf" srcId="{CFAF5DA1-06E5-4585-BDBB-446033F9BE23}" destId="{F6FE7E8E-883A-4C79-93F7-AEF9AEF9F9DE}" srcOrd="0" destOrd="0" presId="urn:microsoft.com/office/officeart/2005/8/layout/hierarchy4"/>
    <dgm:cxn modelId="{17AD8A02-2205-4FA8-9B6F-28DE653693AC}" type="presParOf" srcId="{CFAF5DA1-06E5-4585-BDBB-446033F9BE23}" destId="{F4A7653C-2830-4B7A-B97A-E0B91F2A457A}" srcOrd="1" destOrd="0" presId="urn:microsoft.com/office/officeart/2005/8/layout/hierarchy4"/>
    <dgm:cxn modelId="{05A99EEE-46AF-482C-9B16-50EAE982D908}" type="presParOf" srcId="{CFAF5DA1-06E5-4585-BDBB-446033F9BE23}" destId="{E69FA2EB-A010-4E64-83A0-722237B7A7E1}" srcOrd="2" destOrd="0" presId="urn:microsoft.com/office/officeart/2005/8/layout/hierarchy4"/>
    <dgm:cxn modelId="{CF13C4FA-BAEF-441C-B6A3-816E797CC85F}" type="presParOf" srcId="{E69FA2EB-A010-4E64-83A0-722237B7A7E1}" destId="{67CE9756-A8D0-45D9-86D8-03109F5CBCE9}" srcOrd="0" destOrd="0" presId="urn:microsoft.com/office/officeart/2005/8/layout/hierarchy4"/>
    <dgm:cxn modelId="{FCC5952A-78D9-4A6F-ADF8-87CCC28A361D}" type="presParOf" srcId="{67CE9756-A8D0-45D9-86D8-03109F5CBCE9}" destId="{B0232F34-051D-481D-9CC7-7CFB0339C454}" srcOrd="0" destOrd="0" presId="urn:microsoft.com/office/officeart/2005/8/layout/hierarchy4"/>
    <dgm:cxn modelId="{3279EB06-F04F-42ED-8135-981BEDBA7A96}" type="presParOf" srcId="{67CE9756-A8D0-45D9-86D8-03109F5CBCE9}" destId="{571A3C60-BC49-49D1-BCCE-B160FCDBC262}" srcOrd="1" destOrd="0" presId="urn:microsoft.com/office/officeart/2005/8/layout/hierarchy4"/>
    <dgm:cxn modelId="{BA3EE728-90AA-401E-A019-0FFCD7496BB9}" type="presParOf" srcId="{67CE9756-A8D0-45D9-86D8-03109F5CBCE9}" destId="{03D9FDDF-6FEE-4AC3-8403-A2D130230B08}" srcOrd="2" destOrd="0" presId="urn:microsoft.com/office/officeart/2005/8/layout/hierarchy4"/>
    <dgm:cxn modelId="{BA0F0AA3-58BF-4FB7-BB77-26351B99682B}" type="presParOf" srcId="{03D9FDDF-6FEE-4AC3-8403-A2D130230B08}" destId="{A97F1489-052C-4C38-86B7-BC4BB90AC75E}" srcOrd="0" destOrd="0" presId="urn:microsoft.com/office/officeart/2005/8/layout/hierarchy4"/>
    <dgm:cxn modelId="{4E09DAF7-E3AA-4B0B-954A-AC6A48EB879B}" type="presParOf" srcId="{A97F1489-052C-4C38-86B7-BC4BB90AC75E}" destId="{4DC6FEF6-AA8E-4A28-95B0-4EA11C79CD95}" srcOrd="0" destOrd="0" presId="urn:microsoft.com/office/officeart/2005/8/layout/hierarchy4"/>
    <dgm:cxn modelId="{6F61F656-8114-43AC-8FEB-098389371CAC}" type="presParOf" srcId="{A97F1489-052C-4C38-86B7-BC4BB90AC75E}" destId="{A86EFF89-E9BD-466E-8956-F5C947F3F307}" srcOrd="1" destOrd="0" presId="urn:microsoft.com/office/officeart/2005/8/layout/hierarchy4"/>
    <dgm:cxn modelId="{0BFD6567-BE31-487B-8583-BC267FCFEA29}" type="presParOf" srcId="{A97F1489-052C-4C38-86B7-BC4BB90AC75E}" destId="{63BC19EF-6235-4CE4-A4BA-F52EF090EA43}" srcOrd="2" destOrd="0" presId="urn:microsoft.com/office/officeart/2005/8/layout/hierarchy4"/>
    <dgm:cxn modelId="{96A24AED-D37E-4336-910D-16F1C3900E30}" type="presParOf" srcId="{63BC19EF-6235-4CE4-A4BA-F52EF090EA43}" destId="{73293728-592E-4338-AB87-2AC4FCED647C}" srcOrd="0" destOrd="0" presId="urn:microsoft.com/office/officeart/2005/8/layout/hierarchy4"/>
    <dgm:cxn modelId="{6048B6E4-7E69-469C-A6E5-B7961FF218C2}" type="presParOf" srcId="{73293728-592E-4338-AB87-2AC4FCED647C}" destId="{615F75F9-6DBD-4ECA-9FA4-52847E4C9098}" srcOrd="0" destOrd="0" presId="urn:microsoft.com/office/officeart/2005/8/layout/hierarchy4"/>
    <dgm:cxn modelId="{1A603033-0370-47FA-9534-509FD9F8A252}" type="presParOf" srcId="{73293728-592E-4338-AB87-2AC4FCED647C}" destId="{C877937E-BF6D-4EE3-A84E-C485A4A82125}" srcOrd="1" destOrd="0" presId="urn:microsoft.com/office/officeart/2005/8/layout/hierarchy4"/>
    <dgm:cxn modelId="{0EAE3312-DCBC-4946-868D-2E775DC9DC37}" type="presParOf" srcId="{ED986375-36F5-4143-A5F0-85653599471E}" destId="{9F687AEC-AB3B-4512-84AB-9EF38359FE99}" srcOrd="1" destOrd="0" presId="urn:microsoft.com/office/officeart/2005/8/layout/hierarchy4"/>
    <dgm:cxn modelId="{A38D2309-CA12-497B-A550-5C9F0BD2C885}" type="presParOf" srcId="{ED986375-36F5-4143-A5F0-85653599471E}" destId="{113415A5-E91F-4FE8-9BF8-30244626B0BF}" srcOrd="2" destOrd="0" presId="urn:microsoft.com/office/officeart/2005/8/layout/hierarchy4"/>
    <dgm:cxn modelId="{485DD4DA-79F4-4DCF-807D-12F846ED78DA}" type="presParOf" srcId="{113415A5-E91F-4FE8-9BF8-30244626B0BF}" destId="{98728C6C-700D-4AF5-919D-571D1B1C73D6}" srcOrd="0" destOrd="0" presId="urn:microsoft.com/office/officeart/2005/8/layout/hierarchy4"/>
    <dgm:cxn modelId="{64725BCC-2CC6-4B10-A550-5F048B4C105D}" type="presParOf" srcId="{113415A5-E91F-4FE8-9BF8-30244626B0BF}" destId="{7DA4393A-B616-4187-9FD5-5855AF709139}" srcOrd="1" destOrd="0" presId="urn:microsoft.com/office/officeart/2005/8/layout/hierarchy4"/>
    <dgm:cxn modelId="{FB3DF95A-9724-4EDA-9825-6D14AD33BA33}" type="presParOf" srcId="{113415A5-E91F-4FE8-9BF8-30244626B0BF}" destId="{5DBF41F9-76A7-4B1D-8947-AD1CA93918D7}" srcOrd="2" destOrd="0" presId="urn:microsoft.com/office/officeart/2005/8/layout/hierarchy4"/>
    <dgm:cxn modelId="{8C15A3F4-1C70-4184-85E5-3B03992DFD7B}" type="presParOf" srcId="{5DBF41F9-76A7-4B1D-8947-AD1CA93918D7}" destId="{AE066C26-0F89-4F74-8EEE-568A145904EB}" srcOrd="0" destOrd="0" presId="urn:microsoft.com/office/officeart/2005/8/layout/hierarchy4"/>
    <dgm:cxn modelId="{E9DBF19D-E2F7-4638-B593-DB99215B67A3}" type="presParOf" srcId="{AE066C26-0F89-4F74-8EEE-568A145904EB}" destId="{8A4A9CFA-AEA9-4F05-83EE-AD7DC19C36EB}" srcOrd="0" destOrd="0" presId="urn:microsoft.com/office/officeart/2005/8/layout/hierarchy4"/>
    <dgm:cxn modelId="{0BCBD4A9-F831-4EA0-923C-4ADDCA73AB58}" type="presParOf" srcId="{AE066C26-0F89-4F74-8EEE-568A145904EB}" destId="{895BD70D-9B23-4D1F-955D-1C23DF0F0579}" srcOrd="1" destOrd="0" presId="urn:microsoft.com/office/officeart/2005/8/layout/hierarchy4"/>
    <dgm:cxn modelId="{2D104225-7ED8-43E9-8E36-EB4EAB309185}" type="presParOf" srcId="{AE066C26-0F89-4F74-8EEE-568A145904EB}" destId="{74FFA38C-DB40-401A-8BBA-313CB5741F28}" srcOrd="2" destOrd="0" presId="urn:microsoft.com/office/officeart/2005/8/layout/hierarchy4"/>
    <dgm:cxn modelId="{95FF348D-6B72-4B38-9EF0-A63486C75F65}" type="presParOf" srcId="{74FFA38C-DB40-401A-8BBA-313CB5741F28}" destId="{0149EBE6-AA59-4F78-AF18-137F8047AB47}" srcOrd="0" destOrd="0" presId="urn:microsoft.com/office/officeart/2005/8/layout/hierarchy4"/>
    <dgm:cxn modelId="{79092892-CE14-40D3-BA16-9F330E937AB0}" type="presParOf" srcId="{0149EBE6-AA59-4F78-AF18-137F8047AB47}" destId="{14BABD28-5047-47A3-A701-B7AFBBE28819}" srcOrd="0" destOrd="0" presId="urn:microsoft.com/office/officeart/2005/8/layout/hierarchy4"/>
    <dgm:cxn modelId="{57E1A7A4-3528-4FFC-95A8-5056A45A82D1}" type="presParOf" srcId="{0149EBE6-AA59-4F78-AF18-137F8047AB47}" destId="{3F489D25-51FA-4C91-9DDF-6BA1DB51256D}" srcOrd="1" destOrd="0" presId="urn:microsoft.com/office/officeart/2005/8/layout/hierarchy4"/>
    <dgm:cxn modelId="{00E196C6-E544-4646-B45E-6AFCAEF528B5}" type="presParOf" srcId="{0149EBE6-AA59-4F78-AF18-137F8047AB47}" destId="{D0D594F6-8533-4A50-8AE7-20755C3BFFA9}" srcOrd="2" destOrd="0" presId="urn:microsoft.com/office/officeart/2005/8/layout/hierarchy4"/>
    <dgm:cxn modelId="{B0A1E961-E305-42CE-B8F1-E661D6FD080C}" type="presParOf" srcId="{D0D594F6-8533-4A50-8AE7-20755C3BFFA9}" destId="{25C7D557-F0AE-4C4E-8B80-BC2468777DC6}" srcOrd="0" destOrd="0" presId="urn:microsoft.com/office/officeart/2005/8/layout/hierarchy4"/>
    <dgm:cxn modelId="{64E96D9F-72CE-4291-ABF5-F459CC0C7A90}" type="presParOf" srcId="{25C7D557-F0AE-4C4E-8B80-BC2468777DC6}" destId="{8E7E2D4A-62E6-4A23-A5DD-552A63903B64}" srcOrd="0" destOrd="0" presId="urn:microsoft.com/office/officeart/2005/8/layout/hierarchy4"/>
    <dgm:cxn modelId="{04707EE9-9252-4A81-ACE2-22887DB6EBC7}" type="presParOf" srcId="{25C7D557-F0AE-4C4E-8B80-BC2468777DC6}" destId="{9B983630-5D09-45D7-92AD-109BAA43CF48}" srcOrd="1" destOrd="0" presId="urn:microsoft.com/office/officeart/2005/8/layout/hierarchy4"/>
    <dgm:cxn modelId="{7C9635D0-A429-4AC1-869B-547A5613814A}" type="presParOf" srcId="{25C7D557-F0AE-4C4E-8B80-BC2468777DC6}" destId="{B338BAF6-59FE-4215-B697-18ED9B1E550D}" srcOrd="2" destOrd="0" presId="urn:microsoft.com/office/officeart/2005/8/layout/hierarchy4"/>
    <dgm:cxn modelId="{CD691CA2-2680-4694-B3C9-B7753E7CFEA4}" type="presParOf" srcId="{B338BAF6-59FE-4215-B697-18ED9B1E550D}" destId="{C2D8D153-FBF9-44C5-B447-F4BF501D8FA1}" srcOrd="0" destOrd="0" presId="urn:microsoft.com/office/officeart/2005/8/layout/hierarchy4"/>
    <dgm:cxn modelId="{9F971104-C132-4602-976F-B7E04650F261}" type="presParOf" srcId="{C2D8D153-FBF9-44C5-B447-F4BF501D8FA1}" destId="{085136A3-D02F-461C-B31C-FD1D69D16759}" srcOrd="0" destOrd="0" presId="urn:microsoft.com/office/officeart/2005/8/layout/hierarchy4"/>
    <dgm:cxn modelId="{A6D3A315-5C23-4CA5-A061-D0EF3276AF8F}" type="presParOf" srcId="{C2D8D153-FBF9-44C5-B447-F4BF501D8FA1}" destId="{8A9FECDA-0971-4926-9F35-6C36E65B14A9}" srcOrd="1" destOrd="0" presId="urn:microsoft.com/office/officeart/2005/8/layout/hierarchy4"/>
    <dgm:cxn modelId="{B5564AC1-0176-4FB1-B9EF-93BAD9CECE34}" type="presParOf" srcId="{B74154C5-AFFE-498C-8E4C-911D7456AC97}" destId="{694C6A3E-E1B4-4940-ABED-A0BE47161CCE}" srcOrd="1" destOrd="0" presId="urn:microsoft.com/office/officeart/2005/8/layout/hierarchy4"/>
    <dgm:cxn modelId="{7C72B526-67DB-491C-AF33-ED041298546D}" type="presParOf" srcId="{B74154C5-AFFE-498C-8E4C-911D7456AC97}" destId="{22BDFE06-8D1B-4C76-8FF0-2DABD4B35522}" srcOrd="2" destOrd="0" presId="urn:microsoft.com/office/officeart/2005/8/layout/hierarchy4"/>
    <dgm:cxn modelId="{07D9339D-669F-4503-98CF-2EEE9C682BCB}" type="presParOf" srcId="{22BDFE06-8D1B-4C76-8FF0-2DABD4B35522}" destId="{576C6983-4618-426C-8177-DEA9FE3AC4EB}" srcOrd="0" destOrd="0" presId="urn:microsoft.com/office/officeart/2005/8/layout/hierarchy4"/>
    <dgm:cxn modelId="{1B883454-E9B8-448A-9C0A-8C6D46F6E0E6}" type="presParOf" srcId="{22BDFE06-8D1B-4C76-8FF0-2DABD4B35522}" destId="{498D5BED-6816-45E0-A418-8DCFF49902AF}" srcOrd="1" destOrd="0" presId="urn:microsoft.com/office/officeart/2005/8/layout/hierarchy4"/>
    <dgm:cxn modelId="{C7C3947A-8A47-4F86-A446-97B3F5BBEC94}" type="presParOf" srcId="{22BDFE06-8D1B-4C76-8FF0-2DABD4B35522}" destId="{508A389B-C0F5-43D4-BD46-7C9F058EB2F7}" srcOrd="2" destOrd="0" presId="urn:microsoft.com/office/officeart/2005/8/layout/hierarchy4"/>
    <dgm:cxn modelId="{F328C8BF-8A0B-48F5-AA18-7DB73F3F8AE2}" type="presParOf" srcId="{508A389B-C0F5-43D4-BD46-7C9F058EB2F7}" destId="{4BE30B0A-6BC4-4384-8F26-09633F1C2F67}" srcOrd="0" destOrd="0" presId="urn:microsoft.com/office/officeart/2005/8/layout/hierarchy4"/>
    <dgm:cxn modelId="{E0095404-D902-48CF-9942-62E00686032C}" type="presParOf" srcId="{4BE30B0A-6BC4-4384-8F26-09633F1C2F67}" destId="{C1736FFF-D3A9-461C-843A-75D86022B9DC}" srcOrd="0" destOrd="0" presId="urn:microsoft.com/office/officeart/2005/8/layout/hierarchy4"/>
    <dgm:cxn modelId="{B01F871C-0AFD-4132-BF86-3DAC76BD3859}" type="presParOf" srcId="{4BE30B0A-6BC4-4384-8F26-09633F1C2F67}" destId="{45FD02FA-D649-4107-81C7-BA7596601166}" srcOrd="1" destOrd="0" presId="urn:microsoft.com/office/officeart/2005/8/layout/hierarchy4"/>
    <dgm:cxn modelId="{A05C7C04-5838-4613-A598-73C9EC05F4CA}" type="presParOf" srcId="{4BE30B0A-6BC4-4384-8F26-09633F1C2F67}" destId="{62BDDD9A-D02D-4EC9-9A51-1238D67179B7}" srcOrd="2" destOrd="0" presId="urn:microsoft.com/office/officeart/2005/8/layout/hierarchy4"/>
    <dgm:cxn modelId="{26A8317B-9B3A-4C6D-8809-327E9CE4261F}" type="presParOf" srcId="{62BDDD9A-D02D-4EC9-9A51-1238D67179B7}" destId="{244A4C12-9192-4253-93E3-A0FF0E338196}" srcOrd="0" destOrd="0" presId="urn:microsoft.com/office/officeart/2005/8/layout/hierarchy4"/>
    <dgm:cxn modelId="{D46A6BA1-649A-4CF4-B781-6DD09B88B86E}" type="presParOf" srcId="{244A4C12-9192-4253-93E3-A0FF0E338196}" destId="{33D6FFE4-E349-423D-A7F1-8E1A49A29AC4}" srcOrd="0" destOrd="0" presId="urn:microsoft.com/office/officeart/2005/8/layout/hierarchy4"/>
    <dgm:cxn modelId="{EF2C78BF-25EF-4759-9A63-4853980431A5}" type="presParOf" srcId="{244A4C12-9192-4253-93E3-A0FF0E338196}" destId="{43C3D53A-843E-4C4F-9A60-8FB58F11DD4E}" srcOrd="1" destOrd="0" presId="urn:microsoft.com/office/officeart/2005/8/layout/hierarchy4"/>
    <dgm:cxn modelId="{ADA031E6-05FD-4DFF-9739-662D13289473}" type="presParOf" srcId="{244A4C12-9192-4253-93E3-A0FF0E338196}" destId="{6E5BFFB0-6E2B-4011-9640-F6BAB03B9ADF}" srcOrd="2" destOrd="0" presId="urn:microsoft.com/office/officeart/2005/8/layout/hierarchy4"/>
    <dgm:cxn modelId="{FFFDD276-5127-4532-9074-53F106B1DD9A}" type="presParOf" srcId="{6E5BFFB0-6E2B-4011-9640-F6BAB03B9ADF}" destId="{FF422C5A-2F9A-4C9D-854E-BFC785439DEC}" srcOrd="0" destOrd="0" presId="urn:microsoft.com/office/officeart/2005/8/layout/hierarchy4"/>
    <dgm:cxn modelId="{85CC4D8A-2B6E-4F22-973A-1D799C0B5A5B}" type="presParOf" srcId="{FF422C5A-2F9A-4C9D-854E-BFC785439DEC}" destId="{C586111C-58B6-40AF-8D8A-60EE680572BA}" srcOrd="0" destOrd="0" presId="urn:microsoft.com/office/officeart/2005/8/layout/hierarchy4"/>
    <dgm:cxn modelId="{537C7225-B6B6-4ED1-A234-27ECAB7F1151}" type="presParOf" srcId="{FF422C5A-2F9A-4C9D-854E-BFC785439DEC}" destId="{A0E0AB26-1DEA-4D08-AD62-8A7E0816A59C}" srcOrd="1" destOrd="0" presId="urn:microsoft.com/office/officeart/2005/8/layout/hierarchy4"/>
    <dgm:cxn modelId="{DAD9DFFF-9B6E-4572-92FA-131D24CEC7B2}" type="presParOf" srcId="{FF422C5A-2F9A-4C9D-854E-BFC785439DEC}" destId="{FFF447F9-BACE-4B19-B5DF-5D71FE61C4DC}" srcOrd="2" destOrd="0" presId="urn:microsoft.com/office/officeart/2005/8/layout/hierarchy4"/>
    <dgm:cxn modelId="{EAEB9D9F-7D73-4DC1-A138-A68390A928BE}" type="presParOf" srcId="{FFF447F9-BACE-4B19-B5DF-5D71FE61C4DC}" destId="{5106FDE3-AC3E-4615-8C4F-829EABC2C26C}" srcOrd="0" destOrd="0" presId="urn:microsoft.com/office/officeart/2005/8/layout/hierarchy4"/>
    <dgm:cxn modelId="{4C48B89D-69F7-4BFE-969E-0C92011845BD}" type="presParOf" srcId="{5106FDE3-AC3E-4615-8C4F-829EABC2C26C}" destId="{41590EE3-70B4-4E0E-8D44-18EF1FD97F2E}" srcOrd="0" destOrd="0" presId="urn:microsoft.com/office/officeart/2005/8/layout/hierarchy4"/>
    <dgm:cxn modelId="{CB875DE2-CD1E-44BA-8679-30971B3E2385}" type="presParOf" srcId="{5106FDE3-AC3E-4615-8C4F-829EABC2C26C}" destId="{58DAA9F4-0E18-4F78-BD4F-92D296477D35}" srcOrd="1" destOrd="0" presId="urn:microsoft.com/office/officeart/2005/8/layout/hierarchy4"/>
    <dgm:cxn modelId="{52F2A380-1B02-41BF-972C-6C2DCA300A3B}" type="presParOf" srcId="{5106FDE3-AC3E-4615-8C4F-829EABC2C26C}" destId="{D1A4E4BA-FB74-44DD-88E4-672303AAC4FA}" srcOrd="2" destOrd="0" presId="urn:microsoft.com/office/officeart/2005/8/layout/hierarchy4"/>
    <dgm:cxn modelId="{46A3B9FF-3EC1-422B-8573-B24B2159BC7E}" type="presParOf" srcId="{D1A4E4BA-FB74-44DD-88E4-672303AAC4FA}" destId="{E5B57F09-2B59-4711-A8C9-974EF4149D9A}" srcOrd="0" destOrd="0" presId="urn:microsoft.com/office/officeart/2005/8/layout/hierarchy4"/>
    <dgm:cxn modelId="{AD0EC2EF-DCD6-4787-ACFA-2D96861F4D85}" type="presParOf" srcId="{E5B57F09-2B59-4711-A8C9-974EF4149D9A}" destId="{6CE5FDB4-BFBB-4259-A330-B441199BCE24}" srcOrd="0" destOrd="0" presId="urn:microsoft.com/office/officeart/2005/8/layout/hierarchy4"/>
    <dgm:cxn modelId="{941468E4-82B0-4172-8864-D67D72927128}" type="presParOf" srcId="{E5B57F09-2B59-4711-A8C9-974EF4149D9A}" destId="{E607D5B5-B0CE-46E0-84C5-F456BAF04EE4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CE075476-E9CA-4A59-A127-31223E8D37A1}" type="doc">
      <dgm:prSet loTypeId="urn:microsoft.com/office/officeart/2005/8/layout/hierarchy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46393D2-3BB5-4D19-BAF6-84B7339845C4}">
      <dgm:prSet phldrT="[Текст]" custT="1"/>
      <dgm:spPr>
        <a:solidFill>
          <a:schemeClr val="accent2"/>
        </a:solidFill>
      </dgm:spPr>
      <dgm:t>
        <a:bodyPr/>
        <a:lstStyle/>
        <a:p>
          <a:r>
            <a:rPr lang="ru-RU" sz="1400" b="1" dirty="0" smtClean="0"/>
            <a:t>Достижение значений показателей (индикаторов) </a:t>
          </a:r>
          <a:endParaRPr lang="ru-RU" sz="1400" b="1" dirty="0"/>
        </a:p>
      </dgm:t>
    </dgm:pt>
    <dgm:pt modelId="{6D4C3ED2-39E1-4137-9A50-9D8AF25F37D5}" type="parTrans" cxnId="{177B1604-DECB-437F-BD0A-A555EEF6E09F}">
      <dgm:prSet/>
      <dgm:spPr/>
      <dgm:t>
        <a:bodyPr/>
        <a:lstStyle/>
        <a:p>
          <a:endParaRPr lang="ru-RU" sz="1100" b="1"/>
        </a:p>
      </dgm:t>
    </dgm:pt>
    <dgm:pt modelId="{E900975D-4121-430B-8FA3-BEFE3EC45817}" type="sibTrans" cxnId="{177B1604-DECB-437F-BD0A-A555EEF6E09F}">
      <dgm:prSet/>
      <dgm:spPr/>
      <dgm:t>
        <a:bodyPr/>
        <a:lstStyle/>
        <a:p>
          <a:endParaRPr lang="ru-RU" sz="1100" b="1"/>
        </a:p>
      </dgm:t>
    </dgm:pt>
    <dgm:pt modelId="{5A6BA2F8-AB86-4FEA-9FCE-F9FA52A7F9A0}">
      <dgm:prSet phldrT="[Текст]" custT="1"/>
      <dgm:spPr>
        <a:solidFill>
          <a:schemeClr val="accent4"/>
        </a:solidFill>
      </dgm:spPr>
      <dgm:t>
        <a:bodyPr/>
        <a:lstStyle/>
        <a:p>
          <a:r>
            <a:rPr lang="ru-RU" sz="1400" b="1" dirty="0" smtClean="0"/>
            <a:t>2015 год</a:t>
          </a:r>
          <a:endParaRPr lang="ru-RU" sz="1400" b="1" dirty="0"/>
        </a:p>
      </dgm:t>
    </dgm:pt>
    <dgm:pt modelId="{6CA8BE2D-8B63-444F-91FB-8F9AAFFFD516}" type="parTrans" cxnId="{85E56FFB-E071-40C7-BFC1-E9508A75A379}">
      <dgm:prSet/>
      <dgm:spPr/>
      <dgm:t>
        <a:bodyPr/>
        <a:lstStyle/>
        <a:p>
          <a:endParaRPr lang="ru-RU" sz="1100" b="1"/>
        </a:p>
      </dgm:t>
    </dgm:pt>
    <dgm:pt modelId="{C6F24F42-97B0-4B65-A4C6-FEB3AD0E1596}" type="sibTrans" cxnId="{85E56FFB-E071-40C7-BFC1-E9508A75A379}">
      <dgm:prSet/>
      <dgm:spPr/>
      <dgm:t>
        <a:bodyPr/>
        <a:lstStyle/>
        <a:p>
          <a:endParaRPr lang="ru-RU" sz="1100" b="1"/>
        </a:p>
      </dgm:t>
    </dgm:pt>
    <dgm:pt modelId="{88AF55BF-2C52-478B-8F7B-157C2C0B3B5C}">
      <dgm:prSet phldrT="[Текст]" custT="1"/>
      <dgm:spPr/>
      <dgm:t>
        <a:bodyPr/>
        <a:lstStyle/>
        <a:p>
          <a:r>
            <a:rPr lang="ru-RU" sz="1100" b="1" dirty="0" smtClean="0"/>
            <a:t>план</a:t>
          </a:r>
          <a:endParaRPr lang="ru-RU" sz="1100" b="1" dirty="0"/>
        </a:p>
      </dgm:t>
    </dgm:pt>
    <dgm:pt modelId="{864D3113-CD68-4C58-934C-D98B64584BCB}" type="parTrans" cxnId="{0BA4BC91-63D1-4150-A3D8-4B5CE4AAE016}">
      <dgm:prSet/>
      <dgm:spPr/>
      <dgm:t>
        <a:bodyPr/>
        <a:lstStyle/>
        <a:p>
          <a:endParaRPr lang="ru-RU" sz="1100" b="1"/>
        </a:p>
      </dgm:t>
    </dgm:pt>
    <dgm:pt modelId="{5BB4011B-E3FC-4057-A00E-8A9838BA3A59}" type="sibTrans" cxnId="{0BA4BC91-63D1-4150-A3D8-4B5CE4AAE016}">
      <dgm:prSet/>
      <dgm:spPr/>
      <dgm:t>
        <a:bodyPr/>
        <a:lstStyle/>
        <a:p>
          <a:endParaRPr lang="ru-RU" sz="1100" b="1"/>
        </a:p>
      </dgm:t>
    </dgm:pt>
    <dgm:pt modelId="{A57325F4-ED51-4632-8210-EB7BB1A937E3}">
      <dgm:prSet phldrT="[Текст]"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ru-RU" sz="1100" b="1" dirty="0" smtClean="0"/>
            <a:t>факт</a:t>
          </a:r>
          <a:endParaRPr lang="ru-RU" sz="1100" b="1" dirty="0"/>
        </a:p>
      </dgm:t>
    </dgm:pt>
    <dgm:pt modelId="{6150F581-7907-438C-A5FF-D5610DEF132F}" type="parTrans" cxnId="{E4F2792D-07C5-4C94-A5E2-650B4BA37CD8}">
      <dgm:prSet/>
      <dgm:spPr/>
      <dgm:t>
        <a:bodyPr/>
        <a:lstStyle/>
        <a:p>
          <a:endParaRPr lang="ru-RU" sz="1100" b="1"/>
        </a:p>
      </dgm:t>
    </dgm:pt>
    <dgm:pt modelId="{E72CAC59-F6F2-42E5-B76B-89BAE641EF02}" type="sibTrans" cxnId="{E4F2792D-07C5-4C94-A5E2-650B4BA37CD8}">
      <dgm:prSet/>
      <dgm:spPr/>
      <dgm:t>
        <a:bodyPr/>
        <a:lstStyle/>
        <a:p>
          <a:endParaRPr lang="ru-RU" sz="1100" b="1"/>
        </a:p>
      </dgm:t>
    </dgm:pt>
    <dgm:pt modelId="{7711325B-E859-44FE-8B41-57F9AFDCA54B}">
      <dgm:prSet phldrT="[Текст]" custT="1"/>
      <dgm:spPr>
        <a:solidFill>
          <a:schemeClr val="accent4"/>
        </a:solidFill>
      </dgm:spPr>
      <dgm:t>
        <a:bodyPr/>
        <a:lstStyle/>
        <a:p>
          <a:r>
            <a:rPr lang="ru-RU" sz="1400" b="1" dirty="0" smtClean="0"/>
            <a:t>2016 год</a:t>
          </a:r>
          <a:endParaRPr lang="ru-RU" sz="1400" b="1" dirty="0"/>
        </a:p>
      </dgm:t>
    </dgm:pt>
    <dgm:pt modelId="{2BF8A7FD-5B45-414F-8537-22861CA0057A}" type="parTrans" cxnId="{605000A8-E9A8-4E12-A1C8-8FA726E7C9AE}">
      <dgm:prSet/>
      <dgm:spPr/>
      <dgm:t>
        <a:bodyPr/>
        <a:lstStyle/>
        <a:p>
          <a:endParaRPr lang="ru-RU" sz="1100" b="1"/>
        </a:p>
      </dgm:t>
    </dgm:pt>
    <dgm:pt modelId="{A670FA7C-7403-44C0-BA19-83B2BA693E61}" type="sibTrans" cxnId="{605000A8-E9A8-4E12-A1C8-8FA726E7C9AE}">
      <dgm:prSet/>
      <dgm:spPr/>
      <dgm:t>
        <a:bodyPr/>
        <a:lstStyle/>
        <a:p>
          <a:endParaRPr lang="ru-RU" sz="1100" b="1"/>
        </a:p>
      </dgm:t>
    </dgm:pt>
    <dgm:pt modelId="{B27758F7-CCC5-4853-943C-C625AC5B9618}">
      <dgm:prSet phldrT="[Текст]"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ru-RU" sz="1100" b="1" dirty="0" smtClean="0"/>
            <a:t>план</a:t>
          </a:r>
          <a:endParaRPr lang="ru-RU" sz="1100" b="1" dirty="0"/>
        </a:p>
      </dgm:t>
    </dgm:pt>
    <dgm:pt modelId="{9938749E-0144-426C-8499-F0A7FBDF416A}" type="parTrans" cxnId="{C38E8795-CB70-4D9A-9446-1192A76BFB91}">
      <dgm:prSet/>
      <dgm:spPr/>
      <dgm:t>
        <a:bodyPr/>
        <a:lstStyle/>
        <a:p>
          <a:endParaRPr lang="ru-RU" sz="1100" b="1"/>
        </a:p>
      </dgm:t>
    </dgm:pt>
    <dgm:pt modelId="{34700083-B36F-462F-B323-1D0EB181521B}" type="sibTrans" cxnId="{C38E8795-CB70-4D9A-9446-1192A76BFB91}">
      <dgm:prSet/>
      <dgm:spPr/>
      <dgm:t>
        <a:bodyPr/>
        <a:lstStyle/>
        <a:p>
          <a:endParaRPr lang="ru-RU" sz="1100" b="1"/>
        </a:p>
      </dgm:t>
    </dgm:pt>
    <dgm:pt modelId="{6B08672F-E0FF-490A-8A6A-EE15E9A347DB}">
      <dgm:prSet custT="1"/>
      <dgm:spPr/>
      <dgm:t>
        <a:bodyPr/>
        <a:lstStyle/>
        <a:p>
          <a:r>
            <a:rPr lang="ru-RU" sz="1100" b="1" dirty="0" smtClean="0"/>
            <a:t>3500 </a:t>
          </a:r>
          <a:r>
            <a:rPr lang="ru-RU" sz="1100" b="1" dirty="0" err="1" smtClean="0"/>
            <a:t>тыс.куб.м</a:t>
          </a:r>
          <a:endParaRPr lang="ru-RU" sz="1100" b="1" dirty="0"/>
        </a:p>
      </dgm:t>
    </dgm:pt>
    <dgm:pt modelId="{C79FC32D-21F6-44D8-BB85-40E56683B653}" type="parTrans" cxnId="{81491584-AF29-4A41-A880-E8728934FEF0}">
      <dgm:prSet/>
      <dgm:spPr/>
      <dgm:t>
        <a:bodyPr/>
        <a:lstStyle/>
        <a:p>
          <a:endParaRPr lang="ru-RU" sz="1100" b="1"/>
        </a:p>
      </dgm:t>
    </dgm:pt>
    <dgm:pt modelId="{1D61555D-5C35-4B12-BFFF-483B302CB699}" type="sibTrans" cxnId="{81491584-AF29-4A41-A880-E8728934FEF0}">
      <dgm:prSet/>
      <dgm:spPr/>
      <dgm:t>
        <a:bodyPr/>
        <a:lstStyle/>
        <a:p>
          <a:endParaRPr lang="ru-RU" sz="1100" b="1"/>
        </a:p>
      </dgm:t>
    </dgm:pt>
    <dgm:pt modelId="{F6F97186-B344-4193-9FE9-6DFB5403A289}">
      <dgm:prSet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ru-RU" sz="1100" b="1" dirty="0" smtClean="0"/>
            <a:t>2966 </a:t>
          </a:r>
          <a:r>
            <a:rPr lang="ru-RU" sz="1100" b="1" dirty="0" err="1" smtClean="0"/>
            <a:t>тыс.куб.м</a:t>
          </a:r>
          <a:endParaRPr lang="ru-RU" sz="1100" b="1" dirty="0"/>
        </a:p>
      </dgm:t>
    </dgm:pt>
    <dgm:pt modelId="{F22CCE59-9B42-4DA2-949C-34E1E0586A20}" type="parTrans" cxnId="{C28CBCF7-3139-40F7-B426-1830BB2434D9}">
      <dgm:prSet/>
      <dgm:spPr/>
      <dgm:t>
        <a:bodyPr/>
        <a:lstStyle/>
        <a:p>
          <a:endParaRPr lang="ru-RU" sz="1100" b="1"/>
        </a:p>
      </dgm:t>
    </dgm:pt>
    <dgm:pt modelId="{01E5FF1C-8ED4-4ED1-A0DD-0AA37640AF28}" type="sibTrans" cxnId="{C28CBCF7-3139-40F7-B426-1830BB2434D9}">
      <dgm:prSet/>
      <dgm:spPr/>
      <dgm:t>
        <a:bodyPr/>
        <a:lstStyle/>
        <a:p>
          <a:endParaRPr lang="ru-RU" sz="1100" b="1"/>
        </a:p>
      </dgm:t>
    </dgm:pt>
    <dgm:pt modelId="{A1BB5A2E-A45D-4F6A-B329-CD4782193917}">
      <dgm:prSet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ru-RU" sz="1100" b="1" dirty="0" smtClean="0"/>
            <a:t>3600 </a:t>
          </a:r>
          <a:r>
            <a:rPr lang="ru-RU" sz="1100" b="1" dirty="0" err="1" smtClean="0"/>
            <a:t>тыс.куб.м</a:t>
          </a:r>
          <a:endParaRPr lang="ru-RU" sz="1100" b="1" dirty="0"/>
        </a:p>
      </dgm:t>
    </dgm:pt>
    <dgm:pt modelId="{64F31578-307B-4AF8-9DDD-FA0365BF46F7}" type="parTrans" cxnId="{EFA08DB9-2A00-43D3-B718-DCFAD41C9E5B}">
      <dgm:prSet/>
      <dgm:spPr/>
      <dgm:t>
        <a:bodyPr/>
        <a:lstStyle/>
        <a:p>
          <a:endParaRPr lang="ru-RU" sz="1100" b="1"/>
        </a:p>
      </dgm:t>
    </dgm:pt>
    <dgm:pt modelId="{EE696C4B-FDDD-492E-99F0-85F84DCD2C36}" type="sibTrans" cxnId="{EFA08DB9-2A00-43D3-B718-DCFAD41C9E5B}">
      <dgm:prSet/>
      <dgm:spPr/>
      <dgm:t>
        <a:bodyPr/>
        <a:lstStyle/>
        <a:p>
          <a:endParaRPr lang="ru-RU" sz="1100" b="1"/>
        </a:p>
      </dgm:t>
    </dgm:pt>
    <dgm:pt modelId="{38339FB0-E72C-41C6-B50E-F0AC88B19FB8}">
      <dgm:prSet custT="1"/>
      <dgm:spPr/>
      <dgm:t>
        <a:bodyPr/>
        <a:lstStyle/>
        <a:p>
          <a:r>
            <a:rPr lang="ru-RU" sz="1100" b="1" dirty="0" smtClean="0"/>
            <a:t>58,3%</a:t>
          </a:r>
          <a:endParaRPr lang="ru-RU" sz="1100" b="1" dirty="0"/>
        </a:p>
      </dgm:t>
    </dgm:pt>
    <dgm:pt modelId="{BCD2EDD9-D801-4E03-BB4B-D967153748FB}" type="parTrans" cxnId="{5BA4828B-CA0A-4DD7-BA23-AF56465333D3}">
      <dgm:prSet/>
      <dgm:spPr/>
      <dgm:t>
        <a:bodyPr/>
        <a:lstStyle/>
        <a:p>
          <a:endParaRPr lang="ru-RU" sz="1100" b="1"/>
        </a:p>
      </dgm:t>
    </dgm:pt>
    <dgm:pt modelId="{8F96F08A-9CC7-4FB6-A9E1-3EDCD9F33FD8}" type="sibTrans" cxnId="{5BA4828B-CA0A-4DD7-BA23-AF56465333D3}">
      <dgm:prSet/>
      <dgm:spPr/>
      <dgm:t>
        <a:bodyPr/>
        <a:lstStyle/>
        <a:p>
          <a:endParaRPr lang="ru-RU" sz="1100" b="1"/>
        </a:p>
      </dgm:t>
    </dgm:pt>
    <dgm:pt modelId="{CD119780-6575-4106-AE5B-2CC6B48E5482}">
      <dgm:prSet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ru-RU" sz="1100" b="1" dirty="0" smtClean="0"/>
            <a:t>58,3%</a:t>
          </a:r>
          <a:endParaRPr lang="ru-RU" sz="1100" b="1" dirty="0"/>
        </a:p>
      </dgm:t>
    </dgm:pt>
    <dgm:pt modelId="{A99EC59D-97F4-424A-A28E-01E77005439E}" type="parTrans" cxnId="{7C2E5991-6D03-4679-BB46-318B01A66142}">
      <dgm:prSet/>
      <dgm:spPr/>
      <dgm:t>
        <a:bodyPr/>
        <a:lstStyle/>
        <a:p>
          <a:endParaRPr lang="ru-RU" sz="1100" b="1"/>
        </a:p>
      </dgm:t>
    </dgm:pt>
    <dgm:pt modelId="{3BBBAA4F-305C-4E5F-BBCB-DE1B8ED5978A}" type="sibTrans" cxnId="{7C2E5991-6D03-4679-BB46-318B01A66142}">
      <dgm:prSet/>
      <dgm:spPr/>
      <dgm:t>
        <a:bodyPr/>
        <a:lstStyle/>
        <a:p>
          <a:endParaRPr lang="ru-RU" sz="1100" b="1"/>
        </a:p>
      </dgm:t>
    </dgm:pt>
    <dgm:pt modelId="{B34B6A16-5EF9-4B63-A5E4-12B190B34880}">
      <dgm:prSet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ru-RU" sz="1100" b="1" dirty="0" smtClean="0"/>
            <a:t>58,9%</a:t>
          </a:r>
          <a:endParaRPr lang="ru-RU" sz="1100" b="1" dirty="0"/>
        </a:p>
      </dgm:t>
    </dgm:pt>
    <dgm:pt modelId="{3047CE4C-FF19-4B45-8312-79C9A6EA38F8}" type="parTrans" cxnId="{8F1F720A-D988-4739-9FFF-05E5C9E9A372}">
      <dgm:prSet/>
      <dgm:spPr/>
      <dgm:t>
        <a:bodyPr/>
        <a:lstStyle/>
        <a:p>
          <a:endParaRPr lang="ru-RU" sz="1100" b="1"/>
        </a:p>
      </dgm:t>
    </dgm:pt>
    <dgm:pt modelId="{844E05AD-2AB6-4319-9130-67827496C360}" type="sibTrans" cxnId="{8F1F720A-D988-4739-9FFF-05E5C9E9A372}">
      <dgm:prSet/>
      <dgm:spPr/>
      <dgm:t>
        <a:bodyPr/>
        <a:lstStyle/>
        <a:p>
          <a:endParaRPr lang="ru-RU" sz="1100" b="1"/>
        </a:p>
      </dgm:t>
    </dgm:pt>
    <dgm:pt modelId="{A0EE0816-71FE-4855-B1E0-02990AF78A21}">
      <dgm:prSet custT="1"/>
      <dgm:spPr/>
      <dgm:t>
        <a:bodyPr/>
        <a:lstStyle/>
        <a:p>
          <a:r>
            <a:rPr lang="ru-RU" sz="1100" b="1" dirty="0" smtClean="0"/>
            <a:t>101,8%</a:t>
          </a:r>
          <a:endParaRPr lang="ru-RU" sz="1100" b="1" dirty="0"/>
        </a:p>
      </dgm:t>
    </dgm:pt>
    <dgm:pt modelId="{75674904-C66D-4634-9B49-059D96BD5483}" type="parTrans" cxnId="{FD0B4AA9-BC48-4557-8309-723E52DF4E6F}">
      <dgm:prSet/>
      <dgm:spPr/>
      <dgm:t>
        <a:bodyPr/>
        <a:lstStyle/>
        <a:p>
          <a:endParaRPr lang="ru-RU" sz="1100" b="1"/>
        </a:p>
      </dgm:t>
    </dgm:pt>
    <dgm:pt modelId="{A2DE86E6-72CD-4DC8-9624-4DD62F96EFAF}" type="sibTrans" cxnId="{FD0B4AA9-BC48-4557-8309-723E52DF4E6F}">
      <dgm:prSet/>
      <dgm:spPr/>
      <dgm:t>
        <a:bodyPr/>
        <a:lstStyle/>
        <a:p>
          <a:endParaRPr lang="ru-RU" sz="1100" b="1"/>
        </a:p>
      </dgm:t>
    </dgm:pt>
    <dgm:pt modelId="{93520637-36B3-4AB9-B949-92D55141E733}">
      <dgm:prSet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ru-RU" sz="1100" b="1" dirty="0" smtClean="0"/>
            <a:t>101,8%</a:t>
          </a:r>
          <a:endParaRPr lang="ru-RU" sz="1100" b="1" dirty="0"/>
        </a:p>
      </dgm:t>
    </dgm:pt>
    <dgm:pt modelId="{15E02305-DAD8-4809-8067-42DAD00486AD}" type="parTrans" cxnId="{63612CDA-BBAA-48D8-BF07-558BDAD747A0}">
      <dgm:prSet/>
      <dgm:spPr/>
      <dgm:t>
        <a:bodyPr/>
        <a:lstStyle/>
        <a:p>
          <a:endParaRPr lang="ru-RU" sz="1100" b="1"/>
        </a:p>
      </dgm:t>
    </dgm:pt>
    <dgm:pt modelId="{59CBCFDE-87C7-4CA0-895C-10567390C816}" type="sibTrans" cxnId="{63612CDA-BBAA-48D8-BF07-558BDAD747A0}">
      <dgm:prSet/>
      <dgm:spPr/>
      <dgm:t>
        <a:bodyPr/>
        <a:lstStyle/>
        <a:p>
          <a:endParaRPr lang="ru-RU" sz="1100" b="1"/>
        </a:p>
      </dgm:t>
    </dgm:pt>
    <dgm:pt modelId="{9A0A1B48-08CE-44F2-8C66-5814C06EE4CC}">
      <dgm:prSet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ru-RU" sz="1100" b="1" dirty="0" smtClean="0"/>
            <a:t>101,7%</a:t>
          </a:r>
          <a:endParaRPr lang="ru-RU" sz="1100" b="1" dirty="0"/>
        </a:p>
      </dgm:t>
    </dgm:pt>
    <dgm:pt modelId="{29FE6CB6-1907-439D-BB9A-57865C4A7A77}" type="parTrans" cxnId="{B7EC6DDD-6433-44EC-9FD5-BD8BA88E6613}">
      <dgm:prSet/>
      <dgm:spPr/>
      <dgm:t>
        <a:bodyPr/>
        <a:lstStyle/>
        <a:p>
          <a:endParaRPr lang="ru-RU" sz="1100" b="1"/>
        </a:p>
      </dgm:t>
    </dgm:pt>
    <dgm:pt modelId="{26501B87-1556-4F1B-A703-D81F2BA2DB5B}" type="sibTrans" cxnId="{B7EC6DDD-6433-44EC-9FD5-BD8BA88E6613}">
      <dgm:prSet/>
      <dgm:spPr/>
      <dgm:t>
        <a:bodyPr/>
        <a:lstStyle/>
        <a:p>
          <a:endParaRPr lang="ru-RU" sz="1100" b="1"/>
        </a:p>
      </dgm:t>
    </dgm:pt>
    <dgm:pt modelId="{791EFB96-2A48-4A9C-BE1D-F031EA878AFE}">
      <dgm:prSet custT="1"/>
      <dgm:spPr/>
      <dgm:t>
        <a:bodyPr/>
        <a:lstStyle/>
        <a:p>
          <a:r>
            <a:rPr lang="ru-RU" sz="1100" b="1" dirty="0" smtClean="0"/>
            <a:t>57%</a:t>
          </a:r>
          <a:endParaRPr lang="ru-RU" sz="1100" b="1" dirty="0"/>
        </a:p>
      </dgm:t>
    </dgm:pt>
    <dgm:pt modelId="{1E8A2730-A5BA-46E9-A335-CB83EFC33D2E}" type="parTrans" cxnId="{6738166E-1452-4A75-8F33-77A0EBB476DE}">
      <dgm:prSet/>
      <dgm:spPr/>
      <dgm:t>
        <a:bodyPr/>
        <a:lstStyle/>
        <a:p>
          <a:endParaRPr lang="ru-RU" sz="1100" b="1"/>
        </a:p>
      </dgm:t>
    </dgm:pt>
    <dgm:pt modelId="{13658E9D-3F3D-4273-992A-0B3786DB1FA2}" type="sibTrans" cxnId="{6738166E-1452-4A75-8F33-77A0EBB476DE}">
      <dgm:prSet/>
      <dgm:spPr/>
      <dgm:t>
        <a:bodyPr/>
        <a:lstStyle/>
        <a:p>
          <a:endParaRPr lang="ru-RU" sz="1100" b="1"/>
        </a:p>
      </dgm:t>
    </dgm:pt>
    <dgm:pt modelId="{44367D81-039C-4579-8E09-66CAF90F5041}">
      <dgm:prSet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ru-RU" sz="1100" b="1" dirty="0" smtClean="0"/>
            <a:t>0%</a:t>
          </a:r>
          <a:endParaRPr lang="ru-RU" sz="1100" b="1" dirty="0"/>
        </a:p>
      </dgm:t>
    </dgm:pt>
    <dgm:pt modelId="{67B6E404-88D1-4D88-A32E-7761881B20C7}" type="parTrans" cxnId="{0DC76281-AE6D-4D6E-81A2-1B2B3B2AF0AA}">
      <dgm:prSet/>
      <dgm:spPr/>
      <dgm:t>
        <a:bodyPr/>
        <a:lstStyle/>
        <a:p>
          <a:endParaRPr lang="ru-RU" sz="1100" b="1"/>
        </a:p>
      </dgm:t>
    </dgm:pt>
    <dgm:pt modelId="{F7E1C861-8795-4EA1-A76A-EE2CB6232346}" type="sibTrans" cxnId="{0DC76281-AE6D-4D6E-81A2-1B2B3B2AF0AA}">
      <dgm:prSet/>
      <dgm:spPr/>
      <dgm:t>
        <a:bodyPr/>
        <a:lstStyle/>
        <a:p>
          <a:endParaRPr lang="ru-RU" sz="1100" b="1"/>
        </a:p>
      </dgm:t>
    </dgm:pt>
    <dgm:pt modelId="{614AF9F2-E1A1-4D10-882A-EB6B0D669FCA}">
      <dgm:prSet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ru-RU" sz="1100" b="1" dirty="0" smtClean="0"/>
            <a:t>55,5%</a:t>
          </a:r>
          <a:endParaRPr lang="ru-RU" sz="1100" b="1" dirty="0"/>
        </a:p>
      </dgm:t>
    </dgm:pt>
    <dgm:pt modelId="{5B0591E8-42AF-40BA-A11A-3996F9B13E48}" type="parTrans" cxnId="{F1D9D270-AECF-4F03-87DB-1FE8BCAFEC8D}">
      <dgm:prSet/>
      <dgm:spPr/>
      <dgm:t>
        <a:bodyPr/>
        <a:lstStyle/>
        <a:p>
          <a:endParaRPr lang="ru-RU" sz="1100" b="1"/>
        </a:p>
      </dgm:t>
    </dgm:pt>
    <dgm:pt modelId="{A52C1518-95AA-4EDF-99FF-93D999EDDD4A}" type="sibTrans" cxnId="{F1D9D270-AECF-4F03-87DB-1FE8BCAFEC8D}">
      <dgm:prSet/>
      <dgm:spPr/>
      <dgm:t>
        <a:bodyPr/>
        <a:lstStyle/>
        <a:p>
          <a:endParaRPr lang="ru-RU" sz="1100" b="1"/>
        </a:p>
      </dgm:t>
    </dgm:pt>
    <dgm:pt modelId="{BEF973DE-6365-49F3-835F-CCBF08C4BF08}">
      <dgm:prSet custT="1"/>
      <dgm:spPr/>
      <dgm:t>
        <a:bodyPr/>
        <a:lstStyle/>
        <a:p>
          <a:r>
            <a:rPr lang="ru-RU" sz="1100" b="1" dirty="0" smtClean="0"/>
            <a:t>54%</a:t>
          </a:r>
          <a:endParaRPr lang="ru-RU" sz="1100" b="1" dirty="0"/>
        </a:p>
      </dgm:t>
    </dgm:pt>
    <dgm:pt modelId="{4114FF11-0257-4D42-AADC-1BE4D81731B2}" type="parTrans" cxnId="{91EE41DD-3D34-4525-8B8A-AC9BAD6A700E}">
      <dgm:prSet/>
      <dgm:spPr/>
      <dgm:t>
        <a:bodyPr/>
        <a:lstStyle/>
        <a:p>
          <a:endParaRPr lang="ru-RU" sz="1100" b="1"/>
        </a:p>
      </dgm:t>
    </dgm:pt>
    <dgm:pt modelId="{94B6E5B7-7418-4AEA-A67A-36550A12FE23}" type="sibTrans" cxnId="{91EE41DD-3D34-4525-8B8A-AC9BAD6A700E}">
      <dgm:prSet/>
      <dgm:spPr/>
      <dgm:t>
        <a:bodyPr/>
        <a:lstStyle/>
        <a:p>
          <a:endParaRPr lang="ru-RU" sz="1100" b="1"/>
        </a:p>
      </dgm:t>
    </dgm:pt>
    <dgm:pt modelId="{9C715FE5-31CA-4541-A958-D2C730C134E0}">
      <dgm:prSet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ru-RU" sz="1100" b="1" dirty="0" smtClean="0"/>
            <a:t>56,8%</a:t>
          </a:r>
          <a:endParaRPr lang="ru-RU" sz="1100" b="1" dirty="0"/>
        </a:p>
      </dgm:t>
    </dgm:pt>
    <dgm:pt modelId="{536A8C1B-37CE-4FCD-A098-830552423D53}" type="parTrans" cxnId="{3309F21D-4431-4903-BB3C-90427A73504C}">
      <dgm:prSet/>
      <dgm:spPr/>
      <dgm:t>
        <a:bodyPr/>
        <a:lstStyle/>
        <a:p>
          <a:endParaRPr lang="ru-RU" sz="1100" b="1"/>
        </a:p>
      </dgm:t>
    </dgm:pt>
    <dgm:pt modelId="{B132F376-D606-4DE2-9BBB-04499697516A}" type="sibTrans" cxnId="{3309F21D-4431-4903-BB3C-90427A73504C}">
      <dgm:prSet/>
      <dgm:spPr/>
      <dgm:t>
        <a:bodyPr/>
        <a:lstStyle/>
        <a:p>
          <a:endParaRPr lang="ru-RU" sz="1100" b="1"/>
        </a:p>
      </dgm:t>
    </dgm:pt>
    <dgm:pt modelId="{BE98D1AB-A280-4D0B-A815-73E57FD87EC3}">
      <dgm:prSet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ru-RU" sz="1100" b="1" dirty="0" smtClean="0"/>
            <a:t>56%</a:t>
          </a:r>
          <a:endParaRPr lang="ru-RU" sz="1100" b="1" dirty="0"/>
        </a:p>
      </dgm:t>
    </dgm:pt>
    <dgm:pt modelId="{CDDECA34-9841-4A92-959B-4DB892243F64}" type="parTrans" cxnId="{15B242EC-11A3-40F7-B2A4-A7E917E37951}">
      <dgm:prSet/>
      <dgm:spPr/>
      <dgm:t>
        <a:bodyPr/>
        <a:lstStyle/>
        <a:p>
          <a:endParaRPr lang="ru-RU" sz="1100" b="1"/>
        </a:p>
      </dgm:t>
    </dgm:pt>
    <dgm:pt modelId="{2FD537BC-8C4D-4BAF-9555-CDCB9FCAC8F1}" type="sibTrans" cxnId="{15B242EC-11A3-40F7-B2A4-A7E917E37951}">
      <dgm:prSet/>
      <dgm:spPr/>
      <dgm:t>
        <a:bodyPr/>
        <a:lstStyle/>
        <a:p>
          <a:endParaRPr lang="ru-RU" sz="1100" b="1"/>
        </a:p>
      </dgm:t>
    </dgm:pt>
    <dgm:pt modelId="{760B7BB0-6CDC-4C42-A4D4-3948592E3CC2}">
      <dgm:prSet custT="1"/>
      <dgm:spPr/>
      <dgm:t>
        <a:bodyPr/>
        <a:lstStyle/>
        <a:p>
          <a:r>
            <a:rPr lang="ru-RU" sz="1100" b="1" dirty="0" smtClean="0"/>
            <a:t>39,8%</a:t>
          </a:r>
          <a:endParaRPr lang="ru-RU" sz="1100" b="1" dirty="0"/>
        </a:p>
      </dgm:t>
    </dgm:pt>
    <dgm:pt modelId="{183294BA-F08B-4F00-A2C9-E7340190BF27}" type="parTrans" cxnId="{82628FE3-2F0A-4606-8242-BC6E9B910153}">
      <dgm:prSet/>
      <dgm:spPr/>
      <dgm:t>
        <a:bodyPr/>
        <a:lstStyle/>
        <a:p>
          <a:endParaRPr lang="ru-RU" sz="1100" b="1"/>
        </a:p>
      </dgm:t>
    </dgm:pt>
    <dgm:pt modelId="{B450BEF8-5FD5-4BB7-BBE9-94543DFCEDAA}" type="sibTrans" cxnId="{82628FE3-2F0A-4606-8242-BC6E9B910153}">
      <dgm:prSet/>
      <dgm:spPr/>
      <dgm:t>
        <a:bodyPr/>
        <a:lstStyle/>
        <a:p>
          <a:endParaRPr lang="ru-RU" sz="1100" b="1"/>
        </a:p>
      </dgm:t>
    </dgm:pt>
    <dgm:pt modelId="{8536FD6B-8AD2-4A43-B337-6FD60B3FD4B2}">
      <dgm:prSet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ru-RU" sz="1100" b="1" dirty="0" smtClean="0"/>
            <a:t>39,8%</a:t>
          </a:r>
          <a:endParaRPr lang="ru-RU" sz="1100" b="1" dirty="0"/>
        </a:p>
      </dgm:t>
    </dgm:pt>
    <dgm:pt modelId="{AE96D71A-01B8-4654-A8DF-88EC5108171C}" type="parTrans" cxnId="{9C500218-733C-43E7-BB06-892635C0F7E2}">
      <dgm:prSet/>
      <dgm:spPr/>
      <dgm:t>
        <a:bodyPr/>
        <a:lstStyle/>
        <a:p>
          <a:endParaRPr lang="ru-RU" sz="1100" b="1"/>
        </a:p>
      </dgm:t>
    </dgm:pt>
    <dgm:pt modelId="{60DD4894-6B75-4AA7-A724-54B5BA9C59B6}" type="sibTrans" cxnId="{9C500218-733C-43E7-BB06-892635C0F7E2}">
      <dgm:prSet/>
      <dgm:spPr/>
      <dgm:t>
        <a:bodyPr/>
        <a:lstStyle/>
        <a:p>
          <a:endParaRPr lang="ru-RU" sz="1100" b="1"/>
        </a:p>
      </dgm:t>
    </dgm:pt>
    <dgm:pt modelId="{4D9EF634-1BF2-4A35-90CA-8A6D73717D8F}">
      <dgm:prSet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ru-RU" sz="1100" b="1" dirty="0" smtClean="0"/>
            <a:t>39,9%</a:t>
          </a:r>
          <a:endParaRPr lang="ru-RU" sz="1100" b="1" dirty="0"/>
        </a:p>
      </dgm:t>
    </dgm:pt>
    <dgm:pt modelId="{D6488317-C95D-43C5-9B8A-714D8EF3A555}" type="parTrans" cxnId="{EE08F3E1-4048-489C-B5CE-A9EE78DAE2A6}">
      <dgm:prSet/>
      <dgm:spPr/>
      <dgm:t>
        <a:bodyPr/>
        <a:lstStyle/>
        <a:p>
          <a:endParaRPr lang="ru-RU" sz="1100" b="1"/>
        </a:p>
      </dgm:t>
    </dgm:pt>
    <dgm:pt modelId="{0BFC9299-BE1F-43E4-88A9-E9437E2FDE3A}" type="sibTrans" cxnId="{EE08F3E1-4048-489C-B5CE-A9EE78DAE2A6}">
      <dgm:prSet/>
      <dgm:spPr/>
      <dgm:t>
        <a:bodyPr/>
        <a:lstStyle/>
        <a:p>
          <a:endParaRPr lang="ru-RU" sz="1100" b="1"/>
        </a:p>
      </dgm:t>
    </dgm:pt>
    <dgm:pt modelId="{1EB24ED6-8318-42F7-A9D6-D82438474064}">
      <dgm:prSet custT="1"/>
      <dgm:spPr/>
      <dgm:t>
        <a:bodyPr/>
        <a:lstStyle/>
        <a:p>
          <a:r>
            <a:rPr lang="ru-RU" sz="1100" b="1" dirty="0" smtClean="0"/>
            <a:t>72,9 руб. на 1 га</a:t>
          </a:r>
          <a:endParaRPr lang="ru-RU" sz="1100" b="1" dirty="0"/>
        </a:p>
      </dgm:t>
    </dgm:pt>
    <dgm:pt modelId="{73053D4B-97B6-4717-947D-221B14DBA9FA}" type="parTrans" cxnId="{A6E1B6F7-E5B5-4056-AFC5-A597599F0AF8}">
      <dgm:prSet/>
      <dgm:spPr/>
      <dgm:t>
        <a:bodyPr/>
        <a:lstStyle/>
        <a:p>
          <a:endParaRPr lang="ru-RU" sz="1100" b="1"/>
        </a:p>
      </dgm:t>
    </dgm:pt>
    <dgm:pt modelId="{15C83D72-75FC-4ADF-88E4-6BFD8F38066F}" type="sibTrans" cxnId="{A6E1B6F7-E5B5-4056-AFC5-A597599F0AF8}">
      <dgm:prSet/>
      <dgm:spPr/>
      <dgm:t>
        <a:bodyPr/>
        <a:lstStyle/>
        <a:p>
          <a:endParaRPr lang="ru-RU" sz="1100" b="1"/>
        </a:p>
      </dgm:t>
    </dgm:pt>
    <dgm:pt modelId="{DC722614-D910-48E5-B4DB-10C9FEEA1F64}">
      <dgm:prSet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ru-RU" sz="1100" b="1" dirty="0" smtClean="0"/>
            <a:t>49,4 руб. на 1 га</a:t>
          </a:r>
          <a:endParaRPr lang="ru-RU" sz="1100" b="1" dirty="0"/>
        </a:p>
      </dgm:t>
    </dgm:pt>
    <dgm:pt modelId="{717D88B6-8BDB-4F41-9877-821E0194E958}" type="parTrans" cxnId="{FD36F6B4-3270-4488-A9B1-D7EA6930C0A1}">
      <dgm:prSet/>
      <dgm:spPr/>
      <dgm:t>
        <a:bodyPr/>
        <a:lstStyle/>
        <a:p>
          <a:endParaRPr lang="ru-RU" sz="1100" b="1"/>
        </a:p>
      </dgm:t>
    </dgm:pt>
    <dgm:pt modelId="{A9A42DA1-2B08-4E7D-A3ED-88FF9D735BF1}" type="sibTrans" cxnId="{FD36F6B4-3270-4488-A9B1-D7EA6930C0A1}">
      <dgm:prSet/>
      <dgm:spPr/>
      <dgm:t>
        <a:bodyPr/>
        <a:lstStyle/>
        <a:p>
          <a:endParaRPr lang="ru-RU" sz="1100" b="1"/>
        </a:p>
      </dgm:t>
    </dgm:pt>
    <dgm:pt modelId="{30D4164A-77BD-4082-90FA-94DEA28292F9}">
      <dgm:prSet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ru-RU" sz="1100" b="1" dirty="0" smtClean="0"/>
            <a:t>73,5 руб. на 1 га</a:t>
          </a:r>
          <a:endParaRPr lang="ru-RU" sz="1100" b="1" dirty="0"/>
        </a:p>
      </dgm:t>
    </dgm:pt>
    <dgm:pt modelId="{76EA3304-4694-43B5-9430-085F265215D3}" type="parTrans" cxnId="{12941072-D46A-43DC-AF02-4A1351E967EB}">
      <dgm:prSet/>
      <dgm:spPr/>
      <dgm:t>
        <a:bodyPr/>
        <a:lstStyle/>
        <a:p>
          <a:endParaRPr lang="ru-RU" sz="1100" b="1"/>
        </a:p>
      </dgm:t>
    </dgm:pt>
    <dgm:pt modelId="{719D61AA-3576-4B4B-9B86-78D3FC03ED0E}" type="sibTrans" cxnId="{12941072-D46A-43DC-AF02-4A1351E967EB}">
      <dgm:prSet/>
      <dgm:spPr/>
      <dgm:t>
        <a:bodyPr/>
        <a:lstStyle/>
        <a:p>
          <a:endParaRPr lang="ru-RU" sz="1100" b="1"/>
        </a:p>
      </dgm:t>
    </dgm:pt>
    <dgm:pt modelId="{25DDEEC2-9BA5-4367-BB24-33CAA47BBC09}" type="pres">
      <dgm:prSet presAssocID="{CE075476-E9CA-4A59-A127-31223E8D37A1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87933F1B-038B-4A5D-83E8-61DBF60EC4B3}" type="pres">
      <dgm:prSet presAssocID="{946393D2-3BB5-4D19-BAF6-84B7339845C4}" presName="vertOne" presStyleCnt="0"/>
      <dgm:spPr/>
    </dgm:pt>
    <dgm:pt modelId="{9DF12F5D-797B-4C71-93F7-7C835BFF7982}" type="pres">
      <dgm:prSet presAssocID="{946393D2-3BB5-4D19-BAF6-84B7339845C4}" presName="txOn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B51C614-670C-40C7-BCBD-B3150FB090FB}" type="pres">
      <dgm:prSet presAssocID="{946393D2-3BB5-4D19-BAF6-84B7339845C4}" presName="parTransOne" presStyleCnt="0"/>
      <dgm:spPr/>
    </dgm:pt>
    <dgm:pt modelId="{B74154C5-AFFE-498C-8E4C-911D7456AC97}" type="pres">
      <dgm:prSet presAssocID="{946393D2-3BB5-4D19-BAF6-84B7339845C4}" presName="horzOne" presStyleCnt="0"/>
      <dgm:spPr/>
    </dgm:pt>
    <dgm:pt modelId="{AA6E5317-C9D5-49D6-9218-04A9A8CDF9E8}" type="pres">
      <dgm:prSet presAssocID="{5A6BA2F8-AB86-4FEA-9FCE-F9FA52A7F9A0}" presName="vertTwo" presStyleCnt="0"/>
      <dgm:spPr/>
    </dgm:pt>
    <dgm:pt modelId="{EFD09625-1EEB-463A-9D51-52F09A5E039B}" type="pres">
      <dgm:prSet presAssocID="{5A6BA2F8-AB86-4FEA-9FCE-F9FA52A7F9A0}" presName="txTwo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65A41FF-7035-4133-9240-517AEBC67369}" type="pres">
      <dgm:prSet presAssocID="{5A6BA2F8-AB86-4FEA-9FCE-F9FA52A7F9A0}" presName="parTransTwo" presStyleCnt="0"/>
      <dgm:spPr/>
    </dgm:pt>
    <dgm:pt modelId="{ED986375-36F5-4143-A5F0-85653599471E}" type="pres">
      <dgm:prSet presAssocID="{5A6BA2F8-AB86-4FEA-9FCE-F9FA52A7F9A0}" presName="horzTwo" presStyleCnt="0"/>
      <dgm:spPr/>
    </dgm:pt>
    <dgm:pt modelId="{3DBCE625-CEFD-4EF1-944D-CC5E1F9EB348}" type="pres">
      <dgm:prSet presAssocID="{88AF55BF-2C52-478B-8F7B-157C2C0B3B5C}" presName="vertThree" presStyleCnt="0"/>
      <dgm:spPr/>
    </dgm:pt>
    <dgm:pt modelId="{A222F7FC-2C70-4D44-8E21-34A02376492D}" type="pres">
      <dgm:prSet presAssocID="{88AF55BF-2C52-478B-8F7B-157C2C0B3B5C}" presName="txThree" presStyleLbl="node3" presStyleIdx="0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0163781-30A9-4492-8F46-0B375E77D606}" type="pres">
      <dgm:prSet presAssocID="{88AF55BF-2C52-478B-8F7B-157C2C0B3B5C}" presName="parTransThree" presStyleCnt="0"/>
      <dgm:spPr/>
    </dgm:pt>
    <dgm:pt modelId="{6207E762-9DCF-4231-A9C6-08BD43E83D20}" type="pres">
      <dgm:prSet presAssocID="{88AF55BF-2C52-478B-8F7B-157C2C0B3B5C}" presName="horzThree" presStyleCnt="0"/>
      <dgm:spPr/>
    </dgm:pt>
    <dgm:pt modelId="{CFAF5DA1-06E5-4585-BDBB-446033F9BE23}" type="pres">
      <dgm:prSet presAssocID="{6B08672F-E0FF-490A-8A6A-EE15E9A347DB}" presName="vertFour" presStyleCnt="0">
        <dgm:presLayoutVars>
          <dgm:chPref val="3"/>
        </dgm:presLayoutVars>
      </dgm:prSet>
      <dgm:spPr/>
    </dgm:pt>
    <dgm:pt modelId="{F6FE7E8E-883A-4C79-93F7-AEF9AEF9F9DE}" type="pres">
      <dgm:prSet presAssocID="{6B08672F-E0FF-490A-8A6A-EE15E9A347DB}" presName="txFour" presStyleLbl="node4" presStyleIdx="0" presStyleCnt="21" custLinFactNeighborX="-36" custLinFactNeighborY="9994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4A7653C-2830-4B7A-B97A-E0B91F2A457A}" type="pres">
      <dgm:prSet presAssocID="{6B08672F-E0FF-490A-8A6A-EE15E9A347DB}" presName="parTransFour" presStyleCnt="0"/>
      <dgm:spPr/>
    </dgm:pt>
    <dgm:pt modelId="{E69FA2EB-A010-4E64-83A0-722237B7A7E1}" type="pres">
      <dgm:prSet presAssocID="{6B08672F-E0FF-490A-8A6A-EE15E9A347DB}" presName="horzFour" presStyleCnt="0"/>
      <dgm:spPr/>
    </dgm:pt>
    <dgm:pt modelId="{67CE9756-A8D0-45D9-86D8-03109F5CBCE9}" type="pres">
      <dgm:prSet presAssocID="{38339FB0-E72C-41C6-B50E-F0AC88B19FB8}" presName="vertFour" presStyleCnt="0">
        <dgm:presLayoutVars>
          <dgm:chPref val="3"/>
        </dgm:presLayoutVars>
      </dgm:prSet>
      <dgm:spPr/>
    </dgm:pt>
    <dgm:pt modelId="{B0232F34-051D-481D-9CC7-7CFB0339C454}" type="pres">
      <dgm:prSet presAssocID="{38339FB0-E72C-41C6-B50E-F0AC88B19FB8}" presName="txFour" presStyleLbl="node4" presStyleIdx="1" presStyleCnt="21" custScaleY="10000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71A3C60-BC49-49D1-BCCE-B160FCDBC262}" type="pres">
      <dgm:prSet presAssocID="{38339FB0-E72C-41C6-B50E-F0AC88B19FB8}" presName="parTransFour" presStyleCnt="0"/>
      <dgm:spPr/>
    </dgm:pt>
    <dgm:pt modelId="{03D9FDDF-6FEE-4AC3-8403-A2D130230B08}" type="pres">
      <dgm:prSet presAssocID="{38339FB0-E72C-41C6-B50E-F0AC88B19FB8}" presName="horzFour" presStyleCnt="0"/>
      <dgm:spPr/>
    </dgm:pt>
    <dgm:pt modelId="{A97F1489-052C-4C38-86B7-BC4BB90AC75E}" type="pres">
      <dgm:prSet presAssocID="{A0EE0816-71FE-4855-B1E0-02990AF78A21}" presName="vertFour" presStyleCnt="0">
        <dgm:presLayoutVars>
          <dgm:chPref val="3"/>
        </dgm:presLayoutVars>
      </dgm:prSet>
      <dgm:spPr/>
    </dgm:pt>
    <dgm:pt modelId="{4DC6FEF6-AA8E-4A28-95B0-4EA11C79CD95}" type="pres">
      <dgm:prSet presAssocID="{A0EE0816-71FE-4855-B1E0-02990AF78A21}" presName="txFour" presStyleLbl="node4" presStyleIdx="2" presStyleCnt="2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86EFF89-E9BD-466E-8956-F5C947F3F307}" type="pres">
      <dgm:prSet presAssocID="{A0EE0816-71FE-4855-B1E0-02990AF78A21}" presName="parTransFour" presStyleCnt="0"/>
      <dgm:spPr/>
    </dgm:pt>
    <dgm:pt modelId="{63BC19EF-6235-4CE4-A4BA-F52EF090EA43}" type="pres">
      <dgm:prSet presAssocID="{A0EE0816-71FE-4855-B1E0-02990AF78A21}" presName="horzFour" presStyleCnt="0"/>
      <dgm:spPr/>
    </dgm:pt>
    <dgm:pt modelId="{73293728-592E-4338-AB87-2AC4FCED647C}" type="pres">
      <dgm:prSet presAssocID="{791EFB96-2A48-4A9C-BE1D-F031EA878AFE}" presName="vertFour" presStyleCnt="0">
        <dgm:presLayoutVars>
          <dgm:chPref val="3"/>
        </dgm:presLayoutVars>
      </dgm:prSet>
      <dgm:spPr/>
    </dgm:pt>
    <dgm:pt modelId="{615F75F9-6DBD-4ECA-9FA4-52847E4C9098}" type="pres">
      <dgm:prSet presAssocID="{791EFB96-2A48-4A9C-BE1D-F031EA878AFE}" presName="txFour" presStyleLbl="node4" presStyleIdx="3" presStyleCnt="2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8C8B5A2-76C8-4678-86AB-DBE9F295BAD2}" type="pres">
      <dgm:prSet presAssocID="{791EFB96-2A48-4A9C-BE1D-F031EA878AFE}" presName="parTransFour" presStyleCnt="0"/>
      <dgm:spPr/>
    </dgm:pt>
    <dgm:pt modelId="{C877937E-BF6D-4EE3-A84E-C485A4A82125}" type="pres">
      <dgm:prSet presAssocID="{791EFB96-2A48-4A9C-BE1D-F031EA878AFE}" presName="horzFour" presStyleCnt="0"/>
      <dgm:spPr/>
    </dgm:pt>
    <dgm:pt modelId="{E5FAF1B6-DF8B-41BB-9450-959403177014}" type="pres">
      <dgm:prSet presAssocID="{BEF973DE-6365-49F3-835F-CCBF08C4BF08}" presName="vertFour" presStyleCnt="0">
        <dgm:presLayoutVars>
          <dgm:chPref val="3"/>
        </dgm:presLayoutVars>
      </dgm:prSet>
      <dgm:spPr/>
    </dgm:pt>
    <dgm:pt modelId="{9BB5BEDE-0A68-4B74-853B-ED035F285445}" type="pres">
      <dgm:prSet presAssocID="{BEF973DE-6365-49F3-835F-CCBF08C4BF08}" presName="txFour" presStyleLbl="node4" presStyleIdx="4" presStyleCnt="2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4EB2D3E-8D0A-4478-B85E-864C8F700D89}" type="pres">
      <dgm:prSet presAssocID="{BEF973DE-6365-49F3-835F-CCBF08C4BF08}" presName="parTransFour" presStyleCnt="0"/>
      <dgm:spPr/>
    </dgm:pt>
    <dgm:pt modelId="{F76323CD-0211-4D0A-9436-5011E89DC58D}" type="pres">
      <dgm:prSet presAssocID="{BEF973DE-6365-49F3-835F-CCBF08C4BF08}" presName="horzFour" presStyleCnt="0"/>
      <dgm:spPr/>
    </dgm:pt>
    <dgm:pt modelId="{229A73DC-6CC6-4786-8845-25809D353107}" type="pres">
      <dgm:prSet presAssocID="{760B7BB0-6CDC-4C42-A4D4-3948592E3CC2}" presName="vertFour" presStyleCnt="0">
        <dgm:presLayoutVars>
          <dgm:chPref val="3"/>
        </dgm:presLayoutVars>
      </dgm:prSet>
      <dgm:spPr/>
    </dgm:pt>
    <dgm:pt modelId="{D0394572-BF2C-44BB-9A5E-1619CF8086D8}" type="pres">
      <dgm:prSet presAssocID="{760B7BB0-6CDC-4C42-A4D4-3948592E3CC2}" presName="txFour" presStyleLbl="node4" presStyleIdx="5" presStyleCnt="2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B2CDC6D-E68E-49E9-AD6C-8AE4487E1E75}" type="pres">
      <dgm:prSet presAssocID="{760B7BB0-6CDC-4C42-A4D4-3948592E3CC2}" presName="parTransFour" presStyleCnt="0"/>
      <dgm:spPr/>
    </dgm:pt>
    <dgm:pt modelId="{E37820FE-BEC5-4BB7-9E41-E2B17ED92E62}" type="pres">
      <dgm:prSet presAssocID="{760B7BB0-6CDC-4C42-A4D4-3948592E3CC2}" presName="horzFour" presStyleCnt="0"/>
      <dgm:spPr/>
    </dgm:pt>
    <dgm:pt modelId="{D8877AE0-E91C-48A5-BBE9-F3AF2AB45D03}" type="pres">
      <dgm:prSet presAssocID="{1EB24ED6-8318-42F7-A9D6-D82438474064}" presName="vertFour" presStyleCnt="0">
        <dgm:presLayoutVars>
          <dgm:chPref val="3"/>
        </dgm:presLayoutVars>
      </dgm:prSet>
      <dgm:spPr/>
    </dgm:pt>
    <dgm:pt modelId="{4F8FFF34-D04F-4EDB-B6E8-78ED95BECC76}" type="pres">
      <dgm:prSet presAssocID="{1EB24ED6-8318-42F7-A9D6-D82438474064}" presName="txFour" presStyleLbl="node4" presStyleIdx="6" presStyleCnt="2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BD644E5-730C-4769-BE26-4A7A687D497F}" type="pres">
      <dgm:prSet presAssocID="{1EB24ED6-8318-42F7-A9D6-D82438474064}" presName="horzFour" presStyleCnt="0"/>
      <dgm:spPr/>
    </dgm:pt>
    <dgm:pt modelId="{9F687AEC-AB3B-4512-84AB-9EF38359FE99}" type="pres">
      <dgm:prSet presAssocID="{5BB4011B-E3FC-4057-A00E-8A9838BA3A59}" presName="sibSpaceThree" presStyleCnt="0"/>
      <dgm:spPr/>
    </dgm:pt>
    <dgm:pt modelId="{113415A5-E91F-4FE8-9BF8-30244626B0BF}" type="pres">
      <dgm:prSet presAssocID="{A57325F4-ED51-4632-8210-EB7BB1A937E3}" presName="vertThree" presStyleCnt="0"/>
      <dgm:spPr/>
    </dgm:pt>
    <dgm:pt modelId="{98728C6C-700D-4AF5-919D-571D1B1C73D6}" type="pres">
      <dgm:prSet presAssocID="{A57325F4-ED51-4632-8210-EB7BB1A937E3}" presName="txThree" presStyleLbl="node3" presStyleIdx="1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DA4393A-B616-4187-9FD5-5855AF709139}" type="pres">
      <dgm:prSet presAssocID="{A57325F4-ED51-4632-8210-EB7BB1A937E3}" presName="parTransThree" presStyleCnt="0"/>
      <dgm:spPr/>
    </dgm:pt>
    <dgm:pt modelId="{5DBF41F9-76A7-4B1D-8947-AD1CA93918D7}" type="pres">
      <dgm:prSet presAssocID="{A57325F4-ED51-4632-8210-EB7BB1A937E3}" presName="horzThree" presStyleCnt="0"/>
      <dgm:spPr/>
    </dgm:pt>
    <dgm:pt modelId="{AE066C26-0F89-4F74-8EEE-568A145904EB}" type="pres">
      <dgm:prSet presAssocID="{F6F97186-B344-4193-9FE9-6DFB5403A289}" presName="vertFour" presStyleCnt="0">
        <dgm:presLayoutVars>
          <dgm:chPref val="3"/>
        </dgm:presLayoutVars>
      </dgm:prSet>
      <dgm:spPr/>
    </dgm:pt>
    <dgm:pt modelId="{8A4A9CFA-AEA9-4F05-83EE-AD7DC19C36EB}" type="pres">
      <dgm:prSet presAssocID="{F6F97186-B344-4193-9FE9-6DFB5403A289}" presName="txFour" presStyleLbl="node4" presStyleIdx="7" presStyleCnt="2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95BD70D-9B23-4D1F-955D-1C23DF0F0579}" type="pres">
      <dgm:prSet presAssocID="{F6F97186-B344-4193-9FE9-6DFB5403A289}" presName="parTransFour" presStyleCnt="0"/>
      <dgm:spPr/>
    </dgm:pt>
    <dgm:pt modelId="{74FFA38C-DB40-401A-8BBA-313CB5741F28}" type="pres">
      <dgm:prSet presAssocID="{F6F97186-B344-4193-9FE9-6DFB5403A289}" presName="horzFour" presStyleCnt="0"/>
      <dgm:spPr/>
    </dgm:pt>
    <dgm:pt modelId="{0149EBE6-AA59-4F78-AF18-137F8047AB47}" type="pres">
      <dgm:prSet presAssocID="{CD119780-6575-4106-AE5B-2CC6B48E5482}" presName="vertFour" presStyleCnt="0">
        <dgm:presLayoutVars>
          <dgm:chPref val="3"/>
        </dgm:presLayoutVars>
      </dgm:prSet>
      <dgm:spPr/>
    </dgm:pt>
    <dgm:pt modelId="{14BABD28-5047-47A3-A701-B7AFBBE28819}" type="pres">
      <dgm:prSet presAssocID="{CD119780-6575-4106-AE5B-2CC6B48E5482}" presName="txFour" presStyleLbl="node4" presStyleIdx="8" presStyleCnt="2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F489D25-51FA-4C91-9DDF-6BA1DB51256D}" type="pres">
      <dgm:prSet presAssocID="{CD119780-6575-4106-AE5B-2CC6B48E5482}" presName="parTransFour" presStyleCnt="0"/>
      <dgm:spPr/>
    </dgm:pt>
    <dgm:pt modelId="{D0D594F6-8533-4A50-8AE7-20755C3BFFA9}" type="pres">
      <dgm:prSet presAssocID="{CD119780-6575-4106-AE5B-2CC6B48E5482}" presName="horzFour" presStyleCnt="0"/>
      <dgm:spPr/>
    </dgm:pt>
    <dgm:pt modelId="{25C7D557-F0AE-4C4E-8B80-BC2468777DC6}" type="pres">
      <dgm:prSet presAssocID="{93520637-36B3-4AB9-B949-92D55141E733}" presName="vertFour" presStyleCnt="0">
        <dgm:presLayoutVars>
          <dgm:chPref val="3"/>
        </dgm:presLayoutVars>
      </dgm:prSet>
      <dgm:spPr/>
    </dgm:pt>
    <dgm:pt modelId="{8E7E2D4A-62E6-4A23-A5DD-552A63903B64}" type="pres">
      <dgm:prSet presAssocID="{93520637-36B3-4AB9-B949-92D55141E733}" presName="txFour" presStyleLbl="node4" presStyleIdx="9" presStyleCnt="2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B983630-5D09-45D7-92AD-109BAA43CF48}" type="pres">
      <dgm:prSet presAssocID="{93520637-36B3-4AB9-B949-92D55141E733}" presName="parTransFour" presStyleCnt="0"/>
      <dgm:spPr/>
    </dgm:pt>
    <dgm:pt modelId="{B338BAF6-59FE-4215-B697-18ED9B1E550D}" type="pres">
      <dgm:prSet presAssocID="{93520637-36B3-4AB9-B949-92D55141E733}" presName="horzFour" presStyleCnt="0"/>
      <dgm:spPr/>
    </dgm:pt>
    <dgm:pt modelId="{C2D8D153-FBF9-44C5-B447-F4BF501D8FA1}" type="pres">
      <dgm:prSet presAssocID="{44367D81-039C-4579-8E09-66CAF90F5041}" presName="vertFour" presStyleCnt="0">
        <dgm:presLayoutVars>
          <dgm:chPref val="3"/>
        </dgm:presLayoutVars>
      </dgm:prSet>
      <dgm:spPr/>
    </dgm:pt>
    <dgm:pt modelId="{085136A3-D02F-461C-B31C-FD1D69D16759}" type="pres">
      <dgm:prSet presAssocID="{44367D81-039C-4579-8E09-66CAF90F5041}" presName="txFour" presStyleLbl="node4" presStyleIdx="10" presStyleCnt="2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CA6CF81-D743-4AD3-A3A1-3DF9D9BFBC77}" type="pres">
      <dgm:prSet presAssocID="{44367D81-039C-4579-8E09-66CAF90F5041}" presName="parTransFour" presStyleCnt="0"/>
      <dgm:spPr/>
    </dgm:pt>
    <dgm:pt modelId="{8A9FECDA-0971-4926-9F35-6C36E65B14A9}" type="pres">
      <dgm:prSet presAssocID="{44367D81-039C-4579-8E09-66CAF90F5041}" presName="horzFour" presStyleCnt="0"/>
      <dgm:spPr/>
    </dgm:pt>
    <dgm:pt modelId="{4A1D7939-C139-4889-AA8A-C0FC12630CEE}" type="pres">
      <dgm:prSet presAssocID="{9C715FE5-31CA-4541-A958-D2C730C134E0}" presName="vertFour" presStyleCnt="0">
        <dgm:presLayoutVars>
          <dgm:chPref val="3"/>
        </dgm:presLayoutVars>
      </dgm:prSet>
      <dgm:spPr/>
    </dgm:pt>
    <dgm:pt modelId="{2BC9EB28-F68D-4321-836D-A642C2C0DAB1}" type="pres">
      <dgm:prSet presAssocID="{9C715FE5-31CA-4541-A958-D2C730C134E0}" presName="txFour" presStyleLbl="node4" presStyleIdx="11" presStyleCnt="2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7FCCA56-038C-4613-B7B2-16CD590F385E}" type="pres">
      <dgm:prSet presAssocID="{9C715FE5-31CA-4541-A958-D2C730C134E0}" presName="parTransFour" presStyleCnt="0"/>
      <dgm:spPr/>
    </dgm:pt>
    <dgm:pt modelId="{7F93EC46-9C8D-4119-8F52-CCFA2BE3D856}" type="pres">
      <dgm:prSet presAssocID="{9C715FE5-31CA-4541-A958-D2C730C134E0}" presName="horzFour" presStyleCnt="0"/>
      <dgm:spPr/>
    </dgm:pt>
    <dgm:pt modelId="{57E5281D-099B-4146-8847-39F267019B93}" type="pres">
      <dgm:prSet presAssocID="{8536FD6B-8AD2-4A43-B337-6FD60B3FD4B2}" presName="vertFour" presStyleCnt="0">
        <dgm:presLayoutVars>
          <dgm:chPref val="3"/>
        </dgm:presLayoutVars>
      </dgm:prSet>
      <dgm:spPr/>
    </dgm:pt>
    <dgm:pt modelId="{85D767EC-FAE5-4312-B23F-9B41F2C6B7D7}" type="pres">
      <dgm:prSet presAssocID="{8536FD6B-8AD2-4A43-B337-6FD60B3FD4B2}" presName="txFour" presStyleLbl="node4" presStyleIdx="12" presStyleCnt="2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9B5E747-E89C-44EE-90A6-8904E34D8B12}" type="pres">
      <dgm:prSet presAssocID="{8536FD6B-8AD2-4A43-B337-6FD60B3FD4B2}" presName="parTransFour" presStyleCnt="0"/>
      <dgm:spPr/>
    </dgm:pt>
    <dgm:pt modelId="{E795CE46-C816-4100-AC67-9520DA742BDE}" type="pres">
      <dgm:prSet presAssocID="{8536FD6B-8AD2-4A43-B337-6FD60B3FD4B2}" presName="horzFour" presStyleCnt="0"/>
      <dgm:spPr/>
    </dgm:pt>
    <dgm:pt modelId="{AF157ACE-04CF-46AC-BBA4-4513DAC2FEED}" type="pres">
      <dgm:prSet presAssocID="{DC722614-D910-48E5-B4DB-10C9FEEA1F64}" presName="vertFour" presStyleCnt="0">
        <dgm:presLayoutVars>
          <dgm:chPref val="3"/>
        </dgm:presLayoutVars>
      </dgm:prSet>
      <dgm:spPr/>
    </dgm:pt>
    <dgm:pt modelId="{0173EF90-65AC-40C1-BC63-3905C32CCBD3}" type="pres">
      <dgm:prSet presAssocID="{DC722614-D910-48E5-B4DB-10C9FEEA1F64}" presName="txFour" presStyleLbl="node4" presStyleIdx="13" presStyleCnt="2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74A374B-49A7-4B87-A7E3-020A459817C7}" type="pres">
      <dgm:prSet presAssocID="{DC722614-D910-48E5-B4DB-10C9FEEA1F64}" presName="horzFour" presStyleCnt="0"/>
      <dgm:spPr/>
    </dgm:pt>
    <dgm:pt modelId="{694C6A3E-E1B4-4940-ABED-A0BE47161CCE}" type="pres">
      <dgm:prSet presAssocID="{C6F24F42-97B0-4B65-A4C6-FEB3AD0E1596}" presName="sibSpaceTwo" presStyleCnt="0"/>
      <dgm:spPr/>
    </dgm:pt>
    <dgm:pt modelId="{22BDFE06-8D1B-4C76-8FF0-2DABD4B35522}" type="pres">
      <dgm:prSet presAssocID="{7711325B-E859-44FE-8B41-57F9AFDCA54B}" presName="vertTwo" presStyleCnt="0"/>
      <dgm:spPr/>
    </dgm:pt>
    <dgm:pt modelId="{576C6983-4618-426C-8177-DEA9FE3AC4EB}" type="pres">
      <dgm:prSet presAssocID="{7711325B-E859-44FE-8B41-57F9AFDCA54B}" presName="txTwo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98D5BED-6816-45E0-A418-8DCFF49902AF}" type="pres">
      <dgm:prSet presAssocID="{7711325B-E859-44FE-8B41-57F9AFDCA54B}" presName="parTransTwo" presStyleCnt="0"/>
      <dgm:spPr/>
    </dgm:pt>
    <dgm:pt modelId="{508A389B-C0F5-43D4-BD46-7C9F058EB2F7}" type="pres">
      <dgm:prSet presAssocID="{7711325B-E859-44FE-8B41-57F9AFDCA54B}" presName="horzTwo" presStyleCnt="0"/>
      <dgm:spPr/>
    </dgm:pt>
    <dgm:pt modelId="{4BE30B0A-6BC4-4384-8F26-09633F1C2F67}" type="pres">
      <dgm:prSet presAssocID="{B27758F7-CCC5-4853-943C-C625AC5B9618}" presName="vertThree" presStyleCnt="0"/>
      <dgm:spPr/>
    </dgm:pt>
    <dgm:pt modelId="{C1736FFF-D3A9-461C-843A-75D86022B9DC}" type="pres">
      <dgm:prSet presAssocID="{B27758F7-CCC5-4853-943C-C625AC5B9618}" presName="txThree" presStyleLbl="node3" presStyleIdx="2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5FD02FA-D649-4107-81C7-BA7596601166}" type="pres">
      <dgm:prSet presAssocID="{B27758F7-CCC5-4853-943C-C625AC5B9618}" presName="parTransThree" presStyleCnt="0"/>
      <dgm:spPr/>
    </dgm:pt>
    <dgm:pt modelId="{62BDDD9A-D02D-4EC9-9A51-1238D67179B7}" type="pres">
      <dgm:prSet presAssocID="{B27758F7-CCC5-4853-943C-C625AC5B9618}" presName="horzThree" presStyleCnt="0"/>
      <dgm:spPr/>
    </dgm:pt>
    <dgm:pt modelId="{244A4C12-9192-4253-93E3-A0FF0E338196}" type="pres">
      <dgm:prSet presAssocID="{A1BB5A2E-A45D-4F6A-B329-CD4782193917}" presName="vertFour" presStyleCnt="0">
        <dgm:presLayoutVars>
          <dgm:chPref val="3"/>
        </dgm:presLayoutVars>
      </dgm:prSet>
      <dgm:spPr/>
    </dgm:pt>
    <dgm:pt modelId="{33D6FFE4-E349-423D-A7F1-8E1A49A29AC4}" type="pres">
      <dgm:prSet presAssocID="{A1BB5A2E-A45D-4F6A-B329-CD4782193917}" presName="txFour" presStyleLbl="node4" presStyleIdx="14" presStyleCnt="2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3C3D53A-843E-4C4F-9A60-8FB58F11DD4E}" type="pres">
      <dgm:prSet presAssocID="{A1BB5A2E-A45D-4F6A-B329-CD4782193917}" presName="parTransFour" presStyleCnt="0"/>
      <dgm:spPr/>
    </dgm:pt>
    <dgm:pt modelId="{6E5BFFB0-6E2B-4011-9640-F6BAB03B9ADF}" type="pres">
      <dgm:prSet presAssocID="{A1BB5A2E-A45D-4F6A-B329-CD4782193917}" presName="horzFour" presStyleCnt="0"/>
      <dgm:spPr/>
    </dgm:pt>
    <dgm:pt modelId="{FF422C5A-2F9A-4C9D-854E-BFC785439DEC}" type="pres">
      <dgm:prSet presAssocID="{B34B6A16-5EF9-4B63-A5E4-12B190B34880}" presName="vertFour" presStyleCnt="0">
        <dgm:presLayoutVars>
          <dgm:chPref val="3"/>
        </dgm:presLayoutVars>
      </dgm:prSet>
      <dgm:spPr/>
    </dgm:pt>
    <dgm:pt modelId="{C586111C-58B6-40AF-8D8A-60EE680572BA}" type="pres">
      <dgm:prSet presAssocID="{B34B6A16-5EF9-4B63-A5E4-12B190B34880}" presName="txFour" presStyleLbl="node4" presStyleIdx="15" presStyleCnt="2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0E0AB26-1DEA-4D08-AD62-8A7E0816A59C}" type="pres">
      <dgm:prSet presAssocID="{B34B6A16-5EF9-4B63-A5E4-12B190B34880}" presName="parTransFour" presStyleCnt="0"/>
      <dgm:spPr/>
    </dgm:pt>
    <dgm:pt modelId="{FFF447F9-BACE-4B19-B5DF-5D71FE61C4DC}" type="pres">
      <dgm:prSet presAssocID="{B34B6A16-5EF9-4B63-A5E4-12B190B34880}" presName="horzFour" presStyleCnt="0"/>
      <dgm:spPr/>
    </dgm:pt>
    <dgm:pt modelId="{5106FDE3-AC3E-4615-8C4F-829EABC2C26C}" type="pres">
      <dgm:prSet presAssocID="{9A0A1B48-08CE-44F2-8C66-5814C06EE4CC}" presName="vertFour" presStyleCnt="0">
        <dgm:presLayoutVars>
          <dgm:chPref val="3"/>
        </dgm:presLayoutVars>
      </dgm:prSet>
      <dgm:spPr/>
    </dgm:pt>
    <dgm:pt modelId="{41590EE3-70B4-4E0E-8D44-18EF1FD97F2E}" type="pres">
      <dgm:prSet presAssocID="{9A0A1B48-08CE-44F2-8C66-5814C06EE4CC}" presName="txFour" presStyleLbl="node4" presStyleIdx="16" presStyleCnt="2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8DAA9F4-0E18-4F78-BD4F-92D296477D35}" type="pres">
      <dgm:prSet presAssocID="{9A0A1B48-08CE-44F2-8C66-5814C06EE4CC}" presName="parTransFour" presStyleCnt="0"/>
      <dgm:spPr/>
    </dgm:pt>
    <dgm:pt modelId="{D1A4E4BA-FB74-44DD-88E4-672303AAC4FA}" type="pres">
      <dgm:prSet presAssocID="{9A0A1B48-08CE-44F2-8C66-5814C06EE4CC}" presName="horzFour" presStyleCnt="0"/>
      <dgm:spPr/>
    </dgm:pt>
    <dgm:pt modelId="{E5B57F09-2B59-4711-A8C9-974EF4149D9A}" type="pres">
      <dgm:prSet presAssocID="{614AF9F2-E1A1-4D10-882A-EB6B0D669FCA}" presName="vertFour" presStyleCnt="0">
        <dgm:presLayoutVars>
          <dgm:chPref val="3"/>
        </dgm:presLayoutVars>
      </dgm:prSet>
      <dgm:spPr/>
    </dgm:pt>
    <dgm:pt modelId="{6CE5FDB4-BFBB-4259-A330-B441199BCE24}" type="pres">
      <dgm:prSet presAssocID="{614AF9F2-E1A1-4D10-882A-EB6B0D669FCA}" presName="txFour" presStyleLbl="node4" presStyleIdx="17" presStyleCnt="2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33F826B-C233-4B5F-A398-764D3F47A1BA}" type="pres">
      <dgm:prSet presAssocID="{614AF9F2-E1A1-4D10-882A-EB6B0D669FCA}" presName="parTransFour" presStyleCnt="0"/>
      <dgm:spPr/>
    </dgm:pt>
    <dgm:pt modelId="{E607D5B5-B0CE-46E0-84C5-F456BAF04EE4}" type="pres">
      <dgm:prSet presAssocID="{614AF9F2-E1A1-4D10-882A-EB6B0D669FCA}" presName="horzFour" presStyleCnt="0"/>
      <dgm:spPr/>
    </dgm:pt>
    <dgm:pt modelId="{F267116D-D0B1-4457-ABA0-2D94424C53E8}" type="pres">
      <dgm:prSet presAssocID="{BE98D1AB-A280-4D0B-A815-73E57FD87EC3}" presName="vertFour" presStyleCnt="0">
        <dgm:presLayoutVars>
          <dgm:chPref val="3"/>
        </dgm:presLayoutVars>
      </dgm:prSet>
      <dgm:spPr/>
    </dgm:pt>
    <dgm:pt modelId="{89DC61A6-3199-4C88-A8D1-98ADCFDD3274}" type="pres">
      <dgm:prSet presAssocID="{BE98D1AB-A280-4D0B-A815-73E57FD87EC3}" presName="txFour" presStyleLbl="node4" presStyleIdx="18" presStyleCnt="2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11FD772-B984-413E-A468-8F0F3007E9F5}" type="pres">
      <dgm:prSet presAssocID="{BE98D1AB-A280-4D0B-A815-73E57FD87EC3}" presName="parTransFour" presStyleCnt="0"/>
      <dgm:spPr/>
    </dgm:pt>
    <dgm:pt modelId="{C7E808E6-5BB0-42AD-9568-7FA84FFA1273}" type="pres">
      <dgm:prSet presAssocID="{BE98D1AB-A280-4D0B-A815-73E57FD87EC3}" presName="horzFour" presStyleCnt="0"/>
      <dgm:spPr/>
    </dgm:pt>
    <dgm:pt modelId="{6143EFE8-4DC9-41D7-A90D-BEF4DD9D6775}" type="pres">
      <dgm:prSet presAssocID="{4D9EF634-1BF2-4A35-90CA-8A6D73717D8F}" presName="vertFour" presStyleCnt="0">
        <dgm:presLayoutVars>
          <dgm:chPref val="3"/>
        </dgm:presLayoutVars>
      </dgm:prSet>
      <dgm:spPr/>
    </dgm:pt>
    <dgm:pt modelId="{B35EEDEE-A63C-4DC0-9860-A34A7BFD903E}" type="pres">
      <dgm:prSet presAssocID="{4D9EF634-1BF2-4A35-90CA-8A6D73717D8F}" presName="txFour" presStyleLbl="node4" presStyleIdx="19" presStyleCnt="2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E95F23C-C4B0-414E-84D4-9F202008C6C7}" type="pres">
      <dgm:prSet presAssocID="{4D9EF634-1BF2-4A35-90CA-8A6D73717D8F}" presName="parTransFour" presStyleCnt="0"/>
      <dgm:spPr/>
    </dgm:pt>
    <dgm:pt modelId="{2AFD5925-89E6-4CDB-B771-8976E3EAA1E0}" type="pres">
      <dgm:prSet presAssocID="{4D9EF634-1BF2-4A35-90CA-8A6D73717D8F}" presName="horzFour" presStyleCnt="0"/>
      <dgm:spPr/>
    </dgm:pt>
    <dgm:pt modelId="{70126A72-D428-49FA-8D64-455D3BB37C3B}" type="pres">
      <dgm:prSet presAssocID="{30D4164A-77BD-4082-90FA-94DEA28292F9}" presName="vertFour" presStyleCnt="0">
        <dgm:presLayoutVars>
          <dgm:chPref val="3"/>
        </dgm:presLayoutVars>
      </dgm:prSet>
      <dgm:spPr/>
    </dgm:pt>
    <dgm:pt modelId="{6C2FB839-90B1-4C3A-BFA4-60802C25EC81}" type="pres">
      <dgm:prSet presAssocID="{30D4164A-77BD-4082-90FA-94DEA28292F9}" presName="txFour" presStyleLbl="node4" presStyleIdx="20" presStyleCnt="2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CAF8949-B074-41B5-830F-D70AB29BD449}" type="pres">
      <dgm:prSet presAssocID="{30D4164A-77BD-4082-90FA-94DEA28292F9}" presName="horzFour" presStyleCnt="0"/>
      <dgm:spPr/>
    </dgm:pt>
  </dgm:ptLst>
  <dgm:cxnLst>
    <dgm:cxn modelId="{FD0B4AA9-BC48-4557-8309-723E52DF4E6F}" srcId="{38339FB0-E72C-41C6-B50E-F0AC88B19FB8}" destId="{A0EE0816-71FE-4855-B1E0-02990AF78A21}" srcOrd="0" destOrd="0" parTransId="{75674904-C66D-4634-9B49-059D96BD5483}" sibTransId="{A2DE86E6-72CD-4DC8-9624-4DD62F96EFAF}"/>
    <dgm:cxn modelId="{C97C0274-476B-4BC8-A939-62B1CE1CE283}" type="presOf" srcId="{BE98D1AB-A280-4D0B-A815-73E57FD87EC3}" destId="{89DC61A6-3199-4C88-A8D1-98ADCFDD3274}" srcOrd="0" destOrd="0" presId="urn:microsoft.com/office/officeart/2005/8/layout/hierarchy4"/>
    <dgm:cxn modelId="{F1D9D270-AECF-4F03-87DB-1FE8BCAFEC8D}" srcId="{9A0A1B48-08CE-44F2-8C66-5814C06EE4CC}" destId="{614AF9F2-E1A1-4D10-882A-EB6B0D669FCA}" srcOrd="0" destOrd="0" parTransId="{5B0591E8-42AF-40BA-A11A-3996F9B13E48}" sibTransId="{A52C1518-95AA-4EDF-99FF-93D999EDDD4A}"/>
    <dgm:cxn modelId="{0BA4BC91-63D1-4150-A3D8-4B5CE4AAE016}" srcId="{5A6BA2F8-AB86-4FEA-9FCE-F9FA52A7F9A0}" destId="{88AF55BF-2C52-478B-8F7B-157C2C0B3B5C}" srcOrd="0" destOrd="0" parTransId="{864D3113-CD68-4C58-934C-D98B64584BCB}" sibTransId="{5BB4011B-E3FC-4057-A00E-8A9838BA3A59}"/>
    <dgm:cxn modelId="{605000A8-E9A8-4E12-A1C8-8FA726E7C9AE}" srcId="{946393D2-3BB5-4D19-BAF6-84B7339845C4}" destId="{7711325B-E859-44FE-8B41-57F9AFDCA54B}" srcOrd="1" destOrd="0" parTransId="{2BF8A7FD-5B45-414F-8537-22861CA0057A}" sibTransId="{A670FA7C-7403-44C0-BA19-83B2BA693E61}"/>
    <dgm:cxn modelId="{8F1F720A-D988-4739-9FFF-05E5C9E9A372}" srcId="{A1BB5A2E-A45D-4F6A-B329-CD4782193917}" destId="{B34B6A16-5EF9-4B63-A5E4-12B190B34880}" srcOrd="0" destOrd="0" parTransId="{3047CE4C-FF19-4B45-8312-79C9A6EA38F8}" sibTransId="{844E05AD-2AB6-4319-9130-67827496C360}"/>
    <dgm:cxn modelId="{A6E1B6F7-E5B5-4056-AFC5-A597599F0AF8}" srcId="{760B7BB0-6CDC-4C42-A4D4-3948592E3CC2}" destId="{1EB24ED6-8318-42F7-A9D6-D82438474064}" srcOrd="0" destOrd="0" parTransId="{73053D4B-97B6-4717-947D-221B14DBA9FA}" sibTransId="{15C83D72-75FC-4ADF-88E4-6BFD8F38066F}"/>
    <dgm:cxn modelId="{85E56FFB-E071-40C7-BFC1-E9508A75A379}" srcId="{946393D2-3BB5-4D19-BAF6-84B7339845C4}" destId="{5A6BA2F8-AB86-4FEA-9FCE-F9FA52A7F9A0}" srcOrd="0" destOrd="0" parTransId="{6CA8BE2D-8B63-444F-91FB-8F9AAFFFD516}" sibTransId="{C6F24F42-97B0-4B65-A4C6-FEB3AD0E1596}"/>
    <dgm:cxn modelId="{AD2B702F-3585-499A-9272-60F2398B5239}" type="presOf" srcId="{38339FB0-E72C-41C6-B50E-F0AC88B19FB8}" destId="{B0232F34-051D-481D-9CC7-7CFB0339C454}" srcOrd="0" destOrd="0" presId="urn:microsoft.com/office/officeart/2005/8/layout/hierarchy4"/>
    <dgm:cxn modelId="{4C37A57D-5E4D-4419-80D6-178402A1730F}" type="presOf" srcId="{CD119780-6575-4106-AE5B-2CC6B48E5482}" destId="{14BABD28-5047-47A3-A701-B7AFBBE28819}" srcOrd="0" destOrd="0" presId="urn:microsoft.com/office/officeart/2005/8/layout/hierarchy4"/>
    <dgm:cxn modelId="{C28CBCF7-3139-40F7-B426-1830BB2434D9}" srcId="{A57325F4-ED51-4632-8210-EB7BB1A937E3}" destId="{F6F97186-B344-4193-9FE9-6DFB5403A289}" srcOrd="0" destOrd="0" parTransId="{F22CCE59-9B42-4DA2-949C-34E1E0586A20}" sibTransId="{01E5FF1C-8ED4-4ED1-A0DD-0AA37640AF28}"/>
    <dgm:cxn modelId="{766BD8A2-3EB3-40EF-95E8-C95A6CC608AE}" type="presOf" srcId="{88AF55BF-2C52-478B-8F7B-157C2C0B3B5C}" destId="{A222F7FC-2C70-4D44-8E21-34A02376492D}" srcOrd="0" destOrd="0" presId="urn:microsoft.com/office/officeart/2005/8/layout/hierarchy4"/>
    <dgm:cxn modelId="{28ECE92C-0006-454B-A3C5-A821E9AC41EB}" type="presOf" srcId="{93520637-36B3-4AB9-B949-92D55141E733}" destId="{8E7E2D4A-62E6-4A23-A5DD-552A63903B64}" srcOrd="0" destOrd="0" presId="urn:microsoft.com/office/officeart/2005/8/layout/hierarchy4"/>
    <dgm:cxn modelId="{63612CDA-BBAA-48D8-BF07-558BDAD747A0}" srcId="{CD119780-6575-4106-AE5B-2CC6B48E5482}" destId="{93520637-36B3-4AB9-B949-92D55141E733}" srcOrd="0" destOrd="0" parTransId="{15E02305-DAD8-4809-8067-42DAD00486AD}" sibTransId="{59CBCFDE-87C7-4CA0-895C-10567390C816}"/>
    <dgm:cxn modelId="{15B242EC-11A3-40F7-B2A4-A7E917E37951}" srcId="{614AF9F2-E1A1-4D10-882A-EB6B0D669FCA}" destId="{BE98D1AB-A280-4D0B-A815-73E57FD87EC3}" srcOrd="0" destOrd="0" parTransId="{CDDECA34-9841-4A92-959B-4DB892243F64}" sibTransId="{2FD537BC-8C4D-4BAF-9555-CDCB9FCAC8F1}"/>
    <dgm:cxn modelId="{88B392B6-0366-4C91-A5B4-3C0C28289DCC}" type="presOf" srcId="{CE075476-E9CA-4A59-A127-31223E8D37A1}" destId="{25DDEEC2-9BA5-4367-BB24-33CAA47BBC09}" srcOrd="0" destOrd="0" presId="urn:microsoft.com/office/officeart/2005/8/layout/hierarchy4"/>
    <dgm:cxn modelId="{6CBFF938-0155-4717-A6A5-A5D3A028C592}" type="presOf" srcId="{A0EE0816-71FE-4855-B1E0-02990AF78A21}" destId="{4DC6FEF6-AA8E-4A28-95B0-4EA11C79CD95}" srcOrd="0" destOrd="0" presId="urn:microsoft.com/office/officeart/2005/8/layout/hierarchy4"/>
    <dgm:cxn modelId="{DFCD9446-B629-4C63-BB5D-1EECFF795FF4}" type="presOf" srcId="{5A6BA2F8-AB86-4FEA-9FCE-F9FA52A7F9A0}" destId="{EFD09625-1EEB-463A-9D51-52F09A5E039B}" srcOrd="0" destOrd="0" presId="urn:microsoft.com/office/officeart/2005/8/layout/hierarchy4"/>
    <dgm:cxn modelId="{EE08F3E1-4048-489C-B5CE-A9EE78DAE2A6}" srcId="{BE98D1AB-A280-4D0B-A815-73E57FD87EC3}" destId="{4D9EF634-1BF2-4A35-90CA-8A6D73717D8F}" srcOrd="0" destOrd="0" parTransId="{D6488317-C95D-43C5-9B8A-714D8EF3A555}" sibTransId="{0BFC9299-BE1F-43E4-88A9-E9437E2FDE3A}"/>
    <dgm:cxn modelId="{33B92134-2554-4AA7-8B08-BFCD535565FD}" type="presOf" srcId="{A57325F4-ED51-4632-8210-EB7BB1A937E3}" destId="{98728C6C-700D-4AF5-919D-571D1B1C73D6}" srcOrd="0" destOrd="0" presId="urn:microsoft.com/office/officeart/2005/8/layout/hierarchy4"/>
    <dgm:cxn modelId="{7C2E5991-6D03-4679-BB46-318B01A66142}" srcId="{F6F97186-B344-4193-9FE9-6DFB5403A289}" destId="{CD119780-6575-4106-AE5B-2CC6B48E5482}" srcOrd="0" destOrd="0" parTransId="{A99EC59D-97F4-424A-A28E-01E77005439E}" sibTransId="{3BBBAA4F-305C-4E5F-BBCB-DE1B8ED5978A}"/>
    <dgm:cxn modelId="{12941072-D46A-43DC-AF02-4A1351E967EB}" srcId="{4D9EF634-1BF2-4A35-90CA-8A6D73717D8F}" destId="{30D4164A-77BD-4082-90FA-94DEA28292F9}" srcOrd="0" destOrd="0" parTransId="{76EA3304-4694-43B5-9430-085F265215D3}" sibTransId="{719D61AA-3576-4B4B-9B86-78D3FC03ED0E}"/>
    <dgm:cxn modelId="{22075EFB-8472-4CCC-90DB-6BE3194147F2}" type="presOf" srcId="{B27758F7-CCC5-4853-943C-C625AC5B9618}" destId="{C1736FFF-D3A9-461C-843A-75D86022B9DC}" srcOrd="0" destOrd="0" presId="urn:microsoft.com/office/officeart/2005/8/layout/hierarchy4"/>
    <dgm:cxn modelId="{1B1B4DEF-1617-46B5-8CE3-9078D1AAEDB2}" type="presOf" srcId="{6B08672F-E0FF-490A-8A6A-EE15E9A347DB}" destId="{F6FE7E8E-883A-4C79-93F7-AEF9AEF9F9DE}" srcOrd="0" destOrd="0" presId="urn:microsoft.com/office/officeart/2005/8/layout/hierarchy4"/>
    <dgm:cxn modelId="{177B1604-DECB-437F-BD0A-A555EEF6E09F}" srcId="{CE075476-E9CA-4A59-A127-31223E8D37A1}" destId="{946393D2-3BB5-4D19-BAF6-84B7339845C4}" srcOrd="0" destOrd="0" parTransId="{6D4C3ED2-39E1-4137-9A50-9D8AF25F37D5}" sibTransId="{E900975D-4121-430B-8FA3-BEFE3EC45817}"/>
    <dgm:cxn modelId="{027DCF13-EC13-4BA6-8A43-F9D2CA2F4BFE}" type="presOf" srcId="{7711325B-E859-44FE-8B41-57F9AFDCA54B}" destId="{576C6983-4618-426C-8177-DEA9FE3AC4EB}" srcOrd="0" destOrd="0" presId="urn:microsoft.com/office/officeart/2005/8/layout/hierarchy4"/>
    <dgm:cxn modelId="{F628B23E-61C5-4874-B88B-CD4BB5A25A62}" type="presOf" srcId="{8536FD6B-8AD2-4A43-B337-6FD60B3FD4B2}" destId="{85D767EC-FAE5-4312-B23F-9B41F2C6B7D7}" srcOrd="0" destOrd="0" presId="urn:microsoft.com/office/officeart/2005/8/layout/hierarchy4"/>
    <dgm:cxn modelId="{71E697A1-BA5D-43A7-887B-52040EFF50E5}" type="presOf" srcId="{1EB24ED6-8318-42F7-A9D6-D82438474064}" destId="{4F8FFF34-D04F-4EDB-B6E8-78ED95BECC76}" srcOrd="0" destOrd="0" presId="urn:microsoft.com/office/officeart/2005/8/layout/hierarchy4"/>
    <dgm:cxn modelId="{EFA08DB9-2A00-43D3-B718-DCFAD41C9E5B}" srcId="{B27758F7-CCC5-4853-943C-C625AC5B9618}" destId="{A1BB5A2E-A45D-4F6A-B329-CD4782193917}" srcOrd="0" destOrd="0" parTransId="{64F31578-307B-4AF8-9DDD-FA0365BF46F7}" sibTransId="{EE696C4B-FDDD-492E-99F0-85F84DCD2C36}"/>
    <dgm:cxn modelId="{2CCCD42B-2966-4340-A543-AA5C242C149B}" type="presOf" srcId="{B34B6A16-5EF9-4B63-A5E4-12B190B34880}" destId="{C586111C-58B6-40AF-8D8A-60EE680572BA}" srcOrd="0" destOrd="0" presId="urn:microsoft.com/office/officeart/2005/8/layout/hierarchy4"/>
    <dgm:cxn modelId="{FD36F6B4-3270-4488-A9B1-D7EA6930C0A1}" srcId="{8536FD6B-8AD2-4A43-B337-6FD60B3FD4B2}" destId="{DC722614-D910-48E5-B4DB-10C9FEEA1F64}" srcOrd="0" destOrd="0" parTransId="{717D88B6-8BDB-4F41-9877-821E0194E958}" sibTransId="{A9A42DA1-2B08-4E7D-A3ED-88FF9D735BF1}"/>
    <dgm:cxn modelId="{4CB04FA5-9611-4FFD-ADC1-C6C53C27872C}" type="presOf" srcId="{A1BB5A2E-A45D-4F6A-B329-CD4782193917}" destId="{33D6FFE4-E349-423D-A7F1-8E1A49A29AC4}" srcOrd="0" destOrd="0" presId="urn:microsoft.com/office/officeart/2005/8/layout/hierarchy4"/>
    <dgm:cxn modelId="{B7EC6DDD-6433-44EC-9FD5-BD8BA88E6613}" srcId="{B34B6A16-5EF9-4B63-A5E4-12B190B34880}" destId="{9A0A1B48-08CE-44F2-8C66-5814C06EE4CC}" srcOrd="0" destOrd="0" parTransId="{29FE6CB6-1907-439D-BB9A-57865C4A7A77}" sibTransId="{26501B87-1556-4F1B-A703-D81F2BA2DB5B}"/>
    <dgm:cxn modelId="{EE48FC4F-3341-4FDC-9B8D-C1343F5BD73C}" type="presOf" srcId="{791EFB96-2A48-4A9C-BE1D-F031EA878AFE}" destId="{615F75F9-6DBD-4ECA-9FA4-52847E4C9098}" srcOrd="0" destOrd="0" presId="urn:microsoft.com/office/officeart/2005/8/layout/hierarchy4"/>
    <dgm:cxn modelId="{EC4CA502-D77D-4EF8-A922-E71CC1022D59}" type="presOf" srcId="{9C715FE5-31CA-4541-A958-D2C730C134E0}" destId="{2BC9EB28-F68D-4321-836D-A642C2C0DAB1}" srcOrd="0" destOrd="0" presId="urn:microsoft.com/office/officeart/2005/8/layout/hierarchy4"/>
    <dgm:cxn modelId="{82628FE3-2F0A-4606-8242-BC6E9B910153}" srcId="{BEF973DE-6365-49F3-835F-CCBF08C4BF08}" destId="{760B7BB0-6CDC-4C42-A4D4-3948592E3CC2}" srcOrd="0" destOrd="0" parTransId="{183294BA-F08B-4F00-A2C9-E7340190BF27}" sibTransId="{B450BEF8-5FD5-4BB7-BBE9-94543DFCEDAA}"/>
    <dgm:cxn modelId="{00EC9E9F-1321-47C2-B09F-7AEABAD0861E}" type="presOf" srcId="{F6F97186-B344-4193-9FE9-6DFB5403A289}" destId="{8A4A9CFA-AEA9-4F05-83EE-AD7DC19C36EB}" srcOrd="0" destOrd="0" presId="urn:microsoft.com/office/officeart/2005/8/layout/hierarchy4"/>
    <dgm:cxn modelId="{5BA4828B-CA0A-4DD7-BA23-AF56465333D3}" srcId="{6B08672F-E0FF-490A-8A6A-EE15E9A347DB}" destId="{38339FB0-E72C-41C6-B50E-F0AC88B19FB8}" srcOrd="0" destOrd="0" parTransId="{BCD2EDD9-D801-4E03-BB4B-D967153748FB}" sibTransId="{8F96F08A-9CC7-4FB6-A9E1-3EDCD9F33FD8}"/>
    <dgm:cxn modelId="{E4F2792D-07C5-4C94-A5E2-650B4BA37CD8}" srcId="{5A6BA2F8-AB86-4FEA-9FCE-F9FA52A7F9A0}" destId="{A57325F4-ED51-4632-8210-EB7BB1A937E3}" srcOrd="1" destOrd="0" parTransId="{6150F581-7907-438C-A5FF-D5610DEF132F}" sibTransId="{E72CAC59-F6F2-42E5-B76B-89BAE641EF02}"/>
    <dgm:cxn modelId="{3309F21D-4431-4903-BB3C-90427A73504C}" srcId="{44367D81-039C-4579-8E09-66CAF90F5041}" destId="{9C715FE5-31CA-4541-A958-D2C730C134E0}" srcOrd="0" destOrd="0" parTransId="{536A8C1B-37CE-4FCD-A098-830552423D53}" sibTransId="{B132F376-D606-4DE2-9BBB-04499697516A}"/>
    <dgm:cxn modelId="{801B8053-6E45-419B-B116-A2CA35C787FC}" type="presOf" srcId="{9A0A1B48-08CE-44F2-8C66-5814C06EE4CC}" destId="{41590EE3-70B4-4E0E-8D44-18EF1FD97F2E}" srcOrd="0" destOrd="0" presId="urn:microsoft.com/office/officeart/2005/8/layout/hierarchy4"/>
    <dgm:cxn modelId="{2134166D-FA01-4AD4-857E-952445B6686F}" type="presOf" srcId="{4D9EF634-1BF2-4A35-90CA-8A6D73717D8F}" destId="{B35EEDEE-A63C-4DC0-9860-A34A7BFD903E}" srcOrd="0" destOrd="0" presId="urn:microsoft.com/office/officeart/2005/8/layout/hierarchy4"/>
    <dgm:cxn modelId="{04C5B8BD-676A-4AA0-9C23-959B787ED004}" type="presOf" srcId="{BEF973DE-6365-49F3-835F-CCBF08C4BF08}" destId="{9BB5BEDE-0A68-4B74-853B-ED035F285445}" srcOrd="0" destOrd="0" presId="urn:microsoft.com/office/officeart/2005/8/layout/hierarchy4"/>
    <dgm:cxn modelId="{1C253F65-5576-4934-A2A1-0DBD9C76150B}" type="presOf" srcId="{DC722614-D910-48E5-B4DB-10C9FEEA1F64}" destId="{0173EF90-65AC-40C1-BC63-3905C32CCBD3}" srcOrd="0" destOrd="0" presId="urn:microsoft.com/office/officeart/2005/8/layout/hierarchy4"/>
    <dgm:cxn modelId="{7C506FAF-2C48-4DA8-BFE0-3238575879E1}" type="presOf" srcId="{946393D2-3BB5-4D19-BAF6-84B7339845C4}" destId="{9DF12F5D-797B-4C71-93F7-7C835BFF7982}" srcOrd="0" destOrd="0" presId="urn:microsoft.com/office/officeart/2005/8/layout/hierarchy4"/>
    <dgm:cxn modelId="{96863145-347A-486A-B12A-A313E0CEC4C3}" type="presOf" srcId="{760B7BB0-6CDC-4C42-A4D4-3948592E3CC2}" destId="{D0394572-BF2C-44BB-9A5E-1619CF8086D8}" srcOrd="0" destOrd="0" presId="urn:microsoft.com/office/officeart/2005/8/layout/hierarchy4"/>
    <dgm:cxn modelId="{C38E8795-CB70-4D9A-9446-1192A76BFB91}" srcId="{7711325B-E859-44FE-8B41-57F9AFDCA54B}" destId="{B27758F7-CCC5-4853-943C-C625AC5B9618}" srcOrd="0" destOrd="0" parTransId="{9938749E-0144-426C-8499-F0A7FBDF416A}" sibTransId="{34700083-B36F-462F-B323-1D0EB181521B}"/>
    <dgm:cxn modelId="{EC43078A-62BF-40C9-BF97-308F9FC8C9C0}" type="presOf" srcId="{44367D81-039C-4579-8E09-66CAF90F5041}" destId="{085136A3-D02F-461C-B31C-FD1D69D16759}" srcOrd="0" destOrd="0" presId="urn:microsoft.com/office/officeart/2005/8/layout/hierarchy4"/>
    <dgm:cxn modelId="{81491584-AF29-4A41-A880-E8728934FEF0}" srcId="{88AF55BF-2C52-478B-8F7B-157C2C0B3B5C}" destId="{6B08672F-E0FF-490A-8A6A-EE15E9A347DB}" srcOrd="0" destOrd="0" parTransId="{C79FC32D-21F6-44D8-BB85-40E56683B653}" sibTransId="{1D61555D-5C35-4B12-BFFF-483B302CB699}"/>
    <dgm:cxn modelId="{9C500218-733C-43E7-BB06-892635C0F7E2}" srcId="{9C715FE5-31CA-4541-A958-D2C730C134E0}" destId="{8536FD6B-8AD2-4A43-B337-6FD60B3FD4B2}" srcOrd="0" destOrd="0" parTransId="{AE96D71A-01B8-4654-A8DF-88EC5108171C}" sibTransId="{60DD4894-6B75-4AA7-A724-54B5BA9C59B6}"/>
    <dgm:cxn modelId="{0DC76281-AE6D-4D6E-81A2-1B2B3B2AF0AA}" srcId="{93520637-36B3-4AB9-B949-92D55141E733}" destId="{44367D81-039C-4579-8E09-66CAF90F5041}" srcOrd="0" destOrd="0" parTransId="{67B6E404-88D1-4D88-A32E-7761881B20C7}" sibTransId="{F7E1C861-8795-4EA1-A76A-EE2CB6232346}"/>
    <dgm:cxn modelId="{5AE9AB02-F976-482A-8D77-5818E2F4DC7C}" type="presOf" srcId="{30D4164A-77BD-4082-90FA-94DEA28292F9}" destId="{6C2FB839-90B1-4C3A-BFA4-60802C25EC81}" srcOrd="0" destOrd="0" presId="urn:microsoft.com/office/officeart/2005/8/layout/hierarchy4"/>
    <dgm:cxn modelId="{F31F312C-27EB-4426-8A1E-64303D0963BA}" type="presOf" srcId="{614AF9F2-E1A1-4D10-882A-EB6B0D669FCA}" destId="{6CE5FDB4-BFBB-4259-A330-B441199BCE24}" srcOrd="0" destOrd="0" presId="urn:microsoft.com/office/officeart/2005/8/layout/hierarchy4"/>
    <dgm:cxn modelId="{6738166E-1452-4A75-8F33-77A0EBB476DE}" srcId="{A0EE0816-71FE-4855-B1E0-02990AF78A21}" destId="{791EFB96-2A48-4A9C-BE1D-F031EA878AFE}" srcOrd="0" destOrd="0" parTransId="{1E8A2730-A5BA-46E9-A335-CB83EFC33D2E}" sibTransId="{13658E9D-3F3D-4273-992A-0B3786DB1FA2}"/>
    <dgm:cxn modelId="{91EE41DD-3D34-4525-8B8A-AC9BAD6A700E}" srcId="{791EFB96-2A48-4A9C-BE1D-F031EA878AFE}" destId="{BEF973DE-6365-49F3-835F-CCBF08C4BF08}" srcOrd="0" destOrd="0" parTransId="{4114FF11-0257-4D42-AADC-1BE4D81731B2}" sibTransId="{94B6E5B7-7418-4AEA-A67A-36550A12FE23}"/>
    <dgm:cxn modelId="{0FE3A0C0-A481-435D-8A38-CC169C65B6EF}" type="presParOf" srcId="{25DDEEC2-9BA5-4367-BB24-33CAA47BBC09}" destId="{87933F1B-038B-4A5D-83E8-61DBF60EC4B3}" srcOrd="0" destOrd="0" presId="urn:microsoft.com/office/officeart/2005/8/layout/hierarchy4"/>
    <dgm:cxn modelId="{511E1F76-4DFE-4175-AE49-559AFC861AB2}" type="presParOf" srcId="{87933F1B-038B-4A5D-83E8-61DBF60EC4B3}" destId="{9DF12F5D-797B-4C71-93F7-7C835BFF7982}" srcOrd="0" destOrd="0" presId="urn:microsoft.com/office/officeart/2005/8/layout/hierarchy4"/>
    <dgm:cxn modelId="{3C1AD234-C082-4B61-8D89-A6F5308D9B28}" type="presParOf" srcId="{87933F1B-038B-4A5D-83E8-61DBF60EC4B3}" destId="{BB51C614-670C-40C7-BCBD-B3150FB090FB}" srcOrd="1" destOrd="0" presId="urn:microsoft.com/office/officeart/2005/8/layout/hierarchy4"/>
    <dgm:cxn modelId="{F8CD8013-3821-45D3-A5E2-29A080B6548E}" type="presParOf" srcId="{87933F1B-038B-4A5D-83E8-61DBF60EC4B3}" destId="{B74154C5-AFFE-498C-8E4C-911D7456AC97}" srcOrd="2" destOrd="0" presId="urn:microsoft.com/office/officeart/2005/8/layout/hierarchy4"/>
    <dgm:cxn modelId="{F539CEF3-8EF6-4FD2-81C2-BF6351B00730}" type="presParOf" srcId="{B74154C5-AFFE-498C-8E4C-911D7456AC97}" destId="{AA6E5317-C9D5-49D6-9218-04A9A8CDF9E8}" srcOrd="0" destOrd="0" presId="urn:microsoft.com/office/officeart/2005/8/layout/hierarchy4"/>
    <dgm:cxn modelId="{49AD2674-7B8B-468F-8DEF-A1226121D66F}" type="presParOf" srcId="{AA6E5317-C9D5-49D6-9218-04A9A8CDF9E8}" destId="{EFD09625-1EEB-463A-9D51-52F09A5E039B}" srcOrd="0" destOrd="0" presId="urn:microsoft.com/office/officeart/2005/8/layout/hierarchy4"/>
    <dgm:cxn modelId="{C979F150-DEE1-456D-A8A7-C5355B107C6D}" type="presParOf" srcId="{AA6E5317-C9D5-49D6-9218-04A9A8CDF9E8}" destId="{D65A41FF-7035-4133-9240-517AEBC67369}" srcOrd="1" destOrd="0" presId="urn:microsoft.com/office/officeart/2005/8/layout/hierarchy4"/>
    <dgm:cxn modelId="{FBA59EF5-6235-47AF-A1DB-E8435824CCFF}" type="presParOf" srcId="{AA6E5317-C9D5-49D6-9218-04A9A8CDF9E8}" destId="{ED986375-36F5-4143-A5F0-85653599471E}" srcOrd="2" destOrd="0" presId="urn:microsoft.com/office/officeart/2005/8/layout/hierarchy4"/>
    <dgm:cxn modelId="{3B8DE5B1-7616-44EB-B331-8118C235E47E}" type="presParOf" srcId="{ED986375-36F5-4143-A5F0-85653599471E}" destId="{3DBCE625-CEFD-4EF1-944D-CC5E1F9EB348}" srcOrd="0" destOrd="0" presId="urn:microsoft.com/office/officeart/2005/8/layout/hierarchy4"/>
    <dgm:cxn modelId="{37D5A618-FF1A-4125-A5E6-0C5184553908}" type="presParOf" srcId="{3DBCE625-CEFD-4EF1-944D-CC5E1F9EB348}" destId="{A222F7FC-2C70-4D44-8E21-34A02376492D}" srcOrd="0" destOrd="0" presId="urn:microsoft.com/office/officeart/2005/8/layout/hierarchy4"/>
    <dgm:cxn modelId="{7223809A-4648-4870-8840-B8105A133186}" type="presParOf" srcId="{3DBCE625-CEFD-4EF1-944D-CC5E1F9EB348}" destId="{F0163781-30A9-4492-8F46-0B375E77D606}" srcOrd="1" destOrd="0" presId="urn:microsoft.com/office/officeart/2005/8/layout/hierarchy4"/>
    <dgm:cxn modelId="{B89F1D07-A190-4C3B-949D-3F40F8710C6B}" type="presParOf" srcId="{3DBCE625-CEFD-4EF1-944D-CC5E1F9EB348}" destId="{6207E762-9DCF-4231-A9C6-08BD43E83D20}" srcOrd="2" destOrd="0" presId="urn:microsoft.com/office/officeart/2005/8/layout/hierarchy4"/>
    <dgm:cxn modelId="{784F82EB-A551-44C7-86F9-5C1F0B03BDBD}" type="presParOf" srcId="{6207E762-9DCF-4231-A9C6-08BD43E83D20}" destId="{CFAF5DA1-06E5-4585-BDBB-446033F9BE23}" srcOrd="0" destOrd="0" presId="urn:microsoft.com/office/officeart/2005/8/layout/hierarchy4"/>
    <dgm:cxn modelId="{DD828651-6254-4F49-AE1B-138A16CFFFA7}" type="presParOf" srcId="{CFAF5DA1-06E5-4585-BDBB-446033F9BE23}" destId="{F6FE7E8E-883A-4C79-93F7-AEF9AEF9F9DE}" srcOrd="0" destOrd="0" presId="urn:microsoft.com/office/officeart/2005/8/layout/hierarchy4"/>
    <dgm:cxn modelId="{E342692E-6EBD-444C-8907-E108FBEB851E}" type="presParOf" srcId="{CFAF5DA1-06E5-4585-BDBB-446033F9BE23}" destId="{F4A7653C-2830-4B7A-B97A-E0B91F2A457A}" srcOrd="1" destOrd="0" presId="urn:microsoft.com/office/officeart/2005/8/layout/hierarchy4"/>
    <dgm:cxn modelId="{5D269765-EA9C-4E68-9769-72FF9CFD3756}" type="presParOf" srcId="{CFAF5DA1-06E5-4585-BDBB-446033F9BE23}" destId="{E69FA2EB-A010-4E64-83A0-722237B7A7E1}" srcOrd="2" destOrd="0" presId="urn:microsoft.com/office/officeart/2005/8/layout/hierarchy4"/>
    <dgm:cxn modelId="{71E7176A-151A-431B-98E0-BAF39F7391E1}" type="presParOf" srcId="{E69FA2EB-A010-4E64-83A0-722237B7A7E1}" destId="{67CE9756-A8D0-45D9-86D8-03109F5CBCE9}" srcOrd="0" destOrd="0" presId="urn:microsoft.com/office/officeart/2005/8/layout/hierarchy4"/>
    <dgm:cxn modelId="{A663E690-1424-4063-BD2A-CF80446D5B1B}" type="presParOf" srcId="{67CE9756-A8D0-45D9-86D8-03109F5CBCE9}" destId="{B0232F34-051D-481D-9CC7-7CFB0339C454}" srcOrd="0" destOrd="0" presId="urn:microsoft.com/office/officeart/2005/8/layout/hierarchy4"/>
    <dgm:cxn modelId="{3AB71B48-8637-48D0-985C-6489AD51D635}" type="presParOf" srcId="{67CE9756-A8D0-45D9-86D8-03109F5CBCE9}" destId="{571A3C60-BC49-49D1-BCCE-B160FCDBC262}" srcOrd="1" destOrd="0" presId="urn:microsoft.com/office/officeart/2005/8/layout/hierarchy4"/>
    <dgm:cxn modelId="{D9F48CFC-71A2-4E59-A091-0A6668587AB7}" type="presParOf" srcId="{67CE9756-A8D0-45D9-86D8-03109F5CBCE9}" destId="{03D9FDDF-6FEE-4AC3-8403-A2D130230B08}" srcOrd="2" destOrd="0" presId="urn:microsoft.com/office/officeart/2005/8/layout/hierarchy4"/>
    <dgm:cxn modelId="{F2173A9C-D319-4AAA-968A-A092C9A737A5}" type="presParOf" srcId="{03D9FDDF-6FEE-4AC3-8403-A2D130230B08}" destId="{A97F1489-052C-4C38-86B7-BC4BB90AC75E}" srcOrd="0" destOrd="0" presId="urn:microsoft.com/office/officeart/2005/8/layout/hierarchy4"/>
    <dgm:cxn modelId="{4CAD13F2-4016-469D-B410-B2FBFCCED269}" type="presParOf" srcId="{A97F1489-052C-4C38-86B7-BC4BB90AC75E}" destId="{4DC6FEF6-AA8E-4A28-95B0-4EA11C79CD95}" srcOrd="0" destOrd="0" presId="urn:microsoft.com/office/officeart/2005/8/layout/hierarchy4"/>
    <dgm:cxn modelId="{6A7EFA09-A4B9-4FC2-AF20-BEFE184F2FC9}" type="presParOf" srcId="{A97F1489-052C-4C38-86B7-BC4BB90AC75E}" destId="{A86EFF89-E9BD-466E-8956-F5C947F3F307}" srcOrd="1" destOrd="0" presId="urn:microsoft.com/office/officeart/2005/8/layout/hierarchy4"/>
    <dgm:cxn modelId="{F480B3C3-F357-4C25-ACC4-2CC20A1EB6EF}" type="presParOf" srcId="{A97F1489-052C-4C38-86B7-BC4BB90AC75E}" destId="{63BC19EF-6235-4CE4-A4BA-F52EF090EA43}" srcOrd="2" destOrd="0" presId="urn:microsoft.com/office/officeart/2005/8/layout/hierarchy4"/>
    <dgm:cxn modelId="{4D45B377-5FE3-4DBE-90C3-550FECAF8FBB}" type="presParOf" srcId="{63BC19EF-6235-4CE4-A4BA-F52EF090EA43}" destId="{73293728-592E-4338-AB87-2AC4FCED647C}" srcOrd="0" destOrd="0" presId="urn:microsoft.com/office/officeart/2005/8/layout/hierarchy4"/>
    <dgm:cxn modelId="{038C576C-52B0-4A76-ACE3-B16D628CAE7A}" type="presParOf" srcId="{73293728-592E-4338-AB87-2AC4FCED647C}" destId="{615F75F9-6DBD-4ECA-9FA4-52847E4C9098}" srcOrd="0" destOrd="0" presId="urn:microsoft.com/office/officeart/2005/8/layout/hierarchy4"/>
    <dgm:cxn modelId="{2452D20D-AFF9-4739-B937-FEE6F7D9F432}" type="presParOf" srcId="{73293728-592E-4338-AB87-2AC4FCED647C}" destId="{B8C8B5A2-76C8-4678-86AB-DBE9F295BAD2}" srcOrd="1" destOrd="0" presId="urn:microsoft.com/office/officeart/2005/8/layout/hierarchy4"/>
    <dgm:cxn modelId="{7E1838AB-F005-4052-8A07-917FC828D54B}" type="presParOf" srcId="{73293728-592E-4338-AB87-2AC4FCED647C}" destId="{C877937E-BF6D-4EE3-A84E-C485A4A82125}" srcOrd="2" destOrd="0" presId="urn:microsoft.com/office/officeart/2005/8/layout/hierarchy4"/>
    <dgm:cxn modelId="{8F48567A-163E-40C1-B770-F8FD030B1191}" type="presParOf" srcId="{C877937E-BF6D-4EE3-A84E-C485A4A82125}" destId="{E5FAF1B6-DF8B-41BB-9450-959403177014}" srcOrd="0" destOrd="0" presId="urn:microsoft.com/office/officeart/2005/8/layout/hierarchy4"/>
    <dgm:cxn modelId="{D98A8F77-8003-439A-9FA1-69FE69465775}" type="presParOf" srcId="{E5FAF1B6-DF8B-41BB-9450-959403177014}" destId="{9BB5BEDE-0A68-4B74-853B-ED035F285445}" srcOrd="0" destOrd="0" presId="urn:microsoft.com/office/officeart/2005/8/layout/hierarchy4"/>
    <dgm:cxn modelId="{F099E22C-D91F-4CF9-9358-C0FE50B32131}" type="presParOf" srcId="{E5FAF1B6-DF8B-41BB-9450-959403177014}" destId="{14EB2D3E-8D0A-4478-B85E-864C8F700D89}" srcOrd="1" destOrd="0" presId="urn:microsoft.com/office/officeart/2005/8/layout/hierarchy4"/>
    <dgm:cxn modelId="{02A1524C-EC5A-4A30-834F-BA3FE8B4956A}" type="presParOf" srcId="{E5FAF1B6-DF8B-41BB-9450-959403177014}" destId="{F76323CD-0211-4D0A-9436-5011E89DC58D}" srcOrd="2" destOrd="0" presId="urn:microsoft.com/office/officeart/2005/8/layout/hierarchy4"/>
    <dgm:cxn modelId="{4AA136BA-D441-46D1-971C-BED9A2D9533E}" type="presParOf" srcId="{F76323CD-0211-4D0A-9436-5011E89DC58D}" destId="{229A73DC-6CC6-4786-8845-25809D353107}" srcOrd="0" destOrd="0" presId="urn:microsoft.com/office/officeart/2005/8/layout/hierarchy4"/>
    <dgm:cxn modelId="{9A60D7DB-FADD-495C-B33E-6C368DC0A267}" type="presParOf" srcId="{229A73DC-6CC6-4786-8845-25809D353107}" destId="{D0394572-BF2C-44BB-9A5E-1619CF8086D8}" srcOrd="0" destOrd="0" presId="urn:microsoft.com/office/officeart/2005/8/layout/hierarchy4"/>
    <dgm:cxn modelId="{A7BBFC61-FAB8-4B03-8400-7C88883C5FD6}" type="presParOf" srcId="{229A73DC-6CC6-4786-8845-25809D353107}" destId="{2B2CDC6D-E68E-49E9-AD6C-8AE4487E1E75}" srcOrd="1" destOrd="0" presId="urn:microsoft.com/office/officeart/2005/8/layout/hierarchy4"/>
    <dgm:cxn modelId="{743E8319-16A7-419B-9E3E-05741186512F}" type="presParOf" srcId="{229A73DC-6CC6-4786-8845-25809D353107}" destId="{E37820FE-BEC5-4BB7-9E41-E2B17ED92E62}" srcOrd="2" destOrd="0" presId="urn:microsoft.com/office/officeart/2005/8/layout/hierarchy4"/>
    <dgm:cxn modelId="{7F5C6F21-D044-4C73-9FF5-2DDFF1D598C2}" type="presParOf" srcId="{E37820FE-BEC5-4BB7-9E41-E2B17ED92E62}" destId="{D8877AE0-E91C-48A5-BBE9-F3AF2AB45D03}" srcOrd="0" destOrd="0" presId="urn:microsoft.com/office/officeart/2005/8/layout/hierarchy4"/>
    <dgm:cxn modelId="{66977217-DEBC-4F86-BBD1-DC4781A8FC73}" type="presParOf" srcId="{D8877AE0-E91C-48A5-BBE9-F3AF2AB45D03}" destId="{4F8FFF34-D04F-4EDB-B6E8-78ED95BECC76}" srcOrd="0" destOrd="0" presId="urn:microsoft.com/office/officeart/2005/8/layout/hierarchy4"/>
    <dgm:cxn modelId="{E5E62328-8770-4583-9526-5A2D4333C2F0}" type="presParOf" srcId="{D8877AE0-E91C-48A5-BBE9-F3AF2AB45D03}" destId="{7BD644E5-730C-4769-BE26-4A7A687D497F}" srcOrd="1" destOrd="0" presId="urn:microsoft.com/office/officeart/2005/8/layout/hierarchy4"/>
    <dgm:cxn modelId="{9278ED0A-EE2A-4CC0-ACA2-ACFE6A3C7CAA}" type="presParOf" srcId="{ED986375-36F5-4143-A5F0-85653599471E}" destId="{9F687AEC-AB3B-4512-84AB-9EF38359FE99}" srcOrd="1" destOrd="0" presId="urn:microsoft.com/office/officeart/2005/8/layout/hierarchy4"/>
    <dgm:cxn modelId="{BF7243DD-32E6-4342-A663-3EAF9B2D283C}" type="presParOf" srcId="{ED986375-36F5-4143-A5F0-85653599471E}" destId="{113415A5-E91F-4FE8-9BF8-30244626B0BF}" srcOrd="2" destOrd="0" presId="urn:microsoft.com/office/officeart/2005/8/layout/hierarchy4"/>
    <dgm:cxn modelId="{D107A40C-FE0F-4442-BCF3-2E5B960B6E66}" type="presParOf" srcId="{113415A5-E91F-4FE8-9BF8-30244626B0BF}" destId="{98728C6C-700D-4AF5-919D-571D1B1C73D6}" srcOrd="0" destOrd="0" presId="urn:microsoft.com/office/officeart/2005/8/layout/hierarchy4"/>
    <dgm:cxn modelId="{A68A3841-8AB9-477A-8E28-C875FD2ECF89}" type="presParOf" srcId="{113415A5-E91F-4FE8-9BF8-30244626B0BF}" destId="{7DA4393A-B616-4187-9FD5-5855AF709139}" srcOrd="1" destOrd="0" presId="urn:microsoft.com/office/officeart/2005/8/layout/hierarchy4"/>
    <dgm:cxn modelId="{3C620784-3A89-455C-AC29-1FDA448DE76D}" type="presParOf" srcId="{113415A5-E91F-4FE8-9BF8-30244626B0BF}" destId="{5DBF41F9-76A7-4B1D-8947-AD1CA93918D7}" srcOrd="2" destOrd="0" presId="urn:microsoft.com/office/officeart/2005/8/layout/hierarchy4"/>
    <dgm:cxn modelId="{41B37DFE-800D-424A-98B7-4F8E105034DA}" type="presParOf" srcId="{5DBF41F9-76A7-4B1D-8947-AD1CA93918D7}" destId="{AE066C26-0F89-4F74-8EEE-568A145904EB}" srcOrd="0" destOrd="0" presId="urn:microsoft.com/office/officeart/2005/8/layout/hierarchy4"/>
    <dgm:cxn modelId="{CDB2775F-1A33-44EC-BEE3-EB7B01176EA1}" type="presParOf" srcId="{AE066C26-0F89-4F74-8EEE-568A145904EB}" destId="{8A4A9CFA-AEA9-4F05-83EE-AD7DC19C36EB}" srcOrd="0" destOrd="0" presId="urn:microsoft.com/office/officeart/2005/8/layout/hierarchy4"/>
    <dgm:cxn modelId="{A643606F-C1B8-455D-8C47-CE651A2D572F}" type="presParOf" srcId="{AE066C26-0F89-4F74-8EEE-568A145904EB}" destId="{895BD70D-9B23-4D1F-955D-1C23DF0F0579}" srcOrd="1" destOrd="0" presId="urn:microsoft.com/office/officeart/2005/8/layout/hierarchy4"/>
    <dgm:cxn modelId="{9430EACF-9D7B-46B0-BBAA-6354E77C18D9}" type="presParOf" srcId="{AE066C26-0F89-4F74-8EEE-568A145904EB}" destId="{74FFA38C-DB40-401A-8BBA-313CB5741F28}" srcOrd="2" destOrd="0" presId="urn:microsoft.com/office/officeart/2005/8/layout/hierarchy4"/>
    <dgm:cxn modelId="{5B5D137C-F491-411C-BA41-AA03C083F074}" type="presParOf" srcId="{74FFA38C-DB40-401A-8BBA-313CB5741F28}" destId="{0149EBE6-AA59-4F78-AF18-137F8047AB47}" srcOrd="0" destOrd="0" presId="urn:microsoft.com/office/officeart/2005/8/layout/hierarchy4"/>
    <dgm:cxn modelId="{B6FC0758-8344-47E7-A77C-3B8A13AEE148}" type="presParOf" srcId="{0149EBE6-AA59-4F78-AF18-137F8047AB47}" destId="{14BABD28-5047-47A3-A701-B7AFBBE28819}" srcOrd="0" destOrd="0" presId="urn:microsoft.com/office/officeart/2005/8/layout/hierarchy4"/>
    <dgm:cxn modelId="{B653D078-7870-4D77-AC40-4A3E5BB2A025}" type="presParOf" srcId="{0149EBE6-AA59-4F78-AF18-137F8047AB47}" destId="{3F489D25-51FA-4C91-9DDF-6BA1DB51256D}" srcOrd="1" destOrd="0" presId="urn:microsoft.com/office/officeart/2005/8/layout/hierarchy4"/>
    <dgm:cxn modelId="{24BC93E7-3B8C-46F6-B161-59E79D293059}" type="presParOf" srcId="{0149EBE6-AA59-4F78-AF18-137F8047AB47}" destId="{D0D594F6-8533-4A50-8AE7-20755C3BFFA9}" srcOrd="2" destOrd="0" presId="urn:microsoft.com/office/officeart/2005/8/layout/hierarchy4"/>
    <dgm:cxn modelId="{0A60D882-3F69-4770-ADA7-AB71AF848FBC}" type="presParOf" srcId="{D0D594F6-8533-4A50-8AE7-20755C3BFFA9}" destId="{25C7D557-F0AE-4C4E-8B80-BC2468777DC6}" srcOrd="0" destOrd="0" presId="urn:microsoft.com/office/officeart/2005/8/layout/hierarchy4"/>
    <dgm:cxn modelId="{ACB63B96-0F22-4178-A8CE-AB514699FB52}" type="presParOf" srcId="{25C7D557-F0AE-4C4E-8B80-BC2468777DC6}" destId="{8E7E2D4A-62E6-4A23-A5DD-552A63903B64}" srcOrd="0" destOrd="0" presId="urn:microsoft.com/office/officeart/2005/8/layout/hierarchy4"/>
    <dgm:cxn modelId="{B8E3B494-4768-4C72-ABB7-15D8B645A522}" type="presParOf" srcId="{25C7D557-F0AE-4C4E-8B80-BC2468777DC6}" destId="{9B983630-5D09-45D7-92AD-109BAA43CF48}" srcOrd="1" destOrd="0" presId="urn:microsoft.com/office/officeart/2005/8/layout/hierarchy4"/>
    <dgm:cxn modelId="{5AB26EC2-8164-44CE-B7AB-3B2E322F13F8}" type="presParOf" srcId="{25C7D557-F0AE-4C4E-8B80-BC2468777DC6}" destId="{B338BAF6-59FE-4215-B697-18ED9B1E550D}" srcOrd="2" destOrd="0" presId="urn:microsoft.com/office/officeart/2005/8/layout/hierarchy4"/>
    <dgm:cxn modelId="{7F395522-5B51-4C4E-9EFF-D5497D038EB5}" type="presParOf" srcId="{B338BAF6-59FE-4215-B697-18ED9B1E550D}" destId="{C2D8D153-FBF9-44C5-B447-F4BF501D8FA1}" srcOrd="0" destOrd="0" presId="urn:microsoft.com/office/officeart/2005/8/layout/hierarchy4"/>
    <dgm:cxn modelId="{9054425F-F46D-4683-B8C3-278D68CAA815}" type="presParOf" srcId="{C2D8D153-FBF9-44C5-B447-F4BF501D8FA1}" destId="{085136A3-D02F-461C-B31C-FD1D69D16759}" srcOrd="0" destOrd="0" presId="urn:microsoft.com/office/officeart/2005/8/layout/hierarchy4"/>
    <dgm:cxn modelId="{C34E4032-00BE-4AC0-8BFE-988588629F40}" type="presParOf" srcId="{C2D8D153-FBF9-44C5-B447-F4BF501D8FA1}" destId="{DCA6CF81-D743-4AD3-A3A1-3DF9D9BFBC77}" srcOrd="1" destOrd="0" presId="urn:microsoft.com/office/officeart/2005/8/layout/hierarchy4"/>
    <dgm:cxn modelId="{638E84ED-A2F0-4F41-9448-749D4E2CEB80}" type="presParOf" srcId="{C2D8D153-FBF9-44C5-B447-F4BF501D8FA1}" destId="{8A9FECDA-0971-4926-9F35-6C36E65B14A9}" srcOrd="2" destOrd="0" presId="urn:microsoft.com/office/officeart/2005/8/layout/hierarchy4"/>
    <dgm:cxn modelId="{A5C67FDD-0A45-4BF2-90ED-F6E9F266E322}" type="presParOf" srcId="{8A9FECDA-0971-4926-9F35-6C36E65B14A9}" destId="{4A1D7939-C139-4889-AA8A-C0FC12630CEE}" srcOrd="0" destOrd="0" presId="urn:microsoft.com/office/officeart/2005/8/layout/hierarchy4"/>
    <dgm:cxn modelId="{129EF508-9756-4DCE-B6E9-A0326D092198}" type="presParOf" srcId="{4A1D7939-C139-4889-AA8A-C0FC12630CEE}" destId="{2BC9EB28-F68D-4321-836D-A642C2C0DAB1}" srcOrd="0" destOrd="0" presId="urn:microsoft.com/office/officeart/2005/8/layout/hierarchy4"/>
    <dgm:cxn modelId="{8B777300-87F6-4775-B158-79BAF75BE015}" type="presParOf" srcId="{4A1D7939-C139-4889-AA8A-C0FC12630CEE}" destId="{27FCCA56-038C-4613-B7B2-16CD590F385E}" srcOrd="1" destOrd="0" presId="urn:microsoft.com/office/officeart/2005/8/layout/hierarchy4"/>
    <dgm:cxn modelId="{02B22D84-3BFB-47E6-B03D-81423456D406}" type="presParOf" srcId="{4A1D7939-C139-4889-AA8A-C0FC12630CEE}" destId="{7F93EC46-9C8D-4119-8F52-CCFA2BE3D856}" srcOrd="2" destOrd="0" presId="urn:microsoft.com/office/officeart/2005/8/layout/hierarchy4"/>
    <dgm:cxn modelId="{97B3EAC1-2858-4729-AC82-A2C4F5AD1CA8}" type="presParOf" srcId="{7F93EC46-9C8D-4119-8F52-CCFA2BE3D856}" destId="{57E5281D-099B-4146-8847-39F267019B93}" srcOrd="0" destOrd="0" presId="urn:microsoft.com/office/officeart/2005/8/layout/hierarchy4"/>
    <dgm:cxn modelId="{37A6020B-C42B-47FD-9EF9-F79B81F8B191}" type="presParOf" srcId="{57E5281D-099B-4146-8847-39F267019B93}" destId="{85D767EC-FAE5-4312-B23F-9B41F2C6B7D7}" srcOrd="0" destOrd="0" presId="urn:microsoft.com/office/officeart/2005/8/layout/hierarchy4"/>
    <dgm:cxn modelId="{A0FE7D00-7096-4D62-8FAC-43B02017F970}" type="presParOf" srcId="{57E5281D-099B-4146-8847-39F267019B93}" destId="{A9B5E747-E89C-44EE-90A6-8904E34D8B12}" srcOrd="1" destOrd="0" presId="urn:microsoft.com/office/officeart/2005/8/layout/hierarchy4"/>
    <dgm:cxn modelId="{1FC5A088-FC4E-4896-8BF2-7F060C48BE59}" type="presParOf" srcId="{57E5281D-099B-4146-8847-39F267019B93}" destId="{E795CE46-C816-4100-AC67-9520DA742BDE}" srcOrd="2" destOrd="0" presId="urn:microsoft.com/office/officeart/2005/8/layout/hierarchy4"/>
    <dgm:cxn modelId="{46A018C3-69D5-4636-8C39-96C694878BF5}" type="presParOf" srcId="{E795CE46-C816-4100-AC67-9520DA742BDE}" destId="{AF157ACE-04CF-46AC-BBA4-4513DAC2FEED}" srcOrd="0" destOrd="0" presId="urn:microsoft.com/office/officeart/2005/8/layout/hierarchy4"/>
    <dgm:cxn modelId="{F0B8C042-1D69-45FB-BC02-802F65D093ED}" type="presParOf" srcId="{AF157ACE-04CF-46AC-BBA4-4513DAC2FEED}" destId="{0173EF90-65AC-40C1-BC63-3905C32CCBD3}" srcOrd="0" destOrd="0" presId="urn:microsoft.com/office/officeart/2005/8/layout/hierarchy4"/>
    <dgm:cxn modelId="{9A51F43B-497F-4DC7-AE4A-8AF2592E8559}" type="presParOf" srcId="{AF157ACE-04CF-46AC-BBA4-4513DAC2FEED}" destId="{074A374B-49A7-4B87-A7E3-020A459817C7}" srcOrd="1" destOrd="0" presId="urn:microsoft.com/office/officeart/2005/8/layout/hierarchy4"/>
    <dgm:cxn modelId="{D941AA62-0885-4D5F-AD77-91008CCCBF18}" type="presParOf" srcId="{B74154C5-AFFE-498C-8E4C-911D7456AC97}" destId="{694C6A3E-E1B4-4940-ABED-A0BE47161CCE}" srcOrd="1" destOrd="0" presId="urn:microsoft.com/office/officeart/2005/8/layout/hierarchy4"/>
    <dgm:cxn modelId="{DDDB10FD-5886-4AD7-A98A-5EB39AA32A13}" type="presParOf" srcId="{B74154C5-AFFE-498C-8E4C-911D7456AC97}" destId="{22BDFE06-8D1B-4C76-8FF0-2DABD4B35522}" srcOrd="2" destOrd="0" presId="urn:microsoft.com/office/officeart/2005/8/layout/hierarchy4"/>
    <dgm:cxn modelId="{5509CC3E-E7B9-4D1A-B50D-08065192ACC1}" type="presParOf" srcId="{22BDFE06-8D1B-4C76-8FF0-2DABD4B35522}" destId="{576C6983-4618-426C-8177-DEA9FE3AC4EB}" srcOrd="0" destOrd="0" presId="urn:microsoft.com/office/officeart/2005/8/layout/hierarchy4"/>
    <dgm:cxn modelId="{69016942-9304-40BC-A429-15110468ACF9}" type="presParOf" srcId="{22BDFE06-8D1B-4C76-8FF0-2DABD4B35522}" destId="{498D5BED-6816-45E0-A418-8DCFF49902AF}" srcOrd="1" destOrd="0" presId="urn:microsoft.com/office/officeart/2005/8/layout/hierarchy4"/>
    <dgm:cxn modelId="{C0A9C450-4E1F-41AF-AFCB-0B1A67ED4619}" type="presParOf" srcId="{22BDFE06-8D1B-4C76-8FF0-2DABD4B35522}" destId="{508A389B-C0F5-43D4-BD46-7C9F058EB2F7}" srcOrd="2" destOrd="0" presId="urn:microsoft.com/office/officeart/2005/8/layout/hierarchy4"/>
    <dgm:cxn modelId="{775FCB5A-1AFF-4E1B-8F33-1CC275427607}" type="presParOf" srcId="{508A389B-C0F5-43D4-BD46-7C9F058EB2F7}" destId="{4BE30B0A-6BC4-4384-8F26-09633F1C2F67}" srcOrd="0" destOrd="0" presId="urn:microsoft.com/office/officeart/2005/8/layout/hierarchy4"/>
    <dgm:cxn modelId="{1D6D2834-F717-4257-AFAD-B3E9EFF4CBA7}" type="presParOf" srcId="{4BE30B0A-6BC4-4384-8F26-09633F1C2F67}" destId="{C1736FFF-D3A9-461C-843A-75D86022B9DC}" srcOrd="0" destOrd="0" presId="urn:microsoft.com/office/officeart/2005/8/layout/hierarchy4"/>
    <dgm:cxn modelId="{6CED0CF7-6109-4B63-AECB-C3C53641CCA5}" type="presParOf" srcId="{4BE30B0A-6BC4-4384-8F26-09633F1C2F67}" destId="{45FD02FA-D649-4107-81C7-BA7596601166}" srcOrd="1" destOrd="0" presId="urn:microsoft.com/office/officeart/2005/8/layout/hierarchy4"/>
    <dgm:cxn modelId="{EFD64BA2-BB59-48C1-878C-CE8C4537A118}" type="presParOf" srcId="{4BE30B0A-6BC4-4384-8F26-09633F1C2F67}" destId="{62BDDD9A-D02D-4EC9-9A51-1238D67179B7}" srcOrd="2" destOrd="0" presId="urn:microsoft.com/office/officeart/2005/8/layout/hierarchy4"/>
    <dgm:cxn modelId="{FEB88A85-066E-42B3-8825-DEC89D811B4A}" type="presParOf" srcId="{62BDDD9A-D02D-4EC9-9A51-1238D67179B7}" destId="{244A4C12-9192-4253-93E3-A0FF0E338196}" srcOrd="0" destOrd="0" presId="urn:microsoft.com/office/officeart/2005/8/layout/hierarchy4"/>
    <dgm:cxn modelId="{17E05691-CCBF-4C33-AAA0-61B9A656617D}" type="presParOf" srcId="{244A4C12-9192-4253-93E3-A0FF0E338196}" destId="{33D6FFE4-E349-423D-A7F1-8E1A49A29AC4}" srcOrd="0" destOrd="0" presId="urn:microsoft.com/office/officeart/2005/8/layout/hierarchy4"/>
    <dgm:cxn modelId="{E17C93EE-8178-4DB8-A3C9-1FA39EDC2B16}" type="presParOf" srcId="{244A4C12-9192-4253-93E3-A0FF0E338196}" destId="{43C3D53A-843E-4C4F-9A60-8FB58F11DD4E}" srcOrd="1" destOrd="0" presId="urn:microsoft.com/office/officeart/2005/8/layout/hierarchy4"/>
    <dgm:cxn modelId="{8A3B2F10-C935-4598-9BC4-A93169555B55}" type="presParOf" srcId="{244A4C12-9192-4253-93E3-A0FF0E338196}" destId="{6E5BFFB0-6E2B-4011-9640-F6BAB03B9ADF}" srcOrd="2" destOrd="0" presId="urn:microsoft.com/office/officeart/2005/8/layout/hierarchy4"/>
    <dgm:cxn modelId="{D6668146-0CDA-4C7F-B7EB-FB80F3F7C5DB}" type="presParOf" srcId="{6E5BFFB0-6E2B-4011-9640-F6BAB03B9ADF}" destId="{FF422C5A-2F9A-4C9D-854E-BFC785439DEC}" srcOrd="0" destOrd="0" presId="urn:microsoft.com/office/officeart/2005/8/layout/hierarchy4"/>
    <dgm:cxn modelId="{39CC70FA-3813-4213-8AD6-74FDA955053B}" type="presParOf" srcId="{FF422C5A-2F9A-4C9D-854E-BFC785439DEC}" destId="{C586111C-58B6-40AF-8D8A-60EE680572BA}" srcOrd="0" destOrd="0" presId="urn:microsoft.com/office/officeart/2005/8/layout/hierarchy4"/>
    <dgm:cxn modelId="{7A58F254-BABC-48EE-93F6-0CFE164E9CB7}" type="presParOf" srcId="{FF422C5A-2F9A-4C9D-854E-BFC785439DEC}" destId="{A0E0AB26-1DEA-4D08-AD62-8A7E0816A59C}" srcOrd="1" destOrd="0" presId="urn:microsoft.com/office/officeart/2005/8/layout/hierarchy4"/>
    <dgm:cxn modelId="{6FF328A7-320B-4FDC-9829-12B2E471C7B6}" type="presParOf" srcId="{FF422C5A-2F9A-4C9D-854E-BFC785439DEC}" destId="{FFF447F9-BACE-4B19-B5DF-5D71FE61C4DC}" srcOrd="2" destOrd="0" presId="urn:microsoft.com/office/officeart/2005/8/layout/hierarchy4"/>
    <dgm:cxn modelId="{21A71856-572F-44A7-845F-7B546C71B12D}" type="presParOf" srcId="{FFF447F9-BACE-4B19-B5DF-5D71FE61C4DC}" destId="{5106FDE3-AC3E-4615-8C4F-829EABC2C26C}" srcOrd="0" destOrd="0" presId="urn:microsoft.com/office/officeart/2005/8/layout/hierarchy4"/>
    <dgm:cxn modelId="{9882B383-F526-4E30-BFE6-755E19A5A67A}" type="presParOf" srcId="{5106FDE3-AC3E-4615-8C4F-829EABC2C26C}" destId="{41590EE3-70B4-4E0E-8D44-18EF1FD97F2E}" srcOrd="0" destOrd="0" presId="urn:microsoft.com/office/officeart/2005/8/layout/hierarchy4"/>
    <dgm:cxn modelId="{67999905-169B-4253-9B73-A77CF3DD789C}" type="presParOf" srcId="{5106FDE3-AC3E-4615-8C4F-829EABC2C26C}" destId="{58DAA9F4-0E18-4F78-BD4F-92D296477D35}" srcOrd="1" destOrd="0" presId="urn:microsoft.com/office/officeart/2005/8/layout/hierarchy4"/>
    <dgm:cxn modelId="{D360A2B9-8FB1-4C7C-BA6E-24268D6BEAB0}" type="presParOf" srcId="{5106FDE3-AC3E-4615-8C4F-829EABC2C26C}" destId="{D1A4E4BA-FB74-44DD-88E4-672303AAC4FA}" srcOrd="2" destOrd="0" presId="urn:microsoft.com/office/officeart/2005/8/layout/hierarchy4"/>
    <dgm:cxn modelId="{508FA9FB-1B0D-42D0-A26A-5CF7DC461959}" type="presParOf" srcId="{D1A4E4BA-FB74-44DD-88E4-672303AAC4FA}" destId="{E5B57F09-2B59-4711-A8C9-974EF4149D9A}" srcOrd="0" destOrd="0" presId="urn:microsoft.com/office/officeart/2005/8/layout/hierarchy4"/>
    <dgm:cxn modelId="{26857EBB-CF03-47A2-B750-BA6B2C358DF0}" type="presParOf" srcId="{E5B57F09-2B59-4711-A8C9-974EF4149D9A}" destId="{6CE5FDB4-BFBB-4259-A330-B441199BCE24}" srcOrd="0" destOrd="0" presId="urn:microsoft.com/office/officeart/2005/8/layout/hierarchy4"/>
    <dgm:cxn modelId="{2799CEF3-E1EE-42B5-B1D2-F9CA8E5A8F12}" type="presParOf" srcId="{E5B57F09-2B59-4711-A8C9-974EF4149D9A}" destId="{333F826B-C233-4B5F-A398-764D3F47A1BA}" srcOrd="1" destOrd="0" presId="urn:microsoft.com/office/officeart/2005/8/layout/hierarchy4"/>
    <dgm:cxn modelId="{AA30FE3A-3871-4C8E-8302-452E4113D172}" type="presParOf" srcId="{E5B57F09-2B59-4711-A8C9-974EF4149D9A}" destId="{E607D5B5-B0CE-46E0-84C5-F456BAF04EE4}" srcOrd="2" destOrd="0" presId="urn:microsoft.com/office/officeart/2005/8/layout/hierarchy4"/>
    <dgm:cxn modelId="{92C25EA8-657F-4415-B9EB-AF731178AF25}" type="presParOf" srcId="{E607D5B5-B0CE-46E0-84C5-F456BAF04EE4}" destId="{F267116D-D0B1-4457-ABA0-2D94424C53E8}" srcOrd="0" destOrd="0" presId="urn:microsoft.com/office/officeart/2005/8/layout/hierarchy4"/>
    <dgm:cxn modelId="{CD043EA7-3B26-4F15-A4F1-EB92BBC8A236}" type="presParOf" srcId="{F267116D-D0B1-4457-ABA0-2D94424C53E8}" destId="{89DC61A6-3199-4C88-A8D1-98ADCFDD3274}" srcOrd="0" destOrd="0" presId="urn:microsoft.com/office/officeart/2005/8/layout/hierarchy4"/>
    <dgm:cxn modelId="{15E7856C-008E-45A9-B356-0B4223F206BE}" type="presParOf" srcId="{F267116D-D0B1-4457-ABA0-2D94424C53E8}" destId="{911FD772-B984-413E-A468-8F0F3007E9F5}" srcOrd="1" destOrd="0" presId="urn:microsoft.com/office/officeart/2005/8/layout/hierarchy4"/>
    <dgm:cxn modelId="{607E1DB8-8B9B-4515-8479-2D580588DD6F}" type="presParOf" srcId="{F267116D-D0B1-4457-ABA0-2D94424C53E8}" destId="{C7E808E6-5BB0-42AD-9568-7FA84FFA1273}" srcOrd="2" destOrd="0" presId="urn:microsoft.com/office/officeart/2005/8/layout/hierarchy4"/>
    <dgm:cxn modelId="{56E2B098-DA06-41F0-A3C5-BFC4A7027D46}" type="presParOf" srcId="{C7E808E6-5BB0-42AD-9568-7FA84FFA1273}" destId="{6143EFE8-4DC9-41D7-A90D-BEF4DD9D6775}" srcOrd="0" destOrd="0" presId="urn:microsoft.com/office/officeart/2005/8/layout/hierarchy4"/>
    <dgm:cxn modelId="{51B6581D-DBB5-40B8-988F-47562C35017A}" type="presParOf" srcId="{6143EFE8-4DC9-41D7-A90D-BEF4DD9D6775}" destId="{B35EEDEE-A63C-4DC0-9860-A34A7BFD903E}" srcOrd="0" destOrd="0" presId="urn:microsoft.com/office/officeart/2005/8/layout/hierarchy4"/>
    <dgm:cxn modelId="{AFB32567-1C94-4A41-91E0-35AE68FC12AC}" type="presParOf" srcId="{6143EFE8-4DC9-41D7-A90D-BEF4DD9D6775}" destId="{DE95F23C-C4B0-414E-84D4-9F202008C6C7}" srcOrd="1" destOrd="0" presId="urn:microsoft.com/office/officeart/2005/8/layout/hierarchy4"/>
    <dgm:cxn modelId="{E474CC42-DD5D-4079-9219-191C56A9A9A0}" type="presParOf" srcId="{6143EFE8-4DC9-41D7-A90D-BEF4DD9D6775}" destId="{2AFD5925-89E6-4CDB-B771-8976E3EAA1E0}" srcOrd="2" destOrd="0" presId="urn:microsoft.com/office/officeart/2005/8/layout/hierarchy4"/>
    <dgm:cxn modelId="{4D30FBDA-791E-4DFB-B827-E7762E00CFC3}" type="presParOf" srcId="{2AFD5925-89E6-4CDB-B771-8976E3EAA1E0}" destId="{70126A72-D428-49FA-8D64-455D3BB37C3B}" srcOrd="0" destOrd="0" presId="urn:microsoft.com/office/officeart/2005/8/layout/hierarchy4"/>
    <dgm:cxn modelId="{5A60C6B3-23D6-424E-84A3-4BC8B0757DF0}" type="presParOf" srcId="{70126A72-D428-49FA-8D64-455D3BB37C3B}" destId="{6C2FB839-90B1-4C3A-BFA4-60802C25EC81}" srcOrd="0" destOrd="0" presId="urn:microsoft.com/office/officeart/2005/8/layout/hierarchy4"/>
    <dgm:cxn modelId="{D94AF0FE-AEEC-481A-BA7E-5E3B6EA48DAD}" type="presParOf" srcId="{70126A72-D428-49FA-8D64-455D3BB37C3B}" destId="{BCAF8949-B074-41B5-830F-D70AB29BD449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AC88BC-C8FF-402F-AB2A-11AC4BBF48B7}">
      <dsp:nvSpPr>
        <dsp:cNvPr id="0" name=""/>
        <dsp:cNvSpPr/>
      </dsp:nvSpPr>
      <dsp:spPr>
        <a:xfrm>
          <a:off x="1374" y="312566"/>
          <a:ext cx="1822731" cy="946502"/>
        </a:xfrm>
        <a:prstGeom prst="ellipse">
          <a:avLst/>
        </a:prstGeom>
        <a:solidFill>
          <a:schemeClr val="accent6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Доходы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68307" y="451178"/>
        <a:ext cx="1288865" cy="669278"/>
      </dsp:txXfrm>
    </dsp:sp>
    <dsp:sp modelId="{1816D16A-814C-4C22-A6CC-12105B3989BB}">
      <dsp:nvSpPr>
        <dsp:cNvPr id="0" name=""/>
        <dsp:cNvSpPr/>
      </dsp:nvSpPr>
      <dsp:spPr>
        <a:xfrm>
          <a:off x="1955862" y="409956"/>
          <a:ext cx="685015" cy="685015"/>
        </a:xfrm>
        <a:prstGeom prst="mathMinus">
          <a:avLst/>
        </a:prstGeom>
        <a:solidFill>
          <a:srgbClr val="FFC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kern="1200" dirty="0"/>
        </a:p>
      </dsp:txBody>
      <dsp:txXfrm>
        <a:off x="2046661" y="671906"/>
        <a:ext cx="503417" cy="161115"/>
      </dsp:txXfrm>
    </dsp:sp>
    <dsp:sp modelId="{32775538-2AC3-4373-B014-5A44732CBC7F}">
      <dsp:nvSpPr>
        <dsp:cNvPr id="0" name=""/>
        <dsp:cNvSpPr/>
      </dsp:nvSpPr>
      <dsp:spPr>
        <a:xfrm>
          <a:off x="2700925" y="326160"/>
          <a:ext cx="1753320" cy="919314"/>
        </a:xfrm>
        <a:prstGeom prst="ellipse">
          <a:avLst/>
        </a:prstGeom>
        <a:solidFill>
          <a:srgbClr val="50BCB9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Расходы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957693" y="460790"/>
        <a:ext cx="1239784" cy="650054"/>
      </dsp:txXfrm>
    </dsp:sp>
    <dsp:sp modelId="{4B955819-9EB5-4C61-BE5E-7CE7027DF3F0}">
      <dsp:nvSpPr>
        <dsp:cNvPr id="0" name=""/>
        <dsp:cNvSpPr/>
      </dsp:nvSpPr>
      <dsp:spPr>
        <a:xfrm>
          <a:off x="4550147" y="443310"/>
          <a:ext cx="685015" cy="685015"/>
        </a:xfrm>
        <a:prstGeom prst="mathEqual">
          <a:avLst/>
        </a:prstGeom>
        <a:solidFill>
          <a:srgbClr val="FFC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800" kern="1200" dirty="0"/>
        </a:p>
      </dsp:txBody>
      <dsp:txXfrm>
        <a:off x="4640946" y="584423"/>
        <a:ext cx="503417" cy="402789"/>
      </dsp:txXfrm>
    </dsp:sp>
    <dsp:sp modelId="{A84245DF-C8CC-47D2-83AC-15EF153255E0}">
      <dsp:nvSpPr>
        <dsp:cNvPr id="0" name=""/>
        <dsp:cNvSpPr/>
      </dsp:nvSpPr>
      <dsp:spPr>
        <a:xfrm>
          <a:off x="5331064" y="275127"/>
          <a:ext cx="1802700" cy="1021381"/>
        </a:xfrm>
        <a:prstGeom prst="ellipse">
          <a:avLst/>
        </a:prstGeom>
        <a:solidFill>
          <a:schemeClr val="bg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rPr>
            <a:t>(-)Дефицит </a:t>
          </a:r>
          <a:r>
            <a:rPr lang="ru-RU" sz="1800" kern="1200" smtClean="0">
              <a:latin typeface="Times New Roman" pitchFamily="18" charset="0"/>
              <a:cs typeface="Times New Roman" pitchFamily="18" charset="0"/>
            </a:rPr>
            <a:t>((+) </a:t>
          </a:r>
          <a:r>
            <a:rPr lang="ru-RU" sz="1800" kern="1200" smtClean="0">
              <a:solidFill>
                <a:schemeClr val="accent2">
                  <a:lumMod val="20000"/>
                  <a:lumOff val="80000"/>
                </a:schemeClr>
              </a:solidFill>
              <a:latin typeface="Times New Roman" pitchFamily="18" charset="0"/>
              <a:cs typeface="Times New Roman" pitchFamily="18" charset="0"/>
            </a:rPr>
            <a:t>Профи-цит</a:t>
          </a:r>
          <a:r>
            <a:rPr lang="ru-RU" sz="1800" kern="1200" dirty="0" smtClean="0">
              <a:latin typeface="Times New Roman" pitchFamily="18" charset="0"/>
              <a:cs typeface="Times New Roman" pitchFamily="18" charset="0"/>
            </a:rPr>
            <a:t>)</a:t>
          </a:r>
        </a:p>
      </dsp:txBody>
      <dsp:txXfrm>
        <a:off x="5595063" y="424705"/>
        <a:ext cx="1274702" cy="722225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4FFDCD-BF60-4A4E-9FB5-E741ACCB8E87}">
      <dsp:nvSpPr>
        <dsp:cNvPr id="0" name=""/>
        <dsp:cNvSpPr/>
      </dsp:nvSpPr>
      <dsp:spPr>
        <a:xfrm>
          <a:off x="3602855" y="1174970"/>
          <a:ext cx="360166" cy="1176645"/>
        </a:xfrm>
        <a:custGeom>
          <a:avLst/>
          <a:gdLst/>
          <a:ahLst/>
          <a:cxnLst/>
          <a:rect l="0" t="0" r="0" b="0"/>
          <a:pathLst>
            <a:path>
              <a:moveTo>
                <a:pt x="360166" y="0"/>
              </a:moveTo>
              <a:lnTo>
                <a:pt x="360166" y="1176645"/>
              </a:lnTo>
              <a:lnTo>
                <a:pt x="0" y="117664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32CCB2C-C197-4BFD-9333-81804163D71A}">
      <dsp:nvSpPr>
        <dsp:cNvPr id="0" name=""/>
        <dsp:cNvSpPr/>
      </dsp:nvSpPr>
      <dsp:spPr>
        <a:xfrm>
          <a:off x="3963022" y="1174970"/>
          <a:ext cx="2828920" cy="235329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98552"/>
              </a:lnTo>
              <a:lnTo>
                <a:pt x="2828920" y="2098552"/>
              </a:lnTo>
              <a:lnTo>
                <a:pt x="2828920" y="235329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86D6E3E-350C-4655-BC02-AE9BAAAD2967}">
      <dsp:nvSpPr>
        <dsp:cNvPr id="0" name=""/>
        <dsp:cNvSpPr/>
      </dsp:nvSpPr>
      <dsp:spPr>
        <a:xfrm>
          <a:off x="3917302" y="1174970"/>
          <a:ext cx="91440" cy="235329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35329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C5770AA-36AE-4DA1-BB90-030F82EAEEDE}">
      <dsp:nvSpPr>
        <dsp:cNvPr id="0" name=""/>
        <dsp:cNvSpPr/>
      </dsp:nvSpPr>
      <dsp:spPr>
        <a:xfrm>
          <a:off x="1134102" y="1174970"/>
          <a:ext cx="2828920" cy="2353290"/>
        </a:xfrm>
        <a:custGeom>
          <a:avLst/>
          <a:gdLst/>
          <a:ahLst/>
          <a:cxnLst/>
          <a:rect l="0" t="0" r="0" b="0"/>
          <a:pathLst>
            <a:path>
              <a:moveTo>
                <a:pt x="2828920" y="0"/>
              </a:moveTo>
              <a:lnTo>
                <a:pt x="2828920" y="2098552"/>
              </a:lnTo>
              <a:lnTo>
                <a:pt x="0" y="2098552"/>
              </a:lnTo>
              <a:lnTo>
                <a:pt x="0" y="235329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9DABE2A-A2D2-4EFE-B9A0-A1F3977683EF}">
      <dsp:nvSpPr>
        <dsp:cNvPr id="0" name=""/>
        <dsp:cNvSpPr/>
      </dsp:nvSpPr>
      <dsp:spPr>
        <a:xfrm>
          <a:off x="2908729" y="83238"/>
          <a:ext cx="2108586" cy="1091732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54056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Arial" panose="020B0604020202020204" pitchFamily="34" charset="0"/>
              <a:cs typeface="Arial" panose="020B0604020202020204" pitchFamily="34" charset="0"/>
            </a:rPr>
            <a:t>Межбюджетные трансферты </a:t>
          </a:r>
          <a:endParaRPr lang="ru-RU" sz="20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908729" y="83238"/>
        <a:ext cx="2108586" cy="1091732"/>
      </dsp:txXfrm>
    </dsp:sp>
    <dsp:sp modelId="{C4FCFBB8-C085-425D-9A95-8592BFCDABBD}">
      <dsp:nvSpPr>
        <dsp:cNvPr id="0" name=""/>
        <dsp:cNvSpPr/>
      </dsp:nvSpPr>
      <dsp:spPr>
        <a:xfrm>
          <a:off x="3330446" y="932363"/>
          <a:ext cx="1897728" cy="36391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15240" rIns="6096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Arial" panose="020B0604020202020204" pitchFamily="34" charset="0"/>
              <a:cs typeface="Arial" panose="020B0604020202020204" pitchFamily="34" charset="0"/>
            </a:rPr>
            <a:t>14 754,8</a:t>
          </a:r>
        </a:p>
      </dsp:txBody>
      <dsp:txXfrm>
        <a:off x="3330446" y="932363"/>
        <a:ext cx="1897728" cy="363910"/>
      </dsp:txXfrm>
    </dsp:sp>
    <dsp:sp modelId="{1958EDBF-665B-44C3-947D-2ADBF737FD10}">
      <dsp:nvSpPr>
        <dsp:cNvPr id="0" name=""/>
        <dsp:cNvSpPr/>
      </dsp:nvSpPr>
      <dsp:spPr>
        <a:xfrm>
          <a:off x="79808" y="3528261"/>
          <a:ext cx="2108586" cy="1091732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54056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Arial" panose="020B0604020202020204" pitchFamily="34" charset="0"/>
              <a:cs typeface="Arial" panose="020B0604020202020204" pitchFamily="34" charset="0"/>
            </a:rPr>
            <a:t>Субсидии</a:t>
          </a:r>
          <a:endParaRPr lang="ru-RU" sz="20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9808" y="3528261"/>
        <a:ext cx="2108586" cy="1091732"/>
      </dsp:txXfrm>
    </dsp:sp>
    <dsp:sp modelId="{78B55342-5D9F-4A3C-B197-CE555014975C}">
      <dsp:nvSpPr>
        <dsp:cNvPr id="0" name=""/>
        <dsp:cNvSpPr/>
      </dsp:nvSpPr>
      <dsp:spPr>
        <a:xfrm>
          <a:off x="501526" y="4377386"/>
          <a:ext cx="1897728" cy="36391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15240" rIns="6096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Arial" panose="020B0604020202020204" pitchFamily="34" charset="0"/>
              <a:cs typeface="Arial" panose="020B0604020202020204" pitchFamily="34" charset="0"/>
            </a:rPr>
            <a:t>5 165,6</a:t>
          </a:r>
          <a:endParaRPr lang="ru-RU" sz="2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01526" y="4377386"/>
        <a:ext cx="1897728" cy="363910"/>
      </dsp:txXfrm>
    </dsp:sp>
    <dsp:sp modelId="{297ED79B-5656-4D10-8185-E0C96B06D2EB}">
      <dsp:nvSpPr>
        <dsp:cNvPr id="0" name=""/>
        <dsp:cNvSpPr/>
      </dsp:nvSpPr>
      <dsp:spPr>
        <a:xfrm>
          <a:off x="2908729" y="3528261"/>
          <a:ext cx="2108586" cy="1091732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54056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Arial" panose="020B0604020202020204" pitchFamily="34" charset="0"/>
              <a:cs typeface="Arial" panose="020B0604020202020204" pitchFamily="34" charset="0"/>
            </a:rPr>
            <a:t>Субвенции</a:t>
          </a:r>
          <a:endParaRPr lang="ru-RU" sz="20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908729" y="3528261"/>
        <a:ext cx="2108586" cy="1091732"/>
      </dsp:txXfrm>
    </dsp:sp>
    <dsp:sp modelId="{88B6640C-E439-44F8-B91B-4C739541EF0F}">
      <dsp:nvSpPr>
        <dsp:cNvPr id="0" name=""/>
        <dsp:cNvSpPr/>
      </dsp:nvSpPr>
      <dsp:spPr>
        <a:xfrm>
          <a:off x="3330446" y="4377386"/>
          <a:ext cx="1897728" cy="36391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15240" rIns="6096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Arial" panose="020B0604020202020204" pitchFamily="34" charset="0"/>
              <a:cs typeface="Arial" panose="020B0604020202020204" pitchFamily="34" charset="0"/>
            </a:rPr>
            <a:t>8 664,0</a:t>
          </a:r>
          <a:endParaRPr lang="ru-RU" sz="2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330446" y="4377386"/>
        <a:ext cx="1897728" cy="363910"/>
      </dsp:txXfrm>
    </dsp:sp>
    <dsp:sp modelId="{B3A8A0D1-FE91-4243-9E68-7C74B03FED31}">
      <dsp:nvSpPr>
        <dsp:cNvPr id="0" name=""/>
        <dsp:cNvSpPr/>
      </dsp:nvSpPr>
      <dsp:spPr>
        <a:xfrm>
          <a:off x="5737649" y="3528261"/>
          <a:ext cx="2108586" cy="1091732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54056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Arial" panose="020B0604020202020204" pitchFamily="34" charset="0"/>
              <a:cs typeface="Arial" panose="020B0604020202020204" pitchFamily="34" charset="0"/>
            </a:rPr>
            <a:t>Иные межбюджетные трансферты</a:t>
          </a:r>
          <a:endParaRPr lang="ru-RU" sz="20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737649" y="3528261"/>
        <a:ext cx="2108586" cy="1091732"/>
      </dsp:txXfrm>
    </dsp:sp>
    <dsp:sp modelId="{286DA920-3384-411E-9588-08C31E41D5DE}">
      <dsp:nvSpPr>
        <dsp:cNvPr id="0" name=""/>
        <dsp:cNvSpPr/>
      </dsp:nvSpPr>
      <dsp:spPr>
        <a:xfrm>
          <a:off x="6159367" y="4377386"/>
          <a:ext cx="1897728" cy="36391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15240" rIns="6096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Arial" panose="020B0604020202020204" pitchFamily="34" charset="0"/>
              <a:cs typeface="Arial" panose="020B0604020202020204" pitchFamily="34" charset="0"/>
            </a:rPr>
            <a:t>359,3</a:t>
          </a:r>
          <a:endParaRPr lang="ru-RU" sz="2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159367" y="4377386"/>
        <a:ext cx="1897728" cy="363910"/>
      </dsp:txXfrm>
    </dsp:sp>
    <dsp:sp modelId="{30C2D308-23E6-492C-98AD-1F22A34561ED}">
      <dsp:nvSpPr>
        <dsp:cNvPr id="0" name=""/>
        <dsp:cNvSpPr/>
      </dsp:nvSpPr>
      <dsp:spPr>
        <a:xfrm>
          <a:off x="1494268" y="1805749"/>
          <a:ext cx="2108586" cy="1091732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54056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Arial" panose="020B0604020202020204" pitchFamily="34" charset="0"/>
              <a:cs typeface="Arial" panose="020B0604020202020204" pitchFamily="34" charset="0"/>
            </a:rPr>
            <a:t>Дотации</a:t>
          </a:r>
          <a:endParaRPr lang="ru-RU" sz="20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494268" y="1805749"/>
        <a:ext cx="2108586" cy="1091732"/>
      </dsp:txXfrm>
    </dsp:sp>
    <dsp:sp modelId="{1846596E-B9D2-49F2-9283-C691DAF49E53}">
      <dsp:nvSpPr>
        <dsp:cNvPr id="0" name=""/>
        <dsp:cNvSpPr/>
      </dsp:nvSpPr>
      <dsp:spPr>
        <a:xfrm>
          <a:off x="1915986" y="2654875"/>
          <a:ext cx="1897728" cy="36391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15240" rIns="6096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Arial" panose="020B0604020202020204" pitchFamily="34" charset="0"/>
              <a:cs typeface="Arial" panose="020B0604020202020204" pitchFamily="34" charset="0"/>
            </a:rPr>
            <a:t>565,9</a:t>
          </a:r>
          <a:endParaRPr lang="ru-RU" sz="2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915986" y="2654875"/>
        <a:ext cx="1897728" cy="36391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C25282-24D3-4CFD-AC59-CD63786195EA}">
      <dsp:nvSpPr>
        <dsp:cNvPr id="0" name=""/>
        <dsp:cNvSpPr/>
      </dsp:nvSpPr>
      <dsp:spPr>
        <a:xfrm>
          <a:off x="2980584" y="-317166"/>
          <a:ext cx="2175734" cy="1654583"/>
        </a:xfrm>
        <a:prstGeom prst="roundRect">
          <a:avLst/>
        </a:prstGeom>
        <a:gradFill rotWithShape="0">
          <a:gsLst>
            <a:gs pos="0">
              <a:schemeClr val="accent5">
                <a:shade val="8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shade val="8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shade val="8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Основных направлениях налоговой политики Чувашской Республики</a:t>
          </a:r>
          <a:endParaRPr lang="ru-RU" sz="1800" b="1" kern="1200" dirty="0"/>
        </a:p>
      </dsp:txBody>
      <dsp:txXfrm>
        <a:off x="3061354" y="-236396"/>
        <a:ext cx="2014194" cy="1493043"/>
      </dsp:txXfrm>
    </dsp:sp>
    <dsp:sp modelId="{B1BA7DD6-4629-4464-AA76-4AC12B29F7ED}">
      <dsp:nvSpPr>
        <dsp:cNvPr id="0" name=""/>
        <dsp:cNvSpPr/>
      </dsp:nvSpPr>
      <dsp:spPr>
        <a:xfrm>
          <a:off x="2387455" y="510125"/>
          <a:ext cx="3361993" cy="3361993"/>
        </a:xfrm>
        <a:custGeom>
          <a:avLst/>
          <a:gdLst/>
          <a:ahLst/>
          <a:cxnLst/>
          <a:rect l="0" t="0" r="0" b="0"/>
          <a:pathLst>
            <a:path>
              <a:moveTo>
                <a:pt x="2773349" y="403297"/>
              </a:moveTo>
              <a:arcTo wR="1680996" hR="1680996" stAng="18631704" swAng="1187350"/>
            </a:path>
          </a:pathLst>
        </a:custGeom>
        <a:noFill/>
        <a:ln w="76200" cap="flat" cmpd="sng" algn="ctr">
          <a:solidFill>
            <a:schemeClr val="accent4"/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40000"/>
      </dsp:spPr>
      <dsp:style>
        <a:lnRef idx="3">
          <a:schemeClr val="accent4"/>
        </a:lnRef>
        <a:fillRef idx="0">
          <a:schemeClr val="accent4"/>
        </a:fillRef>
        <a:effectRef idx="2">
          <a:schemeClr val="accent4"/>
        </a:effectRef>
        <a:fontRef idx="minor">
          <a:schemeClr val="tx1"/>
        </a:fontRef>
      </dsp:style>
    </dsp:sp>
    <dsp:sp modelId="{09EE511D-0EF6-43EC-B406-0F1618FAB471}">
      <dsp:nvSpPr>
        <dsp:cNvPr id="0" name=""/>
        <dsp:cNvSpPr/>
      </dsp:nvSpPr>
      <dsp:spPr>
        <a:xfrm>
          <a:off x="4633372" y="1363830"/>
          <a:ext cx="2232151" cy="1654583"/>
        </a:xfrm>
        <a:prstGeom prst="roundRect">
          <a:avLst/>
        </a:prstGeom>
        <a:gradFill rotWithShape="0">
          <a:gsLst>
            <a:gs pos="0">
              <a:schemeClr val="accent5">
                <a:shade val="80000"/>
                <a:hueOff val="68408"/>
                <a:satOff val="-746"/>
                <a:lumOff val="8526"/>
                <a:alphaOff val="0"/>
                <a:shade val="51000"/>
                <a:satMod val="130000"/>
              </a:schemeClr>
            </a:gs>
            <a:gs pos="80000">
              <a:schemeClr val="accent5">
                <a:shade val="80000"/>
                <a:hueOff val="68408"/>
                <a:satOff val="-746"/>
                <a:lumOff val="8526"/>
                <a:alphaOff val="0"/>
                <a:shade val="93000"/>
                <a:satMod val="130000"/>
              </a:schemeClr>
            </a:gs>
            <a:gs pos="100000">
              <a:schemeClr val="accent5">
                <a:shade val="80000"/>
                <a:hueOff val="68408"/>
                <a:satOff val="-746"/>
                <a:lumOff val="852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Основных направлениях бюджетной политики Чувашской Республики</a:t>
          </a:r>
          <a:endParaRPr lang="ru-RU" sz="1800" b="1" kern="1200" dirty="0"/>
        </a:p>
      </dsp:txBody>
      <dsp:txXfrm>
        <a:off x="4714142" y="1444600"/>
        <a:ext cx="2070611" cy="1493043"/>
      </dsp:txXfrm>
    </dsp:sp>
    <dsp:sp modelId="{CEBC4C3C-A437-4420-A2E2-C12E33E8450C}">
      <dsp:nvSpPr>
        <dsp:cNvPr id="0" name=""/>
        <dsp:cNvSpPr/>
      </dsp:nvSpPr>
      <dsp:spPr>
        <a:xfrm>
          <a:off x="2387455" y="510125"/>
          <a:ext cx="3361993" cy="3361993"/>
        </a:xfrm>
        <a:custGeom>
          <a:avLst/>
          <a:gdLst/>
          <a:ahLst/>
          <a:cxnLst/>
          <a:rect l="0" t="0" r="0" b="0"/>
          <a:pathLst>
            <a:path>
              <a:moveTo>
                <a:pt x="3141600" y="2513093"/>
              </a:moveTo>
              <a:arcTo wR="1680996" hR="1680996" stAng="1780194" swAng="1112458"/>
            </a:path>
          </a:pathLst>
        </a:custGeom>
        <a:noFill/>
        <a:ln w="76200" cap="flat" cmpd="sng" algn="ctr">
          <a:solidFill>
            <a:schemeClr val="accent4"/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40000"/>
      </dsp:spPr>
      <dsp:style>
        <a:lnRef idx="3">
          <a:schemeClr val="accent4"/>
        </a:lnRef>
        <a:fillRef idx="0">
          <a:schemeClr val="accent4"/>
        </a:fillRef>
        <a:effectRef idx="2">
          <a:schemeClr val="accent4"/>
        </a:effectRef>
        <a:fontRef idx="minor">
          <a:schemeClr val="tx1"/>
        </a:fontRef>
      </dsp:style>
    </dsp:sp>
    <dsp:sp modelId="{B5C2805B-3ECC-4AA3-B306-E04B8D93175A}">
      <dsp:nvSpPr>
        <dsp:cNvPr id="0" name=""/>
        <dsp:cNvSpPr/>
      </dsp:nvSpPr>
      <dsp:spPr>
        <a:xfrm>
          <a:off x="2952376" y="3044826"/>
          <a:ext cx="2232151" cy="1654583"/>
        </a:xfrm>
        <a:prstGeom prst="roundRect">
          <a:avLst/>
        </a:prstGeom>
        <a:gradFill rotWithShape="0">
          <a:gsLst>
            <a:gs pos="0">
              <a:schemeClr val="accent5">
                <a:shade val="80000"/>
                <a:hueOff val="136816"/>
                <a:satOff val="-1492"/>
                <a:lumOff val="17053"/>
                <a:alphaOff val="0"/>
                <a:shade val="51000"/>
                <a:satMod val="130000"/>
              </a:schemeClr>
            </a:gs>
            <a:gs pos="80000">
              <a:schemeClr val="accent5">
                <a:shade val="80000"/>
                <a:hueOff val="136816"/>
                <a:satOff val="-1492"/>
                <a:lumOff val="17053"/>
                <a:alphaOff val="0"/>
                <a:shade val="93000"/>
                <a:satMod val="130000"/>
              </a:schemeClr>
            </a:gs>
            <a:gs pos="100000">
              <a:schemeClr val="accent5">
                <a:shade val="80000"/>
                <a:hueOff val="136816"/>
                <a:satOff val="-1492"/>
                <a:lumOff val="1705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Государственных программах Чувашской Республики</a:t>
          </a:r>
          <a:endParaRPr lang="ru-RU" sz="1800" b="1" kern="1200" dirty="0"/>
        </a:p>
      </dsp:txBody>
      <dsp:txXfrm>
        <a:off x="3033146" y="3125596"/>
        <a:ext cx="2070611" cy="1493043"/>
      </dsp:txXfrm>
    </dsp:sp>
    <dsp:sp modelId="{609DDD8F-8077-4ED9-B479-F4058D5BF79E}">
      <dsp:nvSpPr>
        <dsp:cNvPr id="0" name=""/>
        <dsp:cNvSpPr/>
      </dsp:nvSpPr>
      <dsp:spPr>
        <a:xfrm>
          <a:off x="2387455" y="510125"/>
          <a:ext cx="3361993" cy="3361993"/>
        </a:xfrm>
        <a:custGeom>
          <a:avLst/>
          <a:gdLst/>
          <a:ahLst/>
          <a:cxnLst/>
          <a:rect l="0" t="0" r="0" b="0"/>
          <a:pathLst>
            <a:path>
              <a:moveTo>
                <a:pt x="560795" y="2934351"/>
              </a:moveTo>
              <a:arcTo wR="1680996" hR="1680996" stAng="7907348" swAng="1112458"/>
            </a:path>
          </a:pathLst>
        </a:custGeom>
        <a:noFill/>
        <a:ln w="76200" cap="flat" cmpd="sng" algn="ctr">
          <a:solidFill>
            <a:schemeClr val="accent4"/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40000"/>
      </dsp:spPr>
      <dsp:style>
        <a:lnRef idx="3">
          <a:schemeClr val="accent4"/>
        </a:lnRef>
        <a:fillRef idx="0">
          <a:schemeClr val="accent4"/>
        </a:fillRef>
        <a:effectRef idx="2">
          <a:schemeClr val="accent4"/>
        </a:effectRef>
        <a:fontRef idx="minor">
          <a:schemeClr val="tx1"/>
        </a:fontRef>
      </dsp:style>
    </dsp:sp>
    <dsp:sp modelId="{FDB32F28-2B23-4FC5-B84F-1478F183AB08}">
      <dsp:nvSpPr>
        <dsp:cNvPr id="0" name=""/>
        <dsp:cNvSpPr/>
      </dsp:nvSpPr>
      <dsp:spPr>
        <a:xfrm>
          <a:off x="1271379" y="1363830"/>
          <a:ext cx="2232151" cy="1654583"/>
        </a:xfrm>
        <a:prstGeom prst="roundRect">
          <a:avLst/>
        </a:prstGeom>
        <a:gradFill rotWithShape="0">
          <a:gsLst>
            <a:gs pos="0">
              <a:schemeClr val="accent5">
                <a:shade val="80000"/>
                <a:hueOff val="205224"/>
                <a:satOff val="-2238"/>
                <a:lumOff val="25579"/>
                <a:alphaOff val="0"/>
                <a:shade val="51000"/>
                <a:satMod val="130000"/>
              </a:schemeClr>
            </a:gs>
            <a:gs pos="80000">
              <a:schemeClr val="accent5">
                <a:shade val="80000"/>
                <a:hueOff val="205224"/>
                <a:satOff val="-2238"/>
                <a:lumOff val="25579"/>
                <a:alphaOff val="0"/>
                <a:shade val="93000"/>
                <a:satMod val="130000"/>
              </a:schemeClr>
            </a:gs>
            <a:gs pos="100000">
              <a:schemeClr val="accent5">
                <a:shade val="80000"/>
                <a:hueOff val="205224"/>
                <a:satOff val="-2238"/>
                <a:lumOff val="2557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 smtClean="0"/>
            <a:t>Прогнозе социально-экономического развития Чувашской Республики</a:t>
          </a:r>
          <a:endParaRPr lang="ru-RU" sz="1700" b="1" kern="1200" dirty="0"/>
        </a:p>
      </dsp:txBody>
      <dsp:txXfrm>
        <a:off x="1352149" y="1444600"/>
        <a:ext cx="2070611" cy="1493043"/>
      </dsp:txXfrm>
    </dsp:sp>
    <dsp:sp modelId="{AE08C94F-0CD5-478E-94D3-913DA7B7B592}">
      <dsp:nvSpPr>
        <dsp:cNvPr id="0" name=""/>
        <dsp:cNvSpPr/>
      </dsp:nvSpPr>
      <dsp:spPr>
        <a:xfrm>
          <a:off x="2387455" y="510125"/>
          <a:ext cx="3361993" cy="3361993"/>
        </a:xfrm>
        <a:custGeom>
          <a:avLst/>
          <a:gdLst/>
          <a:ahLst/>
          <a:cxnLst/>
          <a:rect l="0" t="0" r="0" b="0"/>
          <a:pathLst>
            <a:path>
              <a:moveTo>
                <a:pt x="220574" y="848579"/>
              </a:moveTo>
              <a:arcTo wR="1680996" hR="1680996" stAng="12580947" swAng="1187350"/>
            </a:path>
          </a:pathLst>
        </a:custGeom>
        <a:noFill/>
        <a:ln w="76200" cap="flat" cmpd="sng" algn="ctr">
          <a:solidFill>
            <a:schemeClr val="accent4"/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40000"/>
      </dsp:spPr>
      <dsp:style>
        <a:lnRef idx="3">
          <a:schemeClr val="accent4"/>
        </a:lnRef>
        <a:fillRef idx="0">
          <a:schemeClr val="accent4"/>
        </a:fillRef>
        <a:effectRef idx="2">
          <a:schemeClr val="accent4"/>
        </a:effectRef>
        <a:fontRef idx="minor">
          <a:schemeClr val="tx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F62A4F-6281-44A9-8CCB-EC1D32ECC29E}">
      <dsp:nvSpPr>
        <dsp:cNvPr id="0" name=""/>
        <dsp:cNvSpPr/>
      </dsp:nvSpPr>
      <dsp:spPr>
        <a:xfrm>
          <a:off x="2180614" y="347707"/>
          <a:ext cx="4899424" cy="4899424"/>
        </a:xfrm>
        <a:prstGeom prst="pie">
          <a:avLst>
            <a:gd name="adj1" fmla="val 16200000"/>
            <a:gd name="adj2" fmla="val 19800000"/>
          </a:avLst>
        </a:prstGeom>
        <a:solidFill>
          <a:schemeClr val="accent2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1" kern="1200" dirty="0" smtClean="0"/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Составление проекта бюджета очередного года</a:t>
          </a:r>
          <a:endParaRPr lang="ru-RU" sz="1400" b="1" kern="1200" dirty="0"/>
        </a:p>
      </dsp:txBody>
      <dsp:txXfrm>
        <a:off x="4746979" y="973550"/>
        <a:ext cx="1283182" cy="991550"/>
      </dsp:txXfrm>
    </dsp:sp>
    <dsp:sp modelId="{842E3C46-EC8A-4ABB-BCAE-D9BAAC0F901D}">
      <dsp:nvSpPr>
        <dsp:cNvPr id="0" name=""/>
        <dsp:cNvSpPr/>
      </dsp:nvSpPr>
      <dsp:spPr>
        <a:xfrm>
          <a:off x="2238940" y="448611"/>
          <a:ext cx="4899424" cy="4899424"/>
        </a:xfrm>
        <a:prstGeom prst="pie">
          <a:avLst>
            <a:gd name="adj1" fmla="val 19800000"/>
            <a:gd name="adj2" fmla="val 180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Рассмотрение проекта бюджета очередного года</a:t>
          </a:r>
          <a:endParaRPr lang="ru-RU" sz="1400" b="1" kern="1200" dirty="0"/>
        </a:p>
      </dsp:txBody>
      <dsp:txXfrm>
        <a:off x="5563550" y="2431712"/>
        <a:ext cx="1341509" cy="962386"/>
      </dsp:txXfrm>
    </dsp:sp>
    <dsp:sp modelId="{EF4DAB56-0E4E-4262-BFE2-5F22B9C565D7}">
      <dsp:nvSpPr>
        <dsp:cNvPr id="0" name=""/>
        <dsp:cNvSpPr/>
      </dsp:nvSpPr>
      <dsp:spPr>
        <a:xfrm>
          <a:off x="2180614" y="549516"/>
          <a:ext cx="4899424" cy="4899424"/>
        </a:xfrm>
        <a:prstGeom prst="pie">
          <a:avLst>
            <a:gd name="adj1" fmla="val 1800000"/>
            <a:gd name="adj2" fmla="val 540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Утверждение бюджета очередного года</a:t>
          </a:r>
          <a:endParaRPr lang="ru-RU" sz="1400" b="1" kern="1200" dirty="0"/>
        </a:p>
      </dsp:txBody>
      <dsp:txXfrm>
        <a:off x="4746979" y="3860710"/>
        <a:ext cx="1283182" cy="991550"/>
      </dsp:txXfrm>
    </dsp:sp>
    <dsp:sp modelId="{4EC7F541-63A3-4EAE-B73C-7B624E9A8B04}">
      <dsp:nvSpPr>
        <dsp:cNvPr id="0" name=""/>
        <dsp:cNvSpPr/>
      </dsp:nvSpPr>
      <dsp:spPr>
        <a:xfrm>
          <a:off x="2063961" y="549516"/>
          <a:ext cx="4899424" cy="4899424"/>
        </a:xfrm>
        <a:prstGeom prst="pie">
          <a:avLst>
            <a:gd name="adj1" fmla="val 5400000"/>
            <a:gd name="adj2" fmla="val 900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Исполнение бюджета в текущем году</a:t>
          </a:r>
          <a:endParaRPr lang="ru-RU" sz="1400" b="1" kern="1200" dirty="0"/>
        </a:p>
      </dsp:txBody>
      <dsp:txXfrm>
        <a:off x="3113837" y="3860710"/>
        <a:ext cx="1283182" cy="991550"/>
      </dsp:txXfrm>
    </dsp:sp>
    <dsp:sp modelId="{0476E67D-5740-41C1-B512-8D9664E886EA}">
      <dsp:nvSpPr>
        <dsp:cNvPr id="0" name=""/>
        <dsp:cNvSpPr/>
      </dsp:nvSpPr>
      <dsp:spPr>
        <a:xfrm>
          <a:off x="2005634" y="448611"/>
          <a:ext cx="4899424" cy="4899424"/>
        </a:xfrm>
        <a:prstGeom prst="pie">
          <a:avLst>
            <a:gd name="adj1" fmla="val 9000000"/>
            <a:gd name="adj2" fmla="val 1260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Формирование отчета об исполнении бюджета предыдущего года</a:t>
          </a:r>
          <a:endParaRPr lang="ru-RU" sz="1400" b="1" kern="1200" dirty="0"/>
        </a:p>
      </dsp:txBody>
      <dsp:txXfrm>
        <a:off x="2238940" y="2431712"/>
        <a:ext cx="1341509" cy="962386"/>
      </dsp:txXfrm>
    </dsp:sp>
    <dsp:sp modelId="{DA87E9FC-B2D7-4745-9F92-BBE64603542E}">
      <dsp:nvSpPr>
        <dsp:cNvPr id="0" name=""/>
        <dsp:cNvSpPr/>
      </dsp:nvSpPr>
      <dsp:spPr>
        <a:xfrm>
          <a:off x="2063961" y="347707"/>
          <a:ext cx="4899424" cy="4899424"/>
        </a:xfrm>
        <a:prstGeom prst="pie">
          <a:avLst>
            <a:gd name="adj1" fmla="val 12600000"/>
            <a:gd name="adj2" fmla="val 1620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1" kern="1200" dirty="0" smtClean="0"/>
        </a:p>
        <a:p>
          <a:pPr lvl="0" algn="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Утверждение отчета об исполнении бюджета предыдущего года</a:t>
          </a:r>
          <a:endParaRPr lang="ru-RU" sz="1400" b="1" kern="1200" dirty="0"/>
        </a:p>
      </dsp:txBody>
      <dsp:txXfrm>
        <a:off x="3113837" y="973550"/>
        <a:ext cx="1283182" cy="991550"/>
      </dsp:txXfrm>
    </dsp:sp>
    <dsp:sp modelId="{645E1EC9-0933-4E6B-AECB-D952B70FC643}">
      <dsp:nvSpPr>
        <dsp:cNvPr id="0" name=""/>
        <dsp:cNvSpPr/>
      </dsp:nvSpPr>
      <dsp:spPr>
        <a:xfrm>
          <a:off x="1877137" y="44409"/>
          <a:ext cx="5506019" cy="5506019"/>
        </a:xfrm>
        <a:prstGeom prst="circularArrow">
          <a:avLst>
            <a:gd name="adj1" fmla="val 5085"/>
            <a:gd name="adj2" fmla="val 327528"/>
            <a:gd name="adj3" fmla="val 19472472"/>
            <a:gd name="adj4" fmla="val 16200251"/>
            <a:gd name="adj5" fmla="val 5932"/>
          </a:avLst>
        </a:prstGeom>
        <a:solidFill>
          <a:schemeClr val="accent2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A4DA3E07-BB5F-47AE-8641-79F859DB5CB5}">
      <dsp:nvSpPr>
        <dsp:cNvPr id="0" name=""/>
        <dsp:cNvSpPr/>
      </dsp:nvSpPr>
      <dsp:spPr>
        <a:xfrm>
          <a:off x="1935464" y="145314"/>
          <a:ext cx="5506019" cy="5506019"/>
        </a:xfrm>
        <a:prstGeom prst="circularArrow">
          <a:avLst>
            <a:gd name="adj1" fmla="val 5085"/>
            <a:gd name="adj2" fmla="val 327528"/>
            <a:gd name="adj3" fmla="val 1472472"/>
            <a:gd name="adj4" fmla="val 19800000"/>
            <a:gd name="adj5" fmla="val 5932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213181CF-CFAC-4748-ABA5-035FEB22F4F7}">
      <dsp:nvSpPr>
        <dsp:cNvPr id="0" name=""/>
        <dsp:cNvSpPr/>
      </dsp:nvSpPr>
      <dsp:spPr>
        <a:xfrm>
          <a:off x="1877137" y="246218"/>
          <a:ext cx="5506019" cy="5506019"/>
        </a:xfrm>
        <a:prstGeom prst="circularArrow">
          <a:avLst>
            <a:gd name="adj1" fmla="val 5085"/>
            <a:gd name="adj2" fmla="val 327528"/>
            <a:gd name="adj3" fmla="val 5072221"/>
            <a:gd name="adj4" fmla="val 1800000"/>
            <a:gd name="adj5" fmla="val 5932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A92B7A11-A671-4B89-9347-B0ACB03A440B}">
      <dsp:nvSpPr>
        <dsp:cNvPr id="0" name=""/>
        <dsp:cNvSpPr/>
      </dsp:nvSpPr>
      <dsp:spPr>
        <a:xfrm>
          <a:off x="1760842" y="246218"/>
          <a:ext cx="5506019" cy="5506019"/>
        </a:xfrm>
        <a:prstGeom prst="circularArrow">
          <a:avLst>
            <a:gd name="adj1" fmla="val 5085"/>
            <a:gd name="adj2" fmla="val 327528"/>
            <a:gd name="adj3" fmla="val 8672472"/>
            <a:gd name="adj4" fmla="val 5400251"/>
            <a:gd name="adj5" fmla="val 5932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7BA1513E-5EC7-4F59-860A-3B64659C2085}">
      <dsp:nvSpPr>
        <dsp:cNvPr id="0" name=""/>
        <dsp:cNvSpPr/>
      </dsp:nvSpPr>
      <dsp:spPr>
        <a:xfrm>
          <a:off x="1702516" y="145314"/>
          <a:ext cx="5506019" cy="5506019"/>
        </a:xfrm>
        <a:prstGeom prst="circularArrow">
          <a:avLst>
            <a:gd name="adj1" fmla="val 5085"/>
            <a:gd name="adj2" fmla="val 327528"/>
            <a:gd name="adj3" fmla="val 12272472"/>
            <a:gd name="adj4" fmla="val 9000000"/>
            <a:gd name="adj5" fmla="val 5932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0D69B72D-0C44-42CD-AEA0-3AD3918B2D39}">
      <dsp:nvSpPr>
        <dsp:cNvPr id="0" name=""/>
        <dsp:cNvSpPr/>
      </dsp:nvSpPr>
      <dsp:spPr>
        <a:xfrm>
          <a:off x="1760842" y="44409"/>
          <a:ext cx="5506019" cy="5506019"/>
        </a:xfrm>
        <a:prstGeom prst="circularArrow">
          <a:avLst>
            <a:gd name="adj1" fmla="val 5085"/>
            <a:gd name="adj2" fmla="val 327528"/>
            <a:gd name="adj3" fmla="val 15872221"/>
            <a:gd name="adj4" fmla="val 12600000"/>
            <a:gd name="adj5" fmla="val 5932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F12F5D-797B-4C71-93F7-7C835BFF7982}">
      <dsp:nvSpPr>
        <dsp:cNvPr id="0" name=""/>
        <dsp:cNvSpPr/>
      </dsp:nvSpPr>
      <dsp:spPr>
        <a:xfrm>
          <a:off x="359" y="4532"/>
          <a:ext cx="2807593" cy="480291"/>
        </a:xfrm>
        <a:prstGeom prst="roundRect">
          <a:avLst>
            <a:gd name="adj" fmla="val 10000"/>
          </a:avLst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Достижение значений показателей (индикаторов) </a:t>
          </a:r>
          <a:endParaRPr lang="ru-RU" sz="1400" b="1" kern="1200" dirty="0"/>
        </a:p>
      </dsp:txBody>
      <dsp:txXfrm>
        <a:off x="14426" y="18599"/>
        <a:ext cx="2779459" cy="452157"/>
      </dsp:txXfrm>
    </dsp:sp>
    <dsp:sp modelId="{EFD09625-1EEB-463A-9D51-52F09A5E039B}">
      <dsp:nvSpPr>
        <dsp:cNvPr id="0" name=""/>
        <dsp:cNvSpPr/>
      </dsp:nvSpPr>
      <dsp:spPr>
        <a:xfrm>
          <a:off x="3099" y="506517"/>
          <a:ext cx="1830474" cy="351714"/>
        </a:xfrm>
        <a:prstGeom prst="roundRect">
          <a:avLst>
            <a:gd name="adj" fmla="val 10000"/>
          </a:avLst>
        </a:prstGeom>
        <a:solidFill>
          <a:schemeClr val="accent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2015 год</a:t>
          </a:r>
          <a:endParaRPr lang="ru-RU" sz="1400" b="1" kern="1200" dirty="0"/>
        </a:p>
      </dsp:txBody>
      <dsp:txXfrm>
        <a:off x="13400" y="516818"/>
        <a:ext cx="1809872" cy="331112"/>
      </dsp:txXfrm>
    </dsp:sp>
    <dsp:sp modelId="{A222F7FC-2C70-4D44-8E21-34A02376492D}">
      <dsp:nvSpPr>
        <dsp:cNvPr id="0" name=""/>
        <dsp:cNvSpPr/>
      </dsp:nvSpPr>
      <dsp:spPr>
        <a:xfrm>
          <a:off x="6669" y="879924"/>
          <a:ext cx="892916" cy="79461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план</a:t>
          </a:r>
          <a:endParaRPr lang="ru-RU" sz="1100" b="1" kern="1200" dirty="0"/>
        </a:p>
      </dsp:txBody>
      <dsp:txXfrm>
        <a:off x="29943" y="903198"/>
        <a:ext cx="846368" cy="748071"/>
      </dsp:txXfrm>
    </dsp:sp>
    <dsp:sp modelId="{F6FE7E8E-883A-4C79-93F7-AEF9AEF9F9DE}">
      <dsp:nvSpPr>
        <dsp:cNvPr id="0" name=""/>
        <dsp:cNvSpPr/>
      </dsp:nvSpPr>
      <dsp:spPr>
        <a:xfrm>
          <a:off x="9826" y="1717919"/>
          <a:ext cx="885964" cy="79461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73,7%</a:t>
          </a:r>
          <a:endParaRPr lang="ru-RU" sz="1100" b="1" kern="1200" dirty="0"/>
        </a:p>
      </dsp:txBody>
      <dsp:txXfrm>
        <a:off x="33100" y="1741193"/>
        <a:ext cx="839416" cy="748071"/>
      </dsp:txXfrm>
    </dsp:sp>
    <dsp:sp modelId="{B0232F34-051D-481D-9CC7-7CFB0339C454}">
      <dsp:nvSpPr>
        <dsp:cNvPr id="0" name=""/>
        <dsp:cNvSpPr/>
      </dsp:nvSpPr>
      <dsp:spPr>
        <a:xfrm>
          <a:off x="17016" y="2512550"/>
          <a:ext cx="872221" cy="79461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78,0%</a:t>
          </a:r>
          <a:endParaRPr lang="ru-RU" sz="1100" b="1" kern="1200" dirty="0"/>
        </a:p>
      </dsp:txBody>
      <dsp:txXfrm>
        <a:off x="40290" y="2535824"/>
        <a:ext cx="825673" cy="748071"/>
      </dsp:txXfrm>
    </dsp:sp>
    <dsp:sp modelId="{4DC6FEF6-AA8E-4A28-95B0-4EA11C79CD95}">
      <dsp:nvSpPr>
        <dsp:cNvPr id="0" name=""/>
        <dsp:cNvSpPr/>
      </dsp:nvSpPr>
      <dsp:spPr>
        <a:xfrm>
          <a:off x="17016" y="3328862"/>
          <a:ext cx="872221" cy="79461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126,4%</a:t>
          </a:r>
          <a:endParaRPr lang="ru-RU" sz="1100" b="1" kern="1200" dirty="0"/>
        </a:p>
      </dsp:txBody>
      <dsp:txXfrm>
        <a:off x="40290" y="3352136"/>
        <a:ext cx="825673" cy="748071"/>
      </dsp:txXfrm>
    </dsp:sp>
    <dsp:sp modelId="{615F75F9-6DBD-4ECA-9FA4-52847E4C9098}">
      <dsp:nvSpPr>
        <dsp:cNvPr id="0" name=""/>
        <dsp:cNvSpPr/>
      </dsp:nvSpPr>
      <dsp:spPr>
        <a:xfrm>
          <a:off x="19014" y="4145536"/>
          <a:ext cx="872221" cy="79461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125,0 единиц</a:t>
          </a:r>
          <a:endParaRPr lang="ru-RU" sz="1100" b="1" kern="1200" dirty="0"/>
        </a:p>
      </dsp:txBody>
      <dsp:txXfrm>
        <a:off x="42288" y="4168810"/>
        <a:ext cx="825673" cy="748071"/>
      </dsp:txXfrm>
    </dsp:sp>
    <dsp:sp modelId="{62FC96CE-1531-47CE-8861-A46AE66BC292}">
      <dsp:nvSpPr>
        <dsp:cNvPr id="0" name=""/>
        <dsp:cNvSpPr/>
      </dsp:nvSpPr>
      <dsp:spPr>
        <a:xfrm>
          <a:off x="17016" y="4961488"/>
          <a:ext cx="872221" cy="79461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-</a:t>
          </a:r>
          <a:endParaRPr lang="ru-RU" sz="1100" b="1" kern="1200" dirty="0"/>
        </a:p>
      </dsp:txBody>
      <dsp:txXfrm>
        <a:off x="40290" y="4984762"/>
        <a:ext cx="825673" cy="748071"/>
      </dsp:txXfrm>
    </dsp:sp>
    <dsp:sp modelId="{98728C6C-700D-4AF5-919D-571D1B1C73D6}">
      <dsp:nvSpPr>
        <dsp:cNvPr id="0" name=""/>
        <dsp:cNvSpPr/>
      </dsp:nvSpPr>
      <dsp:spPr>
        <a:xfrm>
          <a:off x="937088" y="879924"/>
          <a:ext cx="892916" cy="794619"/>
        </a:xfrm>
        <a:prstGeom prst="roundRect">
          <a:avLst>
            <a:gd name="adj" fmla="val 10000"/>
          </a:avLst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факт</a:t>
          </a:r>
          <a:endParaRPr lang="ru-RU" sz="1100" b="1" kern="1200" dirty="0"/>
        </a:p>
      </dsp:txBody>
      <dsp:txXfrm>
        <a:off x="960362" y="903198"/>
        <a:ext cx="846368" cy="748071"/>
      </dsp:txXfrm>
    </dsp:sp>
    <dsp:sp modelId="{8A4A9CFA-AEA9-4F05-83EE-AD7DC19C36EB}">
      <dsp:nvSpPr>
        <dsp:cNvPr id="0" name=""/>
        <dsp:cNvSpPr/>
      </dsp:nvSpPr>
      <dsp:spPr>
        <a:xfrm>
          <a:off x="937088" y="1696237"/>
          <a:ext cx="892916" cy="794619"/>
        </a:xfrm>
        <a:prstGeom prst="roundRect">
          <a:avLst>
            <a:gd name="adj" fmla="val 10000"/>
          </a:avLst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74,3%</a:t>
          </a:r>
          <a:endParaRPr lang="ru-RU" sz="1100" b="1" kern="1200" dirty="0"/>
        </a:p>
      </dsp:txBody>
      <dsp:txXfrm>
        <a:off x="960362" y="1719511"/>
        <a:ext cx="846368" cy="748071"/>
      </dsp:txXfrm>
    </dsp:sp>
    <dsp:sp modelId="{14BABD28-5047-47A3-A701-B7AFBBE28819}">
      <dsp:nvSpPr>
        <dsp:cNvPr id="0" name=""/>
        <dsp:cNvSpPr/>
      </dsp:nvSpPr>
      <dsp:spPr>
        <a:xfrm>
          <a:off x="937088" y="2512550"/>
          <a:ext cx="892916" cy="794619"/>
        </a:xfrm>
        <a:prstGeom prst="roundRect">
          <a:avLst>
            <a:gd name="adj" fmla="val 10000"/>
          </a:avLst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78,0%</a:t>
          </a:r>
          <a:endParaRPr lang="ru-RU" sz="1100" b="1" kern="1200" dirty="0"/>
        </a:p>
      </dsp:txBody>
      <dsp:txXfrm>
        <a:off x="960362" y="2535824"/>
        <a:ext cx="846368" cy="748071"/>
      </dsp:txXfrm>
    </dsp:sp>
    <dsp:sp modelId="{8E7E2D4A-62E6-4A23-A5DD-552A63903B64}">
      <dsp:nvSpPr>
        <dsp:cNvPr id="0" name=""/>
        <dsp:cNvSpPr/>
      </dsp:nvSpPr>
      <dsp:spPr>
        <a:xfrm>
          <a:off x="937088" y="3328862"/>
          <a:ext cx="892916" cy="794619"/>
        </a:xfrm>
        <a:prstGeom prst="roundRect">
          <a:avLst>
            <a:gd name="adj" fmla="val 10000"/>
          </a:avLst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126,4%</a:t>
          </a:r>
          <a:endParaRPr lang="ru-RU" sz="1100" b="1" kern="1200" dirty="0"/>
        </a:p>
      </dsp:txBody>
      <dsp:txXfrm>
        <a:off x="960362" y="3352136"/>
        <a:ext cx="846368" cy="748071"/>
      </dsp:txXfrm>
    </dsp:sp>
    <dsp:sp modelId="{085136A3-D02F-461C-B31C-FD1D69D16759}">
      <dsp:nvSpPr>
        <dsp:cNvPr id="0" name=""/>
        <dsp:cNvSpPr/>
      </dsp:nvSpPr>
      <dsp:spPr>
        <a:xfrm>
          <a:off x="936106" y="4146963"/>
          <a:ext cx="892916" cy="794619"/>
        </a:xfrm>
        <a:prstGeom prst="roundRect">
          <a:avLst>
            <a:gd name="adj" fmla="val 10000"/>
          </a:avLst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121,6 единиц</a:t>
          </a:r>
          <a:endParaRPr lang="ru-RU" sz="1100" b="1" kern="1200" dirty="0"/>
        </a:p>
      </dsp:txBody>
      <dsp:txXfrm>
        <a:off x="959380" y="4170237"/>
        <a:ext cx="846368" cy="748071"/>
      </dsp:txXfrm>
    </dsp:sp>
    <dsp:sp modelId="{A30F0887-DC98-46CF-9F4E-082E6879E165}">
      <dsp:nvSpPr>
        <dsp:cNvPr id="0" name=""/>
        <dsp:cNvSpPr/>
      </dsp:nvSpPr>
      <dsp:spPr>
        <a:xfrm>
          <a:off x="937088" y="4961488"/>
          <a:ext cx="892916" cy="794619"/>
        </a:xfrm>
        <a:prstGeom prst="roundRect">
          <a:avLst>
            <a:gd name="adj" fmla="val 10000"/>
          </a:avLst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-</a:t>
          </a:r>
          <a:endParaRPr lang="ru-RU" sz="1100" b="1" kern="1200" dirty="0"/>
        </a:p>
      </dsp:txBody>
      <dsp:txXfrm>
        <a:off x="960362" y="4984762"/>
        <a:ext cx="846368" cy="748071"/>
      </dsp:txXfrm>
    </dsp:sp>
    <dsp:sp modelId="{576C6983-4618-426C-8177-DEA9FE3AC4EB}">
      <dsp:nvSpPr>
        <dsp:cNvPr id="0" name=""/>
        <dsp:cNvSpPr/>
      </dsp:nvSpPr>
      <dsp:spPr>
        <a:xfrm>
          <a:off x="1908799" y="506517"/>
          <a:ext cx="896412" cy="351674"/>
        </a:xfrm>
        <a:prstGeom prst="roundRect">
          <a:avLst>
            <a:gd name="adj" fmla="val 10000"/>
          </a:avLst>
        </a:prstGeom>
        <a:solidFill>
          <a:schemeClr val="accent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2016 год</a:t>
          </a:r>
          <a:endParaRPr lang="ru-RU" sz="1400" b="1" kern="1200" dirty="0"/>
        </a:p>
      </dsp:txBody>
      <dsp:txXfrm>
        <a:off x="1919099" y="516817"/>
        <a:ext cx="875812" cy="331074"/>
      </dsp:txXfrm>
    </dsp:sp>
    <dsp:sp modelId="{C1736FFF-D3A9-461C-843A-75D86022B9DC}">
      <dsp:nvSpPr>
        <dsp:cNvPr id="0" name=""/>
        <dsp:cNvSpPr/>
      </dsp:nvSpPr>
      <dsp:spPr>
        <a:xfrm>
          <a:off x="1908799" y="879885"/>
          <a:ext cx="896412" cy="794619"/>
        </a:xfrm>
        <a:prstGeom prst="roundRect">
          <a:avLst>
            <a:gd name="adj" fmla="val 10000"/>
          </a:avLst>
        </a:prstGeom>
        <a:solidFill>
          <a:schemeClr val="accent4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план</a:t>
          </a:r>
          <a:endParaRPr lang="ru-RU" sz="1100" b="1" kern="1200" dirty="0"/>
        </a:p>
      </dsp:txBody>
      <dsp:txXfrm>
        <a:off x="1932073" y="903159"/>
        <a:ext cx="849864" cy="748071"/>
      </dsp:txXfrm>
    </dsp:sp>
    <dsp:sp modelId="{33D6FFE4-E349-423D-A7F1-8E1A49A29AC4}">
      <dsp:nvSpPr>
        <dsp:cNvPr id="0" name=""/>
        <dsp:cNvSpPr/>
      </dsp:nvSpPr>
      <dsp:spPr>
        <a:xfrm>
          <a:off x="1908799" y="1696197"/>
          <a:ext cx="896412" cy="794619"/>
        </a:xfrm>
        <a:prstGeom prst="roundRect">
          <a:avLst>
            <a:gd name="adj" fmla="val 10000"/>
          </a:avLst>
        </a:prstGeom>
        <a:solidFill>
          <a:schemeClr val="accent4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82,4%</a:t>
          </a:r>
          <a:endParaRPr lang="ru-RU" sz="1100" b="1" kern="1200" dirty="0"/>
        </a:p>
      </dsp:txBody>
      <dsp:txXfrm>
        <a:off x="1932073" y="1719471"/>
        <a:ext cx="849864" cy="748071"/>
      </dsp:txXfrm>
    </dsp:sp>
    <dsp:sp modelId="{C586111C-58B6-40AF-8D8A-60EE680572BA}">
      <dsp:nvSpPr>
        <dsp:cNvPr id="0" name=""/>
        <dsp:cNvSpPr/>
      </dsp:nvSpPr>
      <dsp:spPr>
        <a:xfrm>
          <a:off x="1908799" y="2512510"/>
          <a:ext cx="896412" cy="794619"/>
        </a:xfrm>
        <a:prstGeom prst="roundRect">
          <a:avLst>
            <a:gd name="adj" fmla="val 10000"/>
          </a:avLst>
        </a:prstGeom>
        <a:solidFill>
          <a:schemeClr val="accent4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83,0%</a:t>
          </a:r>
          <a:endParaRPr lang="ru-RU" sz="1100" b="1" kern="1200" dirty="0"/>
        </a:p>
      </dsp:txBody>
      <dsp:txXfrm>
        <a:off x="1932073" y="2535784"/>
        <a:ext cx="849864" cy="748071"/>
      </dsp:txXfrm>
    </dsp:sp>
    <dsp:sp modelId="{41590EE3-70B4-4E0E-8D44-18EF1FD97F2E}">
      <dsp:nvSpPr>
        <dsp:cNvPr id="0" name=""/>
        <dsp:cNvSpPr/>
      </dsp:nvSpPr>
      <dsp:spPr>
        <a:xfrm>
          <a:off x="1908799" y="3328823"/>
          <a:ext cx="896412" cy="794619"/>
        </a:xfrm>
        <a:prstGeom prst="roundRect">
          <a:avLst>
            <a:gd name="adj" fmla="val 10000"/>
          </a:avLst>
        </a:prstGeom>
        <a:solidFill>
          <a:schemeClr val="accent4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126,6%</a:t>
          </a:r>
          <a:endParaRPr lang="ru-RU" sz="1100" b="1" kern="1200" dirty="0"/>
        </a:p>
      </dsp:txBody>
      <dsp:txXfrm>
        <a:off x="1932073" y="3352097"/>
        <a:ext cx="849864" cy="748071"/>
      </dsp:txXfrm>
    </dsp:sp>
    <dsp:sp modelId="{6CE5FDB4-BFBB-4259-A330-B441199BCE24}">
      <dsp:nvSpPr>
        <dsp:cNvPr id="0" name=""/>
        <dsp:cNvSpPr/>
      </dsp:nvSpPr>
      <dsp:spPr>
        <a:xfrm>
          <a:off x="1908799" y="4145135"/>
          <a:ext cx="896412" cy="794619"/>
        </a:xfrm>
        <a:prstGeom prst="roundRect">
          <a:avLst>
            <a:gd name="adj" fmla="val 10000"/>
          </a:avLst>
        </a:prstGeom>
        <a:solidFill>
          <a:schemeClr val="accent4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125,2 единиц</a:t>
          </a:r>
          <a:endParaRPr lang="ru-RU" sz="1100" b="1" kern="1200" dirty="0"/>
        </a:p>
      </dsp:txBody>
      <dsp:txXfrm>
        <a:off x="1932073" y="4168409"/>
        <a:ext cx="849864" cy="748071"/>
      </dsp:txXfrm>
    </dsp:sp>
    <dsp:sp modelId="{98A79CD5-27E9-4C26-AF6E-A1DAC0D7BBC8}">
      <dsp:nvSpPr>
        <dsp:cNvPr id="0" name=""/>
        <dsp:cNvSpPr/>
      </dsp:nvSpPr>
      <dsp:spPr>
        <a:xfrm>
          <a:off x="1908799" y="4961448"/>
          <a:ext cx="896412" cy="794619"/>
        </a:xfrm>
        <a:prstGeom prst="roundRect">
          <a:avLst>
            <a:gd name="adj" fmla="val 10000"/>
          </a:avLst>
        </a:prstGeom>
        <a:solidFill>
          <a:schemeClr val="accent4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0,2%</a:t>
          </a:r>
          <a:endParaRPr lang="ru-RU" sz="1100" b="1" kern="1200" dirty="0"/>
        </a:p>
      </dsp:txBody>
      <dsp:txXfrm>
        <a:off x="1932073" y="4984722"/>
        <a:ext cx="849864" cy="748071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F12F5D-797B-4C71-93F7-7C835BFF7982}">
      <dsp:nvSpPr>
        <dsp:cNvPr id="0" name=""/>
        <dsp:cNvSpPr/>
      </dsp:nvSpPr>
      <dsp:spPr>
        <a:xfrm>
          <a:off x="359" y="3846"/>
          <a:ext cx="2807593" cy="803057"/>
        </a:xfrm>
        <a:prstGeom prst="roundRect">
          <a:avLst>
            <a:gd name="adj" fmla="val 10000"/>
          </a:avLst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Достижение значений показателей (индикаторов) </a:t>
          </a:r>
          <a:endParaRPr lang="ru-RU" sz="1400" b="1" kern="1200" dirty="0"/>
        </a:p>
      </dsp:txBody>
      <dsp:txXfrm>
        <a:off x="23880" y="27367"/>
        <a:ext cx="2760551" cy="756015"/>
      </dsp:txXfrm>
    </dsp:sp>
    <dsp:sp modelId="{EFD09625-1EEB-463A-9D51-52F09A5E039B}">
      <dsp:nvSpPr>
        <dsp:cNvPr id="0" name=""/>
        <dsp:cNvSpPr/>
      </dsp:nvSpPr>
      <dsp:spPr>
        <a:xfrm>
          <a:off x="3099" y="828828"/>
          <a:ext cx="1830474" cy="803057"/>
        </a:xfrm>
        <a:prstGeom prst="roundRect">
          <a:avLst>
            <a:gd name="adj" fmla="val 10000"/>
          </a:avLst>
        </a:prstGeom>
        <a:solidFill>
          <a:schemeClr val="accent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2015 год</a:t>
          </a:r>
          <a:endParaRPr lang="ru-RU" sz="1400" b="1" kern="1200" dirty="0"/>
        </a:p>
      </dsp:txBody>
      <dsp:txXfrm>
        <a:off x="26620" y="852349"/>
        <a:ext cx="1783432" cy="756015"/>
      </dsp:txXfrm>
    </dsp:sp>
    <dsp:sp modelId="{A222F7FC-2C70-4D44-8E21-34A02376492D}">
      <dsp:nvSpPr>
        <dsp:cNvPr id="0" name=""/>
        <dsp:cNvSpPr/>
      </dsp:nvSpPr>
      <dsp:spPr>
        <a:xfrm>
          <a:off x="6669" y="1653809"/>
          <a:ext cx="892916" cy="80305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план</a:t>
          </a:r>
          <a:endParaRPr lang="ru-RU" sz="1100" b="1" kern="1200" dirty="0"/>
        </a:p>
      </dsp:txBody>
      <dsp:txXfrm>
        <a:off x="30190" y="1677330"/>
        <a:ext cx="845874" cy="756015"/>
      </dsp:txXfrm>
    </dsp:sp>
    <dsp:sp modelId="{F6FE7E8E-883A-4C79-93F7-AEF9AEF9F9DE}">
      <dsp:nvSpPr>
        <dsp:cNvPr id="0" name=""/>
        <dsp:cNvSpPr/>
      </dsp:nvSpPr>
      <dsp:spPr>
        <a:xfrm>
          <a:off x="9826" y="2500703"/>
          <a:ext cx="885964" cy="80305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69,5%</a:t>
          </a:r>
          <a:endParaRPr lang="ru-RU" sz="1100" b="1" kern="1200" dirty="0"/>
        </a:p>
      </dsp:txBody>
      <dsp:txXfrm>
        <a:off x="33347" y="2524224"/>
        <a:ext cx="838922" cy="756015"/>
      </dsp:txXfrm>
    </dsp:sp>
    <dsp:sp modelId="{B0232F34-051D-481D-9CC7-7CFB0339C454}">
      <dsp:nvSpPr>
        <dsp:cNvPr id="0" name=""/>
        <dsp:cNvSpPr/>
      </dsp:nvSpPr>
      <dsp:spPr>
        <a:xfrm>
          <a:off x="17016" y="3303772"/>
          <a:ext cx="872221" cy="80305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38,4%</a:t>
          </a:r>
          <a:endParaRPr lang="ru-RU" sz="1100" b="1" kern="1200" dirty="0"/>
        </a:p>
      </dsp:txBody>
      <dsp:txXfrm>
        <a:off x="40537" y="3327293"/>
        <a:ext cx="825179" cy="756015"/>
      </dsp:txXfrm>
    </dsp:sp>
    <dsp:sp modelId="{4DC6FEF6-AA8E-4A28-95B0-4EA11C79CD95}">
      <dsp:nvSpPr>
        <dsp:cNvPr id="0" name=""/>
        <dsp:cNvSpPr/>
      </dsp:nvSpPr>
      <dsp:spPr>
        <a:xfrm>
          <a:off x="17016" y="4128753"/>
          <a:ext cx="872221" cy="80305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45,8%</a:t>
          </a:r>
          <a:endParaRPr lang="ru-RU" sz="1100" b="1" kern="1200" dirty="0"/>
        </a:p>
      </dsp:txBody>
      <dsp:txXfrm>
        <a:off x="40537" y="4152274"/>
        <a:ext cx="825179" cy="756015"/>
      </dsp:txXfrm>
    </dsp:sp>
    <dsp:sp modelId="{615F75F9-6DBD-4ECA-9FA4-52847E4C9098}">
      <dsp:nvSpPr>
        <dsp:cNvPr id="0" name=""/>
        <dsp:cNvSpPr/>
      </dsp:nvSpPr>
      <dsp:spPr>
        <a:xfrm>
          <a:off x="17016" y="4953735"/>
          <a:ext cx="872221" cy="80305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3,7%</a:t>
          </a:r>
          <a:endParaRPr lang="ru-RU" sz="1100" b="1" kern="1200" dirty="0"/>
        </a:p>
      </dsp:txBody>
      <dsp:txXfrm>
        <a:off x="40537" y="4977256"/>
        <a:ext cx="825179" cy="756015"/>
      </dsp:txXfrm>
    </dsp:sp>
    <dsp:sp modelId="{98728C6C-700D-4AF5-919D-571D1B1C73D6}">
      <dsp:nvSpPr>
        <dsp:cNvPr id="0" name=""/>
        <dsp:cNvSpPr/>
      </dsp:nvSpPr>
      <dsp:spPr>
        <a:xfrm>
          <a:off x="937088" y="1653809"/>
          <a:ext cx="892916" cy="803057"/>
        </a:xfrm>
        <a:prstGeom prst="roundRect">
          <a:avLst>
            <a:gd name="adj" fmla="val 10000"/>
          </a:avLst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факт</a:t>
          </a:r>
          <a:endParaRPr lang="ru-RU" sz="1100" b="1" kern="1200" dirty="0"/>
        </a:p>
      </dsp:txBody>
      <dsp:txXfrm>
        <a:off x="960609" y="1677330"/>
        <a:ext cx="845874" cy="756015"/>
      </dsp:txXfrm>
    </dsp:sp>
    <dsp:sp modelId="{8A4A9CFA-AEA9-4F05-83EE-AD7DC19C36EB}">
      <dsp:nvSpPr>
        <dsp:cNvPr id="0" name=""/>
        <dsp:cNvSpPr/>
      </dsp:nvSpPr>
      <dsp:spPr>
        <a:xfrm>
          <a:off x="937088" y="2478791"/>
          <a:ext cx="892916" cy="803057"/>
        </a:xfrm>
        <a:prstGeom prst="roundRect">
          <a:avLst>
            <a:gd name="adj" fmla="val 10000"/>
          </a:avLst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69,7%</a:t>
          </a:r>
          <a:endParaRPr lang="ru-RU" sz="1100" b="1" kern="1200" dirty="0"/>
        </a:p>
      </dsp:txBody>
      <dsp:txXfrm>
        <a:off x="960609" y="2502312"/>
        <a:ext cx="845874" cy="756015"/>
      </dsp:txXfrm>
    </dsp:sp>
    <dsp:sp modelId="{14BABD28-5047-47A3-A701-B7AFBBE28819}">
      <dsp:nvSpPr>
        <dsp:cNvPr id="0" name=""/>
        <dsp:cNvSpPr/>
      </dsp:nvSpPr>
      <dsp:spPr>
        <a:xfrm>
          <a:off x="937088" y="3303772"/>
          <a:ext cx="892916" cy="803057"/>
        </a:xfrm>
        <a:prstGeom prst="roundRect">
          <a:avLst>
            <a:gd name="adj" fmla="val 10000"/>
          </a:avLst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39,2%</a:t>
          </a:r>
          <a:endParaRPr lang="ru-RU" sz="1100" b="1" kern="1200" dirty="0"/>
        </a:p>
      </dsp:txBody>
      <dsp:txXfrm>
        <a:off x="960609" y="3327293"/>
        <a:ext cx="845874" cy="756015"/>
      </dsp:txXfrm>
    </dsp:sp>
    <dsp:sp modelId="{8E7E2D4A-62E6-4A23-A5DD-552A63903B64}">
      <dsp:nvSpPr>
        <dsp:cNvPr id="0" name=""/>
        <dsp:cNvSpPr/>
      </dsp:nvSpPr>
      <dsp:spPr>
        <a:xfrm>
          <a:off x="937088" y="4128753"/>
          <a:ext cx="892916" cy="803057"/>
        </a:xfrm>
        <a:prstGeom prst="roundRect">
          <a:avLst>
            <a:gd name="adj" fmla="val 10000"/>
          </a:avLst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46,0%</a:t>
          </a:r>
          <a:endParaRPr lang="ru-RU" sz="1100" b="1" kern="1200" dirty="0"/>
        </a:p>
      </dsp:txBody>
      <dsp:txXfrm>
        <a:off x="960609" y="4152274"/>
        <a:ext cx="845874" cy="756015"/>
      </dsp:txXfrm>
    </dsp:sp>
    <dsp:sp modelId="{085136A3-D02F-461C-B31C-FD1D69D16759}">
      <dsp:nvSpPr>
        <dsp:cNvPr id="0" name=""/>
        <dsp:cNvSpPr/>
      </dsp:nvSpPr>
      <dsp:spPr>
        <a:xfrm>
          <a:off x="936106" y="4957582"/>
          <a:ext cx="892916" cy="803057"/>
        </a:xfrm>
        <a:prstGeom prst="roundRect">
          <a:avLst>
            <a:gd name="adj" fmla="val 10000"/>
          </a:avLst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6,6%</a:t>
          </a:r>
          <a:endParaRPr lang="ru-RU" sz="1100" b="1" kern="1200" dirty="0"/>
        </a:p>
      </dsp:txBody>
      <dsp:txXfrm>
        <a:off x="959627" y="4981103"/>
        <a:ext cx="845874" cy="756015"/>
      </dsp:txXfrm>
    </dsp:sp>
    <dsp:sp modelId="{576C6983-4618-426C-8177-DEA9FE3AC4EB}">
      <dsp:nvSpPr>
        <dsp:cNvPr id="0" name=""/>
        <dsp:cNvSpPr/>
      </dsp:nvSpPr>
      <dsp:spPr>
        <a:xfrm>
          <a:off x="1908799" y="828828"/>
          <a:ext cx="896412" cy="803057"/>
        </a:xfrm>
        <a:prstGeom prst="roundRect">
          <a:avLst>
            <a:gd name="adj" fmla="val 10000"/>
          </a:avLst>
        </a:prstGeom>
        <a:solidFill>
          <a:schemeClr val="accent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2016 год</a:t>
          </a:r>
          <a:endParaRPr lang="ru-RU" sz="1400" b="1" kern="1200" dirty="0"/>
        </a:p>
      </dsp:txBody>
      <dsp:txXfrm>
        <a:off x="1932320" y="852349"/>
        <a:ext cx="849370" cy="756015"/>
      </dsp:txXfrm>
    </dsp:sp>
    <dsp:sp modelId="{C1736FFF-D3A9-461C-843A-75D86022B9DC}">
      <dsp:nvSpPr>
        <dsp:cNvPr id="0" name=""/>
        <dsp:cNvSpPr/>
      </dsp:nvSpPr>
      <dsp:spPr>
        <a:xfrm>
          <a:off x="1908799" y="1653809"/>
          <a:ext cx="896412" cy="803057"/>
        </a:xfrm>
        <a:prstGeom prst="roundRect">
          <a:avLst>
            <a:gd name="adj" fmla="val 10000"/>
          </a:avLst>
        </a:prstGeom>
        <a:solidFill>
          <a:schemeClr val="accent4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план</a:t>
          </a:r>
          <a:endParaRPr lang="ru-RU" sz="1100" b="1" kern="1200" dirty="0"/>
        </a:p>
      </dsp:txBody>
      <dsp:txXfrm>
        <a:off x="1932320" y="1677330"/>
        <a:ext cx="849370" cy="756015"/>
      </dsp:txXfrm>
    </dsp:sp>
    <dsp:sp modelId="{33D6FFE4-E349-423D-A7F1-8E1A49A29AC4}">
      <dsp:nvSpPr>
        <dsp:cNvPr id="0" name=""/>
        <dsp:cNvSpPr/>
      </dsp:nvSpPr>
      <dsp:spPr>
        <a:xfrm>
          <a:off x="1908799" y="2478791"/>
          <a:ext cx="896412" cy="803057"/>
        </a:xfrm>
        <a:prstGeom prst="roundRect">
          <a:avLst>
            <a:gd name="adj" fmla="val 10000"/>
          </a:avLst>
        </a:prstGeom>
        <a:solidFill>
          <a:schemeClr val="accent4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69,6%</a:t>
          </a:r>
          <a:endParaRPr lang="ru-RU" sz="1100" b="1" kern="1200" dirty="0"/>
        </a:p>
      </dsp:txBody>
      <dsp:txXfrm>
        <a:off x="1932320" y="2502312"/>
        <a:ext cx="849370" cy="756015"/>
      </dsp:txXfrm>
    </dsp:sp>
    <dsp:sp modelId="{C586111C-58B6-40AF-8D8A-60EE680572BA}">
      <dsp:nvSpPr>
        <dsp:cNvPr id="0" name=""/>
        <dsp:cNvSpPr/>
      </dsp:nvSpPr>
      <dsp:spPr>
        <a:xfrm>
          <a:off x="1908799" y="3303772"/>
          <a:ext cx="896412" cy="803057"/>
        </a:xfrm>
        <a:prstGeom prst="roundRect">
          <a:avLst>
            <a:gd name="adj" fmla="val 10000"/>
          </a:avLst>
        </a:prstGeom>
        <a:solidFill>
          <a:schemeClr val="accent4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40,0%</a:t>
          </a:r>
          <a:endParaRPr lang="ru-RU" sz="1100" b="1" kern="1200" dirty="0"/>
        </a:p>
      </dsp:txBody>
      <dsp:txXfrm>
        <a:off x="1932320" y="3327293"/>
        <a:ext cx="849370" cy="756015"/>
      </dsp:txXfrm>
    </dsp:sp>
    <dsp:sp modelId="{41590EE3-70B4-4E0E-8D44-18EF1FD97F2E}">
      <dsp:nvSpPr>
        <dsp:cNvPr id="0" name=""/>
        <dsp:cNvSpPr/>
      </dsp:nvSpPr>
      <dsp:spPr>
        <a:xfrm>
          <a:off x="1908799" y="4128753"/>
          <a:ext cx="896412" cy="803057"/>
        </a:xfrm>
        <a:prstGeom prst="roundRect">
          <a:avLst>
            <a:gd name="adj" fmla="val 10000"/>
          </a:avLst>
        </a:prstGeom>
        <a:solidFill>
          <a:schemeClr val="accent4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46,4%</a:t>
          </a:r>
          <a:endParaRPr lang="ru-RU" sz="1100" b="1" kern="1200" dirty="0"/>
        </a:p>
      </dsp:txBody>
      <dsp:txXfrm>
        <a:off x="1932320" y="4152274"/>
        <a:ext cx="849370" cy="756015"/>
      </dsp:txXfrm>
    </dsp:sp>
    <dsp:sp modelId="{6CE5FDB4-BFBB-4259-A330-B441199BCE24}">
      <dsp:nvSpPr>
        <dsp:cNvPr id="0" name=""/>
        <dsp:cNvSpPr/>
      </dsp:nvSpPr>
      <dsp:spPr>
        <a:xfrm>
          <a:off x="1908799" y="4953735"/>
          <a:ext cx="896412" cy="803057"/>
        </a:xfrm>
        <a:prstGeom prst="roundRect">
          <a:avLst>
            <a:gd name="adj" fmla="val 10000"/>
          </a:avLst>
        </a:prstGeom>
        <a:solidFill>
          <a:schemeClr val="accent4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3,76%</a:t>
          </a:r>
          <a:endParaRPr lang="ru-RU" sz="1100" b="1" kern="1200" dirty="0"/>
        </a:p>
      </dsp:txBody>
      <dsp:txXfrm>
        <a:off x="1932320" y="4977256"/>
        <a:ext cx="849370" cy="756015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F12F5D-797B-4C71-93F7-7C835BFF7982}">
      <dsp:nvSpPr>
        <dsp:cNvPr id="0" name=""/>
        <dsp:cNvSpPr/>
      </dsp:nvSpPr>
      <dsp:spPr>
        <a:xfrm>
          <a:off x="359" y="1999"/>
          <a:ext cx="2807593" cy="561859"/>
        </a:xfrm>
        <a:prstGeom prst="roundRect">
          <a:avLst>
            <a:gd name="adj" fmla="val 10000"/>
          </a:avLst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Достижение значений показателей (индикаторов) </a:t>
          </a:r>
          <a:endParaRPr lang="ru-RU" sz="1400" b="1" kern="1200" dirty="0"/>
        </a:p>
      </dsp:txBody>
      <dsp:txXfrm>
        <a:off x="16815" y="18455"/>
        <a:ext cx="2774681" cy="528947"/>
      </dsp:txXfrm>
    </dsp:sp>
    <dsp:sp modelId="{EFD09625-1EEB-463A-9D51-52F09A5E039B}">
      <dsp:nvSpPr>
        <dsp:cNvPr id="0" name=""/>
        <dsp:cNvSpPr/>
      </dsp:nvSpPr>
      <dsp:spPr>
        <a:xfrm>
          <a:off x="3099" y="579197"/>
          <a:ext cx="1830474" cy="561859"/>
        </a:xfrm>
        <a:prstGeom prst="roundRect">
          <a:avLst>
            <a:gd name="adj" fmla="val 10000"/>
          </a:avLst>
        </a:prstGeom>
        <a:solidFill>
          <a:schemeClr val="accent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2015 год</a:t>
          </a:r>
          <a:endParaRPr lang="ru-RU" sz="1400" b="1" kern="1200" dirty="0"/>
        </a:p>
      </dsp:txBody>
      <dsp:txXfrm>
        <a:off x="19555" y="595653"/>
        <a:ext cx="1797562" cy="528947"/>
      </dsp:txXfrm>
    </dsp:sp>
    <dsp:sp modelId="{A222F7FC-2C70-4D44-8E21-34A02376492D}">
      <dsp:nvSpPr>
        <dsp:cNvPr id="0" name=""/>
        <dsp:cNvSpPr/>
      </dsp:nvSpPr>
      <dsp:spPr>
        <a:xfrm>
          <a:off x="6669" y="1156395"/>
          <a:ext cx="892916" cy="56185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план</a:t>
          </a:r>
          <a:endParaRPr lang="ru-RU" sz="1100" b="1" kern="1200" dirty="0"/>
        </a:p>
      </dsp:txBody>
      <dsp:txXfrm>
        <a:off x="23125" y="1172851"/>
        <a:ext cx="860004" cy="528947"/>
      </dsp:txXfrm>
    </dsp:sp>
    <dsp:sp modelId="{F6FE7E8E-883A-4C79-93F7-AEF9AEF9F9DE}">
      <dsp:nvSpPr>
        <dsp:cNvPr id="0" name=""/>
        <dsp:cNvSpPr/>
      </dsp:nvSpPr>
      <dsp:spPr>
        <a:xfrm>
          <a:off x="9826" y="1748924"/>
          <a:ext cx="885964" cy="56185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3500 </a:t>
          </a:r>
          <a:r>
            <a:rPr lang="ru-RU" sz="1100" b="1" kern="1200" dirty="0" err="1" smtClean="0"/>
            <a:t>тыс.куб.м</a:t>
          </a:r>
          <a:endParaRPr lang="ru-RU" sz="1100" b="1" kern="1200" dirty="0"/>
        </a:p>
      </dsp:txBody>
      <dsp:txXfrm>
        <a:off x="26282" y="1765380"/>
        <a:ext cx="853052" cy="528947"/>
      </dsp:txXfrm>
    </dsp:sp>
    <dsp:sp modelId="{B0232F34-051D-481D-9CC7-7CFB0339C454}">
      <dsp:nvSpPr>
        <dsp:cNvPr id="0" name=""/>
        <dsp:cNvSpPr/>
      </dsp:nvSpPr>
      <dsp:spPr>
        <a:xfrm>
          <a:off x="17016" y="2310791"/>
          <a:ext cx="872221" cy="56185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58,3%</a:t>
          </a:r>
          <a:endParaRPr lang="ru-RU" sz="1100" b="1" kern="1200" dirty="0"/>
        </a:p>
      </dsp:txBody>
      <dsp:txXfrm>
        <a:off x="33472" y="2327247"/>
        <a:ext cx="839309" cy="528947"/>
      </dsp:txXfrm>
    </dsp:sp>
    <dsp:sp modelId="{4DC6FEF6-AA8E-4A28-95B0-4EA11C79CD95}">
      <dsp:nvSpPr>
        <dsp:cNvPr id="0" name=""/>
        <dsp:cNvSpPr/>
      </dsp:nvSpPr>
      <dsp:spPr>
        <a:xfrm>
          <a:off x="17016" y="2887989"/>
          <a:ext cx="872221" cy="56185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101,8%</a:t>
          </a:r>
          <a:endParaRPr lang="ru-RU" sz="1100" b="1" kern="1200" dirty="0"/>
        </a:p>
      </dsp:txBody>
      <dsp:txXfrm>
        <a:off x="33472" y="2904445"/>
        <a:ext cx="839309" cy="528947"/>
      </dsp:txXfrm>
    </dsp:sp>
    <dsp:sp modelId="{615F75F9-6DBD-4ECA-9FA4-52847E4C9098}">
      <dsp:nvSpPr>
        <dsp:cNvPr id="0" name=""/>
        <dsp:cNvSpPr/>
      </dsp:nvSpPr>
      <dsp:spPr>
        <a:xfrm>
          <a:off x="17016" y="3465187"/>
          <a:ext cx="872221" cy="56185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57%</a:t>
          </a:r>
          <a:endParaRPr lang="ru-RU" sz="1100" b="1" kern="1200" dirty="0"/>
        </a:p>
      </dsp:txBody>
      <dsp:txXfrm>
        <a:off x="33472" y="3481643"/>
        <a:ext cx="839309" cy="528947"/>
      </dsp:txXfrm>
    </dsp:sp>
    <dsp:sp modelId="{9BB5BEDE-0A68-4B74-853B-ED035F285445}">
      <dsp:nvSpPr>
        <dsp:cNvPr id="0" name=""/>
        <dsp:cNvSpPr/>
      </dsp:nvSpPr>
      <dsp:spPr>
        <a:xfrm>
          <a:off x="17016" y="4042385"/>
          <a:ext cx="872221" cy="56185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54%</a:t>
          </a:r>
          <a:endParaRPr lang="ru-RU" sz="1100" b="1" kern="1200" dirty="0"/>
        </a:p>
      </dsp:txBody>
      <dsp:txXfrm>
        <a:off x="33472" y="4058841"/>
        <a:ext cx="839309" cy="528947"/>
      </dsp:txXfrm>
    </dsp:sp>
    <dsp:sp modelId="{D0394572-BF2C-44BB-9A5E-1619CF8086D8}">
      <dsp:nvSpPr>
        <dsp:cNvPr id="0" name=""/>
        <dsp:cNvSpPr/>
      </dsp:nvSpPr>
      <dsp:spPr>
        <a:xfrm>
          <a:off x="17016" y="4619583"/>
          <a:ext cx="872221" cy="56185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39,8%</a:t>
          </a:r>
          <a:endParaRPr lang="ru-RU" sz="1100" b="1" kern="1200" dirty="0"/>
        </a:p>
      </dsp:txBody>
      <dsp:txXfrm>
        <a:off x="33472" y="4636039"/>
        <a:ext cx="839309" cy="528947"/>
      </dsp:txXfrm>
    </dsp:sp>
    <dsp:sp modelId="{4F8FFF34-D04F-4EDB-B6E8-78ED95BECC76}">
      <dsp:nvSpPr>
        <dsp:cNvPr id="0" name=""/>
        <dsp:cNvSpPr/>
      </dsp:nvSpPr>
      <dsp:spPr>
        <a:xfrm>
          <a:off x="17016" y="5196781"/>
          <a:ext cx="872221" cy="56185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72,9 руб. на 1 га</a:t>
          </a:r>
          <a:endParaRPr lang="ru-RU" sz="1100" b="1" kern="1200" dirty="0"/>
        </a:p>
      </dsp:txBody>
      <dsp:txXfrm>
        <a:off x="33472" y="5213237"/>
        <a:ext cx="839309" cy="528947"/>
      </dsp:txXfrm>
    </dsp:sp>
    <dsp:sp modelId="{98728C6C-700D-4AF5-919D-571D1B1C73D6}">
      <dsp:nvSpPr>
        <dsp:cNvPr id="0" name=""/>
        <dsp:cNvSpPr/>
      </dsp:nvSpPr>
      <dsp:spPr>
        <a:xfrm>
          <a:off x="937088" y="1156395"/>
          <a:ext cx="892916" cy="561859"/>
        </a:xfrm>
        <a:prstGeom prst="roundRect">
          <a:avLst>
            <a:gd name="adj" fmla="val 10000"/>
          </a:avLst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факт</a:t>
          </a:r>
          <a:endParaRPr lang="ru-RU" sz="1100" b="1" kern="1200" dirty="0"/>
        </a:p>
      </dsp:txBody>
      <dsp:txXfrm>
        <a:off x="953544" y="1172851"/>
        <a:ext cx="860004" cy="528947"/>
      </dsp:txXfrm>
    </dsp:sp>
    <dsp:sp modelId="{8A4A9CFA-AEA9-4F05-83EE-AD7DC19C36EB}">
      <dsp:nvSpPr>
        <dsp:cNvPr id="0" name=""/>
        <dsp:cNvSpPr/>
      </dsp:nvSpPr>
      <dsp:spPr>
        <a:xfrm>
          <a:off x="937088" y="1733593"/>
          <a:ext cx="892916" cy="561859"/>
        </a:xfrm>
        <a:prstGeom prst="roundRect">
          <a:avLst>
            <a:gd name="adj" fmla="val 10000"/>
          </a:avLst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2966 </a:t>
          </a:r>
          <a:r>
            <a:rPr lang="ru-RU" sz="1100" b="1" kern="1200" dirty="0" err="1" smtClean="0"/>
            <a:t>тыс.куб.м</a:t>
          </a:r>
          <a:endParaRPr lang="ru-RU" sz="1100" b="1" kern="1200" dirty="0"/>
        </a:p>
      </dsp:txBody>
      <dsp:txXfrm>
        <a:off x="953544" y="1750049"/>
        <a:ext cx="860004" cy="528947"/>
      </dsp:txXfrm>
    </dsp:sp>
    <dsp:sp modelId="{14BABD28-5047-47A3-A701-B7AFBBE28819}">
      <dsp:nvSpPr>
        <dsp:cNvPr id="0" name=""/>
        <dsp:cNvSpPr/>
      </dsp:nvSpPr>
      <dsp:spPr>
        <a:xfrm>
          <a:off x="937088" y="2310791"/>
          <a:ext cx="892916" cy="561859"/>
        </a:xfrm>
        <a:prstGeom prst="roundRect">
          <a:avLst>
            <a:gd name="adj" fmla="val 10000"/>
          </a:avLst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58,3%</a:t>
          </a:r>
          <a:endParaRPr lang="ru-RU" sz="1100" b="1" kern="1200" dirty="0"/>
        </a:p>
      </dsp:txBody>
      <dsp:txXfrm>
        <a:off x="953544" y="2327247"/>
        <a:ext cx="860004" cy="528947"/>
      </dsp:txXfrm>
    </dsp:sp>
    <dsp:sp modelId="{8E7E2D4A-62E6-4A23-A5DD-552A63903B64}">
      <dsp:nvSpPr>
        <dsp:cNvPr id="0" name=""/>
        <dsp:cNvSpPr/>
      </dsp:nvSpPr>
      <dsp:spPr>
        <a:xfrm>
          <a:off x="937088" y="2887989"/>
          <a:ext cx="892916" cy="561859"/>
        </a:xfrm>
        <a:prstGeom prst="roundRect">
          <a:avLst>
            <a:gd name="adj" fmla="val 10000"/>
          </a:avLst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101,8%</a:t>
          </a:r>
          <a:endParaRPr lang="ru-RU" sz="1100" b="1" kern="1200" dirty="0"/>
        </a:p>
      </dsp:txBody>
      <dsp:txXfrm>
        <a:off x="953544" y="2904445"/>
        <a:ext cx="860004" cy="528947"/>
      </dsp:txXfrm>
    </dsp:sp>
    <dsp:sp modelId="{085136A3-D02F-461C-B31C-FD1D69D16759}">
      <dsp:nvSpPr>
        <dsp:cNvPr id="0" name=""/>
        <dsp:cNvSpPr/>
      </dsp:nvSpPr>
      <dsp:spPr>
        <a:xfrm>
          <a:off x="937088" y="3465187"/>
          <a:ext cx="892916" cy="561859"/>
        </a:xfrm>
        <a:prstGeom prst="roundRect">
          <a:avLst>
            <a:gd name="adj" fmla="val 10000"/>
          </a:avLst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0%</a:t>
          </a:r>
          <a:endParaRPr lang="ru-RU" sz="1100" b="1" kern="1200" dirty="0"/>
        </a:p>
      </dsp:txBody>
      <dsp:txXfrm>
        <a:off x="953544" y="3481643"/>
        <a:ext cx="860004" cy="528947"/>
      </dsp:txXfrm>
    </dsp:sp>
    <dsp:sp modelId="{2BC9EB28-F68D-4321-836D-A642C2C0DAB1}">
      <dsp:nvSpPr>
        <dsp:cNvPr id="0" name=""/>
        <dsp:cNvSpPr/>
      </dsp:nvSpPr>
      <dsp:spPr>
        <a:xfrm>
          <a:off x="937088" y="4042385"/>
          <a:ext cx="892916" cy="561859"/>
        </a:xfrm>
        <a:prstGeom prst="roundRect">
          <a:avLst>
            <a:gd name="adj" fmla="val 10000"/>
          </a:avLst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56,8%</a:t>
          </a:r>
          <a:endParaRPr lang="ru-RU" sz="1100" b="1" kern="1200" dirty="0"/>
        </a:p>
      </dsp:txBody>
      <dsp:txXfrm>
        <a:off x="953544" y="4058841"/>
        <a:ext cx="860004" cy="528947"/>
      </dsp:txXfrm>
    </dsp:sp>
    <dsp:sp modelId="{85D767EC-FAE5-4312-B23F-9B41F2C6B7D7}">
      <dsp:nvSpPr>
        <dsp:cNvPr id="0" name=""/>
        <dsp:cNvSpPr/>
      </dsp:nvSpPr>
      <dsp:spPr>
        <a:xfrm>
          <a:off x="937088" y="4619583"/>
          <a:ext cx="892916" cy="561859"/>
        </a:xfrm>
        <a:prstGeom prst="roundRect">
          <a:avLst>
            <a:gd name="adj" fmla="val 10000"/>
          </a:avLst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39,8%</a:t>
          </a:r>
          <a:endParaRPr lang="ru-RU" sz="1100" b="1" kern="1200" dirty="0"/>
        </a:p>
      </dsp:txBody>
      <dsp:txXfrm>
        <a:off x="953544" y="4636039"/>
        <a:ext cx="860004" cy="528947"/>
      </dsp:txXfrm>
    </dsp:sp>
    <dsp:sp modelId="{0173EF90-65AC-40C1-BC63-3905C32CCBD3}">
      <dsp:nvSpPr>
        <dsp:cNvPr id="0" name=""/>
        <dsp:cNvSpPr/>
      </dsp:nvSpPr>
      <dsp:spPr>
        <a:xfrm>
          <a:off x="937088" y="5196781"/>
          <a:ext cx="892916" cy="561859"/>
        </a:xfrm>
        <a:prstGeom prst="roundRect">
          <a:avLst>
            <a:gd name="adj" fmla="val 10000"/>
          </a:avLst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49,4 руб. на 1 га</a:t>
          </a:r>
          <a:endParaRPr lang="ru-RU" sz="1100" b="1" kern="1200" dirty="0"/>
        </a:p>
      </dsp:txBody>
      <dsp:txXfrm>
        <a:off x="953544" y="5213237"/>
        <a:ext cx="860004" cy="528947"/>
      </dsp:txXfrm>
    </dsp:sp>
    <dsp:sp modelId="{576C6983-4618-426C-8177-DEA9FE3AC4EB}">
      <dsp:nvSpPr>
        <dsp:cNvPr id="0" name=""/>
        <dsp:cNvSpPr/>
      </dsp:nvSpPr>
      <dsp:spPr>
        <a:xfrm>
          <a:off x="1908799" y="579197"/>
          <a:ext cx="896412" cy="561859"/>
        </a:xfrm>
        <a:prstGeom prst="roundRect">
          <a:avLst>
            <a:gd name="adj" fmla="val 10000"/>
          </a:avLst>
        </a:prstGeom>
        <a:solidFill>
          <a:schemeClr val="accent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2016 год</a:t>
          </a:r>
          <a:endParaRPr lang="ru-RU" sz="1400" b="1" kern="1200" dirty="0"/>
        </a:p>
      </dsp:txBody>
      <dsp:txXfrm>
        <a:off x="1925255" y="595653"/>
        <a:ext cx="863500" cy="528947"/>
      </dsp:txXfrm>
    </dsp:sp>
    <dsp:sp modelId="{C1736FFF-D3A9-461C-843A-75D86022B9DC}">
      <dsp:nvSpPr>
        <dsp:cNvPr id="0" name=""/>
        <dsp:cNvSpPr/>
      </dsp:nvSpPr>
      <dsp:spPr>
        <a:xfrm>
          <a:off x="1908799" y="1156395"/>
          <a:ext cx="896412" cy="561859"/>
        </a:xfrm>
        <a:prstGeom prst="roundRect">
          <a:avLst>
            <a:gd name="adj" fmla="val 10000"/>
          </a:avLst>
        </a:prstGeom>
        <a:solidFill>
          <a:schemeClr val="accent4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план</a:t>
          </a:r>
          <a:endParaRPr lang="ru-RU" sz="1100" b="1" kern="1200" dirty="0"/>
        </a:p>
      </dsp:txBody>
      <dsp:txXfrm>
        <a:off x="1925255" y="1172851"/>
        <a:ext cx="863500" cy="528947"/>
      </dsp:txXfrm>
    </dsp:sp>
    <dsp:sp modelId="{33D6FFE4-E349-423D-A7F1-8E1A49A29AC4}">
      <dsp:nvSpPr>
        <dsp:cNvPr id="0" name=""/>
        <dsp:cNvSpPr/>
      </dsp:nvSpPr>
      <dsp:spPr>
        <a:xfrm>
          <a:off x="1908799" y="1733593"/>
          <a:ext cx="896412" cy="561859"/>
        </a:xfrm>
        <a:prstGeom prst="roundRect">
          <a:avLst>
            <a:gd name="adj" fmla="val 10000"/>
          </a:avLst>
        </a:prstGeom>
        <a:solidFill>
          <a:schemeClr val="accent4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3600 </a:t>
          </a:r>
          <a:r>
            <a:rPr lang="ru-RU" sz="1100" b="1" kern="1200" dirty="0" err="1" smtClean="0"/>
            <a:t>тыс.куб.м</a:t>
          </a:r>
          <a:endParaRPr lang="ru-RU" sz="1100" b="1" kern="1200" dirty="0"/>
        </a:p>
      </dsp:txBody>
      <dsp:txXfrm>
        <a:off x="1925255" y="1750049"/>
        <a:ext cx="863500" cy="528947"/>
      </dsp:txXfrm>
    </dsp:sp>
    <dsp:sp modelId="{C586111C-58B6-40AF-8D8A-60EE680572BA}">
      <dsp:nvSpPr>
        <dsp:cNvPr id="0" name=""/>
        <dsp:cNvSpPr/>
      </dsp:nvSpPr>
      <dsp:spPr>
        <a:xfrm>
          <a:off x="1908799" y="2310791"/>
          <a:ext cx="896412" cy="561859"/>
        </a:xfrm>
        <a:prstGeom prst="roundRect">
          <a:avLst>
            <a:gd name="adj" fmla="val 10000"/>
          </a:avLst>
        </a:prstGeom>
        <a:solidFill>
          <a:schemeClr val="accent4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58,9%</a:t>
          </a:r>
          <a:endParaRPr lang="ru-RU" sz="1100" b="1" kern="1200" dirty="0"/>
        </a:p>
      </dsp:txBody>
      <dsp:txXfrm>
        <a:off x="1925255" y="2327247"/>
        <a:ext cx="863500" cy="528947"/>
      </dsp:txXfrm>
    </dsp:sp>
    <dsp:sp modelId="{41590EE3-70B4-4E0E-8D44-18EF1FD97F2E}">
      <dsp:nvSpPr>
        <dsp:cNvPr id="0" name=""/>
        <dsp:cNvSpPr/>
      </dsp:nvSpPr>
      <dsp:spPr>
        <a:xfrm>
          <a:off x="1908799" y="2887989"/>
          <a:ext cx="896412" cy="561859"/>
        </a:xfrm>
        <a:prstGeom prst="roundRect">
          <a:avLst>
            <a:gd name="adj" fmla="val 10000"/>
          </a:avLst>
        </a:prstGeom>
        <a:solidFill>
          <a:schemeClr val="accent4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101,7%</a:t>
          </a:r>
          <a:endParaRPr lang="ru-RU" sz="1100" b="1" kern="1200" dirty="0"/>
        </a:p>
      </dsp:txBody>
      <dsp:txXfrm>
        <a:off x="1925255" y="2904445"/>
        <a:ext cx="863500" cy="528947"/>
      </dsp:txXfrm>
    </dsp:sp>
    <dsp:sp modelId="{6CE5FDB4-BFBB-4259-A330-B441199BCE24}">
      <dsp:nvSpPr>
        <dsp:cNvPr id="0" name=""/>
        <dsp:cNvSpPr/>
      </dsp:nvSpPr>
      <dsp:spPr>
        <a:xfrm>
          <a:off x="1908799" y="3465187"/>
          <a:ext cx="896412" cy="561859"/>
        </a:xfrm>
        <a:prstGeom prst="roundRect">
          <a:avLst>
            <a:gd name="adj" fmla="val 10000"/>
          </a:avLst>
        </a:prstGeom>
        <a:solidFill>
          <a:schemeClr val="accent4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55,5%</a:t>
          </a:r>
          <a:endParaRPr lang="ru-RU" sz="1100" b="1" kern="1200" dirty="0"/>
        </a:p>
      </dsp:txBody>
      <dsp:txXfrm>
        <a:off x="1925255" y="3481643"/>
        <a:ext cx="863500" cy="528947"/>
      </dsp:txXfrm>
    </dsp:sp>
    <dsp:sp modelId="{89DC61A6-3199-4C88-A8D1-98ADCFDD3274}">
      <dsp:nvSpPr>
        <dsp:cNvPr id="0" name=""/>
        <dsp:cNvSpPr/>
      </dsp:nvSpPr>
      <dsp:spPr>
        <a:xfrm>
          <a:off x="1908799" y="4042385"/>
          <a:ext cx="896412" cy="561859"/>
        </a:xfrm>
        <a:prstGeom prst="roundRect">
          <a:avLst>
            <a:gd name="adj" fmla="val 10000"/>
          </a:avLst>
        </a:prstGeom>
        <a:solidFill>
          <a:schemeClr val="accent4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56%</a:t>
          </a:r>
          <a:endParaRPr lang="ru-RU" sz="1100" b="1" kern="1200" dirty="0"/>
        </a:p>
      </dsp:txBody>
      <dsp:txXfrm>
        <a:off x="1925255" y="4058841"/>
        <a:ext cx="863500" cy="528947"/>
      </dsp:txXfrm>
    </dsp:sp>
    <dsp:sp modelId="{B35EEDEE-A63C-4DC0-9860-A34A7BFD903E}">
      <dsp:nvSpPr>
        <dsp:cNvPr id="0" name=""/>
        <dsp:cNvSpPr/>
      </dsp:nvSpPr>
      <dsp:spPr>
        <a:xfrm>
          <a:off x="1908799" y="4619583"/>
          <a:ext cx="896412" cy="561859"/>
        </a:xfrm>
        <a:prstGeom prst="roundRect">
          <a:avLst>
            <a:gd name="adj" fmla="val 10000"/>
          </a:avLst>
        </a:prstGeom>
        <a:solidFill>
          <a:schemeClr val="accent4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39,9%</a:t>
          </a:r>
          <a:endParaRPr lang="ru-RU" sz="1100" b="1" kern="1200" dirty="0"/>
        </a:p>
      </dsp:txBody>
      <dsp:txXfrm>
        <a:off x="1925255" y="4636039"/>
        <a:ext cx="863500" cy="528947"/>
      </dsp:txXfrm>
    </dsp:sp>
    <dsp:sp modelId="{6C2FB839-90B1-4C3A-BFA4-60802C25EC81}">
      <dsp:nvSpPr>
        <dsp:cNvPr id="0" name=""/>
        <dsp:cNvSpPr/>
      </dsp:nvSpPr>
      <dsp:spPr>
        <a:xfrm>
          <a:off x="1908799" y="5196781"/>
          <a:ext cx="896412" cy="561859"/>
        </a:xfrm>
        <a:prstGeom prst="roundRect">
          <a:avLst>
            <a:gd name="adj" fmla="val 10000"/>
          </a:avLst>
        </a:prstGeom>
        <a:solidFill>
          <a:schemeClr val="accent4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73,5 руб. на 1 га</a:t>
          </a:r>
          <a:endParaRPr lang="ru-RU" sz="1100" b="1" kern="1200" dirty="0"/>
        </a:p>
      </dsp:txBody>
      <dsp:txXfrm>
        <a:off x="1925255" y="5213237"/>
        <a:ext cx="863500" cy="52894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8/layout/NameandTitleOrganizationalChart">
  <dgm:title val=""/>
  <dgm:desc val=""/>
  <dgm:catLst>
    <dgm:cat type="hierarchy" pri="125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Max/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h" fact="0.4"/>
              </dgm:constrLst>
              <dgm:ruleLst>
                <dgm:rule type="primFontSz" val="5" fact="NaN" max="NaN"/>
              </dgm:ruleLst>
            </dgm:layoutNode>
            <dgm:layoutNode name="titleText1" styleLbl="fgAcc0">
              <dgm:varLst>
                <dgm:chMax val="0"/>
                <dgm:chPref val="0"/>
              </dgm:varLst>
              <dgm:alg type="tx">
                <dgm:param type="parTxLTRAlign" val="r"/>
              </dgm:alg>
              <dgm:shape xmlns:r="http://schemas.openxmlformats.org/officeDocument/2006/relationships" type="rect" r:blip="">
                <dgm:adjLst/>
              </dgm:shape>
              <dgm:presOf axis="followSib" ptType="sibTrans" hideLastTrans="0" cnt="1"/>
              <dgm:constrLst>
                <dgm:constr type="primFontSz" val="65"/>
                <dgm:constr type="lMarg" refType="primFontSz" fact="0.2"/>
                <dgm:constr type="rMarg" refType="primFontSz" fact="0.2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1" func="var" arg="hierBranch" op="equ" val="hang">
                    <dgm:layoutNode name="Name42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3">
                    <dgm:layoutNode name="Name44">
                      <dgm:choose name="Name45">
                        <dgm:if name="Name46" axis="self" func="depth" op="lte" val="2">
                          <dgm:choose name="Name47">
                            <dgm:if name="Name4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4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0">
                          <dgm:choose name="Name51">
                            <dgm:if name="Name52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3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54">
                  <dgm:if name="Name55" func="var" arg="hierBranch" op="equ" val="l">
                    <dgm:choose name="Name56">
                      <dgm:if name="Name57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58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59" func="var" arg="hierBranch" op="equ" val="r">
                    <dgm:choose name="Name60">
                      <dgm:if name="Name61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2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3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64" func="var" arg="hierBranch" op="equ" val="init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else name="Name65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66">
                    <dgm:if name="Name67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68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69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70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 styleLbl="node1">
                    <dgm:varLst>
                      <dgm:chMax/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h" fact="0.4"/>
                    </dgm:constrLst>
                    <dgm:ruleLst>
                      <dgm:rule type="primFontSz" val="5" fact="NaN" max="NaN"/>
                    </dgm:ruleLst>
                  </dgm:layoutNode>
                  <dgm:layoutNode name="titleText2" styleLbl="fgAcc1">
                    <dgm:varLst>
                      <dgm:chMax val="0"/>
                      <dgm:chPref val="0"/>
                    </dgm:varLst>
                    <dgm:alg type="tx">
                      <dgm:param type="parTxLTRAlign" val="r"/>
                    </dgm:alg>
                    <dgm:shape xmlns:r="http://schemas.openxmlformats.org/officeDocument/2006/relationships" type="rect" r:blip="">
                      <dgm:adjLst/>
                    </dgm:shape>
                    <dgm:presOf axis="followSib" ptType="sibTrans" hideLastTrans="0" cnt="1"/>
                    <dgm:constrLst>
                      <dgm:constr type="primFontSz" val="65"/>
                      <dgm:constr type="lMarg" refType="primFontSz" fact="0.2"/>
                      <dgm:constr type="rMarg" refType="primFontSz" fact="0.2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71">
                    <dgm:if name="Name72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73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74" func="var" arg="hierBranch" op="equ" val="hang">
                      <dgm:choose name="Name75">
                        <dgm:if name="Name76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77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78" func="var" arg="hierBranch" op="equ" val="std">
                      <dgm:choose name="Name79">
                        <dgm:if name="Name80" func="var" arg="dir" op="equ" val="norm">
                          <dgm:alg type="hierChild"/>
                        </dgm:if>
                        <dgm:else name="Name81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82" func="var" arg="hierBranch" op="equ" val="init">
                      <dgm:choose name="Name83">
                        <dgm:if name="Name84" func="var" arg="dir" op="equ" val="norm">
                          <dgm:alg type="hierChild"/>
                        </dgm:if>
                        <dgm:else name="Name85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else name="Name86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87" ref="rep2a"/>
                </dgm:layoutNode>
                <dgm:layoutNode name="hierChild5">
                  <dgm:choose name="Name88">
                    <dgm:if name="Name89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90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91" ref="rep2b"/>
                </dgm:layoutNode>
              </dgm:layoutNode>
            </dgm:forEach>
          </dgm:layoutNode>
          <dgm:layoutNode name="hierChild3">
            <dgm:choose name="Name92">
              <dgm:if name="Name93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94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95" axis="precedSib" ptType="parTrans" st="-1" cnt="1">
                <dgm:layoutNode name="Name96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97">
                  <dgm:if name="Name98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99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0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1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02" func="var" arg="hierBranch" op="equ" val="init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else name="Name103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04">
                    <dgm:if name="Name105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06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07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08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 styleLbl="asst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h" fact="0.4"/>
                    </dgm:constrLst>
                    <dgm:ruleLst>
                      <dgm:rule type="primFontSz" val="5" fact="NaN" max="NaN"/>
                    </dgm:ruleLst>
                  </dgm:layoutNode>
                  <dgm:layoutNode name="titleText3" styleLbl="fgAcc2">
                    <dgm:varLst>
                      <dgm:chMax val="0"/>
                      <dgm:chPref val="0"/>
                    </dgm:varLst>
                    <dgm:alg type="tx">
                      <dgm:param type="parTxLTRAlign" val="r"/>
                    </dgm:alg>
                    <dgm:shape xmlns:r="http://schemas.openxmlformats.org/officeDocument/2006/relationships" type="rect" r:blip="">
                      <dgm:adjLst/>
                    </dgm:shape>
                    <dgm:presOf axis="followSib" ptType="sibTrans" hideLastTrans="0" cnt="1"/>
                    <dgm:constrLst>
                      <dgm:constr type="primFontSz" val="65"/>
                      <dgm:constr type="lMarg" refType="primFontSz" fact="0.2"/>
                      <dgm:constr type="rMarg" refType="primFontSz" fact="0.2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09">
                    <dgm:if name="Name110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11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12" func="var" arg="hierBranch" op="equ" val="hang">
                      <dgm:choose name="Name113">
                        <dgm:if name="Name114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15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16" func="var" arg="hierBranch" op="equ" val="std">
                      <dgm:choose name="Name117">
                        <dgm:if name="Name118" func="var" arg="dir" op="equ" val="norm">
                          <dgm:alg type="hierChild"/>
                        </dgm:if>
                        <dgm:else name="Name119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20" func="var" arg="hierBranch" op="equ" val="init">
                      <dgm:alg type="hierChild"/>
                    </dgm:if>
                    <dgm:else name="Name12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22" ref="rep2a"/>
                </dgm:layoutNode>
                <dgm:layoutNode name="hierChild7">
                  <dgm:choose name="Name123">
                    <dgm:if name="Name12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2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26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drawing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image" Target="../media/image139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0.14911</cdr:x>
      <cdr:y>0.52916</cdr:y>
    </cdr:from>
    <cdr:to>
      <cdr:x>0.25415</cdr:x>
      <cdr:y>0.58135</cdr:y>
    </cdr:to>
    <cdr:cxnSp macro="">
      <cdr:nvCxnSpPr>
        <cdr:cNvPr id="2" name="Прямая со стрелкой 1"/>
        <cdr:cNvCxnSpPr/>
      </cdr:nvCxnSpPr>
      <cdr:spPr>
        <a:xfrm xmlns:a="http://schemas.openxmlformats.org/drawingml/2006/main" flipV="1">
          <a:off x="773095" y="1699489"/>
          <a:ext cx="544588" cy="167617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rgbClr val="FF0000"/>
          </a:solidFill>
          <a:tailEnd type="arrow"/>
        </a:ln>
      </cdr:spPr>
      <cdr:style>
        <a:lnRef xmlns:a="http://schemas.openxmlformats.org/drawingml/2006/main" idx="3">
          <a:schemeClr val="accent5"/>
        </a:lnRef>
        <a:fillRef xmlns:a="http://schemas.openxmlformats.org/drawingml/2006/main" idx="0">
          <a:schemeClr val="accent5"/>
        </a:fillRef>
        <a:effectRef xmlns:a="http://schemas.openxmlformats.org/drawingml/2006/main" idx="2">
          <a:schemeClr val="accent5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0.13515</cdr:x>
      <cdr:y>0.48432</cdr:y>
    </cdr:from>
    <cdr:to>
      <cdr:x>0.28788</cdr:x>
      <cdr:y>0.56056</cdr:y>
    </cdr:to>
    <cdr:sp macro="" textlink="">
      <cdr:nvSpPr>
        <cdr:cNvPr id="3" name="Поле 1"/>
        <cdr:cNvSpPr txBox="1"/>
      </cdr:nvSpPr>
      <cdr:spPr>
        <a:xfrm xmlns:a="http://schemas.openxmlformats.org/drawingml/2006/main">
          <a:off x="700700" y="1555473"/>
          <a:ext cx="791840" cy="244857"/>
        </a:xfrm>
        <a:prstGeom xmlns:a="http://schemas.openxmlformats.org/drawingml/2006/main" prst="rect">
          <a:avLst/>
        </a:prstGeom>
        <a:scene3d xmlns:a="http://schemas.openxmlformats.org/drawingml/2006/main">
          <a:camera prst="orthographicFront">
            <a:rot lat="0" lon="0" rev="1200000"/>
          </a:camera>
          <a:lightRig rig="threePt" dir="t"/>
        </a:scene3d>
      </cdr:spPr>
      <cdr:txBody>
        <a:bodyPr xmlns:a="http://schemas.openxmlformats.org/drawingml/2006/main" wrap="square" lIns="0" tIns="0" rIns="0" bIns="0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marR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050" b="1" dirty="0" smtClean="0">
              <a:solidFill>
                <a:srgbClr val="FF0000"/>
              </a:solidFill>
              <a:latin typeface="TimesET" pitchFamily="2" charset="0"/>
              <a:cs typeface="Times New Roman" panose="02020603050405020304" pitchFamily="18" charset="0"/>
            </a:rPr>
            <a:t>+2970,2</a:t>
          </a:r>
          <a:endParaRPr lang="ru-RU" sz="1050" b="1" dirty="0">
            <a:solidFill>
              <a:srgbClr val="FF0000"/>
            </a:solidFill>
            <a:latin typeface="TimesET" pitchFamily="2" charset="0"/>
            <a:cs typeface="Times New Roman" panose="02020603050405020304" pitchFamily="18" charset="0"/>
          </a:endParaRPr>
        </a:p>
        <a:p xmlns:a="http://schemas.openxmlformats.org/drawingml/2006/main">
          <a:endParaRPr lang="ru-RU" sz="1050" dirty="0"/>
        </a:p>
      </cdr:txBody>
    </cdr:sp>
  </cdr:relSizeAnchor>
  <cdr:relSizeAnchor xmlns:cdr="http://schemas.openxmlformats.org/drawingml/2006/chartDrawing">
    <cdr:from>
      <cdr:x>0.14254</cdr:x>
      <cdr:y>0.58252</cdr:y>
    </cdr:from>
    <cdr:to>
      <cdr:x>0.29034</cdr:x>
      <cdr:y>0.65875</cdr:y>
    </cdr:to>
    <cdr:sp macro="" textlink="">
      <cdr:nvSpPr>
        <cdr:cNvPr id="4" name="Поле 1"/>
        <cdr:cNvSpPr txBox="1"/>
      </cdr:nvSpPr>
      <cdr:spPr>
        <a:xfrm xmlns:a="http://schemas.openxmlformats.org/drawingml/2006/main">
          <a:off x="739001" y="1870863"/>
          <a:ext cx="766280" cy="244825"/>
        </a:xfrm>
        <a:prstGeom xmlns:a="http://schemas.openxmlformats.org/drawingml/2006/main" prst="rect">
          <a:avLst/>
        </a:prstGeom>
        <a:scene3d xmlns:a="http://schemas.openxmlformats.org/drawingml/2006/main">
          <a:camera prst="orthographicFront">
            <a:rot lat="0" lon="0" rev="1200000"/>
          </a:camera>
          <a:lightRig rig="threePt" dir="t"/>
        </a:scene3d>
      </cdr:spPr>
      <cdr:txBody>
        <a:bodyPr xmlns:a="http://schemas.openxmlformats.org/drawingml/2006/main" wrap="square" lIns="0" tIns="0" rIns="0" bIns="0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marR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050" b="1" dirty="0" smtClean="0">
              <a:solidFill>
                <a:srgbClr val="FF0000"/>
              </a:solidFill>
              <a:latin typeface="TimesET" pitchFamily="2" charset="0"/>
              <a:cs typeface="Times New Roman" panose="02020603050405020304" pitchFamily="18" charset="0"/>
            </a:rPr>
            <a:t>+8,7%</a:t>
          </a:r>
          <a:endParaRPr lang="ru-RU" sz="1050" b="1" dirty="0">
            <a:solidFill>
              <a:srgbClr val="FF0000"/>
            </a:solidFill>
            <a:latin typeface="TimesET" pitchFamily="2" charset="0"/>
            <a:cs typeface="Times New Roman" panose="02020603050405020304" pitchFamily="18" charset="0"/>
          </a:endParaRPr>
        </a:p>
        <a:p xmlns:a="http://schemas.openxmlformats.org/drawingml/2006/main">
          <a:endParaRPr lang="ru-RU" sz="1050" dirty="0"/>
        </a:p>
      </cdr:txBody>
    </cdr:sp>
  </cdr:relSizeAnchor>
  <cdr:relSizeAnchor xmlns:cdr="http://schemas.openxmlformats.org/drawingml/2006/chartDrawing">
    <cdr:from>
      <cdr:x>0.36111</cdr:x>
      <cdr:y>0.48432</cdr:y>
    </cdr:from>
    <cdr:to>
      <cdr:x>0.47431</cdr:x>
      <cdr:y>0.54228</cdr:y>
    </cdr:to>
    <cdr:cxnSp macro="">
      <cdr:nvCxnSpPr>
        <cdr:cNvPr id="7" name="Прямая со стрелкой 6"/>
        <cdr:cNvCxnSpPr/>
      </cdr:nvCxnSpPr>
      <cdr:spPr>
        <a:xfrm xmlns:a="http://schemas.openxmlformats.org/drawingml/2006/main" flipV="1">
          <a:off x="1872208" y="1555473"/>
          <a:ext cx="586894" cy="186148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rgbClr val="FF0000"/>
          </a:solidFill>
          <a:tailEnd type="arrow"/>
        </a:ln>
      </cdr:spPr>
      <cdr:style>
        <a:lnRef xmlns:a="http://schemas.openxmlformats.org/drawingml/2006/main" idx="3">
          <a:schemeClr val="accent5"/>
        </a:lnRef>
        <a:fillRef xmlns:a="http://schemas.openxmlformats.org/drawingml/2006/main" idx="0">
          <a:schemeClr val="accent5"/>
        </a:fillRef>
        <a:effectRef xmlns:a="http://schemas.openxmlformats.org/drawingml/2006/main" idx="2">
          <a:schemeClr val="accent5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0.33623</cdr:x>
      <cdr:y>0.41706</cdr:y>
    </cdr:from>
    <cdr:to>
      <cdr:x>0.48896</cdr:x>
      <cdr:y>0.4933</cdr:y>
    </cdr:to>
    <cdr:sp macro="" textlink="">
      <cdr:nvSpPr>
        <cdr:cNvPr id="8" name="Поле 1"/>
        <cdr:cNvSpPr txBox="1"/>
      </cdr:nvSpPr>
      <cdr:spPr>
        <a:xfrm xmlns:a="http://schemas.openxmlformats.org/drawingml/2006/main">
          <a:off x="1743201" y="1339449"/>
          <a:ext cx="791840" cy="244857"/>
        </a:xfrm>
        <a:prstGeom xmlns:a="http://schemas.openxmlformats.org/drawingml/2006/main" prst="rect">
          <a:avLst/>
        </a:prstGeom>
        <a:scene3d xmlns:a="http://schemas.openxmlformats.org/drawingml/2006/main">
          <a:camera prst="orthographicFront">
            <a:rot lat="0" lon="0" rev="1200000"/>
          </a:camera>
          <a:lightRig rig="threePt" dir="t"/>
        </a:scene3d>
      </cdr:spPr>
      <cdr:txBody>
        <a:bodyPr xmlns:a="http://schemas.openxmlformats.org/drawingml/2006/main" wrap="square" lIns="0" tIns="0" rIns="0" bIns="0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marR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050" b="1" dirty="0" smtClean="0">
              <a:solidFill>
                <a:srgbClr val="FF0000"/>
              </a:solidFill>
              <a:latin typeface="TimesET" pitchFamily="2" charset="0"/>
              <a:cs typeface="Times New Roman" panose="02020603050405020304" pitchFamily="18" charset="0"/>
            </a:rPr>
            <a:t>+4143,3</a:t>
          </a:r>
          <a:endParaRPr lang="ru-RU" sz="1050" b="1" dirty="0">
            <a:solidFill>
              <a:srgbClr val="FF0000"/>
            </a:solidFill>
            <a:latin typeface="TimesET" pitchFamily="2" charset="0"/>
            <a:cs typeface="Times New Roman" panose="02020603050405020304" pitchFamily="18" charset="0"/>
          </a:endParaRPr>
        </a:p>
        <a:p xmlns:a="http://schemas.openxmlformats.org/drawingml/2006/main">
          <a:endParaRPr lang="ru-RU" sz="1050" dirty="0"/>
        </a:p>
      </cdr:txBody>
    </cdr:sp>
  </cdr:relSizeAnchor>
  <cdr:relSizeAnchor xmlns:cdr="http://schemas.openxmlformats.org/drawingml/2006/chartDrawing">
    <cdr:from>
      <cdr:x>0.34344</cdr:x>
      <cdr:y>0.55158</cdr:y>
    </cdr:from>
    <cdr:to>
      <cdr:x>0.49124</cdr:x>
      <cdr:y>0.62781</cdr:y>
    </cdr:to>
    <cdr:sp macro="" textlink="">
      <cdr:nvSpPr>
        <cdr:cNvPr id="9" name="Поле 1"/>
        <cdr:cNvSpPr txBox="1"/>
      </cdr:nvSpPr>
      <cdr:spPr>
        <a:xfrm xmlns:a="http://schemas.openxmlformats.org/drawingml/2006/main">
          <a:off x="1780593" y="1771497"/>
          <a:ext cx="766280" cy="244825"/>
        </a:xfrm>
        <a:prstGeom xmlns:a="http://schemas.openxmlformats.org/drawingml/2006/main" prst="rect">
          <a:avLst/>
        </a:prstGeom>
        <a:scene3d xmlns:a="http://schemas.openxmlformats.org/drawingml/2006/main">
          <a:camera prst="orthographicFront">
            <a:rot lat="0" lon="0" rev="1200000"/>
          </a:camera>
          <a:lightRig rig="threePt" dir="t"/>
        </a:scene3d>
      </cdr:spPr>
      <cdr:txBody>
        <a:bodyPr xmlns:a="http://schemas.openxmlformats.org/drawingml/2006/main" wrap="square" lIns="0" tIns="0" rIns="0" bIns="0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marR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050" b="1" dirty="0" smtClean="0">
              <a:solidFill>
                <a:srgbClr val="FF0000"/>
              </a:solidFill>
              <a:latin typeface="TimesET" pitchFamily="2" charset="0"/>
              <a:cs typeface="Times New Roman" panose="02020603050405020304" pitchFamily="18" charset="0"/>
            </a:rPr>
            <a:t>+11,1%</a:t>
          </a:r>
          <a:endParaRPr lang="ru-RU" sz="1050" b="1" dirty="0">
            <a:solidFill>
              <a:srgbClr val="FF0000"/>
            </a:solidFill>
            <a:latin typeface="TimesET" pitchFamily="2" charset="0"/>
            <a:cs typeface="Times New Roman" panose="02020603050405020304" pitchFamily="18" charset="0"/>
          </a:endParaRPr>
        </a:p>
        <a:p xmlns:a="http://schemas.openxmlformats.org/drawingml/2006/main">
          <a:endParaRPr lang="ru-RU" sz="1050" dirty="0"/>
        </a:p>
      </cdr:txBody>
    </cdr:sp>
  </cdr:relSizeAnchor>
  <cdr:relSizeAnchor xmlns:cdr="http://schemas.openxmlformats.org/drawingml/2006/chartDrawing">
    <cdr:from>
      <cdr:x>0.54928</cdr:x>
      <cdr:y>0.4619</cdr:y>
    </cdr:from>
    <cdr:to>
      <cdr:x>0.65953</cdr:x>
      <cdr:y>0.527</cdr:y>
    </cdr:to>
    <cdr:cxnSp macro="">
      <cdr:nvCxnSpPr>
        <cdr:cNvPr id="10" name="Прямая со стрелкой 9"/>
        <cdr:cNvCxnSpPr/>
      </cdr:nvCxnSpPr>
      <cdr:spPr>
        <a:xfrm xmlns:a="http://schemas.openxmlformats.org/drawingml/2006/main" flipV="1">
          <a:off x="2847799" y="1483465"/>
          <a:ext cx="571600" cy="209079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rgbClr val="FF0000"/>
          </a:solidFill>
          <a:tailEnd type="arrow"/>
        </a:ln>
      </cdr:spPr>
      <cdr:style>
        <a:lnRef xmlns:a="http://schemas.openxmlformats.org/drawingml/2006/main" idx="3">
          <a:schemeClr val="accent5"/>
        </a:lnRef>
        <a:fillRef xmlns:a="http://schemas.openxmlformats.org/drawingml/2006/main" idx="0">
          <a:schemeClr val="accent5"/>
        </a:fillRef>
        <a:effectRef xmlns:a="http://schemas.openxmlformats.org/drawingml/2006/main" idx="2">
          <a:schemeClr val="accent5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0.54908</cdr:x>
      <cdr:y>0.39464</cdr:y>
    </cdr:from>
    <cdr:to>
      <cdr:x>0.70181</cdr:x>
      <cdr:y>0.47088</cdr:y>
    </cdr:to>
    <cdr:sp macro="" textlink="">
      <cdr:nvSpPr>
        <cdr:cNvPr id="14" name="Поле 1"/>
        <cdr:cNvSpPr txBox="1"/>
      </cdr:nvSpPr>
      <cdr:spPr>
        <a:xfrm xmlns:a="http://schemas.openxmlformats.org/drawingml/2006/main">
          <a:off x="2846770" y="1267441"/>
          <a:ext cx="791841" cy="244857"/>
        </a:xfrm>
        <a:prstGeom xmlns:a="http://schemas.openxmlformats.org/drawingml/2006/main" prst="rect">
          <a:avLst/>
        </a:prstGeom>
        <a:scene3d xmlns:a="http://schemas.openxmlformats.org/drawingml/2006/main">
          <a:camera prst="orthographicFront">
            <a:rot lat="0" lon="0" rev="1200000"/>
          </a:camera>
          <a:lightRig rig="threePt" dir="t"/>
        </a:scene3d>
      </cdr:spPr>
      <cdr:txBody>
        <a:bodyPr xmlns:a="http://schemas.openxmlformats.org/drawingml/2006/main" wrap="square" lIns="0" tIns="0" rIns="0" bIns="0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marR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050" b="1" dirty="0" smtClean="0">
              <a:solidFill>
                <a:srgbClr val="FF0000"/>
              </a:solidFill>
              <a:latin typeface="TimesET" pitchFamily="2" charset="0"/>
              <a:cs typeface="Times New Roman" panose="02020603050405020304" pitchFamily="18" charset="0"/>
            </a:rPr>
            <a:t>+2114,0</a:t>
          </a:r>
          <a:endParaRPr lang="ru-RU" sz="1050" b="1" dirty="0">
            <a:solidFill>
              <a:srgbClr val="FF0000"/>
            </a:solidFill>
            <a:latin typeface="TimesET" pitchFamily="2" charset="0"/>
            <a:cs typeface="Times New Roman" panose="02020603050405020304" pitchFamily="18" charset="0"/>
          </a:endParaRPr>
        </a:p>
        <a:p xmlns:a="http://schemas.openxmlformats.org/drawingml/2006/main">
          <a:endParaRPr lang="ru-RU" sz="1050" dirty="0"/>
        </a:p>
      </cdr:txBody>
    </cdr:sp>
  </cdr:relSizeAnchor>
  <cdr:relSizeAnchor xmlns:cdr="http://schemas.openxmlformats.org/drawingml/2006/chartDrawing">
    <cdr:from>
      <cdr:x>0.54928</cdr:x>
      <cdr:y>0.52916</cdr:y>
    </cdr:from>
    <cdr:to>
      <cdr:x>0.69708</cdr:x>
      <cdr:y>0.60539</cdr:y>
    </cdr:to>
    <cdr:sp macro="" textlink="">
      <cdr:nvSpPr>
        <cdr:cNvPr id="15" name="Поле 1"/>
        <cdr:cNvSpPr txBox="1"/>
      </cdr:nvSpPr>
      <cdr:spPr>
        <a:xfrm xmlns:a="http://schemas.openxmlformats.org/drawingml/2006/main">
          <a:off x="2847799" y="1699489"/>
          <a:ext cx="766280" cy="244824"/>
        </a:xfrm>
        <a:prstGeom xmlns:a="http://schemas.openxmlformats.org/drawingml/2006/main" prst="rect">
          <a:avLst/>
        </a:prstGeom>
        <a:scene3d xmlns:a="http://schemas.openxmlformats.org/drawingml/2006/main">
          <a:camera prst="orthographicFront">
            <a:rot lat="0" lon="0" rev="1200000"/>
          </a:camera>
          <a:lightRig rig="threePt" dir="t"/>
        </a:scene3d>
      </cdr:spPr>
      <cdr:txBody>
        <a:bodyPr xmlns:a="http://schemas.openxmlformats.org/drawingml/2006/main" wrap="square" lIns="0" tIns="0" rIns="0" bIns="0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marR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050" b="1" dirty="0" smtClean="0">
              <a:solidFill>
                <a:srgbClr val="FF0000"/>
              </a:solidFill>
              <a:latin typeface="TimesET" pitchFamily="2" charset="0"/>
              <a:cs typeface="Times New Roman" panose="02020603050405020304" pitchFamily="18" charset="0"/>
            </a:rPr>
            <a:t>+</a:t>
          </a:r>
          <a:r>
            <a:rPr lang="ru-RU" sz="1050" b="1" dirty="0">
              <a:solidFill>
                <a:srgbClr val="FF0000"/>
              </a:solidFill>
              <a:latin typeface="TimesET" pitchFamily="2" charset="0"/>
              <a:cs typeface="Times New Roman" panose="02020603050405020304" pitchFamily="18" charset="0"/>
            </a:rPr>
            <a:t>5</a:t>
          </a:r>
          <a:r>
            <a:rPr lang="ru-RU" sz="1050" b="1" dirty="0" smtClean="0">
              <a:solidFill>
                <a:srgbClr val="FF0000"/>
              </a:solidFill>
              <a:latin typeface="TimesET" pitchFamily="2" charset="0"/>
              <a:cs typeface="Times New Roman" panose="02020603050405020304" pitchFamily="18" charset="0"/>
            </a:rPr>
            <a:t>,1%</a:t>
          </a:r>
          <a:endParaRPr lang="ru-RU" sz="1050" b="1" dirty="0">
            <a:solidFill>
              <a:srgbClr val="FF0000"/>
            </a:solidFill>
            <a:latin typeface="TimesET" pitchFamily="2" charset="0"/>
            <a:cs typeface="Times New Roman" panose="02020603050405020304" pitchFamily="18" charset="0"/>
          </a:endParaRPr>
        </a:p>
        <a:p xmlns:a="http://schemas.openxmlformats.org/drawingml/2006/main">
          <a:endParaRPr lang="ru-RU" sz="1050" dirty="0"/>
        </a:p>
      </cdr:txBody>
    </cdr:sp>
  </cdr:relSizeAnchor>
  <cdr:relSizeAnchor xmlns:cdr="http://schemas.openxmlformats.org/drawingml/2006/chartDrawing">
    <cdr:from>
      <cdr:x>0.75</cdr:x>
      <cdr:y>0.43948</cdr:y>
    </cdr:from>
    <cdr:to>
      <cdr:x>0.87312</cdr:x>
      <cdr:y>0.52916</cdr:y>
    </cdr:to>
    <cdr:cxnSp macro="">
      <cdr:nvCxnSpPr>
        <cdr:cNvPr id="11" name="Прямая со стрелкой 10"/>
        <cdr:cNvCxnSpPr/>
      </cdr:nvCxnSpPr>
      <cdr:spPr>
        <a:xfrm xmlns:a="http://schemas.openxmlformats.org/drawingml/2006/main" flipV="1">
          <a:off x="3888432" y="1411458"/>
          <a:ext cx="638330" cy="288031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rgbClr val="FF0000"/>
          </a:solidFill>
          <a:tailEnd type="arrow"/>
        </a:ln>
      </cdr:spPr>
      <cdr:style>
        <a:lnRef xmlns:a="http://schemas.openxmlformats.org/drawingml/2006/main" idx="3">
          <a:schemeClr val="accent5"/>
        </a:lnRef>
        <a:fillRef xmlns:a="http://schemas.openxmlformats.org/drawingml/2006/main" idx="0">
          <a:schemeClr val="accent5"/>
        </a:fillRef>
        <a:effectRef xmlns:a="http://schemas.openxmlformats.org/drawingml/2006/main" idx="2">
          <a:schemeClr val="accent5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0.72642</cdr:x>
      <cdr:y>0.37487</cdr:y>
    </cdr:from>
    <cdr:to>
      <cdr:x>0.86675</cdr:x>
      <cdr:y>0.45962</cdr:y>
    </cdr:to>
    <cdr:sp macro="" textlink="">
      <cdr:nvSpPr>
        <cdr:cNvPr id="5" name="TextBox 4"/>
        <cdr:cNvSpPr txBox="1"/>
      </cdr:nvSpPr>
      <cdr:spPr>
        <a:xfrm xmlns:a="http://schemas.openxmlformats.org/drawingml/2006/main" rot="19950926">
          <a:off x="3766164" y="1203952"/>
          <a:ext cx="727590" cy="27218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05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ET" pitchFamily="2" charset="0"/>
            </a:rPr>
            <a:t>+ 282,1</a:t>
          </a:r>
          <a:endParaRPr lang="ru-RU" sz="1050" b="1" dirty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ET" pitchFamily="2" charset="0"/>
          </a:endParaRPr>
        </a:p>
      </cdr:txBody>
    </cdr:sp>
  </cdr:relSizeAnchor>
  <cdr:relSizeAnchor xmlns:cdr="http://schemas.openxmlformats.org/drawingml/2006/chartDrawing">
    <cdr:from>
      <cdr:x>0.75146</cdr:x>
      <cdr:y>0.53483</cdr:y>
    </cdr:from>
    <cdr:to>
      <cdr:x>0.88453</cdr:x>
      <cdr:y>0.59716</cdr:y>
    </cdr:to>
    <cdr:sp macro="" textlink="">
      <cdr:nvSpPr>
        <cdr:cNvPr id="12" name="TextBox 11"/>
        <cdr:cNvSpPr txBox="1"/>
      </cdr:nvSpPr>
      <cdr:spPr>
        <a:xfrm xmlns:a="http://schemas.openxmlformats.org/drawingml/2006/main" rot="20542992">
          <a:off x="3895990" y="1717690"/>
          <a:ext cx="689944" cy="2001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05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ET" pitchFamily="2" charset="0"/>
            </a:rPr>
            <a:t>+ 0,6 %</a:t>
          </a:r>
          <a:endParaRPr lang="ru-RU" sz="1050" b="1" dirty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ET" pitchFamily="2" charset="0"/>
          </a:endParaRPr>
        </a:p>
      </cdr:txBody>
    </cdr:sp>
  </cdr:relSizeAnchor>
</c:userShapes>
</file>

<file path=ppt/drawings/drawing10.xml><?xml version="1.0" encoding="utf-8"?>
<c:userShapes xmlns:c="http://schemas.openxmlformats.org/drawingml/2006/chart">
  <cdr:relSizeAnchor xmlns:cdr="http://schemas.openxmlformats.org/drawingml/2006/chartDrawing">
    <cdr:from>
      <cdr:x>0.81633</cdr:x>
      <cdr:y>0.13158</cdr:y>
    </cdr:from>
    <cdr:to>
      <cdr:x>0.9898</cdr:x>
      <cdr:y>0.39474</cdr:y>
    </cdr:to>
    <cdr:sp macro="" textlink="">
      <cdr:nvSpPr>
        <cdr:cNvPr id="5" name="Скругленный прямоугольник 4"/>
        <cdr:cNvSpPr/>
      </cdr:nvSpPr>
      <cdr:spPr>
        <a:xfrm xmlns:a="http://schemas.openxmlformats.org/drawingml/2006/main">
          <a:off x="5760640" y="360041"/>
          <a:ext cx="1224136" cy="720080"/>
        </a:xfrm>
        <a:prstGeom xmlns:a="http://schemas.openxmlformats.org/drawingml/2006/main" prst="roundRect">
          <a:avLst/>
        </a:prstGeom>
      </cdr:spPr>
      <cdr:style>
        <a:lnRef xmlns:a="http://schemas.openxmlformats.org/drawingml/2006/main" idx="1">
          <a:schemeClr val="accent3"/>
        </a:lnRef>
        <a:fillRef xmlns:a="http://schemas.openxmlformats.org/drawingml/2006/main" idx="2">
          <a:schemeClr val="accent3"/>
        </a:fillRef>
        <a:effectRef xmlns:a="http://schemas.openxmlformats.org/drawingml/2006/main" idx="1">
          <a:schemeClr val="accent3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rtlCol="0" anchor="ctr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400" b="1" dirty="0" smtClean="0">
              <a:solidFill>
                <a:prstClr val="black"/>
              </a:solidFill>
              <a:latin typeface="TimesET" pitchFamily="2" charset="0"/>
            </a:rPr>
            <a:t>106,3% к уровню </a:t>
          </a:r>
        </a:p>
        <a:p xmlns:a="http://schemas.openxmlformats.org/drawingml/2006/main">
          <a:pPr algn="ctr"/>
          <a:r>
            <a:rPr lang="ru-RU" sz="1400" b="1" dirty="0" smtClean="0">
              <a:solidFill>
                <a:prstClr val="black"/>
              </a:solidFill>
              <a:latin typeface="TimesET" pitchFamily="2" charset="0"/>
            </a:rPr>
            <a:t>2015 года</a:t>
          </a:r>
          <a:endParaRPr lang="ru-RU" sz="1400" b="1" dirty="0">
            <a:solidFill>
              <a:prstClr val="black"/>
            </a:solidFill>
            <a:latin typeface="TimesET" pitchFamily="2" charset="0"/>
          </a:endParaRPr>
        </a:p>
      </cdr:txBody>
    </cdr:sp>
  </cdr:relSizeAnchor>
</c:userShapes>
</file>

<file path=ppt/drawings/drawing11.xml><?xml version="1.0" encoding="utf-8"?>
<c:userShapes xmlns:c="http://schemas.openxmlformats.org/drawingml/2006/chart">
  <cdr:relSizeAnchor xmlns:cdr="http://schemas.openxmlformats.org/drawingml/2006/chartDrawing">
    <cdr:from>
      <cdr:x>0.61588</cdr:x>
      <cdr:y>0.34196</cdr:y>
    </cdr:from>
    <cdr:to>
      <cdr:x>0.76588</cdr:x>
      <cdr:y>0.3985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252021" y="1832161"/>
          <a:ext cx="792037" cy="302931"/>
        </a:xfrm>
        <a:prstGeom xmlns:a="http://schemas.openxmlformats.org/drawingml/2006/main" prst="ellipse">
          <a:avLst/>
        </a:prstGeom>
        <a:ln xmlns:a="http://schemas.openxmlformats.org/drawingml/2006/main"/>
      </cdr:spPr>
      <cdr:style>
        <a:lnRef xmlns:a="http://schemas.openxmlformats.org/drawingml/2006/main" idx="1">
          <a:schemeClr val="accent2"/>
        </a:lnRef>
        <a:fillRef xmlns:a="http://schemas.openxmlformats.org/drawingml/2006/main" idx="2">
          <a:schemeClr val="accent2"/>
        </a:fillRef>
        <a:effectRef xmlns:a="http://schemas.openxmlformats.org/drawingml/2006/main" idx="1">
          <a:schemeClr val="accent2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lIns="0" tIns="0" rIns="0" bIns="0" rtlCol="0">
          <a:spAutoFit/>
        </a:bodyPr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400" b="1" dirty="0" smtClean="0">
              <a:solidFill>
                <a:prstClr val="black"/>
              </a:solidFill>
              <a:latin typeface="TimesET" pitchFamily="2" charset="0"/>
            </a:rPr>
            <a:t>21,8%</a:t>
          </a:r>
          <a:endParaRPr lang="ru-RU" sz="1400" b="1" dirty="0">
            <a:solidFill>
              <a:prstClr val="black"/>
            </a:solidFill>
            <a:latin typeface="TimesET" pitchFamily="2" charset="0"/>
          </a:endParaRPr>
        </a:p>
      </cdr:txBody>
    </cdr:sp>
  </cdr:relSizeAnchor>
</c:userShapes>
</file>

<file path=ppt/drawings/drawing12.xml><?xml version="1.0" encoding="utf-8"?>
<c:userShapes xmlns:c="http://schemas.openxmlformats.org/drawingml/2006/chart">
  <cdr:relSizeAnchor xmlns:cdr="http://schemas.openxmlformats.org/drawingml/2006/chartDrawing">
    <cdr:from>
      <cdr:x>0.38263</cdr:x>
      <cdr:y>0.40714</cdr:y>
    </cdr:from>
    <cdr:to>
      <cdr:x>0.63188</cdr:x>
      <cdr:y>0.54083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397055" y="1964283"/>
          <a:ext cx="1561475" cy="64499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lIns="0" tIns="0" rIns="0" bIns="0" rtlCol="0" anchor="ctr"/>
        <a:lstStyle xmlns:a="http://schemas.openxmlformats.org/drawingml/2006/main"/>
        <a:p xmlns:a="http://schemas.openxmlformats.org/drawingml/2006/main">
          <a:pPr algn="ctr"/>
          <a:r>
            <a:rPr lang="ru-RU" sz="2800" b="1" dirty="0" smtClean="0">
              <a:latin typeface="TimesET" pitchFamily="2" charset="0"/>
            </a:rPr>
            <a:t>43 </a:t>
          </a:r>
          <a:r>
            <a:rPr lang="en-US" sz="2800" b="1" dirty="0" smtClean="0">
              <a:latin typeface="TimesET" pitchFamily="2" charset="0"/>
            </a:rPr>
            <a:t>836</a:t>
          </a:r>
          <a:r>
            <a:rPr lang="ru-RU" sz="2800" b="1" dirty="0" smtClean="0">
              <a:latin typeface="TimesET" pitchFamily="2" charset="0"/>
            </a:rPr>
            <a:t>,</a:t>
          </a:r>
          <a:r>
            <a:rPr lang="en-US" sz="2800" b="1" dirty="0" smtClean="0">
              <a:latin typeface="TimesET" pitchFamily="2" charset="0"/>
            </a:rPr>
            <a:t>7</a:t>
          </a:r>
          <a:r>
            <a:rPr lang="ru-RU" sz="2800" b="1" dirty="0" smtClean="0">
              <a:latin typeface="TimesET" pitchFamily="2" charset="0"/>
            </a:rPr>
            <a:t> </a:t>
          </a:r>
        </a:p>
      </cdr:txBody>
    </cdr:sp>
  </cdr:relSizeAnchor>
  <cdr:relSizeAnchor xmlns:cdr="http://schemas.openxmlformats.org/drawingml/2006/chartDrawing">
    <cdr:from>
      <cdr:x>0.81195</cdr:x>
      <cdr:y>0.37919</cdr:y>
    </cdr:from>
    <cdr:to>
      <cdr:x>0.98436</cdr:x>
      <cdr:y>0.46213</cdr:y>
    </cdr:to>
    <cdr:sp macro="" textlink="">
      <cdr:nvSpPr>
        <cdr:cNvPr id="3" name="TextBox 6"/>
        <cdr:cNvSpPr txBox="1"/>
      </cdr:nvSpPr>
      <cdr:spPr>
        <a:xfrm xmlns:a="http://schemas.openxmlformats.org/drawingml/2006/main">
          <a:off x="5086647" y="1829428"/>
          <a:ext cx="1080096" cy="400147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5pPr>
          <a:lvl6pPr marL="22860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6pPr>
          <a:lvl7pPr marL="27432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7pPr>
          <a:lvl8pPr marL="32004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8pPr>
          <a:lvl9pPr marL="36576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9pPr>
        </a:lstStyle>
        <a:p xmlns:a="http://schemas.openxmlformats.org/drawingml/2006/main">
          <a:r>
            <a:rPr lang="ru-RU" sz="2000" b="1" dirty="0" smtClean="0">
              <a:solidFill>
                <a:schemeClr val="tx1"/>
              </a:solidFill>
              <a:latin typeface="TimesET" pitchFamily="2" charset="0"/>
            </a:rPr>
            <a:t>27,4%</a:t>
          </a:r>
          <a:endParaRPr lang="ru-RU" sz="2000" b="1" dirty="0">
            <a:solidFill>
              <a:schemeClr val="tx1"/>
            </a:solidFill>
            <a:latin typeface="TimesET" pitchFamily="2" charset="0"/>
          </a:endParaRPr>
        </a:p>
      </cdr:txBody>
    </cdr:sp>
  </cdr:relSizeAnchor>
  <cdr:relSizeAnchor xmlns:cdr="http://schemas.openxmlformats.org/drawingml/2006/chartDrawing">
    <cdr:from>
      <cdr:x>0.8316</cdr:x>
      <cdr:y>0.65587</cdr:y>
    </cdr:from>
    <cdr:to>
      <cdr:x>0.99252</cdr:x>
      <cdr:y>0.7388</cdr:y>
    </cdr:to>
    <cdr:sp macro="" textlink="">
      <cdr:nvSpPr>
        <cdr:cNvPr id="4" name="TextBox 6"/>
        <cdr:cNvSpPr txBox="1"/>
      </cdr:nvSpPr>
      <cdr:spPr>
        <a:xfrm xmlns:a="http://schemas.openxmlformats.org/drawingml/2006/main">
          <a:off x="5209708" y="3164278"/>
          <a:ext cx="1008115" cy="400098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5pPr>
          <a:lvl6pPr marL="22860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6pPr>
          <a:lvl7pPr marL="27432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7pPr>
          <a:lvl8pPr marL="32004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8pPr>
          <a:lvl9pPr marL="36576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9pPr>
        </a:lstStyle>
        <a:p xmlns:a="http://schemas.openxmlformats.org/drawingml/2006/main">
          <a:r>
            <a:rPr lang="ru-RU" sz="2000" b="1" dirty="0" smtClean="0">
              <a:solidFill>
                <a:schemeClr val="tx1"/>
              </a:solidFill>
              <a:latin typeface="TimesET" pitchFamily="2" charset="0"/>
            </a:rPr>
            <a:t>1,5%</a:t>
          </a:r>
          <a:endParaRPr lang="ru-RU" sz="2000" b="1" dirty="0">
            <a:solidFill>
              <a:schemeClr val="tx1"/>
            </a:solidFill>
            <a:latin typeface="TimesET" pitchFamily="2" charset="0"/>
          </a:endParaRPr>
        </a:p>
      </cdr:txBody>
    </cdr:sp>
  </cdr:relSizeAnchor>
  <cdr:relSizeAnchor xmlns:cdr="http://schemas.openxmlformats.org/drawingml/2006/chartDrawing">
    <cdr:from>
      <cdr:x>0.77062</cdr:x>
      <cdr:y>0.83832</cdr:y>
    </cdr:from>
    <cdr:to>
      <cdr:x>0.94304</cdr:x>
      <cdr:y>0.92125</cdr:y>
    </cdr:to>
    <cdr:sp macro="" textlink="">
      <cdr:nvSpPr>
        <cdr:cNvPr id="5" name="TextBox 6"/>
        <cdr:cNvSpPr txBox="1"/>
      </cdr:nvSpPr>
      <cdr:spPr>
        <a:xfrm xmlns:a="http://schemas.openxmlformats.org/drawingml/2006/main">
          <a:off x="4827715" y="4044525"/>
          <a:ext cx="1080159" cy="400099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5pPr>
          <a:lvl6pPr marL="22860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6pPr>
          <a:lvl7pPr marL="27432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7pPr>
          <a:lvl8pPr marL="32004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8pPr>
          <a:lvl9pPr marL="36576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9pPr>
        </a:lstStyle>
        <a:p xmlns:a="http://schemas.openxmlformats.org/drawingml/2006/main">
          <a:r>
            <a:rPr lang="ru-RU" sz="2000" b="1" dirty="0" smtClean="0">
              <a:solidFill>
                <a:schemeClr val="tx1"/>
              </a:solidFill>
              <a:latin typeface="TimesET" pitchFamily="2" charset="0"/>
            </a:rPr>
            <a:t>6,4%</a:t>
          </a:r>
          <a:endParaRPr lang="ru-RU" sz="2000" b="1" dirty="0">
            <a:solidFill>
              <a:schemeClr val="tx1"/>
            </a:solidFill>
            <a:latin typeface="TimesET" pitchFamily="2" charset="0"/>
          </a:endParaRPr>
        </a:p>
      </cdr:txBody>
    </cdr:sp>
  </cdr:relSizeAnchor>
  <cdr:relSizeAnchor xmlns:cdr="http://schemas.openxmlformats.org/drawingml/2006/chartDrawing">
    <cdr:from>
      <cdr:x>0.1527</cdr:x>
      <cdr:y>0.80665</cdr:y>
    </cdr:from>
    <cdr:to>
      <cdr:x>0.30212</cdr:x>
      <cdr:y>0.88958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956624" y="3891728"/>
          <a:ext cx="936070" cy="400099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5pPr>
          <a:lvl6pPr marL="22860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6pPr>
          <a:lvl7pPr marL="27432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7pPr>
          <a:lvl8pPr marL="32004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8pPr>
          <a:lvl9pPr marL="36576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9pPr>
        </a:lstStyle>
        <a:p xmlns:a="http://schemas.openxmlformats.org/drawingml/2006/main">
          <a:r>
            <a:rPr lang="ru-RU" sz="2000" b="1" dirty="0" smtClean="0">
              <a:solidFill>
                <a:schemeClr val="tx1"/>
              </a:solidFill>
              <a:latin typeface="TimesET" pitchFamily="2" charset="0"/>
            </a:rPr>
            <a:t>1,8%</a:t>
          </a:r>
          <a:endParaRPr lang="ru-RU" sz="2000" b="1" dirty="0">
            <a:solidFill>
              <a:schemeClr val="tx1"/>
            </a:solidFill>
            <a:latin typeface="TimesET" pitchFamily="2" charset="0"/>
          </a:endParaRPr>
        </a:p>
      </cdr:txBody>
    </cdr:sp>
  </cdr:relSizeAnchor>
  <cdr:relSizeAnchor xmlns:cdr="http://schemas.openxmlformats.org/drawingml/2006/chartDrawing">
    <cdr:from>
      <cdr:x>0.29712</cdr:x>
      <cdr:y>0.09172</cdr:y>
    </cdr:from>
    <cdr:to>
      <cdr:x>0.43557</cdr:x>
      <cdr:y>0.15551</cdr:y>
    </cdr:to>
    <cdr:sp macro="" textlink="">
      <cdr:nvSpPr>
        <cdr:cNvPr id="8" name="TextBox 20"/>
        <cdr:cNvSpPr txBox="1"/>
      </cdr:nvSpPr>
      <cdr:spPr>
        <a:xfrm xmlns:a="http://schemas.openxmlformats.org/drawingml/2006/main">
          <a:off x="1861336" y="442491"/>
          <a:ext cx="867387" cy="307777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0" tIns="0" rIns="0" bIns="0" rtlCol="0">
          <a:spAutoFit/>
        </a:bodyPr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5pPr>
          <a:lvl6pPr marL="22860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6pPr>
          <a:lvl7pPr marL="27432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7pPr>
          <a:lvl8pPr marL="32004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8pPr>
          <a:lvl9pPr marL="36576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2000" b="1" dirty="0" smtClean="0">
              <a:latin typeface="TimesET" pitchFamily="2" charset="0"/>
            </a:rPr>
            <a:t>10,6%</a:t>
          </a:r>
          <a:endParaRPr lang="ru-RU" sz="2000" b="1" dirty="0">
            <a:latin typeface="TimesET" pitchFamily="2" charset="0"/>
          </a:endParaRPr>
        </a:p>
      </cdr:txBody>
    </cdr:sp>
  </cdr:relSizeAnchor>
</c:userShapes>
</file>

<file path=ppt/drawings/drawing13.xml><?xml version="1.0" encoding="utf-8"?>
<c:userShapes xmlns:c="http://schemas.openxmlformats.org/drawingml/2006/chart">
  <cdr:relSizeAnchor xmlns:cdr="http://schemas.openxmlformats.org/drawingml/2006/chartDrawing">
    <cdr:from>
      <cdr:x>0.21667</cdr:x>
      <cdr:y>0.38356</cdr:y>
    </cdr:from>
    <cdr:to>
      <cdr:x>0.44167</cdr:x>
      <cdr:y>0.57534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872208" y="2016224"/>
          <a:ext cx="1944216" cy="100811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lIns="0" tIns="0" rIns="0" bIns="0" rtlCol="0" anchor="ctr"/>
        <a:lstStyle xmlns:a="http://schemas.openxmlformats.org/drawingml/2006/main"/>
        <a:p xmlns:a="http://schemas.openxmlformats.org/drawingml/2006/main">
          <a:pPr algn="ctr"/>
          <a:r>
            <a:rPr lang="ru-RU" sz="3800" b="1" dirty="0" smtClean="0">
              <a:latin typeface="TimesET" pitchFamily="2" charset="0"/>
            </a:rPr>
            <a:t>43 </a:t>
          </a:r>
          <a:r>
            <a:rPr lang="en-US" sz="3800" b="1" dirty="0" smtClean="0">
              <a:latin typeface="TimesET" pitchFamily="2" charset="0"/>
            </a:rPr>
            <a:t>836</a:t>
          </a:r>
          <a:r>
            <a:rPr lang="ru-RU" sz="3800" b="1" dirty="0" smtClean="0">
              <a:latin typeface="TimesET" pitchFamily="2" charset="0"/>
            </a:rPr>
            <a:t>,</a:t>
          </a:r>
          <a:r>
            <a:rPr lang="en-US" sz="3800" b="1" dirty="0" smtClean="0">
              <a:latin typeface="TimesET" pitchFamily="2" charset="0"/>
            </a:rPr>
            <a:t>7</a:t>
          </a:r>
          <a:endParaRPr lang="ru-RU" sz="3800" b="1" dirty="0">
            <a:latin typeface="TimesET" pitchFamily="2" charset="0"/>
          </a:endParaRPr>
        </a:p>
      </cdr:txBody>
    </cdr:sp>
  </cdr:relSizeAnchor>
</c:userShapes>
</file>

<file path=ppt/drawings/drawing14.xml><?xml version="1.0" encoding="utf-8"?>
<c:userShapes xmlns:c="http://schemas.openxmlformats.org/drawingml/2006/chart">
  <cdr:relSizeAnchor xmlns:cdr="http://schemas.openxmlformats.org/drawingml/2006/chartDrawing">
    <cdr:from>
      <cdr:x>0.3871</cdr:x>
      <cdr:y>0.10858</cdr:y>
    </cdr:from>
    <cdr:to>
      <cdr:x>0.55461</cdr:x>
      <cdr:y>0.17018</cdr:y>
    </cdr:to>
    <cdr:sp macro="" textlink="">
      <cdr:nvSpPr>
        <cdr:cNvPr id="2" name="Text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 rot="20484859">
          <a:off x="1756097" y="539996"/>
          <a:ext cx="759882" cy="306320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  <a:ln xmlns:a="http://schemas.openxmlformats.org/drawingml/2006/main">
          <a:noFill/>
        </a:ln>
        <a:effectLst xmlns:a="http://schemas.openxmlformats.org/drawingml/2006/main">
          <a:softEdge rad="31750"/>
        </a:effectLst>
      </cdr:spPr>
      <cdr:txBody>
        <a:bodyPr xmlns:a="http://schemas.openxmlformats.org/drawingml/2006/main"/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5pPr>
          <a:lvl6pPr marL="22860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6pPr>
          <a:lvl7pPr marL="27432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7pPr>
          <a:lvl8pPr marL="32004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8pPr>
          <a:lvl9pPr marL="36576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9pPr>
        </a:lstStyle>
        <a:p xmlns:a="http://schemas.openxmlformats.org/drawingml/2006/main">
          <a:pPr eaLnBrk="1" hangingPunct="1">
            <a:spcBef>
              <a:spcPct val="0"/>
            </a:spcBef>
            <a:buFontTx/>
            <a:buNone/>
            <a:defRPr/>
          </a:pPr>
          <a:r>
            <a:rPr lang="ru-RU" altLang="ru-RU" sz="1300" b="1" dirty="0" smtClean="0">
              <a:solidFill>
                <a:srgbClr val="C00000"/>
              </a:solidFill>
            </a:rPr>
            <a:t>+2</a:t>
          </a:r>
          <a:r>
            <a:rPr lang="en-US" altLang="ru-RU" sz="1300" b="1" dirty="0" smtClean="0">
              <a:solidFill>
                <a:srgbClr val="C00000"/>
              </a:solidFill>
            </a:rPr>
            <a:t>7,</a:t>
          </a:r>
          <a:r>
            <a:rPr lang="ru-RU" altLang="ru-RU" sz="1300" b="1" dirty="0" smtClean="0">
              <a:solidFill>
                <a:srgbClr val="C00000"/>
              </a:solidFill>
            </a:rPr>
            <a:t>6%</a:t>
          </a:r>
        </a:p>
      </cdr:txBody>
    </cdr:sp>
  </cdr:relSizeAnchor>
  <cdr:relSizeAnchor xmlns:cdr="http://schemas.openxmlformats.org/drawingml/2006/chartDrawing">
    <cdr:from>
      <cdr:x>0.39516</cdr:x>
      <cdr:y>0.17723</cdr:y>
    </cdr:from>
    <cdr:to>
      <cdr:x>0.56297</cdr:x>
      <cdr:y>0.21693</cdr:y>
    </cdr:to>
    <cdr:cxnSp macro="">
      <cdr:nvCxnSpPr>
        <cdr:cNvPr id="3" name="Прямая со стрелкой 2"/>
        <cdr:cNvCxnSpPr/>
      </cdr:nvCxnSpPr>
      <cdr:spPr>
        <a:xfrm xmlns:a="http://schemas.openxmlformats.org/drawingml/2006/main" rot="19552720">
          <a:off x="1792652" y="881379"/>
          <a:ext cx="761256" cy="197460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arrow"/>
        </a:ln>
      </cdr:spPr>
      <cdr:style>
        <a:lnRef xmlns:a="http://schemas.openxmlformats.org/drawingml/2006/main" idx="3">
          <a:schemeClr val="accent5"/>
        </a:lnRef>
        <a:fillRef xmlns:a="http://schemas.openxmlformats.org/drawingml/2006/main" idx="0">
          <a:schemeClr val="accent5"/>
        </a:fillRef>
        <a:effectRef xmlns:a="http://schemas.openxmlformats.org/drawingml/2006/main" idx="2">
          <a:schemeClr val="accent5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0.40046</cdr:x>
      <cdr:y>0.21621</cdr:y>
    </cdr:from>
    <cdr:to>
      <cdr:x>0.58843</cdr:x>
      <cdr:y>0.27894</cdr:y>
    </cdr:to>
    <cdr:sp macro="" textlink="">
      <cdr:nvSpPr>
        <cdr:cNvPr id="4" name="Text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 rot="20443464">
          <a:off x="1816710" y="1075235"/>
          <a:ext cx="852710" cy="311978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  <a:ln xmlns:a="http://schemas.openxmlformats.org/drawingml/2006/main">
          <a:noFill/>
        </a:ln>
        <a:effectLst xmlns:a="http://schemas.openxmlformats.org/drawingml/2006/main">
          <a:softEdge rad="31750"/>
        </a:effectLst>
      </cdr:spPr>
      <cdr:txBody>
        <a:bodyPr xmlns:a="http://schemas.openxmlformats.org/drawingml/2006/main"/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5pPr>
          <a:lvl6pPr marL="22860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6pPr>
          <a:lvl7pPr marL="27432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7pPr>
          <a:lvl8pPr marL="32004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8pPr>
          <a:lvl9pPr marL="36576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9pPr>
        </a:lstStyle>
        <a:p xmlns:a="http://schemas.openxmlformats.org/drawingml/2006/main">
          <a:pPr eaLnBrk="1" hangingPunct="1">
            <a:spcBef>
              <a:spcPct val="0"/>
            </a:spcBef>
            <a:buFontTx/>
            <a:buNone/>
            <a:defRPr/>
          </a:pPr>
          <a:r>
            <a:rPr lang="en-US" altLang="ru-RU" sz="1300" b="1" dirty="0" smtClean="0">
              <a:solidFill>
                <a:srgbClr val="C00000"/>
              </a:solidFill>
            </a:rPr>
            <a:t>+</a:t>
          </a:r>
          <a:r>
            <a:rPr lang="ru-RU" altLang="ru-RU" sz="1300" b="1" dirty="0" smtClean="0">
              <a:solidFill>
                <a:srgbClr val="C00000"/>
              </a:solidFill>
            </a:rPr>
            <a:t>2063,1</a:t>
          </a:r>
        </a:p>
      </cdr:txBody>
    </cdr:sp>
  </cdr:relSizeAnchor>
</c:userShapes>
</file>

<file path=ppt/drawings/drawing15.xml><?xml version="1.0" encoding="utf-8"?>
<c:userShapes xmlns:c="http://schemas.openxmlformats.org/drawingml/2006/chart">
  <cdr:relSizeAnchor xmlns:cdr="http://schemas.openxmlformats.org/drawingml/2006/chartDrawing">
    <cdr:from>
      <cdr:x>0.20401</cdr:x>
      <cdr:y>0.33198</cdr:y>
    </cdr:from>
    <cdr:to>
      <cdr:x>0.37244</cdr:x>
      <cdr:y>0.4125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248981" y="1349167"/>
          <a:ext cx="1031179" cy="327233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ffectLst xmlns:a="http://schemas.openxmlformats.org/drawingml/2006/main"/>
      </cdr:spPr>
      <cdr:style>
        <a:lnRef xmlns:a="http://schemas.openxmlformats.org/drawingml/2006/main" idx="1">
          <a:schemeClr val="accent3"/>
        </a:lnRef>
        <a:fillRef xmlns:a="http://schemas.openxmlformats.org/drawingml/2006/main" idx="2">
          <a:schemeClr val="accent3"/>
        </a:fillRef>
        <a:effectRef xmlns:a="http://schemas.openxmlformats.org/drawingml/2006/main" idx="1">
          <a:schemeClr val="accent3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vert="horz" wrap="square" lIns="0" tIns="0" rIns="0" bIns="0" rtlCol="0" anchor="ctr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marR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</a:pPr>
          <a:r>
            <a:rPr lang="ru-RU" sz="2400" b="1" kern="1200" dirty="0" smtClean="0">
              <a:solidFill>
                <a:prstClr val="black"/>
              </a:solidFill>
              <a:effectLst/>
            </a:rPr>
            <a:t>2 621,7</a:t>
          </a:r>
          <a:endParaRPr lang="ru-RU" sz="2400" b="1" kern="1200" dirty="0">
            <a:solidFill>
              <a:prstClr val="black"/>
            </a:solidFill>
            <a:effectLst/>
          </a:endParaRPr>
        </a:p>
      </cdr:txBody>
    </cdr:sp>
  </cdr:relSizeAnchor>
  <cdr:relSizeAnchor xmlns:cdr="http://schemas.openxmlformats.org/drawingml/2006/chartDrawing">
    <cdr:from>
      <cdr:x>0.63065</cdr:x>
      <cdr:y>0.03346</cdr:y>
    </cdr:from>
    <cdr:to>
      <cdr:x>0.79209</cdr:x>
      <cdr:y>0.10801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3860979" y="135981"/>
          <a:ext cx="988402" cy="302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ffectLst xmlns:a="http://schemas.openxmlformats.org/drawingml/2006/main"/>
      </cdr:spPr>
      <cdr:style>
        <a:lnRef xmlns:a="http://schemas.openxmlformats.org/drawingml/2006/main" idx="1">
          <a:schemeClr val="accent3"/>
        </a:lnRef>
        <a:fillRef xmlns:a="http://schemas.openxmlformats.org/drawingml/2006/main" idx="2">
          <a:schemeClr val="accent3"/>
        </a:fillRef>
        <a:effectRef xmlns:a="http://schemas.openxmlformats.org/drawingml/2006/main" idx="1">
          <a:schemeClr val="accent3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vert="horz" wrap="square" lIns="0" tIns="0" rIns="0" bIns="0" rtlCol="0" anchor="ctr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marR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</a:pPr>
          <a:r>
            <a:rPr lang="ru-RU" sz="2400" b="1" kern="1200" dirty="0" smtClean="0">
              <a:solidFill>
                <a:prstClr val="black"/>
              </a:solidFill>
            </a:rPr>
            <a:t>5 861,4</a:t>
          </a:r>
          <a:endParaRPr lang="ru-RU" sz="2400" b="1" kern="1200" dirty="0">
            <a:solidFill>
              <a:prstClr val="black"/>
            </a:solidFill>
          </a:endParaRPr>
        </a:p>
      </cdr:txBody>
    </cdr:sp>
  </cdr:relSizeAnchor>
  <cdr:relSizeAnchor xmlns:cdr="http://schemas.openxmlformats.org/drawingml/2006/chartDrawing">
    <cdr:from>
      <cdr:x>0.41653</cdr:x>
      <cdr:y>0.49934</cdr:y>
    </cdr:from>
    <cdr:to>
      <cdr:x>0.57578</cdr:x>
      <cdr:y>0.56179</cdr:y>
    </cdr:to>
    <cdr:sp macro="" textlink="">
      <cdr:nvSpPr>
        <cdr:cNvPr id="4" name="Стрелка вправо 3"/>
        <cdr:cNvSpPr/>
      </cdr:nvSpPr>
      <cdr:spPr>
        <a:xfrm xmlns:a="http://schemas.openxmlformats.org/drawingml/2006/main" rot="19705716">
          <a:off x="2679753" y="2029304"/>
          <a:ext cx="1024586" cy="253791"/>
        </a:xfrm>
        <a:prstGeom xmlns:a="http://schemas.openxmlformats.org/drawingml/2006/main" prst="rightArrow">
          <a:avLst>
            <a:gd name="adj1" fmla="val 46127"/>
            <a:gd name="adj2" fmla="val 92763"/>
          </a:avLst>
        </a:prstGeom>
        <a:ln xmlns:a="http://schemas.openxmlformats.org/drawingml/2006/main">
          <a:solidFill>
            <a:srgbClr val="E82D0E"/>
          </a:solidFill>
        </a:ln>
      </cdr:spPr>
      <cdr:style>
        <a:lnRef xmlns:a="http://schemas.openxmlformats.org/drawingml/2006/main" idx="1">
          <a:schemeClr val="accent2"/>
        </a:lnRef>
        <a:fillRef xmlns:a="http://schemas.openxmlformats.org/drawingml/2006/main" idx="2">
          <a:schemeClr val="accent2"/>
        </a:fillRef>
        <a:effectRef xmlns:a="http://schemas.openxmlformats.org/drawingml/2006/main" idx="1">
          <a:schemeClr val="accent2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/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ru-RU" b="1" dirty="0">
            <a:ln w="18000">
              <a:solidFill>
                <a:srgbClr val="C0504D">
                  <a:satMod val="140000"/>
                </a:srgbClr>
              </a:solidFill>
              <a:prstDash val="solid"/>
              <a:miter lim="800000"/>
            </a:ln>
            <a:noFill/>
            <a:effectLst>
              <a:outerShdw blurRad="25500" dist="23000" dir="7020000" algn="tl">
                <a:srgbClr val="000000">
                  <a:alpha val="50000"/>
                </a:srgbClr>
              </a:outerShdw>
            </a:effectLst>
          </a:endParaRPr>
        </a:p>
      </cdr:txBody>
    </cdr:sp>
  </cdr:relSizeAnchor>
  <cdr:relSizeAnchor xmlns:cdr="http://schemas.openxmlformats.org/drawingml/2006/chartDrawing">
    <cdr:from>
      <cdr:x>0.42943</cdr:x>
      <cdr:y>0.57039</cdr:y>
    </cdr:from>
    <cdr:to>
      <cdr:x>0.60088</cdr:x>
      <cdr:y>0.66127</cdr:y>
    </cdr:to>
    <cdr:sp macro="" textlink="">
      <cdr:nvSpPr>
        <cdr:cNvPr id="5" name="TextBox 16"/>
        <cdr:cNvSpPr txBox="1"/>
      </cdr:nvSpPr>
      <cdr:spPr>
        <a:xfrm xmlns:a="http://schemas.openxmlformats.org/drawingml/2006/main" rot="19585276">
          <a:off x="2629066" y="2318068"/>
          <a:ext cx="1049655" cy="36933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1">
          <a:schemeClr val="accent3"/>
        </a:lnRef>
        <a:fillRef xmlns:a="http://schemas.openxmlformats.org/drawingml/2006/main" idx="2">
          <a:schemeClr val="accent3"/>
        </a:fillRef>
        <a:effectRef xmlns:a="http://schemas.openxmlformats.org/drawingml/2006/main" idx="1">
          <a:schemeClr val="accent3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lIns="36000" rIns="0" anchor="ctr">
          <a:sp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 fontAlgn="base">
            <a:spcBef>
              <a:spcPct val="0"/>
            </a:spcBef>
            <a:spcAft>
              <a:spcPct val="0"/>
            </a:spcAft>
            <a:defRPr/>
          </a:pPr>
          <a:r>
            <a:rPr lang="ru-RU" sz="1800" b="1" dirty="0" smtClean="0">
              <a:solidFill>
                <a:srgbClr val="FF0000"/>
              </a:solidFill>
            </a:rPr>
            <a:t>в 2,2 раза</a:t>
          </a:r>
          <a:endParaRPr lang="ru-RU" sz="1800" b="1" dirty="0">
            <a:solidFill>
              <a:srgbClr val="FF0000"/>
            </a:solidFill>
          </a:endParaRPr>
        </a:p>
      </cdr:txBody>
    </cdr:sp>
  </cdr:relSizeAnchor>
  <cdr:relSizeAnchor xmlns:cdr="http://schemas.openxmlformats.org/drawingml/2006/chartDrawing">
    <cdr:from>
      <cdr:x>0.37029</cdr:x>
      <cdr:y>0.39226</cdr:y>
    </cdr:from>
    <cdr:to>
      <cdr:x>0.54573</cdr:x>
      <cdr:y>0.48314</cdr:y>
    </cdr:to>
    <cdr:sp macro="" textlink="">
      <cdr:nvSpPr>
        <cdr:cNvPr id="6" name="TextBox 19"/>
        <cdr:cNvSpPr txBox="1"/>
      </cdr:nvSpPr>
      <cdr:spPr>
        <a:xfrm xmlns:a="http://schemas.openxmlformats.org/drawingml/2006/main" rot="19691103">
          <a:off x="2266976" y="1594139"/>
          <a:ext cx="1074074" cy="36933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1">
          <a:schemeClr val="accent3"/>
        </a:lnRef>
        <a:fillRef xmlns:a="http://schemas.openxmlformats.org/drawingml/2006/main" idx="2">
          <a:schemeClr val="accent3"/>
        </a:fillRef>
        <a:effectRef xmlns:a="http://schemas.openxmlformats.org/drawingml/2006/main" idx="1">
          <a:schemeClr val="accent3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anchor="ctr">
          <a:spAutoFit/>
        </a:bodyPr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 fontAlgn="base">
            <a:spcBef>
              <a:spcPct val="0"/>
            </a:spcBef>
            <a:spcAft>
              <a:spcPct val="0"/>
            </a:spcAft>
            <a:defRPr/>
          </a:pPr>
          <a:r>
            <a:rPr lang="ru-RU" sz="1800" b="1" dirty="0" smtClean="0">
              <a:solidFill>
                <a:srgbClr val="FF0000"/>
              </a:solidFill>
            </a:rPr>
            <a:t>+3239,7</a:t>
          </a:r>
          <a:endParaRPr lang="ru-RU" sz="1800" b="1" dirty="0">
            <a:solidFill>
              <a:srgbClr val="FF0000"/>
            </a:solidFill>
          </a:endParaRPr>
        </a:p>
      </cdr:txBody>
    </cdr:sp>
  </cdr:relSizeAnchor>
</c:userShapes>
</file>

<file path=ppt/drawings/drawing16.xml><?xml version="1.0" encoding="utf-8"?>
<c:userShapes xmlns:c="http://schemas.openxmlformats.org/drawingml/2006/chart">
  <cdr:relSizeAnchor xmlns:cdr="http://schemas.openxmlformats.org/drawingml/2006/chartDrawing">
    <cdr:from>
      <cdr:x>0.14302</cdr:x>
      <cdr:y>0.12767</cdr:y>
    </cdr:from>
    <cdr:to>
      <cdr:x>0.65508</cdr:x>
      <cdr:y>0.36225</cdr:y>
    </cdr:to>
    <cdr:sp macro="" textlink="">
      <cdr:nvSpPr>
        <cdr:cNvPr id="6" name="TextBox 1"/>
        <cdr:cNvSpPr txBox="1"/>
      </cdr:nvSpPr>
      <cdr:spPr>
        <a:xfrm xmlns:a="http://schemas.openxmlformats.org/drawingml/2006/main">
          <a:off x="643607" y="505569"/>
          <a:ext cx="2304256" cy="928930"/>
        </a:xfrm>
        <a:prstGeom xmlns:a="http://schemas.openxmlformats.org/drawingml/2006/main" prst="roundRect">
          <a:avLst/>
        </a:prstGeom>
        <a:solidFill xmlns:a="http://schemas.openxmlformats.org/drawingml/2006/main">
          <a:schemeClr val="accent3">
            <a:lumMod val="75000"/>
          </a:schemeClr>
        </a:solidFill>
        <a:ln xmlns:a="http://schemas.openxmlformats.org/drawingml/2006/main">
          <a:solidFill>
            <a:schemeClr val="bg1"/>
          </a:solidFill>
        </a:ln>
      </cdr:spPr>
      <cdr:txBody>
        <a:bodyPr xmlns:a="http://schemas.openxmlformats.org/drawingml/2006/main" wrap="square" rtlCol="0" anchor="ctr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2000" b="1" i="1" dirty="0" smtClean="0"/>
            <a:t>Здравоохранение </a:t>
          </a:r>
          <a:endParaRPr lang="ru-RU" sz="1600" b="1" i="1" dirty="0"/>
        </a:p>
        <a:p xmlns:a="http://schemas.openxmlformats.org/drawingml/2006/main">
          <a:pPr algn="ctr"/>
          <a:r>
            <a:rPr lang="ru-RU" sz="1600" b="1" i="1" dirty="0" smtClean="0"/>
            <a:t>14 148,3 млн. рублей</a:t>
          </a:r>
        </a:p>
      </cdr:txBody>
    </cdr:sp>
  </cdr:relSizeAnchor>
  <cdr:relSizeAnchor xmlns:cdr="http://schemas.openxmlformats.org/drawingml/2006/chartDrawing">
    <cdr:from>
      <cdr:x>0.60708</cdr:x>
      <cdr:y>0.38186</cdr:y>
    </cdr:from>
    <cdr:to>
      <cdr:x>0.97512</cdr:x>
      <cdr:y>0.52733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731839" y="1512168"/>
          <a:ext cx="1656184" cy="57606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>
          <a:noAutofit/>
        </a:bodyPr>
        <a:lstStyle xmlns:a="http://schemas.openxmlformats.org/drawingml/2006/main"/>
        <a:p xmlns:a="http://schemas.openxmlformats.org/drawingml/2006/main">
          <a:pPr algn="ctr"/>
          <a:r>
            <a:rPr lang="ru-RU" sz="1400" b="1" i="1" dirty="0" smtClean="0"/>
            <a:t>Республиканский бюджет</a:t>
          </a:r>
          <a:endParaRPr lang="ru-RU" sz="1400" b="1" i="1" dirty="0"/>
        </a:p>
      </cdr:txBody>
    </cdr:sp>
  </cdr:relSizeAnchor>
  <cdr:relSizeAnchor xmlns:cdr="http://schemas.openxmlformats.org/drawingml/2006/chartDrawing">
    <cdr:from>
      <cdr:x>0.14379</cdr:x>
      <cdr:y>0.41909</cdr:y>
    </cdr:from>
    <cdr:to>
      <cdr:x>0.47983</cdr:x>
      <cdr:y>0.51434</cdr:y>
    </cdr:to>
    <cdr:sp macro="" textlink="">
      <cdr:nvSpPr>
        <cdr:cNvPr id="7" name="TextBox 1"/>
        <cdr:cNvSpPr txBox="1"/>
      </cdr:nvSpPr>
      <cdr:spPr>
        <a:xfrm xmlns:a="http://schemas.openxmlformats.org/drawingml/2006/main">
          <a:off x="647055" y="1584176"/>
          <a:ext cx="1512168" cy="3600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400" b="1" i="1" dirty="0" smtClean="0"/>
            <a:t>Бюджет ТФОМС</a:t>
          </a:r>
          <a:endParaRPr lang="ru-RU" sz="1400" b="1" i="1" dirty="0"/>
        </a:p>
      </cdr:txBody>
    </cdr:sp>
  </cdr:relSizeAnchor>
</c:userShapes>
</file>

<file path=ppt/drawings/drawing17.xml><?xml version="1.0" encoding="utf-8"?>
<c:userShapes xmlns:c="http://schemas.openxmlformats.org/drawingml/2006/chart">
  <cdr:relSizeAnchor xmlns:cdr="http://schemas.openxmlformats.org/drawingml/2006/chartDrawing">
    <cdr:from>
      <cdr:x>0.64962</cdr:x>
      <cdr:y>0.3038</cdr:y>
    </cdr:from>
    <cdr:to>
      <cdr:x>0.99612</cdr:x>
      <cdr:y>0.40605</cdr:y>
    </cdr:to>
    <cdr:sp macro="" textlink="">
      <cdr:nvSpPr>
        <cdr:cNvPr id="12" name="Скругленный прямоугольник 11"/>
        <cdr:cNvSpPr/>
      </cdr:nvSpPr>
      <cdr:spPr>
        <a:xfrm xmlns:a="http://schemas.openxmlformats.org/drawingml/2006/main">
          <a:off x="5940152" y="1728192"/>
          <a:ext cx="3168352" cy="581662"/>
        </a:xfrm>
        <a:prstGeom xmlns:a="http://schemas.openxmlformats.org/drawingml/2006/main" prst="roundRect">
          <a:avLst/>
        </a:prstGeom>
      </cdr:spPr>
      <cdr:style>
        <a:lnRef xmlns:a="http://schemas.openxmlformats.org/drawingml/2006/main" idx="1">
          <a:schemeClr val="accent2"/>
        </a:lnRef>
        <a:fillRef xmlns:a="http://schemas.openxmlformats.org/drawingml/2006/main" idx="2">
          <a:schemeClr val="accent2"/>
        </a:fillRef>
        <a:effectRef xmlns:a="http://schemas.openxmlformats.org/drawingml/2006/main" idx="1">
          <a:schemeClr val="accent2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lIns="0" tIns="0" rIns="0" bIns="0" rtlCol="0" anchor="ctr"/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600" b="1" dirty="0" smtClean="0">
              <a:solidFill>
                <a:prstClr val="black"/>
              </a:solidFill>
              <a:latin typeface="TimesET" pitchFamily="2" charset="0"/>
            </a:rPr>
            <a:t>Социальная политика </a:t>
          </a:r>
        </a:p>
        <a:p xmlns:a="http://schemas.openxmlformats.org/drawingml/2006/main">
          <a:pPr algn="ctr"/>
          <a:r>
            <a:rPr lang="ru-RU" sz="1600" b="1" dirty="0" smtClean="0">
              <a:solidFill>
                <a:prstClr val="black"/>
              </a:solidFill>
              <a:latin typeface="TimesET" pitchFamily="2" charset="0"/>
            </a:rPr>
            <a:t>на 2016 год</a:t>
          </a:r>
          <a:endParaRPr lang="ru-RU" sz="1600" b="1" dirty="0">
            <a:solidFill>
              <a:prstClr val="black"/>
            </a:solidFill>
            <a:latin typeface="TimesET" pitchFamily="2" charset="0"/>
          </a:endParaRPr>
        </a:p>
      </cdr:txBody>
    </cdr:sp>
  </cdr:relSizeAnchor>
  <cdr:relSizeAnchor xmlns:cdr="http://schemas.openxmlformats.org/drawingml/2006/chartDrawing">
    <cdr:from>
      <cdr:x>0.64962</cdr:x>
      <cdr:y>0.43038</cdr:y>
    </cdr:from>
    <cdr:to>
      <cdr:x>0.87799</cdr:x>
      <cdr:y>0.50989</cdr:y>
    </cdr:to>
    <cdr:sp macro="" textlink="">
      <cdr:nvSpPr>
        <cdr:cNvPr id="13" name="Скругленный прямоугольник 12"/>
        <cdr:cNvSpPr/>
      </cdr:nvSpPr>
      <cdr:spPr>
        <a:xfrm xmlns:a="http://schemas.openxmlformats.org/drawingml/2006/main">
          <a:off x="5940152" y="2448272"/>
          <a:ext cx="2088233" cy="452298"/>
        </a:xfrm>
        <a:prstGeom xmlns:a="http://schemas.openxmlformats.org/drawingml/2006/main" prst="roundRect">
          <a:avLst/>
        </a:prstGeom>
        <a:solidFill xmlns:a="http://schemas.openxmlformats.org/drawingml/2006/main">
          <a:schemeClr val="accent2">
            <a:lumMod val="20000"/>
            <a:lumOff val="80000"/>
          </a:schemeClr>
        </a:solidFill>
      </cdr:spPr>
      <cdr:style>
        <a:lnRef xmlns:a="http://schemas.openxmlformats.org/drawingml/2006/main" idx="1">
          <a:schemeClr val="accent2"/>
        </a:lnRef>
        <a:fillRef xmlns:a="http://schemas.openxmlformats.org/drawingml/2006/main" idx="2">
          <a:schemeClr val="accent2"/>
        </a:fillRef>
        <a:effectRef xmlns:a="http://schemas.openxmlformats.org/drawingml/2006/main" idx="1">
          <a:schemeClr val="accent2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lIns="0" tIns="0" rIns="0" bIns="0" rtlCol="0" anchor="ctr"/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200" b="1" dirty="0" smtClean="0">
              <a:solidFill>
                <a:prstClr val="black"/>
              </a:solidFill>
              <a:latin typeface="TimesET" pitchFamily="2" charset="0"/>
            </a:rPr>
            <a:t>социальное обеспечение населения</a:t>
          </a:r>
          <a:endParaRPr lang="ru-RU" sz="1200" b="1" dirty="0">
            <a:solidFill>
              <a:prstClr val="black"/>
            </a:solidFill>
            <a:latin typeface="TimesET" pitchFamily="2" charset="0"/>
          </a:endParaRPr>
        </a:p>
      </cdr:txBody>
    </cdr:sp>
  </cdr:relSizeAnchor>
  <cdr:relSizeAnchor xmlns:cdr="http://schemas.openxmlformats.org/drawingml/2006/chartDrawing">
    <cdr:from>
      <cdr:x>0.64962</cdr:x>
      <cdr:y>0.53165</cdr:y>
    </cdr:from>
    <cdr:to>
      <cdr:x>0.87799</cdr:x>
      <cdr:y>0.61115</cdr:y>
    </cdr:to>
    <cdr:sp macro="" textlink="">
      <cdr:nvSpPr>
        <cdr:cNvPr id="14" name="Скругленный прямоугольник 13"/>
        <cdr:cNvSpPr/>
      </cdr:nvSpPr>
      <cdr:spPr>
        <a:xfrm xmlns:a="http://schemas.openxmlformats.org/drawingml/2006/main">
          <a:off x="5940152" y="3024336"/>
          <a:ext cx="2088233" cy="452298"/>
        </a:xfrm>
        <a:prstGeom xmlns:a="http://schemas.openxmlformats.org/drawingml/2006/main" prst="roundRect">
          <a:avLst/>
        </a:prstGeom>
        <a:solidFill xmlns:a="http://schemas.openxmlformats.org/drawingml/2006/main">
          <a:schemeClr val="accent2">
            <a:lumMod val="20000"/>
            <a:lumOff val="80000"/>
          </a:schemeClr>
        </a:solidFill>
      </cdr:spPr>
      <cdr:style>
        <a:lnRef xmlns:a="http://schemas.openxmlformats.org/drawingml/2006/main" idx="1">
          <a:schemeClr val="accent2"/>
        </a:lnRef>
        <a:fillRef xmlns:a="http://schemas.openxmlformats.org/drawingml/2006/main" idx="2">
          <a:schemeClr val="accent2"/>
        </a:fillRef>
        <a:effectRef xmlns:a="http://schemas.openxmlformats.org/drawingml/2006/main" idx="1">
          <a:schemeClr val="accent2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lIns="0" tIns="0" rIns="0" bIns="0" rtlCol="0" anchor="ctr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200" b="1" dirty="0" smtClean="0">
              <a:solidFill>
                <a:prstClr val="black"/>
              </a:solidFill>
              <a:latin typeface="TimesET" pitchFamily="2" charset="0"/>
            </a:rPr>
            <a:t>охрана семьи и детства</a:t>
          </a:r>
          <a:endParaRPr lang="ru-RU" sz="1200" b="1" dirty="0">
            <a:solidFill>
              <a:prstClr val="black"/>
            </a:solidFill>
            <a:latin typeface="TimesET" pitchFamily="2" charset="0"/>
          </a:endParaRPr>
        </a:p>
      </cdr:txBody>
    </cdr:sp>
  </cdr:relSizeAnchor>
  <cdr:relSizeAnchor xmlns:cdr="http://schemas.openxmlformats.org/drawingml/2006/chartDrawing">
    <cdr:from>
      <cdr:x>0.64962</cdr:x>
      <cdr:y>0.63291</cdr:y>
    </cdr:from>
    <cdr:to>
      <cdr:x>0.87799</cdr:x>
      <cdr:y>0.71242</cdr:y>
    </cdr:to>
    <cdr:sp macro="" textlink="">
      <cdr:nvSpPr>
        <cdr:cNvPr id="15" name="Скругленный прямоугольник 14"/>
        <cdr:cNvSpPr/>
      </cdr:nvSpPr>
      <cdr:spPr>
        <a:xfrm xmlns:a="http://schemas.openxmlformats.org/drawingml/2006/main">
          <a:off x="5940152" y="3600400"/>
          <a:ext cx="2088233" cy="452298"/>
        </a:xfrm>
        <a:prstGeom xmlns:a="http://schemas.openxmlformats.org/drawingml/2006/main" prst="roundRect">
          <a:avLst/>
        </a:prstGeom>
        <a:solidFill xmlns:a="http://schemas.openxmlformats.org/drawingml/2006/main">
          <a:schemeClr val="accent2">
            <a:lumMod val="20000"/>
            <a:lumOff val="80000"/>
          </a:schemeClr>
        </a:solidFill>
      </cdr:spPr>
      <cdr:style>
        <a:lnRef xmlns:a="http://schemas.openxmlformats.org/drawingml/2006/main" idx="1">
          <a:schemeClr val="accent2"/>
        </a:lnRef>
        <a:fillRef xmlns:a="http://schemas.openxmlformats.org/drawingml/2006/main" idx="2">
          <a:schemeClr val="accent2"/>
        </a:fillRef>
        <a:effectRef xmlns:a="http://schemas.openxmlformats.org/drawingml/2006/main" idx="1">
          <a:schemeClr val="accent2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lIns="0" tIns="0" rIns="0" bIns="0" rtlCol="0" anchor="ctr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200" b="1" dirty="0" smtClean="0">
              <a:solidFill>
                <a:prstClr val="black"/>
              </a:solidFill>
              <a:latin typeface="TimesET" pitchFamily="2" charset="0"/>
            </a:rPr>
            <a:t>социальное обслуживание населения</a:t>
          </a:r>
          <a:endParaRPr lang="ru-RU" sz="1200" b="1" dirty="0">
            <a:solidFill>
              <a:prstClr val="black"/>
            </a:solidFill>
            <a:latin typeface="TimesET" pitchFamily="2" charset="0"/>
          </a:endParaRPr>
        </a:p>
      </cdr:txBody>
    </cdr:sp>
  </cdr:relSizeAnchor>
  <cdr:relSizeAnchor xmlns:cdr="http://schemas.openxmlformats.org/drawingml/2006/chartDrawing">
    <cdr:from>
      <cdr:x>0.64962</cdr:x>
      <cdr:y>0.73418</cdr:y>
    </cdr:from>
    <cdr:to>
      <cdr:x>0.87799</cdr:x>
      <cdr:y>0.81369</cdr:y>
    </cdr:to>
    <cdr:sp macro="" textlink="">
      <cdr:nvSpPr>
        <cdr:cNvPr id="16" name="Скругленный прямоугольник 15"/>
        <cdr:cNvSpPr/>
      </cdr:nvSpPr>
      <cdr:spPr>
        <a:xfrm xmlns:a="http://schemas.openxmlformats.org/drawingml/2006/main">
          <a:off x="5940152" y="4176464"/>
          <a:ext cx="2088233" cy="452298"/>
        </a:xfrm>
        <a:prstGeom xmlns:a="http://schemas.openxmlformats.org/drawingml/2006/main" prst="roundRect">
          <a:avLst/>
        </a:prstGeom>
        <a:solidFill xmlns:a="http://schemas.openxmlformats.org/drawingml/2006/main">
          <a:schemeClr val="accent2">
            <a:lumMod val="20000"/>
            <a:lumOff val="80000"/>
          </a:schemeClr>
        </a:solidFill>
      </cdr:spPr>
      <cdr:style>
        <a:lnRef xmlns:a="http://schemas.openxmlformats.org/drawingml/2006/main" idx="1">
          <a:schemeClr val="accent2"/>
        </a:lnRef>
        <a:fillRef xmlns:a="http://schemas.openxmlformats.org/drawingml/2006/main" idx="2">
          <a:schemeClr val="accent2"/>
        </a:fillRef>
        <a:effectRef xmlns:a="http://schemas.openxmlformats.org/drawingml/2006/main" idx="1">
          <a:schemeClr val="accent2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lIns="0" tIns="0" rIns="0" bIns="0" rtlCol="0" anchor="ctr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200" b="1" dirty="0" smtClean="0">
              <a:solidFill>
                <a:prstClr val="black"/>
              </a:solidFill>
              <a:latin typeface="TimesET" pitchFamily="2" charset="0"/>
            </a:rPr>
            <a:t>пенсионное </a:t>
          </a:r>
          <a:r>
            <a:rPr lang="ru-RU" sz="1200" b="1" dirty="0">
              <a:solidFill>
                <a:prstClr val="black"/>
              </a:solidFill>
              <a:latin typeface="TimesET" pitchFamily="2" charset="0"/>
            </a:rPr>
            <a:t>обеспечение</a:t>
          </a:r>
        </a:p>
      </cdr:txBody>
    </cdr:sp>
  </cdr:relSizeAnchor>
  <cdr:relSizeAnchor xmlns:cdr="http://schemas.openxmlformats.org/drawingml/2006/chartDrawing">
    <cdr:from>
      <cdr:x>0.64962</cdr:x>
      <cdr:y>0.83544</cdr:y>
    </cdr:from>
    <cdr:to>
      <cdr:x>0.87799</cdr:x>
      <cdr:y>0.91495</cdr:y>
    </cdr:to>
    <cdr:sp macro="" textlink="">
      <cdr:nvSpPr>
        <cdr:cNvPr id="17" name="Скругленный прямоугольник 16"/>
        <cdr:cNvSpPr/>
      </cdr:nvSpPr>
      <cdr:spPr>
        <a:xfrm xmlns:a="http://schemas.openxmlformats.org/drawingml/2006/main">
          <a:off x="5940152" y="4752528"/>
          <a:ext cx="2088233" cy="452298"/>
        </a:xfrm>
        <a:prstGeom xmlns:a="http://schemas.openxmlformats.org/drawingml/2006/main" prst="roundRect">
          <a:avLst/>
        </a:prstGeom>
        <a:solidFill xmlns:a="http://schemas.openxmlformats.org/drawingml/2006/main">
          <a:schemeClr val="accent2">
            <a:lumMod val="20000"/>
            <a:lumOff val="80000"/>
          </a:schemeClr>
        </a:solidFill>
      </cdr:spPr>
      <cdr:style>
        <a:lnRef xmlns:a="http://schemas.openxmlformats.org/drawingml/2006/main" idx="1">
          <a:schemeClr val="accent2"/>
        </a:lnRef>
        <a:fillRef xmlns:a="http://schemas.openxmlformats.org/drawingml/2006/main" idx="2">
          <a:schemeClr val="accent2"/>
        </a:fillRef>
        <a:effectRef xmlns:a="http://schemas.openxmlformats.org/drawingml/2006/main" idx="1">
          <a:schemeClr val="accent2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lIns="0" tIns="0" rIns="0" bIns="0" rtlCol="0" anchor="ctr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200" b="1" dirty="0" smtClean="0">
              <a:solidFill>
                <a:prstClr val="black"/>
              </a:solidFill>
              <a:latin typeface="TimesET" pitchFamily="2" charset="0"/>
            </a:rPr>
            <a:t>другие </a:t>
          </a:r>
          <a:r>
            <a:rPr lang="ru-RU" sz="1200" b="1" dirty="0">
              <a:solidFill>
                <a:prstClr val="black"/>
              </a:solidFill>
              <a:latin typeface="TimesET" pitchFamily="2" charset="0"/>
            </a:rPr>
            <a:t>вопросы в области социальной политики</a:t>
          </a:r>
        </a:p>
      </cdr:txBody>
    </cdr:sp>
  </cdr:relSizeAnchor>
  <cdr:relSizeAnchor xmlns:cdr="http://schemas.openxmlformats.org/drawingml/2006/chartDrawing">
    <cdr:from>
      <cdr:x>0.89531</cdr:x>
      <cdr:y>0.43038</cdr:y>
    </cdr:from>
    <cdr:to>
      <cdr:x>1</cdr:x>
      <cdr:y>0.50989</cdr:y>
    </cdr:to>
    <cdr:sp macro="" textlink="">
      <cdr:nvSpPr>
        <cdr:cNvPr id="18" name="Скругленный прямоугольник 17"/>
        <cdr:cNvSpPr/>
      </cdr:nvSpPr>
      <cdr:spPr>
        <a:xfrm xmlns:a="http://schemas.openxmlformats.org/drawingml/2006/main">
          <a:off x="8186688" y="2448272"/>
          <a:ext cx="957312" cy="452298"/>
        </a:xfrm>
        <a:prstGeom xmlns:a="http://schemas.openxmlformats.org/drawingml/2006/main" prst="roundRect">
          <a:avLst/>
        </a:prstGeom>
        <a:solidFill xmlns:a="http://schemas.openxmlformats.org/drawingml/2006/main">
          <a:schemeClr val="accent2">
            <a:lumMod val="20000"/>
            <a:lumOff val="80000"/>
          </a:schemeClr>
        </a:solidFill>
      </cdr:spPr>
      <cdr:style>
        <a:lnRef xmlns:a="http://schemas.openxmlformats.org/drawingml/2006/main" idx="1">
          <a:schemeClr val="accent2"/>
        </a:lnRef>
        <a:fillRef xmlns:a="http://schemas.openxmlformats.org/drawingml/2006/main" idx="2">
          <a:schemeClr val="accent2"/>
        </a:fillRef>
        <a:effectRef xmlns:a="http://schemas.openxmlformats.org/drawingml/2006/main" idx="1">
          <a:schemeClr val="accent2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lIns="0" tIns="0" rIns="0" bIns="0" rtlCol="0" anchor="ctr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200" b="1" dirty="0" smtClean="0">
              <a:solidFill>
                <a:prstClr val="black"/>
              </a:solidFill>
              <a:latin typeface="TimesET" pitchFamily="2" charset="0"/>
            </a:rPr>
            <a:t>5659,7</a:t>
          </a:r>
          <a:endParaRPr lang="ru-RU" sz="1200" b="1" dirty="0">
            <a:solidFill>
              <a:prstClr val="black"/>
            </a:solidFill>
            <a:latin typeface="TimesET" pitchFamily="2" charset="0"/>
          </a:endParaRPr>
        </a:p>
      </cdr:txBody>
    </cdr:sp>
  </cdr:relSizeAnchor>
  <cdr:relSizeAnchor xmlns:cdr="http://schemas.openxmlformats.org/drawingml/2006/chartDrawing">
    <cdr:from>
      <cdr:x>0.89431</cdr:x>
      <cdr:y>0.53165</cdr:y>
    </cdr:from>
    <cdr:to>
      <cdr:x>0.999</cdr:x>
      <cdr:y>0.61115</cdr:y>
    </cdr:to>
    <cdr:sp macro="" textlink="">
      <cdr:nvSpPr>
        <cdr:cNvPr id="19" name="Скругленный прямоугольник 18"/>
        <cdr:cNvSpPr/>
      </cdr:nvSpPr>
      <cdr:spPr>
        <a:xfrm xmlns:a="http://schemas.openxmlformats.org/drawingml/2006/main">
          <a:off x="8177544" y="3024336"/>
          <a:ext cx="957312" cy="452298"/>
        </a:xfrm>
        <a:prstGeom xmlns:a="http://schemas.openxmlformats.org/drawingml/2006/main" prst="roundRect">
          <a:avLst/>
        </a:prstGeom>
        <a:solidFill xmlns:a="http://schemas.openxmlformats.org/drawingml/2006/main">
          <a:schemeClr val="accent2">
            <a:lumMod val="20000"/>
            <a:lumOff val="80000"/>
          </a:schemeClr>
        </a:solidFill>
      </cdr:spPr>
      <cdr:style>
        <a:lnRef xmlns:a="http://schemas.openxmlformats.org/drawingml/2006/main" idx="1">
          <a:schemeClr val="accent2"/>
        </a:lnRef>
        <a:fillRef xmlns:a="http://schemas.openxmlformats.org/drawingml/2006/main" idx="2">
          <a:schemeClr val="accent2"/>
        </a:fillRef>
        <a:effectRef xmlns:a="http://schemas.openxmlformats.org/drawingml/2006/main" idx="1">
          <a:schemeClr val="accent2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lIns="0" tIns="0" rIns="0" bIns="0" rtlCol="0" anchor="ctr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200" b="1" dirty="0" smtClean="0">
              <a:solidFill>
                <a:prstClr val="black"/>
              </a:solidFill>
              <a:latin typeface="TimesET" pitchFamily="2" charset="0"/>
            </a:rPr>
            <a:t>899,1</a:t>
          </a:r>
          <a:endParaRPr lang="ru-RU" sz="1200" b="1" dirty="0">
            <a:solidFill>
              <a:prstClr val="black"/>
            </a:solidFill>
            <a:latin typeface="TimesET" pitchFamily="2" charset="0"/>
          </a:endParaRPr>
        </a:p>
      </cdr:txBody>
    </cdr:sp>
  </cdr:relSizeAnchor>
  <cdr:relSizeAnchor xmlns:cdr="http://schemas.openxmlformats.org/drawingml/2006/chartDrawing">
    <cdr:from>
      <cdr:x>0.89531</cdr:x>
      <cdr:y>0.63291</cdr:y>
    </cdr:from>
    <cdr:to>
      <cdr:x>1</cdr:x>
      <cdr:y>0.71242</cdr:y>
    </cdr:to>
    <cdr:sp macro="" textlink="">
      <cdr:nvSpPr>
        <cdr:cNvPr id="20" name="Скругленный прямоугольник 19"/>
        <cdr:cNvSpPr/>
      </cdr:nvSpPr>
      <cdr:spPr>
        <a:xfrm xmlns:a="http://schemas.openxmlformats.org/drawingml/2006/main">
          <a:off x="8186688" y="3600400"/>
          <a:ext cx="957312" cy="452298"/>
        </a:xfrm>
        <a:prstGeom xmlns:a="http://schemas.openxmlformats.org/drawingml/2006/main" prst="roundRect">
          <a:avLst/>
        </a:prstGeom>
        <a:solidFill xmlns:a="http://schemas.openxmlformats.org/drawingml/2006/main">
          <a:schemeClr val="accent2">
            <a:lumMod val="20000"/>
            <a:lumOff val="80000"/>
          </a:schemeClr>
        </a:solidFill>
      </cdr:spPr>
      <cdr:style>
        <a:lnRef xmlns:a="http://schemas.openxmlformats.org/drawingml/2006/main" idx="1">
          <a:schemeClr val="accent2"/>
        </a:lnRef>
        <a:fillRef xmlns:a="http://schemas.openxmlformats.org/drawingml/2006/main" idx="2">
          <a:schemeClr val="accent2"/>
        </a:fillRef>
        <a:effectRef xmlns:a="http://schemas.openxmlformats.org/drawingml/2006/main" idx="1">
          <a:schemeClr val="accent2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lIns="0" tIns="0" rIns="0" bIns="0" rtlCol="0" anchor="ctr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200" b="1" dirty="0" smtClean="0">
              <a:solidFill>
                <a:prstClr val="black"/>
              </a:solidFill>
              <a:latin typeface="TimesET" pitchFamily="2" charset="0"/>
            </a:rPr>
            <a:t>749,4</a:t>
          </a:r>
          <a:endParaRPr lang="ru-RU" sz="1200" b="1" dirty="0">
            <a:solidFill>
              <a:prstClr val="black"/>
            </a:solidFill>
            <a:latin typeface="TimesET" pitchFamily="2" charset="0"/>
          </a:endParaRPr>
        </a:p>
      </cdr:txBody>
    </cdr:sp>
  </cdr:relSizeAnchor>
  <cdr:relSizeAnchor xmlns:cdr="http://schemas.openxmlformats.org/drawingml/2006/chartDrawing">
    <cdr:from>
      <cdr:x>0.89531</cdr:x>
      <cdr:y>0.73418</cdr:y>
    </cdr:from>
    <cdr:to>
      <cdr:x>1</cdr:x>
      <cdr:y>0.81369</cdr:y>
    </cdr:to>
    <cdr:sp macro="" textlink="">
      <cdr:nvSpPr>
        <cdr:cNvPr id="21" name="Скругленный прямоугольник 20"/>
        <cdr:cNvSpPr/>
      </cdr:nvSpPr>
      <cdr:spPr>
        <a:xfrm xmlns:a="http://schemas.openxmlformats.org/drawingml/2006/main">
          <a:off x="8186688" y="4176464"/>
          <a:ext cx="957312" cy="452298"/>
        </a:xfrm>
        <a:prstGeom xmlns:a="http://schemas.openxmlformats.org/drawingml/2006/main" prst="roundRect">
          <a:avLst/>
        </a:prstGeom>
        <a:solidFill xmlns:a="http://schemas.openxmlformats.org/drawingml/2006/main">
          <a:schemeClr val="accent2">
            <a:lumMod val="20000"/>
            <a:lumOff val="80000"/>
          </a:schemeClr>
        </a:solidFill>
      </cdr:spPr>
      <cdr:style>
        <a:lnRef xmlns:a="http://schemas.openxmlformats.org/drawingml/2006/main" idx="1">
          <a:schemeClr val="accent2"/>
        </a:lnRef>
        <a:fillRef xmlns:a="http://schemas.openxmlformats.org/drawingml/2006/main" idx="2">
          <a:schemeClr val="accent2"/>
        </a:fillRef>
        <a:effectRef xmlns:a="http://schemas.openxmlformats.org/drawingml/2006/main" idx="1">
          <a:schemeClr val="accent2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lIns="0" tIns="0" rIns="0" bIns="0" rtlCol="0" anchor="ctr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200" b="1" dirty="0" smtClean="0">
              <a:solidFill>
                <a:prstClr val="black"/>
              </a:solidFill>
              <a:latin typeface="TimesET" pitchFamily="2" charset="0"/>
            </a:rPr>
            <a:t>30,9</a:t>
          </a:r>
          <a:endParaRPr lang="ru-RU" sz="1200" b="1" dirty="0">
            <a:solidFill>
              <a:prstClr val="black"/>
            </a:solidFill>
            <a:latin typeface="TimesET" pitchFamily="2" charset="0"/>
          </a:endParaRPr>
        </a:p>
      </cdr:txBody>
    </cdr:sp>
  </cdr:relSizeAnchor>
  <cdr:relSizeAnchor xmlns:cdr="http://schemas.openxmlformats.org/drawingml/2006/chartDrawing">
    <cdr:from>
      <cdr:x>0.89531</cdr:x>
      <cdr:y>0.83544</cdr:y>
    </cdr:from>
    <cdr:to>
      <cdr:x>1</cdr:x>
      <cdr:y>0.91495</cdr:y>
    </cdr:to>
    <cdr:sp macro="" textlink="">
      <cdr:nvSpPr>
        <cdr:cNvPr id="22" name="Скругленный прямоугольник 21"/>
        <cdr:cNvSpPr/>
      </cdr:nvSpPr>
      <cdr:spPr>
        <a:xfrm xmlns:a="http://schemas.openxmlformats.org/drawingml/2006/main">
          <a:off x="8186688" y="4752528"/>
          <a:ext cx="957312" cy="452298"/>
        </a:xfrm>
        <a:prstGeom xmlns:a="http://schemas.openxmlformats.org/drawingml/2006/main" prst="roundRect">
          <a:avLst/>
        </a:prstGeom>
        <a:solidFill xmlns:a="http://schemas.openxmlformats.org/drawingml/2006/main">
          <a:schemeClr val="accent2">
            <a:lumMod val="20000"/>
            <a:lumOff val="80000"/>
          </a:schemeClr>
        </a:solidFill>
      </cdr:spPr>
      <cdr:style>
        <a:lnRef xmlns:a="http://schemas.openxmlformats.org/drawingml/2006/main" idx="1">
          <a:schemeClr val="accent2"/>
        </a:lnRef>
        <a:fillRef xmlns:a="http://schemas.openxmlformats.org/drawingml/2006/main" idx="2">
          <a:schemeClr val="accent2"/>
        </a:fillRef>
        <a:effectRef xmlns:a="http://schemas.openxmlformats.org/drawingml/2006/main" idx="1">
          <a:schemeClr val="accent2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lIns="0" tIns="0" rIns="0" bIns="0" rtlCol="0" anchor="ctr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200" b="1" dirty="0" smtClean="0">
              <a:solidFill>
                <a:prstClr val="black"/>
              </a:solidFill>
              <a:latin typeface="TimesET" pitchFamily="2" charset="0"/>
            </a:rPr>
            <a:t>43,9</a:t>
          </a:r>
          <a:endParaRPr lang="ru-RU" sz="1200" b="1" dirty="0">
            <a:solidFill>
              <a:prstClr val="black"/>
            </a:solidFill>
            <a:latin typeface="TimesET" pitchFamily="2" charset="0"/>
          </a:endParaRPr>
        </a:p>
      </cdr:txBody>
    </cdr:sp>
  </cdr:relSizeAnchor>
  <cdr:relSizeAnchor xmlns:cdr="http://schemas.openxmlformats.org/drawingml/2006/chartDrawing">
    <cdr:from>
      <cdr:x>0.5</cdr:x>
      <cdr:y>0.64557</cdr:y>
    </cdr:from>
    <cdr:to>
      <cdr:x>0.62206</cdr:x>
      <cdr:y>0.72152</cdr:y>
    </cdr:to>
    <cdr:sp macro="" textlink="">
      <cdr:nvSpPr>
        <cdr:cNvPr id="2" name="Овал 1"/>
        <cdr:cNvSpPr/>
      </cdr:nvSpPr>
      <cdr:spPr>
        <a:xfrm xmlns:a="http://schemas.openxmlformats.org/drawingml/2006/main">
          <a:off x="4572000" y="3672408"/>
          <a:ext cx="1116124" cy="432048"/>
        </a:xfrm>
        <a:prstGeom xmlns:a="http://schemas.openxmlformats.org/drawingml/2006/main" prst="ellipse">
          <a:avLst/>
        </a:prstGeom>
      </cdr:spPr>
      <cdr:style>
        <a:lnRef xmlns:a="http://schemas.openxmlformats.org/drawingml/2006/main" idx="2">
          <a:schemeClr val="accent5">
            <a:shade val="50000"/>
          </a:schemeClr>
        </a:lnRef>
        <a:fillRef xmlns:a="http://schemas.openxmlformats.org/drawingml/2006/main" idx="1">
          <a:schemeClr val="accent5"/>
        </a:fillRef>
        <a:effectRef xmlns:a="http://schemas.openxmlformats.org/drawingml/2006/main" idx="0">
          <a:schemeClr val="accent5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 lIns="0" tIns="0" rIns="0" bIns="0" anchor="ctr"/>
        <a:lstStyle xmlns:a="http://schemas.openxmlformats.org/drawingml/2006/main"/>
        <a:p xmlns:a="http://schemas.openxmlformats.org/drawingml/2006/main">
          <a:pPr algn="ctr"/>
          <a:r>
            <a:rPr lang="ru-RU" sz="1600" b="1" dirty="0" smtClean="0">
              <a:solidFill>
                <a:srgbClr val="FF0000"/>
              </a:solidFill>
              <a:latin typeface="TimesET" pitchFamily="2" charset="0"/>
            </a:rPr>
            <a:t>+306,6</a:t>
          </a:r>
          <a:endParaRPr lang="ru-RU" sz="1600" b="1" dirty="0">
            <a:solidFill>
              <a:srgbClr val="FF0000"/>
            </a:solidFill>
            <a:latin typeface="TimesET" pitchFamily="2" charset="0"/>
          </a:endParaRPr>
        </a:p>
      </cdr:txBody>
    </cdr:sp>
  </cdr:relSizeAnchor>
</c:userShapes>
</file>

<file path=ppt/drawings/drawing18.xml><?xml version="1.0" encoding="utf-8"?>
<c:userShapes xmlns:c="http://schemas.openxmlformats.org/drawingml/2006/chart">
  <cdr:relSizeAnchor xmlns:cdr="http://schemas.openxmlformats.org/drawingml/2006/chartDrawing">
    <cdr:from>
      <cdr:x>0.21111</cdr:x>
      <cdr:y>0.36938</cdr:y>
    </cdr:from>
    <cdr:to>
      <cdr:x>0.42626</cdr:x>
      <cdr:y>0.5079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907695" y="1728192"/>
          <a:ext cx="1944202" cy="64807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lIns="0" tIns="0" rIns="0" bIns="0" rtlCol="0" anchor="ctr"/>
        <a:lstStyle xmlns:a="http://schemas.openxmlformats.org/drawingml/2006/main"/>
        <a:p xmlns:a="http://schemas.openxmlformats.org/drawingml/2006/main">
          <a:pPr algn="ctr"/>
          <a:r>
            <a:rPr lang="ru-RU" sz="3600" b="1" dirty="0" smtClean="0">
              <a:latin typeface="TimesET" pitchFamily="2" charset="0"/>
            </a:rPr>
            <a:t>43 </a:t>
          </a:r>
          <a:r>
            <a:rPr lang="en-US" sz="3600" b="1" dirty="0" smtClean="0">
              <a:latin typeface="TimesET" pitchFamily="2" charset="0"/>
            </a:rPr>
            <a:t>836</a:t>
          </a:r>
          <a:r>
            <a:rPr lang="ru-RU" sz="3600" b="1" dirty="0" smtClean="0">
              <a:latin typeface="TimesET" pitchFamily="2" charset="0"/>
            </a:rPr>
            <a:t>,</a:t>
          </a:r>
          <a:r>
            <a:rPr lang="en-US" sz="3600" b="1" dirty="0" smtClean="0">
              <a:latin typeface="TimesET" pitchFamily="2" charset="0"/>
            </a:rPr>
            <a:t>7</a:t>
          </a:r>
          <a:endParaRPr lang="ru-RU" sz="3600" b="1" dirty="0" smtClean="0">
            <a:latin typeface="TimesET" pitchFamily="2" charset="0"/>
          </a:endParaRPr>
        </a:p>
      </cdr:txBody>
    </cdr:sp>
  </cdr:relSizeAnchor>
</c:userShapes>
</file>

<file path=ppt/drawings/drawing19.xml><?xml version="1.0" encoding="utf-8"?>
<c:userShapes xmlns:c="http://schemas.openxmlformats.org/drawingml/2006/chart">
  <cdr:relSizeAnchor xmlns:cdr="http://schemas.openxmlformats.org/drawingml/2006/chartDrawing">
    <cdr:from>
      <cdr:x>0.15422</cdr:x>
      <cdr:y>0.00177</cdr:y>
    </cdr:from>
    <cdr:to>
      <cdr:x>0.83644</cdr:x>
      <cdr:y>0.10774</cdr:y>
    </cdr:to>
    <cdr:sp macro="" textlink="">
      <cdr:nvSpPr>
        <cdr:cNvPr id="10" name="TextBox 1"/>
        <cdr:cNvSpPr txBox="1"/>
      </cdr:nvSpPr>
      <cdr:spPr>
        <a:xfrm xmlns:a="http://schemas.openxmlformats.org/drawingml/2006/main">
          <a:off x="439286" y="5555"/>
          <a:ext cx="1943261" cy="332557"/>
        </a:xfrm>
        <a:prstGeom xmlns:a="http://schemas.openxmlformats.org/drawingml/2006/main" prst="round1Rect">
          <a:avLst/>
        </a:prstGeom>
        <a:ln xmlns:a="http://schemas.openxmlformats.org/drawingml/2006/main"/>
      </cdr:spPr>
      <cdr:style>
        <a:lnRef xmlns:a="http://schemas.openxmlformats.org/drawingml/2006/main" idx="1">
          <a:schemeClr val="accent1"/>
        </a:lnRef>
        <a:fillRef xmlns:a="http://schemas.openxmlformats.org/drawingml/2006/main" idx="2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lIns="0" tIns="0" rIns="0" bIns="0" rtlCol="0">
          <a:noAutofit/>
        </a:bodyPr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100" b="1" dirty="0" smtClean="0">
              <a:solidFill>
                <a:prstClr val="black"/>
              </a:solidFill>
              <a:latin typeface="TimesET" pitchFamily="2" charset="0"/>
            </a:rPr>
            <a:t>Объем финансирования программы </a:t>
          </a:r>
          <a:endParaRPr lang="ru-RU" sz="1100" b="1" dirty="0">
            <a:solidFill>
              <a:prstClr val="black"/>
            </a:solidFill>
            <a:latin typeface="TimesET" pitchFamily="2" charset="0"/>
          </a:endParaRPr>
        </a:p>
      </cdr:txBody>
    </cdr:sp>
  </cdr:relSizeAnchor>
  <cdr:relSizeAnchor xmlns:cdr="http://schemas.openxmlformats.org/drawingml/2006/chartDrawing">
    <cdr:from>
      <cdr:x>0.86206</cdr:x>
      <cdr:y>0</cdr:y>
    </cdr:from>
    <cdr:to>
      <cdr:x>1</cdr:x>
      <cdr:y>0.08315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455522" y="0"/>
          <a:ext cx="392916" cy="26094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lIns="0" tIns="0" rIns="0" bIns="0" rtlCol="0"/>
        <a:lstStyle xmlns:a="http://schemas.openxmlformats.org/drawingml/2006/main"/>
        <a:p xmlns:a="http://schemas.openxmlformats.org/drawingml/2006/main">
          <a:r>
            <a:rPr lang="ru-RU" sz="800" b="1" dirty="0" smtClean="0">
              <a:latin typeface="TimesET" pitchFamily="2" charset="0"/>
            </a:rPr>
            <a:t>млн. рублей</a:t>
          </a:r>
          <a:endParaRPr lang="ru-RU" sz="800" b="1" dirty="0">
            <a:latin typeface="TimesET" pitchFamily="2" charset="0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0.13721</cdr:x>
      <cdr:y>0.48417</cdr:y>
    </cdr:from>
    <cdr:to>
      <cdr:x>0.23465</cdr:x>
      <cdr:y>0.56919</cdr:y>
    </cdr:to>
    <cdr:cxnSp macro="">
      <cdr:nvCxnSpPr>
        <cdr:cNvPr id="2" name="Прямая со стрелкой 1"/>
        <cdr:cNvCxnSpPr/>
      </cdr:nvCxnSpPr>
      <cdr:spPr>
        <a:xfrm xmlns:a="http://schemas.openxmlformats.org/drawingml/2006/main" flipV="1">
          <a:off x="633353" y="1621245"/>
          <a:ext cx="449770" cy="284675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rgbClr val="FF0000"/>
          </a:solidFill>
          <a:tailEnd type="arrow"/>
        </a:ln>
      </cdr:spPr>
      <cdr:style>
        <a:lnRef xmlns:a="http://schemas.openxmlformats.org/drawingml/2006/main" idx="3">
          <a:schemeClr val="accent5"/>
        </a:lnRef>
        <a:fillRef xmlns:a="http://schemas.openxmlformats.org/drawingml/2006/main" idx="0">
          <a:schemeClr val="accent5"/>
        </a:fillRef>
        <a:effectRef xmlns:a="http://schemas.openxmlformats.org/drawingml/2006/main" idx="2">
          <a:schemeClr val="accent5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0.11019</cdr:x>
      <cdr:y>0.42704</cdr:y>
    </cdr:from>
    <cdr:to>
      <cdr:x>0.27667</cdr:x>
      <cdr:y>0.50328</cdr:y>
    </cdr:to>
    <cdr:sp macro="" textlink="">
      <cdr:nvSpPr>
        <cdr:cNvPr id="4" name="Поле 1"/>
        <cdr:cNvSpPr txBox="1"/>
      </cdr:nvSpPr>
      <cdr:spPr>
        <a:xfrm xmlns:a="http://schemas.openxmlformats.org/drawingml/2006/main" rot="21015857">
          <a:off x="508652" y="1429919"/>
          <a:ext cx="768466" cy="255288"/>
        </a:xfrm>
        <a:prstGeom xmlns:a="http://schemas.openxmlformats.org/drawingml/2006/main" prst="rect">
          <a:avLst/>
        </a:prstGeom>
        <a:scene3d xmlns:a="http://schemas.openxmlformats.org/drawingml/2006/main">
          <a:camera prst="orthographicFront">
            <a:rot lat="0" lon="0" rev="1200000"/>
          </a:camera>
          <a:lightRig rig="threePt" dir="t"/>
        </a:scene3d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marR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050" b="1" dirty="0" smtClean="0">
              <a:solidFill>
                <a:srgbClr val="FF0000"/>
              </a:solidFill>
              <a:latin typeface="TimesET" pitchFamily="2" charset="0"/>
              <a:cs typeface="Times New Roman" panose="02020603050405020304" pitchFamily="18" charset="0"/>
            </a:rPr>
            <a:t>+2426,6</a:t>
          </a:r>
          <a:endParaRPr lang="ru-RU" sz="1050" b="1" dirty="0">
            <a:solidFill>
              <a:srgbClr val="FF0000"/>
            </a:solidFill>
            <a:latin typeface="TimesET" pitchFamily="2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0.11358</cdr:x>
      <cdr:y>0.55527</cdr:y>
    </cdr:from>
    <cdr:to>
      <cdr:x>0.30813</cdr:x>
      <cdr:y>0.62271</cdr:y>
    </cdr:to>
    <cdr:sp macro="" textlink="">
      <cdr:nvSpPr>
        <cdr:cNvPr id="5" name="Поле 1"/>
        <cdr:cNvSpPr txBox="1"/>
      </cdr:nvSpPr>
      <cdr:spPr>
        <a:xfrm xmlns:a="http://schemas.openxmlformats.org/drawingml/2006/main" rot="20568920">
          <a:off x="589195" y="1819848"/>
          <a:ext cx="1009243" cy="221045"/>
        </a:xfrm>
        <a:prstGeom xmlns:a="http://schemas.openxmlformats.org/drawingml/2006/main" prst="rect">
          <a:avLst/>
        </a:prstGeom>
        <a:scene3d xmlns:a="http://schemas.openxmlformats.org/drawingml/2006/main">
          <a:camera prst="orthographicFront">
            <a:rot lat="0" lon="0" rev="1200000"/>
          </a:camera>
          <a:lightRig rig="threePt" dir="t"/>
        </a:scene3d>
      </cdr:spPr>
      <cdr:txBody>
        <a:bodyPr xmlns:a="http://schemas.openxmlformats.org/drawingml/2006/main" wrap="square" lIns="0" tIns="0" rIns="0" bIns="0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marR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050" b="1" dirty="0" smtClean="0">
              <a:solidFill>
                <a:srgbClr val="FF0000"/>
              </a:solidFill>
              <a:latin typeface="TimesET" pitchFamily="2" charset="0"/>
              <a:cs typeface="Times New Roman" panose="02020603050405020304" pitchFamily="18" charset="0"/>
            </a:rPr>
            <a:t>+7,6%</a:t>
          </a:r>
          <a:endParaRPr lang="ru-RU" sz="1050" b="1" dirty="0">
            <a:solidFill>
              <a:srgbClr val="FF0000"/>
            </a:solidFill>
            <a:latin typeface="TimesET" pitchFamily="2" charset="0"/>
            <a:cs typeface="Times New Roman" panose="02020603050405020304" pitchFamily="18" charset="0"/>
          </a:endParaRPr>
        </a:p>
        <a:p xmlns:a="http://schemas.openxmlformats.org/drawingml/2006/main">
          <a:endParaRPr lang="ru-RU" sz="1050" dirty="0"/>
        </a:p>
      </cdr:txBody>
    </cdr:sp>
  </cdr:relSizeAnchor>
  <cdr:relSizeAnchor xmlns:cdr="http://schemas.openxmlformats.org/drawingml/2006/chartDrawing">
    <cdr:from>
      <cdr:x>0.32825</cdr:x>
      <cdr:y>0.4727</cdr:y>
    </cdr:from>
    <cdr:to>
      <cdr:x>0.43783</cdr:x>
      <cdr:y>0.55385</cdr:y>
    </cdr:to>
    <cdr:cxnSp macro="">
      <cdr:nvCxnSpPr>
        <cdr:cNvPr id="6" name="Прямая со стрелкой 5"/>
        <cdr:cNvCxnSpPr/>
      </cdr:nvCxnSpPr>
      <cdr:spPr>
        <a:xfrm xmlns:a="http://schemas.openxmlformats.org/drawingml/2006/main" flipV="1">
          <a:off x="1702802" y="1549237"/>
          <a:ext cx="568454" cy="265977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rgbClr val="FF0000"/>
          </a:solidFill>
          <a:tailEnd type="arrow"/>
        </a:ln>
      </cdr:spPr>
      <cdr:style>
        <a:lnRef xmlns:a="http://schemas.openxmlformats.org/drawingml/2006/main" idx="3">
          <a:schemeClr val="accent5"/>
        </a:lnRef>
        <a:fillRef xmlns:a="http://schemas.openxmlformats.org/drawingml/2006/main" idx="0">
          <a:schemeClr val="accent5"/>
        </a:fillRef>
        <a:effectRef xmlns:a="http://schemas.openxmlformats.org/drawingml/2006/main" idx="2">
          <a:schemeClr val="accent5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0.27615</cdr:x>
      <cdr:y>0.425</cdr:y>
    </cdr:from>
    <cdr:to>
      <cdr:x>0.4772</cdr:x>
      <cdr:y>0.50124</cdr:y>
    </cdr:to>
    <cdr:sp macro="" textlink="">
      <cdr:nvSpPr>
        <cdr:cNvPr id="7" name="Поле 1"/>
        <cdr:cNvSpPr txBox="1"/>
      </cdr:nvSpPr>
      <cdr:spPr>
        <a:xfrm xmlns:a="http://schemas.openxmlformats.org/drawingml/2006/main" rot="20735258">
          <a:off x="1274709" y="1423108"/>
          <a:ext cx="928040" cy="255289"/>
        </a:xfrm>
        <a:prstGeom xmlns:a="http://schemas.openxmlformats.org/drawingml/2006/main" prst="rect">
          <a:avLst/>
        </a:prstGeom>
        <a:scene3d xmlns:a="http://schemas.openxmlformats.org/drawingml/2006/main">
          <a:camera prst="orthographicFront">
            <a:rot lat="0" lon="0" rev="1200000"/>
          </a:camera>
          <a:lightRig rig="threePt" dir="t"/>
        </a:scene3d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marR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050" b="1" dirty="0" smtClean="0">
              <a:solidFill>
                <a:srgbClr val="FF0000"/>
              </a:solidFill>
              <a:latin typeface="TimesET" pitchFamily="2" charset="0"/>
              <a:cs typeface="Times New Roman" panose="02020603050405020304" pitchFamily="18" charset="0"/>
            </a:rPr>
            <a:t>+4340,1</a:t>
          </a:r>
          <a:endParaRPr lang="ru-RU" sz="1050" b="1" dirty="0">
            <a:solidFill>
              <a:srgbClr val="FF0000"/>
            </a:solidFill>
            <a:latin typeface="TimesET" pitchFamily="2" charset="0"/>
            <a:cs typeface="Times New Roman" panose="02020603050405020304" pitchFamily="18" charset="0"/>
          </a:endParaRPr>
        </a:p>
        <a:p xmlns:a="http://schemas.openxmlformats.org/drawingml/2006/main">
          <a:endParaRPr lang="ru-RU" sz="1050" dirty="0"/>
        </a:p>
      </cdr:txBody>
    </cdr:sp>
  </cdr:relSizeAnchor>
  <cdr:relSizeAnchor xmlns:cdr="http://schemas.openxmlformats.org/drawingml/2006/chartDrawing">
    <cdr:from>
      <cdr:x>0.29445</cdr:x>
      <cdr:y>0.54457</cdr:y>
    </cdr:from>
    <cdr:to>
      <cdr:x>0.48702</cdr:x>
      <cdr:y>0.61849</cdr:y>
    </cdr:to>
    <cdr:sp macro="" textlink="">
      <cdr:nvSpPr>
        <cdr:cNvPr id="8" name="Поле 1"/>
        <cdr:cNvSpPr txBox="1"/>
      </cdr:nvSpPr>
      <cdr:spPr>
        <a:xfrm xmlns:a="http://schemas.openxmlformats.org/drawingml/2006/main" rot="21096264">
          <a:off x="1527506" y="1784777"/>
          <a:ext cx="998942" cy="242282"/>
        </a:xfrm>
        <a:prstGeom xmlns:a="http://schemas.openxmlformats.org/drawingml/2006/main" prst="rect">
          <a:avLst/>
        </a:prstGeom>
        <a:scene3d xmlns:a="http://schemas.openxmlformats.org/drawingml/2006/main">
          <a:camera prst="orthographicFront">
            <a:rot lat="0" lon="0" rev="1200000"/>
          </a:camera>
          <a:lightRig rig="threePt" dir="t"/>
        </a:scene3d>
      </cdr:spPr>
      <cdr:txBody>
        <a:bodyPr xmlns:a="http://schemas.openxmlformats.org/drawingml/2006/main" wrap="square" lIns="0" tIns="0" rIns="0" bIns="0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marR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050" b="1" dirty="0" smtClean="0">
              <a:solidFill>
                <a:srgbClr val="FF0000"/>
              </a:solidFill>
              <a:latin typeface="TimesET" pitchFamily="2" charset="0"/>
              <a:cs typeface="Times New Roman" panose="02020603050405020304" pitchFamily="18" charset="0"/>
            </a:rPr>
            <a:t>+12,6%</a:t>
          </a:r>
          <a:endParaRPr lang="ru-RU" sz="1050" b="1" dirty="0">
            <a:solidFill>
              <a:srgbClr val="FF0000"/>
            </a:solidFill>
            <a:latin typeface="TimesET" pitchFamily="2" charset="0"/>
            <a:cs typeface="Times New Roman" panose="02020603050405020304" pitchFamily="18" charset="0"/>
          </a:endParaRPr>
        </a:p>
        <a:p xmlns:a="http://schemas.openxmlformats.org/drawingml/2006/main">
          <a:endParaRPr lang="ru-RU" sz="1050" dirty="0"/>
        </a:p>
      </cdr:txBody>
    </cdr:sp>
  </cdr:relSizeAnchor>
  <cdr:relSizeAnchor xmlns:cdr="http://schemas.openxmlformats.org/drawingml/2006/chartDrawing">
    <cdr:from>
      <cdr:x>0.46141</cdr:x>
      <cdr:y>0.42008</cdr:y>
    </cdr:from>
    <cdr:to>
      <cdr:x>0.66246</cdr:x>
      <cdr:y>0.49632</cdr:y>
    </cdr:to>
    <cdr:sp macro="" textlink="">
      <cdr:nvSpPr>
        <cdr:cNvPr id="10" name="Поле 1"/>
        <cdr:cNvSpPr txBox="1"/>
      </cdr:nvSpPr>
      <cdr:spPr>
        <a:xfrm xmlns:a="http://schemas.openxmlformats.org/drawingml/2006/main" rot="21260013">
          <a:off x="2393582" y="1376788"/>
          <a:ext cx="1042963" cy="249871"/>
        </a:xfrm>
        <a:prstGeom xmlns:a="http://schemas.openxmlformats.org/drawingml/2006/main" prst="rect">
          <a:avLst/>
        </a:prstGeom>
        <a:scene3d xmlns:a="http://schemas.openxmlformats.org/drawingml/2006/main">
          <a:camera prst="orthographicFront">
            <a:rot lat="0" lon="0" rev="1200000"/>
          </a:camera>
          <a:lightRig rig="threePt" dir="t"/>
        </a:scene3d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marR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050" b="1" dirty="0" smtClean="0">
              <a:solidFill>
                <a:srgbClr val="FF0000"/>
              </a:solidFill>
              <a:latin typeface="TimesET" pitchFamily="2" charset="0"/>
              <a:cs typeface="Times New Roman" panose="02020603050405020304" pitchFamily="18" charset="0"/>
            </a:rPr>
            <a:t>+2114,0</a:t>
          </a:r>
          <a:endParaRPr lang="ru-RU" sz="1050" b="1" dirty="0">
            <a:solidFill>
              <a:srgbClr val="FF0000"/>
            </a:solidFill>
            <a:latin typeface="TimesET" pitchFamily="2" charset="0"/>
            <a:cs typeface="Times New Roman" panose="02020603050405020304" pitchFamily="18" charset="0"/>
          </a:endParaRPr>
        </a:p>
        <a:p xmlns:a="http://schemas.openxmlformats.org/drawingml/2006/main">
          <a:endParaRPr lang="ru-RU" sz="1050" dirty="0"/>
        </a:p>
      </cdr:txBody>
    </cdr:sp>
  </cdr:relSizeAnchor>
  <cdr:relSizeAnchor xmlns:cdr="http://schemas.openxmlformats.org/drawingml/2006/chartDrawing">
    <cdr:from>
      <cdr:x>0.52805</cdr:x>
      <cdr:y>0.48417</cdr:y>
    </cdr:from>
    <cdr:to>
      <cdr:x>0.63851</cdr:x>
      <cdr:y>0.56058</cdr:y>
    </cdr:to>
    <cdr:cxnSp macro="">
      <cdr:nvCxnSpPr>
        <cdr:cNvPr id="12" name="Прямая со стрелкой 11"/>
        <cdr:cNvCxnSpPr/>
      </cdr:nvCxnSpPr>
      <cdr:spPr>
        <a:xfrm xmlns:a="http://schemas.openxmlformats.org/drawingml/2006/main" flipV="1">
          <a:off x="2739308" y="1586844"/>
          <a:ext cx="573031" cy="250425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rgbClr val="FF0000"/>
          </a:solidFill>
          <a:tailEnd type="arrow"/>
        </a:ln>
      </cdr:spPr>
      <cdr:style>
        <a:lnRef xmlns:a="http://schemas.openxmlformats.org/drawingml/2006/main" idx="3">
          <a:schemeClr val="accent5"/>
        </a:lnRef>
        <a:fillRef xmlns:a="http://schemas.openxmlformats.org/drawingml/2006/main" idx="0">
          <a:schemeClr val="accent5"/>
        </a:fillRef>
        <a:effectRef xmlns:a="http://schemas.openxmlformats.org/drawingml/2006/main" idx="2">
          <a:schemeClr val="accent5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0.50018</cdr:x>
      <cdr:y>0.54804</cdr:y>
    </cdr:from>
    <cdr:to>
      <cdr:x>0.69473</cdr:x>
      <cdr:y>0.61501</cdr:y>
    </cdr:to>
    <cdr:sp macro="" textlink="">
      <cdr:nvSpPr>
        <cdr:cNvPr id="13" name="Поле 1"/>
        <cdr:cNvSpPr txBox="1"/>
      </cdr:nvSpPr>
      <cdr:spPr>
        <a:xfrm xmlns:a="http://schemas.openxmlformats.org/drawingml/2006/main" rot="21136514">
          <a:off x="2594725" y="1796174"/>
          <a:ext cx="1009244" cy="219488"/>
        </a:xfrm>
        <a:prstGeom xmlns:a="http://schemas.openxmlformats.org/drawingml/2006/main" prst="rect">
          <a:avLst/>
        </a:prstGeom>
        <a:scene3d xmlns:a="http://schemas.openxmlformats.org/drawingml/2006/main">
          <a:camera prst="orthographicFront">
            <a:rot lat="0" lon="0" rev="1200000"/>
          </a:camera>
          <a:lightRig rig="threePt" dir="t"/>
        </a:scene3d>
      </cdr:spPr>
      <cdr:txBody>
        <a:bodyPr xmlns:a="http://schemas.openxmlformats.org/drawingml/2006/main" wrap="square" lIns="0" tIns="0" rIns="0" bIns="0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marR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050" b="1" dirty="0" smtClean="0">
              <a:solidFill>
                <a:srgbClr val="FF0000"/>
              </a:solidFill>
              <a:latin typeface="TimesET" pitchFamily="2" charset="0"/>
              <a:cs typeface="Times New Roman" panose="02020603050405020304" pitchFamily="18" charset="0"/>
            </a:rPr>
            <a:t>+5,4%</a:t>
          </a:r>
          <a:endParaRPr lang="ru-RU" sz="1050" b="1" dirty="0">
            <a:solidFill>
              <a:srgbClr val="FF0000"/>
            </a:solidFill>
            <a:latin typeface="TimesET" pitchFamily="2" charset="0"/>
            <a:cs typeface="Times New Roman" panose="02020603050405020304" pitchFamily="18" charset="0"/>
          </a:endParaRPr>
        </a:p>
        <a:p xmlns:a="http://schemas.openxmlformats.org/drawingml/2006/main">
          <a:endParaRPr lang="ru-RU" sz="1050" dirty="0"/>
        </a:p>
      </cdr:txBody>
    </cdr:sp>
  </cdr:relSizeAnchor>
  <cdr:relSizeAnchor xmlns:cdr="http://schemas.openxmlformats.org/drawingml/2006/chartDrawing">
    <cdr:from>
      <cdr:x>0.7085</cdr:x>
      <cdr:y>0.45073</cdr:y>
    </cdr:from>
    <cdr:to>
      <cdr:x>0.81261</cdr:x>
      <cdr:y>0.53861</cdr:y>
    </cdr:to>
    <cdr:cxnSp macro="">
      <cdr:nvCxnSpPr>
        <cdr:cNvPr id="14" name="Прямая со стрелкой 13"/>
        <cdr:cNvCxnSpPr/>
      </cdr:nvCxnSpPr>
      <cdr:spPr>
        <a:xfrm xmlns:a="http://schemas.openxmlformats.org/drawingml/2006/main" flipV="1">
          <a:off x="3675412" y="1477229"/>
          <a:ext cx="540060" cy="288032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rgbClr val="FF0000"/>
          </a:solidFill>
          <a:tailEnd type="arrow"/>
        </a:ln>
      </cdr:spPr>
      <cdr:style>
        <a:lnRef xmlns:a="http://schemas.openxmlformats.org/drawingml/2006/main" idx="3">
          <a:schemeClr val="accent5"/>
        </a:lnRef>
        <a:fillRef xmlns:a="http://schemas.openxmlformats.org/drawingml/2006/main" idx="0">
          <a:schemeClr val="accent5"/>
        </a:fillRef>
        <a:effectRef xmlns:a="http://schemas.openxmlformats.org/drawingml/2006/main" idx="2">
          <a:schemeClr val="accent5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0.72238</cdr:x>
      <cdr:y>0.40679</cdr:y>
    </cdr:from>
    <cdr:to>
      <cdr:x>0.81955</cdr:x>
      <cdr:y>0.45073</cdr:y>
    </cdr:to>
    <cdr:sp macro="" textlink="">
      <cdr:nvSpPr>
        <cdr:cNvPr id="18" name="TextBox 17"/>
        <cdr:cNvSpPr txBox="1"/>
      </cdr:nvSpPr>
      <cdr:spPr>
        <a:xfrm xmlns:a="http://schemas.openxmlformats.org/drawingml/2006/main">
          <a:off x="3747420" y="1333213"/>
          <a:ext cx="504056" cy="14401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0.66288</cdr:x>
      <cdr:y>0.40311</cdr:y>
    </cdr:from>
    <cdr:to>
      <cdr:x>0.84333</cdr:x>
      <cdr:y>0.46902</cdr:y>
    </cdr:to>
    <cdr:sp macro="" textlink="">
      <cdr:nvSpPr>
        <cdr:cNvPr id="20" name="TextBox 19"/>
        <cdr:cNvSpPr txBox="1"/>
      </cdr:nvSpPr>
      <cdr:spPr>
        <a:xfrm xmlns:a="http://schemas.openxmlformats.org/drawingml/2006/main" rot="19539369">
          <a:off x="3438727" y="1321170"/>
          <a:ext cx="936104" cy="21602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05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ET" pitchFamily="2" charset="0"/>
            </a:rPr>
            <a:t>+ 282,2</a:t>
          </a:r>
          <a:endParaRPr lang="ru-RU" sz="1050" b="1" dirty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ET" pitchFamily="2" charset="0"/>
          </a:endParaRPr>
        </a:p>
      </cdr:txBody>
    </cdr:sp>
  </cdr:relSizeAnchor>
  <cdr:relSizeAnchor xmlns:cdr="http://schemas.openxmlformats.org/drawingml/2006/chartDrawing">
    <cdr:from>
      <cdr:x>0.71352</cdr:x>
      <cdr:y>0.53451</cdr:y>
    </cdr:from>
    <cdr:to>
      <cdr:x>0.8475</cdr:x>
      <cdr:y>0.62155</cdr:y>
    </cdr:to>
    <cdr:sp macro="" textlink="">
      <cdr:nvSpPr>
        <cdr:cNvPr id="21" name="TextBox 20"/>
        <cdr:cNvSpPr txBox="1"/>
      </cdr:nvSpPr>
      <cdr:spPr>
        <a:xfrm xmlns:a="http://schemas.openxmlformats.org/drawingml/2006/main" rot="19898323">
          <a:off x="3701456" y="1751818"/>
          <a:ext cx="695031" cy="28527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05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ET" pitchFamily="2" charset="0"/>
            </a:rPr>
            <a:t>+0,7%</a:t>
          </a:r>
          <a:endParaRPr lang="ru-RU" sz="1050" b="1" dirty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ET" pitchFamily="2" charset="0"/>
          </a:endParaRPr>
        </a:p>
      </cdr:txBody>
    </cdr:sp>
  </cdr:relSizeAnchor>
</c:userShapes>
</file>

<file path=ppt/drawings/drawing20.xml><?xml version="1.0" encoding="utf-8"?>
<c:userShapes xmlns:c="http://schemas.openxmlformats.org/drawingml/2006/chart">
  <cdr:relSizeAnchor xmlns:cdr="http://schemas.openxmlformats.org/drawingml/2006/chartDrawing">
    <cdr:from>
      <cdr:x>0.15422</cdr:x>
      <cdr:y>0</cdr:y>
    </cdr:from>
    <cdr:to>
      <cdr:x>0.83886</cdr:x>
      <cdr:y>0.13022</cdr:y>
    </cdr:to>
    <cdr:sp macro="" textlink="">
      <cdr:nvSpPr>
        <cdr:cNvPr id="10" name="TextBox 1"/>
        <cdr:cNvSpPr txBox="1"/>
      </cdr:nvSpPr>
      <cdr:spPr>
        <a:xfrm xmlns:a="http://schemas.openxmlformats.org/drawingml/2006/main">
          <a:off x="439298" y="-3284984"/>
          <a:ext cx="1950151" cy="408659"/>
        </a:xfrm>
        <a:prstGeom xmlns:a="http://schemas.openxmlformats.org/drawingml/2006/main" prst="round1Rect">
          <a:avLst/>
        </a:prstGeom>
        <a:ln xmlns:a="http://schemas.openxmlformats.org/drawingml/2006/main"/>
      </cdr:spPr>
      <cdr:style>
        <a:lnRef xmlns:a="http://schemas.openxmlformats.org/drawingml/2006/main" idx="1">
          <a:schemeClr val="accent1"/>
        </a:lnRef>
        <a:fillRef xmlns:a="http://schemas.openxmlformats.org/drawingml/2006/main" idx="2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lIns="0" tIns="0" rIns="0" bIns="0" rtlCol="0">
          <a:noAutofit/>
        </a:bodyPr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100" b="1" dirty="0" smtClean="0">
              <a:solidFill>
                <a:prstClr val="black"/>
              </a:solidFill>
              <a:latin typeface="TimesET" pitchFamily="2" charset="0"/>
            </a:rPr>
            <a:t>Объем финансирования программы </a:t>
          </a:r>
          <a:endParaRPr lang="ru-RU" sz="1100" b="1" dirty="0">
            <a:solidFill>
              <a:prstClr val="black"/>
            </a:solidFill>
            <a:latin typeface="TimesET" pitchFamily="2" charset="0"/>
          </a:endParaRPr>
        </a:p>
      </cdr:txBody>
    </cdr:sp>
  </cdr:relSizeAnchor>
  <cdr:relSizeAnchor xmlns:cdr="http://schemas.openxmlformats.org/drawingml/2006/chartDrawing">
    <cdr:from>
      <cdr:x>0.86206</cdr:x>
      <cdr:y>0.01619</cdr:y>
    </cdr:from>
    <cdr:to>
      <cdr:x>1</cdr:x>
      <cdr:y>0.09934</cdr:y>
    </cdr:to>
    <cdr:sp macro="" textlink="">
      <cdr:nvSpPr>
        <cdr:cNvPr id="6" name="TextBox 1"/>
        <cdr:cNvSpPr txBox="1"/>
      </cdr:nvSpPr>
      <cdr:spPr>
        <a:xfrm xmlns:a="http://schemas.openxmlformats.org/drawingml/2006/main">
          <a:off x="2506322" y="50800"/>
          <a:ext cx="392916" cy="26094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lIns="0" tIns="0" rIns="0" bIns="0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800" b="1" dirty="0" smtClean="0">
              <a:latin typeface="TimesET" pitchFamily="2" charset="0"/>
            </a:rPr>
            <a:t>млн. рублей</a:t>
          </a:r>
          <a:endParaRPr lang="ru-RU" sz="800" b="1" dirty="0">
            <a:latin typeface="TimesET" pitchFamily="2" charset="0"/>
          </a:endParaRPr>
        </a:p>
      </cdr:txBody>
    </cdr:sp>
  </cdr:relSizeAnchor>
</c:userShapes>
</file>

<file path=ppt/drawings/drawing21.xml><?xml version="1.0" encoding="utf-8"?>
<c:userShapes xmlns:c="http://schemas.openxmlformats.org/drawingml/2006/chart">
  <cdr:relSizeAnchor xmlns:cdr="http://schemas.openxmlformats.org/drawingml/2006/chartDrawing">
    <cdr:from>
      <cdr:x>0.31302</cdr:x>
      <cdr:y>0.35742</cdr:y>
    </cdr:from>
    <cdr:to>
      <cdr:x>0.40951</cdr:x>
      <cdr:y>0.40847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794939" y="2058992"/>
          <a:ext cx="861558" cy="29408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300" b="1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30,4 </a:t>
          </a:r>
          <a:r>
            <a:rPr lang="ru-RU" sz="13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%</a:t>
          </a:r>
        </a:p>
      </cdr:txBody>
    </cdr:sp>
  </cdr:relSizeAnchor>
  <cdr:relSizeAnchor xmlns:cdr="http://schemas.openxmlformats.org/drawingml/2006/chartDrawing">
    <cdr:from>
      <cdr:x>0.82843</cdr:x>
      <cdr:y>0.11488</cdr:y>
    </cdr:from>
    <cdr:to>
      <cdr:x>0.9896</cdr:x>
      <cdr:y>0.3069</cdr:y>
    </cdr:to>
    <cdr:pic>
      <cdr:nvPicPr>
        <cdr:cNvPr id="3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7397076" y="661758"/>
          <a:ext cx="1439085" cy="1106158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0.57258</cdr:x>
      <cdr:y>0.01332</cdr:y>
    </cdr:from>
    <cdr:to>
      <cdr:x>0.73387</cdr:x>
      <cdr:y>0.20374</cdr:y>
    </cdr:to>
    <cdr:pic>
      <cdr:nvPicPr>
        <cdr:cNvPr id="4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2"/>
        <a:stretch xmlns:a="http://schemas.openxmlformats.org/drawingml/2006/main">
          <a:fillRect/>
        </a:stretch>
      </cdr:blipFill>
      <cdr:spPr>
        <a:xfrm xmlns:a="http://schemas.openxmlformats.org/drawingml/2006/main">
          <a:off x="5112568" y="76731"/>
          <a:ext cx="1440157" cy="1096941"/>
        </a:xfrm>
        <a:prstGeom xmlns:a="http://schemas.openxmlformats.org/drawingml/2006/main" prst="rect">
          <a:avLst/>
        </a:prstGeom>
        <a:ln xmlns:a="http://schemas.openxmlformats.org/drawingml/2006/main">
          <a:noFill/>
        </a:ln>
        <a:effectLst xmlns:a="http://schemas.openxmlformats.org/drawingml/2006/main">
          <a:softEdge rad="112500"/>
        </a:effectLst>
      </cdr:spPr>
    </cdr:pic>
  </cdr:relSizeAnchor>
</c:userShapes>
</file>

<file path=ppt/drawings/drawing22.xml><?xml version="1.0" encoding="utf-8"?>
<c:userShapes xmlns:c="http://schemas.openxmlformats.org/drawingml/2006/chart">
  <cdr:relSizeAnchor xmlns:cdr="http://schemas.openxmlformats.org/drawingml/2006/chartDrawing">
    <cdr:from>
      <cdr:x>0.58877</cdr:x>
      <cdr:y>0.12195</cdr:y>
    </cdr:from>
    <cdr:to>
      <cdr:x>0.85862</cdr:x>
      <cdr:y>0.21951</cdr:y>
    </cdr:to>
    <cdr:sp macro="" textlink="">
      <cdr:nvSpPr>
        <cdr:cNvPr id="6" name="TextBox 1"/>
        <cdr:cNvSpPr txBox="1"/>
      </cdr:nvSpPr>
      <cdr:spPr>
        <a:xfrm xmlns:a="http://schemas.openxmlformats.org/drawingml/2006/main">
          <a:off x="1728192" y="360040"/>
          <a:ext cx="792088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ru-RU" sz="1400" b="1" dirty="0">
            <a:latin typeface="TimesET" pitchFamily="2" charset="0"/>
          </a:endParaRPr>
        </a:p>
      </cdr:txBody>
    </cdr:sp>
  </cdr:relSizeAnchor>
  <cdr:relSizeAnchor xmlns:cdr="http://schemas.openxmlformats.org/drawingml/2006/chartDrawing">
    <cdr:from>
      <cdr:x>0.41935</cdr:x>
      <cdr:y>0.5</cdr:y>
    </cdr:from>
    <cdr:to>
      <cdr:x>0.56218</cdr:x>
      <cdr:y>0.55556</cdr:y>
    </cdr:to>
    <cdr:cxnSp macro="">
      <cdr:nvCxnSpPr>
        <cdr:cNvPr id="5" name="Прямая со стрелкой 4"/>
        <cdr:cNvCxnSpPr/>
      </cdr:nvCxnSpPr>
      <cdr:spPr>
        <a:xfrm xmlns:a="http://schemas.openxmlformats.org/drawingml/2006/main" flipV="1">
          <a:off x="1872208" y="1944216"/>
          <a:ext cx="637664" cy="216041"/>
        </a:xfrm>
        <a:prstGeom xmlns:a="http://schemas.openxmlformats.org/drawingml/2006/main" prst="straightConnector1">
          <a:avLst/>
        </a:prstGeom>
        <a:ln xmlns:a="http://schemas.openxmlformats.org/drawingml/2006/main" w="57150">
          <a:headEnd type="none" w="med" len="med"/>
          <a:tailEnd type="triangle" w="med" len="med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0.38154</cdr:x>
      <cdr:y>0.42829</cdr:y>
    </cdr:from>
    <cdr:to>
      <cdr:x>0.59632</cdr:x>
      <cdr:y>0.50837</cdr:y>
    </cdr:to>
    <cdr:sp macro="" textlink="">
      <cdr:nvSpPr>
        <cdr:cNvPr id="7" name="TextBox 1"/>
        <cdr:cNvSpPr txBox="1"/>
      </cdr:nvSpPr>
      <cdr:spPr>
        <a:xfrm xmlns:a="http://schemas.openxmlformats.org/drawingml/2006/main" rot="20370534">
          <a:off x="1799344" y="2066282"/>
          <a:ext cx="1012892" cy="38634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400" b="1" dirty="0" smtClean="0">
              <a:solidFill>
                <a:srgbClr val="FF0000"/>
              </a:solidFill>
              <a:latin typeface="TimesET" pitchFamily="2" charset="0"/>
            </a:rPr>
            <a:t>+1 699,2</a:t>
          </a:r>
          <a:endParaRPr lang="ru-RU" sz="1400" b="1" dirty="0">
            <a:solidFill>
              <a:srgbClr val="FF0000"/>
            </a:solidFill>
            <a:latin typeface="TimesET" pitchFamily="2" charset="0"/>
          </a:endParaRPr>
        </a:p>
      </cdr:txBody>
    </cdr:sp>
  </cdr:relSizeAnchor>
  <cdr:relSizeAnchor xmlns:cdr="http://schemas.openxmlformats.org/drawingml/2006/chartDrawing">
    <cdr:from>
      <cdr:x>0.40921</cdr:x>
      <cdr:y>0.56326</cdr:y>
    </cdr:from>
    <cdr:to>
      <cdr:x>0.60577</cdr:x>
      <cdr:y>0.64333</cdr:y>
    </cdr:to>
    <cdr:sp macro="" textlink="">
      <cdr:nvSpPr>
        <cdr:cNvPr id="8" name="TextBox 1"/>
        <cdr:cNvSpPr txBox="1"/>
      </cdr:nvSpPr>
      <cdr:spPr>
        <a:xfrm xmlns:a="http://schemas.openxmlformats.org/drawingml/2006/main" rot="20370534">
          <a:off x="1826932" y="2392974"/>
          <a:ext cx="877534" cy="3401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400" b="1" dirty="0" smtClean="0">
              <a:solidFill>
                <a:srgbClr val="FF0000"/>
              </a:solidFill>
              <a:latin typeface="TimesET" pitchFamily="2" charset="0"/>
            </a:rPr>
            <a:t>+58,4%</a:t>
          </a:r>
          <a:endParaRPr lang="ru-RU" sz="1400" b="1" dirty="0">
            <a:solidFill>
              <a:srgbClr val="FF0000"/>
            </a:solidFill>
            <a:latin typeface="TimesET" pitchFamily="2" charset="0"/>
          </a:endParaRPr>
        </a:p>
      </cdr:txBody>
    </cdr:sp>
  </cdr:relSizeAnchor>
</c:userShapes>
</file>

<file path=ppt/drawings/drawing23.xml><?xml version="1.0" encoding="utf-8"?>
<c:userShapes xmlns:c="http://schemas.openxmlformats.org/drawingml/2006/chart">
  <cdr:relSizeAnchor xmlns:cdr="http://schemas.openxmlformats.org/drawingml/2006/chartDrawing">
    <cdr:from>
      <cdr:x>0.40487</cdr:x>
      <cdr:y>0.46032</cdr:y>
    </cdr:from>
    <cdr:to>
      <cdr:x>0.72066</cdr:x>
      <cdr:y>0.56717</cdr:y>
    </cdr:to>
    <cdr:sp macro="" textlink="">
      <cdr:nvSpPr>
        <cdr:cNvPr id="6" name="TextBox 25"/>
        <cdr:cNvSpPr txBox="1"/>
      </cdr:nvSpPr>
      <cdr:spPr>
        <a:xfrm xmlns:a="http://schemas.openxmlformats.org/drawingml/2006/main">
          <a:off x="1836694" y="2253977"/>
          <a:ext cx="1432583" cy="523220"/>
        </a:xfrm>
        <a:prstGeom xmlns:a="http://schemas.openxmlformats.org/drawingml/2006/main" prst="rect">
          <a:avLst/>
        </a:prstGeom>
        <a:noFill xmlns:a="http://schemas.openxmlformats.org/drawingml/2006/main"/>
        <a:effectLst xmlns:a="http://schemas.openxmlformats.org/drawingml/2006/main">
          <a:outerShdw blurRad="50800" dist="38100" dir="2700000" algn="tl" rotWithShape="0">
            <a:prstClr val="black">
              <a:alpha val="40000"/>
            </a:prstClr>
          </a:outerShdw>
        </a:effectLst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5pPr>
          <a:lvl6pPr marL="22860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6pPr>
          <a:lvl7pPr marL="27432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7pPr>
          <a:lvl8pPr marL="32004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8pPr>
          <a:lvl9pPr marL="36576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9pPr>
        </a:lstStyle>
        <a:p xmlns:a="http://schemas.openxmlformats.org/drawingml/2006/main">
          <a:pPr algn="ctr" fontAlgn="auto">
            <a:spcBef>
              <a:spcPts val="0"/>
            </a:spcBef>
            <a:spcAft>
              <a:spcPts val="0"/>
            </a:spcAft>
          </a:pPr>
          <a:r>
            <a:rPr lang="ru-RU" sz="2800" b="1" dirty="0">
              <a:solidFill>
                <a:schemeClr val="tx2">
                  <a:lumMod val="75000"/>
                </a:schemeClr>
              </a:solidFill>
              <a:latin typeface="TimesET" pitchFamily="2" charset="0"/>
              <a:ea typeface="Arial Unicode MS" panose="020B0604020202020204" pitchFamily="34" charset="-128"/>
              <a:cs typeface="Arial Unicode MS" panose="020B0604020202020204" pitchFamily="34" charset="-128"/>
            </a:rPr>
            <a:t>4</a:t>
          </a:r>
          <a:r>
            <a:rPr lang="ru-RU" sz="2800" b="1" dirty="0" smtClean="0">
              <a:solidFill>
                <a:schemeClr val="tx2">
                  <a:lumMod val="75000"/>
                </a:schemeClr>
              </a:solidFill>
              <a:latin typeface="TimesET" pitchFamily="2" charset="0"/>
              <a:ea typeface="Arial Unicode MS" panose="020B0604020202020204" pitchFamily="34" charset="-128"/>
              <a:cs typeface="Arial Unicode MS" panose="020B0604020202020204" pitchFamily="34" charset="-128"/>
            </a:rPr>
            <a:t> 610,7</a:t>
          </a:r>
          <a:r>
            <a:rPr lang="ru-RU" sz="2800" b="1" dirty="0" smtClean="0">
              <a:solidFill>
                <a:srgbClr val="FF0000"/>
              </a:solidFill>
              <a:latin typeface="TimesET" pitchFamily="2" charset="0"/>
              <a:ea typeface="Arial Unicode MS" panose="020B0604020202020204" pitchFamily="34" charset="-128"/>
              <a:cs typeface="Arial Unicode MS" panose="020B0604020202020204" pitchFamily="34" charset="-128"/>
            </a:rPr>
            <a:t> </a:t>
          </a:r>
          <a:endParaRPr lang="ru-RU" sz="2800" b="1" cap="all" dirty="0">
            <a:solidFill>
              <a:srgbClr val="FF0000"/>
            </a:solidFill>
            <a:latin typeface="TimesET" pitchFamily="2" charset="0"/>
            <a:cs typeface="+mn-cs"/>
          </a:endParaRPr>
        </a:p>
      </cdr:txBody>
    </cdr:sp>
  </cdr:relSizeAnchor>
  <cdr:relSizeAnchor xmlns:cdr="http://schemas.openxmlformats.org/drawingml/2006/chartDrawing">
    <cdr:from>
      <cdr:x>0.36232</cdr:x>
      <cdr:y>0.12908</cdr:y>
    </cdr:from>
    <cdr:to>
      <cdr:x>0.4305</cdr:x>
      <cdr:y>0.24709</cdr:y>
    </cdr:to>
    <cdr:cxnSp macro="">
      <cdr:nvCxnSpPr>
        <cdr:cNvPr id="8" name="Прямая соединительная линия 7"/>
        <cdr:cNvCxnSpPr/>
      </cdr:nvCxnSpPr>
      <cdr:spPr>
        <a:xfrm xmlns:a="http://schemas.openxmlformats.org/drawingml/2006/main">
          <a:off x="1800200" y="677782"/>
          <a:ext cx="338756" cy="619656"/>
        </a:xfrm>
        <a:prstGeom xmlns:a="http://schemas.openxmlformats.org/drawingml/2006/main" prst="line">
          <a:avLst/>
        </a:prstGeom>
        <a:ln xmlns:a="http://schemas.openxmlformats.org/drawingml/2006/main" w="22225"/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0.60668</cdr:x>
      <cdr:y>0.824</cdr:y>
    </cdr:from>
    <cdr:to>
      <cdr:x>0.89456</cdr:x>
      <cdr:y>1</cdr:y>
    </cdr:to>
    <cdr:sp macro="" textlink="">
      <cdr:nvSpPr>
        <cdr:cNvPr id="14" name="TextBox 7"/>
        <cdr:cNvSpPr txBox="1"/>
      </cdr:nvSpPr>
      <cdr:spPr>
        <a:xfrm xmlns:a="http://schemas.openxmlformats.org/drawingml/2006/main">
          <a:off x="3014330" y="4326726"/>
          <a:ext cx="1430347" cy="924154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0" tIns="0" rIns="0" bIns="0" rtlCol="0">
          <a:spAutoFit/>
        </a:bodyPr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5pPr>
          <a:lvl6pPr marL="22860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6pPr>
          <a:lvl7pPr marL="27432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7pPr>
          <a:lvl8pPr marL="32004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8pPr>
          <a:lvl9pPr marL="36576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9pPr>
        </a:lstStyle>
        <a:p xmlns:a="http://schemas.openxmlformats.org/drawingml/2006/main">
          <a:pPr algn="ctr">
            <a:defRPr sz="1800" b="1" i="0" u="none" strike="noStrike" kern="1200" baseline="0">
              <a:solidFill>
                <a:prstClr val="black"/>
              </a:solidFill>
              <a:latin typeface="TimesET" pitchFamily="2" charset="0"/>
              <a:ea typeface="+mn-ea"/>
              <a:cs typeface="+mn-cs"/>
            </a:defRPr>
          </a:pPr>
          <a:r>
            <a:rPr lang="ru-RU" sz="1400" b="1" dirty="0">
              <a:solidFill>
                <a:prstClr val="black"/>
              </a:solidFill>
              <a:latin typeface="TimesET" pitchFamily="2" charset="0"/>
            </a:rPr>
            <a:t>Обеспечение безопасности дорожного </a:t>
          </a:r>
          <a:r>
            <a:rPr lang="ru-RU" sz="1400" b="1" dirty="0" smtClean="0">
              <a:solidFill>
                <a:prstClr val="black"/>
              </a:solidFill>
              <a:latin typeface="TimesET" pitchFamily="2" charset="0"/>
            </a:rPr>
            <a:t>движения</a:t>
          </a:r>
          <a:endParaRPr lang="ru-RU" sz="1400" b="1" dirty="0">
            <a:solidFill>
              <a:prstClr val="black"/>
            </a:solidFill>
            <a:latin typeface="TimesET" pitchFamily="2" charset="0"/>
          </a:endParaRPr>
        </a:p>
      </cdr:txBody>
    </cdr:sp>
  </cdr:relSizeAnchor>
  <cdr:relSizeAnchor xmlns:cdr="http://schemas.openxmlformats.org/drawingml/2006/chartDrawing">
    <cdr:from>
      <cdr:x>0.24835</cdr:x>
      <cdr:y>0.86242</cdr:y>
    </cdr:from>
    <cdr:to>
      <cdr:x>0.53623</cdr:x>
      <cdr:y>0.99442</cdr:y>
    </cdr:to>
    <cdr:sp macro="" textlink="">
      <cdr:nvSpPr>
        <cdr:cNvPr id="16" name="TextBox 7"/>
        <cdr:cNvSpPr txBox="1"/>
      </cdr:nvSpPr>
      <cdr:spPr>
        <a:xfrm xmlns:a="http://schemas.openxmlformats.org/drawingml/2006/main">
          <a:off x="1233949" y="4528463"/>
          <a:ext cx="1430347" cy="693116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0" tIns="0" rIns="0" bIns="0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 rtl="0">
            <a:defRPr sz="1100" b="1" i="0" u="none" strike="noStrike" kern="1200" baseline="0">
              <a:solidFill>
                <a:prstClr val="black"/>
              </a:solidFill>
              <a:latin typeface="TimesET" pitchFamily="2" charset="0"/>
              <a:ea typeface="+mn-ea"/>
              <a:cs typeface="+mn-cs"/>
            </a:defRPr>
          </a:pPr>
          <a:r>
            <a:rPr lang="ru-RU" sz="1400" dirty="0"/>
            <a:t>Развитие сельских территорий</a:t>
          </a:r>
        </a:p>
      </cdr:txBody>
    </cdr:sp>
  </cdr:relSizeAnchor>
  <cdr:relSizeAnchor xmlns:cdr="http://schemas.openxmlformats.org/drawingml/2006/chartDrawing">
    <cdr:from>
      <cdr:x>0.43478</cdr:x>
      <cdr:y>0.80801</cdr:y>
    </cdr:from>
    <cdr:to>
      <cdr:x>0.53623</cdr:x>
      <cdr:y>0.86286</cdr:y>
    </cdr:to>
    <cdr:cxnSp macro="">
      <cdr:nvCxnSpPr>
        <cdr:cNvPr id="17" name="Прямая соединительная линия 16"/>
        <cdr:cNvCxnSpPr/>
      </cdr:nvCxnSpPr>
      <cdr:spPr>
        <a:xfrm xmlns:a="http://schemas.openxmlformats.org/drawingml/2006/main" flipV="1">
          <a:off x="2160240" y="4242768"/>
          <a:ext cx="504056" cy="288032"/>
        </a:xfrm>
        <a:prstGeom xmlns:a="http://schemas.openxmlformats.org/drawingml/2006/main" prst="line">
          <a:avLst/>
        </a:prstGeom>
        <a:ln xmlns:a="http://schemas.openxmlformats.org/drawingml/2006/main" w="22225"/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</cdr:x>
      <cdr:y>0.71686</cdr:y>
    </cdr:from>
    <cdr:to>
      <cdr:x>0.28788</cdr:x>
      <cdr:y>0.92201</cdr:y>
    </cdr:to>
    <cdr:sp macro="" textlink="">
      <cdr:nvSpPr>
        <cdr:cNvPr id="18" name="TextBox 7"/>
        <cdr:cNvSpPr txBox="1"/>
      </cdr:nvSpPr>
      <cdr:spPr>
        <a:xfrm xmlns:a="http://schemas.openxmlformats.org/drawingml/2006/main">
          <a:off x="-4067944" y="3764129"/>
          <a:ext cx="1430347" cy="1077218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0" tIns="0" rIns="0" bIns="0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 rtl="0">
            <a:defRPr sz="1100" b="1" i="0" u="none" strike="noStrike" kern="1200" baseline="0">
              <a:solidFill>
                <a:prstClr val="black"/>
              </a:solidFill>
              <a:latin typeface="TimesET" pitchFamily="2" charset="0"/>
              <a:ea typeface="+mn-ea"/>
              <a:cs typeface="+mn-cs"/>
            </a:defRPr>
          </a:pPr>
          <a:r>
            <a:rPr lang="ru-RU" sz="1400" dirty="0" smtClean="0"/>
            <a:t>Строительство, капремонт, ремонт </a:t>
          </a:r>
          <a:r>
            <a:rPr lang="ru-RU" sz="1400" dirty="0"/>
            <a:t>дорог в городских </a:t>
          </a:r>
          <a:r>
            <a:rPr lang="ru-RU" sz="1400" dirty="0" smtClean="0"/>
            <a:t>округах</a:t>
          </a:r>
          <a:endParaRPr lang="ru-RU" sz="1400" dirty="0"/>
        </a:p>
      </cdr:txBody>
    </cdr:sp>
  </cdr:relSizeAnchor>
  <cdr:relSizeAnchor xmlns:cdr="http://schemas.openxmlformats.org/drawingml/2006/chartDrawing">
    <cdr:from>
      <cdr:x>0.21739</cdr:x>
      <cdr:y>0.64345</cdr:y>
    </cdr:from>
    <cdr:to>
      <cdr:x>0.27108</cdr:x>
      <cdr:y>0.71202</cdr:y>
    </cdr:to>
    <cdr:cxnSp macro="">
      <cdr:nvCxnSpPr>
        <cdr:cNvPr id="19" name="Прямая соединительная линия 18"/>
        <cdr:cNvCxnSpPr/>
      </cdr:nvCxnSpPr>
      <cdr:spPr>
        <a:xfrm xmlns:a="http://schemas.openxmlformats.org/drawingml/2006/main" flipV="1">
          <a:off x="1080120" y="3378672"/>
          <a:ext cx="266748" cy="360040"/>
        </a:xfrm>
        <a:prstGeom xmlns:a="http://schemas.openxmlformats.org/drawingml/2006/main" prst="line">
          <a:avLst/>
        </a:prstGeom>
        <a:ln xmlns:a="http://schemas.openxmlformats.org/drawingml/2006/main" w="22225"/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</cdr:x>
      <cdr:y>0.14126</cdr:y>
    </cdr:from>
    <cdr:to>
      <cdr:x>0.24242</cdr:x>
      <cdr:y>0.31726</cdr:y>
    </cdr:to>
    <cdr:sp macro="" textlink="">
      <cdr:nvSpPr>
        <cdr:cNvPr id="21" name="TextBox 7"/>
        <cdr:cNvSpPr txBox="1"/>
      </cdr:nvSpPr>
      <cdr:spPr>
        <a:xfrm xmlns:a="http://schemas.openxmlformats.org/drawingml/2006/main">
          <a:off x="0" y="741740"/>
          <a:ext cx="1204476" cy="924155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0" tIns="0" rIns="0" bIns="0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 rtl="0">
            <a:defRPr sz="1100" b="1" i="0" u="none" strike="noStrike" kern="1200" baseline="0">
              <a:solidFill>
                <a:prstClr val="black"/>
              </a:solidFill>
              <a:latin typeface="TimesET" pitchFamily="2" charset="0"/>
              <a:ea typeface="+mn-ea"/>
              <a:cs typeface="+mn-cs"/>
            </a:defRPr>
          </a:pPr>
          <a:r>
            <a:rPr lang="ru-RU" sz="1400" dirty="0"/>
            <a:t>Капитальный ремонт дворовых территорий</a:t>
          </a:r>
        </a:p>
      </cdr:txBody>
    </cdr:sp>
  </cdr:relSizeAnchor>
  <cdr:relSizeAnchor xmlns:cdr="http://schemas.openxmlformats.org/drawingml/2006/chartDrawing">
    <cdr:from>
      <cdr:x>0.17391</cdr:x>
      <cdr:y>0.31432</cdr:y>
    </cdr:from>
    <cdr:to>
      <cdr:x>0.27536</cdr:x>
      <cdr:y>0.39661</cdr:y>
    </cdr:to>
    <cdr:cxnSp macro="">
      <cdr:nvCxnSpPr>
        <cdr:cNvPr id="22" name="Прямая соединительная линия 21"/>
        <cdr:cNvCxnSpPr/>
      </cdr:nvCxnSpPr>
      <cdr:spPr>
        <a:xfrm xmlns:a="http://schemas.openxmlformats.org/drawingml/2006/main">
          <a:off x="864096" y="1650480"/>
          <a:ext cx="504056" cy="432048"/>
        </a:xfrm>
        <a:prstGeom xmlns:a="http://schemas.openxmlformats.org/drawingml/2006/main" prst="line">
          <a:avLst/>
        </a:prstGeom>
        <a:ln xmlns:a="http://schemas.openxmlformats.org/drawingml/2006/main" w="22225"/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0.7971</cdr:x>
      <cdr:y>0.6983</cdr:y>
    </cdr:from>
    <cdr:to>
      <cdr:x>0.7971</cdr:x>
      <cdr:y>0.82172</cdr:y>
    </cdr:to>
    <cdr:cxnSp macro="">
      <cdr:nvCxnSpPr>
        <cdr:cNvPr id="23" name="Прямая соединительная линия 22"/>
        <cdr:cNvCxnSpPr/>
      </cdr:nvCxnSpPr>
      <cdr:spPr>
        <a:xfrm xmlns:a="http://schemas.openxmlformats.org/drawingml/2006/main" flipH="1" flipV="1">
          <a:off x="3960440" y="3666704"/>
          <a:ext cx="1" cy="648072"/>
        </a:xfrm>
        <a:prstGeom xmlns:a="http://schemas.openxmlformats.org/drawingml/2006/main" prst="line">
          <a:avLst/>
        </a:prstGeom>
        <a:ln xmlns:a="http://schemas.openxmlformats.org/drawingml/2006/main" w="22225"/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0.71212</cdr:x>
      <cdr:y>0.32804</cdr:y>
    </cdr:from>
    <cdr:to>
      <cdr:x>1</cdr:x>
      <cdr:y>0.45113</cdr:y>
    </cdr:to>
    <cdr:sp macro="" textlink="">
      <cdr:nvSpPr>
        <cdr:cNvPr id="26" name="TextBox 7"/>
        <cdr:cNvSpPr txBox="1"/>
      </cdr:nvSpPr>
      <cdr:spPr>
        <a:xfrm xmlns:a="http://schemas.openxmlformats.org/drawingml/2006/main">
          <a:off x="3538205" y="1722488"/>
          <a:ext cx="1430347" cy="646331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0" tIns="0" rIns="0" bIns="0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 rtl="0">
            <a:defRPr sz="1100" b="1" i="0" u="none" strike="noStrike" kern="1200" baseline="0">
              <a:solidFill>
                <a:prstClr val="black"/>
              </a:solidFill>
              <a:latin typeface="TimesET" pitchFamily="2" charset="0"/>
              <a:ea typeface="+mn-ea"/>
              <a:cs typeface="+mn-cs"/>
            </a:defRPr>
          </a:pPr>
          <a:r>
            <a:rPr lang="ru-RU" sz="1400" dirty="0" smtClean="0"/>
            <a:t>Безопасные и качественные дороги</a:t>
          </a:r>
          <a:endParaRPr lang="ru-RU" sz="1400" dirty="0"/>
        </a:p>
      </cdr:txBody>
    </cdr:sp>
  </cdr:relSizeAnchor>
  <cdr:relSizeAnchor xmlns:cdr="http://schemas.openxmlformats.org/drawingml/2006/chartDrawing">
    <cdr:from>
      <cdr:x>0.86957</cdr:x>
      <cdr:y>0.45146</cdr:y>
    </cdr:from>
    <cdr:to>
      <cdr:x>0.91304</cdr:x>
      <cdr:y>0.54745</cdr:y>
    </cdr:to>
    <cdr:cxnSp macro="">
      <cdr:nvCxnSpPr>
        <cdr:cNvPr id="27" name="Прямая соединительная линия 26"/>
        <cdr:cNvCxnSpPr/>
      </cdr:nvCxnSpPr>
      <cdr:spPr>
        <a:xfrm xmlns:a="http://schemas.openxmlformats.org/drawingml/2006/main" flipV="1">
          <a:off x="4320480" y="2370560"/>
          <a:ext cx="216024" cy="504056"/>
        </a:xfrm>
        <a:prstGeom xmlns:a="http://schemas.openxmlformats.org/drawingml/2006/main" prst="line">
          <a:avLst/>
        </a:prstGeom>
        <a:ln xmlns:a="http://schemas.openxmlformats.org/drawingml/2006/main" w="22225"/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0.82609</cdr:x>
      <cdr:y>0.72573</cdr:y>
    </cdr:from>
    <cdr:to>
      <cdr:x>1</cdr:x>
      <cdr:y>0.80779</cdr:y>
    </cdr:to>
    <cdr:sp macro="" textlink="">
      <cdr:nvSpPr>
        <cdr:cNvPr id="29" name="TextBox 7"/>
        <cdr:cNvSpPr txBox="1"/>
      </cdr:nvSpPr>
      <cdr:spPr>
        <a:xfrm xmlns:a="http://schemas.openxmlformats.org/drawingml/2006/main">
          <a:off x="4104456" y="3810720"/>
          <a:ext cx="864096" cy="430887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0" tIns="0" rIns="0" bIns="0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 rtl="0">
            <a:defRPr sz="1100" b="1" i="0" u="none" strike="noStrike" kern="1200" baseline="0">
              <a:solidFill>
                <a:prstClr val="black"/>
              </a:solidFill>
              <a:latin typeface="TimesET" pitchFamily="2" charset="0"/>
              <a:ea typeface="+mn-ea"/>
              <a:cs typeface="+mn-cs"/>
            </a:defRPr>
          </a:pPr>
          <a:r>
            <a:rPr lang="ru-RU" sz="1400" dirty="0" smtClean="0"/>
            <a:t>Прочие расходы</a:t>
          </a:r>
          <a:endParaRPr lang="ru-RU" sz="1400" dirty="0"/>
        </a:p>
      </cdr:txBody>
    </cdr:sp>
  </cdr:relSizeAnchor>
  <cdr:relSizeAnchor xmlns:cdr="http://schemas.openxmlformats.org/drawingml/2006/chartDrawing">
    <cdr:from>
      <cdr:x>0.82609</cdr:x>
      <cdr:y>0.65716</cdr:y>
    </cdr:from>
    <cdr:to>
      <cdr:x>0.91304</cdr:x>
      <cdr:y>0.72573</cdr:y>
    </cdr:to>
    <cdr:cxnSp macro="">
      <cdr:nvCxnSpPr>
        <cdr:cNvPr id="30" name="Прямая соединительная линия 29"/>
        <cdr:cNvCxnSpPr/>
      </cdr:nvCxnSpPr>
      <cdr:spPr>
        <a:xfrm xmlns:a="http://schemas.openxmlformats.org/drawingml/2006/main">
          <a:off x="4104456" y="3450680"/>
          <a:ext cx="432048" cy="360040"/>
        </a:xfrm>
        <a:prstGeom xmlns:a="http://schemas.openxmlformats.org/drawingml/2006/main" prst="line">
          <a:avLst/>
        </a:prstGeom>
        <a:ln xmlns:a="http://schemas.openxmlformats.org/drawingml/2006/main" w="22225"/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24.xml><?xml version="1.0" encoding="utf-8"?>
<c:userShapes xmlns:c="http://schemas.openxmlformats.org/drawingml/2006/chart">
  <cdr:relSizeAnchor xmlns:cdr="http://schemas.openxmlformats.org/drawingml/2006/chartDrawing">
    <cdr:from>
      <cdr:x>0.19231</cdr:x>
      <cdr:y>0.12281</cdr:y>
    </cdr:from>
    <cdr:to>
      <cdr:x>0.33668</cdr:x>
      <cdr:y>0.19119</cdr:y>
    </cdr:to>
    <cdr:sp macro="" textlink="">
      <cdr:nvSpPr>
        <cdr:cNvPr id="2" name="TextBox 3"/>
        <cdr:cNvSpPr txBox="1"/>
      </cdr:nvSpPr>
      <cdr:spPr>
        <a:xfrm xmlns:a="http://schemas.openxmlformats.org/drawingml/2006/main">
          <a:off x="1440160" y="645546"/>
          <a:ext cx="1081177" cy="359483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5pPr>
          <a:lvl6pPr marL="22860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6pPr>
          <a:lvl7pPr marL="27432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7pPr>
          <a:lvl8pPr marL="32004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8pPr>
          <a:lvl9pPr marL="36576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800" b="1" dirty="0" smtClean="0"/>
            <a:t>1 125,8</a:t>
          </a:r>
          <a:endParaRPr lang="ru-RU" sz="1800" b="1" dirty="0"/>
        </a:p>
      </cdr:txBody>
    </cdr:sp>
  </cdr:relSizeAnchor>
  <cdr:relSizeAnchor xmlns:cdr="http://schemas.openxmlformats.org/drawingml/2006/chartDrawing">
    <cdr:from>
      <cdr:x>0.56188</cdr:x>
      <cdr:y>0.1007</cdr:y>
    </cdr:from>
    <cdr:to>
      <cdr:x>0.70436</cdr:x>
      <cdr:y>0.16908</cdr:y>
    </cdr:to>
    <cdr:sp macro="" textlink="">
      <cdr:nvSpPr>
        <cdr:cNvPr id="3" name="TextBox 6"/>
        <cdr:cNvSpPr txBox="1"/>
      </cdr:nvSpPr>
      <cdr:spPr>
        <a:xfrm xmlns:a="http://schemas.openxmlformats.org/drawingml/2006/main">
          <a:off x="4207849" y="529317"/>
          <a:ext cx="1066959" cy="359483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5pPr>
          <a:lvl6pPr marL="22860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6pPr>
          <a:lvl7pPr marL="27432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7pPr>
          <a:lvl8pPr marL="32004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8pPr>
          <a:lvl9pPr marL="36576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800" b="1" dirty="0" smtClean="0"/>
            <a:t>1 130,8</a:t>
          </a:r>
          <a:endParaRPr lang="ru-RU" sz="1800" b="1" dirty="0"/>
        </a:p>
      </cdr:txBody>
    </cdr:sp>
  </cdr:relSizeAnchor>
</c:userShapes>
</file>

<file path=ppt/drawings/drawing25.xml><?xml version="1.0" encoding="utf-8"?>
<c:userShapes xmlns:c="http://schemas.openxmlformats.org/drawingml/2006/chart">
  <cdr:relSizeAnchor xmlns:cdr="http://schemas.openxmlformats.org/drawingml/2006/chartDrawing">
    <cdr:from>
      <cdr:x>0.19801</cdr:x>
      <cdr:y>0.02642</cdr:y>
    </cdr:from>
    <cdr:to>
      <cdr:x>0.32381</cdr:x>
      <cdr:y>0.08427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1813366" y="143345"/>
          <a:ext cx="1152128" cy="31388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2000" b="1" dirty="0" smtClean="0"/>
            <a:t>16 284,5</a:t>
          </a:r>
          <a:endParaRPr lang="ru-RU" sz="2000" b="1" dirty="0"/>
        </a:p>
      </cdr:txBody>
    </cdr:sp>
  </cdr:relSizeAnchor>
  <cdr:relSizeAnchor xmlns:cdr="http://schemas.openxmlformats.org/drawingml/2006/chartDrawing">
    <cdr:from>
      <cdr:x>0.2963</cdr:x>
      <cdr:y>0.08386</cdr:y>
    </cdr:from>
    <cdr:to>
      <cdr:x>0.61329</cdr:x>
      <cdr:y>0.13938</cdr:y>
    </cdr:to>
    <cdr:sp macro="" textlink="">
      <cdr:nvSpPr>
        <cdr:cNvPr id="11" name="Полилиния 10"/>
        <cdr:cNvSpPr/>
      </cdr:nvSpPr>
      <cdr:spPr>
        <a:xfrm xmlns:a="http://schemas.openxmlformats.org/drawingml/2006/main">
          <a:off x="3531584" y="481764"/>
          <a:ext cx="3778279" cy="318954"/>
        </a:xfrm>
        <a:custGeom xmlns:a="http://schemas.openxmlformats.org/drawingml/2006/main">
          <a:avLst/>
          <a:gdLst>
            <a:gd name="connsiteX0" fmla="*/ 0 w 1180213"/>
            <a:gd name="connsiteY0" fmla="*/ 333560 h 333560"/>
            <a:gd name="connsiteX1" fmla="*/ 350874 w 1180213"/>
            <a:gd name="connsiteY1" fmla="*/ 46481 h 333560"/>
            <a:gd name="connsiteX2" fmla="*/ 1180213 w 1180213"/>
            <a:gd name="connsiteY2" fmla="*/ 3951 h 333560"/>
          </a:gdLst>
          <a:ahLst/>
          <a:cxnLst>
            <a:cxn ang="0">
              <a:pos x="connsiteX0" y="connsiteY0"/>
            </a:cxn>
            <a:cxn ang="0">
              <a:pos x="connsiteX1" y="connsiteY1"/>
            </a:cxn>
            <a:cxn ang="0">
              <a:pos x="connsiteX2" y="connsiteY2"/>
            </a:cxn>
          </a:cxnLst>
          <a:rect l="l" t="t" r="r" b="b"/>
          <a:pathLst>
            <a:path w="1180213" h="333560">
              <a:moveTo>
                <a:pt x="0" y="333560"/>
              </a:moveTo>
              <a:cubicBezTo>
                <a:pt x="77086" y="217488"/>
                <a:pt x="154172" y="101416"/>
                <a:pt x="350874" y="46481"/>
              </a:cubicBezTo>
              <a:cubicBezTo>
                <a:pt x="547576" y="-8454"/>
                <a:pt x="863894" y="-2252"/>
                <a:pt x="1180213" y="3951"/>
              </a:cubicBezTo>
            </a:path>
          </a:pathLst>
        </a:custGeom>
        <a:noFill xmlns:a="http://schemas.openxmlformats.org/drawingml/2006/main"/>
        <a:ln xmlns:a="http://schemas.openxmlformats.org/drawingml/2006/main">
          <a:solidFill>
            <a:schemeClr val="accent2">
              <a:lumMod val="75000"/>
            </a:schemeClr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0.62281</cdr:x>
      <cdr:y>0</cdr:y>
    </cdr:from>
    <cdr:to>
      <cdr:x>0.90619</cdr:x>
      <cdr:y>0.26346</cdr:y>
    </cdr:to>
    <cdr:sp macro="" textlink="">
      <cdr:nvSpPr>
        <cdr:cNvPr id="12" name="Скругленный прямоугольник 11"/>
        <cdr:cNvSpPr/>
      </cdr:nvSpPr>
      <cdr:spPr>
        <a:xfrm xmlns:a="http://schemas.openxmlformats.org/drawingml/2006/main">
          <a:off x="7423300" y="0"/>
          <a:ext cx="3377712" cy="1513540"/>
        </a:xfrm>
        <a:prstGeom xmlns:a="http://schemas.openxmlformats.org/drawingml/2006/main" prst="roundRect">
          <a:avLst/>
        </a:prstGeom>
      </cdr:spPr>
      <cdr:style>
        <a:lnRef xmlns:a="http://schemas.openxmlformats.org/drawingml/2006/main" idx="1">
          <a:schemeClr val="accent6"/>
        </a:lnRef>
        <a:fillRef xmlns:a="http://schemas.openxmlformats.org/drawingml/2006/main" idx="2">
          <a:schemeClr val="accent6"/>
        </a:fillRef>
        <a:effectRef xmlns:a="http://schemas.openxmlformats.org/drawingml/2006/main" idx="1">
          <a:schemeClr val="accent6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0.62994</cdr:x>
      <cdr:y>0.02093</cdr:y>
    </cdr:from>
    <cdr:to>
      <cdr:x>0.90577</cdr:x>
      <cdr:y>0.26613</cdr:y>
    </cdr:to>
    <cdr:sp macro="" textlink="">
      <cdr:nvSpPr>
        <cdr:cNvPr id="13" name="TextBox 12"/>
        <cdr:cNvSpPr txBox="1"/>
      </cdr:nvSpPr>
      <cdr:spPr>
        <a:xfrm xmlns:a="http://schemas.openxmlformats.org/drawingml/2006/main">
          <a:off x="7508315" y="120239"/>
          <a:ext cx="3287669" cy="140861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1600" b="1" dirty="0" smtClean="0">
              <a:solidFill>
                <a:schemeClr val="tx1"/>
              </a:solidFill>
              <a:latin typeface="Arial Cyr" pitchFamily="34" charset="0"/>
              <a:cs typeface="Arial Cyr" pitchFamily="34" charset="0"/>
            </a:rPr>
            <a:t>*Ограничение по Бюджетному кодексу Российской Федерации составляет не более 100% объема собственных доходов</a:t>
          </a:r>
        </a:p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0.45109</cdr:x>
      <cdr:y>0.40761</cdr:y>
    </cdr:from>
    <cdr:to>
      <cdr:x>0.61329</cdr:x>
      <cdr:y>0.54991</cdr:y>
    </cdr:to>
    <cdr:sp macro="" textlink="">
      <cdr:nvSpPr>
        <cdr:cNvPr id="14" name="Полилиния 13"/>
        <cdr:cNvSpPr/>
      </cdr:nvSpPr>
      <cdr:spPr>
        <a:xfrm xmlns:a="http://schemas.openxmlformats.org/drawingml/2006/main">
          <a:off x="5376585" y="2341651"/>
          <a:ext cx="1933298" cy="817504"/>
        </a:xfrm>
        <a:custGeom xmlns:a="http://schemas.openxmlformats.org/drawingml/2006/main">
          <a:avLst/>
          <a:gdLst>
            <a:gd name="connsiteX0" fmla="*/ 0 w 1180213"/>
            <a:gd name="connsiteY0" fmla="*/ 333560 h 333560"/>
            <a:gd name="connsiteX1" fmla="*/ 350874 w 1180213"/>
            <a:gd name="connsiteY1" fmla="*/ 46481 h 333560"/>
            <a:gd name="connsiteX2" fmla="*/ 1180213 w 1180213"/>
            <a:gd name="connsiteY2" fmla="*/ 3951 h 333560"/>
          </a:gdLst>
          <a:ahLst/>
          <a:cxnLst>
            <a:cxn ang="0">
              <a:pos x="connsiteX0" y="connsiteY0"/>
            </a:cxn>
            <a:cxn ang="0">
              <a:pos x="connsiteX1" y="connsiteY1"/>
            </a:cxn>
            <a:cxn ang="0">
              <a:pos x="connsiteX2" y="connsiteY2"/>
            </a:cxn>
          </a:cxnLst>
          <a:rect l="l" t="t" r="r" b="b"/>
          <a:pathLst>
            <a:path w="1180213" h="333560">
              <a:moveTo>
                <a:pt x="0" y="333560"/>
              </a:moveTo>
              <a:cubicBezTo>
                <a:pt x="77086" y="217488"/>
                <a:pt x="154172" y="101416"/>
                <a:pt x="350874" y="46481"/>
              </a:cubicBezTo>
              <a:cubicBezTo>
                <a:pt x="547576" y="-8454"/>
                <a:pt x="863894" y="-2252"/>
                <a:pt x="1180213" y="3951"/>
              </a:cubicBezTo>
            </a:path>
          </a:pathLst>
        </a:custGeom>
        <a:ln xmlns:a="http://schemas.openxmlformats.org/drawingml/2006/main" w="25400">
          <a:solidFill>
            <a:srgbClr val="F06F20"/>
          </a:solidFill>
        </a:ln>
      </cdr:spPr>
      <cdr:style>
        <a:lnRef xmlns:a="http://schemas.openxmlformats.org/drawingml/2006/main" idx="1">
          <a:schemeClr val="accent6"/>
        </a:lnRef>
        <a:fillRef xmlns:a="http://schemas.openxmlformats.org/drawingml/2006/main" idx="0">
          <a:schemeClr val="accent6"/>
        </a:fillRef>
        <a:effectRef xmlns:a="http://schemas.openxmlformats.org/drawingml/2006/main" idx="0">
          <a:schemeClr val="accent6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0.62902</cdr:x>
      <cdr:y>0.2959</cdr:y>
    </cdr:from>
    <cdr:to>
      <cdr:x>0.91333</cdr:x>
      <cdr:y>0.6628</cdr:y>
    </cdr:to>
    <cdr:sp macro="" textlink="">
      <cdr:nvSpPr>
        <cdr:cNvPr id="15" name="Скругленный прямоугольник 14"/>
        <cdr:cNvSpPr/>
      </cdr:nvSpPr>
      <cdr:spPr>
        <a:xfrm xmlns:a="http://schemas.openxmlformats.org/drawingml/2006/main">
          <a:off x="7497356" y="1699931"/>
          <a:ext cx="3388657" cy="2107749"/>
        </a:xfrm>
        <a:prstGeom xmlns:a="http://schemas.openxmlformats.org/drawingml/2006/main" prst="roundRect">
          <a:avLst/>
        </a:prstGeom>
      </cdr:spPr>
      <cdr:style>
        <a:lnRef xmlns:a="http://schemas.openxmlformats.org/drawingml/2006/main" idx="1">
          <a:schemeClr val="accent6"/>
        </a:lnRef>
        <a:fillRef xmlns:a="http://schemas.openxmlformats.org/drawingml/2006/main" idx="2">
          <a:schemeClr val="accent6"/>
        </a:fillRef>
        <a:effectRef xmlns:a="http://schemas.openxmlformats.org/drawingml/2006/main" idx="1">
          <a:schemeClr val="accent6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0.64065</cdr:x>
      <cdr:y>0.30524</cdr:y>
    </cdr:from>
    <cdr:to>
      <cdr:x>0.90617</cdr:x>
      <cdr:y>0.6613</cdr:y>
    </cdr:to>
    <cdr:sp macro="" textlink="">
      <cdr:nvSpPr>
        <cdr:cNvPr id="16" name="TextBox 15"/>
        <cdr:cNvSpPr txBox="1"/>
      </cdr:nvSpPr>
      <cdr:spPr>
        <a:xfrm xmlns:a="http://schemas.openxmlformats.org/drawingml/2006/main">
          <a:off x="7635950" y="1753580"/>
          <a:ext cx="3164720" cy="204551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1600" b="1" dirty="0" smtClean="0">
              <a:solidFill>
                <a:schemeClr val="tx1"/>
              </a:solidFill>
              <a:latin typeface="Arial Cyr" pitchFamily="34" charset="0"/>
              <a:cs typeface="Arial Cyr" pitchFamily="34" charset="0"/>
            </a:rPr>
            <a:t>*Ограничение по Бюджетному кодексу Российской Федерации составляет не более 15% объема расходов за исключением объема расходов, осуществляемых за счет субвенций</a:t>
          </a:r>
        </a:p>
        <a:p xmlns:a="http://schemas.openxmlformats.org/drawingml/2006/main">
          <a:endParaRPr lang="ru-RU" sz="1100" dirty="0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0.42349</cdr:x>
      <cdr:y>0.38765</cdr:y>
    </cdr:from>
    <cdr:to>
      <cdr:x>0.68964</cdr:x>
      <cdr:y>0.52134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240360" y="2055828"/>
          <a:ext cx="2036445" cy="70900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lIns="0" tIns="0" rIns="0" bIns="0" rtlCol="0" anchor="ctr"/>
        <a:lstStyle xmlns:a="http://schemas.openxmlformats.org/drawingml/2006/main"/>
        <a:p xmlns:a="http://schemas.openxmlformats.org/drawingml/2006/main">
          <a:pPr algn="ctr"/>
          <a:r>
            <a:rPr lang="ru-RU" sz="3600" b="1" dirty="0" smtClean="0">
              <a:latin typeface="TimesET" pitchFamily="2" charset="0"/>
            </a:rPr>
            <a:t>+</a:t>
          </a:r>
          <a:r>
            <a:rPr lang="en-US" sz="3600" b="1" dirty="0" smtClean="0">
              <a:latin typeface="TimesET" pitchFamily="2" charset="0"/>
            </a:rPr>
            <a:t>9509</a:t>
          </a:r>
          <a:r>
            <a:rPr lang="ru-RU" sz="3600" b="1" dirty="0" smtClean="0">
              <a:latin typeface="TimesET" pitchFamily="2" charset="0"/>
            </a:rPr>
            <a:t>,</a:t>
          </a:r>
          <a:r>
            <a:rPr lang="en-US" sz="3600" b="1" dirty="0" smtClean="0">
              <a:latin typeface="TimesET" pitchFamily="2" charset="0"/>
            </a:rPr>
            <a:t>6</a:t>
          </a:r>
          <a:r>
            <a:rPr lang="ru-RU" sz="3200" b="1" dirty="0" smtClean="0">
              <a:latin typeface="TimesET" pitchFamily="2" charset="0"/>
            </a:rPr>
            <a:t> </a:t>
          </a:r>
        </a:p>
      </cdr:txBody>
    </cdr:sp>
  </cdr:relSizeAnchor>
  <cdr:relSizeAnchor xmlns:cdr="http://schemas.openxmlformats.org/drawingml/2006/chartDrawing">
    <cdr:from>
      <cdr:x>0.82759</cdr:x>
      <cdr:y>0.46912</cdr:y>
    </cdr:from>
    <cdr:to>
      <cdr:x>1</cdr:x>
      <cdr:y>0.52715</cdr:y>
    </cdr:to>
    <cdr:sp macro="" textlink="">
      <cdr:nvSpPr>
        <cdr:cNvPr id="3" name="TextBox 6"/>
        <cdr:cNvSpPr txBox="1"/>
      </cdr:nvSpPr>
      <cdr:spPr>
        <a:xfrm xmlns:a="http://schemas.openxmlformats.org/drawingml/2006/main">
          <a:off x="6332299" y="2487876"/>
          <a:ext cx="1319193" cy="30775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0" tIns="0" rIns="0" bIns="0" rtlCol="0">
          <a:spAutoFit/>
        </a:bodyPr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5pPr>
          <a:lvl6pPr marL="22860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6pPr>
          <a:lvl7pPr marL="27432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7pPr>
          <a:lvl8pPr marL="32004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8pPr>
          <a:lvl9pPr marL="36576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9pPr>
        </a:lstStyle>
        <a:p xmlns:a="http://schemas.openxmlformats.org/drawingml/2006/main">
          <a:pPr algn="ctr"/>
          <a:r>
            <a:rPr lang="ru-RU" sz="2000" b="1" dirty="0" smtClean="0">
              <a:solidFill>
                <a:schemeClr val="tx1"/>
              </a:solidFill>
              <a:latin typeface="TimesET" pitchFamily="2" charset="0"/>
            </a:rPr>
            <a:t>42,2%</a:t>
          </a:r>
          <a:endParaRPr lang="ru-RU" sz="2000" b="1" dirty="0">
            <a:solidFill>
              <a:schemeClr val="tx1"/>
            </a:solidFill>
            <a:latin typeface="TimesET" pitchFamily="2" charset="0"/>
          </a:endParaRPr>
        </a:p>
      </cdr:txBody>
    </cdr:sp>
  </cdr:relSizeAnchor>
  <cdr:relSizeAnchor xmlns:cdr="http://schemas.openxmlformats.org/drawingml/2006/chartDrawing">
    <cdr:from>
      <cdr:x>0.10505</cdr:x>
      <cdr:y>0.55751</cdr:y>
    </cdr:from>
    <cdr:to>
      <cdr:x>0.25105</cdr:x>
      <cdr:y>0.61555</cdr:y>
    </cdr:to>
    <cdr:sp macro="" textlink="">
      <cdr:nvSpPr>
        <cdr:cNvPr id="8" name="TextBox 6"/>
        <cdr:cNvSpPr txBox="1"/>
      </cdr:nvSpPr>
      <cdr:spPr>
        <a:xfrm xmlns:a="http://schemas.openxmlformats.org/drawingml/2006/main">
          <a:off x="803825" y="2956638"/>
          <a:ext cx="1117117" cy="307805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0" tIns="0" rIns="0" bIns="0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2000" b="1" dirty="0" smtClean="0">
              <a:solidFill>
                <a:schemeClr val="tx1"/>
              </a:solidFill>
              <a:latin typeface="TimesET" pitchFamily="2" charset="0"/>
            </a:rPr>
            <a:t>40,3%</a:t>
          </a:r>
          <a:endParaRPr lang="ru-RU" sz="2000" b="1" dirty="0">
            <a:solidFill>
              <a:schemeClr val="tx1"/>
            </a:solidFill>
            <a:latin typeface="TimesET" pitchFamily="2" charset="0"/>
          </a:endParaRP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0.08516</cdr:x>
      <cdr:y>0.0515</cdr:y>
    </cdr:from>
    <cdr:to>
      <cdr:x>0.36539</cdr:x>
      <cdr:y>0.13448</cdr:y>
    </cdr:to>
    <cdr:sp macro="" textlink="">
      <cdr:nvSpPr>
        <cdr:cNvPr id="2" name="Скругленный прямоугольник 1"/>
        <cdr:cNvSpPr/>
      </cdr:nvSpPr>
      <cdr:spPr>
        <a:xfrm xmlns:a="http://schemas.openxmlformats.org/drawingml/2006/main">
          <a:off x="315060" y="218786"/>
          <a:ext cx="1036693" cy="352512"/>
        </a:xfrm>
        <a:prstGeom xmlns:a="http://schemas.openxmlformats.org/drawingml/2006/main" prst="roundRect">
          <a:avLst/>
        </a:prstGeom>
        <a:solidFill xmlns:a="http://schemas.openxmlformats.org/drawingml/2006/main">
          <a:srgbClr val="CCFF66"/>
        </a:solidFill>
        <a:ln xmlns:a="http://schemas.openxmlformats.org/drawingml/2006/main">
          <a:solidFill>
            <a:schemeClr val="accent6">
              <a:lumMod val="75000"/>
            </a:schemeClr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anchor="ctr"/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>
            <a:defRPr/>
          </a:pPr>
          <a:r>
            <a:rPr lang="ru-RU" sz="1200" b="1" dirty="0" smtClean="0">
              <a:solidFill>
                <a:schemeClr val="tx1"/>
              </a:solidFill>
              <a:latin typeface="TimesET" pitchFamily="2" charset="0"/>
            </a:rPr>
            <a:t>Доходы бюджета</a:t>
          </a:r>
          <a:endParaRPr lang="ru-RU" sz="1200" b="1" dirty="0">
            <a:solidFill>
              <a:schemeClr val="tx1"/>
            </a:solidFill>
            <a:latin typeface="TimesET" pitchFamily="2" charset="0"/>
          </a:endParaRPr>
        </a:p>
      </cdr:txBody>
    </cdr:sp>
  </cdr:relSizeAnchor>
  <cdr:relSizeAnchor xmlns:cdr="http://schemas.openxmlformats.org/drawingml/2006/chartDrawing">
    <cdr:from>
      <cdr:x>0.10429</cdr:x>
      <cdr:y>0.48768</cdr:y>
    </cdr:from>
    <cdr:to>
      <cdr:x>0.36584</cdr:x>
      <cdr:y>0.57176</cdr:y>
    </cdr:to>
    <cdr:sp macro="" textlink="">
      <cdr:nvSpPr>
        <cdr:cNvPr id="8" name="Скругленный прямоугольник 7"/>
        <cdr:cNvSpPr/>
      </cdr:nvSpPr>
      <cdr:spPr>
        <a:xfrm xmlns:a="http://schemas.openxmlformats.org/drawingml/2006/main">
          <a:off x="385819" y="2071733"/>
          <a:ext cx="967587" cy="357184"/>
        </a:xfrm>
        <a:prstGeom xmlns:a="http://schemas.openxmlformats.org/drawingml/2006/main" prst="roundRect">
          <a:avLst/>
        </a:prstGeom>
        <a:solidFill xmlns:a="http://schemas.openxmlformats.org/drawingml/2006/main">
          <a:srgbClr val="CCFF66"/>
        </a:solidFill>
        <a:ln xmlns:a="http://schemas.openxmlformats.org/drawingml/2006/main">
          <a:solidFill>
            <a:schemeClr val="accent6">
              <a:lumMod val="75000"/>
            </a:schemeClr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>
            <a:defRPr/>
          </a:pPr>
          <a:r>
            <a:rPr lang="ru-RU" sz="1200" b="1" dirty="0" smtClean="0">
              <a:solidFill>
                <a:schemeClr val="tx1"/>
              </a:solidFill>
              <a:latin typeface="TimesET" pitchFamily="2" charset="0"/>
            </a:rPr>
            <a:t>Расходы бюджета</a:t>
          </a:r>
          <a:endParaRPr lang="ru-RU" sz="1200" b="1" dirty="0">
            <a:solidFill>
              <a:schemeClr val="tx1"/>
            </a:solidFill>
            <a:latin typeface="TimesET" pitchFamily="2" charset="0"/>
          </a:endParaRPr>
        </a:p>
      </cdr:txBody>
    </cdr:sp>
  </cdr:relSizeAnchor>
  <cdr:relSizeAnchor xmlns:cdr="http://schemas.openxmlformats.org/drawingml/2006/chartDrawing">
    <cdr:from>
      <cdr:x>0.08483</cdr:x>
      <cdr:y>0.6938</cdr:y>
    </cdr:from>
    <cdr:to>
      <cdr:x>0.33793</cdr:x>
      <cdr:y>0.76164</cdr:y>
    </cdr:to>
    <cdr:sp macro="" textlink="">
      <cdr:nvSpPr>
        <cdr:cNvPr id="9" name="Скругленный прямоугольник 8"/>
        <cdr:cNvSpPr/>
      </cdr:nvSpPr>
      <cdr:spPr>
        <a:xfrm xmlns:a="http://schemas.openxmlformats.org/drawingml/2006/main">
          <a:off x="313811" y="2947363"/>
          <a:ext cx="936327" cy="288194"/>
        </a:xfrm>
        <a:prstGeom xmlns:a="http://schemas.openxmlformats.org/drawingml/2006/main" prst="roundRect">
          <a:avLst/>
        </a:prstGeom>
        <a:solidFill xmlns:a="http://schemas.openxmlformats.org/drawingml/2006/main">
          <a:srgbClr val="CCFF66"/>
        </a:solidFill>
        <a:ln xmlns:a="http://schemas.openxmlformats.org/drawingml/2006/main">
          <a:solidFill>
            <a:schemeClr val="accent6">
              <a:lumMod val="75000"/>
            </a:schemeClr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>
            <a:defRPr/>
          </a:pPr>
          <a:r>
            <a:rPr lang="ru-RU" sz="1200" b="1" dirty="0" smtClean="0">
              <a:solidFill>
                <a:schemeClr val="tx1"/>
              </a:solidFill>
              <a:latin typeface="TimesET" pitchFamily="2" charset="0"/>
            </a:rPr>
            <a:t>Дефицит</a:t>
          </a:r>
          <a:endParaRPr lang="ru-RU" sz="1200" b="1" dirty="0">
            <a:solidFill>
              <a:schemeClr val="tx1"/>
            </a:solidFill>
            <a:latin typeface="TimesET" pitchFamily="2" charset="0"/>
          </a:endParaRPr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0.08516</cdr:x>
      <cdr:y>0.0515</cdr:y>
    </cdr:from>
    <cdr:to>
      <cdr:x>0.36539</cdr:x>
      <cdr:y>0.13448</cdr:y>
    </cdr:to>
    <cdr:sp macro="" textlink="">
      <cdr:nvSpPr>
        <cdr:cNvPr id="2" name="Скругленный прямоугольник 1"/>
        <cdr:cNvSpPr/>
      </cdr:nvSpPr>
      <cdr:spPr>
        <a:xfrm xmlns:a="http://schemas.openxmlformats.org/drawingml/2006/main">
          <a:off x="315060" y="218786"/>
          <a:ext cx="1036693" cy="352512"/>
        </a:xfrm>
        <a:prstGeom xmlns:a="http://schemas.openxmlformats.org/drawingml/2006/main" prst="roundRect">
          <a:avLst/>
        </a:prstGeom>
        <a:solidFill xmlns:a="http://schemas.openxmlformats.org/drawingml/2006/main">
          <a:srgbClr val="CCFF66"/>
        </a:solidFill>
        <a:ln xmlns:a="http://schemas.openxmlformats.org/drawingml/2006/main">
          <a:solidFill>
            <a:schemeClr val="accent6">
              <a:lumMod val="75000"/>
            </a:schemeClr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anchor="ctr"/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>
            <a:defRPr/>
          </a:pPr>
          <a:r>
            <a:rPr lang="ru-RU" sz="1200" b="1" dirty="0" smtClean="0">
              <a:solidFill>
                <a:schemeClr val="tx1"/>
              </a:solidFill>
              <a:latin typeface="TimesET" pitchFamily="2" charset="0"/>
            </a:rPr>
            <a:t>Доходы бюджета</a:t>
          </a:r>
          <a:endParaRPr lang="ru-RU" sz="1200" b="1" dirty="0">
            <a:solidFill>
              <a:schemeClr val="tx1"/>
            </a:solidFill>
            <a:latin typeface="TimesET" pitchFamily="2" charset="0"/>
          </a:endParaRPr>
        </a:p>
      </cdr:txBody>
    </cdr:sp>
  </cdr:relSizeAnchor>
  <cdr:relSizeAnchor xmlns:cdr="http://schemas.openxmlformats.org/drawingml/2006/chartDrawing">
    <cdr:from>
      <cdr:x>0.11837</cdr:x>
      <cdr:y>0.47981</cdr:y>
    </cdr:from>
    <cdr:to>
      <cdr:x>0.37992</cdr:x>
      <cdr:y>0.56389</cdr:y>
    </cdr:to>
    <cdr:sp macro="" textlink="">
      <cdr:nvSpPr>
        <cdr:cNvPr id="8" name="Скругленный прямоугольник 7"/>
        <cdr:cNvSpPr/>
      </cdr:nvSpPr>
      <cdr:spPr>
        <a:xfrm xmlns:a="http://schemas.openxmlformats.org/drawingml/2006/main">
          <a:off x="437911" y="2038317"/>
          <a:ext cx="967587" cy="357184"/>
        </a:xfrm>
        <a:prstGeom xmlns:a="http://schemas.openxmlformats.org/drawingml/2006/main" prst="roundRect">
          <a:avLst/>
        </a:prstGeom>
        <a:solidFill xmlns:a="http://schemas.openxmlformats.org/drawingml/2006/main">
          <a:srgbClr val="CCFF66"/>
        </a:solidFill>
        <a:ln xmlns:a="http://schemas.openxmlformats.org/drawingml/2006/main">
          <a:solidFill>
            <a:schemeClr val="accent6">
              <a:lumMod val="75000"/>
            </a:schemeClr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>
            <a:defRPr/>
          </a:pPr>
          <a:r>
            <a:rPr lang="ru-RU" sz="1200" b="1" dirty="0" smtClean="0">
              <a:solidFill>
                <a:schemeClr val="tx1"/>
              </a:solidFill>
              <a:latin typeface="TimesET" pitchFamily="2" charset="0"/>
            </a:rPr>
            <a:t>Расходы бюджета</a:t>
          </a:r>
          <a:endParaRPr lang="ru-RU" sz="1200" b="1" dirty="0">
            <a:solidFill>
              <a:schemeClr val="tx1"/>
            </a:solidFill>
            <a:latin typeface="TimesET" pitchFamily="2" charset="0"/>
          </a:endParaRPr>
        </a:p>
      </cdr:txBody>
    </cdr:sp>
  </cdr:relSizeAnchor>
  <cdr:relSizeAnchor xmlns:cdr="http://schemas.openxmlformats.org/drawingml/2006/chartDrawing">
    <cdr:from>
      <cdr:x>0.08516</cdr:x>
      <cdr:y>0.70638</cdr:y>
    </cdr:from>
    <cdr:to>
      <cdr:x>0.33826</cdr:x>
      <cdr:y>0.77422</cdr:y>
    </cdr:to>
    <cdr:sp macro="" textlink="">
      <cdr:nvSpPr>
        <cdr:cNvPr id="9" name="Скругленный прямоугольник 8"/>
        <cdr:cNvSpPr/>
      </cdr:nvSpPr>
      <cdr:spPr>
        <a:xfrm xmlns:a="http://schemas.openxmlformats.org/drawingml/2006/main">
          <a:off x="315060" y="3000813"/>
          <a:ext cx="936327" cy="288194"/>
        </a:xfrm>
        <a:prstGeom xmlns:a="http://schemas.openxmlformats.org/drawingml/2006/main" prst="roundRect">
          <a:avLst/>
        </a:prstGeom>
        <a:solidFill xmlns:a="http://schemas.openxmlformats.org/drawingml/2006/main">
          <a:srgbClr val="CCFF66"/>
        </a:solidFill>
        <a:ln xmlns:a="http://schemas.openxmlformats.org/drawingml/2006/main">
          <a:solidFill>
            <a:schemeClr val="accent6">
              <a:lumMod val="75000"/>
            </a:schemeClr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>
            <a:defRPr/>
          </a:pPr>
          <a:r>
            <a:rPr lang="ru-RU" sz="1200" b="1" dirty="0" smtClean="0">
              <a:solidFill>
                <a:schemeClr val="tx1"/>
              </a:solidFill>
              <a:latin typeface="TimesET" pitchFamily="2" charset="0"/>
            </a:rPr>
            <a:t>Дефицит</a:t>
          </a:r>
          <a:endParaRPr lang="ru-RU" sz="1200" b="1" dirty="0">
            <a:solidFill>
              <a:schemeClr val="tx1"/>
            </a:solidFill>
            <a:latin typeface="TimesET" pitchFamily="2" charset="0"/>
          </a:endParaRPr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0.13725</cdr:x>
      <cdr:y>0.06667</cdr:y>
    </cdr:from>
    <cdr:to>
      <cdr:x>0.41894</cdr:x>
      <cdr:y>0.14965</cdr:y>
    </cdr:to>
    <cdr:sp macro="" textlink="">
      <cdr:nvSpPr>
        <cdr:cNvPr id="2" name="Скругленный прямоугольник 1"/>
        <cdr:cNvSpPr/>
      </cdr:nvSpPr>
      <cdr:spPr>
        <a:xfrm xmlns:a="http://schemas.openxmlformats.org/drawingml/2006/main">
          <a:off x="701716" y="288032"/>
          <a:ext cx="1440159" cy="358487"/>
        </a:xfrm>
        <a:prstGeom xmlns:a="http://schemas.openxmlformats.org/drawingml/2006/main" prst="roundRect">
          <a:avLst/>
        </a:prstGeom>
        <a:solidFill xmlns:a="http://schemas.openxmlformats.org/drawingml/2006/main">
          <a:srgbClr val="CCFF66"/>
        </a:solidFill>
        <a:ln xmlns:a="http://schemas.openxmlformats.org/drawingml/2006/main">
          <a:solidFill>
            <a:schemeClr val="accent6">
              <a:lumMod val="75000"/>
            </a:schemeClr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anchor="ctr"/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>
            <a:defRPr/>
          </a:pPr>
          <a:r>
            <a:rPr lang="ru-RU" sz="1200" b="1" dirty="0" smtClean="0">
              <a:solidFill>
                <a:schemeClr val="tx1"/>
              </a:solidFill>
              <a:latin typeface="TimesET" pitchFamily="2" charset="0"/>
            </a:rPr>
            <a:t>Доходы бюджета</a:t>
          </a:r>
          <a:endParaRPr lang="ru-RU" sz="1200" b="1" dirty="0">
            <a:solidFill>
              <a:schemeClr val="tx1"/>
            </a:solidFill>
            <a:latin typeface="TimesET" pitchFamily="2" charset="0"/>
          </a:endParaRPr>
        </a:p>
      </cdr:txBody>
    </cdr:sp>
  </cdr:relSizeAnchor>
  <cdr:relSizeAnchor xmlns:cdr="http://schemas.openxmlformats.org/drawingml/2006/chartDrawing">
    <cdr:from>
      <cdr:x>0.15134</cdr:x>
      <cdr:y>0.48337</cdr:y>
    </cdr:from>
    <cdr:to>
      <cdr:x>0.41289</cdr:x>
      <cdr:y>0.56745</cdr:y>
    </cdr:to>
    <cdr:sp macro="" textlink="">
      <cdr:nvSpPr>
        <cdr:cNvPr id="8" name="Скругленный прямоугольник 7"/>
        <cdr:cNvSpPr/>
      </cdr:nvSpPr>
      <cdr:spPr>
        <a:xfrm xmlns:a="http://schemas.openxmlformats.org/drawingml/2006/main">
          <a:off x="773724" y="2088232"/>
          <a:ext cx="1337192" cy="363239"/>
        </a:xfrm>
        <a:prstGeom xmlns:a="http://schemas.openxmlformats.org/drawingml/2006/main" prst="roundRect">
          <a:avLst/>
        </a:prstGeom>
        <a:solidFill xmlns:a="http://schemas.openxmlformats.org/drawingml/2006/main">
          <a:srgbClr val="CCFF66"/>
        </a:solidFill>
        <a:ln xmlns:a="http://schemas.openxmlformats.org/drawingml/2006/main">
          <a:solidFill>
            <a:schemeClr val="accent6">
              <a:lumMod val="75000"/>
            </a:schemeClr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>
            <a:defRPr/>
          </a:pPr>
          <a:r>
            <a:rPr lang="ru-RU" sz="1200" b="1" dirty="0" smtClean="0">
              <a:solidFill>
                <a:schemeClr val="tx1"/>
              </a:solidFill>
              <a:latin typeface="TimesET" pitchFamily="2" charset="0"/>
            </a:rPr>
            <a:t>Расходы бюджета</a:t>
          </a:r>
          <a:endParaRPr lang="ru-RU" sz="1200" b="1" dirty="0">
            <a:solidFill>
              <a:schemeClr val="tx1"/>
            </a:solidFill>
            <a:latin typeface="TimesET" pitchFamily="2" charset="0"/>
          </a:endParaRPr>
        </a:p>
      </cdr:txBody>
    </cdr:sp>
  </cdr:relSizeAnchor>
  <cdr:relSizeAnchor xmlns:cdr="http://schemas.openxmlformats.org/drawingml/2006/chartDrawing">
    <cdr:from>
      <cdr:x>0.16542</cdr:x>
      <cdr:y>0.69099</cdr:y>
    </cdr:from>
    <cdr:to>
      <cdr:x>0.40443</cdr:x>
      <cdr:y>0.75883</cdr:y>
    </cdr:to>
    <cdr:sp macro="" textlink="">
      <cdr:nvSpPr>
        <cdr:cNvPr id="9" name="Скругленный прямоугольник 8"/>
        <cdr:cNvSpPr/>
      </cdr:nvSpPr>
      <cdr:spPr>
        <a:xfrm xmlns:a="http://schemas.openxmlformats.org/drawingml/2006/main">
          <a:off x="845732" y="2985180"/>
          <a:ext cx="1221955" cy="293080"/>
        </a:xfrm>
        <a:prstGeom xmlns:a="http://schemas.openxmlformats.org/drawingml/2006/main" prst="roundRect">
          <a:avLst/>
        </a:prstGeom>
        <a:solidFill xmlns:a="http://schemas.openxmlformats.org/drawingml/2006/main">
          <a:srgbClr val="CCFF66"/>
        </a:solidFill>
        <a:ln xmlns:a="http://schemas.openxmlformats.org/drawingml/2006/main">
          <a:solidFill>
            <a:schemeClr val="accent6">
              <a:lumMod val="75000"/>
            </a:schemeClr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>
            <a:defRPr/>
          </a:pPr>
          <a:r>
            <a:rPr lang="ru-RU" sz="1200" b="1" dirty="0" smtClean="0">
              <a:solidFill>
                <a:schemeClr val="tx1"/>
              </a:solidFill>
              <a:latin typeface="TimesET" pitchFamily="2" charset="0"/>
            </a:rPr>
            <a:t>Дефицит</a:t>
          </a:r>
          <a:endParaRPr lang="ru-RU" sz="1200" b="1" dirty="0">
            <a:solidFill>
              <a:schemeClr val="tx1"/>
            </a:solidFill>
            <a:latin typeface="TimesET" pitchFamily="2" charset="0"/>
          </a:endParaRPr>
        </a:p>
      </cdr:txBody>
    </cdr:sp>
  </cdr:relSizeAnchor>
</c:userShapes>
</file>

<file path=ppt/drawings/drawing7.xml><?xml version="1.0" encoding="utf-8"?>
<c:userShapes xmlns:c="http://schemas.openxmlformats.org/drawingml/2006/chart">
  <cdr:relSizeAnchor xmlns:cdr="http://schemas.openxmlformats.org/drawingml/2006/chartDrawing">
    <cdr:from>
      <cdr:x>0.374</cdr:x>
      <cdr:y>0.3286</cdr:y>
    </cdr:from>
    <cdr:to>
      <cdr:x>0.47171</cdr:x>
      <cdr:y>0.37847</cdr:y>
    </cdr:to>
    <cdr:sp macro="" textlink="">
      <cdr:nvSpPr>
        <cdr:cNvPr id="8" name="Прямоугольник 7"/>
        <cdr:cNvSpPr/>
      </cdr:nvSpPr>
      <cdr:spPr>
        <a:xfrm xmlns:a="http://schemas.openxmlformats.org/drawingml/2006/main">
          <a:off x="3419872" y="1907691"/>
          <a:ext cx="893460" cy="289520"/>
        </a:xfrm>
        <a:prstGeom xmlns:a="http://schemas.openxmlformats.org/drawingml/2006/main" prst="rect">
          <a:avLst/>
        </a:prstGeom>
        <a:ln xmlns:a="http://schemas.openxmlformats.org/drawingml/2006/main"/>
      </cdr:spPr>
      <cdr:style>
        <a:lnRef xmlns:a="http://schemas.openxmlformats.org/drawingml/2006/main" idx="1">
          <a:schemeClr val="accent3"/>
        </a:lnRef>
        <a:fillRef xmlns:a="http://schemas.openxmlformats.org/drawingml/2006/main" idx="3">
          <a:schemeClr val="accent3"/>
        </a:fillRef>
        <a:effectRef xmlns:a="http://schemas.openxmlformats.org/drawingml/2006/main" idx="2">
          <a:schemeClr val="accent3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Calibri"/>
            </a:defRPr>
          </a:lvl1pPr>
          <a:lvl2pPr marL="457200" indent="0">
            <a:defRPr sz="1100">
              <a:solidFill>
                <a:sysClr val="window" lastClr="FFFFFF"/>
              </a:solidFill>
              <a:latin typeface="Calibri"/>
            </a:defRPr>
          </a:lvl2pPr>
          <a:lvl3pPr marL="914400" indent="0">
            <a:defRPr sz="1100">
              <a:solidFill>
                <a:sysClr val="window" lastClr="FFFFFF"/>
              </a:solidFill>
              <a:latin typeface="Calibri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Calibri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Calibri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Calibri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Calibri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Calibri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Calibri"/>
            </a:defRPr>
          </a:lvl9pPr>
        </a:lstStyle>
        <a:p xmlns:a="http://schemas.openxmlformats.org/drawingml/2006/main">
          <a:pPr algn="ctr"/>
          <a:r>
            <a:rPr lang="ru-RU" b="1" dirty="0" smtClean="0">
              <a:solidFill>
                <a:schemeClr val="bg1"/>
              </a:solidFill>
              <a:latin typeface="TimesET" pitchFamily="2" charset="0"/>
              <a:cs typeface="Times New Roman" pitchFamily="18" charset="0"/>
            </a:rPr>
            <a:t>128,5</a:t>
          </a:r>
          <a:r>
            <a:rPr lang="ru-RU" sz="1100" b="1" dirty="0" smtClean="0">
              <a:solidFill>
                <a:schemeClr val="bg1"/>
              </a:solidFill>
              <a:latin typeface="TimesET" pitchFamily="2" charset="0"/>
              <a:cs typeface="Times New Roman" pitchFamily="18" charset="0"/>
            </a:rPr>
            <a:t>%</a:t>
          </a:r>
          <a:endParaRPr lang="ru-RU" sz="1100" b="1" dirty="0">
            <a:solidFill>
              <a:schemeClr val="bg1"/>
            </a:solidFill>
            <a:latin typeface="TimesET" pitchFamily="2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0.79137</cdr:x>
      <cdr:y>0.03001</cdr:y>
    </cdr:from>
    <cdr:to>
      <cdr:x>0.90949</cdr:x>
      <cdr:y>0.10443</cdr:y>
    </cdr:to>
    <cdr:sp macro="" textlink="">
      <cdr:nvSpPr>
        <cdr:cNvPr id="11" name="Прямоугольник 10"/>
        <cdr:cNvSpPr/>
      </cdr:nvSpPr>
      <cdr:spPr>
        <a:xfrm xmlns:a="http://schemas.openxmlformats.org/drawingml/2006/main">
          <a:off x="7236323" y="174196"/>
          <a:ext cx="1080089" cy="432044"/>
        </a:xfrm>
        <a:prstGeom xmlns:a="http://schemas.openxmlformats.org/drawingml/2006/main" prst="rect">
          <a:avLst/>
        </a:prstGeom>
        <a:ln xmlns:a="http://schemas.openxmlformats.org/drawingml/2006/main"/>
      </cdr:spPr>
      <cdr:style>
        <a:lnRef xmlns:a="http://schemas.openxmlformats.org/drawingml/2006/main" idx="1">
          <a:schemeClr val="accent3"/>
        </a:lnRef>
        <a:fillRef xmlns:a="http://schemas.openxmlformats.org/drawingml/2006/main" idx="3">
          <a:schemeClr val="accent3"/>
        </a:fillRef>
        <a:effectRef xmlns:a="http://schemas.openxmlformats.org/drawingml/2006/main" idx="2">
          <a:schemeClr val="accent3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anchor="ctr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Calibri"/>
            </a:defRPr>
          </a:lvl1pPr>
          <a:lvl2pPr marL="457200" indent="0">
            <a:defRPr sz="1100">
              <a:solidFill>
                <a:sysClr val="window" lastClr="FFFFFF"/>
              </a:solidFill>
              <a:latin typeface="Calibri"/>
            </a:defRPr>
          </a:lvl2pPr>
          <a:lvl3pPr marL="914400" indent="0">
            <a:defRPr sz="1100">
              <a:solidFill>
                <a:sysClr val="window" lastClr="FFFFFF"/>
              </a:solidFill>
              <a:latin typeface="Calibri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Calibri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Calibri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Calibri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Calibri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Calibri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Calibri"/>
            </a:defRPr>
          </a:lvl9pPr>
        </a:lstStyle>
        <a:p xmlns:a="http://schemas.openxmlformats.org/drawingml/2006/main">
          <a:pPr algn="ctr"/>
          <a:r>
            <a:rPr lang="ru-RU" sz="1800" b="1" dirty="0" smtClean="0">
              <a:solidFill>
                <a:schemeClr val="bg1"/>
              </a:solidFill>
              <a:latin typeface="TimesET" pitchFamily="2" charset="0"/>
              <a:cs typeface="Times New Roman" pitchFamily="18" charset="0"/>
            </a:rPr>
            <a:t>115,4%</a:t>
          </a:r>
          <a:endParaRPr lang="ru-RU" sz="1800" b="1" dirty="0">
            <a:solidFill>
              <a:schemeClr val="bg1"/>
            </a:solidFill>
            <a:latin typeface="TimesET" pitchFamily="2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0.32675</cdr:x>
      <cdr:y>0.52098</cdr:y>
    </cdr:from>
    <cdr:to>
      <cdr:x>0.43226</cdr:x>
      <cdr:y>0.57361</cdr:y>
    </cdr:to>
    <cdr:sp macro="" textlink="">
      <cdr:nvSpPr>
        <cdr:cNvPr id="13" name="Прямоугольник 12"/>
        <cdr:cNvSpPr/>
      </cdr:nvSpPr>
      <cdr:spPr>
        <a:xfrm xmlns:a="http://schemas.openxmlformats.org/drawingml/2006/main">
          <a:off x="2987824" y="3024559"/>
          <a:ext cx="964783" cy="305543"/>
        </a:xfrm>
        <a:prstGeom xmlns:a="http://schemas.openxmlformats.org/drawingml/2006/main" prst="rect">
          <a:avLst/>
        </a:prstGeom>
        <a:ln xmlns:a="http://schemas.openxmlformats.org/drawingml/2006/main"/>
      </cdr:spPr>
      <cdr:style>
        <a:lnRef xmlns:a="http://schemas.openxmlformats.org/drawingml/2006/main" idx="1">
          <a:schemeClr val="accent3"/>
        </a:lnRef>
        <a:fillRef xmlns:a="http://schemas.openxmlformats.org/drawingml/2006/main" idx="3">
          <a:schemeClr val="accent3"/>
        </a:fillRef>
        <a:effectRef xmlns:a="http://schemas.openxmlformats.org/drawingml/2006/main" idx="2">
          <a:schemeClr val="accent3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Calibri"/>
            </a:defRPr>
          </a:lvl1pPr>
          <a:lvl2pPr marL="457200" indent="0">
            <a:defRPr sz="1100">
              <a:solidFill>
                <a:sysClr val="window" lastClr="FFFFFF"/>
              </a:solidFill>
              <a:latin typeface="Calibri"/>
            </a:defRPr>
          </a:lvl2pPr>
          <a:lvl3pPr marL="914400" indent="0">
            <a:defRPr sz="1100">
              <a:solidFill>
                <a:sysClr val="window" lastClr="FFFFFF"/>
              </a:solidFill>
              <a:latin typeface="Calibri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Calibri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Calibri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Calibri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Calibri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Calibri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Calibri"/>
            </a:defRPr>
          </a:lvl9pPr>
        </a:lstStyle>
        <a:p xmlns:a="http://schemas.openxmlformats.org/drawingml/2006/main">
          <a:pPr algn="ctr"/>
          <a:r>
            <a:rPr lang="ru-RU" sz="1100" b="1" dirty="0" smtClean="0">
              <a:solidFill>
                <a:schemeClr val="bg1"/>
              </a:solidFill>
              <a:latin typeface="TimesET" pitchFamily="2" charset="0"/>
              <a:cs typeface="Times New Roman" pitchFamily="18" charset="0"/>
            </a:rPr>
            <a:t>106,3</a:t>
          </a:r>
          <a:r>
            <a:rPr lang="ru-RU" sz="1100" b="1" dirty="0" smtClean="0">
              <a:solidFill>
                <a:schemeClr val="bg1"/>
              </a:solidFill>
              <a:latin typeface="TimesET" pitchFamily="2" charset="0"/>
            </a:rPr>
            <a:t>%</a:t>
          </a:r>
          <a:endParaRPr lang="ru-RU" sz="1100" b="1" dirty="0">
            <a:solidFill>
              <a:schemeClr val="bg1"/>
            </a:solidFill>
            <a:latin typeface="TimesET" pitchFamily="2" charset="0"/>
          </a:endParaRPr>
        </a:p>
      </cdr:txBody>
    </cdr:sp>
  </cdr:relSizeAnchor>
  <cdr:relSizeAnchor xmlns:cdr="http://schemas.openxmlformats.org/drawingml/2006/chartDrawing">
    <cdr:from>
      <cdr:x>0.2795</cdr:x>
      <cdr:y>0.69463</cdr:y>
    </cdr:from>
    <cdr:to>
      <cdr:x>0.38187</cdr:x>
      <cdr:y>0.74727</cdr:y>
    </cdr:to>
    <cdr:sp macro="" textlink="">
      <cdr:nvSpPr>
        <cdr:cNvPr id="14" name="Прямоугольник 13"/>
        <cdr:cNvSpPr/>
      </cdr:nvSpPr>
      <cdr:spPr>
        <a:xfrm xmlns:a="http://schemas.openxmlformats.org/drawingml/2006/main">
          <a:off x="2555776" y="4032671"/>
          <a:ext cx="936071" cy="305601"/>
        </a:xfrm>
        <a:prstGeom xmlns:a="http://schemas.openxmlformats.org/drawingml/2006/main" prst="rect">
          <a:avLst/>
        </a:prstGeom>
        <a:ln xmlns:a="http://schemas.openxmlformats.org/drawingml/2006/main"/>
      </cdr:spPr>
      <cdr:style>
        <a:lnRef xmlns:a="http://schemas.openxmlformats.org/drawingml/2006/main" idx="1">
          <a:schemeClr val="accent2"/>
        </a:lnRef>
        <a:fillRef xmlns:a="http://schemas.openxmlformats.org/drawingml/2006/main" idx="2">
          <a:schemeClr val="accent2"/>
        </a:fillRef>
        <a:effectRef xmlns:a="http://schemas.openxmlformats.org/drawingml/2006/main" idx="1">
          <a:schemeClr val="accent2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100" b="1" dirty="0" smtClean="0">
              <a:solidFill>
                <a:schemeClr val="tx1"/>
              </a:solidFill>
              <a:latin typeface="TimesET" pitchFamily="2" charset="0"/>
              <a:cs typeface="Times New Roman" pitchFamily="18" charset="0"/>
            </a:rPr>
            <a:t>85,4%</a:t>
          </a:r>
          <a:endParaRPr lang="ru-RU" sz="1100" b="1" dirty="0">
            <a:solidFill>
              <a:schemeClr val="tx1"/>
            </a:solidFill>
            <a:latin typeface="TimesET" pitchFamily="2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0.73625</cdr:x>
      <cdr:y>0.45897</cdr:y>
    </cdr:from>
    <cdr:to>
      <cdr:x>0.97249</cdr:x>
      <cdr:y>0.60781</cdr:y>
    </cdr:to>
    <cdr:sp macro="" textlink="">
      <cdr:nvSpPr>
        <cdr:cNvPr id="15" name="Скругленный прямоугольник 14"/>
        <cdr:cNvSpPr/>
      </cdr:nvSpPr>
      <cdr:spPr>
        <a:xfrm xmlns:a="http://schemas.openxmlformats.org/drawingml/2006/main">
          <a:off x="6732240" y="2664519"/>
          <a:ext cx="2160179" cy="864089"/>
        </a:xfrm>
        <a:prstGeom xmlns:a="http://schemas.openxmlformats.org/drawingml/2006/main" prst="roundRect">
          <a:avLst/>
        </a:prstGeom>
        <a:solidFill xmlns:a="http://schemas.openxmlformats.org/drawingml/2006/main">
          <a:srgbClr val="92D050"/>
        </a:solidFill>
        <a:ln xmlns:a="http://schemas.openxmlformats.org/drawingml/2006/main">
          <a:solidFill>
            <a:srgbClr val="7030A0"/>
          </a:solidFill>
        </a:ln>
      </cdr:spPr>
      <cdr:style>
        <a:lnRef xmlns:a="http://schemas.openxmlformats.org/drawingml/2006/main" idx="1">
          <a:schemeClr val="accent2"/>
        </a:lnRef>
        <a:fillRef xmlns:a="http://schemas.openxmlformats.org/drawingml/2006/main" idx="2">
          <a:schemeClr val="accent2"/>
        </a:fillRef>
        <a:effectRef xmlns:a="http://schemas.openxmlformats.org/drawingml/2006/main" idx="1">
          <a:schemeClr val="accent2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rtlCol="0" anchor="ctr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2000" b="1" dirty="0" smtClean="0">
              <a:solidFill>
                <a:prstClr val="black"/>
              </a:solidFill>
              <a:latin typeface="TimesET" pitchFamily="2" charset="0"/>
            </a:rPr>
            <a:t>114,5</a:t>
          </a:r>
          <a:r>
            <a:rPr lang="en-US" sz="2000" b="1" dirty="0" smtClean="0">
              <a:solidFill>
                <a:prstClr val="black"/>
              </a:solidFill>
              <a:latin typeface="TimesET" pitchFamily="2" charset="0"/>
            </a:rPr>
            <a:t> </a:t>
          </a:r>
          <a:r>
            <a:rPr lang="ru-RU" sz="2000" b="1" dirty="0" smtClean="0">
              <a:solidFill>
                <a:prstClr val="black"/>
              </a:solidFill>
              <a:latin typeface="TimesET" pitchFamily="2" charset="0"/>
            </a:rPr>
            <a:t>%</a:t>
          </a:r>
          <a:endParaRPr lang="ru-RU" sz="2000" b="1" dirty="0">
            <a:solidFill>
              <a:prstClr val="black"/>
            </a:solidFill>
            <a:latin typeface="TimesET" pitchFamily="2" charset="0"/>
          </a:endParaRPr>
        </a:p>
      </cdr:txBody>
    </cdr:sp>
  </cdr:relSizeAnchor>
  <cdr:relSizeAnchor xmlns:cdr="http://schemas.openxmlformats.org/drawingml/2006/chartDrawing">
    <cdr:from>
      <cdr:x>0.44488</cdr:x>
      <cdr:y>0.13648</cdr:y>
    </cdr:from>
    <cdr:to>
      <cdr:x>0.55064</cdr:x>
      <cdr:y>0.18961</cdr:y>
    </cdr:to>
    <cdr:sp macro="" textlink="">
      <cdr:nvSpPr>
        <cdr:cNvPr id="12" name="Прямоугольник 11"/>
        <cdr:cNvSpPr/>
      </cdr:nvSpPr>
      <cdr:spPr>
        <a:xfrm xmlns:a="http://schemas.openxmlformats.org/drawingml/2006/main">
          <a:off x="4067944" y="792311"/>
          <a:ext cx="967069" cy="308446"/>
        </a:xfrm>
        <a:prstGeom xmlns:a="http://schemas.openxmlformats.org/drawingml/2006/main" prst="rect">
          <a:avLst/>
        </a:prstGeom>
        <a:ln xmlns:a="http://schemas.openxmlformats.org/drawingml/2006/main"/>
      </cdr:spPr>
      <cdr:style>
        <a:lnRef xmlns:a="http://schemas.openxmlformats.org/drawingml/2006/main" idx="1">
          <a:schemeClr val="accent3"/>
        </a:lnRef>
        <a:fillRef xmlns:a="http://schemas.openxmlformats.org/drawingml/2006/main" idx="3">
          <a:schemeClr val="accent3"/>
        </a:fillRef>
        <a:effectRef xmlns:a="http://schemas.openxmlformats.org/drawingml/2006/main" idx="2">
          <a:schemeClr val="accent3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100" b="1" dirty="0" smtClean="0">
              <a:solidFill>
                <a:schemeClr val="bg1"/>
              </a:solidFill>
              <a:latin typeface="TimesET" pitchFamily="2" charset="0"/>
              <a:cs typeface="Times New Roman" pitchFamily="18" charset="0"/>
            </a:rPr>
            <a:t>106,7%</a:t>
          </a:r>
          <a:endParaRPr lang="ru-RU" sz="1100" b="1" dirty="0">
            <a:solidFill>
              <a:schemeClr val="bg1"/>
            </a:solidFill>
            <a:latin typeface="TimesET" pitchFamily="2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0.35038</cdr:x>
      <cdr:y>0.42678</cdr:y>
    </cdr:from>
    <cdr:to>
      <cdr:x>0.44809</cdr:x>
      <cdr:y>0.47665</cdr:y>
    </cdr:to>
    <cdr:sp macro="" textlink="">
      <cdr:nvSpPr>
        <cdr:cNvPr id="16" name="Прямоугольник 15"/>
        <cdr:cNvSpPr/>
      </cdr:nvSpPr>
      <cdr:spPr>
        <a:xfrm xmlns:a="http://schemas.openxmlformats.org/drawingml/2006/main">
          <a:off x="3203848" y="2477641"/>
          <a:ext cx="893460" cy="289520"/>
        </a:xfrm>
        <a:prstGeom xmlns:a="http://schemas.openxmlformats.org/drawingml/2006/main" prst="rect">
          <a:avLst/>
        </a:prstGeom>
        <a:ln xmlns:a="http://schemas.openxmlformats.org/drawingml/2006/main"/>
      </cdr:spPr>
      <cdr:style>
        <a:lnRef xmlns:a="http://schemas.openxmlformats.org/drawingml/2006/main" idx="1">
          <a:schemeClr val="accent3"/>
        </a:lnRef>
        <a:fillRef xmlns:a="http://schemas.openxmlformats.org/drawingml/2006/main" idx="3">
          <a:schemeClr val="accent3"/>
        </a:fillRef>
        <a:effectRef xmlns:a="http://schemas.openxmlformats.org/drawingml/2006/main" idx="2">
          <a:schemeClr val="accent3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b="1" dirty="0" smtClean="0">
              <a:solidFill>
                <a:schemeClr val="bg1"/>
              </a:solidFill>
              <a:latin typeface="TimesET" pitchFamily="2" charset="0"/>
              <a:cs typeface="Times New Roman" pitchFamily="18" charset="0"/>
            </a:rPr>
            <a:t>100,7</a:t>
          </a:r>
          <a:r>
            <a:rPr lang="ru-RU" sz="1100" b="1" dirty="0" smtClean="0">
              <a:solidFill>
                <a:schemeClr val="bg1"/>
              </a:solidFill>
              <a:latin typeface="TimesET" pitchFamily="2" charset="0"/>
              <a:cs typeface="Times New Roman" pitchFamily="18" charset="0"/>
            </a:rPr>
            <a:t>%</a:t>
          </a:r>
          <a:endParaRPr lang="ru-RU" sz="1100" b="1" dirty="0">
            <a:solidFill>
              <a:schemeClr val="bg1"/>
            </a:solidFill>
            <a:latin typeface="TimesET" pitchFamily="2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0.311</cdr:x>
      <cdr:y>0.76905</cdr:y>
    </cdr:from>
    <cdr:to>
      <cdr:x>0.42913</cdr:x>
      <cdr:y>0.84347</cdr:y>
    </cdr:to>
    <cdr:sp macro="" textlink="">
      <cdr:nvSpPr>
        <cdr:cNvPr id="19" name="Прямоугольник 18"/>
        <cdr:cNvSpPr/>
      </cdr:nvSpPr>
      <cdr:spPr>
        <a:xfrm xmlns:a="http://schemas.openxmlformats.org/drawingml/2006/main">
          <a:off x="2843808" y="4464719"/>
          <a:ext cx="1080120" cy="432039"/>
        </a:xfrm>
        <a:prstGeom xmlns:a="http://schemas.openxmlformats.org/drawingml/2006/main" prst="rect">
          <a:avLst/>
        </a:prstGeom>
        <a:ln xmlns:a="http://schemas.openxmlformats.org/drawingml/2006/main"/>
      </cdr:spPr>
      <cdr:style>
        <a:lnRef xmlns:a="http://schemas.openxmlformats.org/drawingml/2006/main" idx="1">
          <a:schemeClr val="accent2"/>
        </a:lnRef>
        <a:fillRef xmlns:a="http://schemas.openxmlformats.org/drawingml/2006/main" idx="2">
          <a:schemeClr val="accent2"/>
        </a:fillRef>
        <a:effectRef xmlns:a="http://schemas.openxmlformats.org/drawingml/2006/main" idx="1">
          <a:schemeClr val="accent2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anchor="ctr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800" b="1" dirty="0" smtClean="0">
              <a:solidFill>
                <a:schemeClr val="tx1"/>
              </a:solidFill>
              <a:latin typeface="TimesET" pitchFamily="2" charset="0"/>
              <a:cs typeface="Times New Roman" pitchFamily="18" charset="0"/>
            </a:rPr>
            <a:t>96,1%</a:t>
          </a:r>
          <a:endParaRPr lang="ru-RU" sz="1800" b="1" dirty="0">
            <a:solidFill>
              <a:schemeClr val="tx1"/>
            </a:solidFill>
            <a:latin typeface="TimesET" pitchFamily="2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0.437</cdr:x>
      <cdr:y>0.23558</cdr:y>
    </cdr:from>
    <cdr:to>
      <cdr:x>0.53471</cdr:x>
      <cdr:y>0.28545</cdr:y>
    </cdr:to>
    <cdr:sp macro="" textlink="">
      <cdr:nvSpPr>
        <cdr:cNvPr id="20" name="Прямоугольник 19"/>
        <cdr:cNvSpPr/>
      </cdr:nvSpPr>
      <cdr:spPr>
        <a:xfrm xmlns:a="http://schemas.openxmlformats.org/drawingml/2006/main">
          <a:off x="3995936" y="1367631"/>
          <a:ext cx="893460" cy="289519"/>
        </a:xfrm>
        <a:prstGeom xmlns:a="http://schemas.openxmlformats.org/drawingml/2006/main" prst="rect">
          <a:avLst/>
        </a:prstGeom>
        <a:ln xmlns:a="http://schemas.openxmlformats.org/drawingml/2006/main"/>
      </cdr:spPr>
      <cdr:style>
        <a:lnRef xmlns:a="http://schemas.openxmlformats.org/drawingml/2006/main" idx="1">
          <a:schemeClr val="accent3"/>
        </a:lnRef>
        <a:fillRef xmlns:a="http://schemas.openxmlformats.org/drawingml/2006/main" idx="3">
          <a:schemeClr val="accent3"/>
        </a:fillRef>
        <a:effectRef xmlns:a="http://schemas.openxmlformats.org/drawingml/2006/main" idx="2">
          <a:schemeClr val="accent3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b="1" dirty="0" smtClean="0">
              <a:solidFill>
                <a:schemeClr val="bg1"/>
              </a:solidFill>
              <a:latin typeface="TimesET" pitchFamily="2" charset="0"/>
              <a:cs typeface="Times New Roman" pitchFamily="18" charset="0"/>
            </a:rPr>
            <a:t>133,4</a:t>
          </a:r>
          <a:r>
            <a:rPr lang="ru-RU" sz="1100" b="1" dirty="0" smtClean="0">
              <a:solidFill>
                <a:schemeClr val="bg1"/>
              </a:solidFill>
              <a:latin typeface="TimesET" pitchFamily="2" charset="0"/>
              <a:cs typeface="Times New Roman" pitchFamily="18" charset="0"/>
            </a:rPr>
            <a:t>%</a:t>
          </a:r>
          <a:endParaRPr lang="ru-RU" sz="1100" b="1" dirty="0">
            <a:solidFill>
              <a:schemeClr val="bg1"/>
            </a:solidFill>
            <a:latin typeface="TimesET" pitchFamily="2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0.2795</cdr:x>
      <cdr:y>0.60781</cdr:y>
    </cdr:from>
    <cdr:to>
      <cdr:x>0.38187</cdr:x>
      <cdr:y>0.66045</cdr:y>
    </cdr:to>
    <cdr:sp macro="" textlink="">
      <cdr:nvSpPr>
        <cdr:cNvPr id="17" name="Прямоугольник 16"/>
        <cdr:cNvSpPr/>
      </cdr:nvSpPr>
      <cdr:spPr>
        <a:xfrm xmlns:a="http://schemas.openxmlformats.org/drawingml/2006/main">
          <a:off x="2555776" y="3528615"/>
          <a:ext cx="936071" cy="305601"/>
        </a:xfrm>
        <a:prstGeom xmlns:a="http://schemas.openxmlformats.org/drawingml/2006/main" prst="rect">
          <a:avLst/>
        </a:prstGeom>
        <a:ln xmlns:a="http://schemas.openxmlformats.org/drawingml/2006/main"/>
      </cdr:spPr>
      <cdr:style>
        <a:lnRef xmlns:a="http://schemas.openxmlformats.org/drawingml/2006/main" idx="1">
          <a:schemeClr val="accent2"/>
        </a:lnRef>
        <a:fillRef xmlns:a="http://schemas.openxmlformats.org/drawingml/2006/main" idx="2">
          <a:schemeClr val="accent2"/>
        </a:fillRef>
        <a:effectRef xmlns:a="http://schemas.openxmlformats.org/drawingml/2006/main" idx="1">
          <a:schemeClr val="accent2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100" b="1" dirty="0" smtClean="0">
              <a:solidFill>
                <a:schemeClr val="tx1"/>
              </a:solidFill>
              <a:latin typeface="TimesET" pitchFamily="2" charset="0"/>
              <a:cs typeface="Times New Roman" pitchFamily="18" charset="0"/>
            </a:rPr>
            <a:t>84,0%</a:t>
          </a:r>
          <a:endParaRPr lang="ru-RU" sz="1100" b="1" dirty="0">
            <a:solidFill>
              <a:schemeClr val="tx1"/>
            </a:solidFill>
            <a:latin typeface="TimesET" pitchFamily="2" charset="0"/>
            <a:cs typeface="Times New Roman" pitchFamily="18" charset="0"/>
          </a:endParaRPr>
        </a:p>
      </cdr:txBody>
    </cdr:sp>
  </cdr:relSizeAnchor>
</c:userShapes>
</file>

<file path=ppt/drawings/drawing8.xml><?xml version="1.0" encoding="utf-8"?>
<c:userShapes xmlns:c="http://schemas.openxmlformats.org/drawingml/2006/chart">
  <cdr:relSizeAnchor xmlns:cdr="http://schemas.openxmlformats.org/drawingml/2006/chartDrawing">
    <cdr:from>
      <cdr:x>0.09458</cdr:x>
      <cdr:y>0.01099</cdr:y>
    </cdr:from>
    <cdr:to>
      <cdr:x>0.94063</cdr:x>
      <cdr:y>0.12048</cdr:y>
    </cdr:to>
    <cdr:sp macro="" textlink="">
      <cdr:nvSpPr>
        <cdr:cNvPr id="3" name="Заголовок 1"/>
        <cdr:cNvSpPr txBox="1">
          <a:spLocks xmlns:a="http://schemas.openxmlformats.org/drawingml/2006/main"/>
        </cdr:cNvSpPr>
      </cdr:nvSpPr>
      <cdr:spPr bwMode="auto">
        <a:xfrm xmlns:a="http://schemas.openxmlformats.org/drawingml/2006/main">
          <a:off x="458842" y="65682"/>
          <a:ext cx="4104465" cy="654398"/>
        </a:xfrm>
        <a:prstGeom xmlns:a="http://schemas.openxmlformats.org/drawingml/2006/main" prst="roundRect">
          <a:avLst/>
        </a:prstGeom>
        <a:ln xmlns:a="http://schemas.openxmlformats.org/drawingml/2006/main">
          <a:headEnd/>
          <a:tailEnd/>
        </a:ln>
      </cdr:spPr>
      <cdr:style>
        <a:lnRef xmlns:a="http://schemas.openxmlformats.org/drawingml/2006/main" idx="1">
          <a:schemeClr val="accent5"/>
        </a:lnRef>
        <a:fillRef xmlns:a="http://schemas.openxmlformats.org/drawingml/2006/main" idx="2">
          <a:schemeClr val="accent5"/>
        </a:fillRef>
        <a:effectRef xmlns:a="http://schemas.openxmlformats.org/drawingml/2006/main" idx="1">
          <a:schemeClr val="accent5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vert="horz" wrap="square" lIns="91440" tIns="45720" rIns="91440" bIns="45720" numCol="1" anchor="ctr" anchorCtr="0" compatLnSpc="1">
          <a:prstTxWarp prst="textNoShape">
            <a:avLst/>
          </a:prstTxWarp>
        </a:bodyPr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400" b="1" dirty="0" smtClean="0">
              <a:solidFill>
                <a:schemeClr val="tx1"/>
              </a:solidFill>
              <a:latin typeface="TimesET" pitchFamily="2" charset="0"/>
            </a:rPr>
            <a:t>Собственные доходы на 1 жителя Чувашской </a:t>
          </a:r>
          <a:r>
            <a:rPr lang="ru-RU" sz="1400" b="1" dirty="0">
              <a:solidFill>
                <a:schemeClr val="tx1"/>
              </a:solidFill>
              <a:latin typeface="TimesET" pitchFamily="2" charset="0"/>
            </a:rPr>
            <a:t>Республики (</a:t>
          </a:r>
          <a:r>
            <a:rPr lang="ru-RU" sz="1400" b="1" dirty="0" err="1">
              <a:solidFill>
                <a:schemeClr val="tx1"/>
              </a:solidFill>
              <a:latin typeface="TimesET" pitchFamily="2" charset="0"/>
            </a:rPr>
            <a:t>тыс.рублей</a:t>
          </a:r>
          <a:r>
            <a:rPr lang="ru-RU" sz="1400" b="1" dirty="0">
              <a:solidFill>
                <a:schemeClr val="tx1"/>
              </a:solidFill>
              <a:latin typeface="TimesET" pitchFamily="2" charset="0"/>
            </a:rPr>
            <a:t>/чел.)</a:t>
          </a:r>
        </a:p>
      </cdr:txBody>
    </cdr:sp>
  </cdr:relSizeAnchor>
</c:userShapes>
</file>

<file path=ppt/drawings/drawing9.xml><?xml version="1.0" encoding="utf-8"?>
<c:userShapes xmlns:c="http://schemas.openxmlformats.org/drawingml/2006/chart">
  <cdr:relSizeAnchor xmlns:cdr="http://schemas.openxmlformats.org/drawingml/2006/chartDrawing">
    <cdr:from>
      <cdr:x>0</cdr:x>
      <cdr:y>0.02817</cdr:y>
    </cdr:from>
    <cdr:to>
      <cdr:x>0.37273</cdr:x>
      <cdr:y>0.08451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0" y="144016"/>
          <a:ext cx="2952328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0.00909</cdr:x>
      <cdr:y>0.02817</cdr:y>
    </cdr:from>
    <cdr:to>
      <cdr:x>0.37273</cdr:x>
      <cdr:y>0.94366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72008" y="144016"/>
          <a:ext cx="2880320" cy="46805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02625" cy="34021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621696" y="0"/>
            <a:ext cx="4302625" cy="34021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FE78743E-B161-48D2-8C82-0824D1755F98}" type="datetimeFigureOut">
              <a:rPr lang="ru-RU"/>
              <a:pPr>
                <a:defRPr/>
              </a:pPr>
              <a:t>19.12.2016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1" y="6456378"/>
            <a:ext cx="4302625" cy="34021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621696" y="6456378"/>
            <a:ext cx="4302625" cy="34021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935A5E48-D604-4F38-9AC3-C86656C6585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008976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4300307" cy="340210"/>
          </a:xfrm>
          <a:prstGeom prst="rect">
            <a:avLst/>
          </a:prstGeom>
        </p:spPr>
        <p:txBody>
          <a:bodyPr vert="horz" lIns="92153" tIns="46077" rIns="92153" bIns="46077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624015" y="0"/>
            <a:ext cx="4300307" cy="340210"/>
          </a:xfrm>
          <a:prstGeom prst="rect">
            <a:avLst/>
          </a:prstGeom>
        </p:spPr>
        <p:txBody>
          <a:bodyPr vert="horz" lIns="92153" tIns="46077" rIns="92153" bIns="46077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39B9CBFD-E248-4315-9A72-B4D4FA4AC8C1}" type="datetimeFigureOut">
              <a:rPr lang="ru-RU"/>
              <a:pPr>
                <a:defRPr/>
              </a:pPr>
              <a:t>19.12.2016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263900" y="509588"/>
            <a:ext cx="3398838" cy="2549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153" tIns="46077" rIns="92153" bIns="46077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92202" y="3228190"/>
            <a:ext cx="7942237" cy="3059715"/>
          </a:xfrm>
          <a:prstGeom prst="rect">
            <a:avLst/>
          </a:prstGeom>
        </p:spPr>
        <p:txBody>
          <a:bodyPr vert="horz" lIns="92153" tIns="46077" rIns="92153" bIns="46077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2" y="6456378"/>
            <a:ext cx="4300307" cy="340210"/>
          </a:xfrm>
          <a:prstGeom prst="rect">
            <a:avLst/>
          </a:prstGeom>
        </p:spPr>
        <p:txBody>
          <a:bodyPr vert="horz" lIns="92153" tIns="46077" rIns="92153" bIns="46077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624015" y="6456378"/>
            <a:ext cx="4300307" cy="340210"/>
          </a:xfrm>
          <a:prstGeom prst="rect">
            <a:avLst/>
          </a:prstGeom>
        </p:spPr>
        <p:txBody>
          <a:bodyPr vert="horz" lIns="92153" tIns="46077" rIns="92153" bIns="46077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92696D6E-358A-423C-BF22-72FDEB41779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393736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65034E-8202-4810-A52B-758A6B41BB39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10049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2000" b="1" dirty="0">
              <a:solidFill>
                <a:srgbClr val="FF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696D6E-358A-423C-BF22-72FDEB417798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19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86010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41B3155-735C-490E-B44F-4F351DBDB67D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20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B48056-9B8C-47D4-A391-25E6950A520A}" type="slidenum">
              <a:rPr lang="ru-RU" smtClean="0">
                <a:solidFill>
                  <a:prstClr val="black"/>
                </a:solidFill>
              </a:rPr>
              <a:pPr/>
              <a:t>21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02223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65034E-8202-4810-A52B-758A6B41BB39}" type="slidenum">
              <a:rPr lang="ru-RU" smtClean="0"/>
              <a:pPr>
                <a:defRPr/>
              </a:pPr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84719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89D65D2-AF96-4C78-AEDA-9DFF17FCB99F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23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710262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65034E-8202-4810-A52B-758A6B41BB39}" type="slidenum">
              <a:rPr lang="ru-RU" smtClean="0"/>
              <a:pPr>
                <a:defRPr/>
              </a:pPr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157414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263900" y="508000"/>
            <a:ext cx="3398838" cy="25495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41B3155-735C-490E-B44F-4F351DBDB67D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25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Приложение 2 к служебной записке от 15.02.2016 №02/28-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578920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263900" y="508000"/>
            <a:ext cx="3398838" cy="254793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41B3155-735C-490E-B44F-4F351DBDB67D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26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Приложение 2 к служебной записке от 15.02.2016 №02/28-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578920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263900" y="508000"/>
            <a:ext cx="3398838" cy="254793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41B3155-735C-490E-B44F-4F351DBDB67D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28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578920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41B3155-735C-490E-B44F-4F351DBDB67D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30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88218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696D6E-358A-423C-BF22-72FDEB417798}" type="slidenum">
              <a:rPr lang="ru-RU" smtClean="0"/>
              <a:pPr>
                <a:defRPr/>
              </a:pPr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257648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41B3155-735C-490E-B44F-4F351DBDB67D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31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978265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i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9064DE-46E2-4C9A-BC1B-3C3A64B2FACC}" type="slidenum">
              <a:rPr lang="ru-RU" smtClean="0">
                <a:solidFill>
                  <a:prstClr val="black"/>
                </a:solidFill>
              </a:rPr>
              <a:pPr/>
              <a:t>32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73125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696D6E-358A-423C-BF22-72FDEB417798}" type="slidenum">
              <a:rPr lang="ru-RU" smtClean="0"/>
              <a:pPr>
                <a:defRPr/>
              </a:pPr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067868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65034E-8202-4810-A52B-758A6B41BB39}" type="slidenum">
              <a:rPr lang="ru-RU" smtClean="0"/>
              <a:pPr>
                <a:defRPr/>
              </a:pPr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383413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B04A2DC-8563-42A0-9CED-33E520784565}" type="slidenum">
              <a:rPr lang="ru-RU" smtClean="0"/>
              <a:pPr>
                <a:defRPr/>
              </a:pPr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649706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65034E-8202-4810-A52B-758A6B41BB39}" type="slidenum">
              <a:rPr lang="ru-RU" smtClean="0"/>
              <a:pPr>
                <a:defRPr/>
              </a:pPr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707600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263900" y="508000"/>
            <a:ext cx="3398838" cy="254793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89D65D2-AF96-4C78-AEDA-9DFF17FCB99F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38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Приложение 2 к служебной записке от 15.02.2016 №02/28-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710262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263900" y="508000"/>
            <a:ext cx="3398838" cy="254793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89D65D2-AF96-4C78-AEDA-9DFF17FCB99F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39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Приложение 2 к служебной записке от 15.02.2016 №02/28-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710262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696D6E-358A-423C-BF22-72FDEB417798}" type="slidenum">
              <a:rPr lang="ru-RU" smtClean="0"/>
              <a:pPr>
                <a:defRPr/>
              </a:pPr>
              <a:t>40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498411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D38513-AA95-4903-820F-93001EA9BE0D}" type="slidenum">
              <a:rPr lang="ru-RU" smtClean="0"/>
              <a:pPr/>
              <a:t>43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29473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25EA0C9D-987A-480E-B020-63FDFF612E34}" type="slidenum">
              <a:rPr lang="ru-RU">
                <a:solidFill>
                  <a:prstClr val="black"/>
                </a:solidFill>
              </a:rPr>
              <a:pPr>
                <a:defRPr/>
              </a:pPr>
              <a:t>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D38513-AA95-4903-820F-93001EA9BE0D}" type="slidenum">
              <a:rPr lang="ru-RU" smtClean="0"/>
              <a:pPr/>
              <a:t>45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294735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D38513-AA95-4903-820F-93001EA9BE0D}" type="slidenum">
              <a:rPr lang="ru-RU" smtClean="0"/>
              <a:pPr/>
              <a:t>48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294735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D38513-AA95-4903-820F-93001EA9BE0D}" type="slidenum">
              <a:rPr lang="ru-RU" smtClean="0"/>
              <a:pPr/>
              <a:t>52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294735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D38513-AA95-4903-820F-93001EA9BE0D}" type="slidenum">
              <a:rPr lang="ru-RU" smtClean="0"/>
              <a:pPr/>
              <a:t>56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274203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D38513-AA95-4903-820F-93001EA9BE0D}" type="slidenum">
              <a:rPr lang="ru-RU" smtClean="0"/>
              <a:pPr/>
              <a:t>58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294735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D38513-AA95-4903-820F-93001EA9BE0D}" type="slidenum">
              <a:rPr lang="ru-RU" smtClean="0"/>
              <a:pPr/>
              <a:t>60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294735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65034E-8202-4810-A52B-758A6B41BB39}" type="slidenum">
              <a:rPr lang="ru-RU" smtClean="0"/>
              <a:pPr>
                <a:defRPr/>
              </a:pPr>
              <a:t>63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288320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65034E-8202-4810-A52B-758A6B41BB39}" type="slidenum">
              <a:rPr lang="ru-RU" smtClean="0"/>
              <a:pPr>
                <a:defRPr/>
              </a:pPr>
              <a:t>67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264534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263900" y="509588"/>
            <a:ext cx="3398838" cy="25495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138C490-AD91-4882-AF58-6191D0A1659E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76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176001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65034E-8202-4810-A52B-758A6B41BB39}" type="slidenum">
              <a:rPr lang="ru-RU" smtClean="0"/>
              <a:pPr>
                <a:defRPr/>
              </a:pPr>
              <a:t>79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2317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65034E-8202-4810-A52B-758A6B41BB39}" type="slidenum">
              <a:rPr lang="ru-RU" smtClean="0"/>
              <a:pPr>
                <a:defRPr/>
              </a:pPr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70760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65034E-8202-4810-A52B-758A6B41BB39}" type="slidenum">
              <a:rPr lang="ru-RU" smtClean="0"/>
              <a:pPr>
                <a:defRPr/>
              </a:pPr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70760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65034E-8202-4810-A52B-758A6B41BB39}" type="slidenum">
              <a:rPr lang="ru-RU" smtClean="0"/>
              <a:pPr>
                <a:defRPr/>
              </a:pPr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58030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65034E-8202-4810-A52B-758A6B41BB39}" type="slidenum">
              <a:rPr lang="ru-RU" smtClean="0"/>
              <a:pPr>
                <a:defRPr/>
              </a:pPr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34549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endParaRPr lang="ru-RU" alt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89D65D2-AF96-4C78-AEDA-9DFF17FCB99F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Приложение 2 к служебной записке от 15.02.2016 №02/28-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71026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rmAutofit fontScale="92500" lnSpcReduction="20000"/>
          </a:bodyPr>
          <a:lstStyle/>
          <a:p>
            <a:endParaRPr lang="ru-RU" alt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89D65D2-AF96-4C78-AEDA-9DFF17FCB99F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18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Приложение 2 к служебной записке от 15.02.2016 №02/28-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71026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837AA2-A108-48EB-B8E3-42589904635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5FEC12-1721-449A-A00F-DC829004985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A0563B-07DB-43B2-82BB-1D3AD496FF0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9EE579-4D5D-4F05-A8C5-9560EA4C89A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8313" y="5440363"/>
            <a:ext cx="4103687" cy="1000125"/>
          </a:xfrm>
          <a:noFill/>
          <a:ln w="9525">
            <a:noFill/>
            <a:miter lim="800000"/>
            <a:headEnd/>
            <a:tailEnd/>
          </a:ln>
        </p:spPr>
        <p:txBody>
          <a:bodyPr>
            <a:noAutofit/>
          </a:bodyPr>
          <a:lstStyle>
            <a:lvl1pPr>
              <a:defRPr lang="ru-RU" sz="18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850900"/>
            <a:ext cx="8229600" cy="2578100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lang="en-US" sz="3200" spc="300">
                <a:solidFill>
                  <a:srgbClr val="FFFFFF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910851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t="56853" r="5000" b="42076"/>
          <a:stretch>
            <a:fillRect/>
          </a:stretch>
        </p:blipFill>
        <p:spPr bwMode="auto">
          <a:xfrm>
            <a:off x="457200" y="1106488"/>
            <a:ext cx="8229600" cy="7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468313" y="6440488"/>
            <a:ext cx="1054100" cy="280987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044D8A1D-FC58-45C7-859C-ABB304AE537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11832806"/>
      </p:ext>
    </p:extLst>
  </p:cSld>
  <p:clrMapOvr>
    <a:masterClrMapping/>
  </p:clrMapOvr>
  <p:transition spd="med">
    <p:wipe dir="d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458"/>
          <a:stretch>
            <a:fillRect/>
          </a:stretch>
        </p:blipFill>
        <p:spPr bwMode="auto">
          <a:xfrm>
            <a:off x="0" y="4146550"/>
            <a:ext cx="9144000" cy="271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959"/>
          <a:stretch>
            <a:fillRect/>
          </a:stretch>
        </p:blipFill>
        <p:spPr bwMode="auto">
          <a:xfrm>
            <a:off x="0" y="0"/>
            <a:ext cx="9144000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8313" y="4146279"/>
            <a:ext cx="4103688" cy="764427"/>
          </a:xfrm>
        </p:spPr>
        <p:txBody>
          <a:bodyPr tIns="108000" bIns="36000"/>
          <a:lstStyle>
            <a:lvl1pPr marL="0" indent="0">
              <a:buNone/>
              <a:defRPr sz="20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2998355"/>
            <a:ext cx="8229600" cy="1143000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36000" bIns="180000" anchor="b"/>
          <a:lstStyle>
            <a:lvl1pPr>
              <a:defRPr lang="en-US" sz="2800">
                <a:solidFill>
                  <a:srgbClr val="990000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973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wipe dir="d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Slide Number Placeholder 7"/>
          <p:cNvSpPr>
            <a:spLocks noGrp="1"/>
          </p:cNvSpPr>
          <p:nvPr>
            <p:ph type="sldNum" sz="quarter" idx="10"/>
          </p:nvPr>
        </p:nvSpPr>
        <p:spPr>
          <a:xfrm>
            <a:off x="468313" y="6440488"/>
            <a:ext cx="1054100" cy="280987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9E94E5A2-802E-41F9-9AE1-69222F6E443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98725227"/>
      </p:ext>
    </p:extLst>
  </p:cSld>
  <p:clrMapOvr>
    <a:masterClrMapping/>
  </p:clrMapOvr>
  <p:transition spd="med">
    <p:wipe dir="d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Slide Number Placeholder 9"/>
          <p:cNvSpPr>
            <a:spLocks noGrp="1"/>
          </p:cNvSpPr>
          <p:nvPr>
            <p:ph type="sldNum" sz="quarter" idx="10"/>
          </p:nvPr>
        </p:nvSpPr>
        <p:spPr>
          <a:xfrm>
            <a:off x="468313" y="6440488"/>
            <a:ext cx="1054100" cy="280987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4B1ED95C-3A8F-4270-B8B4-78C883D3687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03420293"/>
      </p:ext>
    </p:extLst>
  </p:cSld>
  <p:clrMapOvr>
    <a:masterClrMapping/>
  </p:clrMapOvr>
  <p:transition spd="med">
    <p:wipe dir="d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468313" y="6440488"/>
            <a:ext cx="1054100" cy="280987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0DB1F6D5-336B-48DE-8948-861D46539F7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91029961"/>
      </p:ext>
    </p:extLst>
  </p:cSld>
  <p:clrMapOvr>
    <a:masterClrMapping/>
  </p:clrMapOvr>
  <p:transition spd="med">
    <p:wipe dir="d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468313" y="6440488"/>
            <a:ext cx="1054100" cy="280987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fld id="{3C714C9C-674B-478D-954E-DCE8E243974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0716820"/>
      </p:ext>
    </p:extLst>
  </p:cSld>
  <p:clrMapOvr>
    <a:masterClrMapping/>
  </p:clrMapOvr>
  <p:transition spd="med">
    <p:wipe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E89BCA-3487-4876-9604-97265625C44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Slide Number Placeholder 7"/>
          <p:cNvSpPr>
            <a:spLocks noGrp="1"/>
          </p:cNvSpPr>
          <p:nvPr>
            <p:ph type="sldNum" sz="quarter" idx="10"/>
          </p:nvPr>
        </p:nvSpPr>
        <p:spPr>
          <a:xfrm>
            <a:off x="468313" y="6440488"/>
            <a:ext cx="1054100" cy="280987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0DD7B8F8-501C-4A80-BC89-BDE4C5EB0CD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20712132"/>
      </p:ext>
    </p:extLst>
  </p:cSld>
  <p:clrMapOvr>
    <a:masterClrMapping/>
  </p:clrMapOvr>
  <p:transition spd="med">
    <p:wipe dir="d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Slide Number Placeholder 7"/>
          <p:cNvSpPr>
            <a:spLocks noGrp="1"/>
          </p:cNvSpPr>
          <p:nvPr>
            <p:ph type="sldNum" sz="quarter" idx="10"/>
          </p:nvPr>
        </p:nvSpPr>
        <p:spPr>
          <a:xfrm>
            <a:off x="468313" y="6440488"/>
            <a:ext cx="1054100" cy="280987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B1C0D3C3-0E2D-4DDD-8C2C-1CBA8302D9E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54573510"/>
      </p:ext>
    </p:extLst>
  </p:cSld>
  <p:clrMapOvr>
    <a:masterClrMapping/>
  </p:clrMapOvr>
  <p:transition spd="med">
    <p:wipe dir="d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468313" y="6440488"/>
            <a:ext cx="1054100" cy="280987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F7CE9DA4-B118-4EEB-9BF2-543104F6F90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34182207"/>
      </p:ext>
    </p:extLst>
  </p:cSld>
  <p:clrMapOvr>
    <a:masterClrMapping/>
  </p:clrMapOvr>
  <p:transition spd="med">
    <p:wipe dir="d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468313" y="6440488"/>
            <a:ext cx="1054100" cy="280987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B02A970C-685A-4D25-AA58-314ED83D441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49301432"/>
      </p:ext>
    </p:extLst>
  </p:cSld>
  <p:clrMapOvr>
    <a:masterClrMapping/>
  </p:clrMapOvr>
  <p:transition spd="med">
    <p:wipe dir="d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Заголовок, картинк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артинка 2"/>
          <p:cNvSpPr>
            <a:spLocks noGrp="1"/>
          </p:cNvSpPr>
          <p:nvPr>
            <p:ph type="clipArt" sz="half" idx="1"/>
          </p:nvPr>
        </p:nvSpPr>
        <p:spPr>
          <a:xfrm>
            <a:off x="0" y="1752600"/>
            <a:ext cx="4322763" cy="4700588"/>
          </a:xfrm>
        </p:spPr>
        <p:txBody>
          <a:bodyPr/>
          <a:lstStyle/>
          <a:p>
            <a:pPr lvl="0"/>
            <a:endParaRPr lang="ru-RU" noProof="0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475163" y="1752600"/>
            <a:ext cx="4322762" cy="4700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468313" y="6440488"/>
            <a:ext cx="1054100" cy="280987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B0B5CCE5-0BC1-4527-A8CA-B765564FF37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54737717"/>
      </p:ext>
    </p:extLst>
  </p:cSld>
  <p:clrMapOvr>
    <a:masterClrMapping/>
  </p:clrMapOvr>
  <p:transition spd="med">
    <p:wipe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E44C10-DD94-4496-87DE-9DB4F847414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27E1B2-443C-4541-BF62-2FCEECF355A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3CB6D7-C9EC-47A9-92F6-974A8A09E79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1"/>
          <p:cNvSpPr>
            <a:spLocks noChangeArrowheads="1"/>
          </p:cNvSpPr>
          <p:nvPr userDrawn="1"/>
        </p:nvSpPr>
        <p:spPr bwMode="auto">
          <a:xfrm>
            <a:off x="0" y="0"/>
            <a:ext cx="9144000" cy="981075"/>
          </a:xfrm>
          <a:prstGeom prst="rect">
            <a:avLst/>
          </a:prstGeom>
          <a:solidFill>
            <a:srgbClr val="993300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r">
              <a:defRPr/>
            </a:pPr>
            <a:r>
              <a:rPr lang="ru-RU" dirty="0"/>
              <a:t>       </a:t>
            </a:r>
            <a:endParaRPr lang="ru-RU" sz="2400" dirty="0">
              <a:solidFill>
                <a:schemeClr val="bg1"/>
              </a:solidFill>
              <a:latin typeface="Arial" pitchFamily="34" charset="0"/>
            </a:endParaRPr>
          </a:p>
        </p:txBody>
      </p:sp>
      <p:pic>
        <p:nvPicPr>
          <p:cNvPr id="4" name="Picture 5" descr="gerb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674688" cy="696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0"/>
            <a:ext cx="7704856" cy="980728"/>
          </a:xfrm>
        </p:spPr>
        <p:txBody>
          <a:bodyPr/>
          <a:lstStyle>
            <a:lvl1pPr algn="ctr">
              <a:defRPr sz="36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7CCBFA-BFB9-4E9F-B6F6-694D72409F2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8B4E9E-DC20-4671-BC32-BBFE77E2ACA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943F0E-A427-490E-ABE9-659AE898AE1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E15313-B841-44C1-BD37-82F30A73F5C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13065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400" baseline="0">
                <a:solidFill>
                  <a:srgbClr val="A03202"/>
                </a:solidFill>
                <a:latin typeface="+mn-lt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051050" y="6356350"/>
            <a:ext cx="30257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400" baseline="0">
                <a:solidFill>
                  <a:srgbClr val="A03202"/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5364163" y="6356350"/>
            <a:ext cx="1054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400" baseline="0">
                <a:solidFill>
                  <a:srgbClr val="A03202"/>
                </a:solidFill>
                <a:latin typeface="+mn-lt"/>
              </a:defRPr>
            </a:lvl1pPr>
          </a:lstStyle>
          <a:p>
            <a:pPr>
              <a:defRPr/>
            </a:pPr>
            <a:fld id="{8135DCAC-F131-4C56-82C1-BB591457AF7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71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2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311275"/>
            <a:ext cx="8229600" cy="481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468313" y="6440488"/>
            <a:ext cx="1057275" cy="280987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lang="en-US" sz="1200">
                <a:solidFill>
                  <a:srgbClr val="990000"/>
                </a:solidFill>
                <a:latin typeface="+mn-lt"/>
              </a:defRPr>
            </a:lvl1pPr>
          </a:lstStyle>
          <a:p>
            <a:pPr>
              <a:defRPr/>
            </a:pPr>
            <a:fld id="{1188354D-EB04-43AD-89BE-BCB7635ABF81}" type="slidenum">
              <a:rPr>
                <a:cs typeface="Arial" charset="0"/>
              </a:rPr>
              <a:pPr>
                <a:defRPr/>
              </a:pPr>
              <a:t>‹#›</a:t>
            </a:fld>
            <a:endParaRPr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3818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ransition spd="med">
    <p:wipe dir="d"/>
  </p:transition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 kern="1200">
          <a:solidFill>
            <a:srgbClr val="990000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990000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990000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990000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990000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jpeg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chart" Target="../charts/char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6.jp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5" Type="http://schemas.openxmlformats.org/officeDocument/2006/relationships/image" Target="../media/image52.jpeg"/><Relationship Id="rId4" Type="http://schemas.openxmlformats.org/officeDocument/2006/relationships/chart" Target="../charts/chart1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13" Type="http://schemas.openxmlformats.org/officeDocument/2006/relationships/image" Target="../media/image61.jpeg"/><Relationship Id="rId3" Type="http://schemas.openxmlformats.org/officeDocument/2006/relationships/chart" Target="../charts/chart13.xml"/><Relationship Id="rId7" Type="http://schemas.openxmlformats.org/officeDocument/2006/relationships/image" Target="../media/image55.jpeg"/><Relationship Id="rId12" Type="http://schemas.openxmlformats.org/officeDocument/2006/relationships/image" Target="../media/image6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4.jpeg"/><Relationship Id="rId11" Type="http://schemas.openxmlformats.org/officeDocument/2006/relationships/image" Target="../media/image59.jpeg"/><Relationship Id="rId5" Type="http://schemas.microsoft.com/office/2007/relationships/hdphoto" Target="../media/hdphoto2.wdp"/><Relationship Id="rId10" Type="http://schemas.openxmlformats.org/officeDocument/2006/relationships/image" Target="../media/image58.png"/><Relationship Id="rId4" Type="http://schemas.openxmlformats.org/officeDocument/2006/relationships/image" Target="../media/image53.jpeg"/><Relationship Id="rId9" Type="http://schemas.openxmlformats.org/officeDocument/2006/relationships/image" Target="../media/image57.jpeg"/><Relationship Id="rId14" Type="http://schemas.openxmlformats.org/officeDocument/2006/relationships/image" Target="../media/image6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67.jpeg"/><Relationship Id="rId7" Type="http://schemas.openxmlformats.org/officeDocument/2006/relationships/image" Target="../media/image6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6" Type="http://schemas.microsoft.com/office/2007/relationships/hdphoto" Target="../media/hdphoto4.wdp"/><Relationship Id="rId11" Type="http://schemas.microsoft.com/office/2007/relationships/hdphoto" Target="../media/hdphoto6.wdp"/><Relationship Id="rId5" Type="http://schemas.openxmlformats.org/officeDocument/2006/relationships/image" Target="../media/image68.jpeg"/><Relationship Id="rId10" Type="http://schemas.openxmlformats.org/officeDocument/2006/relationships/image" Target="../media/image74.png"/><Relationship Id="rId4" Type="http://schemas.microsoft.com/office/2007/relationships/hdphoto" Target="../media/hdphoto3.wdp"/><Relationship Id="rId9" Type="http://schemas.openxmlformats.org/officeDocument/2006/relationships/chart" Target="../charts/chart1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1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image" Target="../media/image75.jpeg"/><Relationship Id="rId7" Type="http://schemas.openxmlformats.org/officeDocument/2006/relationships/image" Target="../media/image7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Relationship Id="rId9" Type="http://schemas.microsoft.com/office/2007/relationships/hdphoto" Target="../media/hdphoto5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7" Type="http://schemas.openxmlformats.org/officeDocument/2006/relationships/chart" Target="../charts/chart18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9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6" Type="http://schemas.openxmlformats.org/officeDocument/2006/relationships/chart" Target="../charts/chart20.xml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1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9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2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6.jpeg"/><Relationship Id="rId4" Type="http://schemas.openxmlformats.org/officeDocument/2006/relationships/chart" Target="../charts/chart2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4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5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6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7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7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1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8.xml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3" Type="http://schemas.openxmlformats.org/officeDocument/2006/relationships/image" Target="../media/image92.jpeg"/><Relationship Id="rId7" Type="http://schemas.openxmlformats.org/officeDocument/2006/relationships/diagramQuickStyle" Target="../diagrams/quickStyle4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Relationship Id="rId6" Type="http://schemas.openxmlformats.org/officeDocument/2006/relationships/diagramLayout" Target="../diagrams/layout4.xml"/><Relationship Id="rId5" Type="http://schemas.openxmlformats.org/officeDocument/2006/relationships/diagramData" Target="../diagrams/data4.xml"/><Relationship Id="rId10" Type="http://schemas.openxmlformats.org/officeDocument/2006/relationships/image" Target="../media/image94.jpeg"/><Relationship Id="rId4" Type="http://schemas.openxmlformats.org/officeDocument/2006/relationships/image" Target="../media/image93.png"/><Relationship Id="rId9" Type="http://schemas.microsoft.com/office/2007/relationships/diagramDrawing" Target="../diagrams/drawing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9.xml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5.xml"/><Relationship Id="rId3" Type="http://schemas.openxmlformats.org/officeDocument/2006/relationships/image" Target="../media/image95.jpeg"/><Relationship Id="rId7" Type="http://schemas.openxmlformats.org/officeDocument/2006/relationships/diagramLayout" Target="../diagrams/layout5.xml"/><Relationship Id="rId12" Type="http://schemas.openxmlformats.org/officeDocument/2006/relationships/image" Target="../media/image99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Relationship Id="rId6" Type="http://schemas.openxmlformats.org/officeDocument/2006/relationships/diagramData" Target="../diagrams/data5.xml"/><Relationship Id="rId11" Type="http://schemas.openxmlformats.org/officeDocument/2006/relationships/image" Target="../media/image98.jpeg"/><Relationship Id="rId5" Type="http://schemas.openxmlformats.org/officeDocument/2006/relationships/image" Target="../media/image97.jpeg"/><Relationship Id="rId10" Type="http://schemas.microsoft.com/office/2007/relationships/diagramDrawing" Target="../diagrams/drawing5.xml"/><Relationship Id="rId4" Type="http://schemas.openxmlformats.org/officeDocument/2006/relationships/image" Target="../media/image96.jpeg"/><Relationship Id="rId9" Type="http://schemas.openxmlformats.org/officeDocument/2006/relationships/diagramColors" Target="../diagrams/colors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jpeg"/><Relationship Id="rId3" Type="http://schemas.openxmlformats.org/officeDocument/2006/relationships/image" Target="../media/image101.jpeg"/><Relationship Id="rId7" Type="http://schemas.openxmlformats.org/officeDocument/2006/relationships/image" Target="../media/image105.jpeg"/><Relationship Id="rId2" Type="http://schemas.openxmlformats.org/officeDocument/2006/relationships/chart" Target="../charts/chart3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4.png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6.xml"/><Relationship Id="rId3" Type="http://schemas.openxmlformats.org/officeDocument/2006/relationships/image" Target="../media/image107.jpeg"/><Relationship Id="rId7" Type="http://schemas.openxmlformats.org/officeDocument/2006/relationships/diagramQuickStyle" Target="../diagrams/quickStyle6.xm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Relationship Id="rId6" Type="http://schemas.openxmlformats.org/officeDocument/2006/relationships/diagramLayout" Target="../diagrams/layout6.xml"/><Relationship Id="rId5" Type="http://schemas.openxmlformats.org/officeDocument/2006/relationships/diagramData" Target="../diagrams/data6.xml"/><Relationship Id="rId4" Type="http://schemas.openxmlformats.org/officeDocument/2006/relationships/image" Target="../media/image108.png"/><Relationship Id="rId9" Type="http://schemas.microsoft.com/office/2007/relationships/diagramDrawing" Target="../diagrams/drawing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2.xml"/><Relationship Id="rId2" Type="http://schemas.openxmlformats.org/officeDocument/2006/relationships/chart" Target="../charts/chart3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1.jpeg"/><Relationship Id="rId4" Type="http://schemas.openxmlformats.org/officeDocument/2006/relationships/chart" Target="../charts/chart3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4.xml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7.jpeg"/><Relationship Id="rId5" Type="http://schemas.openxmlformats.org/officeDocument/2006/relationships/image" Target="../media/image116.jpeg"/><Relationship Id="rId4" Type="http://schemas.openxmlformats.org/officeDocument/2006/relationships/image" Target="../media/image115.jpe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jpeg"/><Relationship Id="rId3" Type="http://schemas.openxmlformats.org/officeDocument/2006/relationships/image" Target="../media/image119.jpeg"/><Relationship Id="rId7" Type="http://schemas.openxmlformats.org/officeDocument/2006/relationships/image" Target="../media/image123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2.png"/><Relationship Id="rId5" Type="http://schemas.openxmlformats.org/officeDocument/2006/relationships/image" Target="../media/image121.jpeg"/><Relationship Id="rId4" Type="http://schemas.openxmlformats.org/officeDocument/2006/relationships/image" Target="../media/image120.jpe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5.xml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.xml"/><Relationship Id="rId3" Type="http://schemas.openxmlformats.org/officeDocument/2006/relationships/image" Target="../media/image125.jpeg"/><Relationship Id="rId7" Type="http://schemas.openxmlformats.org/officeDocument/2006/relationships/diagramColors" Target="../diagrams/colors7.xm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Relationship Id="rId6" Type="http://schemas.openxmlformats.org/officeDocument/2006/relationships/diagramQuickStyle" Target="../diagrams/quickStyle7.xml"/><Relationship Id="rId5" Type="http://schemas.openxmlformats.org/officeDocument/2006/relationships/diagramLayout" Target="../diagrams/layout7.xml"/><Relationship Id="rId4" Type="http://schemas.openxmlformats.org/officeDocument/2006/relationships/diagramData" Target="../diagrams/data7.xml"/><Relationship Id="rId9" Type="http://schemas.openxmlformats.org/officeDocument/2006/relationships/image" Target="../media/image126.jpe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6.xml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jpeg"/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10" Type="http://schemas.openxmlformats.org/officeDocument/2006/relationships/image" Target="../media/image129.jpeg"/><Relationship Id="rId4" Type="http://schemas.openxmlformats.org/officeDocument/2006/relationships/diagramLayout" Target="../diagrams/layout8.xml"/><Relationship Id="rId9" Type="http://schemas.openxmlformats.org/officeDocument/2006/relationships/image" Target="../media/image128.jpe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7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9.xml"/><Relationship Id="rId3" Type="http://schemas.openxmlformats.org/officeDocument/2006/relationships/image" Target="../media/image130.jpeg"/><Relationship Id="rId7" Type="http://schemas.openxmlformats.org/officeDocument/2006/relationships/diagramColors" Target="../diagrams/colors9.xm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Relationship Id="rId6" Type="http://schemas.openxmlformats.org/officeDocument/2006/relationships/diagramQuickStyle" Target="../diagrams/quickStyle9.xml"/><Relationship Id="rId5" Type="http://schemas.openxmlformats.org/officeDocument/2006/relationships/diagramLayout" Target="../diagrams/layout9.xml"/><Relationship Id="rId10" Type="http://schemas.openxmlformats.org/officeDocument/2006/relationships/image" Target="../media/image132.jpeg"/><Relationship Id="rId4" Type="http://schemas.openxmlformats.org/officeDocument/2006/relationships/diagramData" Target="../diagrams/data9.xml"/><Relationship Id="rId9" Type="http://schemas.openxmlformats.org/officeDocument/2006/relationships/image" Target="../media/image131.jpe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8.xml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9.xm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5.jpeg"/><Relationship Id="rId5" Type="http://schemas.openxmlformats.org/officeDocument/2006/relationships/image" Target="../media/image134.jpeg"/><Relationship Id="rId4" Type="http://schemas.openxmlformats.org/officeDocument/2006/relationships/image" Target="../media/image133.jpe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8.jpe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jpeg"/><Relationship Id="rId3" Type="http://schemas.openxmlformats.org/officeDocument/2006/relationships/image" Target="../media/image68.jpeg"/><Relationship Id="rId7" Type="http://schemas.openxmlformats.org/officeDocument/2006/relationships/image" Target="../media/image143.jpeg"/><Relationship Id="rId2" Type="http://schemas.openxmlformats.org/officeDocument/2006/relationships/chart" Target="../charts/chart4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2.jpeg"/><Relationship Id="rId5" Type="http://schemas.openxmlformats.org/officeDocument/2006/relationships/image" Target="../media/image141.jpeg"/><Relationship Id="rId4" Type="http://schemas.microsoft.com/office/2007/relationships/hdphoto" Target="../media/hdphoto4.wdp"/><Relationship Id="rId9" Type="http://schemas.openxmlformats.org/officeDocument/2006/relationships/image" Target="../media/image145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1.xm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7.jpeg"/><Relationship Id="rId5" Type="http://schemas.openxmlformats.org/officeDocument/2006/relationships/image" Target="../media/image146.jpeg"/><Relationship Id="rId4" Type="http://schemas.openxmlformats.org/officeDocument/2006/relationships/chart" Target="../charts/chart4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image" Target="../media/image8.png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5" Type="http://schemas.openxmlformats.org/officeDocument/2006/relationships/image" Target="../media/image2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image" Target="../media/image150.gif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3.xml"/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4.xm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eg"/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6.xml"/><Relationship Id="rId4" Type="http://schemas.openxmlformats.org/officeDocument/2006/relationships/hyperlink" Target="mailto:finance@cap.ru" TargetMode="Externa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minfin.cap.ru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01553" y="1556792"/>
            <a:ext cx="8280920" cy="1449710"/>
          </a:xfrm>
        </p:spPr>
        <p:txBody>
          <a:bodyPr/>
          <a:lstStyle/>
          <a:p>
            <a:r>
              <a:rPr lang="ru-RU" sz="4400" dirty="0" smtClean="0">
                <a:ea typeface="Calibri" pitchFamily="34" charset="0"/>
                <a:cs typeface="Calibri" pitchFamily="34" charset="0"/>
              </a:rPr>
              <a:t>Бюджет для граждан</a:t>
            </a:r>
            <a:endParaRPr sz="4400" u="sng" dirty="0" smtClean="0">
              <a:ea typeface="Calibri" pitchFamily="34" charset="0"/>
              <a:cs typeface="Calibri" pitchFamily="34" charset="0"/>
            </a:endParaRPr>
          </a:p>
        </p:txBody>
      </p:sp>
      <p:sp>
        <p:nvSpPr>
          <p:cNvPr id="4" name="Subtitle 5"/>
          <p:cNvSpPr txBox="1">
            <a:spLocks/>
          </p:cNvSpPr>
          <p:nvPr/>
        </p:nvSpPr>
        <p:spPr bwMode="auto">
          <a:xfrm>
            <a:off x="601553" y="260648"/>
            <a:ext cx="7786871" cy="1048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20000"/>
              </a:spcBef>
              <a:buFont typeface="Arial" pitchFamily="34" charset="0"/>
              <a:buNone/>
            </a:pPr>
            <a:r>
              <a:rPr lang="ru-RU" sz="2400" b="1" dirty="0" smtClean="0">
                <a:solidFill>
                  <a:srgbClr val="FFFFFF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Министерство финансов Чувашской Республики</a:t>
            </a:r>
          </a:p>
        </p:txBody>
      </p:sp>
      <p:sp>
        <p:nvSpPr>
          <p:cNvPr id="6" name="Subtitle 5"/>
          <p:cNvSpPr txBox="1">
            <a:spLocks/>
          </p:cNvSpPr>
          <p:nvPr/>
        </p:nvSpPr>
        <p:spPr bwMode="auto">
          <a:xfrm>
            <a:off x="597266" y="4725144"/>
            <a:ext cx="5198870" cy="1336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just">
              <a:spcBef>
                <a:spcPct val="20000"/>
              </a:spcBef>
              <a:buFont typeface="Arial" pitchFamily="34" charset="0"/>
              <a:buNone/>
            </a:pPr>
            <a:r>
              <a:rPr lang="ru-RU" sz="2200" b="1" i="1" dirty="0" smtClean="0">
                <a:solidFill>
                  <a:srgbClr val="FFFFFF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К закону Чувашской Республики № 78 от 08.12.2015 «О республиканском бюджете Чувашской Республики на 2016 год»</a:t>
            </a:r>
          </a:p>
          <a:p>
            <a:pPr algn="just">
              <a:spcBef>
                <a:spcPct val="20000"/>
              </a:spcBef>
              <a:buFont typeface="Arial" pitchFamily="34" charset="0"/>
              <a:buNone/>
            </a:pPr>
            <a:r>
              <a:rPr lang="ru-RU" sz="2200" b="1" i="1" dirty="0" smtClean="0">
                <a:solidFill>
                  <a:srgbClr val="FFFFFF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(с </a:t>
            </a:r>
            <a:r>
              <a:rPr lang="ru-RU" sz="2200" b="1" i="1" dirty="0" smtClean="0">
                <a:solidFill>
                  <a:srgbClr val="FFFFFF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уточнениями)</a:t>
            </a:r>
            <a:endParaRPr lang="ru-RU" sz="2200" b="1" i="1" dirty="0" smtClean="0">
              <a:solidFill>
                <a:srgbClr val="FFFFFF"/>
              </a:solidFill>
              <a:latin typeface="Times New Roman" panose="02020603050405020304" pitchFamily="18" charset="0"/>
              <a:ea typeface="Calibri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4971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0"/>
            <a:ext cx="8388424" cy="980728"/>
          </a:xfrm>
        </p:spPr>
        <p:txBody>
          <a:bodyPr/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Бюджетный процесс – ежегодное формирование и исполнение бюджета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Номер слайда 2"/>
          <p:cNvSpPr txBox="1">
            <a:spLocks/>
          </p:cNvSpPr>
          <p:nvPr/>
        </p:nvSpPr>
        <p:spPr>
          <a:xfrm>
            <a:off x="8748464" y="6308725"/>
            <a:ext cx="395536" cy="4127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400" kern="1200" baseline="0">
                <a:solidFill>
                  <a:srgbClr val="A03202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endParaRPr lang="ru-RU" sz="1600" b="1" dirty="0">
              <a:solidFill>
                <a:prstClr val="black"/>
              </a:solidFill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3829551783"/>
              </p:ext>
            </p:extLst>
          </p:nvPr>
        </p:nvGraphicFramePr>
        <p:xfrm>
          <a:off x="0" y="980728"/>
          <a:ext cx="9144000" cy="58326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Скругленный прямоугольник 6"/>
          <p:cNvSpPr/>
          <p:nvPr/>
        </p:nvSpPr>
        <p:spPr>
          <a:xfrm>
            <a:off x="251520" y="1052736"/>
            <a:ext cx="1656184" cy="290831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 smtClean="0">
                <a:solidFill>
                  <a:prstClr val="black"/>
                </a:solidFill>
                <a:latin typeface="TimesET" pitchFamily="2" charset="0"/>
              </a:rPr>
              <a:t>март - июнь</a:t>
            </a:r>
            <a:endParaRPr lang="ru-RU" sz="1600" b="1" dirty="0">
              <a:solidFill>
                <a:prstClr val="black"/>
              </a:solidFill>
              <a:latin typeface="TimesET" pitchFamily="2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51520" y="1484784"/>
            <a:ext cx="1656184" cy="64807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prstClr val="black"/>
                </a:solidFill>
                <a:latin typeface="TimesET" pitchFamily="2" charset="0"/>
              </a:rPr>
              <a:t>законодательные, представительные органы власти</a:t>
            </a:r>
            <a:endParaRPr lang="ru-RU" sz="1400" b="1" dirty="0">
              <a:solidFill>
                <a:prstClr val="black"/>
              </a:solidFill>
              <a:latin typeface="TimesET" pitchFamily="2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7092280" y="1052736"/>
            <a:ext cx="1853952" cy="290832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 smtClean="0">
                <a:solidFill>
                  <a:prstClr val="black"/>
                </a:solidFill>
                <a:latin typeface="TimesET" pitchFamily="2" charset="0"/>
              </a:rPr>
              <a:t>февраль - октябрь</a:t>
            </a:r>
            <a:endParaRPr lang="ru-RU" sz="1600" b="1" dirty="0">
              <a:solidFill>
                <a:prstClr val="black"/>
              </a:solidFill>
              <a:latin typeface="TimesET" pitchFamily="2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7092280" y="1484784"/>
            <a:ext cx="1853952" cy="64807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prstClr val="black"/>
                </a:solidFill>
                <a:latin typeface="TimesET" pitchFamily="2" charset="0"/>
              </a:rPr>
              <a:t>органы исполнительной власти</a:t>
            </a:r>
            <a:endParaRPr lang="ru-RU" sz="1400" b="1" dirty="0">
              <a:solidFill>
                <a:prstClr val="black"/>
              </a:solidFill>
              <a:latin typeface="TimesET" pitchFamily="2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7290048" y="2924944"/>
            <a:ext cx="1853952" cy="290832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 smtClean="0">
                <a:solidFill>
                  <a:prstClr val="black"/>
                </a:solidFill>
                <a:latin typeface="TimesET" pitchFamily="2" charset="0"/>
              </a:rPr>
              <a:t>октябрь - декабрь</a:t>
            </a:r>
            <a:endParaRPr lang="ru-RU" sz="1600" b="1" dirty="0">
              <a:solidFill>
                <a:prstClr val="black"/>
              </a:solidFill>
              <a:latin typeface="TimesET" pitchFamily="2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7290048" y="3356992"/>
            <a:ext cx="1853952" cy="64807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>
                <a:solidFill>
                  <a:prstClr val="black"/>
                </a:solidFill>
                <a:latin typeface="TimesET" pitchFamily="2" charset="0"/>
              </a:rPr>
              <a:t>законодательные, представительные органы власти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6804248" y="5517232"/>
            <a:ext cx="1853952" cy="290832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 smtClean="0">
                <a:solidFill>
                  <a:prstClr val="black"/>
                </a:solidFill>
                <a:latin typeface="TimesET" pitchFamily="2" charset="0"/>
              </a:rPr>
              <a:t>декабрь</a:t>
            </a:r>
            <a:endParaRPr lang="ru-RU" sz="1600" b="1" dirty="0">
              <a:solidFill>
                <a:prstClr val="black"/>
              </a:solidFill>
              <a:latin typeface="TimesET" pitchFamily="2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6804248" y="5949280"/>
            <a:ext cx="1853952" cy="64807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>
                <a:solidFill>
                  <a:prstClr val="black"/>
                </a:solidFill>
                <a:latin typeface="TimesET" pitchFamily="2" charset="0"/>
              </a:rPr>
              <a:t>законодательные, представительные органы власти</a:t>
            </a: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285775" y="5373216"/>
            <a:ext cx="1853952" cy="290832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 smtClean="0">
                <a:solidFill>
                  <a:prstClr val="black"/>
                </a:solidFill>
                <a:latin typeface="TimesET" pitchFamily="2" charset="0"/>
              </a:rPr>
              <a:t>январь - декабрь</a:t>
            </a:r>
            <a:endParaRPr lang="ru-RU" sz="1600" b="1" dirty="0">
              <a:solidFill>
                <a:prstClr val="black"/>
              </a:solidFill>
              <a:latin typeface="TimesET" pitchFamily="2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285775" y="5808064"/>
            <a:ext cx="1853952" cy="104993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>
                <a:solidFill>
                  <a:prstClr val="black"/>
                </a:solidFill>
                <a:latin typeface="TimesET" pitchFamily="2" charset="0"/>
              </a:rPr>
              <a:t>органы исполнительной </a:t>
            </a:r>
            <a:r>
              <a:rPr lang="ru-RU" sz="1400" b="1" dirty="0" smtClean="0">
                <a:solidFill>
                  <a:prstClr val="black"/>
                </a:solidFill>
                <a:latin typeface="TimesET" pitchFamily="2" charset="0"/>
              </a:rPr>
              <a:t>власти, органы местного самоуправления</a:t>
            </a:r>
            <a:endParaRPr lang="ru-RU" sz="1400" b="1" dirty="0">
              <a:solidFill>
                <a:prstClr val="black"/>
              </a:solidFill>
              <a:latin typeface="TimesET" pitchFamily="2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4614" y="3207367"/>
            <a:ext cx="1853952" cy="290832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 smtClean="0">
                <a:solidFill>
                  <a:prstClr val="black"/>
                </a:solidFill>
                <a:latin typeface="TimesET" pitchFamily="2" charset="0"/>
              </a:rPr>
              <a:t>январь - февраль</a:t>
            </a:r>
            <a:endParaRPr lang="ru-RU" sz="1600" b="1" dirty="0">
              <a:solidFill>
                <a:prstClr val="black"/>
              </a:solidFill>
              <a:latin typeface="TimesET" pitchFamily="2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-17512" y="3681028"/>
            <a:ext cx="1853952" cy="64807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prstClr val="black"/>
                </a:solidFill>
                <a:latin typeface="TimesET" pitchFamily="2" charset="0"/>
              </a:rPr>
              <a:t>органы исполнительной власти</a:t>
            </a:r>
            <a:endParaRPr lang="ru-RU" sz="1400" b="1" dirty="0">
              <a:solidFill>
                <a:prstClr val="black"/>
              </a:solidFill>
              <a:latin typeface="TimesET" pitchFamily="2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45411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kredi_politik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2593130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200" b="1" dirty="0" smtClean="0">
                <a:solidFill>
                  <a:schemeClr val="bg1"/>
                </a:solidFill>
                <a:latin typeface="TimesET" pitchFamily="2" charset="0"/>
              </a:rPr>
              <a:t>Риски и проблемы в сфере бюджетной политики Чувашской Республики</a:t>
            </a:r>
            <a:endParaRPr lang="ru-RU" sz="2200" b="1" dirty="0">
              <a:solidFill>
                <a:schemeClr val="bg1"/>
              </a:solidFill>
              <a:latin typeface="TimesET" pitchFamily="2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79512" y="1052736"/>
            <a:ext cx="6192688" cy="1872208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just"/>
            <a:r>
              <a:rPr lang="ru-RU" sz="15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Ухудшение условий </a:t>
            </a:r>
            <a:r>
              <a:rPr lang="ru-RU" sz="1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функционирования экономики приводит к замедлению роста или снижению доходов бюджетов, а расходные обязательства сохраняются практически на прежнем </a:t>
            </a:r>
            <a:r>
              <a:rPr lang="ru-RU" sz="15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уровне. Дефицит </a:t>
            </a:r>
            <a:r>
              <a:rPr lang="ru-RU" sz="1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становится угрозой выполнения социальных обязательств государства и для его преодоления применяются </a:t>
            </a:r>
            <a:r>
              <a:rPr lang="ru-RU" sz="15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методы </a:t>
            </a:r>
            <a:r>
              <a:rPr lang="ru-RU" sz="1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мобилизации доходов и оптимизации использования бюджетных средств, направленные на обеспечение </a:t>
            </a:r>
            <a:r>
              <a:rPr lang="ru-RU" sz="15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баланса.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483768" y="3130772"/>
            <a:ext cx="6489104" cy="253047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just"/>
            <a:r>
              <a:rPr lang="ru-RU" sz="15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Когда </a:t>
            </a:r>
            <a:r>
              <a:rPr lang="ru-RU" sz="1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возможности привлечения традиционных доходных источников (налоги, сборы, отчисления и др.) и сокращения расходов исчерпаны, на покрытие дефицита бюджета направляются заемные средства. </a:t>
            </a:r>
            <a:endParaRPr lang="ru-RU" sz="15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Формирование </a:t>
            </a:r>
            <a:r>
              <a:rPr lang="ru-RU" sz="1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эффективного механизма заимствований, позволяющего привлекать дополнительные ресурсы при минимальных издержках, - суть долговой политики региона, нацеленной, прежде всего, на преодоление дефицитности бюджета и достижение его сбалансированности</a:t>
            </a:r>
            <a:r>
              <a:rPr lang="ru-RU" sz="15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sz="15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Вытекающая из этого задача – сокращение государственного долга Чувашской Республики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79512" y="5733256"/>
            <a:ext cx="5616624" cy="936104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just"/>
            <a:r>
              <a:rPr lang="ru-RU" sz="15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Проведение </a:t>
            </a:r>
            <a:r>
              <a:rPr lang="ru-RU" sz="1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предсказуемой и ответственной бюджетной политики является важнейшей предпосылкой для обеспечения макроэкономической </a:t>
            </a:r>
            <a:r>
              <a:rPr lang="ru-RU" sz="15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стабильности.</a:t>
            </a:r>
          </a:p>
        </p:txBody>
      </p:sp>
      <p:pic>
        <p:nvPicPr>
          <p:cNvPr id="1027" name="Picture 3" descr="E:\11e809349eb14856577a0116ad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1052736"/>
            <a:ext cx="2332230" cy="1865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11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335621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0"/>
            <a:ext cx="8326218" cy="980728"/>
          </a:xfrm>
        </p:spPr>
        <p:txBody>
          <a:bodyPr/>
          <a:lstStyle/>
          <a:p>
            <a:r>
              <a:rPr lang="ru-RU" altLang="ru-RU" sz="21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Меры, принимаемые в Чувашской Республике для минимизации основных бюджетных рисков и преодоления проблем </a:t>
            </a:r>
            <a:r>
              <a:rPr lang="ru-RU" altLang="ru-RU" sz="21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бюджетной </a:t>
            </a:r>
            <a:r>
              <a:rPr lang="ru-RU" altLang="ru-RU" sz="21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сфере</a:t>
            </a:r>
            <a:endParaRPr lang="ru-RU" sz="21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539552" y="1052737"/>
            <a:ext cx="7759026" cy="936104"/>
          </a:xfrm>
          <a:prstGeom prst="roundRect">
            <a:avLst/>
          </a:prstGeom>
          <a:solidFill>
            <a:srgbClr val="FFFF99"/>
          </a:solidFill>
          <a:effectLst>
            <a:glow rad="139700">
              <a:srgbClr val="FFCCFF">
                <a:alpha val="40000"/>
              </a:srgbClr>
            </a:glow>
            <a:outerShdw blurRad="40000" dist="20000" dir="5400000" rotWithShape="0">
              <a:srgbClr val="000000">
                <a:alpha val="38000"/>
              </a:srgbClr>
            </a:outerShdw>
            <a:softEdge rad="25400"/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/>
              <a:t>План </a:t>
            </a:r>
            <a:r>
              <a:rPr lang="ru-RU" sz="2000" dirty="0"/>
              <a:t>мероприятий по оздоровлению государственных финансов Чувашской Республики и </a:t>
            </a:r>
            <a:r>
              <a:rPr lang="ru-RU" sz="2000" dirty="0" smtClean="0"/>
              <a:t>план </a:t>
            </a:r>
            <a:r>
              <a:rPr lang="ru-RU" sz="2000" dirty="0"/>
              <a:t>мероприятий по сокращению государственного долга Чувашской Республики</a:t>
            </a:r>
            <a:endParaRPr lang="ru-RU" sz="2000" dirty="0">
              <a:solidFill>
                <a:prstClr val="black"/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896772" y="1988840"/>
            <a:ext cx="4185023" cy="792087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0" tIns="0" rIns="0" bIns="0" anchor="ctr" anchorCtr="0"/>
          <a:lstStyle/>
          <a:p>
            <a:r>
              <a:rPr lang="ru-RU" sz="1600" dirty="0" smtClean="0"/>
              <a:t>утверждены </a:t>
            </a:r>
            <a:r>
              <a:rPr lang="ru-RU" sz="1600" dirty="0"/>
              <a:t>распоряжением Кабинета Министров Чувашской Республики от 21 января 2013 г. № </a:t>
            </a:r>
            <a:r>
              <a:rPr lang="ru-RU" sz="1600" dirty="0" smtClean="0"/>
              <a:t>21-р</a:t>
            </a:r>
            <a:endParaRPr lang="ru-RU" sz="1500" b="1" dirty="0">
              <a:solidFill>
                <a:prstClr val="black"/>
              </a:solidFill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411036" y="2852936"/>
            <a:ext cx="7759026" cy="1025781"/>
          </a:xfrm>
          <a:prstGeom prst="roundRect">
            <a:avLst/>
          </a:prstGeom>
          <a:solidFill>
            <a:srgbClr val="FFFF99"/>
          </a:solidFill>
          <a:effectLst>
            <a:glow rad="139700">
              <a:srgbClr val="FFCCFF">
                <a:alpha val="40000"/>
              </a:srgbClr>
            </a:glow>
            <a:outerShdw blurRad="40000" dist="20000" dir="5400000" rotWithShape="0">
              <a:srgbClr val="000000">
                <a:alpha val="38000"/>
              </a:srgbClr>
            </a:outerShdw>
            <a:softEdge rad="25400"/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/>
              <a:t>План </a:t>
            </a:r>
            <a:r>
              <a:rPr lang="ru-RU" sz="2000" dirty="0"/>
              <a:t>мероприятий по росту доходов, оптимизации расходов и совершенствованию долговой политики Чувашской Республики на 2013–2018 годы</a:t>
            </a:r>
            <a:endParaRPr lang="ru-RU" sz="2000" dirty="0">
              <a:solidFill>
                <a:prstClr val="black"/>
              </a:solidFill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4896771" y="3871433"/>
            <a:ext cx="4185023" cy="864096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0" tIns="0" rIns="0" bIns="0" anchor="ctr" anchorCtr="0"/>
          <a:lstStyle/>
          <a:p>
            <a:r>
              <a:rPr lang="ru-RU" sz="1600" dirty="0" smtClean="0"/>
              <a:t>утвержден </a:t>
            </a:r>
            <a:r>
              <a:rPr lang="ru-RU" sz="1600" dirty="0"/>
              <a:t>распоряжением Кабинета Министров Чувашской Республики 15 ноября 2013 г. № 680-р </a:t>
            </a:r>
            <a:endParaRPr lang="ru-RU" sz="1500" b="1" dirty="0">
              <a:solidFill>
                <a:prstClr val="black"/>
              </a:solidFill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411036" y="4718083"/>
            <a:ext cx="7759026" cy="1025781"/>
          </a:xfrm>
          <a:prstGeom prst="roundRect">
            <a:avLst/>
          </a:prstGeom>
          <a:solidFill>
            <a:srgbClr val="FFFF99"/>
          </a:solidFill>
          <a:effectLst>
            <a:glow rad="139700">
              <a:srgbClr val="FFCCFF">
                <a:alpha val="40000"/>
              </a:srgbClr>
            </a:glow>
            <a:outerShdw blurRad="40000" dist="20000" dir="5400000" rotWithShape="0">
              <a:srgbClr val="000000">
                <a:alpha val="38000"/>
              </a:srgbClr>
            </a:outerShdw>
            <a:softEdge rad="25400"/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/>
              <a:t>План обеспечения стабильного социально-экономического развития Чувашской Республики на 2016 - 2017 годы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4896771" y="5736580"/>
            <a:ext cx="4185023" cy="864096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0" tIns="0" rIns="0" bIns="0" anchor="ctr" anchorCtr="0"/>
          <a:lstStyle/>
          <a:p>
            <a:r>
              <a:rPr lang="ru-RU" sz="1600" dirty="0" smtClean="0"/>
              <a:t>утвержден </a:t>
            </a:r>
            <a:r>
              <a:rPr lang="ru-RU" sz="1600" dirty="0"/>
              <a:t>распоряжением </a:t>
            </a:r>
            <a:r>
              <a:rPr lang="ru-RU" sz="1600" dirty="0" smtClean="0"/>
              <a:t>Главы </a:t>
            </a:r>
            <a:r>
              <a:rPr lang="ru-RU" sz="1600" dirty="0"/>
              <a:t>Чувашской Республики </a:t>
            </a:r>
            <a:r>
              <a:rPr lang="ru-RU" sz="1600" dirty="0" smtClean="0"/>
              <a:t>14 марта 2016 </a:t>
            </a:r>
            <a:r>
              <a:rPr lang="ru-RU" sz="1600" dirty="0"/>
              <a:t>г. № </a:t>
            </a:r>
            <a:r>
              <a:rPr lang="ru-RU" sz="1600" dirty="0" smtClean="0"/>
              <a:t>66-рг </a:t>
            </a:r>
            <a:endParaRPr lang="ru-RU" sz="1500" b="1" dirty="0">
              <a:solidFill>
                <a:prstClr val="black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12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284189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:\ОБП\Лукин\Картинки\задачи бюджетной политикит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4804" y="986061"/>
            <a:ext cx="2419350" cy="18859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бюджетной политики</a:t>
            </a:r>
            <a:b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 2016-2018 годы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179512" y="1124744"/>
            <a:ext cx="6768752" cy="1224136"/>
          </a:xfrm>
          <a:prstGeom prst="ellipse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0" tIns="0" rIns="0" bIns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000" b="1" dirty="0" smtClean="0">
                <a:latin typeface="TimesET" pitchFamily="2" charset="0"/>
              </a:rPr>
              <a:t>обеспечение </a:t>
            </a:r>
            <a:r>
              <a:rPr lang="ru-RU" sz="2000" b="1" dirty="0">
                <a:latin typeface="TimesET" pitchFamily="2" charset="0"/>
              </a:rPr>
              <a:t>сбалансированности и финансовой устойчивости бюджетной </a:t>
            </a:r>
            <a:r>
              <a:rPr lang="ru-RU" sz="2000" b="1" dirty="0" smtClean="0">
                <a:latin typeface="TimesET" pitchFamily="2" charset="0"/>
              </a:rPr>
              <a:t>системы</a:t>
            </a:r>
            <a:endParaRPr lang="ru-RU" sz="2000" b="1" dirty="0">
              <a:latin typeface="TimesET" pitchFamily="2" charset="0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179512" y="3645024"/>
            <a:ext cx="4382938" cy="576064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0" tIns="0" rIns="0" bIns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000" b="1" dirty="0" smtClean="0">
                <a:latin typeface="TimesET" pitchFamily="2" charset="0"/>
              </a:rPr>
              <a:t>Принято решение</a:t>
            </a:r>
            <a:endParaRPr lang="ru-RU" sz="2000" b="1" dirty="0">
              <a:latin typeface="TimesET" pitchFamily="2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319585" y="4370412"/>
            <a:ext cx="6624737" cy="1074812"/>
          </a:xfrm>
          <a:prstGeom prst="roundRect">
            <a:avLst/>
          </a:prstGeom>
          <a:solidFill>
            <a:srgbClr val="FFFF99">
              <a:alpha val="42000"/>
            </a:srgb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ET" pitchFamily="2" charset="0"/>
              </a:rPr>
              <a:t>о формировании республиканского бюджета Чувашской Республики только на один </a:t>
            </a:r>
            <a:r>
              <a:rPr lang="ru-RU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ET" pitchFamily="2" charset="0"/>
              </a:rPr>
              <a:t>год – 2016 год</a:t>
            </a:r>
            <a:endParaRPr lang="ru-RU" sz="2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ET" pitchFamily="2" charset="0"/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3065959" y="2132856"/>
            <a:ext cx="5898529" cy="1440160"/>
          </a:xfrm>
          <a:prstGeom prst="ellipse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0" tIns="0" rIns="0" bIns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000" b="1" dirty="0" smtClean="0">
                <a:latin typeface="TimesET" pitchFamily="2" charset="0"/>
              </a:rPr>
              <a:t>безусловное выполнение </a:t>
            </a:r>
            <a:r>
              <a:rPr lang="ru-RU" sz="2000" b="1" dirty="0">
                <a:latin typeface="TimesET" pitchFamily="2" charset="0"/>
              </a:rPr>
              <a:t>всех принятых обязательств республики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2374057" y="5535810"/>
            <a:ext cx="6624736" cy="1074812"/>
          </a:xfrm>
          <a:prstGeom prst="roundRect">
            <a:avLst/>
          </a:prstGeom>
          <a:solidFill>
            <a:srgbClr val="FFFF99">
              <a:alpha val="42000"/>
            </a:srgb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ET" pitchFamily="2" charset="0"/>
              </a:rPr>
              <a:t>срок внесения проекта закона о бюджете в Государственный Совет Чувашской Республики перенесен с 15 октября на 10 ноября</a:t>
            </a:r>
            <a:endParaRPr lang="ru-RU" sz="2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ET" pitchFamily="2" charset="0"/>
            </a:endParaRPr>
          </a:p>
        </p:txBody>
      </p:sp>
      <p:pic>
        <p:nvPicPr>
          <p:cNvPr id="2050" name="Picture 2" descr="T:\ОБП\IvNik\картинки\2015\i (2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1" y="4625280"/>
            <a:ext cx="2362200" cy="180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T:\ОБП\IvNik\картинки\2015\базовый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335" y="2492896"/>
            <a:ext cx="2276450" cy="10176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13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31178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5" name="Picture 5" descr="T:\ОБП\IvNik\картинки\2015\неблагоприятн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2991400"/>
            <a:ext cx="2491019" cy="10912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T:\ОБП\Лукин\Картинки\УСН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1052736"/>
            <a:ext cx="2520280" cy="16710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T:\ОБП\Лукин\Картинки\расходы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51" y="4882030"/>
            <a:ext cx="2619375" cy="12692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0"/>
            <a:ext cx="8280920" cy="980728"/>
          </a:xfrm>
        </p:spPr>
        <p:txBody>
          <a:bodyPr/>
          <a:lstStyle/>
          <a:p>
            <a:r>
              <a:rPr lang="ru-RU" altLang="ru-RU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Результаты бюджетной политики в 2015 году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" name="Группа 10"/>
          <p:cNvGrpSpPr/>
          <p:nvPr/>
        </p:nvGrpSpPr>
        <p:grpSpPr>
          <a:xfrm>
            <a:off x="179440" y="1124744"/>
            <a:ext cx="4376613" cy="1015553"/>
            <a:chOff x="2625308" y="-1611"/>
            <a:chExt cx="3551167" cy="1138055"/>
          </a:xfrm>
          <a:solidFill>
            <a:schemeClr val="accent2"/>
          </a:solidFill>
        </p:grpSpPr>
        <p:sp>
          <p:nvSpPr>
            <p:cNvPr id="12" name="Скругленный прямоугольник 11"/>
            <p:cNvSpPr/>
            <p:nvPr/>
          </p:nvSpPr>
          <p:spPr>
            <a:xfrm>
              <a:off x="2625308" y="-1611"/>
              <a:ext cx="3551167" cy="1138055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Скругленный прямоугольник 4"/>
            <p:cNvSpPr/>
            <p:nvPr/>
          </p:nvSpPr>
          <p:spPr>
            <a:xfrm>
              <a:off x="2797382" y="53944"/>
              <a:ext cx="3216751" cy="102694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algn="ctr" defTabSz="8001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2000" b="1" dirty="0" smtClean="0">
                  <a:solidFill>
                    <a:prstClr val="white"/>
                  </a:solidFill>
                  <a:latin typeface="TimesET" pitchFamily="2" charset="0"/>
                </a:rPr>
                <a:t>введен "онлайн контроль" налоговых поступлений</a:t>
              </a:r>
              <a:endParaRPr lang="ru-RU" sz="200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4" name="Группа 13"/>
          <p:cNvGrpSpPr/>
          <p:nvPr/>
        </p:nvGrpSpPr>
        <p:grpSpPr>
          <a:xfrm>
            <a:off x="179512" y="2276872"/>
            <a:ext cx="4334512" cy="1080120"/>
            <a:chOff x="0" y="1932726"/>
            <a:chExt cx="4334512" cy="1071872"/>
          </a:xfrm>
          <a:solidFill>
            <a:schemeClr val="tx2">
              <a:lumMod val="60000"/>
              <a:lumOff val="40000"/>
            </a:schemeClr>
          </a:solidFill>
        </p:grpSpPr>
        <p:sp>
          <p:nvSpPr>
            <p:cNvPr id="15" name="Скругленный прямоугольник 14"/>
            <p:cNvSpPr/>
            <p:nvPr/>
          </p:nvSpPr>
          <p:spPr>
            <a:xfrm>
              <a:off x="0" y="1932726"/>
              <a:ext cx="4334512" cy="1071872"/>
            </a:xfrm>
            <a:prstGeom prst="roundRect">
              <a:avLst/>
            </a:prstGeom>
            <a:grpFill/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4681519"/>
                <a:satOff val="-5839"/>
                <a:lumOff val="1373"/>
                <a:alphaOff val="0"/>
              </a:schemeClr>
            </a:fillRef>
            <a:effectRef idx="0">
              <a:schemeClr val="accent2">
                <a:hueOff val="4681519"/>
                <a:satOff val="-5839"/>
                <a:lumOff val="1373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Скругленный прямоугольник 4"/>
            <p:cNvSpPr/>
            <p:nvPr/>
          </p:nvSpPr>
          <p:spPr>
            <a:xfrm>
              <a:off x="52324" y="1985050"/>
              <a:ext cx="4229864" cy="967224"/>
            </a:xfrm>
            <a:prstGeom prst="rect">
              <a:avLst/>
            </a:prstGeom>
            <a:grpFill/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algn="ctr" defTabSz="8001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2000" b="1" dirty="0" smtClean="0">
                  <a:solidFill>
                    <a:prstClr val="white"/>
                  </a:solidFill>
                  <a:latin typeface="TimesET" pitchFamily="2" charset="0"/>
                </a:rPr>
                <a:t>сформированы "информационные кейсы" налогоплательщиков</a:t>
              </a:r>
              <a:endParaRPr lang="ru-RU" sz="200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5" name="Группа 16"/>
          <p:cNvGrpSpPr/>
          <p:nvPr/>
        </p:nvGrpSpPr>
        <p:grpSpPr>
          <a:xfrm>
            <a:off x="4602980" y="1181016"/>
            <a:ext cx="4389145" cy="1167011"/>
            <a:chOff x="348318" y="829076"/>
            <a:chExt cx="4710518" cy="1945450"/>
          </a:xfrm>
          <a:solidFill>
            <a:schemeClr val="accent6"/>
          </a:solidFill>
        </p:grpSpPr>
        <p:sp>
          <p:nvSpPr>
            <p:cNvPr id="18" name="Скругленный прямоугольник 17"/>
            <p:cNvSpPr/>
            <p:nvPr/>
          </p:nvSpPr>
          <p:spPr>
            <a:xfrm>
              <a:off x="348318" y="829076"/>
              <a:ext cx="4710518" cy="1945450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4681519"/>
                <a:satOff val="-5839"/>
                <a:lumOff val="1373"/>
                <a:alphaOff val="0"/>
              </a:schemeClr>
            </a:fillRef>
            <a:effectRef idx="0">
              <a:schemeClr val="accent2">
                <a:hueOff val="4681519"/>
                <a:satOff val="-5839"/>
                <a:lumOff val="1373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Скругленный прямоугольник 4"/>
            <p:cNvSpPr/>
            <p:nvPr/>
          </p:nvSpPr>
          <p:spPr>
            <a:xfrm>
              <a:off x="443287" y="924045"/>
              <a:ext cx="4520580" cy="1755512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algn="ctr" defTabSz="8001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2000" b="1" dirty="0" smtClean="0">
                  <a:solidFill>
                    <a:prstClr val="white"/>
                  </a:solidFill>
                  <a:latin typeface="TimesET" pitchFamily="2" charset="0"/>
                </a:rPr>
                <a:t>разработаны "дорожные карты" по оптимизации бюджетных расходов, увеличению собственных доходов </a:t>
              </a:r>
              <a:endParaRPr lang="ru-RU" sz="200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6" name="Группа 19"/>
          <p:cNvGrpSpPr/>
          <p:nvPr/>
        </p:nvGrpSpPr>
        <p:grpSpPr>
          <a:xfrm>
            <a:off x="179512" y="3429000"/>
            <a:ext cx="4356548" cy="1008112"/>
            <a:chOff x="2105662" y="58143"/>
            <a:chExt cx="6225861" cy="2563058"/>
          </a:xfrm>
        </p:grpSpPr>
        <p:sp>
          <p:nvSpPr>
            <p:cNvPr id="21" name="Скругленный прямоугольник 20"/>
            <p:cNvSpPr/>
            <p:nvPr/>
          </p:nvSpPr>
          <p:spPr>
            <a:xfrm>
              <a:off x="2105662" y="188473"/>
              <a:ext cx="6225861" cy="2432728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2" name="Скругленный прямоугольник 4"/>
            <p:cNvSpPr/>
            <p:nvPr/>
          </p:nvSpPr>
          <p:spPr>
            <a:xfrm>
              <a:off x="2178081" y="58143"/>
              <a:ext cx="5988349" cy="256305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algn="ctr" defTabSz="8001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2000" b="1" dirty="0" smtClean="0">
                  <a:solidFill>
                    <a:prstClr val="white"/>
                  </a:solidFill>
                  <a:latin typeface="TimesET" pitchFamily="2" charset="0"/>
                </a:rPr>
                <a:t>применен инструмент "системного администрирования"</a:t>
              </a:r>
              <a:endParaRPr lang="ru-RU" sz="200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7" name="Группа 25"/>
          <p:cNvGrpSpPr/>
          <p:nvPr/>
        </p:nvGrpSpPr>
        <p:grpSpPr>
          <a:xfrm>
            <a:off x="4661875" y="2499257"/>
            <a:ext cx="4356548" cy="635349"/>
            <a:chOff x="0" y="2710335"/>
            <a:chExt cx="9139032" cy="2928819"/>
          </a:xfrm>
          <a:solidFill>
            <a:schemeClr val="accent3">
              <a:lumMod val="75000"/>
            </a:schemeClr>
          </a:solidFill>
        </p:grpSpPr>
        <p:sp>
          <p:nvSpPr>
            <p:cNvPr id="27" name="Скругленный прямоугольник 26"/>
            <p:cNvSpPr/>
            <p:nvPr/>
          </p:nvSpPr>
          <p:spPr>
            <a:xfrm>
              <a:off x="0" y="2710335"/>
              <a:ext cx="9139032" cy="2928819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8" name="Скругленный прямоугольник 4"/>
            <p:cNvSpPr/>
            <p:nvPr/>
          </p:nvSpPr>
          <p:spPr>
            <a:xfrm>
              <a:off x="142973" y="2853308"/>
              <a:ext cx="8853086" cy="2642873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algn="ctr" defTabSz="800100">
                <a:lnSpc>
                  <a:spcPct val="90000"/>
                </a:lnSpc>
                <a:spcAft>
                  <a:spcPct val="35000"/>
                </a:spcAft>
              </a:pPr>
              <a:endParaRPr lang="ru-RU" sz="2000" b="1" dirty="0" smtClean="0">
                <a:solidFill>
                  <a:prstClr val="white"/>
                </a:solidFill>
                <a:latin typeface="TimesET" pitchFamily="2" charset="0"/>
              </a:endParaRPr>
            </a:p>
            <a:p>
              <a:pPr algn="ctr" defTabSz="8001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2000" b="1" dirty="0" smtClean="0">
                  <a:solidFill>
                    <a:prstClr val="white"/>
                  </a:solidFill>
                  <a:latin typeface="TimesET" pitchFamily="2" charset="0"/>
                </a:rPr>
                <a:t>реализованы кейсы: </a:t>
              </a:r>
            </a:p>
            <a:p>
              <a:pPr algn="ctr" defTabSz="8001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2000" b="1" dirty="0" smtClean="0">
                  <a:solidFill>
                    <a:prstClr val="white"/>
                  </a:solidFill>
                  <a:latin typeface="TimesET" pitchFamily="2" charset="0"/>
                </a:rPr>
                <a:t> </a:t>
              </a:r>
              <a:endParaRPr lang="ru-RU" sz="2000" dirty="0">
                <a:solidFill>
                  <a:prstClr val="white"/>
                </a:solidFill>
              </a:endParaRPr>
            </a:p>
          </p:txBody>
        </p:sp>
      </p:grpSp>
      <p:pic>
        <p:nvPicPr>
          <p:cNvPr id="29" name="Picture 3" descr="T:\ОБП\IvNik\картинки\2015\антикр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4373" y="5014662"/>
            <a:ext cx="3544193" cy="16561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Группа 23"/>
          <p:cNvGrpSpPr/>
          <p:nvPr/>
        </p:nvGrpSpPr>
        <p:grpSpPr>
          <a:xfrm>
            <a:off x="4932040" y="3211602"/>
            <a:ext cx="4060085" cy="650818"/>
            <a:chOff x="0" y="2710335"/>
            <a:chExt cx="9139032" cy="2928819"/>
          </a:xfrm>
          <a:solidFill>
            <a:schemeClr val="accent3">
              <a:lumMod val="75000"/>
            </a:schemeClr>
          </a:solidFill>
        </p:grpSpPr>
        <p:sp>
          <p:nvSpPr>
            <p:cNvPr id="25" name="Скругленный прямоугольник 24"/>
            <p:cNvSpPr/>
            <p:nvPr/>
          </p:nvSpPr>
          <p:spPr>
            <a:xfrm>
              <a:off x="0" y="2710335"/>
              <a:ext cx="9139032" cy="2928819"/>
            </a:xfrm>
            <a:prstGeom prst="roundRect">
              <a:avLst/>
            </a:prstGeom>
            <a:solidFill>
              <a:srgbClr val="92D05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0" name="Скругленный прямоугольник 4"/>
            <p:cNvSpPr/>
            <p:nvPr/>
          </p:nvSpPr>
          <p:spPr>
            <a:xfrm>
              <a:off x="142973" y="2853308"/>
              <a:ext cx="8853086" cy="2642873"/>
            </a:xfrm>
            <a:prstGeom prst="rect">
              <a:avLst/>
            </a:prstGeom>
            <a:solidFill>
              <a:srgbClr val="92D050"/>
            </a:solidFill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algn="ctr" defTabSz="8001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2000" b="1" dirty="0" smtClean="0">
                  <a:solidFill>
                    <a:prstClr val="white"/>
                  </a:solidFill>
                  <a:latin typeface="TimesET" pitchFamily="2" charset="0"/>
                </a:rPr>
                <a:t>"</a:t>
              </a:r>
              <a:r>
                <a:rPr lang="ru-RU" sz="2000" b="1" dirty="0">
                  <a:solidFill>
                    <a:prstClr val="white"/>
                  </a:solidFill>
                  <a:latin typeface="TimesET" pitchFamily="2" charset="0"/>
                </a:rPr>
                <a:t>качество </a:t>
              </a:r>
              <a:r>
                <a:rPr lang="ru-RU" sz="2000" b="1" dirty="0" smtClean="0">
                  <a:solidFill>
                    <a:prstClr val="white"/>
                  </a:solidFill>
                  <a:latin typeface="TimesET" pitchFamily="2" charset="0"/>
                </a:rPr>
                <a:t>льгот" </a:t>
              </a:r>
            </a:p>
          </p:txBody>
        </p:sp>
      </p:grpSp>
      <p:grpSp>
        <p:nvGrpSpPr>
          <p:cNvPr id="9" name="Группа 30"/>
          <p:cNvGrpSpPr/>
          <p:nvPr/>
        </p:nvGrpSpPr>
        <p:grpSpPr>
          <a:xfrm>
            <a:off x="4932040" y="4506370"/>
            <a:ext cx="4055627" cy="659693"/>
            <a:chOff x="0" y="2710335"/>
            <a:chExt cx="9139032" cy="2928819"/>
          </a:xfrm>
          <a:solidFill>
            <a:srgbClr val="00B050"/>
          </a:solidFill>
        </p:grpSpPr>
        <p:sp>
          <p:nvSpPr>
            <p:cNvPr id="32" name="Скругленный прямоугольник 31"/>
            <p:cNvSpPr/>
            <p:nvPr/>
          </p:nvSpPr>
          <p:spPr>
            <a:xfrm>
              <a:off x="0" y="2710335"/>
              <a:ext cx="9139032" cy="2928819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3" name="Скругленный прямоугольник 4"/>
            <p:cNvSpPr/>
            <p:nvPr/>
          </p:nvSpPr>
          <p:spPr>
            <a:xfrm>
              <a:off x="142973" y="2853308"/>
              <a:ext cx="8853086" cy="2642873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algn="ctr" defTabSz="8001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2000" b="1" dirty="0" smtClean="0">
                  <a:solidFill>
                    <a:prstClr val="white"/>
                  </a:solidFill>
                  <a:latin typeface="TimesET" pitchFamily="2" charset="0"/>
                </a:rPr>
                <a:t> "приоритет" </a:t>
              </a:r>
              <a:endParaRPr lang="ru-RU" sz="200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10" name="Группа 33"/>
          <p:cNvGrpSpPr/>
          <p:nvPr/>
        </p:nvGrpSpPr>
        <p:grpSpPr>
          <a:xfrm>
            <a:off x="627050" y="4501140"/>
            <a:ext cx="3975930" cy="807822"/>
            <a:chOff x="2129918" y="262615"/>
            <a:chExt cx="6225861" cy="2579760"/>
          </a:xfrm>
        </p:grpSpPr>
        <p:sp>
          <p:nvSpPr>
            <p:cNvPr id="35" name="Скругленный прямоугольник 34"/>
            <p:cNvSpPr/>
            <p:nvPr/>
          </p:nvSpPr>
          <p:spPr>
            <a:xfrm>
              <a:off x="2129918" y="262615"/>
              <a:ext cx="6225861" cy="2432729"/>
            </a:xfrm>
            <a:prstGeom prst="round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</p:sp>
        <p:sp>
          <p:nvSpPr>
            <p:cNvPr id="36" name="Скругленный прямоугольник 4"/>
            <p:cNvSpPr/>
            <p:nvPr/>
          </p:nvSpPr>
          <p:spPr>
            <a:xfrm>
              <a:off x="2273983" y="279317"/>
              <a:ext cx="5988349" cy="2563058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algn="ctr" defTabSz="8001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600" b="1" dirty="0">
                  <a:solidFill>
                    <a:schemeClr val="tx1"/>
                  </a:solidFill>
                </a:rPr>
                <a:t>внедрен контроль за уплатой налогов получателями государственной поддержки</a:t>
              </a:r>
            </a:p>
          </p:txBody>
        </p:sp>
      </p:grpSp>
      <p:grpSp>
        <p:nvGrpSpPr>
          <p:cNvPr id="11" name="Группа 36"/>
          <p:cNvGrpSpPr/>
          <p:nvPr/>
        </p:nvGrpSpPr>
        <p:grpSpPr>
          <a:xfrm>
            <a:off x="611560" y="5420804"/>
            <a:ext cx="4009384" cy="1248555"/>
            <a:chOff x="1642285" y="58140"/>
            <a:chExt cx="6689238" cy="3987230"/>
          </a:xfrm>
        </p:grpSpPr>
        <p:sp>
          <p:nvSpPr>
            <p:cNvPr id="38" name="Скругленный прямоугольник 37"/>
            <p:cNvSpPr/>
            <p:nvPr/>
          </p:nvSpPr>
          <p:spPr>
            <a:xfrm>
              <a:off x="1642285" y="188472"/>
              <a:ext cx="6689238" cy="3856898"/>
            </a:xfrm>
            <a:prstGeom prst="round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</p:sp>
        <p:sp>
          <p:nvSpPr>
            <p:cNvPr id="39" name="Скругленный прямоугольник 4"/>
            <p:cNvSpPr/>
            <p:nvPr/>
          </p:nvSpPr>
          <p:spPr>
            <a:xfrm>
              <a:off x="1762423" y="58140"/>
              <a:ext cx="6404006" cy="3987230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algn="ctr" defTabSz="8001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600" b="1" dirty="0">
                  <a:solidFill>
                    <a:schemeClr val="tx1"/>
                  </a:solidFill>
                </a:rPr>
                <a:t>условиями для предоставления налоговых льгот определены отсутствие задолженности по платежам в бюджеты и выплата  среднемесячной заработной платы не ниже двух МРОТ</a:t>
              </a:r>
            </a:p>
          </p:txBody>
        </p:sp>
      </p:grpSp>
      <p:grpSp>
        <p:nvGrpSpPr>
          <p:cNvPr id="14" name="Группа 39"/>
          <p:cNvGrpSpPr/>
          <p:nvPr/>
        </p:nvGrpSpPr>
        <p:grpSpPr>
          <a:xfrm>
            <a:off x="5580112" y="3907717"/>
            <a:ext cx="3438311" cy="529395"/>
            <a:chOff x="0" y="2710335"/>
            <a:chExt cx="9139032" cy="2928819"/>
          </a:xfrm>
          <a:solidFill>
            <a:schemeClr val="accent3">
              <a:lumMod val="75000"/>
            </a:schemeClr>
          </a:solidFill>
        </p:grpSpPr>
        <p:sp>
          <p:nvSpPr>
            <p:cNvPr id="41" name="Скругленный прямоугольник 40"/>
            <p:cNvSpPr/>
            <p:nvPr/>
          </p:nvSpPr>
          <p:spPr>
            <a:xfrm>
              <a:off x="0" y="2710335"/>
              <a:ext cx="9139032" cy="2928819"/>
            </a:xfrm>
            <a:prstGeom prst="roundRect">
              <a:avLst/>
            </a:prstGeom>
            <a:solidFill>
              <a:srgbClr val="92D05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2" name="Скругленный прямоугольник 4"/>
            <p:cNvSpPr/>
            <p:nvPr/>
          </p:nvSpPr>
          <p:spPr>
            <a:xfrm>
              <a:off x="142973" y="2853308"/>
              <a:ext cx="8853086" cy="2642873"/>
            </a:xfrm>
            <a:prstGeom prst="rect">
              <a:avLst/>
            </a:prstGeom>
            <a:solidFill>
              <a:srgbClr val="92D050"/>
            </a:solidFill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algn="ctr" defTabSz="8001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200" b="1" dirty="0" smtClean="0">
                  <a:solidFill>
                    <a:schemeClr val="tx1"/>
                  </a:solidFill>
                  <a:latin typeface="TimesET" pitchFamily="2" charset="0"/>
                </a:rPr>
                <a:t>отменены налоговые льготы не влияющие на предпринимательскую активность</a:t>
              </a:r>
            </a:p>
          </p:txBody>
        </p:sp>
      </p:grpSp>
      <p:grpSp>
        <p:nvGrpSpPr>
          <p:cNvPr id="17" name="Группа 42"/>
          <p:cNvGrpSpPr/>
          <p:nvPr/>
        </p:nvGrpSpPr>
        <p:grpSpPr>
          <a:xfrm>
            <a:off x="5580112" y="5285170"/>
            <a:ext cx="3456384" cy="736118"/>
            <a:chOff x="0" y="2710335"/>
            <a:chExt cx="9139032" cy="2928819"/>
          </a:xfrm>
          <a:solidFill>
            <a:srgbClr val="00B050"/>
          </a:solidFill>
        </p:grpSpPr>
        <p:sp>
          <p:nvSpPr>
            <p:cNvPr id="44" name="Скругленный прямоугольник 43"/>
            <p:cNvSpPr/>
            <p:nvPr/>
          </p:nvSpPr>
          <p:spPr>
            <a:xfrm>
              <a:off x="0" y="2710335"/>
              <a:ext cx="9139032" cy="2928819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5" name="Скругленный прямоугольник 4"/>
            <p:cNvSpPr/>
            <p:nvPr/>
          </p:nvSpPr>
          <p:spPr>
            <a:xfrm>
              <a:off x="142973" y="2853308"/>
              <a:ext cx="8853086" cy="2642873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algn="ctr" defTabSz="8001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200" b="1" dirty="0" smtClean="0">
                  <a:solidFill>
                    <a:prstClr val="white"/>
                  </a:solidFill>
                  <a:latin typeface="TimesET" pitchFamily="2" charset="0"/>
                </a:rPr>
                <a:t> </a:t>
              </a:r>
              <a:r>
                <a:rPr lang="ru-RU" sz="1200" b="1" dirty="0" smtClean="0">
                  <a:solidFill>
                    <a:schemeClr val="bg1"/>
                  </a:solidFill>
                  <a:latin typeface="TimesET" pitchFamily="2" charset="0"/>
                </a:rPr>
                <a:t>введены дополнительные льготы по малому и среднему бизнесу, а также организациям, привлекающим инвестиции</a:t>
              </a:r>
              <a:endParaRPr lang="ru-RU" sz="1200" dirty="0">
                <a:solidFill>
                  <a:schemeClr val="bg1"/>
                </a:solidFill>
              </a:endParaRPr>
            </a:p>
          </p:txBody>
        </p:sp>
      </p:grpSp>
      <p:sp>
        <p:nvSpPr>
          <p:cNvPr id="20" name="Номер слайда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14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498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T:\ОБП\Лукин\Картинки\i (10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379" y="4725144"/>
            <a:ext cx="2494493" cy="18405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T:\ОБП\Лукин\Картинки\shutterstock_111028427_w1024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8436" y="1225090"/>
            <a:ext cx="1054333" cy="20220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2" name="Диаграмма 7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86116438"/>
              </p:ext>
            </p:extLst>
          </p:nvPr>
        </p:nvGraphicFramePr>
        <p:xfrm>
          <a:off x="3635896" y="3529711"/>
          <a:ext cx="5184576" cy="32116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4" name="Диаграмма 7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82921784"/>
              </p:ext>
            </p:extLst>
          </p:nvPr>
        </p:nvGraphicFramePr>
        <p:xfrm>
          <a:off x="32492" y="1159683"/>
          <a:ext cx="5187580" cy="32774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9" name="Скругленный прямоугольник 8"/>
          <p:cNvSpPr/>
          <p:nvPr/>
        </p:nvSpPr>
        <p:spPr>
          <a:xfrm>
            <a:off x="1475656" y="1017727"/>
            <a:ext cx="1656184" cy="41472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600" b="1" dirty="0" smtClean="0">
                <a:solidFill>
                  <a:srgbClr val="7030A0"/>
                </a:solidFill>
              </a:rPr>
              <a:t>Доходы </a:t>
            </a:r>
            <a:endParaRPr lang="ru-RU" sz="1600" dirty="0">
              <a:solidFill>
                <a:prstClr val="black"/>
              </a:solidFill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5655603" y="3344734"/>
            <a:ext cx="1656184" cy="41472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600" b="1" dirty="0" smtClean="0">
                <a:solidFill>
                  <a:srgbClr val="7030A0"/>
                </a:solidFill>
              </a:rPr>
              <a:t>Расходы </a:t>
            </a:r>
            <a:endParaRPr lang="ru-RU" sz="1600" dirty="0">
              <a:solidFill>
                <a:prstClr val="black"/>
              </a:solidFill>
            </a:endParaRPr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>
            <a:off x="107504" y="2420888"/>
            <a:ext cx="4824536" cy="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 flipV="1">
            <a:off x="3779911" y="4711716"/>
            <a:ext cx="5165815" cy="26856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Заголовок 7"/>
          <p:cNvSpPr>
            <a:spLocks noGrp="1"/>
          </p:cNvSpPr>
          <p:nvPr>
            <p:ph type="title"/>
          </p:nvPr>
        </p:nvSpPr>
        <p:spPr>
          <a:xfrm>
            <a:off x="755650" y="0"/>
            <a:ext cx="8388350" cy="981075"/>
          </a:xfrm>
        </p:spPr>
        <p:txBody>
          <a:bodyPr/>
          <a:lstStyle/>
          <a:p>
            <a:pPr>
              <a:defRPr sz="1200" b="1" i="0" u="none" strike="noStrike" kern="1200" baseline="0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defRPr>
            </a:pPr>
            <a:r>
              <a:rPr lang="ru-RU" sz="2200" b="1" dirty="0" smtClean="0">
                <a:solidFill>
                  <a:schemeClr val="bg1"/>
                </a:solidFill>
                <a:latin typeface="TimesET" pitchFamily="2" charset="0"/>
                <a:ea typeface="+mn-ea"/>
                <a:cs typeface="Arial Cyr" pitchFamily="34" charset="0"/>
              </a:rPr>
              <a:t>Изменение параметров </a:t>
            </a:r>
            <a:r>
              <a:rPr lang="ru-RU" altLang="ru-RU" sz="2200" b="1" dirty="0">
                <a:solidFill>
                  <a:schemeClr val="bg1"/>
                </a:solidFill>
                <a:latin typeface="TimesET" pitchFamily="2" charset="0"/>
                <a:cs typeface="Arial" charset="0"/>
              </a:rPr>
              <a:t>республиканского </a:t>
            </a:r>
            <a:r>
              <a:rPr lang="ru-RU" altLang="ru-RU" sz="2200" b="1" dirty="0" smtClean="0">
                <a:solidFill>
                  <a:schemeClr val="bg1"/>
                </a:solidFill>
                <a:latin typeface="TimesET" pitchFamily="2" charset="0"/>
                <a:cs typeface="Arial" charset="0"/>
              </a:rPr>
              <a:t>бюджета</a:t>
            </a:r>
            <a:br>
              <a:rPr lang="ru-RU" altLang="ru-RU" sz="2200" b="1" dirty="0" smtClean="0">
                <a:solidFill>
                  <a:schemeClr val="bg1"/>
                </a:solidFill>
                <a:latin typeface="TimesET" pitchFamily="2" charset="0"/>
                <a:cs typeface="Arial" charset="0"/>
              </a:rPr>
            </a:br>
            <a:r>
              <a:rPr lang="ru-RU" altLang="ru-RU" sz="2200" b="1" dirty="0" smtClean="0">
                <a:solidFill>
                  <a:schemeClr val="bg1"/>
                </a:solidFill>
                <a:latin typeface="TimesET" pitchFamily="2" charset="0"/>
                <a:cs typeface="Arial" charset="0"/>
              </a:rPr>
              <a:t>Чувашской Республики в 2016 году</a:t>
            </a:r>
            <a:r>
              <a:rPr lang="ru-RU" sz="2200" b="1" dirty="0" smtClean="0">
                <a:solidFill>
                  <a:schemeClr val="bg1"/>
                </a:solidFill>
                <a:latin typeface="TimesET" pitchFamily="2" charset="0"/>
                <a:ea typeface="+mn-ea"/>
                <a:cs typeface="Arial Cyr" pitchFamily="34" charset="0"/>
              </a:rPr>
              <a:t> </a:t>
            </a:r>
            <a:endParaRPr lang="ru-RU" sz="2200" b="1" dirty="0">
              <a:solidFill>
                <a:schemeClr val="bg1"/>
              </a:solidFill>
              <a:latin typeface="TimesET" pitchFamily="2" charset="0"/>
              <a:ea typeface="+mn-ea"/>
              <a:cs typeface="Arial Cyr" panose="020B0604020202020204" pitchFamily="34" charset="0"/>
            </a:endParaRPr>
          </a:p>
        </p:txBody>
      </p:sp>
      <p:sp>
        <p:nvSpPr>
          <p:cNvPr id="23" name="TextBox 1"/>
          <p:cNvSpPr txBox="1">
            <a:spLocks noChangeArrowheads="1"/>
          </p:cNvSpPr>
          <p:nvPr/>
        </p:nvSpPr>
        <p:spPr bwMode="auto">
          <a:xfrm>
            <a:off x="7876858" y="943240"/>
            <a:ext cx="1295400" cy="328334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1300" b="1" dirty="0" smtClean="0">
                <a:solidFill>
                  <a:prstClr val="black"/>
                </a:solidFill>
                <a:latin typeface="TimesET" pitchFamily="2" charset="0"/>
                <a:cs typeface="Arial" charset="0"/>
              </a:rPr>
              <a:t>млн</a:t>
            </a:r>
            <a:r>
              <a:rPr lang="ru-RU" altLang="ru-RU" sz="1300" b="1" dirty="0">
                <a:solidFill>
                  <a:prstClr val="black"/>
                </a:solidFill>
                <a:latin typeface="TimesET" pitchFamily="2" charset="0"/>
                <a:cs typeface="Arial" charset="0"/>
              </a:rPr>
              <a:t>. </a:t>
            </a:r>
            <a:r>
              <a:rPr lang="ru-RU" altLang="ru-RU" sz="1300" b="1" dirty="0" smtClean="0">
                <a:solidFill>
                  <a:prstClr val="black"/>
                </a:solidFill>
                <a:latin typeface="TimesET" pitchFamily="2" charset="0"/>
                <a:cs typeface="Arial" charset="0"/>
              </a:rPr>
              <a:t>рублей</a:t>
            </a:r>
            <a:endParaRPr lang="ru-RU" altLang="ru-RU" sz="1300" b="1" dirty="0">
              <a:solidFill>
                <a:prstClr val="black"/>
              </a:solidFill>
              <a:latin typeface="TimesET" pitchFamily="2" charset="0"/>
              <a:cs typeface="Arial" charset="0"/>
            </a:endParaRPr>
          </a:p>
        </p:txBody>
      </p:sp>
      <p:pic>
        <p:nvPicPr>
          <p:cNvPr id="2" name="Picture 2" descr="T:\ОБП\Лукин\Картинки\местные бюджет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3695" y="1225090"/>
            <a:ext cx="2494493" cy="18405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089900" y="6492875"/>
            <a:ext cx="1054100" cy="365125"/>
          </a:xfrm>
        </p:spPr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15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00294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T:\ОБП\Лукин\Картинки\здравоохранение 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6387" y="4195681"/>
            <a:ext cx="2092601" cy="11039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0"/>
            <a:ext cx="8280920" cy="980728"/>
          </a:xfrm>
        </p:spPr>
        <p:txBody>
          <a:bodyPr/>
          <a:lstStyle/>
          <a:p>
            <a:r>
              <a:rPr lang="ru-RU" sz="2600" b="1" dirty="0" smtClean="0">
                <a:solidFill>
                  <a:schemeClr val="bg1"/>
                </a:solidFill>
              </a:rPr>
              <a:t>Увеличение расходов бюджета</a:t>
            </a:r>
            <a:r>
              <a:rPr lang="ru-RU" sz="2600" b="1" dirty="0">
                <a:solidFill>
                  <a:schemeClr val="bg1"/>
                </a:solidFill>
              </a:rPr>
              <a:t/>
            </a:r>
            <a:br>
              <a:rPr lang="ru-RU" sz="2600" b="1" dirty="0">
                <a:solidFill>
                  <a:schemeClr val="bg1"/>
                </a:solidFill>
              </a:rPr>
            </a:br>
            <a:r>
              <a:rPr lang="ru-RU" sz="2600" b="1" dirty="0">
                <a:solidFill>
                  <a:schemeClr val="bg1"/>
                </a:solidFill>
              </a:rPr>
              <a:t>Чувашской </a:t>
            </a:r>
            <a:r>
              <a:rPr lang="ru-RU" sz="2600" b="1" dirty="0" smtClean="0">
                <a:solidFill>
                  <a:schemeClr val="bg1"/>
                </a:solidFill>
              </a:rPr>
              <a:t>Республики</a:t>
            </a:r>
            <a:r>
              <a:rPr lang="en-US" sz="2600" b="1" dirty="0" smtClean="0">
                <a:solidFill>
                  <a:schemeClr val="bg1"/>
                </a:solidFill>
              </a:rPr>
              <a:t> c </a:t>
            </a:r>
            <a:r>
              <a:rPr lang="ru-RU" sz="2600" b="1" dirty="0" smtClean="0">
                <a:solidFill>
                  <a:schemeClr val="bg1"/>
                </a:solidFill>
              </a:rPr>
              <a:t>начала года</a:t>
            </a:r>
            <a:endParaRPr lang="ru-RU" sz="26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735136" y="980728"/>
            <a:ext cx="14309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/>
              <a:t>млн. рублей</a:t>
            </a:r>
            <a:endParaRPr lang="ru-RU" sz="1600" b="1" dirty="0"/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2217263904"/>
              </p:ext>
            </p:extLst>
          </p:nvPr>
        </p:nvGraphicFramePr>
        <p:xfrm>
          <a:off x="611560" y="1085140"/>
          <a:ext cx="7651492" cy="53033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1026" name="Picture 2" descr="T:\ОБП\Лукин\Картинки\ubork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5" y="1048336"/>
            <a:ext cx="1971587" cy="11014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T:\ОБП\Лукин\Картинки\образование.jpe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6731" y="1235955"/>
            <a:ext cx="2092601" cy="11690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T:\ОБП\Лукин\Картинки\соц обслуживание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765908"/>
            <a:ext cx="2100726" cy="13376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5436096" y="6381328"/>
            <a:ext cx="1054100" cy="365125"/>
          </a:xfrm>
        </p:spPr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16</a:t>
            </a:fld>
            <a:endParaRPr lang="ru-RU" dirty="0"/>
          </a:p>
        </p:txBody>
      </p:sp>
      <p:sp>
        <p:nvSpPr>
          <p:cNvPr id="12" name="TextBox 6"/>
          <p:cNvSpPr txBox="1"/>
          <p:nvPr/>
        </p:nvSpPr>
        <p:spPr>
          <a:xfrm>
            <a:off x="2339752" y="1600709"/>
            <a:ext cx="1228830" cy="3078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ET" pitchFamily="2" charset="0"/>
              </a:rPr>
              <a:t>17,5%</a:t>
            </a:r>
            <a:endParaRPr lang="ru-RU" sz="2000" b="1" dirty="0">
              <a:solidFill>
                <a:schemeClr val="tx1"/>
              </a:solidFill>
              <a:latin typeface="TimesE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9308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7" name="Диаграмма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16655896"/>
              </p:ext>
            </p:extLst>
          </p:nvPr>
        </p:nvGraphicFramePr>
        <p:xfrm>
          <a:off x="4618229" y="1993805"/>
          <a:ext cx="3699436" cy="42481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098" name="Заголовок 15"/>
          <p:cNvSpPr>
            <a:spLocks noGrp="1"/>
          </p:cNvSpPr>
          <p:nvPr>
            <p:ph type="title"/>
          </p:nvPr>
        </p:nvSpPr>
        <p:spPr>
          <a:xfrm>
            <a:off x="755650" y="0"/>
            <a:ext cx="8388350" cy="981075"/>
          </a:xfrm>
        </p:spPr>
        <p:txBody>
          <a:bodyPr/>
          <a:lstStyle/>
          <a:p>
            <a:pPr eaLnBrk="1" hangingPunct="1"/>
            <a:r>
              <a:rPr lang="ru-RU" altLang="ru-RU" sz="2000" b="1" dirty="0" smtClean="0">
                <a:solidFill>
                  <a:schemeClr val="bg1"/>
                </a:solidFill>
                <a:latin typeface="TimesET" pitchFamily="2" charset="0"/>
                <a:cs typeface="Arial" charset="0"/>
              </a:rPr>
              <a:t>Основные параметры консолидированного и республиканского бюджетов Чувашской Республики в 2016 году</a:t>
            </a:r>
            <a:endParaRPr lang="ru-RU" altLang="ru-RU" sz="2000" dirty="0" smtClean="0">
              <a:solidFill>
                <a:schemeClr val="bg1"/>
              </a:solidFill>
              <a:latin typeface="TimesET" pitchFamily="2" charset="0"/>
            </a:endParaRPr>
          </a:p>
        </p:txBody>
      </p:sp>
      <p:sp>
        <p:nvSpPr>
          <p:cNvPr id="4101" name="TextBox 1"/>
          <p:cNvSpPr txBox="1">
            <a:spLocks noChangeArrowheads="1"/>
          </p:cNvSpPr>
          <p:nvPr/>
        </p:nvSpPr>
        <p:spPr bwMode="auto">
          <a:xfrm>
            <a:off x="7831096" y="1052736"/>
            <a:ext cx="1295400" cy="215900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300" b="1" dirty="0" smtClean="0">
                <a:latin typeface="TimesET" pitchFamily="2" charset="0"/>
              </a:rPr>
              <a:t>млн</a:t>
            </a:r>
            <a:r>
              <a:rPr lang="ru-RU" altLang="ru-RU" sz="1300" b="1" dirty="0">
                <a:latin typeface="TimesET" pitchFamily="2" charset="0"/>
              </a:rPr>
              <a:t>. </a:t>
            </a:r>
            <a:r>
              <a:rPr lang="ru-RU" altLang="ru-RU" sz="1300" b="1" dirty="0" smtClean="0">
                <a:latin typeface="TimesET" pitchFamily="2" charset="0"/>
              </a:rPr>
              <a:t>рублей</a:t>
            </a:r>
            <a:endParaRPr lang="ru-RU" altLang="ru-RU" sz="1300" b="1" dirty="0">
              <a:latin typeface="TimesET" pitchFamily="2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323527" y="1388332"/>
            <a:ext cx="3284997" cy="576262"/>
          </a:xfrm>
          <a:prstGeom prst="roundRect">
            <a:avLst/>
          </a:prstGeom>
          <a:solidFill>
            <a:srgbClr val="FFFF99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800" b="1" dirty="0" smtClean="0">
                <a:solidFill>
                  <a:srgbClr val="7030A0"/>
                </a:solidFill>
              </a:rPr>
              <a:t>Консолидированный бюджет</a:t>
            </a:r>
            <a:endParaRPr lang="ru-RU" sz="1800" dirty="0">
              <a:solidFill>
                <a:schemeClr val="tx1"/>
              </a:solidFill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5148064" y="1388332"/>
            <a:ext cx="2898312" cy="576262"/>
          </a:xfrm>
          <a:prstGeom prst="roundRect">
            <a:avLst/>
          </a:prstGeom>
          <a:solidFill>
            <a:srgbClr val="FFFF99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800" b="1" dirty="0" smtClean="0">
                <a:solidFill>
                  <a:srgbClr val="7030A0"/>
                </a:solidFill>
              </a:rPr>
              <a:t>Республиканский бюджет</a:t>
            </a:r>
            <a:endParaRPr lang="ru-RU" sz="1800" dirty="0">
              <a:solidFill>
                <a:schemeClr val="tx1"/>
              </a:solidFill>
            </a:endParaRPr>
          </a:p>
        </p:txBody>
      </p:sp>
      <p:graphicFrame>
        <p:nvGraphicFramePr>
          <p:cNvPr id="2" name="Диаграмма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36219690"/>
              </p:ext>
            </p:extLst>
          </p:nvPr>
        </p:nvGraphicFramePr>
        <p:xfrm>
          <a:off x="8468" y="1940355"/>
          <a:ext cx="3699436" cy="42481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17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99504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5"/>
          <p:cNvSpPr>
            <a:spLocks noGrp="1"/>
          </p:cNvSpPr>
          <p:nvPr>
            <p:ph type="title"/>
          </p:nvPr>
        </p:nvSpPr>
        <p:spPr>
          <a:xfrm>
            <a:off x="755650" y="0"/>
            <a:ext cx="8388350" cy="981075"/>
          </a:xfrm>
        </p:spPr>
        <p:txBody>
          <a:bodyPr/>
          <a:lstStyle/>
          <a:p>
            <a:pPr eaLnBrk="1" hangingPunct="1"/>
            <a:r>
              <a:rPr lang="ru-RU" altLang="ru-RU" sz="1800" b="1" dirty="0" smtClean="0">
                <a:solidFill>
                  <a:schemeClr val="bg1"/>
                </a:solidFill>
                <a:latin typeface="TimesET" pitchFamily="2" charset="0"/>
                <a:cs typeface="Arial" charset="0"/>
              </a:rPr>
              <a:t>Основные параметры бюджетов муниципальных образований в 2016 году</a:t>
            </a:r>
            <a:endParaRPr lang="ru-RU" altLang="ru-RU" sz="1800" dirty="0" smtClean="0">
              <a:solidFill>
                <a:schemeClr val="bg1"/>
              </a:solidFill>
              <a:latin typeface="TimesET" pitchFamily="2" charset="0"/>
            </a:endParaRPr>
          </a:p>
        </p:txBody>
      </p:sp>
      <p:sp>
        <p:nvSpPr>
          <p:cNvPr id="4101" name="TextBox 1"/>
          <p:cNvSpPr txBox="1">
            <a:spLocks noChangeArrowheads="1"/>
          </p:cNvSpPr>
          <p:nvPr/>
        </p:nvSpPr>
        <p:spPr bwMode="auto">
          <a:xfrm>
            <a:off x="7831096" y="1052736"/>
            <a:ext cx="1295400" cy="215900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300" b="1" dirty="0" smtClean="0">
                <a:latin typeface="TimesET" pitchFamily="2" charset="0"/>
              </a:rPr>
              <a:t>млн</a:t>
            </a:r>
            <a:r>
              <a:rPr lang="ru-RU" altLang="ru-RU" sz="1300" b="1" dirty="0">
                <a:latin typeface="TimesET" pitchFamily="2" charset="0"/>
              </a:rPr>
              <a:t>. </a:t>
            </a:r>
            <a:r>
              <a:rPr lang="ru-RU" altLang="ru-RU" sz="1300" b="1" dirty="0" smtClean="0">
                <a:latin typeface="TimesET" pitchFamily="2" charset="0"/>
              </a:rPr>
              <a:t>рублей</a:t>
            </a:r>
            <a:endParaRPr lang="ru-RU" altLang="ru-RU" sz="1300" b="1" dirty="0">
              <a:latin typeface="TimesET" pitchFamily="2" charset="0"/>
            </a:endParaRPr>
          </a:p>
        </p:txBody>
      </p:sp>
      <p:graphicFrame>
        <p:nvGraphicFramePr>
          <p:cNvPr id="33" name="Диаграмма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98606059"/>
              </p:ext>
            </p:extLst>
          </p:nvPr>
        </p:nvGraphicFramePr>
        <p:xfrm>
          <a:off x="3366228" y="1556792"/>
          <a:ext cx="5112568" cy="43201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2050" name="Picture 2" descr="T:\ОБП\Лукин\Картинки\местные бюджет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80728"/>
            <a:ext cx="2952328" cy="18722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T:\ОБП\Лукин\Картинки\местные бюджеты 2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875317"/>
            <a:ext cx="2952328" cy="16922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T:\ОБП\Лукин\Картинки\общегос вопросы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797152"/>
            <a:ext cx="2880320" cy="17146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18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04859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0"/>
            <a:ext cx="8280920" cy="980728"/>
          </a:xfrm>
        </p:spPr>
        <p:txBody>
          <a:bodyPr/>
          <a:lstStyle/>
          <a:p>
            <a:r>
              <a:rPr lang="ru-RU" sz="2000" b="1" dirty="0" smtClean="0">
                <a:latin typeface="TimesET" pitchFamily="2" charset="0"/>
              </a:rPr>
              <a:t>Параметры республиканского бюджета Чувашской Республики по собственным доходам в 2015-2016 годах</a:t>
            </a:r>
            <a:endParaRPr lang="ru-RU" sz="2000" b="1" dirty="0">
              <a:latin typeface="TimesET" pitchFamily="2" charset="0"/>
            </a:endParaRPr>
          </a:p>
        </p:txBody>
      </p:sp>
      <p:graphicFrame>
        <p:nvGraphicFramePr>
          <p:cNvPr id="10" name="Диаграмма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45118637"/>
              </p:ext>
            </p:extLst>
          </p:nvPr>
        </p:nvGraphicFramePr>
        <p:xfrm>
          <a:off x="0" y="1052513"/>
          <a:ext cx="9144000" cy="58054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Скругленный прямоугольник 3"/>
          <p:cNvSpPr/>
          <p:nvPr/>
        </p:nvSpPr>
        <p:spPr>
          <a:xfrm>
            <a:off x="6156234" y="2564904"/>
            <a:ext cx="2160179" cy="1080120"/>
          </a:xfrm>
          <a:prstGeom prst="roundRect">
            <a:avLst/>
          </a:prstGeom>
          <a:solidFill>
            <a:srgbClr val="92D050"/>
          </a:solidFill>
          <a:ln>
            <a:solidFill>
              <a:srgbClr val="7030A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prstClr val="black"/>
                </a:solidFill>
                <a:latin typeface="TimesET" pitchFamily="2" charset="0"/>
              </a:rPr>
              <a:t>Оценка поступления </a:t>
            </a:r>
            <a:r>
              <a:rPr lang="ru-RU" sz="1400" b="1" dirty="0">
                <a:solidFill>
                  <a:prstClr val="black"/>
                </a:solidFill>
                <a:latin typeface="TimesET" pitchFamily="2" charset="0"/>
              </a:rPr>
              <a:t>собственных </a:t>
            </a:r>
            <a:r>
              <a:rPr lang="ru-RU" sz="1400" b="1" dirty="0" smtClean="0">
                <a:solidFill>
                  <a:prstClr val="black"/>
                </a:solidFill>
                <a:latin typeface="TimesET" pitchFamily="2" charset="0"/>
              </a:rPr>
              <a:t>доходов в 2016 году </a:t>
            </a:r>
          </a:p>
          <a:p>
            <a:pPr algn="ctr"/>
            <a:r>
              <a:rPr lang="ru-RU" sz="1400" dirty="0" smtClean="0">
                <a:solidFill>
                  <a:prstClr val="black"/>
                </a:solidFill>
                <a:latin typeface="TimesET" pitchFamily="2" charset="0"/>
              </a:rPr>
              <a:t>к 2015 году</a:t>
            </a:r>
            <a:endParaRPr lang="ru-RU" sz="1400" b="1" dirty="0">
              <a:solidFill>
                <a:prstClr val="black"/>
              </a:solidFill>
              <a:latin typeface="TimesET" pitchFamily="2" charset="0"/>
            </a:endParaRPr>
          </a:p>
        </p:txBody>
      </p:sp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8316413" y="1004144"/>
            <a:ext cx="795830" cy="222565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000" b="1" dirty="0" smtClean="0">
                <a:solidFill>
                  <a:prstClr val="black"/>
                </a:solidFill>
                <a:latin typeface="TimesET" pitchFamily="2" charset="0"/>
              </a:rPr>
              <a:t>млн</a:t>
            </a:r>
            <a:r>
              <a:rPr lang="ru-RU" altLang="ru-RU" sz="1000" b="1" dirty="0">
                <a:solidFill>
                  <a:prstClr val="black"/>
                </a:solidFill>
                <a:latin typeface="TimesET" pitchFamily="2" charset="0"/>
              </a:rPr>
              <a:t>. </a:t>
            </a:r>
            <a:r>
              <a:rPr lang="ru-RU" altLang="ru-RU" sz="1000" b="1" dirty="0" smtClean="0">
                <a:solidFill>
                  <a:prstClr val="black"/>
                </a:solidFill>
                <a:latin typeface="TimesET" pitchFamily="2" charset="0"/>
              </a:rPr>
              <a:t>рублей</a:t>
            </a:r>
            <a:endParaRPr lang="ru-RU" altLang="ru-RU" sz="1000" b="1" dirty="0">
              <a:solidFill>
                <a:prstClr val="black"/>
              </a:solidFill>
              <a:latin typeface="TimesET" pitchFamily="2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7884368" y="6381328"/>
            <a:ext cx="1054100" cy="365125"/>
          </a:xfrm>
        </p:spPr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19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63315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3868" y="1109551"/>
            <a:ext cx="3046560" cy="3759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3" descr="http://ok.ya1.ru/uploads/posts/2010-12/1291636558_589px-gerb-21.svg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79899" y="1109552"/>
            <a:ext cx="870664" cy="886924"/>
          </a:xfrm>
          <a:prstGeom prst="rect">
            <a:avLst/>
          </a:prstGeom>
          <a:noFill/>
        </p:spPr>
      </p:pic>
      <p:sp>
        <p:nvSpPr>
          <p:cNvPr id="9" name="Подзаголовок 2"/>
          <p:cNvSpPr txBox="1">
            <a:spLocks/>
          </p:cNvSpPr>
          <p:nvPr/>
        </p:nvSpPr>
        <p:spPr bwMode="auto">
          <a:xfrm>
            <a:off x="6516216" y="3942348"/>
            <a:ext cx="341987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endParaRPr lang="ru-RU" sz="800" dirty="0" smtClean="0">
              <a:solidFill>
                <a:prstClr val="black"/>
              </a:solidFill>
              <a:latin typeface="Calibri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040052" y="4167100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i="1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8" name="Подзаголовок 2"/>
          <p:cNvSpPr txBox="1">
            <a:spLocks/>
          </p:cNvSpPr>
          <p:nvPr/>
        </p:nvSpPr>
        <p:spPr bwMode="auto">
          <a:xfrm>
            <a:off x="6059172" y="4894484"/>
            <a:ext cx="2875953" cy="13937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ru-RU" dirty="0" smtClean="0">
                <a:solidFill>
                  <a:prstClr val="black"/>
                </a:solidFill>
                <a:latin typeface="Calibri"/>
                <a:ea typeface="Calibri" pitchFamily="34" charset="0"/>
                <a:cs typeface="Times New Roman" pitchFamily="18" charset="0"/>
              </a:rPr>
              <a:t>Площадь -18 300 км2</a:t>
            </a:r>
          </a:p>
          <a:p>
            <a:r>
              <a:rPr lang="ru-RU" dirty="0" smtClean="0">
                <a:solidFill>
                  <a:prstClr val="black"/>
                </a:solidFill>
                <a:latin typeface="Calibri"/>
                <a:ea typeface="Calibri" pitchFamily="34" charset="0"/>
                <a:cs typeface="Times New Roman" pitchFamily="18" charset="0"/>
              </a:rPr>
              <a:t>Население - 1,24 млн. чел.</a:t>
            </a:r>
          </a:p>
          <a:p>
            <a:r>
              <a:rPr lang="ru-RU" b="1" i="1" dirty="0" smtClean="0">
                <a:solidFill>
                  <a:srgbClr val="0070C0"/>
                </a:solidFill>
                <a:latin typeface="Calibri"/>
                <a:ea typeface="Calibri" pitchFamily="34" charset="0"/>
                <a:cs typeface="Times New Roman" panose="02020603050405020304" pitchFamily="18" charset="0"/>
              </a:rPr>
              <a:t>21 муниципальный район</a:t>
            </a:r>
          </a:p>
          <a:p>
            <a:r>
              <a:rPr lang="ru-RU" b="1" i="1" dirty="0" smtClean="0">
                <a:solidFill>
                  <a:srgbClr val="0070C0"/>
                </a:solidFill>
                <a:latin typeface="Calibri"/>
                <a:ea typeface="Calibri" pitchFamily="34" charset="0"/>
                <a:cs typeface="Times New Roman" panose="02020603050405020304" pitchFamily="18" charset="0"/>
              </a:rPr>
              <a:t>5 городских округов </a:t>
            </a:r>
          </a:p>
          <a:p>
            <a:r>
              <a:rPr lang="ru-RU" b="1" i="1" dirty="0" smtClean="0">
                <a:solidFill>
                  <a:srgbClr val="0070C0"/>
                </a:solidFill>
                <a:latin typeface="Calibri"/>
                <a:ea typeface="Calibri" pitchFamily="34" charset="0"/>
                <a:cs typeface="Times New Roman" panose="02020603050405020304" pitchFamily="18" charset="0"/>
              </a:rPr>
              <a:t>291 поселение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1357290" y="142852"/>
            <a:ext cx="7143800" cy="642942"/>
          </a:xfrm>
          <a:prstGeom prst="rect">
            <a:avLst/>
          </a:prstGeom>
          <a:gradFill flip="none" rotWithShape="1">
            <a:gsLst>
              <a:gs pos="0">
                <a:srgbClr val="FFF200"/>
              </a:gs>
              <a:gs pos="25000">
                <a:srgbClr val="FFC000"/>
              </a:gs>
              <a:gs pos="71000">
                <a:srgbClr val="C00000"/>
              </a:gs>
              <a:gs pos="100000">
                <a:srgbClr val="4D0808"/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20000"/>
              </a:spcBef>
              <a:buFont typeface="Arial" charset="0"/>
              <a:buNone/>
              <a:defRPr/>
            </a:pPr>
            <a:r>
              <a:rPr lang="ru-RU" sz="2400" b="1" dirty="0">
                <a:solidFill>
                  <a:prstClr val="black"/>
                </a:solidFill>
              </a:rPr>
              <a:t>    </a:t>
            </a:r>
            <a:r>
              <a:rPr lang="ru-RU" sz="2400" b="1" i="1" dirty="0">
                <a:solidFill>
                  <a:prstClr val="black"/>
                </a:solidFill>
              </a:rPr>
              <a:t> </a:t>
            </a:r>
            <a:r>
              <a:rPr lang="ru-RU" sz="2400" b="1" i="1" dirty="0" smtClean="0">
                <a:solidFill>
                  <a:prstClr val="white"/>
                </a:solidFill>
              </a:rPr>
              <a:t>Чувашская Республика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45025" y="1391647"/>
            <a:ext cx="4784165" cy="642942"/>
          </a:xfrm>
          <a:prstGeom prst="rect">
            <a:avLst/>
          </a:prstGeom>
          <a:gradFill flip="none" rotWithShape="1">
            <a:gsLst>
              <a:gs pos="0">
                <a:srgbClr val="FFF200"/>
              </a:gs>
              <a:gs pos="25000">
                <a:srgbClr val="FFC000"/>
              </a:gs>
              <a:gs pos="71000">
                <a:srgbClr val="C00000"/>
              </a:gs>
              <a:gs pos="100000">
                <a:srgbClr val="4D0808"/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20000"/>
              </a:spcBef>
              <a:buFont typeface="Arial" charset="0"/>
              <a:buNone/>
              <a:defRPr/>
            </a:pPr>
            <a:r>
              <a:rPr lang="ru-RU" sz="2000" b="1" i="1" dirty="0" smtClean="0">
                <a:solidFill>
                  <a:prstClr val="white"/>
                </a:solidFill>
              </a:rPr>
              <a:t>Основные показатели социально-экономического развития: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1461365"/>
              </p:ext>
            </p:extLst>
          </p:nvPr>
        </p:nvGraphicFramePr>
        <p:xfrm>
          <a:off x="145025" y="2228486"/>
          <a:ext cx="5743541" cy="41539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78703"/>
                <a:gridCol w="864096"/>
                <a:gridCol w="864096"/>
                <a:gridCol w="1008112"/>
                <a:gridCol w="1028534"/>
              </a:tblGrid>
              <a:tr h="370099">
                <a:tc rowSpan="2"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Показатель</a:t>
                      </a:r>
                      <a:endParaRPr lang="ru-RU" sz="1400" dirty="0"/>
                    </a:p>
                  </a:txBody>
                  <a:tcPr anchor="ctr">
                    <a:solidFill>
                      <a:srgbClr val="B000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2014 год</a:t>
                      </a:r>
                      <a:endParaRPr lang="ru-RU" sz="1400" dirty="0"/>
                    </a:p>
                  </a:txBody>
                  <a:tcPr anchor="ctr">
                    <a:solidFill>
                      <a:srgbClr val="B000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2015 год</a:t>
                      </a:r>
                      <a:endParaRPr lang="ru-RU" sz="1400" dirty="0"/>
                    </a:p>
                  </a:txBody>
                  <a:tcPr anchor="ctr">
                    <a:solidFill>
                      <a:srgbClr val="B00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2016 год (оценка)</a:t>
                      </a:r>
                      <a:endParaRPr lang="ru-RU" sz="1400" dirty="0"/>
                    </a:p>
                  </a:txBody>
                  <a:tcPr anchor="ctr">
                    <a:solidFill>
                      <a:srgbClr val="B000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 anchor="ctr">
                    <a:solidFill>
                      <a:srgbClr val="B00000"/>
                    </a:solidFill>
                  </a:tcPr>
                </a:tc>
              </a:tr>
              <a:tr h="370099">
                <a:tc vMerge="1"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 anchor="ctr">
                    <a:solidFill>
                      <a:srgbClr val="B0000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 anchor="ctr">
                    <a:solidFill>
                      <a:srgbClr val="B0000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 anchor="ctr">
                    <a:solidFill>
                      <a:srgbClr val="B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1 вариант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B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2 вариант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B00000"/>
                    </a:solidFill>
                  </a:tcPr>
                </a:tc>
              </a:tr>
              <a:tr h="370099">
                <a:tc>
                  <a:txBody>
                    <a:bodyPr/>
                    <a:lstStyle/>
                    <a:p>
                      <a:r>
                        <a:rPr lang="ru-RU" sz="1300" dirty="0" smtClean="0"/>
                        <a:t>Численность</a:t>
                      </a:r>
                      <a:r>
                        <a:rPr lang="ru-RU" sz="1300" baseline="0" dirty="0" smtClean="0"/>
                        <a:t> населения, тыс. чел.</a:t>
                      </a:r>
                      <a:endParaRPr lang="ru-RU" sz="1300" dirty="0"/>
                    </a:p>
                  </a:txBody>
                  <a:tcPr>
                    <a:solidFill>
                      <a:srgbClr val="FDFD55">
                        <a:alpha val="4902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300" dirty="0" smtClean="0"/>
                        <a:t>1 238,1</a:t>
                      </a:r>
                      <a:endParaRPr lang="ru-RU" sz="1300" dirty="0"/>
                    </a:p>
                  </a:txBody>
                  <a:tcPr anchor="ctr">
                    <a:solidFill>
                      <a:srgbClr val="FDFD55">
                        <a:alpha val="4902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300" dirty="0" smtClean="0"/>
                        <a:t>1 236,6</a:t>
                      </a:r>
                      <a:endParaRPr lang="ru-RU" sz="1300" dirty="0"/>
                    </a:p>
                  </a:txBody>
                  <a:tcPr anchor="ctr">
                    <a:solidFill>
                      <a:srgbClr val="FDFD55">
                        <a:alpha val="4902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300" dirty="0" smtClean="0"/>
                        <a:t>1</a:t>
                      </a:r>
                      <a:r>
                        <a:rPr lang="ru-RU" sz="1300" baseline="0" dirty="0" smtClean="0"/>
                        <a:t> 234,4</a:t>
                      </a:r>
                      <a:endParaRPr lang="ru-RU" sz="1300" dirty="0"/>
                    </a:p>
                  </a:txBody>
                  <a:tcPr anchor="ctr">
                    <a:solidFill>
                      <a:srgbClr val="FDFD55">
                        <a:alpha val="4902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300" dirty="0" smtClean="0"/>
                        <a:t>1 235,1</a:t>
                      </a:r>
                      <a:endParaRPr lang="ru-RU" sz="1300" dirty="0"/>
                    </a:p>
                  </a:txBody>
                  <a:tcPr anchor="ctr">
                    <a:solidFill>
                      <a:srgbClr val="FDFD55">
                        <a:alpha val="49020"/>
                      </a:srgbClr>
                    </a:solidFill>
                  </a:tcPr>
                </a:tc>
              </a:tr>
              <a:tr h="370099">
                <a:tc>
                  <a:txBody>
                    <a:bodyPr/>
                    <a:lstStyle/>
                    <a:p>
                      <a:r>
                        <a:rPr lang="ru-RU" sz="1300" dirty="0" smtClean="0"/>
                        <a:t>Валовый региональный продукт, млн. руб.</a:t>
                      </a:r>
                      <a:endParaRPr lang="ru-RU" sz="1300" dirty="0"/>
                    </a:p>
                  </a:txBody>
                  <a:tcPr>
                    <a:solidFill>
                      <a:srgbClr val="FDFD55">
                        <a:alpha val="4902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300" dirty="0" smtClean="0"/>
                        <a:t>235 088,8</a:t>
                      </a:r>
                      <a:endParaRPr lang="ru-RU" sz="1300" dirty="0"/>
                    </a:p>
                  </a:txBody>
                  <a:tcPr anchor="ctr">
                    <a:solidFill>
                      <a:srgbClr val="FDFD55">
                        <a:alpha val="4902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300" dirty="0" smtClean="0"/>
                        <a:t>240 375,9 (оценка)</a:t>
                      </a:r>
                    </a:p>
                  </a:txBody>
                  <a:tcPr anchor="ctr">
                    <a:solidFill>
                      <a:srgbClr val="FDFD55">
                        <a:alpha val="4902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300" dirty="0" smtClean="0"/>
                        <a:t>266 280,9</a:t>
                      </a:r>
                      <a:endParaRPr lang="ru-RU" sz="1300" dirty="0"/>
                    </a:p>
                  </a:txBody>
                  <a:tcPr anchor="ctr">
                    <a:solidFill>
                      <a:srgbClr val="FDFD55">
                        <a:alpha val="4902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300" dirty="0" smtClean="0"/>
                        <a:t>268 936,1</a:t>
                      </a:r>
                      <a:endParaRPr lang="ru-RU" sz="1300" dirty="0"/>
                    </a:p>
                  </a:txBody>
                  <a:tcPr anchor="ctr">
                    <a:solidFill>
                      <a:srgbClr val="FDFD55">
                        <a:alpha val="49020"/>
                      </a:srgbClr>
                    </a:solidFill>
                  </a:tcPr>
                </a:tc>
              </a:tr>
              <a:tr h="370099">
                <a:tc>
                  <a:txBody>
                    <a:bodyPr/>
                    <a:lstStyle/>
                    <a:p>
                      <a:r>
                        <a:rPr lang="ru-RU" sz="1300" dirty="0" smtClean="0"/>
                        <a:t>Индекс потребительских</a:t>
                      </a:r>
                      <a:r>
                        <a:rPr lang="ru-RU" sz="1300" baseline="0" dirty="0" smtClean="0"/>
                        <a:t> цен, %</a:t>
                      </a:r>
                      <a:endParaRPr lang="ru-RU" sz="1300" dirty="0"/>
                    </a:p>
                  </a:txBody>
                  <a:tcPr>
                    <a:solidFill>
                      <a:srgbClr val="FDFD55">
                        <a:alpha val="4902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300" dirty="0" smtClean="0"/>
                        <a:t>110,9</a:t>
                      </a:r>
                      <a:endParaRPr lang="ru-RU" sz="1300" dirty="0"/>
                    </a:p>
                  </a:txBody>
                  <a:tcPr anchor="ctr">
                    <a:solidFill>
                      <a:srgbClr val="FDFD55">
                        <a:alpha val="4902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300" dirty="0" smtClean="0"/>
                        <a:t>111,5</a:t>
                      </a:r>
                      <a:endParaRPr lang="ru-RU" sz="1300" dirty="0"/>
                    </a:p>
                  </a:txBody>
                  <a:tcPr anchor="ctr">
                    <a:solidFill>
                      <a:srgbClr val="FDFD55">
                        <a:alpha val="4902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300" dirty="0" smtClean="0"/>
                        <a:t>107,4</a:t>
                      </a:r>
                      <a:endParaRPr lang="ru-RU" sz="1300" dirty="0"/>
                    </a:p>
                  </a:txBody>
                  <a:tcPr anchor="ctr">
                    <a:solidFill>
                      <a:srgbClr val="FDFD55">
                        <a:alpha val="4902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300" dirty="0" smtClean="0"/>
                        <a:t>106,4</a:t>
                      </a:r>
                      <a:endParaRPr lang="ru-RU" sz="1300" dirty="0"/>
                    </a:p>
                  </a:txBody>
                  <a:tcPr anchor="ctr">
                    <a:solidFill>
                      <a:srgbClr val="FDFD55">
                        <a:alpha val="49020"/>
                      </a:srgbClr>
                    </a:solidFill>
                  </a:tcPr>
                </a:tc>
              </a:tr>
              <a:tr h="370099">
                <a:tc>
                  <a:txBody>
                    <a:bodyPr/>
                    <a:lstStyle/>
                    <a:p>
                      <a:r>
                        <a:rPr lang="ru-RU" sz="1300" dirty="0" smtClean="0"/>
                        <a:t>Среднемесячная</a:t>
                      </a:r>
                      <a:r>
                        <a:rPr lang="ru-RU" sz="1300" baseline="0" dirty="0" smtClean="0"/>
                        <a:t> заработная плата, руб.</a:t>
                      </a:r>
                      <a:endParaRPr lang="ru-RU" sz="1300" dirty="0"/>
                    </a:p>
                  </a:txBody>
                  <a:tcPr>
                    <a:solidFill>
                      <a:srgbClr val="FDFD55">
                        <a:alpha val="4902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300" dirty="0" smtClean="0"/>
                        <a:t>20 854,4</a:t>
                      </a:r>
                      <a:endParaRPr lang="ru-RU" sz="1300" dirty="0"/>
                    </a:p>
                  </a:txBody>
                  <a:tcPr anchor="ctr">
                    <a:solidFill>
                      <a:srgbClr val="FDFD55">
                        <a:alpha val="4902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300" dirty="0" smtClean="0"/>
                        <a:t>21 360,4</a:t>
                      </a:r>
                      <a:endParaRPr lang="ru-RU" sz="1300" dirty="0"/>
                    </a:p>
                  </a:txBody>
                  <a:tcPr anchor="ctr">
                    <a:solidFill>
                      <a:srgbClr val="FDFD55">
                        <a:alpha val="4902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300" dirty="0" smtClean="0"/>
                        <a:t>23 704,6</a:t>
                      </a:r>
                      <a:endParaRPr lang="ru-RU" sz="1300" dirty="0"/>
                    </a:p>
                  </a:txBody>
                  <a:tcPr anchor="ctr">
                    <a:solidFill>
                      <a:srgbClr val="FDFD55">
                        <a:alpha val="4902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300" dirty="0" smtClean="0"/>
                        <a:t>24 285,5</a:t>
                      </a:r>
                      <a:endParaRPr lang="ru-RU" sz="1300" dirty="0"/>
                    </a:p>
                  </a:txBody>
                  <a:tcPr anchor="ctr">
                    <a:solidFill>
                      <a:srgbClr val="FDFD55">
                        <a:alpha val="49020"/>
                      </a:srgbClr>
                    </a:solidFill>
                  </a:tcPr>
                </a:tc>
              </a:tr>
              <a:tr h="370099">
                <a:tc>
                  <a:txBody>
                    <a:bodyPr/>
                    <a:lstStyle/>
                    <a:p>
                      <a:r>
                        <a:rPr lang="ru-RU" sz="1300" dirty="0" smtClean="0"/>
                        <a:t>Уровень регистрируемой безработицы,</a:t>
                      </a:r>
                      <a:r>
                        <a:rPr lang="ru-RU" sz="1300" baseline="0" dirty="0" smtClean="0"/>
                        <a:t> %</a:t>
                      </a:r>
                      <a:endParaRPr lang="ru-RU" sz="1300" dirty="0"/>
                    </a:p>
                  </a:txBody>
                  <a:tcPr>
                    <a:solidFill>
                      <a:srgbClr val="FDFD55">
                        <a:alpha val="4902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300" dirty="0" smtClean="0"/>
                        <a:t>0,66</a:t>
                      </a:r>
                      <a:endParaRPr lang="ru-RU" sz="1300" dirty="0"/>
                    </a:p>
                  </a:txBody>
                  <a:tcPr anchor="ctr">
                    <a:solidFill>
                      <a:srgbClr val="FDFD55">
                        <a:alpha val="4902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300" dirty="0" smtClean="0"/>
                        <a:t>0,65</a:t>
                      </a:r>
                      <a:endParaRPr lang="ru-RU" sz="1300" dirty="0"/>
                    </a:p>
                  </a:txBody>
                  <a:tcPr anchor="ctr">
                    <a:solidFill>
                      <a:srgbClr val="FDFD55">
                        <a:alpha val="4902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300" dirty="0" smtClean="0"/>
                        <a:t>0,7</a:t>
                      </a:r>
                      <a:endParaRPr lang="ru-RU" sz="1300" dirty="0"/>
                    </a:p>
                  </a:txBody>
                  <a:tcPr anchor="ctr">
                    <a:solidFill>
                      <a:srgbClr val="FDFD55">
                        <a:alpha val="4902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300" dirty="0" smtClean="0"/>
                        <a:t>0,7</a:t>
                      </a:r>
                      <a:endParaRPr lang="ru-RU" sz="1300" dirty="0"/>
                    </a:p>
                  </a:txBody>
                  <a:tcPr anchor="ctr">
                    <a:solidFill>
                      <a:srgbClr val="FDFD55">
                        <a:alpha val="49020"/>
                      </a:srgbClr>
                    </a:solidFill>
                  </a:tcPr>
                </a:tc>
              </a:tr>
              <a:tr h="370099">
                <a:tc>
                  <a:txBody>
                    <a:bodyPr/>
                    <a:lstStyle/>
                    <a:p>
                      <a:r>
                        <a:rPr lang="ru-RU" sz="1300" dirty="0" smtClean="0"/>
                        <a:t>Величина прожиточного минимума, руб.</a:t>
                      </a:r>
                      <a:endParaRPr lang="ru-RU" sz="1300" dirty="0"/>
                    </a:p>
                  </a:txBody>
                  <a:tcPr>
                    <a:solidFill>
                      <a:srgbClr val="FDFD55">
                        <a:alpha val="4902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300" dirty="0" smtClean="0"/>
                        <a:t>6 805</a:t>
                      </a:r>
                      <a:endParaRPr lang="ru-RU" sz="1300" dirty="0"/>
                    </a:p>
                  </a:txBody>
                  <a:tcPr anchor="ctr">
                    <a:solidFill>
                      <a:srgbClr val="FDFD55">
                        <a:alpha val="4902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300" dirty="0" smtClean="0"/>
                        <a:t>8 301</a:t>
                      </a:r>
                      <a:endParaRPr lang="ru-RU" sz="1300" dirty="0"/>
                    </a:p>
                  </a:txBody>
                  <a:tcPr anchor="ctr">
                    <a:solidFill>
                      <a:srgbClr val="FDFD55">
                        <a:alpha val="4902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300" dirty="0" smtClean="0"/>
                        <a:t>-</a:t>
                      </a:r>
                      <a:endParaRPr lang="ru-RU" sz="1300" dirty="0"/>
                    </a:p>
                  </a:txBody>
                  <a:tcPr anchor="ctr">
                    <a:solidFill>
                      <a:srgbClr val="FDFD55">
                        <a:alpha val="4902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300" dirty="0" smtClean="0"/>
                        <a:t>-</a:t>
                      </a:r>
                      <a:endParaRPr lang="ru-RU" sz="1300" dirty="0"/>
                    </a:p>
                  </a:txBody>
                  <a:tcPr anchor="ctr">
                    <a:solidFill>
                      <a:srgbClr val="FDFD55">
                        <a:alpha val="49020"/>
                      </a:srgbClr>
                    </a:solidFill>
                  </a:tcPr>
                </a:tc>
              </a:tr>
              <a:tr h="370099">
                <a:tc>
                  <a:txBody>
                    <a:bodyPr/>
                    <a:lstStyle/>
                    <a:p>
                      <a:r>
                        <a:rPr lang="ru-RU" sz="1300" dirty="0" smtClean="0"/>
                        <a:t>Объем жилищного</a:t>
                      </a:r>
                      <a:r>
                        <a:rPr lang="ru-RU" sz="1300" baseline="0" dirty="0" smtClean="0"/>
                        <a:t> строительства, м2</a:t>
                      </a:r>
                      <a:endParaRPr lang="ru-RU" sz="1300" dirty="0"/>
                    </a:p>
                  </a:txBody>
                  <a:tcPr>
                    <a:solidFill>
                      <a:srgbClr val="FDFD55">
                        <a:alpha val="4902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300" dirty="0" smtClean="0"/>
                        <a:t>862,1</a:t>
                      </a:r>
                      <a:endParaRPr lang="ru-RU" sz="1300" dirty="0"/>
                    </a:p>
                  </a:txBody>
                  <a:tcPr anchor="ctr">
                    <a:solidFill>
                      <a:srgbClr val="FDFD55">
                        <a:alpha val="4902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300" dirty="0" smtClean="0"/>
                        <a:t>832,8</a:t>
                      </a:r>
                      <a:endParaRPr lang="ru-RU" sz="1300" dirty="0"/>
                    </a:p>
                  </a:txBody>
                  <a:tcPr anchor="ctr">
                    <a:solidFill>
                      <a:srgbClr val="FDFD55">
                        <a:alpha val="4902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300" dirty="0" smtClean="0"/>
                        <a:t>869,0</a:t>
                      </a:r>
                      <a:endParaRPr lang="ru-RU" sz="1300" dirty="0"/>
                    </a:p>
                  </a:txBody>
                  <a:tcPr anchor="ctr">
                    <a:solidFill>
                      <a:srgbClr val="FDFD55">
                        <a:alpha val="4902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300" dirty="0" smtClean="0"/>
                        <a:t>874,0</a:t>
                      </a:r>
                      <a:endParaRPr lang="ru-RU" sz="1300" dirty="0"/>
                    </a:p>
                  </a:txBody>
                  <a:tcPr anchor="ctr">
                    <a:solidFill>
                      <a:srgbClr val="FDFD55">
                        <a:alpha val="4902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10261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56170844"/>
              </p:ext>
            </p:extLst>
          </p:nvPr>
        </p:nvGraphicFramePr>
        <p:xfrm>
          <a:off x="107950" y="1052513"/>
          <a:ext cx="9036050" cy="5689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147" name="Заголовок 15"/>
          <p:cNvSpPr>
            <a:spLocks noGrp="1"/>
          </p:cNvSpPr>
          <p:nvPr>
            <p:ph type="title"/>
          </p:nvPr>
        </p:nvSpPr>
        <p:spPr>
          <a:xfrm>
            <a:off x="755650" y="0"/>
            <a:ext cx="8388350" cy="981075"/>
          </a:xfrm>
        </p:spPr>
        <p:txBody>
          <a:bodyPr/>
          <a:lstStyle/>
          <a:p>
            <a:pPr eaLnBrk="1" hangingPunct="1"/>
            <a:r>
              <a:rPr lang="ru-RU" altLang="ru-RU" sz="1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Темп роста поступлений налоговых и неналоговых доходов в консолидированные бюджеты субъектов ПФО за 2015 год к уровню 2014 года</a:t>
            </a:r>
            <a:endParaRPr lang="ru-RU" altLang="ru-RU" sz="18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ая соединительная линия 4"/>
          <p:cNvSpPr/>
          <p:nvPr/>
        </p:nvSpPr>
        <p:spPr>
          <a:xfrm>
            <a:off x="971550" y="2348880"/>
            <a:ext cx="7848922" cy="360040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6084168" y="2039116"/>
            <a:ext cx="1308100" cy="474663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400" b="1" dirty="0" smtClean="0">
                <a:solidFill>
                  <a:schemeClr val="tx1"/>
                </a:solidFill>
                <a:latin typeface="TimesET" pitchFamily="2" charset="0"/>
              </a:rPr>
              <a:t>10</a:t>
            </a:r>
            <a:r>
              <a:rPr lang="en-US" sz="1400" b="1" dirty="0" smtClean="0">
                <a:solidFill>
                  <a:schemeClr val="tx1"/>
                </a:solidFill>
                <a:latin typeface="TimesET" pitchFamily="2" charset="0"/>
              </a:rPr>
              <a:t> </a:t>
            </a:r>
            <a:r>
              <a:rPr lang="ru-RU" sz="1400" b="1" dirty="0" smtClean="0">
                <a:solidFill>
                  <a:schemeClr val="tx1"/>
                </a:solidFill>
                <a:latin typeface="TimesET" pitchFamily="2" charset="0"/>
              </a:rPr>
              <a:t>место</a:t>
            </a:r>
            <a:endParaRPr lang="ru-RU" sz="1400" b="1" dirty="0">
              <a:solidFill>
                <a:schemeClr val="tx1"/>
              </a:solidFill>
              <a:latin typeface="TimesET" pitchFamily="2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20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70889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Диаграмма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29225367"/>
              </p:ext>
            </p:extLst>
          </p:nvPr>
        </p:nvGraphicFramePr>
        <p:xfrm>
          <a:off x="8702" y="980728"/>
          <a:ext cx="4851329" cy="59766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3111637" y="2565225"/>
            <a:ext cx="993775" cy="35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1600" b="1" dirty="0" smtClean="0">
                <a:solidFill>
                  <a:srgbClr val="0070C0"/>
                </a:solidFill>
                <a:latin typeface="TimesET" pitchFamily="2" charset="0"/>
              </a:rPr>
              <a:t> </a:t>
            </a:r>
            <a:endParaRPr lang="ru-RU" altLang="ru-RU" sz="1600" b="1" dirty="0">
              <a:solidFill>
                <a:srgbClr val="0070C0"/>
              </a:solidFill>
              <a:latin typeface="TimesET" pitchFamily="2" charset="0"/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755576" y="0"/>
            <a:ext cx="8280920" cy="980728"/>
          </a:xfrm>
        </p:spPr>
        <p:txBody>
          <a:bodyPr/>
          <a:lstStyle/>
          <a:p>
            <a:r>
              <a:rPr lang="ru-RU" sz="2400" b="1" dirty="0">
                <a:solidFill>
                  <a:schemeClr val="bg1"/>
                </a:solidFill>
                <a:latin typeface="TimesET" pitchFamily="2" charset="0"/>
              </a:rPr>
              <a:t>Налоговые и неналоговые доходы консолидированного </a:t>
            </a:r>
            <a:r>
              <a:rPr lang="ru-RU" sz="2400" b="1" dirty="0" smtClean="0">
                <a:solidFill>
                  <a:schemeClr val="bg1"/>
                </a:solidFill>
                <a:latin typeface="TimesET" pitchFamily="2" charset="0"/>
              </a:rPr>
              <a:t>бюджета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31" name="Заголовок 1"/>
          <p:cNvSpPr txBox="1">
            <a:spLocks/>
          </p:cNvSpPr>
          <p:nvPr/>
        </p:nvSpPr>
        <p:spPr bwMode="auto">
          <a:xfrm>
            <a:off x="5021810" y="1007395"/>
            <a:ext cx="3672408" cy="576064"/>
          </a:xfrm>
          <a:prstGeom prst="round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ET" pitchFamily="2" charset="0"/>
              </a:rPr>
              <a:t>Поступление собственных доходов по субъектам ПФО (2015/2014, %)</a:t>
            </a:r>
            <a:endParaRPr lang="ru-RU" sz="1400" b="1" dirty="0">
              <a:solidFill>
                <a:schemeClr val="tx1"/>
              </a:solidFill>
              <a:latin typeface="TimesET" pitchFamily="2" charset="0"/>
            </a:endParaRPr>
          </a:p>
        </p:txBody>
      </p:sp>
      <p:graphicFrame>
        <p:nvGraphicFramePr>
          <p:cNvPr id="30" name="Диаграмма 2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58995032"/>
              </p:ext>
            </p:extLst>
          </p:nvPr>
        </p:nvGraphicFramePr>
        <p:xfrm>
          <a:off x="4374452" y="1528757"/>
          <a:ext cx="4643568" cy="50147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21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31604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0"/>
            <a:ext cx="7992888" cy="980728"/>
          </a:xfrm>
        </p:spPr>
        <p:txBody>
          <a:bodyPr/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Безвозмездные поступления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республиканского бюджета Чувашской Республики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76479545"/>
              </p:ext>
            </p:extLst>
          </p:nvPr>
        </p:nvGraphicFramePr>
        <p:xfrm>
          <a:off x="323528" y="1052736"/>
          <a:ext cx="7056784" cy="26642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1473270884"/>
              </p:ext>
            </p:extLst>
          </p:nvPr>
        </p:nvGraphicFramePr>
        <p:xfrm>
          <a:off x="2627784" y="3789040"/>
          <a:ext cx="5904656" cy="26642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3074" name="Picture 2" descr="T:\ОБП\IvNik\картинки\2015\рост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243" y="4365104"/>
            <a:ext cx="2421124" cy="18097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884368" y="6381328"/>
            <a:ext cx="1054100" cy="365125"/>
          </a:xfrm>
        </p:spPr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22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89186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1149323254"/>
              </p:ext>
            </p:extLst>
          </p:nvPr>
        </p:nvGraphicFramePr>
        <p:xfrm>
          <a:off x="-8760" y="1508998"/>
          <a:ext cx="5280248" cy="53578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164150"/>
            <a:ext cx="820296" cy="99621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  <p:sp>
        <p:nvSpPr>
          <p:cNvPr id="4098" name="Заголовок 15"/>
          <p:cNvSpPr>
            <a:spLocks noGrp="1"/>
          </p:cNvSpPr>
          <p:nvPr>
            <p:ph type="title"/>
          </p:nvPr>
        </p:nvSpPr>
        <p:spPr>
          <a:xfrm>
            <a:off x="755650" y="0"/>
            <a:ext cx="8388350" cy="981075"/>
          </a:xfrm>
        </p:spPr>
        <p:txBody>
          <a:bodyPr/>
          <a:lstStyle/>
          <a:p>
            <a:r>
              <a:rPr lang="ru-RU" sz="2000" b="1" dirty="0" smtClean="0">
                <a:solidFill>
                  <a:schemeClr val="bg1"/>
                </a:solidFill>
                <a:latin typeface="TimesET" pitchFamily="2" charset="0"/>
              </a:rPr>
              <a:t>Крупнейшие налогоплательщики </a:t>
            </a:r>
            <a:r>
              <a:rPr lang="ru-RU" sz="2000" b="1" dirty="0">
                <a:solidFill>
                  <a:schemeClr val="bg1"/>
                </a:solidFill>
                <a:latin typeface="TimesET" pitchFamily="2" charset="0"/>
              </a:rPr>
              <a:t>Чувашской </a:t>
            </a:r>
            <a:r>
              <a:rPr lang="ru-RU" sz="2000" b="1" dirty="0" smtClean="0">
                <a:solidFill>
                  <a:schemeClr val="bg1"/>
                </a:solidFill>
                <a:latin typeface="TimesET" pitchFamily="2" charset="0"/>
              </a:rPr>
              <a:t>Республики </a:t>
            </a:r>
            <a:r>
              <a:rPr lang="ru-RU" altLang="ru-RU" sz="2000" b="1" dirty="0" smtClean="0">
                <a:solidFill>
                  <a:schemeClr val="bg1"/>
                </a:solidFill>
                <a:latin typeface="TimesET" pitchFamily="2" charset="0"/>
                <a:cs typeface="Arial" charset="0"/>
              </a:rPr>
              <a:t>в 2015 году</a:t>
            </a:r>
            <a:endParaRPr lang="ru-RU" altLang="ru-RU" sz="2000" dirty="0" smtClean="0">
              <a:solidFill>
                <a:schemeClr val="bg1"/>
              </a:solidFill>
              <a:latin typeface="TimesET" pitchFamily="2" charset="0"/>
            </a:endParaRPr>
          </a:p>
        </p:txBody>
      </p:sp>
      <p:sp>
        <p:nvSpPr>
          <p:cNvPr id="4101" name="TextBox 1"/>
          <p:cNvSpPr txBox="1">
            <a:spLocks noChangeArrowheads="1"/>
          </p:cNvSpPr>
          <p:nvPr/>
        </p:nvSpPr>
        <p:spPr bwMode="auto">
          <a:xfrm>
            <a:off x="7884368" y="764704"/>
            <a:ext cx="1226304" cy="222565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ru-RU" altLang="ru-RU" sz="1200" b="1" dirty="0" smtClean="0">
                <a:solidFill>
                  <a:prstClr val="white"/>
                </a:solidFill>
                <a:latin typeface="TimesET" pitchFamily="2" charset="0"/>
              </a:rPr>
              <a:t>млн</a:t>
            </a:r>
            <a:r>
              <a:rPr lang="ru-RU" altLang="ru-RU" sz="1200" b="1" dirty="0">
                <a:solidFill>
                  <a:prstClr val="white"/>
                </a:solidFill>
                <a:latin typeface="TimesET" pitchFamily="2" charset="0"/>
              </a:rPr>
              <a:t>. </a:t>
            </a:r>
            <a:r>
              <a:rPr lang="ru-RU" altLang="ru-RU" sz="1200" b="1" dirty="0" smtClean="0">
                <a:solidFill>
                  <a:prstClr val="white"/>
                </a:solidFill>
                <a:latin typeface="TimesET" pitchFamily="2" charset="0"/>
              </a:rPr>
              <a:t>рублей</a:t>
            </a:r>
            <a:endParaRPr lang="ru-RU" altLang="ru-RU" sz="1200" b="1" dirty="0">
              <a:solidFill>
                <a:prstClr val="white"/>
              </a:solidFill>
              <a:latin typeface="TimesET" pitchFamily="2" charset="0"/>
            </a:endParaRPr>
          </a:p>
        </p:txBody>
      </p:sp>
      <p:sp>
        <p:nvSpPr>
          <p:cNvPr id="36" name="TextBox 1"/>
          <p:cNvSpPr txBox="1"/>
          <p:nvPr/>
        </p:nvSpPr>
        <p:spPr>
          <a:xfrm>
            <a:off x="3203848" y="1233130"/>
            <a:ext cx="5392564" cy="275868"/>
          </a:xfrm>
          <a:prstGeom prst="roundRect">
            <a:avLst>
              <a:gd name="adj" fmla="val 37979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>
            <a:defPPr>
              <a:defRPr lang="ru-RU"/>
            </a:defPPr>
            <a:lvl1pPr marL="0" indent="0" algn="ctr">
              <a:defRPr sz="1400" b="1">
                <a:solidFill>
                  <a:srgbClr val="341DE1"/>
                </a:solidFill>
                <a:latin typeface="TimesET" pitchFamily="2" charset="0"/>
              </a:defRPr>
            </a:lvl1pPr>
            <a:lvl2pPr indent="0">
              <a:defRPr sz="1100"/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r>
              <a:rPr lang="ru-RU" dirty="0"/>
              <a:t>ОАО «Чебоксарская пивоваренная фирма «Букет Чувашии»</a:t>
            </a:r>
          </a:p>
        </p:txBody>
      </p:sp>
      <p:sp>
        <p:nvSpPr>
          <p:cNvPr id="40" name="TextBox 1"/>
          <p:cNvSpPr txBox="1"/>
          <p:nvPr/>
        </p:nvSpPr>
        <p:spPr>
          <a:xfrm>
            <a:off x="4716222" y="2771777"/>
            <a:ext cx="3867761" cy="551736"/>
          </a:xfrm>
          <a:prstGeom prst="roundRect">
            <a:avLst>
              <a:gd name="adj" fmla="val 37979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>
            <a:defPPr>
              <a:defRPr lang="ru-RU"/>
            </a:defPPr>
            <a:lvl1pPr marL="0" indent="0" algn="ctr">
              <a:defRPr sz="1400" b="1">
                <a:solidFill>
                  <a:srgbClr val="341DE1"/>
                </a:solidFill>
                <a:latin typeface="TimesET" pitchFamily="2" charset="0"/>
              </a:defRPr>
            </a:lvl1pPr>
            <a:lvl2pPr indent="0">
              <a:defRPr sz="1100"/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r>
              <a:rPr lang="ru-RU" dirty="0"/>
              <a:t>«ЛВЗ «Чебоксарский» – филиал ОАО «</a:t>
            </a:r>
            <a:r>
              <a:rPr lang="ru-RU" dirty="0" err="1"/>
              <a:t>Росспиртпром</a:t>
            </a:r>
            <a:r>
              <a:rPr lang="ru-RU" dirty="0"/>
              <a:t>»</a:t>
            </a:r>
          </a:p>
        </p:txBody>
      </p:sp>
      <p:sp>
        <p:nvSpPr>
          <p:cNvPr id="44" name="TextBox 1"/>
          <p:cNvSpPr txBox="1"/>
          <p:nvPr/>
        </p:nvSpPr>
        <p:spPr>
          <a:xfrm>
            <a:off x="4100428" y="2003903"/>
            <a:ext cx="4493901" cy="275868"/>
          </a:xfrm>
          <a:prstGeom prst="roundRect">
            <a:avLst>
              <a:gd name="adj" fmla="val 37979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>
            <a:defPPr>
              <a:defRPr lang="ru-RU"/>
            </a:defPPr>
            <a:lvl1pPr marL="0" indent="0" algn="ctr">
              <a:defRPr sz="1400" b="1">
                <a:solidFill>
                  <a:srgbClr val="341DE1"/>
                </a:solidFill>
                <a:latin typeface="TimesET" pitchFamily="2" charset="0"/>
              </a:defRPr>
            </a:lvl1pPr>
            <a:lvl2pPr indent="0">
              <a:defRPr sz="1100"/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r>
              <a:rPr lang="ru-RU" dirty="0"/>
              <a:t>Филиал ЗАО Фирма «Август» в </a:t>
            </a:r>
            <a:r>
              <a:rPr lang="ru-RU" dirty="0" err="1" smtClean="0"/>
              <a:t>пгт</a:t>
            </a:r>
            <a:r>
              <a:rPr lang="ru-RU" dirty="0" smtClean="0"/>
              <a:t> Вурнары</a:t>
            </a:r>
            <a:endParaRPr lang="ru-RU" dirty="0"/>
          </a:p>
        </p:txBody>
      </p:sp>
      <p:sp>
        <p:nvSpPr>
          <p:cNvPr id="45" name="TextBox 1"/>
          <p:cNvSpPr txBox="1"/>
          <p:nvPr/>
        </p:nvSpPr>
        <p:spPr>
          <a:xfrm>
            <a:off x="3728464" y="1632059"/>
            <a:ext cx="4839988" cy="275868"/>
          </a:xfrm>
          <a:prstGeom prst="roundRect">
            <a:avLst>
              <a:gd name="adj" fmla="val 37979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>
            <a:defPPr>
              <a:defRPr lang="ru-RU"/>
            </a:defPPr>
            <a:lvl1pPr marL="0" indent="0" algn="ctr">
              <a:defRPr sz="1400" b="1">
                <a:solidFill>
                  <a:srgbClr val="341DE1"/>
                </a:solidFill>
                <a:latin typeface="TimesET" pitchFamily="2" charset="0"/>
              </a:defRPr>
            </a:lvl1pPr>
            <a:lvl2pPr indent="0">
              <a:defRPr sz="1100"/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r>
              <a:rPr lang="ru-RU" dirty="0"/>
              <a:t>АО «Акконд»</a:t>
            </a:r>
          </a:p>
        </p:txBody>
      </p:sp>
      <p:sp>
        <p:nvSpPr>
          <p:cNvPr id="49" name="TextBox 1"/>
          <p:cNvSpPr txBox="1"/>
          <p:nvPr/>
        </p:nvSpPr>
        <p:spPr>
          <a:xfrm>
            <a:off x="4391126" y="2369403"/>
            <a:ext cx="4145887" cy="275868"/>
          </a:xfrm>
          <a:prstGeom prst="roundRect">
            <a:avLst>
              <a:gd name="adj" fmla="val 37979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>
            <a:defPPr>
              <a:defRPr lang="ru-RU"/>
            </a:defPPr>
            <a:lvl1pPr marL="0" indent="0" algn="ctr">
              <a:defRPr sz="1400" b="1">
                <a:solidFill>
                  <a:srgbClr val="341DE1"/>
                </a:solidFill>
                <a:latin typeface="TimesET" pitchFamily="2" charset="0"/>
              </a:defRPr>
            </a:lvl1pPr>
            <a:lvl2pPr indent="0">
              <a:defRPr sz="1100"/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r>
              <a:rPr lang="ru-RU" dirty="0"/>
              <a:t>ОАО «ЭЛАРА» имени Г.А. Ильенко</a:t>
            </a:r>
          </a:p>
        </p:txBody>
      </p:sp>
      <p:sp>
        <p:nvSpPr>
          <p:cNvPr id="50" name="TextBox 1"/>
          <p:cNvSpPr txBox="1"/>
          <p:nvPr/>
        </p:nvSpPr>
        <p:spPr>
          <a:xfrm>
            <a:off x="4860033" y="3454758"/>
            <a:ext cx="3736379" cy="551736"/>
          </a:xfrm>
          <a:prstGeom prst="roundRect">
            <a:avLst>
              <a:gd name="adj" fmla="val 37979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>
            <a:defPPr>
              <a:defRPr lang="ru-RU"/>
            </a:defPPr>
            <a:lvl1pPr marL="0" indent="0" algn="ctr">
              <a:defRPr sz="1400" b="1">
                <a:solidFill>
                  <a:srgbClr val="341DE1"/>
                </a:solidFill>
                <a:latin typeface="TimesET" pitchFamily="2" charset="0"/>
              </a:defRPr>
            </a:lvl1pPr>
            <a:lvl2pPr indent="0">
              <a:defRPr sz="1100"/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r>
              <a:rPr lang="ru-RU" dirty="0"/>
              <a:t>«Чебоксарская ГЭС» филиал ПАО «</a:t>
            </a:r>
            <a:r>
              <a:rPr lang="ru-RU" dirty="0" err="1"/>
              <a:t>РусГидро</a:t>
            </a:r>
            <a:r>
              <a:rPr lang="ru-RU" dirty="0"/>
              <a:t>»</a:t>
            </a:r>
          </a:p>
        </p:txBody>
      </p:sp>
      <p:sp>
        <p:nvSpPr>
          <p:cNvPr id="51" name="TextBox 1"/>
          <p:cNvSpPr txBox="1"/>
          <p:nvPr/>
        </p:nvSpPr>
        <p:spPr>
          <a:xfrm>
            <a:off x="5001965" y="4041526"/>
            <a:ext cx="3592364" cy="551736"/>
          </a:xfrm>
          <a:prstGeom prst="roundRect">
            <a:avLst>
              <a:gd name="adj" fmla="val 37979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>
            <a:defPPr>
              <a:defRPr lang="ru-RU"/>
            </a:defPPr>
            <a:lvl1pPr marL="0" indent="0" algn="ctr">
              <a:defRPr sz="1400" b="1">
                <a:solidFill>
                  <a:srgbClr val="341DE1"/>
                </a:solidFill>
                <a:latin typeface="TimesET" pitchFamily="2" charset="0"/>
              </a:defRPr>
            </a:lvl1pPr>
            <a:lvl2pPr indent="0">
              <a:defRPr sz="1100"/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r>
              <a:rPr lang="ru-RU" dirty="0"/>
              <a:t>Филиал ПАО «Газпром» Приволжское МУО ПАО «Газпром» в г</a:t>
            </a:r>
            <a:r>
              <a:rPr lang="ru-RU" dirty="0" smtClean="0"/>
              <a:t>. Самаре</a:t>
            </a:r>
            <a:endParaRPr lang="ru-RU" dirty="0"/>
          </a:p>
        </p:txBody>
      </p:sp>
      <p:sp>
        <p:nvSpPr>
          <p:cNvPr id="52" name="TextBox 1"/>
          <p:cNvSpPr txBox="1"/>
          <p:nvPr/>
        </p:nvSpPr>
        <p:spPr>
          <a:xfrm>
            <a:off x="5289999" y="4731680"/>
            <a:ext cx="3304330" cy="551736"/>
          </a:xfrm>
          <a:prstGeom prst="roundRect">
            <a:avLst>
              <a:gd name="adj" fmla="val 37979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>
            <a:defPPr>
              <a:defRPr lang="ru-RU"/>
            </a:defPPr>
            <a:lvl1pPr marL="0" indent="0" algn="ctr">
              <a:defRPr sz="1400" b="1">
                <a:solidFill>
                  <a:srgbClr val="341DE1"/>
                </a:solidFill>
                <a:latin typeface="TimesET" pitchFamily="2" charset="0"/>
              </a:defRPr>
            </a:lvl1pPr>
            <a:lvl2pPr indent="0">
              <a:defRPr sz="1100"/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r>
              <a:rPr lang="ru-RU" dirty="0"/>
              <a:t>ОАО «Шумерлинский завод </a:t>
            </a:r>
            <a:r>
              <a:rPr lang="ru-RU" dirty="0" err="1"/>
              <a:t>спецавтомобилей</a:t>
            </a:r>
            <a:r>
              <a:rPr lang="ru-RU" dirty="0"/>
              <a:t>»</a:t>
            </a:r>
          </a:p>
        </p:txBody>
      </p:sp>
      <p:sp>
        <p:nvSpPr>
          <p:cNvPr id="53" name="TextBox 1"/>
          <p:cNvSpPr txBox="1"/>
          <p:nvPr/>
        </p:nvSpPr>
        <p:spPr>
          <a:xfrm>
            <a:off x="5506021" y="5368679"/>
            <a:ext cx="3088308" cy="275868"/>
          </a:xfrm>
          <a:prstGeom prst="roundRect">
            <a:avLst>
              <a:gd name="adj" fmla="val 37979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>
            <a:defPPr>
              <a:defRPr lang="ru-RU"/>
            </a:defPPr>
            <a:lvl1pPr marL="0" indent="0" algn="ctr">
              <a:defRPr sz="1400" b="1">
                <a:solidFill>
                  <a:srgbClr val="341DE1"/>
                </a:solidFill>
                <a:latin typeface="TimesET" pitchFamily="2" charset="0"/>
              </a:defRPr>
            </a:lvl1pPr>
            <a:lvl2pPr indent="0">
              <a:defRPr sz="1100"/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r>
              <a:rPr lang="ru-RU" dirty="0"/>
              <a:t>АО «Завод «</a:t>
            </a:r>
            <a:r>
              <a:rPr lang="ru-RU" dirty="0" err="1"/>
              <a:t>Чувашкабель</a:t>
            </a:r>
            <a:r>
              <a:rPr lang="ru-RU" dirty="0"/>
              <a:t>»</a:t>
            </a:r>
          </a:p>
        </p:txBody>
      </p:sp>
      <p:sp>
        <p:nvSpPr>
          <p:cNvPr id="54" name="TextBox 1"/>
          <p:cNvSpPr txBox="1"/>
          <p:nvPr/>
        </p:nvSpPr>
        <p:spPr>
          <a:xfrm>
            <a:off x="5624162" y="5790327"/>
            <a:ext cx="2944290" cy="551736"/>
          </a:xfrm>
          <a:prstGeom prst="roundRect">
            <a:avLst>
              <a:gd name="adj" fmla="val 37979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>
            <a:defPPr>
              <a:defRPr lang="ru-RU"/>
            </a:defPPr>
            <a:lvl1pPr marL="0" indent="0" algn="ctr">
              <a:defRPr sz="1100" b="1">
                <a:solidFill>
                  <a:prstClr val="black"/>
                </a:solidFill>
                <a:latin typeface="TimesET" pitchFamily="2" charset="0"/>
              </a:defRPr>
            </a:lvl1pPr>
            <a:lvl2pPr indent="0">
              <a:defRPr sz="1100"/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r>
              <a:rPr lang="ru-RU" sz="1400" dirty="0" smtClean="0">
                <a:solidFill>
                  <a:srgbClr val="341DE1"/>
                </a:solidFill>
              </a:rPr>
              <a:t>ОАО «Комбинат автомобильных фургонов»</a:t>
            </a:r>
            <a:endParaRPr lang="ru-RU" sz="1400" dirty="0">
              <a:solidFill>
                <a:srgbClr val="341DE1"/>
              </a:solidFill>
            </a:endParaRPr>
          </a:p>
        </p:txBody>
      </p:sp>
      <p:sp>
        <p:nvSpPr>
          <p:cNvPr id="55" name="Стрелка вниз 54"/>
          <p:cNvSpPr/>
          <p:nvPr/>
        </p:nvSpPr>
        <p:spPr>
          <a:xfrm rot="10800000">
            <a:off x="8729154" y="1140678"/>
            <a:ext cx="310580" cy="4940456"/>
          </a:xfrm>
          <a:prstGeom prst="downArrow">
            <a:avLst>
              <a:gd name="adj1" fmla="val 50000"/>
              <a:gd name="adj2" fmla="val 111346"/>
            </a:avLst>
          </a:prstGeom>
          <a:solidFill>
            <a:srgbClr val="FF0066"/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>
            <a:scene3d>
              <a:camera prst="isometricLeftDown"/>
              <a:lightRig rig="threePt" dir="t"/>
            </a:scene3d>
          </a:bodyPr>
          <a:lstStyle/>
          <a:p>
            <a:pPr algn="ctr"/>
            <a:endParaRPr lang="ru-RU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56" name="TextBox 1"/>
          <p:cNvSpPr txBox="1"/>
          <p:nvPr/>
        </p:nvSpPr>
        <p:spPr>
          <a:xfrm>
            <a:off x="1403648" y="3757713"/>
            <a:ext cx="1215752" cy="302955"/>
          </a:xfrm>
          <a:prstGeom prst="ellipse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prstClr val="black"/>
                </a:solidFill>
                <a:latin typeface="TimesET" pitchFamily="2" charset="0"/>
              </a:rPr>
              <a:t>20 933,9</a:t>
            </a:r>
            <a:endParaRPr lang="ru-RU" sz="1400" b="1" dirty="0">
              <a:solidFill>
                <a:prstClr val="black"/>
              </a:solidFill>
              <a:latin typeface="TimesET" pitchFamily="2" charset="0"/>
            </a:endParaRPr>
          </a:p>
        </p:txBody>
      </p:sp>
      <p:sp>
        <p:nvSpPr>
          <p:cNvPr id="58" name="TextBox 1"/>
          <p:cNvSpPr txBox="1"/>
          <p:nvPr/>
        </p:nvSpPr>
        <p:spPr>
          <a:xfrm>
            <a:off x="4338567" y="2896168"/>
            <a:ext cx="336872" cy="302955"/>
          </a:xfrm>
          <a:prstGeom prst="ellipse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>
            <a:defPPr>
              <a:defRPr lang="ru-RU"/>
            </a:defPPr>
            <a:lvl1pPr marL="0" indent="0" algn="ctr">
              <a:defRPr sz="1400" b="1">
                <a:solidFill>
                  <a:prstClr val="black"/>
                </a:solidFill>
                <a:latin typeface="TimesET" pitchFamily="2" charset="0"/>
              </a:defRPr>
            </a:lvl1pPr>
            <a:lvl2pPr indent="0">
              <a:defRPr sz="1100"/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r>
              <a:rPr lang="ru-RU" dirty="0" smtClean="0"/>
              <a:t>5</a:t>
            </a:r>
            <a:endParaRPr lang="ru-RU" dirty="0"/>
          </a:p>
        </p:txBody>
      </p:sp>
      <p:sp>
        <p:nvSpPr>
          <p:cNvPr id="59" name="TextBox 1"/>
          <p:cNvSpPr txBox="1"/>
          <p:nvPr/>
        </p:nvSpPr>
        <p:spPr>
          <a:xfrm>
            <a:off x="3734581" y="1990359"/>
            <a:ext cx="432048" cy="302955"/>
          </a:xfrm>
          <a:prstGeom prst="ellipse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>
            <a:defPPr>
              <a:defRPr lang="ru-RU"/>
            </a:defPPr>
            <a:lvl1pPr marL="0" indent="0" algn="ctr">
              <a:defRPr sz="1400" b="1">
                <a:solidFill>
                  <a:prstClr val="black"/>
                </a:solidFill>
                <a:latin typeface="TimesET" pitchFamily="2" charset="0"/>
              </a:defRPr>
            </a:lvl1pPr>
            <a:lvl2pPr indent="0">
              <a:defRPr sz="1100"/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r>
              <a:rPr lang="ru-RU" dirty="0"/>
              <a:t>3</a:t>
            </a:r>
          </a:p>
        </p:txBody>
      </p:sp>
      <p:sp>
        <p:nvSpPr>
          <p:cNvPr id="60" name="TextBox 1"/>
          <p:cNvSpPr txBox="1"/>
          <p:nvPr/>
        </p:nvSpPr>
        <p:spPr>
          <a:xfrm>
            <a:off x="3419871" y="1604972"/>
            <a:ext cx="519606" cy="302955"/>
          </a:xfrm>
          <a:prstGeom prst="ellipse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>
            <a:defPPr>
              <a:defRPr lang="ru-RU"/>
            </a:defPPr>
            <a:lvl1pPr marL="0" indent="0" algn="ctr">
              <a:defRPr sz="1400" b="1">
                <a:solidFill>
                  <a:prstClr val="black"/>
                </a:solidFill>
                <a:latin typeface="TimesET" pitchFamily="2" charset="0"/>
              </a:defRPr>
            </a:lvl1pPr>
            <a:lvl2pPr indent="0">
              <a:defRPr sz="1100"/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r>
              <a:rPr lang="ru-RU" dirty="0" smtClean="0"/>
              <a:t>2</a:t>
            </a:r>
            <a:endParaRPr lang="ru-RU" dirty="0"/>
          </a:p>
        </p:txBody>
      </p:sp>
      <p:sp>
        <p:nvSpPr>
          <p:cNvPr id="61" name="TextBox 1"/>
          <p:cNvSpPr txBox="1"/>
          <p:nvPr/>
        </p:nvSpPr>
        <p:spPr>
          <a:xfrm>
            <a:off x="4074619" y="2315887"/>
            <a:ext cx="465021" cy="302955"/>
          </a:xfrm>
          <a:prstGeom prst="ellipse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>
            <a:defPPr>
              <a:defRPr lang="ru-RU"/>
            </a:defPPr>
            <a:lvl1pPr marL="0" indent="0" algn="ctr">
              <a:defRPr sz="1400" b="1">
                <a:solidFill>
                  <a:prstClr val="black"/>
                </a:solidFill>
                <a:latin typeface="TimesET" pitchFamily="2" charset="0"/>
              </a:defRPr>
            </a:lvl1pPr>
            <a:lvl2pPr indent="0">
              <a:defRPr sz="1100"/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r>
              <a:rPr lang="ru-RU" dirty="0" smtClean="0"/>
              <a:t>4</a:t>
            </a:r>
            <a:endParaRPr lang="ru-RU" dirty="0"/>
          </a:p>
        </p:txBody>
      </p:sp>
      <p:sp>
        <p:nvSpPr>
          <p:cNvPr id="62" name="TextBox 1"/>
          <p:cNvSpPr txBox="1"/>
          <p:nvPr/>
        </p:nvSpPr>
        <p:spPr>
          <a:xfrm>
            <a:off x="4569917" y="3454758"/>
            <a:ext cx="432048" cy="302955"/>
          </a:xfrm>
          <a:prstGeom prst="ellipse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>
            <a:defPPr>
              <a:defRPr lang="ru-RU"/>
            </a:defPPr>
            <a:lvl1pPr marL="0" indent="0" algn="ctr">
              <a:defRPr sz="1400" b="1">
                <a:solidFill>
                  <a:prstClr val="black"/>
                </a:solidFill>
                <a:latin typeface="TimesET" pitchFamily="2" charset="0"/>
              </a:defRPr>
            </a:lvl1pPr>
            <a:lvl2pPr indent="0">
              <a:defRPr sz="1100"/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r>
              <a:rPr lang="ru-RU" dirty="0"/>
              <a:t>6</a:t>
            </a:r>
          </a:p>
        </p:txBody>
      </p:sp>
      <p:sp>
        <p:nvSpPr>
          <p:cNvPr id="63" name="TextBox 1"/>
          <p:cNvSpPr txBox="1"/>
          <p:nvPr/>
        </p:nvSpPr>
        <p:spPr>
          <a:xfrm>
            <a:off x="4693372" y="3997751"/>
            <a:ext cx="432048" cy="302955"/>
          </a:xfrm>
          <a:prstGeom prst="ellipse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>
            <a:defPPr>
              <a:defRPr lang="ru-RU"/>
            </a:defPPr>
            <a:lvl1pPr marL="0" indent="0" algn="ctr">
              <a:defRPr sz="1400" b="1">
                <a:solidFill>
                  <a:prstClr val="black"/>
                </a:solidFill>
                <a:latin typeface="TimesET" pitchFamily="2" charset="0"/>
              </a:defRPr>
            </a:lvl1pPr>
            <a:lvl2pPr indent="0">
              <a:defRPr sz="1100"/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r>
              <a:rPr lang="ru-RU" dirty="0"/>
              <a:t>7</a:t>
            </a:r>
          </a:p>
        </p:txBody>
      </p:sp>
      <p:sp>
        <p:nvSpPr>
          <p:cNvPr id="65" name="TextBox 1"/>
          <p:cNvSpPr txBox="1"/>
          <p:nvPr/>
        </p:nvSpPr>
        <p:spPr>
          <a:xfrm>
            <a:off x="5191490" y="5336014"/>
            <a:ext cx="432048" cy="302955"/>
          </a:xfrm>
          <a:prstGeom prst="ellipse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>
            <a:defPPr>
              <a:defRPr lang="ru-RU"/>
            </a:defPPr>
            <a:lvl1pPr marL="0" indent="0" algn="ctr">
              <a:defRPr sz="1400" b="1">
                <a:solidFill>
                  <a:prstClr val="black"/>
                </a:solidFill>
                <a:latin typeface="TimesET" pitchFamily="2" charset="0"/>
              </a:defRPr>
            </a:lvl1pPr>
            <a:lvl2pPr indent="0">
              <a:defRPr sz="1100"/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r>
              <a:rPr lang="ru-RU" dirty="0"/>
              <a:t>9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069015"/>
            <a:ext cx="952500" cy="800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9002" y="1371064"/>
            <a:ext cx="1763689" cy="770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5186" y="2197069"/>
            <a:ext cx="1191322" cy="699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7071" y="6242687"/>
            <a:ext cx="1428750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59" y="5885292"/>
            <a:ext cx="1979265" cy="9727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0847" y="5570337"/>
            <a:ext cx="2286002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4708" y="6025009"/>
            <a:ext cx="1629454" cy="63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59" y="5431232"/>
            <a:ext cx="1875445" cy="586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5" y="5021412"/>
            <a:ext cx="1541789" cy="480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4" name="TextBox 1"/>
          <p:cNvSpPr txBox="1"/>
          <p:nvPr/>
        </p:nvSpPr>
        <p:spPr>
          <a:xfrm>
            <a:off x="4976090" y="4718832"/>
            <a:ext cx="432048" cy="302955"/>
          </a:xfrm>
          <a:prstGeom prst="ellipse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>
            <a:defPPr>
              <a:defRPr lang="ru-RU"/>
            </a:defPPr>
            <a:lvl1pPr marL="0" indent="0" algn="ctr">
              <a:defRPr sz="1400" b="1">
                <a:solidFill>
                  <a:prstClr val="black"/>
                </a:solidFill>
                <a:latin typeface="TimesET" pitchFamily="2" charset="0"/>
              </a:defRPr>
            </a:lvl1pPr>
            <a:lvl2pPr indent="0">
              <a:defRPr sz="1100"/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r>
              <a:rPr lang="ru-RU" dirty="0"/>
              <a:t>8</a:t>
            </a:r>
          </a:p>
        </p:txBody>
      </p:sp>
      <p:sp>
        <p:nvSpPr>
          <p:cNvPr id="57" name="TextBox 1"/>
          <p:cNvSpPr txBox="1"/>
          <p:nvPr/>
        </p:nvSpPr>
        <p:spPr>
          <a:xfrm>
            <a:off x="2841725" y="1166110"/>
            <a:ext cx="432048" cy="302955"/>
          </a:xfrm>
          <a:prstGeom prst="ellipse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prstClr val="black"/>
                </a:solidFill>
                <a:latin typeface="TimesET" pitchFamily="2" charset="0"/>
              </a:rPr>
              <a:t>1</a:t>
            </a:r>
            <a:endParaRPr lang="ru-RU" sz="1400" b="1" dirty="0">
              <a:solidFill>
                <a:prstClr val="black"/>
              </a:solidFill>
              <a:latin typeface="TimesET" pitchFamily="2" charset="0"/>
            </a:endParaRPr>
          </a:p>
        </p:txBody>
      </p:sp>
      <p:sp>
        <p:nvSpPr>
          <p:cNvPr id="66" name="TextBox 1"/>
          <p:cNvSpPr txBox="1"/>
          <p:nvPr/>
        </p:nvSpPr>
        <p:spPr>
          <a:xfrm>
            <a:off x="5257862" y="5763240"/>
            <a:ext cx="432048" cy="302955"/>
          </a:xfrm>
          <a:prstGeom prst="ellipse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>
            <a:defPPr>
              <a:defRPr lang="ru-RU"/>
            </a:defPPr>
            <a:lvl1pPr marL="0" indent="0" algn="ctr">
              <a:defRPr sz="1400" b="1">
                <a:solidFill>
                  <a:prstClr val="black"/>
                </a:solidFill>
                <a:latin typeface="TimesET" pitchFamily="2" charset="0"/>
              </a:defRPr>
            </a:lvl1pPr>
            <a:lvl2pPr indent="0">
              <a:defRPr sz="1100"/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r>
              <a:rPr lang="ru-RU" dirty="0"/>
              <a:t>10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23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83515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45503" y="3687938"/>
            <a:ext cx="4499992" cy="505215"/>
          </a:xfrm>
          <a:prstGeom prst="roundRect">
            <a:avLst/>
          </a:prstGeom>
          <a:solidFill>
            <a:srgbClr val="FFFF99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t"/>
            <a:r>
              <a:rPr lang="ru-RU" sz="1600" b="1" dirty="0" smtClean="0">
                <a:solidFill>
                  <a:schemeClr val="tx1"/>
                </a:solidFill>
                <a:latin typeface="TimesET" pitchFamily="2" charset="0"/>
              </a:rPr>
              <a:t>федеральным законодательством</a:t>
            </a:r>
            <a:endParaRPr lang="ru-RU" sz="1600" b="1" dirty="0">
              <a:solidFill>
                <a:schemeClr val="tx1"/>
              </a:solidFill>
              <a:latin typeface="TimesET" pitchFamily="2" charset="0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45503" y="4743844"/>
            <a:ext cx="4424522" cy="506910"/>
          </a:xfrm>
          <a:prstGeom prst="roundRect">
            <a:avLst/>
          </a:prstGeom>
          <a:solidFill>
            <a:srgbClr val="FFFF99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t"/>
            <a:r>
              <a:rPr lang="ru-RU" sz="1600" b="1" dirty="0" smtClean="0">
                <a:solidFill>
                  <a:schemeClr val="tx1"/>
                </a:solidFill>
                <a:latin typeface="TimesET" pitchFamily="2" charset="0"/>
              </a:rPr>
              <a:t>региональным законодательством</a:t>
            </a:r>
            <a:endParaRPr lang="ru-RU" sz="1600" b="1" dirty="0">
              <a:solidFill>
                <a:schemeClr val="tx1"/>
              </a:solidFill>
              <a:latin typeface="TimesET" pitchFamily="2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135405" y="1005989"/>
            <a:ext cx="9980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solidFill>
                  <a:prstClr val="black"/>
                </a:solidFill>
              </a:rPr>
              <a:t>2014 год</a:t>
            </a:r>
            <a:endParaRPr lang="ru-RU" sz="1600" dirty="0">
              <a:solidFill>
                <a:prstClr val="black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884368" y="1005989"/>
            <a:ext cx="9980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solidFill>
                  <a:prstClr val="black"/>
                </a:solidFill>
              </a:rPr>
              <a:t>2015 год</a:t>
            </a:r>
            <a:endParaRPr lang="ru-RU" sz="1600" dirty="0">
              <a:solidFill>
                <a:prstClr val="black"/>
              </a:solidFill>
            </a:endParaRPr>
          </a:p>
        </p:txBody>
      </p:sp>
      <p:sp>
        <p:nvSpPr>
          <p:cNvPr id="28" name="Овал 27"/>
          <p:cNvSpPr/>
          <p:nvPr/>
        </p:nvSpPr>
        <p:spPr>
          <a:xfrm>
            <a:off x="4668277" y="3290070"/>
            <a:ext cx="1858857" cy="1157330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 w="12700">
            <a:solidFill>
              <a:schemeClr val="accent3">
                <a:lumMod val="60000"/>
                <a:lumOff val="40000"/>
              </a:schemeClr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prstClr val="black"/>
                </a:solidFill>
              </a:rPr>
              <a:t>503,1</a:t>
            </a:r>
            <a:endParaRPr lang="ru-RU" sz="1400" b="1" dirty="0">
              <a:solidFill>
                <a:prstClr val="black"/>
              </a:solidFill>
            </a:endParaRPr>
          </a:p>
        </p:txBody>
      </p:sp>
      <p:sp>
        <p:nvSpPr>
          <p:cNvPr id="30" name="Овал 29"/>
          <p:cNvSpPr/>
          <p:nvPr/>
        </p:nvSpPr>
        <p:spPr>
          <a:xfrm>
            <a:off x="7578954" y="4639087"/>
            <a:ext cx="1537067" cy="934832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 w="12700">
            <a:solidFill>
              <a:schemeClr val="accent3">
                <a:lumMod val="60000"/>
                <a:lumOff val="40000"/>
              </a:schemeClr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prstClr val="black"/>
                </a:solidFill>
              </a:rPr>
              <a:t>673,4</a:t>
            </a:r>
            <a:endParaRPr lang="ru-RU" sz="1400" b="1" dirty="0">
              <a:solidFill>
                <a:prstClr val="black"/>
              </a:solidFill>
            </a:endParaRPr>
          </a:p>
        </p:txBody>
      </p:sp>
      <p:sp>
        <p:nvSpPr>
          <p:cNvPr id="31" name="Овал 30"/>
          <p:cNvSpPr/>
          <p:nvPr/>
        </p:nvSpPr>
        <p:spPr>
          <a:xfrm>
            <a:off x="7578954" y="3290070"/>
            <a:ext cx="1570947" cy="1157331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 w="12700">
            <a:solidFill>
              <a:schemeClr val="accent3">
                <a:lumMod val="60000"/>
                <a:lumOff val="40000"/>
              </a:schemeClr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prstClr val="black"/>
                </a:solidFill>
              </a:rPr>
              <a:t>955,2</a:t>
            </a:r>
            <a:endParaRPr lang="ru-RU" sz="1400" b="1" dirty="0">
              <a:solidFill>
                <a:prstClr val="black"/>
              </a:solidFill>
            </a:endParaRPr>
          </a:p>
        </p:txBody>
      </p:sp>
      <p:sp>
        <p:nvSpPr>
          <p:cNvPr id="32" name="Овал 31"/>
          <p:cNvSpPr/>
          <p:nvPr/>
        </p:nvSpPr>
        <p:spPr>
          <a:xfrm>
            <a:off x="4712379" y="4715122"/>
            <a:ext cx="1844082" cy="858797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 w="12700">
            <a:solidFill>
              <a:schemeClr val="accent3">
                <a:lumMod val="60000"/>
                <a:lumOff val="40000"/>
              </a:schemeClr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prstClr val="black"/>
                </a:solidFill>
              </a:rPr>
              <a:t>667,5</a:t>
            </a:r>
            <a:endParaRPr lang="ru-RU" sz="1400" b="1" dirty="0">
              <a:solidFill>
                <a:prstClr val="black"/>
              </a:solidFill>
            </a:endParaRPr>
          </a:p>
        </p:txBody>
      </p:sp>
      <p:sp>
        <p:nvSpPr>
          <p:cNvPr id="34" name="Овал 33"/>
          <p:cNvSpPr/>
          <p:nvPr/>
        </p:nvSpPr>
        <p:spPr>
          <a:xfrm>
            <a:off x="4643488" y="1592434"/>
            <a:ext cx="2049827" cy="1188721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 w="12700">
            <a:solidFill>
              <a:schemeClr val="accent3">
                <a:lumMod val="60000"/>
                <a:lumOff val="40000"/>
              </a:schemeClr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prstClr val="black"/>
                </a:solidFill>
              </a:rPr>
              <a:t>1 170,6</a:t>
            </a:r>
            <a:endParaRPr lang="ru-RU" sz="1600" b="1" dirty="0">
              <a:solidFill>
                <a:prstClr val="black"/>
              </a:solidFill>
            </a:endParaRPr>
          </a:p>
        </p:txBody>
      </p:sp>
      <p:sp>
        <p:nvSpPr>
          <p:cNvPr id="35" name="Овал 34"/>
          <p:cNvSpPr/>
          <p:nvPr/>
        </p:nvSpPr>
        <p:spPr>
          <a:xfrm>
            <a:off x="7573053" y="1609320"/>
            <a:ext cx="1570947" cy="1184552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 w="12700">
            <a:solidFill>
              <a:schemeClr val="accent3">
                <a:lumMod val="60000"/>
                <a:lumOff val="40000"/>
              </a:schemeClr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prstClr val="black"/>
                </a:solidFill>
              </a:rPr>
              <a:t>1 628,6</a:t>
            </a:r>
            <a:endParaRPr lang="ru-RU" sz="1600" b="1" dirty="0">
              <a:solidFill>
                <a:prstClr val="black"/>
              </a:solidFill>
            </a:endParaRPr>
          </a:p>
        </p:txBody>
      </p:sp>
      <p:cxnSp>
        <p:nvCxnSpPr>
          <p:cNvPr id="36" name="Прямая со стрелкой 35"/>
          <p:cNvCxnSpPr/>
          <p:nvPr/>
        </p:nvCxnSpPr>
        <p:spPr>
          <a:xfrm flipV="1">
            <a:off x="6556461" y="3722531"/>
            <a:ext cx="1022493" cy="2"/>
          </a:xfrm>
          <a:prstGeom prst="straightConnector1">
            <a:avLst/>
          </a:prstGeom>
          <a:ln w="5715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 стрелкой 37"/>
          <p:cNvCxnSpPr/>
          <p:nvPr/>
        </p:nvCxnSpPr>
        <p:spPr>
          <a:xfrm>
            <a:off x="6527134" y="5122052"/>
            <a:ext cx="1051820" cy="0"/>
          </a:xfrm>
          <a:prstGeom prst="straightConnector1">
            <a:avLst/>
          </a:prstGeom>
          <a:ln w="5715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Скругленный прямоугольник 39"/>
          <p:cNvSpPr/>
          <p:nvPr/>
        </p:nvSpPr>
        <p:spPr>
          <a:xfrm>
            <a:off x="45503" y="1814286"/>
            <a:ext cx="4470026" cy="1041538"/>
          </a:xfrm>
          <a:prstGeom prst="roundRect">
            <a:avLst/>
          </a:prstGeom>
          <a:gradFill>
            <a:gsLst>
              <a:gs pos="7000">
                <a:schemeClr val="accent6">
                  <a:lumMod val="40000"/>
                  <a:lumOff val="60000"/>
                </a:schemeClr>
              </a:gs>
              <a:gs pos="49000">
                <a:srgbClr val="FFFF99"/>
              </a:gs>
              <a:gs pos="100000">
                <a:schemeClr val="bg1"/>
              </a:gs>
            </a:gsLst>
            <a:lin ang="16200000" scaled="1"/>
          </a:gra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t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solidFill>
                  <a:prstClr val="black"/>
                </a:solidFill>
                <a:latin typeface="TimesET" pitchFamily="2" charset="0"/>
              </a:rPr>
              <a:t>Итого предоставлено льгот по налогам</a:t>
            </a:r>
            <a:endParaRPr lang="ru-RU" sz="2000" dirty="0">
              <a:solidFill>
                <a:prstClr val="black"/>
              </a:solidFill>
              <a:latin typeface="TimesET" pitchFamily="2" charset="0"/>
            </a:endParaRPr>
          </a:p>
        </p:txBody>
      </p:sp>
      <p:sp>
        <p:nvSpPr>
          <p:cNvPr id="41" name="Овал 40"/>
          <p:cNvSpPr/>
          <p:nvPr/>
        </p:nvSpPr>
        <p:spPr>
          <a:xfrm>
            <a:off x="6177132" y="3301744"/>
            <a:ext cx="1797128" cy="369420"/>
          </a:xfrm>
          <a:prstGeom prst="ellipse">
            <a:avLst/>
          </a:prstGeom>
          <a:noFill/>
          <a:ln w="63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72000" rIns="72000" rtlCol="0" anchor="ctr"/>
          <a:lstStyle/>
          <a:p>
            <a:pPr algn="ctr"/>
            <a:r>
              <a:rPr lang="ru-RU" sz="1600" b="1" dirty="0" smtClean="0">
                <a:solidFill>
                  <a:srgbClr val="7030A0"/>
                </a:solidFill>
              </a:rPr>
              <a:t>+452,1 </a:t>
            </a:r>
            <a:r>
              <a:rPr lang="ru-RU" sz="1600" b="1" dirty="0" err="1" smtClean="0">
                <a:solidFill>
                  <a:srgbClr val="7030A0"/>
                </a:solidFill>
              </a:rPr>
              <a:t>млн.рублей</a:t>
            </a:r>
            <a:endParaRPr lang="ru-RU" sz="1600" b="1" dirty="0">
              <a:solidFill>
                <a:srgbClr val="7030A0"/>
              </a:solidFill>
            </a:endParaRPr>
          </a:p>
        </p:txBody>
      </p:sp>
      <p:sp>
        <p:nvSpPr>
          <p:cNvPr id="42" name="Овал 41"/>
          <p:cNvSpPr/>
          <p:nvPr/>
        </p:nvSpPr>
        <p:spPr>
          <a:xfrm>
            <a:off x="6152012" y="4702481"/>
            <a:ext cx="1716268" cy="369420"/>
          </a:xfrm>
          <a:prstGeom prst="ellipse">
            <a:avLst/>
          </a:prstGeom>
          <a:noFill/>
          <a:ln w="63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72000" rIns="72000" rtlCol="0" anchor="ctr"/>
          <a:lstStyle/>
          <a:p>
            <a:pPr algn="ctr"/>
            <a:r>
              <a:rPr lang="ru-RU" sz="1600" b="1" dirty="0" smtClean="0">
                <a:solidFill>
                  <a:srgbClr val="7030A0"/>
                </a:solidFill>
              </a:rPr>
              <a:t>+5,9 </a:t>
            </a:r>
            <a:r>
              <a:rPr lang="ru-RU" sz="1600" b="1" dirty="0" err="1" smtClean="0">
                <a:solidFill>
                  <a:srgbClr val="7030A0"/>
                </a:solidFill>
              </a:rPr>
              <a:t>млн.рублей</a:t>
            </a:r>
            <a:endParaRPr lang="ru-RU" sz="1600" b="1" dirty="0">
              <a:solidFill>
                <a:srgbClr val="7030A0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6556461" y="3771269"/>
            <a:ext cx="9685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7030A0"/>
                </a:solidFill>
                <a:latin typeface="Calibri"/>
                <a:cs typeface="Times New Roman" panose="02020603050405020304" pitchFamily="18" charset="0"/>
              </a:rPr>
              <a:t>+ 89,9%</a:t>
            </a:r>
            <a:endParaRPr lang="ru-RU" sz="1600" b="1" dirty="0">
              <a:solidFill>
                <a:srgbClr val="7030A0"/>
              </a:solidFill>
              <a:latin typeface="Calibri"/>
              <a:cs typeface="Times New Roman" panose="02020603050405020304" pitchFamily="18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6633523" y="5250754"/>
            <a:ext cx="75324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b="1" dirty="0" smtClean="0">
                <a:solidFill>
                  <a:srgbClr val="7030A0"/>
                </a:solidFill>
                <a:latin typeface="Calibri"/>
                <a:cs typeface="Times New Roman" panose="02020603050405020304" pitchFamily="18" charset="0"/>
              </a:rPr>
              <a:t>+ 0,9%</a:t>
            </a:r>
            <a:endParaRPr lang="ru-RU" sz="1500" b="1" dirty="0">
              <a:solidFill>
                <a:srgbClr val="7030A0"/>
              </a:solidFill>
              <a:latin typeface="Calibri"/>
              <a:cs typeface="Times New Roman" panose="02020603050405020304" pitchFamily="18" charset="0"/>
            </a:endParaRPr>
          </a:p>
        </p:txBody>
      </p:sp>
      <p:cxnSp>
        <p:nvCxnSpPr>
          <p:cNvPr id="47" name="Прямая со стрелкой 46"/>
          <p:cNvCxnSpPr>
            <a:endCxn id="35" idx="2"/>
          </p:cNvCxnSpPr>
          <p:nvPr/>
        </p:nvCxnSpPr>
        <p:spPr>
          <a:xfrm flipV="1">
            <a:off x="6755157" y="2201596"/>
            <a:ext cx="817896" cy="19638"/>
          </a:xfrm>
          <a:prstGeom prst="straightConnector1">
            <a:avLst/>
          </a:prstGeom>
          <a:ln w="5715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Овал 48"/>
          <p:cNvSpPr/>
          <p:nvPr/>
        </p:nvSpPr>
        <p:spPr>
          <a:xfrm>
            <a:off x="6152012" y="1772816"/>
            <a:ext cx="1869137" cy="369420"/>
          </a:xfrm>
          <a:prstGeom prst="ellipse">
            <a:avLst/>
          </a:prstGeom>
          <a:noFill/>
          <a:ln w="63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72000" rIns="72000" rtlCol="0" anchor="ctr"/>
          <a:lstStyle/>
          <a:p>
            <a:pPr algn="ctr"/>
            <a:r>
              <a:rPr lang="ru-RU" sz="1600" b="1" dirty="0" smtClean="0">
                <a:solidFill>
                  <a:srgbClr val="7030A0"/>
                </a:solidFill>
              </a:rPr>
              <a:t>+458,0 </a:t>
            </a:r>
            <a:r>
              <a:rPr lang="ru-RU" sz="1600" b="1" dirty="0" err="1" smtClean="0">
                <a:solidFill>
                  <a:srgbClr val="7030A0"/>
                </a:solidFill>
              </a:rPr>
              <a:t>млн.рублей</a:t>
            </a:r>
            <a:endParaRPr lang="ru-RU" sz="1600" b="1" dirty="0">
              <a:solidFill>
                <a:srgbClr val="7030A0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6679831" y="2307789"/>
            <a:ext cx="96854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b="1" dirty="0" smtClean="0">
                <a:solidFill>
                  <a:srgbClr val="7030A0"/>
                </a:solidFill>
                <a:latin typeface="Calibri"/>
                <a:cs typeface="Times New Roman" panose="02020603050405020304" pitchFamily="18" charset="0"/>
              </a:rPr>
              <a:t>+ 39,1%</a:t>
            </a:r>
            <a:endParaRPr lang="ru-RU" sz="1500" b="1" dirty="0">
              <a:solidFill>
                <a:srgbClr val="7030A0"/>
              </a:solidFill>
              <a:latin typeface="Calibri"/>
              <a:cs typeface="Times New Roman" panose="02020603050405020304" pitchFamily="18" charset="0"/>
            </a:endParaRPr>
          </a:p>
        </p:txBody>
      </p:sp>
      <p:sp>
        <p:nvSpPr>
          <p:cNvPr id="37" name="Заголовок 1"/>
          <p:cNvSpPr>
            <a:spLocks noGrp="1"/>
          </p:cNvSpPr>
          <p:nvPr>
            <p:ph type="title"/>
          </p:nvPr>
        </p:nvSpPr>
        <p:spPr>
          <a:xfrm>
            <a:off x="755576" y="0"/>
            <a:ext cx="8280920" cy="980728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latin typeface="TimesET" pitchFamily="2" charset="0"/>
              </a:rPr>
              <a:t>Выпадающие доходы республиканского бюджета Чувашской Республики в связи с предоставлением налоговых льгот</a:t>
            </a:r>
            <a:endParaRPr lang="ru-RU" sz="2000" b="1" dirty="0">
              <a:latin typeface="TimesET" pitchFamily="2" charset="0"/>
            </a:endParaRPr>
          </a:p>
        </p:txBody>
      </p:sp>
      <p:sp>
        <p:nvSpPr>
          <p:cNvPr id="48" name="Овал 47"/>
          <p:cNvSpPr/>
          <p:nvPr/>
        </p:nvSpPr>
        <p:spPr>
          <a:xfrm>
            <a:off x="4776178" y="2564812"/>
            <a:ext cx="1524184" cy="582024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b="1" dirty="0" smtClean="0">
                <a:solidFill>
                  <a:schemeClr val="tx1"/>
                </a:solidFill>
                <a:latin typeface="TimesET" pitchFamily="2" charset="0"/>
              </a:rPr>
              <a:t>5</a:t>
            </a:r>
            <a:r>
              <a:rPr lang="ru-RU" b="1" dirty="0" smtClean="0">
                <a:solidFill>
                  <a:schemeClr val="tx1"/>
                </a:solidFill>
                <a:latin typeface="TimesET" pitchFamily="2" charset="0"/>
              </a:rPr>
              <a:t>,8% от налоговых доходов</a:t>
            </a:r>
          </a:p>
        </p:txBody>
      </p:sp>
      <p:sp>
        <p:nvSpPr>
          <p:cNvPr id="51" name="Овал 50"/>
          <p:cNvSpPr/>
          <p:nvPr/>
        </p:nvSpPr>
        <p:spPr>
          <a:xfrm>
            <a:off x="7739639" y="2566866"/>
            <a:ext cx="1376381" cy="579970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b="1" dirty="0" smtClean="0">
                <a:solidFill>
                  <a:schemeClr val="tx1"/>
                </a:solidFill>
                <a:latin typeface="TimesET" pitchFamily="2" charset="0"/>
              </a:rPr>
              <a:t>7,8% от </a:t>
            </a:r>
            <a:r>
              <a:rPr lang="ru-RU" b="1" dirty="0">
                <a:solidFill>
                  <a:schemeClr val="tx1"/>
                </a:solidFill>
                <a:latin typeface="TimesET" pitchFamily="2" charset="0"/>
              </a:rPr>
              <a:t>налоговых доходов</a:t>
            </a:r>
          </a:p>
          <a:p>
            <a:pPr algn="ctr">
              <a:defRPr/>
            </a:pPr>
            <a:endParaRPr lang="ru-RU" sz="1000" b="1" dirty="0" smtClean="0">
              <a:solidFill>
                <a:schemeClr val="tx1"/>
              </a:solidFill>
              <a:latin typeface="TimesET" pitchFamily="2" charset="0"/>
            </a:endParaRPr>
          </a:p>
        </p:txBody>
      </p:sp>
      <p:pic>
        <p:nvPicPr>
          <p:cNvPr id="33" name="Picture 2" descr="K:\Общая для обмена\!Audio and Video!\Минфин\besplatnoe_seo_prodvijeni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5314891"/>
            <a:ext cx="2088232" cy="1515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24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09108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Заголовок 15"/>
          <p:cNvSpPr>
            <a:spLocks noGrp="1"/>
          </p:cNvSpPr>
          <p:nvPr>
            <p:ph type="title"/>
          </p:nvPr>
        </p:nvSpPr>
        <p:spPr>
          <a:xfrm>
            <a:off x="755650" y="1"/>
            <a:ext cx="8388351" cy="981075"/>
          </a:xfrm>
        </p:spPr>
        <p:txBody>
          <a:bodyPr/>
          <a:lstStyle/>
          <a:p>
            <a:pPr eaLnBrk="1" hangingPunct="1"/>
            <a:r>
              <a:rPr lang="ru-RU" altLang="ru-RU" sz="2400" b="1" dirty="0" smtClean="0">
                <a:solidFill>
                  <a:schemeClr val="bg1"/>
                </a:solidFill>
                <a:latin typeface="TimesET" pitchFamily="2" charset="0"/>
                <a:cs typeface="Arial Cyr" pitchFamily="34" charset="0"/>
              </a:rPr>
              <a:t>Доходы республиканского бюджета </a:t>
            </a:r>
            <a:br>
              <a:rPr lang="ru-RU" altLang="ru-RU" sz="2400" b="1" dirty="0" smtClean="0">
                <a:solidFill>
                  <a:schemeClr val="bg1"/>
                </a:solidFill>
                <a:latin typeface="TimesET" pitchFamily="2" charset="0"/>
                <a:cs typeface="Arial Cyr" pitchFamily="34" charset="0"/>
              </a:rPr>
            </a:br>
            <a:r>
              <a:rPr lang="ru-RU" altLang="ru-RU" sz="2400" b="1" dirty="0" smtClean="0">
                <a:solidFill>
                  <a:schemeClr val="bg1"/>
                </a:solidFill>
                <a:latin typeface="TimesET" pitchFamily="2" charset="0"/>
                <a:cs typeface="Arial Cyr" pitchFamily="34" charset="0"/>
              </a:rPr>
              <a:t>Чувашской Республики в 2016 году</a:t>
            </a:r>
            <a:endParaRPr lang="ru-RU" altLang="ru-RU" sz="2400" dirty="0" smtClean="0">
              <a:solidFill>
                <a:schemeClr val="bg1"/>
              </a:solidFill>
              <a:latin typeface="TimesET" pitchFamily="2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9631456"/>
              </p:ext>
            </p:extLst>
          </p:nvPr>
        </p:nvGraphicFramePr>
        <p:xfrm>
          <a:off x="35496" y="980725"/>
          <a:ext cx="9073008" cy="5173923"/>
        </p:xfrm>
        <a:graphic>
          <a:graphicData uri="http://schemas.openxmlformats.org/drawingml/2006/table">
            <a:tbl>
              <a:tblPr firstRow="1" firstCol="1" bandRow="1"/>
              <a:tblGrid>
                <a:gridCol w="2666308"/>
                <a:gridCol w="4534492"/>
                <a:gridCol w="1872208"/>
              </a:tblGrid>
              <a:tr h="173312">
                <a:tc>
                  <a:txBody>
                    <a:bodyPr/>
                    <a:lstStyle/>
                    <a:p>
                      <a:endParaRPr lang="ru-RU" sz="800" dirty="0">
                        <a:effectLst/>
                        <a:latin typeface="Calibri"/>
                      </a:endParaRPr>
                    </a:p>
                  </a:txBody>
                  <a:tcPr marL="52709" marR="5270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(млн. рублей)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9" marR="5270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4662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Код бюджетной классификации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9" marR="527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Наименование доходов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9" marR="527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Сумма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9" marR="527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329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9" marR="527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9" marR="527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9" marR="527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05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00010000000000000000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9" marR="527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НАЛОГОВЫЕ И НЕНАЛОГОВЫЕ ДОХОДЫ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9" marR="527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25 138,4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329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00010101000000000110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9" marR="527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Налог на прибыль организаций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9" marR="527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7 243,7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329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00010102000010000110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9" marR="527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Налог на доходы физических лиц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9" marR="527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7 898,5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945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00010302000010000110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9" marR="527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Акцизы по подакцизным товарам, из них: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9" marR="527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4 138,1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329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9" marR="527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Акцизы на алкогольную продукцию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9" marR="527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384,5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329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9" marR="527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Акцизы на пиво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9" marR="527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1 261,5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329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9" marR="527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Акцизы на нефтепродукты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9" marR="527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 </a:t>
                      </a:r>
                      <a:r>
                        <a:rPr lang="ru-RU" sz="12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492,1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918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00010501000000000110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9" marR="527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Налог, взимаемый в связи с применением упрощенной системы налогообложения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9" marR="527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 </a:t>
                      </a:r>
                      <a:r>
                        <a:rPr lang="ru-RU" sz="12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663,1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329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00010602000020000110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9" marR="527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Налог на имущество организаций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9" marR="527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 </a:t>
                      </a:r>
                      <a:r>
                        <a:rPr lang="ru-RU" sz="12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567,5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329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00010604000020000110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9" marR="527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Транспортный налог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9" marR="527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527,8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329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00010605000020000110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9" marR="527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Налог на игорный бизнес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9" marR="527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3,1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329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00010800000000000000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9" marR="527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Государственная пошлина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9" marR="527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116,4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489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00011100000000000000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9" marR="527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Доходы от использования имущества, находящегося в государственной и муниципальной собственности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9" marR="527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273,3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383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00011600000000000000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9" marR="527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Штрафы, санкции, возмещение ущерба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9" marR="527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481,</a:t>
                      </a:r>
                      <a:r>
                        <a:rPr lang="en-US" sz="1200" b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602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00020000000000000000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9" marR="527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БЕЗВОЗМЕЗДНЫЕ ПОСТУПЛЕНИЯ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9" marR="527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16 128,4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329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00020201000000000151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9" marR="527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Дотации 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9" marR="527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7 473,5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329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00020202000000000151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9" marR="527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Субсидии 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9" marR="527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4 271,5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329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00020203000000000151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9" marR="527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Субвенции 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9" marR="527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2 029,3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25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02422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Заголовок 15"/>
          <p:cNvSpPr>
            <a:spLocks noGrp="1"/>
          </p:cNvSpPr>
          <p:nvPr>
            <p:ph type="title"/>
          </p:nvPr>
        </p:nvSpPr>
        <p:spPr>
          <a:xfrm>
            <a:off x="251520" y="1"/>
            <a:ext cx="8892481" cy="800417"/>
          </a:xfrm>
        </p:spPr>
        <p:txBody>
          <a:bodyPr/>
          <a:lstStyle/>
          <a:p>
            <a:pPr eaLnBrk="1" hangingPunct="1"/>
            <a:r>
              <a:rPr lang="ru-RU" altLang="ru-RU" sz="2000" b="1" dirty="0" smtClean="0">
                <a:solidFill>
                  <a:schemeClr val="bg1"/>
                </a:solidFill>
                <a:latin typeface="TimesET" pitchFamily="2" charset="0"/>
                <a:cs typeface="Arial Cyr" pitchFamily="34" charset="0"/>
              </a:rPr>
              <a:t>Расходы республиканского бюджета </a:t>
            </a:r>
            <a:br>
              <a:rPr lang="ru-RU" altLang="ru-RU" sz="2000" b="1" dirty="0" smtClean="0">
                <a:solidFill>
                  <a:schemeClr val="bg1"/>
                </a:solidFill>
                <a:latin typeface="TimesET" pitchFamily="2" charset="0"/>
                <a:cs typeface="Arial Cyr" pitchFamily="34" charset="0"/>
              </a:rPr>
            </a:br>
            <a:r>
              <a:rPr lang="ru-RU" altLang="ru-RU" sz="2000" b="1" dirty="0" smtClean="0">
                <a:solidFill>
                  <a:schemeClr val="bg1"/>
                </a:solidFill>
                <a:latin typeface="TimesET" pitchFamily="2" charset="0"/>
                <a:cs typeface="Arial Cyr" pitchFamily="34" charset="0"/>
              </a:rPr>
              <a:t>Чувашской Республики в 2016 году</a:t>
            </a:r>
            <a:endParaRPr lang="ru-RU" altLang="ru-RU" sz="2000" dirty="0" smtClean="0">
              <a:solidFill>
                <a:schemeClr val="bg1"/>
              </a:solidFill>
              <a:latin typeface="TimesET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814924" y="492615"/>
            <a:ext cx="1331640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b="1" dirty="0" smtClean="0">
                <a:solidFill>
                  <a:schemeClr val="bg1"/>
                </a:solidFill>
                <a:latin typeface="TimesET" pitchFamily="2" charset="0"/>
              </a:rPr>
              <a:t>тыс. рублей</a:t>
            </a:r>
            <a:endParaRPr lang="ru-RU" sz="1400" b="1" dirty="0">
              <a:solidFill>
                <a:schemeClr val="bg1"/>
              </a:solidFill>
              <a:latin typeface="TimesET" pitchFamily="2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089901" y="6521914"/>
            <a:ext cx="1054100" cy="365125"/>
          </a:xfrm>
        </p:spPr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26</a:t>
            </a:fld>
            <a:endParaRPr lang="ru-RU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3" t="24313" r="49659" b="13439"/>
          <a:stretch/>
        </p:blipFill>
        <p:spPr bwMode="auto">
          <a:xfrm>
            <a:off x="-1878" y="708058"/>
            <a:ext cx="9143999" cy="5025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397190" y="3220656"/>
            <a:ext cx="936103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11 139 885,7</a:t>
            </a:r>
            <a:endParaRPr lang="ru-RU" sz="1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602570" y="3249077"/>
            <a:ext cx="539551" cy="1893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85,7</a:t>
            </a:r>
            <a:endParaRPr lang="ru-RU" sz="105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3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4" t="38239" r="49700" b="48207"/>
          <a:stretch/>
        </p:blipFill>
        <p:spPr bwMode="auto">
          <a:xfrm>
            <a:off x="0" y="5733255"/>
            <a:ext cx="9146563" cy="96316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81523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0"/>
            <a:ext cx="8640960" cy="980728"/>
          </a:xfrm>
        </p:spPr>
        <p:txBody>
          <a:bodyPr/>
          <a:lstStyle/>
          <a:p>
            <a:r>
              <a:rPr lang="ru-RU" sz="2000" b="1" dirty="0">
                <a:solidFill>
                  <a:schemeClr val="bg1"/>
                </a:solidFill>
                <a:latin typeface="TimesET" pitchFamily="2" charset="0"/>
                <a:cs typeface="Arial Cyr" pitchFamily="34" charset="0"/>
              </a:rPr>
              <a:t>Расходы республиканского бюджета </a:t>
            </a:r>
            <a:br>
              <a:rPr lang="ru-RU" sz="2000" b="1" dirty="0">
                <a:solidFill>
                  <a:schemeClr val="bg1"/>
                </a:solidFill>
                <a:latin typeface="TimesET" pitchFamily="2" charset="0"/>
                <a:cs typeface="Arial Cyr" pitchFamily="34" charset="0"/>
              </a:rPr>
            </a:br>
            <a:r>
              <a:rPr lang="ru-RU" sz="2000" b="1" dirty="0">
                <a:solidFill>
                  <a:schemeClr val="bg1"/>
                </a:solidFill>
                <a:latin typeface="TimesET" pitchFamily="2" charset="0"/>
                <a:cs typeface="Arial Cyr" pitchFamily="34" charset="0"/>
              </a:rPr>
              <a:t>Чувашской Республики в 2016 году</a:t>
            </a:r>
            <a:endParaRPr lang="ru-RU" sz="2000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27</a:t>
            </a:fld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696168" y="620688"/>
            <a:ext cx="14478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TimesET" pitchFamily="2" charset="0"/>
              </a:rPr>
              <a:t>тыс. рублей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3" t="26919" r="60377" b="13124"/>
          <a:stretch/>
        </p:blipFill>
        <p:spPr bwMode="auto">
          <a:xfrm>
            <a:off x="0" y="908720"/>
            <a:ext cx="9144000" cy="461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5" t="52109" r="49819" b="26457"/>
          <a:stretch/>
        </p:blipFill>
        <p:spPr bwMode="auto">
          <a:xfrm>
            <a:off x="0" y="5526108"/>
            <a:ext cx="9144000" cy="12954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791920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C:\Users\n.nikandrova\Documents\Фото\Новая папка\dsc_275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4693154"/>
            <a:ext cx="2531152" cy="16737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:\ОБП\IvNik\картинки\жилищное.jpe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073052"/>
            <a:ext cx="1944216" cy="12961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T:\ОБП\Метелева\Картинки для презентации\спортивная семья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12" y="5016472"/>
            <a:ext cx="2212640" cy="16594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7" name="Заголовок 15"/>
          <p:cNvSpPr>
            <a:spLocks noGrp="1"/>
          </p:cNvSpPr>
          <p:nvPr>
            <p:ph type="title"/>
          </p:nvPr>
        </p:nvSpPr>
        <p:spPr>
          <a:xfrm>
            <a:off x="755650" y="1"/>
            <a:ext cx="8388351" cy="981075"/>
          </a:xfrm>
        </p:spPr>
        <p:txBody>
          <a:bodyPr/>
          <a:lstStyle/>
          <a:p>
            <a:pPr eaLnBrk="1" hangingPunct="1"/>
            <a:r>
              <a:rPr lang="ru-RU" altLang="ru-RU" sz="2400" b="1" dirty="0" smtClean="0">
                <a:solidFill>
                  <a:schemeClr val="bg1"/>
                </a:solidFill>
                <a:latin typeface="TimesET" pitchFamily="2" charset="0"/>
                <a:cs typeface="Arial Cyr" pitchFamily="34" charset="0"/>
              </a:rPr>
              <a:t>Расходы республиканского бюджета </a:t>
            </a:r>
            <a:br>
              <a:rPr lang="ru-RU" altLang="ru-RU" sz="2400" b="1" dirty="0" smtClean="0">
                <a:solidFill>
                  <a:schemeClr val="bg1"/>
                </a:solidFill>
                <a:latin typeface="TimesET" pitchFamily="2" charset="0"/>
                <a:cs typeface="Arial Cyr" pitchFamily="34" charset="0"/>
              </a:rPr>
            </a:br>
            <a:r>
              <a:rPr lang="ru-RU" altLang="ru-RU" sz="2400" b="1" dirty="0" smtClean="0">
                <a:solidFill>
                  <a:schemeClr val="bg1"/>
                </a:solidFill>
                <a:latin typeface="TimesET" pitchFamily="2" charset="0"/>
                <a:cs typeface="Arial Cyr" pitchFamily="34" charset="0"/>
              </a:rPr>
              <a:t>Чувашской Республики на 2016 год</a:t>
            </a:r>
            <a:endParaRPr lang="ru-RU" altLang="ru-RU" sz="2400" dirty="0" smtClean="0">
              <a:solidFill>
                <a:schemeClr val="bg1"/>
              </a:solidFill>
              <a:latin typeface="TimesET" pitchFamily="2" charset="0"/>
            </a:endParaRPr>
          </a:p>
        </p:txBody>
      </p:sp>
      <p:sp>
        <p:nvSpPr>
          <p:cNvPr id="13" name="TextBox 13"/>
          <p:cNvSpPr txBox="1">
            <a:spLocks noChangeArrowheads="1"/>
          </p:cNvSpPr>
          <p:nvPr/>
        </p:nvSpPr>
        <p:spPr bwMode="auto">
          <a:xfrm>
            <a:off x="7659688" y="919164"/>
            <a:ext cx="148431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 b="1" dirty="0" smtClean="0">
                <a:solidFill>
                  <a:prstClr val="black"/>
                </a:solidFill>
                <a:latin typeface="TimesET" pitchFamily="2" charset="0"/>
              </a:rPr>
              <a:t>млн</a:t>
            </a:r>
            <a:r>
              <a:rPr lang="ru-RU" altLang="ru-RU" sz="1400" b="1" dirty="0">
                <a:solidFill>
                  <a:prstClr val="black"/>
                </a:solidFill>
                <a:latin typeface="TimesET" pitchFamily="2" charset="0"/>
              </a:rPr>
              <a:t>. </a:t>
            </a:r>
            <a:r>
              <a:rPr lang="ru-RU" altLang="ru-RU" sz="1400" b="1" dirty="0" smtClean="0">
                <a:solidFill>
                  <a:prstClr val="black"/>
                </a:solidFill>
                <a:latin typeface="TimesET" pitchFamily="2" charset="0"/>
              </a:rPr>
              <a:t>рублей</a:t>
            </a:r>
            <a:endParaRPr lang="ru-RU" altLang="ru-RU" sz="1400" b="1" dirty="0">
              <a:solidFill>
                <a:prstClr val="black"/>
              </a:solidFill>
              <a:latin typeface="TimesET" pitchFamily="2" charset="0"/>
            </a:endParaRPr>
          </a:p>
        </p:txBody>
      </p:sp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3879572139"/>
              </p:ext>
            </p:extLst>
          </p:nvPr>
        </p:nvGraphicFramePr>
        <p:xfrm>
          <a:off x="251520" y="1124744"/>
          <a:ext cx="6264696" cy="48245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14" name="Скругленный прямоугольник 13"/>
          <p:cNvSpPr/>
          <p:nvPr/>
        </p:nvSpPr>
        <p:spPr>
          <a:xfrm>
            <a:off x="6960024" y="1263162"/>
            <a:ext cx="2076472" cy="581662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ru-RU" b="1" dirty="0" smtClean="0">
                <a:solidFill>
                  <a:prstClr val="black"/>
                </a:solidFill>
                <a:latin typeface="TimesET" pitchFamily="2" charset="0"/>
              </a:rPr>
              <a:t>Будет продолжено строительство</a:t>
            </a:r>
            <a:endParaRPr lang="ru-RU" b="1" dirty="0">
              <a:solidFill>
                <a:prstClr val="black"/>
              </a:solidFill>
              <a:latin typeface="TimesET" pitchFamily="2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6948264" y="2060848"/>
            <a:ext cx="2088233" cy="45229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b="1" dirty="0" err="1" smtClean="0">
                <a:solidFill>
                  <a:prstClr val="black"/>
                </a:solidFill>
                <a:latin typeface="TimesET" pitchFamily="2" charset="0"/>
              </a:rPr>
              <a:t>фельдшерско</a:t>
            </a:r>
            <a:r>
              <a:rPr lang="ru-RU" sz="1200" b="1" dirty="0" smtClean="0">
                <a:solidFill>
                  <a:prstClr val="black"/>
                </a:solidFill>
                <a:latin typeface="TimesET" pitchFamily="2" charset="0"/>
              </a:rPr>
              <a:t> – акушерских пунктов (</a:t>
            </a:r>
            <a:r>
              <a:rPr lang="ru-RU" sz="1200" b="1" dirty="0" err="1" smtClean="0">
                <a:solidFill>
                  <a:prstClr val="black"/>
                </a:solidFill>
                <a:latin typeface="TimesET" pitchFamily="2" charset="0"/>
              </a:rPr>
              <a:t>ФАПов</a:t>
            </a:r>
            <a:r>
              <a:rPr lang="ru-RU" sz="1200" b="1" dirty="0" smtClean="0">
                <a:solidFill>
                  <a:prstClr val="black"/>
                </a:solidFill>
                <a:latin typeface="TimesET" pitchFamily="2" charset="0"/>
              </a:rPr>
              <a:t>)</a:t>
            </a:r>
            <a:endParaRPr lang="ru-RU" sz="1200" b="1" dirty="0">
              <a:solidFill>
                <a:prstClr val="black"/>
              </a:solidFill>
              <a:latin typeface="TimesET" pitchFamily="2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6948264" y="2564904"/>
            <a:ext cx="2111755" cy="45229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b="1" dirty="0" smtClean="0">
                <a:solidFill>
                  <a:prstClr val="black"/>
                </a:solidFill>
                <a:latin typeface="TimesET" pitchFamily="2" charset="0"/>
              </a:rPr>
              <a:t>общеобразовательных школ</a:t>
            </a:r>
            <a:endParaRPr lang="ru-RU" sz="1200" b="1" dirty="0">
              <a:solidFill>
                <a:prstClr val="black"/>
              </a:solidFill>
              <a:latin typeface="TimesET" pitchFamily="2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6960024" y="3089027"/>
            <a:ext cx="2088233" cy="45229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b="1" dirty="0" smtClean="0">
                <a:solidFill>
                  <a:prstClr val="black"/>
                </a:solidFill>
                <a:latin typeface="TimesET" pitchFamily="2" charset="0"/>
              </a:rPr>
              <a:t>спортивных объектов</a:t>
            </a:r>
            <a:endParaRPr lang="ru-RU" sz="1200" b="1" dirty="0">
              <a:solidFill>
                <a:prstClr val="black"/>
              </a:solidFill>
              <a:latin typeface="TimesET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11560" y="3589797"/>
            <a:ext cx="10081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ET" pitchFamily="2" charset="0"/>
              </a:rPr>
              <a:t>28,8%</a:t>
            </a:r>
            <a:endParaRPr lang="ru-RU" sz="2000" b="1" dirty="0">
              <a:latin typeface="TimesET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427984" y="1599925"/>
            <a:ext cx="7920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ET" pitchFamily="2" charset="0"/>
              </a:rPr>
              <a:t>4,2%</a:t>
            </a:r>
            <a:endParaRPr lang="ru-RU" sz="2000" b="1" dirty="0">
              <a:latin typeface="TimesET" pitchFamily="2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8348594" y="3635973"/>
            <a:ext cx="687902" cy="45229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b="1" dirty="0" smtClean="0">
                <a:solidFill>
                  <a:prstClr val="black"/>
                </a:solidFill>
                <a:latin typeface="TimesET" pitchFamily="2" charset="0"/>
              </a:rPr>
              <a:t>и т.д.</a:t>
            </a:r>
            <a:endParaRPr lang="ru-RU" sz="1200" b="1" dirty="0">
              <a:solidFill>
                <a:prstClr val="black"/>
              </a:solidFill>
              <a:latin typeface="TimesET" pitchFamily="2" charset="0"/>
            </a:endParaRPr>
          </a:p>
        </p:txBody>
      </p:sp>
      <p:sp>
        <p:nvSpPr>
          <p:cNvPr id="20" name="TextBox 6"/>
          <p:cNvSpPr txBox="1"/>
          <p:nvPr/>
        </p:nvSpPr>
        <p:spPr>
          <a:xfrm>
            <a:off x="3203848" y="5954805"/>
            <a:ext cx="10408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b="1" dirty="0" smtClean="0">
                <a:solidFill>
                  <a:schemeClr val="tx1"/>
                </a:solidFill>
                <a:latin typeface="TimesET" pitchFamily="2" charset="0"/>
              </a:rPr>
              <a:t>19,3%</a:t>
            </a:r>
            <a:endParaRPr lang="ru-RU" sz="2000" b="1" dirty="0">
              <a:solidFill>
                <a:schemeClr val="tx1"/>
              </a:solidFill>
              <a:latin typeface="TimesET" pitchFamily="2" charset="0"/>
            </a:endParaRPr>
          </a:p>
        </p:txBody>
      </p:sp>
      <p:pic>
        <p:nvPicPr>
          <p:cNvPr id="1027" name="Picture 3" descr="T:\ОБП\Метелева\Картинки для презентации\сельское хозво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28" y="919164"/>
            <a:ext cx="1816968" cy="13577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28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17034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0"/>
            <a:ext cx="7992888" cy="980728"/>
          </a:xfrm>
        </p:spPr>
        <p:txBody>
          <a:bodyPr/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Расходные полномочия Чувашской Республики в 2016 году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00791565"/>
              </p:ext>
            </p:extLst>
          </p:nvPr>
        </p:nvGraphicFramePr>
        <p:xfrm>
          <a:off x="107504" y="1196752"/>
          <a:ext cx="8640960" cy="52565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29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40764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i.smirnov\Documents\Бюджет для граждан\Фото\995466a8d0f44a4180ea1ad4c264bf4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8636" y="3920443"/>
            <a:ext cx="3197928" cy="2131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Прямоугольник 70"/>
          <p:cNvSpPr/>
          <p:nvPr/>
        </p:nvSpPr>
        <p:spPr>
          <a:xfrm>
            <a:off x="251520" y="4023799"/>
            <a:ext cx="5577116" cy="346366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25730" tIns="62865" rIns="125730" bIns="62865" numCol="1" spcCol="1270" anchor="ctr" anchorCtr="0">
            <a:noAutofit/>
          </a:bodyPr>
          <a:lstStyle/>
          <a:p>
            <a:pPr marL="285750" lvl="1" indent="-285750" defTabSz="1466850">
              <a:lnSpc>
                <a:spcPct val="90000"/>
              </a:lnSpc>
              <a:spcAft>
                <a:spcPct val="15000"/>
              </a:spcAft>
              <a:buFontTx/>
              <a:buChar char="••"/>
            </a:pPr>
            <a:endParaRPr lang="ru-RU" sz="33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67544" y="1196752"/>
            <a:ext cx="81056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i="1" dirty="0" smtClean="0">
                <a:solidFill>
                  <a:prstClr val="black"/>
                </a:solidFill>
                <a:cs typeface="+mn-cs"/>
              </a:rPr>
              <a:t>Бюджет</a:t>
            </a:r>
            <a:r>
              <a:rPr lang="ru-RU" dirty="0" smtClean="0">
                <a:solidFill>
                  <a:prstClr val="black"/>
                </a:solidFill>
                <a:cs typeface="+mn-cs"/>
              </a:rPr>
              <a:t> – план доходов и направлений расходования денежных средств любого экономического объекта (от государства до семьи), устанавливаемый на определенный период времени</a:t>
            </a:r>
            <a:endParaRPr lang="ru-RU" dirty="0">
              <a:solidFill>
                <a:prstClr val="black"/>
              </a:solidFill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67544" y="2206029"/>
            <a:ext cx="81056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i="1" dirty="0" smtClean="0">
                <a:solidFill>
                  <a:prstClr val="black"/>
                </a:solidFill>
                <a:cs typeface="+mn-cs"/>
              </a:rPr>
              <a:t>Бюджетная система </a:t>
            </a:r>
            <a:r>
              <a:rPr lang="ru-RU" dirty="0" smtClean="0">
                <a:solidFill>
                  <a:prstClr val="black"/>
                </a:solidFill>
                <a:cs typeface="+mn-cs"/>
              </a:rPr>
              <a:t>– совокупность бюджетов различных видов, организованных в определенную систему</a:t>
            </a:r>
            <a:endParaRPr lang="ru-RU" dirty="0">
              <a:solidFill>
                <a:prstClr val="black"/>
              </a:solidFill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67544" y="2981023"/>
            <a:ext cx="81056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i="1" dirty="0" smtClean="0">
                <a:solidFill>
                  <a:prstClr val="black"/>
                </a:solidFill>
                <a:cs typeface="+mn-cs"/>
              </a:rPr>
              <a:t>Межбюджетные трансферты </a:t>
            </a:r>
            <a:r>
              <a:rPr lang="ru-RU" dirty="0" smtClean="0">
                <a:solidFill>
                  <a:prstClr val="black"/>
                </a:solidFill>
                <a:cs typeface="+mn-cs"/>
              </a:rPr>
              <a:t>– средства, предоставляемые одним бюджетом бюджетной системы другому бюджету бюджетной системы</a:t>
            </a:r>
            <a:endParaRPr lang="ru-RU" dirty="0">
              <a:solidFill>
                <a:prstClr val="black"/>
              </a:solidFill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50003" y="5733256"/>
            <a:ext cx="53610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i="1" dirty="0">
                <a:solidFill>
                  <a:prstClr val="black"/>
                </a:solidFill>
                <a:cs typeface="+mn-cs"/>
              </a:rPr>
              <a:t>Субвенции</a:t>
            </a:r>
            <a:r>
              <a:rPr lang="ru-RU" dirty="0">
                <a:solidFill>
                  <a:prstClr val="black"/>
                </a:solidFill>
                <a:cs typeface="+mn-cs"/>
              </a:rPr>
              <a:t> </a:t>
            </a:r>
            <a:r>
              <a:rPr lang="ru-RU" dirty="0" smtClean="0">
                <a:solidFill>
                  <a:prstClr val="black"/>
                </a:solidFill>
                <a:cs typeface="+mn-cs"/>
              </a:rPr>
              <a:t>– межбюджетные </a:t>
            </a:r>
            <a:r>
              <a:rPr lang="ru-RU" dirty="0">
                <a:solidFill>
                  <a:prstClr val="black"/>
                </a:solidFill>
                <a:cs typeface="+mn-cs"/>
              </a:rPr>
              <a:t>трансферты, </a:t>
            </a:r>
            <a:r>
              <a:rPr lang="ru-RU" dirty="0" smtClean="0">
                <a:solidFill>
                  <a:prstClr val="black"/>
                </a:solidFill>
                <a:cs typeface="+mn-cs"/>
              </a:rPr>
              <a:t>предоставляемые на </a:t>
            </a:r>
            <a:r>
              <a:rPr lang="ru-RU" u="sng" dirty="0" smtClean="0">
                <a:solidFill>
                  <a:prstClr val="black"/>
                </a:solidFill>
                <a:cs typeface="+mn-cs"/>
              </a:rPr>
              <a:t>финансирование переданных полномочий</a:t>
            </a:r>
            <a:r>
              <a:rPr lang="ru-RU" dirty="0" smtClean="0">
                <a:solidFill>
                  <a:prstClr val="black"/>
                </a:solidFill>
                <a:cs typeface="+mn-cs"/>
              </a:rPr>
              <a:t> </a:t>
            </a:r>
            <a:endParaRPr lang="ru-RU" dirty="0">
              <a:solidFill>
                <a:prstClr val="black"/>
              </a:solidFill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75870" y="4680374"/>
            <a:ext cx="53610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i="1" dirty="0">
                <a:solidFill>
                  <a:prstClr val="black"/>
                </a:solidFill>
                <a:cs typeface="+mn-cs"/>
              </a:rPr>
              <a:t>Субсидии</a:t>
            </a:r>
            <a:r>
              <a:rPr lang="ru-RU" dirty="0">
                <a:solidFill>
                  <a:prstClr val="black"/>
                </a:solidFill>
                <a:cs typeface="+mn-cs"/>
              </a:rPr>
              <a:t> </a:t>
            </a:r>
            <a:r>
              <a:rPr lang="ru-RU" dirty="0" smtClean="0">
                <a:solidFill>
                  <a:prstClr val="black"/>
                </a:solidFill>
                <a:cs typeface="+mn-cs"/>
              </a:rPr>
              <a:t>– межбюджетные </a:t>
            </a:r>
            <a:r>
              <a:rPr lang="ru-RU" dirty="0">
                <a:solidFill>
                  <a:prstClr val="black"/>
                </a:solidFill>
                <a:cs typeface="+mn-cs"/>
              </a:rPr>
              <a:t>трансферты, предоставляемые </a:t>
            </a:r>
            <a:r>
              <a:rPr lang="ru-RU" dirty="0" smtClean="0">
                <a:solidFill>
                  <a:prstClr val="black"/>
                </a:solidFill>
                <a:cs typeface="+mn-cs"/>
              </a:rPr>
              <a:t>на условиях </a:t>
            </a:r>
            <a:r>
              <a:rPr lang="ru-RU" u="sng" dirty="0" smtClean="0">
                <a:solidFill>
                  <a:prstClr val="black"/>
                </a:solidFill>
                <a:cs typeface="+mn-cs"/>
              </a:rPr>
              <a:t>долевого финансировани</a:t>
            </a:r>
            <a:r>
              <a:rPr lang="ru-RU" dirty="0" smtClean="0">
                <a:solidFill>
                  <a:prstClr val="black"/>
                </a:solidFill>
                <a:cs typeface="+mn-cs"/>
              </a:rPr>
              <a:t>я расходов</a:t>
            </a:r>
            <a:endParaRPr lang="ru-RU" dirty="0">
              <a:solidFill>
                <a:prstClr val="black"/>
              </a:solidFill>
              <a:cs typeface="+mn-cs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1142976" y="214290"/>
            <a:ext cx="7072362" cy="571504"/>
          </a:xfrm>
          <a:prstGeom prst="rect">
            <a:avLst/>
          </a:prstGeom>
          <a:gradFill flip="none" rotWithShape="1">
            <a:gsLst>
              <a:gs pos="0">
                <a:srgbClr val="FFF200"/>
              </a:gs>
              <a:gs pos="25000">
                <a:srgbClr val="FFC000"/>
              </a:gs>
              <a:gs pos="71000">
                <a:srgbClr val="C00000"/>
              </a:gs>
              <a:gs pos="100000">
                <a:srgbClr val="4D0808"/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20000"/>
              </a:spcBef>
              <a:buFont typeface="Arial" charset="0"/>
              <a:buNone/>
              <a:defRPr/>
            </a:pPr>
            <a:r>
              <a:rPr lang="ru-RU" sz="2400" b="1" i="1" dirty="0" smtClean="0">
                <a:solidFill>
                  <a:prstClr val="white"/>
                </a:solidFill>
              </a:rPr>
              <a:t>Глоссарий</a:t>
            </a:r>
            <a:endParaRPr lang="ru-RU" sz="2400" b="1" i="1" dirty="0">
              <a:solidFill>
                <a:prstClr val="white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75870" y="3723834"/>
            <a:ext cx="53527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i="1" dirty="0" smtClean="0">
                <a:solidFill>
                  <a:prstClr val="black"/>
                </a:solidFill>
                <a:cs typeface="+mn-cs"/>
              </a:rPr>
              <a:t>Дотации </a:t>
            </a:r>
            <a:r>
              <a:rPr lang="ru-RU" dirty="0" smtClean="0">
                <a:solidFill>
                  <a:prstClr val="black"/>
                </a:solidFill>
                <a:cs typeface="+mn-cs"/>
              </a:rPr>
              <a:t>– межбюджетные трансферты, предоставляемые </a:t>
            </a:r>
            <a:r>
              <a:rPr lang="ru-RU" u="sng" dirty="0" smtClean="0">
                <a:solidFill>
                  <a:prstClr val="black"/>
                </a:solidFill>
                <a:cs typeface="+mn-cs"/>
              </a:rPr>
              <a:t>без конкретной цели</a:t>
            </a:r>
            <a:r>
              <a:rPr lang="ru-RU" dirty="0" smtClean="0">
                <a:solidFill>
                  <a:prstClr val="black"/>
                </a:solidFill>
                <a:cs typeface="+mn-cs"/>
              </a:rPr>
              <a:t> и условий их использования</a:t>
            </a:r>
            <a:endParaRPr lang="ru-RU" dirty="0">
              <a:solidFill>
                <a:prstClr val="black"/>
              </a:solidFill>
              <a:cs typeface="+mn-cs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64553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2180027"/>
              </p:ext>
            </p:extLst>
          </p:nvPr>
        </p:nvGraphicFramePr>
        <p:xfrm>
          <a:off x="4139952" y="1220699"/>
          <a:ext cx="4444595" cy="56038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Прямая соединительная линия 7"/>
          <p:cNvSpPr/>
          <p:nvPr/>
        </p:nvSpPr>
        <p:spPr>
          <a:xfrm flipH="1">
            <a:off x="7596336" y="1844824"/>
            <a:ext cx="1145642" cy="4529334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6147" name="Заголовок 15"/>
          <p:cNvSpPr>
            <a:spLocks noGrp="1"/>
          </p:cNvSpPr>
          <p:nvPr>
            <p:ph type="title"/>
          </p:nvPr>
        </p:nvSpPr>
        <p:spPr>
          <a:xfrm>
            <a:off x="755650" y="0"/>
            <a:ext cx="8388350" cy="981075"/>
          </a:xfrm>
        </p:spPr>
        <p:txBody>
          <a:bodyPr/>
          <a:lstStyle/>
          <a:p>
            <a:r>
              <a:rPr lang="ru-RU" alt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консолидированного бюджета  Чувашской Республики на реальный сектор экономики</a:t>
            </a:r>
            <a:endParaRPr lang="ru-RU" altLang="ru-RU" sz="2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8339956" y="2708920"/>
            <a:ext cx="804044" cy="369029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050" b="1" dirty="0" smtClean="0">
                <a:solidFill>
                  <a:prstClr val="black"/>
                </a:solidFill>
                <a:latin typeface="TimesET" pitchFamily="2" charset="0"/>
              </a:rPr>
              <a:t>3</a:t>
            </a:r>
            <a:r>
              <a:rPr lang="en-US" sz="1050" b="1" dirty="0" smtClean="0">
                <a:solidFill>
                  <a:prstClr val="black"/>
                </a:solidFill>
                <a:latin typeface="TimesET" pitchFamily="2" charset="0"/>
              </a:rPr>
              <a:t> </a:t>
            </a:r>
            <a:r>
              <a:rPr lang="ru-RU" sz="1050" b="1" dirty="0" smtClean="0">
                <a:solidFill>
                  <a:prstClr val="black"/>
                </a:solidFill>
                <a:latin typeface="TimesET" pitchFamily="2" charset="0"/>
              </a:rPr>
              <a:t>место</a:t>
            </a:r>
            <a:endParaRPr lang="ru-RU" sz="1050" b="1" dirty="0">
              <a:solidFill>
                <a:prstClr val="black"/>
              </a:solidFill>
              <a:latin typeface="TimesET" pitchFamily="2" charset="0"/>
            </a:endParaRPr>
          </a:p>
        </p:txBody>
      </p:sp>
      <p:sp>
        <p:nvSpPr>
          <p:cNvPr id="13" name="TextBox 13"/>
          <p:cNvSpPr txBox="1">
            <a:spLocks noChangeArrowheads="1"/>
          </p:cNvSpPr>
          <p:nvPr/>
        </p:nvSpPr>
        <p:spPr bwMode="auto">
          <a:xfrm>
            <a:off x="7659688" y="919163"/>
            <a:ext cx="14843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 b="1" dirty="0" smtClean="0">
                <a:solidFill>
                  <a:prstClr val="black"/>
                </a:solidFill>
                <a:latin typeface="Arial" charset="0"/>
              </a:rPr>
              <a:t>млн</a:t>
            </a:r>
            <a:r>
              <a:rPr lang="ru-RU" altLang="ru-RU" sz="1400" b="1" dirty="0">
                <a:solidFill>
                  <a:prstClr val="black"/>
                </a:solidFill>
                <a:latin typeface="Arial" charset="0"/>
              </a:rPr>
              <a:t>. </a:t>
            </a:r>
            <a:r>
              <a:rPr lang="ru-RU" altLang="ru-RU" sz="1400" b="1" dirty="0" smtClean="0">
                <a:solidFill>
                  <a:prstClr val="black"/>
                </a:solidFill>
                <a:latin typeface="Arial" charset="0"/>
              </a:rPr>
              <a:t>рублей</a:t>
            </a:r>
            <a:endParaRPr lang="ru-RU" altLang="ru-RU" sz="1400" b="1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54589" y="6469961"/>
            <a:ext cx="5569539" cy="3603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sz="1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*–  по информации, размещенной на </a:t>
            </a:r>
            <a:r>
              <a:rPr lang="ru-RU" sz="1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официальном сайте </a:t>
            </a:r>
            <a:r>
              <a:rPr lang="ru-RU" sz="1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Федерального казначейства </a:t>
            </a:r>
            <a:r>
              <a:rPr lang="ru-RU" sz="1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России</a:t>
            </a:r>
            <a:endParaRPr lang="ru-RU" sz="1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9" name="Диаграмма 2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35959502"/>
              </p:ext>
            </p:extLst>
          </p:nvPr>
        </p:nvGraphicFramePr>
        <p:xfrm>
          <a:off x="0" y="1309116"/>
          <a:ext cx="4536504" cy="49731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30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74198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Заголовок 15"/>
          <p:cNvSpPr>
            <a:spLocks noGrp="1"/>
          </p:cNvSpPr>
          <p:nvPr>
            <p:ph type="title"/>
          </p:nvPr>
        </p:nvSpPr>
        <p:spPr>
          <a:xfrm>
            <a:off x="755650" y="0"/>
            <a:ext cx="8388350" cy="981075"/>
          </a:xfrm>
        </p:spPr>
        <p:txBody>
          <a:bodyPr/>
          <a:lstStyle/>
          <a:p>
            <a:r>
              <a:rPr lang="ru-RU" alt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Удельный вес расходов в отдельных секторах экономики</a:t>
            </a:r>
            <a:endParaRPr lang="ru-RU" altLang="ru-RU" sz="20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3"/>
          <p:cNvSpPr txBox="1">
            <a:spLocks noChangeArrowheads="1"/>
          </p:cNvSpPr>
          <p:nvPr/>
        </p:nvSpPr>
        <p:spPr bwMode="auto">
          <a:xfrm>
            <a:off x="3727113" y="1859349"/>
            <a:ext cx="191883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 b="1" dirty="0" smtClean="0">
                <a:solidFill>
                  <a:prstClr val="black"/>
                </a:solidFill>
                <a:latin typeface="Arial" charset="0"/>
              </a:rPr>
              <a:t>Социальная сфера</a:t>
            </a:r>
            <a:endParaRPr lang="ru-RU" altLang="ru-RU" sz="1400" b="1" dirty="0">
              <a:solidFill>
                <a:prstClr val="black"/>
              </a:solidFill>
              <a:latin typeface="Arial" charset="0"/>
            </a:endParaRPr>
          </a:p>
        </p:txBody>
      </p:sp>
      <p:pic>
        <p:nvPicPr>
          <p:cNvPr id="1026" name="Picture 2" descr="E:\20.08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860208"/>
            <a:ext cx="2046678" cy="18837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E:\24(6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7419" y="4768376"/>
            <a:ext cx="2352205" cy="16413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:\111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6213" y="4242143"/>
            <a:ext cx="2123124" cy="1592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c11bb0dad1d0d55dc4cae700df42b3d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043" y="1252127"/>
            <a:ext cx="2212640" cy="15330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E:\1437379820-65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0813" y="1252127"/>
            <a:ext cx="2513924" cy="15222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T:\ОБП\Метелева\Картинки для презентации\спортивная семья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2851" y="2045846"/>
            <a:ext cx="2212640" cy="16594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3"/>
          <p:cNvSpPr txBox="1">
            <a:spLocks noChangeArrowheads="1"/>
          </p:cNvSpPr>
          <p:nvPr/>
        </p:nvSpPr>
        <p:spPr bwMode="auto">
          <a:xfrm>
            <a:off x="6522533" y="3900638"/>
            <a:ext cx="200465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b="1" dirty="0" smtClean="0">
                <a:solidFill>
                  <a:prstClr val="black"/>
                </a:solidFill>
                <a:latin typeface="Arial" charset="0"/>
              </a:rPr>
              <a:t>Охрана окружающей среды</a:t>
            </a:r>
            <a:endParaRPr lang="ru-RU" altLang="ru-RU" sz="1400" b="1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1" name="TextBox 13"/>
          <p:cNvSpPr txBox="1">
            <a:spLocks noChangeArrowheads="1"/>
          </p:cNvSpPr>
          <p:nvPr/>
        </p:nvSpPr>
        <p:spPr bwMode="auto">
          <a:xfrm>
            <a:off x="6965774" y="1098237"/>
            <a:ext cx="120400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 b="1" dirty="0" smtClean="0">
                <a:solidFill>
                  <a:prstClr val="black"/>
                </a:solidFill>
                <a:latin typeface="Arial" charset="0"/>
              </a:rPr>
              <a:t>Транспорт</a:t>
            </a:r>
            <a:endParaRPr lang="ru-RU" altLang="ru-RU" sz="1400" b="1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2" name="TextBox 13"/>
          <p:cNvSpPr txBox="1">
            <a:spLocks noChangeArrowheads="1"/>
          </p:cNvSpPr>
          <p:nvPr/>
        </p:nvSpPr>
        <p:spPr bwMode="auto">
          <a:xfrm>
            <a:off x="3385762" y="4506766"/>
            <a:ext cx="213551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b="1" dirty="0" smtClean="0">
                <a:solidFill>
                  <a:prstClr val="black"/>
                </a:solidFill>
                <a:latin typeface="Arial" charset="0"/>
              </a:rPr>
              <a:t>Сельское хозяйство и рыболовство</a:t>
            </a:r>
            <a:endParaRPr lang="ru-RU" altLang="ru-RU" sz="1400" b="1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3" name="TextBox 13"/>
          <p:cNvSpPr txBox="1">
            <a:spLocks noChangeArrowheads="1"/>
          </p:cNvSpPr>
          <p:nvPr/>
        </p:nvSpPr>
        <p:spPr bwMode="auto">
          <a:xfrm>
            <a:off x="168414" y="3443716"/>
            <a:ext cx="252836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b="1" dirty="0" smtClean="0">
                <a:solidFill>
                  <a:prstClr val="black"/>
                </a:solidFill>
                <a:latin typeface="Arial" charset="0"/>
              </a:rPr>
              <a:t>Жилищно-коммунальное хозяйство</a:t>
            </a:r>
            <a:endParaRPr lang="ru-RU" altLang="ru-RU" sz="1400" b="1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4" name="TextBox 13"/>
          <p:cNvSpPr txBox="1">
            <a:spLocks noChangeArrowheads="1"/>
          </p:cNvSpPr>
          <p:nvPr/>
        </p:nvSpPr>
        <p:spPr bwMode="auto">
          <a:xfrm>
            <a:off x="777947" y="1098238"/>
            <a:ext cx="191883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 b="1" dirty="0" smtClean="0">
                <a:solidFill>
                  <a:prstClr val="black"/>
                </a:solidFill>
                <a:latin typeface="Arial" charset="0"/>
              </a:rPr>
              <a:t>Лесное хозяйство</a:t>
            </a:r>
            <a:endParaRPr lang="ru-RU" altLang="ru-RU" sz="1400" b="1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5" name="TextBox 13"/>
          <p:cNvSpPr txBox="1">
            <a:spLocks noChangeArrowheads="1"/>
          </p:cNvSpPr>
          <p:nvPr/>
        </p:nvSpPr>
        <p:spPr bwMode="auto">
          <a:xfrm>
            <a:off x="549293" y="2721697"/>
            <a:ext cx="237613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b="1" i="1" dirty="0" smtClean="0">
                <a:solidFill>
                  <a:srgbClr val="7030A0"/>
                </a:solidFill>
                <a:latin typeface="Arial" charset="0"/>
              </a:rPr>
              <a:t>228 руб. на 1 гектар лесного фонда</a:t>
            </a:r>
            <a:endParaRPr lang="ru-RU" altLang="ru-RU" sz="1400" b="1" i="1" dirty="0">
              <a:solidFill>
                <a:srgbClr val="7030A0"/>
              </a:solidFill>
              <a:latin typeface="Arial" charset="0"/>
            </a:endParaRPr>
          </a:p>
        </p:txBody>
      </p:sp>
      <p:sp>
        <p:nvSpPr>
          <p:cNvPr id="26" name="TextBox 13"/>
          <p:cNvSpPr txBox="1">
            <a:spLocks noChangeArrowheads="1"/>
          </p:cNvSpPr>
          <p:nvPr/>
        </p:nvSpPr>
        <p:spPr bwMode="auto">
          <a:xfrm>
            <a:off x="3449352" y="3598598"/>
            <a:ext cx="237613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b="1" i="1" dirty="0" smtClean="0">
                <a:solidFill>
                  <a:srgbClr val="7030A0"/>
                </a:solidFill>
                <a:latin typeface="Arial" charset="0"/>
              </a:rPr>
              <a:t>20 424 руб. на 1 жителя республики</a:t>
            </a:r>
            <a:endParaRPr lang="ru-RU" altLang="ru-RU" sz="1400" b="1" i="1" dirty="0">
              <a:solidFill>
                <a:srgbClr val="7030A0"/>
              </a:solidFill>
              <a:latin typeface="Arial" charset="0"/>
            </a:endParaRPr>
          </a:p>
        </p:txBody>
      </p:sp>
      <p:sp>
        <p:nvSpPr>
          <p:cNvPr id="27" name="TextBox 13"/>
          <p:cNvSpPr txBox="1">
            <a:spLocks noChangeArrowheads="1"/>
          </p:cNvSpPr>
          <p:nvPr/>
        </p:nvSpPr>
        <p:spPr bwMode="auto">
          <a:xfrm>
            <a:off x="6379704" y="5754276"/>
            <a:ext cx="237613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b="1" i="1" dirty="0" smtClean="0">
                <a:solidFill>
                  <a:srgbClr val="7030A0"/>
                </a:solidFill>
                <a:latin typeface="Arial" charset="0"/>
              </a:rPr>
              <a:t>20 руб. на 1 жителя республики</a:t>
            </a:r>
            <a:endParaRPr lang="ru-RU" altLang="ru-RU" sz="1400" b="1" i="1" dirty="0">
              <a:solidFill>
                <a:srgbClr val="7030A0"/>
              </a:solidFill>
              <a:latin typeface="Arial" charset="0"/>
            </a:endParaRPr>
          </a:p>
        </p:txBody>
      </p:sp>
      <p:sp>
        <p:nvSpPr>
          <p:cNvPr id="28" name="TextBox 13"/>
          <p:cNvSpPr txBox="1">
            <a:spLocks noChangeArrowheads="1"/>
          </p:cNvSpPr>
          <p:nvPr/>
        </p:nvSpPr>
        <p:spPr bwMode="auto">
          <a:xfrm>
            <a:off x="6345194" y="2613976"/>
            <a:ext cx="237613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b="1" i="1" dirty="0" smtClean="0">
                <a:solidFill>
                  <a:srgbClr val="7030A0"/>
                </a:solidFill>
                <a:latin typeface="Arial" charset="0"/>
              </a:rPr>
              <a:t>249 руб. на 1 жителя республики</a:t>
            </a:r>
            <a:endParaRPr lang="ru-RU" altLang="ru-RU" sz="1400" b="1" i="1" dirty="0">
              <a:solidFill>
                <a:srgbClr val="7030A0"/>
              </a:solidFill>
              <a:latin typeface="Arial" charset="0"/>
            </a:endParaRPr>
          </a:p>
        </p:txBody>
      </p:sp>
      <p:sp>
        <p:nvSpPr>
          <p:cNvPr id="29" name="TextBox 13"/>
          <p:cNvSpPr txBox="1">
            <a:spLocks noChangeArrowheads="1"/>
          </p:cNvSpPr>
          <p:nvPr/>
        </p:nvSpPr>
        <p:spPr bwMode="auto">
          <a:xfrm>
            <a:off x="3244467" y="6250296"/>
            <a:ext cx="237613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b="1" i="1" dirty="0">
                <a:solidFill>
                  <a:srgbClr val="7030A0"/>
                </a:solidFill>
                <a:latin typeface="Arial" charset="0"/>
              </a:rPr>
              <a:t>4</a:t>
            </a:r>
            <a:r>
              <a:rPr lang="ru-RU" altLang="ru-RU" sz="1400" b="1" i="1" dirty="0" smtClean="0">
                <a:solidFill>
                  <a:srgbClr val="7030A0"/>
                </a:solidFill>
                <a:latin typeface="Arial" charset="0"/>
              </a:rPr>
              <a:t> 837 руб. на 1 жителя сельской местности</a:t>
            </a:r>
            <a:endParaRPr lang="ru-RU" altLang="ru-RU" sz="1400" b="1" i="1" dirty="0">
              <a:solidFill>
                <a:srgbClr val="7030A0"/>
              </a:solidFill>
              <a:latin typeface="Arial" charset="0"/>
            </a:endParaRPr>
          </a:p>
        </p:txBody>
      </p:sp>
      <p:sp>
        <p:nvSpPr>
          <p:cNvPr id="30" name="TextBox 13"/>
          <p:cNvSpPr txBox="1">
            <a:spLocks noChangeArrowheads="1"/>
          </p:cNvSpPr>
          <p:nvPr/>
        </p:nvSpPr>
        <p:spPr bwMode="auto">
          <a:xfrm>
            <a:off x="244526" y="5712185"/>
            <a:ext cx="237613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b="1" i="1" dirty="0" smtClean="0">
                <a:solidFill>
                  <a:srgbClr val="7030A0"/>
                </a:solidFill>
                <a:latin typeface="Arial" charset="0"/>
              </a:rPr>
              <a:t>1 474 руб. на 1 жителя республики</a:t>
            </a:r>
            <a:endParaRPr lang="ru-RU" altLang="ru-RU" sz="1400" b="1" i="1" dirty="0">
              <a:solidFill>
                <a:srgbClr val="7030A0"/>
              </a:solidFill>
              <a:latin typeface="Arial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31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01242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9613" y="136421"/>
            <a:ext cx="9004387" cy="707886"/>
          </a:xfrm>
          <a:noFill/>
          <a:ln>
            <a:noFill/>
          </a:ln>
          <a:extLst/>
        </p:spPr>
        <p:txBody>
          <a:bodyPr wrap="square">
            <a:spAutoFit/>
          </a:bodyPr>
          <a:lstStyle/>
          <a:p>
            <a:pPr eaLnBrk="1" hangingPunct="1"/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Расходы на реализацию Указов Президента </a:t>
            </a:r>
            <a:b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Российской </a:t>
            </a: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Федерации от 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 мая 2012 года №596-606  в </a:t>
            </a: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2012-2016 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гг.</a:t>
            </a:r>
          </a:p>
        </p:txBody>
      </p:sp>
      <p:sp>
        <p:nvSpPr>
          <p:cNvPr id="22" name="TextBox 1"/>
          <p:cNvSpPr txBox="1">
            <a:spLocks noChangeArrowheads="1"/>
          </p:cNvSpPr>
          <p:nvPr/>
        </p:nvSpPr>
        <p:spPr bwMode="auto">
          <a:xfrm>
            <a:off x="7979680" y="1033463"/>
            <a:ext cx="1164320" cy="420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13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altLang="ru-RU" sz="105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млн</a:t>
            </a:r>
            <a:r>
              <a:rPr lang="ru-RU" altLang="ru-RU" sz="105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рублей</a:t>
            </a:r>
            <a:r>
              <a:rPr lang="ru-RU" altLang="ru-RU" sz="13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26" name="TextBox 1"/>
          <p:cNvSpPr txBox="1"/>
          <p:nvPr/>
        </p:nvSpPr>
        <p:spPr>
          <a:xfrm>
            <a:off x="3419872" y="6095505"/>
            <a:ext cx="504056" cy="303118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500" dirty="0">
              <a:solidFill>
                <a:prstClr val="black"/>
              </a:solidFill>
            </a:endParaRP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64" y="1152018"/>
            <a:ext cx="2031177" cy="1225372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36" name="TextBox 1"/>
          <p:cNvSpPr txBox="1"/>
          <p:nvPr/>
        </p:nvSpPr>
        <p:spPr>
          <a:xfrm>
            <a:off x="8009904" y="2074889"/>
            <a:ext cx="1286496" cy="504056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500" dirty="0">
              <a:solidFill>
                <a:prstClr val="black"/>
              </a:solidFill>
            </a:endParaRPr>
          </a:p>
        </p:txBody>
      </p:sp>
      <p:pic>
        <p:nvPicPr>
          <p:cNvPr id="1026" name="Picture 2" descr="T:\ОБП\Метелева\сад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613" y="3777796"/>
            <a:ext cx="2008646" cy="1340054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T:\ОБП\Метелева\медицина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81" y="2387463"/>
            <a:ext cx="2031178" cy="1365675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:\ОБП\Метелева\учителя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64" y="5185957"/>
            <a:ext cx="2026153" cy="1359465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8" name="Диаграмма 17"/>
          <p:cNvGraphicFramePr/>
          <p:nvPr>
            <p:extLst>
              <p:ext uri="{D42A27DB-BD31-4B8C-83A1-F6EECF244321}">
                <p14:modId xmlns:p14="http://schemas.microsoft.com/office/powerpoint/2010/main" val="1140206438"/>
              </p:ext>
            </p:extLst>
          </p:nvPr>
        </p:nvGraphicFramePr>
        <p:xfrm>
          <a:off x="2530931" y="1721138"/>
          <a:ext cx="6122222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5" name="Прямоугольник с двумя вырезанными противолежащими углами 4"/>
          <p:cNvSpPr/>
          <p:nvPr/>
        </p:nvSpPr>
        <p:spPr>
          <a:xfrm>
            <a:off x="2339752" y="1033463"/>
            <a:ext cx="3456384" cy="1723815"/>
          </a:xfrm>
          <a:prstGeom prst="snip2Diag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prstClr val="black"/>
                </a:solidFill>
                <a:ea typeface="Tahoma" pitchFamily="34" charset="0"/>
                <a:cs typeface="Arial" panose="020B0604020202020204" pitchFamily="34" charset="0"/>
              </a:rPr>
              <a:t>За 4 года на реализацию «майских» Указов </a:t>
            </a:r>
            <a:r>
              <a:rPr lang="ru-RU" b="1" dirty="0" smtClean="0">
                <a:solidFill>
                  <a:prstClr val="black"/>
                </a:solidFill>
                <a:ea typeface="Tahoma" pitchFamily="34" charset="0"/>
                <a:cs typeface="Arial" panose="020B0604020202020204" pitchFamily="34" charset="0"/>
              </a:rPr>
              <a:t>Президента РФ </a:t>
            </a:r>
            <a:r>
              <a:rPr lang="ru-RU" b="1" dirty="0">
                <a:solidFill>
                  <a:prstClr val="black"/>
                </a:solidFill>
                <a:ea typeface="Tahoma" pitchFamily="34" charset="0"/>
                <a:cs typeface="Arial" panose="020B0604020202020204" pitchFamily="34" charset="0"/>
              </a:rPr>
              <a:t>выделено </a:t>
            </a:r>
            <a:r>
              <a:rPr lang="ru-RU" b="1" dirty="0" smtClean="0">
                <a:solidFill>
                  <a:prstClr val="black"/>
                </a:solidFill>
                <a:ea typeface="Tahoma" pitchFamily="34" charset="0"/>
                <a:cs typeface="Arial" panose="020B0604020202020204" pitchFamily="34" charset="0"/>
              </a:rPr>
              <a:t>18809,0 </a:t>
            </a:r>
            <a:r>
              <a:rPr lang="ru-RU" b="1" dirty="0">
                <a:solidFill>
                  <a:prstClr val="black"/>
                </a:solidFill>
                <a:ea typeface="Tahoma" pitchFamily="34" charset="0"/>
                <a:cs typeface="Arial" panose="020B0604020202020204" pitchFamily="34" charset="0"/>
              </a:rPr>
              <a:t>млн. рублей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32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8776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 bwMode="auto">
          <a:xfrm>
            <a:off x="414338" y="290969"/>
            <a:ext cx="8388350" cy="43088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endParaRPr lang="ru-RU" altLang="ru-RU" sz="2200" b="1" spc="-10" dirty="0">
              <a:solidFill>
                <a:srgbClr val="C00000"/>
              </a:solidFill>
              <a:ea typeface="+mn-ea"/>
              <a:cs typeface="Arial" charset="0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Сведения о расходах на здравоохранение на 2016 год с учетом средств территориального фонда обязательного медицинского страхования </a:t>
            </a:r>
            <a:endParaRPr lang="ru-RU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Диаграмма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08911194"/>
              </p:ext>
            </p:extLst>
          </p:nvPr>
        </p:nvGraphicFramePr>
        <p:xfrm>
          <a:off x="111969" y="1196752"/>
          <a:ext cx="4499992" cy="396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4" name="Прямая соединительная линия 3"/>
          <p:cNvCxnSpPr/>
          <p:nvPr/>
        </p:nvCxnSpPr>
        <p:spPr>
          <a:xfrm>
            <a:off x="4067944" y="2132856"/>
            <a:ext cx="1584176" cy="0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3923928" y="4293096"/>
            <a:ext cx="1512168" cy="72008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714" y="5060945"/>
            <a:ext cx="2342639" cy="1512739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7799" y="5020750"/>
            <a:ext cx="2324282" cy="1560508"/>
          </a:xfrm>
          <a:prstGeom prst="rect">
            <a:avLst/>
          </a:prstGeom>
        </p:spPr>
      </p:pic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33</a:t>
            </a:fld>
            <a:endParaRPr lang="ru-RU" dirty="0"/>
          </a:p>
        </p:txBody>
      </p:sp>
      <p:graphicFrame>
        <p:nvGraphicFramePr>
          <p:cNvPr id="17" name="Диаграмма 16"/>
          <p:cNvGraphicFramePr/>
          <p:nvPr>
            <p:extLst>
              <p:ext uri="{D42A27DB-BD31-4B8C-83A1-F6EECF244321}">
                <p14:modId xmlns:p14="http://schemas.microsoft.com/office/powerpoint/2010/main" val="4111307871"/>
              </p:ext>
            </p:extLst>
          </p:nvPr>
        </p:nvGraphicFramePr>
        <p:xfrm>
          <a:off x="4608513" y="1412776"/>
          <a:ext cx="4355975" cy="52808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2918168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1617137994"/>
              </p:ext>
            </p:extLst>
          </p:nvPr>
        </p:nvGraphicFramePr>
        <p:xfrm>
          <a:off x="0" y="1052736"/>
          <a:ext cx="9144000" cy="56886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026" name="Picture 2" descr="T:\ОБП\Лукин\Картинки\соц обслуживание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328722"/>
            <a:ext cx="3059832" cy="13081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55576" y="1488830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ET" pitchFamily="2" charset="0"/>
              </a:rPr>
              <a:t>8 279,4</a:t>
            </a:r>
            <a:endParaRPr lang="ru-RU" b="1" dirty="0">
              <a:latin typeface="TimesET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635896" y="1491891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ET" pitchFamily="2" charset="0"/>
              </a:rPr>
              <a:t>7 383,0</a:t>
            </a:r>
            <a:endParaRPr lang="ru-RU" b="1" dirty="0">
              <a:latin typeface="TimesET" pitchFamily="2" charset="0"/>
            </a:endParaRPr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755576" y="0"/>
            <a:ext cx="8388424" cy="980728"/>
          </a:xfrm>
        </p:spPr>
        <p:txBody>
          <a:bodyPr/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на социальную политику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"/>
          <p:cNvSpPr txBox="1">
            <a:spLocks noChangeArrowheads="1"/>
          </p:cNvSpPr>
          <p:nvPr/>
        </p:nvSpPr>
        <p:spPr bwMode="auto">
          <a:xfrm>
            <a:off x="7858506" y="1015677"/>
            <a:ext cx="1295400" cy="215900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300" b="1" dirty="0" smtClean="0">
                <a:latin typeface="TimesET" pitchFamily="2" charset="0"/>
              </a:rPr>
              <a:t>млн</a:t>
            </a:r>
            <a:r>
              <a:rPr lang="ru-RU" altLang="ru-RU" sz="1300" b="1" dirty="0">
                <a:latin typeface="TimesET" pitchFamily="2" charset="0"/>
              </a:rPr>
              <a:t>. </a:t>
            </a:r>
            <a:r>
              <a:rPr lang="ru-RU" altLang="ru-RU" sz="1300" b="1" dirty="0" smtClean="0">
                <a:latin typeface="TimesET" pitchFamily="2" charset="0"/>
              </a:rPr>
              <a:t>рублей</a:t>
            </a:r>
            <a:endParaRPr lang="ru-RU" altLang="ru-RU" sz="1300" b="1" dirty="0">
              <a:latin typeface="TimesET" pitchFamily="2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34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07019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0"/>
            <a:ext cx="7848872" cy="836712"/>
          </a:xfrm>
        </p:spPr>
        <p:txBody>
          <a:bodyPr>
            <a:noAutofit/>
          </a:bodyPr>
          <a:lstStyle/>
          <a:p>
            <a:r>
              <a:rPr lang="ru-RU" sz="1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 средней заработной платы работников учреждений в социальной сфере, для которых предусматривается выход на эффективный контракт</a:t>
            </a:r>
            <a:endParaRPr lang="ru-RU" sz="17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5" name="Таблица 7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1133405"/>
              </p:ext>
            </p:extLst>
          </p:nvPr>
        </p:nvGraphicFramePr>
        <p:xfrm>
          <a:off x="21821" y="1019680"/>
          <a:ext cx="9036495" cy="55923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15816"/>
                <a:gridCol w="720080"/>
                <a:gridCol w="792088"/>
                <a:gridCol w="720080"/>
                <a:gridCol w="792088"/>
                <a:gridCol w="720080"/>
                <a:gridCol w="864096"/>
                <a:gridCol w="720080"/>
                <a:gridCol w="792087"/>
              </a:tblGrid>
              <a:tr h="144016">
                <a:tc rowSpan="2">
                  <a:txBody>
                    <a:bodyPr/>
                    <a:lstStyle/>
                    <a:p>
                      <a:pPr algn="ctr"/>
                      <a:r>
                        <a:rPr lang="ru-RU" sz="900" b="1" dirty="0" smtClean="0"/>
                        <a:t>Категории работников</a:t>
                      </a:r>
                      <a:endParaRPr lang="ru-RU" sz="9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900" b="1" dirty="0" smtClean="0"/>
                        <a:t>2014 (факт)</a:t>
                      </a:r>
                      <a:endParaRPr lang="ru-RU" sz="9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8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900" b="1" dirty="0" smtClean="0"/>
                        <a:t>2015  (факт)</a:t>
                      </a:r>
                      <a:endParaRPr lang="ru-RU" sz="9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8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900" b="1" dirty="0" smtClean="0"/>
                        <a:t>2016 (план)</a:t>
                      </a:r>
                      <a:endParaRPr lang="ru-RU" sz="9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8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900" b="1" dirty="0" smtClean="0"/>
                        <a:t>2017 (план)</a:t>
                      </a:r>
                      <a:endParaRPr lang="ru-RU" sz="9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800" dirty="0"/>
                    </a:p>
                  </a:txBody>
                  <a:tcPr/>
                </a:tc>
              </a:tr>
              <a:tr h="700268">
                <a:tc vMerge="1">
                  <a:txBody>
                    <a:bodyPr/>
                    <a:lstStyle/>
                    <a:p>
                      <a:pPr algn="ctr"/>
                      <a:endParaRPr lang="ru-RU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dirty="0" smtClean="0">
                          <a:solidFill>
                            <a:schemeClr val="bg1"/>
                          </a:solidFill>
                        </a:rPr>
                        <a:t>Средняя</a:t>
                      </a:r>
                      <a:r>
                        <a:rPr lang="ru-RU" sz="900" b="1" baseline="0" dirty="0" smtClean="0">
                          <a:solidFill>
                            <a:schemeClr val="bg1"/>
                          </a:solidFill>
                        </a:rPr>
                        <a:t> зарплата, руб.</a:t>
                      </a:r>
                      <a:endParaRPr lang="ru-RU" sz="9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 smtClean="0">
                          <a:solidFill>
                            <a:schemeClr val="bg1"/>
                          </a:solidFill>
                        </a:rPr>
                        <a:t>Отношение средней з/п к средней з/п </a:t>
                      </a:r>
                      <a:r>
                        <a:rPr lang="ru-RU" sz="900" b="1" baseline="0" dirty="0" smtClean="0">
                          <a:solidFill>
                            <a:schemeClr val="bg1"/>
                          </a:solidFill>
                        </a:rPr>
                        <a:t>по ЧР</a:t>
                      </a:r>
                      <a:r>
                        <a:rPr lang="ru-RU" sz="900" b="1" dirty="0" smtClean="0">
                          <a:solidFill>
                            <a:schemeClr val="bg1"/>
                          </a:solidFill>
                        </a:rPr>
                        <a:t>, %</a:t>
                      </a:r>
                      <a:endParaRPr lang="ru-RU" sz="900" b="1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dirty="0" smtClean="0">
                          <a:solidFill>
                            <a:schemeClr val="bg1"/>
                          </a:solidFill>
                        </a:rPr>
                        <a:t>Средняя</a:t>
                      </a:r>
                      <a:r>
                        <a:rPr lang="ru-RU" sz="900" b="1" baseline="0" dirty="0" smtClean="0">
                          <a:solidFill>
                            <a:schemeClr val="bg1"/>
                          </a:solidFill>
                        </a:rPr>
                        <a:t> зарплата, руб.</a:t>
                      </a:r>
                      <a:endParaRPr lang="ru-RU" sz="9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 smtClean="0">
                          <a:solidFill>
                            <a:schemeClr val="bg1"/>
                          </a:solidFill>
                        </a:rPr>
                        <a:t>Отношение средней з/п к средней з/п </a:t>
                      </a:r>
                      <a:r>
                        <a:rPr lang="ru-RU" sz="900" b="1" baseline="0" dirty="0" smtClean="0">
                          <a:solidFill>
                            <a:schemeClr val="bg1"/>
                          </a:solidFill>
                        </a:rPr>
                        <a:t>по ЧР</a:t>
                      </a:r>
                      <a:r>
                        <a:rPr lang="ru-RU" sz="900" b="1" dirty="0" smtClean="0">
                          <a:solidFill>
                            <a:schemeClr val="bg1"/>
                          </a:solidFill>
                        </a:rPr>
                        <a:t>, %</a:t>
                      </a:r>
                      <a:endParaRPr lang="ru-RU" sz="900" b="1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dirty="0" smtClean="0">
                          <a:solidFill>
                            <a:schemeClr val="bg1"/>
                          </a:solidFill>
                        </a:rPr>
                        <a:t>Средняя</a:t>
                      </a:r>
                      <a:r>
                        <a:rPr lang="ru-RU" sz="900" b="1" baseline="0" dirty="0" smtClean="0">
                          <a:solidFill>
                            <a:schemeClr val="bg1"/>
                          </a:solidFill>
                        </a:rPr>
                        <a:t> зарплата, руб.</a:t>
                      </a:r>
                      <a:endParaRPr lang="ru-RU" sz="9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 smtClean="0">
                          <a:solidFill>
                            <a:schemeClr val="bg1"/>
                          </a:solidFill>
                        </a:rPr>
                        <a:t>Отношение средней з/п к средней з/п </a:t>
                      </a:r>
                      <a:r>
                        <a:rPr lang="ru-RU" sz="900" b="1" baseline="0" dirty="0" smtClean="0">
                          <a:solidFill>
                            <a:schemeClr val="bg1"/>
                          </a:solidFill>
                        </a:rPr>
                        <a:t>по ЧР</a:t>
                      </a:r>
                      <a:r>
                        <a:rPr lang="ru-RU" sz="900" b="1" dirty="0" smtClean="0">
                          <a:solidFill>
                            <a:schemeClr val="bg1"/>
                          </a:solidFill>
                        </a:rPr>
                        <a:t>, %</a:t>
                      </a:r>
                      <a:endParaRPr lang="ru-RU" sz="900" b="1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dirty="0" smtClean="0">
                          <a:solidFill>
                            <a:schemeClr val="bg1"/>
                          </a:solidFill>
                        </a:rPr>
                        <a:t>Средняя</a:t>
                      </a:r>
                      <a:r>
                        <a:rPr lang="ru-RU" sz="900" b="1" baseline="0" dirty="0" smtClean="0">
                          <a:solidFill>
                            <a:schemeClr val="bg1"/>
                          </a:solidFill>
                        </a:rPr>
                        <a:t> зарплата, руб.</a:t>
                      </a:r>
                      <a:endParaRPr lang="ru-RU" sz="9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 smtClean="0">
                          <a:solidFill>
                            <a:schemeClr val="bg1"/>
                          </a:solidFill>
                        </a:rPr>
                        <a:t>Отношение средней з/п к средней з/п </a:t>
                      </a:r>
                      <a:r>
                        <a:rPr lang="ru-RU" sz="900" b="1" baseline="0" dirty="0" smtClean="0">
                          <a:solidFill>
                            <a:schemeClr val="bg1"/>
                          </a:solidFill>
                        </a:rPr>
                        <a:t>по ЧР</a:t>
                      </a:r>
                      <a:r>
                        <a:rPr lang="ru-RU" sz="900" b="1" dirty="0" smtClean="0">
                          <a:solidFill>
                            <a:schemeClr val="bg1"/>
                          </a:solidFill>
                        </a:rPr>
                        <a:t>, %</a:t>
                      </a:r>
                      <a:endParaRPr lang="ru-RU" sz="900" b="1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</a:tr>
              <a:tr h="15125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dirty="0" smtClean="0"/>
                        <a:t>ОБРАЗОВАНИЕ</a:t>
                      </a:r>
                      <a:endParaRPr lang="ru-RU" sz="9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19428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/>
                        <a:t>Педагогические работники дошкольных образовательных учреждений*</a:t>
                      </a:r>
                      <a:endParaRPr lang="ru-RU" sz="9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18519,7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99,6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17836,8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96,0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17794,5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100,0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19057,5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100,0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19275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/>
                        <a:t>Педагогические работники образовательных учреждений общего образования</a:t>
                      </a:r>
                      <a:endParaRPr lang="ru-RU" sz="9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21274,0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110,1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20750,6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  <a:cs typeface="+mn-cs"/>
                        </a:rPr>
                        <a:t>106,7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20430,0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100,0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21880,0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100,0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23733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/>
                        <a:t>Педагогические работники учреждений дополнительного образования детей**</a:t>
                      </a:r>
                      <a:endParaRPr lang="ru-RU" sz="9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18303,8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84,6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18278,1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  <a:cs typeface="+mn-cs"/>
                        </a:rPr>
                        <a:t>86,8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18681,2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90,0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22230,1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100,0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45183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/>
                        <a:t>Преподаватели и мастера производственного обучения образовательных учреждений начального и среднего профессионального образования</a:t>
                      </a:r>
                      <a:endParaRPr lang="ru-RU" sz="9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  <a:cs typeface="+mn-cs"/>
                        </a:rPr>
                        <a:t>20657,7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  <a:cs typeface="+mn-cs"/>
                        </a:rPr>
                        <a:t>107,0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  <a:cs typeface="+mn-cs"/>
                        </a:rPr>
                        <a:t>21081,5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108,4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20430,0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100,0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21880,0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100,0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25218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/>
                        <a:t>Преподаватели образовательных учреждений высшего профессионального образования</a:t>
                      </a:r>
                      <a:endParaRPr lang="ru-RU" sz="9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26607,1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  <a:cs typeface="+mn-cs"/>
                        </a:rPr>
                        <a:t>137,8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  <a:cs typeface="+mn-cs"/>
                        </a:rPr>
                        <a:t>26607,3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136,9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26947,2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  <a:cs typeface="+mn-cs"/>
                        </a:rPr>
                        <a:t>131,9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43760,0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200,0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17865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/>
                        <a:t>Научные сотрудники</a:t>
                      </a:r>
                      <a:endParaRPr lang="ru-RU" sz="9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28075,1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  <a:cs typeface="+mn-cs"/>
                        </a:rPr>
                        <a:t>145,4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  <a:cs typeface="+mn-cs"/>
                        </a:rPr>
                        <a:t>27930,2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  <a:cs typeface="+mn-cs"/>
                        </a:rPr>
                        <a:t>143,7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28295,6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138,5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43760,0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200,0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41257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/>
                        <a:t>Педагогические работники образовательных организаций, оказывающих соц. услуги детям-сиротам и детям, оставшимся без попечения</a:t>
                      </a:r>
                      <a:r>
                        <a:rPr lang="ru-RU" sz="900" baseline="0" dirty="0" smtClean="0"/>
                        <a:t> родителей</a:t>
                      </a:r>
                      <a:endParaRPr lang="ru-RU" sz="900" b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  <a:cs typeface="+mn-cs"/>
                        </a:rPr>
                        <a:t>19702,7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  <a:cs typeface="+mn-cs"/>
                        </a:rPr>
                        <a:t>102,0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  <a:cs typeface="+mn-cs"/>
                        </a:rPr>
                        <a:t>17613,0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  <a:cs typeface="+mn-cs"/>
                        </a:rPr>
                        <a:t>90,6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17835,4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87,3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21880,0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100,0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13731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dirty="0" smtClean="0"/>
                        <a:t>ЗДРАВООХРАНЕНИЕ</a:t>
                      </a:r>
                      <a:endParaRPr lang="ru-RU" sz="9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ru-RU" sz="1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44325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/>
                        <a:t>Врачи и работники медицинских организаций, имеющие высшее медицинское (фармацевтическое) или иное высшее образование</a:t>
                      </a:r>
                      <a:endParaRPr lang="ru-RU" sz="9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30281,8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156,8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  <a:cs typeface="Times New Roman" panose="02020603050405020304" pitchFamily="18" charset="0"/>
                        </a:rPr>
                        <a:t>30847,2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  <a:cs typeface="Times New Roman" panose="02020603050405020304" pitchFamily="18" charset="0"/>
                        </a:rPr>
                        <a:t>158,7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32606,3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159,6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43760,0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200,0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22671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/>
                        <a:t>Средний медицинский (фармацевтический) персонал</a:t>
                      </a:r>
                      <a:endParaRPr lang="ru-RU" sz="9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17127,1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88,7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17599,9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  <a:cs typeface="+mn-cs"/>
                        </a:rPr>
                        <a:t>90,5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18080,6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88,5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21880,0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100,0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22518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/>
                        <a:t>Младший медицинский (фармацевтический) персонал</a:t>
                      </a:r>
                      <a:endParaRPr lang="ru-RU" sz="9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10762,7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55,7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11311,5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  <a:cs typeface="+mn-cs"/>
                        </a:rPr>
                        <a:t>58,2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14403,2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70,5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21880,0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100,0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dirty="0" smtClean="0"/>
                        <a:t>СОЦИАЛЬНЫЕ РАБОТНИКИ</a:t>
                      </a:r>
                      <a:endParaRPr lang="ru-RU" sz="9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12244,9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  <a:cs typeface="+mn-cs"/>
                        </a:rPr>
                        <a:t>63,4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12235,6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  <a:cs typeface="+mn-cs"/>
                        </a:rPr>
                        <a:t>62,9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12401,0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60,7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21880,0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100,0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15200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dirty="0" smtClean="0"/>
                        <a:t>РАБОТНИКИ УЧРЕЖДЕНИЙ КУЛЬТУРЫ</a:t>
                      </a:r>
                      <a:endParaRPr lang="ru-RU" sz="9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13996,6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  <a:cs typeface="+mn-cs"/>
                        </a:rPr>
                        <a:t>72,5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14942,1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  <a:cs typeface="+mn-cs"/>
                        </a:rPr>
                        <a:t>76,9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15240,8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74,6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21880,0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100,0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0" y="6623890"/>
            <a:ext cx="288091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dirty="0" smtClean="0">
                <a:latin typeface="Arial Narrow" panose="020B0606020202030204" pitchFamily="34" charset="0"/>
                <a:cs typeface="Times New Roman" panose="02020603050405020304" pitchFamily="18" charset="0"/>
              </a:rPr>
              <a:t>* - </a:t>
            </a:r>
            <a:r>
              <a:rPr lang="ru-RU" sz="900" dirty="0">
                <a:latin typeface="Arial Narrow" panose="020B0606020202030204" pitchFamily="34" charset="0"/>
                <a:cs typeface="Times New Roman" panose="02020603050405020304" pitchFamily="18" charset="0"/>
              </a:rPr>
              <a:t>к средней </a:t>
            </a:r>
            <a:r>
              <a:rPr lang="ru-RU" sz="900" dirty="0" smtClean="0">
                <a:latin typeface="Arial Narrow" panose="020B0606020202030204" pitchFamily="34" charset="0"/>
                <a:cs typeface="Times New Roman" panose="02020603050405020304" pitchFamily="18" charset="0"/>
              </a:rPr>
              <a:t>з/п </a:t>
            </a:r>
            <a:r>
              <a:rPr lang="ru-RU" sz="900" dirty="0">
                <a:latin typeface="Arial Narrow" panose="020B0606020202030204" pitchFamily="34" charset="0"/>
                <a:cs typeface="Times New Roman" panose="02020603050405020304" pitchFamily="18" charset="0"/>
              </a:rPr>
              <a:t>в сфере общего образования в субъекте </a:t>
            </a:r>
            <a:r>
              <a:rPr lang="ru-RU" sz="900" dirty="0" smtClean="0">
                <a:latin typeface="Arial Narrow" panose="020B0606020202030204" pitchFamily="34" charset="0"/>
                <a:cs typeface="Times New Roman" panose="02020603050405020304" pitchFamily="18" charset="0"/>
              </a:rPr>
              <a:t>РФ</a:t>
            </a:r>
            <a:endParaRPr lang="ru-RU" sz="900" dirty="0"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43807" y="6619875"/>
            <a:ext cx="201689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dirty="0" smtClean="0">
                <a:latin typeface="Arial Narrow" panose="020B0606020202030204" pitchFamily="34" charset="0"/>
              </a:rPr>
              <a:t>** </a:t>
            </a:r>
            <a:r>
              <a:rPr lang="ru-RU" sz="900" dirty="0">
                <a:latin typeface="Arial Narrow" panose="020B0606020202030204" pitchFamily="34" charset="0"/>
              </a:rPr>
              <a:t>- к средней </a:t>
            </a:r>
            <a:r>
              <a:rPr lang="ru-RU" sz="900" dirty="0" smtClean="0">
                <a:latin typeface="Arial Narrow" panose="020B0606020202030204" pitchFamily="34" charset="0"/>
              </a:rPr>
              <a:t>з/п </a:t>
            </a:r>
            <a:r>
              <a:rPr lang="ru-RU" sz="900" dirty="0">
                <a:latin typeface="Arial Narrow" panose="020B0606020202030204" pitchFamily="34" charset="0"/>
              </a:rPr>
              <a:t>учителей в субъекте </a:t>
            </a:r>
            <a:r>
              <a:rPr lang="ru-RU" sz="900" dirty="0" smtClean="0">
                <a:latin typeface="Arial Narrow" panose="020B0606020202030204" pitchFamily="34" charset="0"/>
              </a:rPr>
              <a:t>РФ</a:t>
            </a:r>
            <a:endParaRPr lang="ru-RU" sz="900" dirty="0">
              <a:latin typeface="Arial Narrow" panose="020B0606020202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60707" y="6613997"/>
            <a:ext cx="321434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dirty="0" smtClean="0">
                <a:latin typeface="Arial Narrow" panose="020B0606020202030204" pitchFamily="34" charset="0"/>
              </a:rPr>
              <a:t>*** </a:t>
            </a:r>
            <a:r>
              <a:rPr lang="ru-RU" sz="900" dirty="0">
                <a:latin typeface="Arial Narrow" panose="020B0606020202030204" pitchFamily="34" charset="0"/>
              </a:rPr>
              <a:t>- к </a:t>
            </a:r>
            <a:r>
              <a:rPr lang="ru-RU" sz="900" dirty="0" smtClean="0">
                <a:latin typeface="Arial Narrow" panose="020B0606020202030204" pitchFamily="34" charset="0"/>
              </a:rPr>
              <a:t>среднемесячной номинальной начисленной з/п </a:t>
            </a:r>
            <a:r>
              <a:rPr lang="ru-RU" sz="900" dirty="0">
                <a:latin typeface="Arial Narrow" panose="020B0606020202030204" pitchFamily="34" charset="0"/>
              </a:rPr>
              <a:t>в субъекте </a:t>
            </a:r>
            <a:r>
              <a:rPr lang="ru-RU" sz="900" dirty="0" smtClean="0">
                <a:latin typeface="Arial Narrow" panose="020B0606020202030204" pitchFamily="34" charset="0"/>
              </a:rPr>
              <a:t>РФ</a:t>
            </a:r>
            <a:endParaRPr lang="ru-RU" sz="900" dirty="0">
              <a:latin typeface="Arial Narrow" panose="020B0606020202030204" pitchFamily="34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5148064" y="6357557"/>
            <a:ext cx="1054100" cy="365125"/>
          </a:xfrm>
        </p:spPr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35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3751698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 bwMode="auto">
          <a:xfrm>
            <a:off x="855226" y="0"/>
            <a:ext cx="8064896" cy="1081686"/>
          </a:xfrm>
          <a:prstGeom prst="roundRect">
            <a:avLst>
              <a:gd name="adj" fmla="val 12377"/>
            </a:avLst>
          </a:prstGeom>
          <a:noFill/>
          <a:ln>
            <a:noFill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90000" tIns="82800" rIns="54000" bIns="828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Среднемесячная начисленная заработная плата </a:t>
            </a:r>
            <a: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государственных гражданских </a:t>
            </a:r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служащих в Приволжском федеральном округе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(на основе данных Росстата)</a:t>
            </a:r>
          </a:p>
        </p:txBody>
      </p:sp>
      <p:graphicFrame>
        <p:nvGraphicFramePr>
          <p:cNvPr id="3" name="Диаграмма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62572950"/>
              </p:ext>
            </p:extLst>
          </p:nvPr>
        </p:nvGraphicFramePr>
        <p:xfrm>
          <a:off x="107504" y="1196752"/>
          <a:ext cx="5257801" cy="27363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" name="Диаграмма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7493601"/>
              </p:ext>
            </p:extLst>
          </p:nvPr>
        </p:nvGraphicFramePr>
        <p:xfrm>
          <a:off x="3633747" y="3861048"/>
          <a:ext cx="5286375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1026" name="Picture 2" descr="E:\photo_24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221088"/>
            <a:ext cx="3024336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36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5361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0"/>
            <a:ext cx="8388424" cy="980728"/>
          </a:xfrm>
        </p:spPr>
        <p:txBody>
          <a:bodyPr/>
          <a:lstStyle/>
          <a:p>
            <a:r>
              <a:rPr lang="ru-RU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Программно-целевой метод планирования в Чувашской Республике</a:t>
            </a:r>
            <a:endParaRPr lang="ru-RU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Номер слайда 2"/>
          <p:cNvSpPr txBox="1">
            <a:spLocks/>
          </p:cNvSpPr>
          <p:nvPr/>
        </p:nvSpPr>
        <p:spPr>
          <a:xfrm>
            <a:off x="8748464" y="6308725"/>
            <a:ext cx="395536" cy="4127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400" kern="1200" baseline="0">
                <a:solidFill>
                  <a:srgbClr val="A03202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endParaRPr lang="ru-RU" sz="1600" b="1" dirty="0">
              <a:solidFill>
                <a:prstClr val="black"/>
              </a:solidFill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1259632" y="980728"/>
            <a:ext cx="6840760" cy="72008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 smtClean="0">
                <a:solidFill>
                  <a:prstClr val="black"/>
                </a:solidFill>
                <a:latin typeface="TimesET" pitchFamily="2" charset="0"/>
              </a:rPr>
              <a:t>Распоряжением Кабинета Министров Чувашской Республики от 10.06.2011 № 207-р</a:t>
            </a:r>
          </a:p>
          <a:p>
            <a:pPr algn="ctr"/>
            <a:r>
              <a:rPr lang="ru-RU" sz="1600" b="1" dirty="0" smtClean="0">
                <a:solidFill>
                  <a:prstClr val="black"/>
                </a:solidFill>
                <a:latin typeface="TimesET" pitchFamily="2" charset="0"/>
              </a:rPr>
              <a:t>Утверждены 15 госпрограмм Чувашской Республики</a:t>
            </a:r>
            <a:endParaRPr lang="ru-RU" sz="1600" b="1" dirty="0">
              <a:solidFill>
                <a:prstClr val="black"/>
              </a:solidFill>
              <a:latin typeface="TimesET" pitchFamily="2" charset="0"/>
            </a:endParaRPr>
          </a:p>
        </p:txBody>
      </p:sp>
      <p:graphicFrame>
        <p:nvGraphicFramePr>
          <p:cNvPr id="22" name="Диаграмма 21"/>
          <p:cNvGraphicFramePr/>
          <p:nvPr>
            <p:extLst>
              <p:ext uri="{D42A27DB-BD31-4B8C-83A1-F6EECF244321}">
                <p14:modId xmlns:p14="http://schemas.microsoft.com/office/powerpoint/2010/main" val="2305357558"/>
              </p:ext>
            </p:extLst>
          </p:nvPr>
        </p:nvGraphicFramePr>
        <p:xfrm>
          <a:off x="0" y="1700808"/>
          <a:ext cx="9036496" cy="50386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37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55595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5"/>
          <p:cNvSpPr>
            <a:spLocks noGrp="1"/>
          </p:cNvSpPr>
          <p:nvPr>
            <p:ph type="title"/>
          </p:nvPr>
        </p:nvSpPr>
        <p:spPr>
          <a:xfrm>
            <a:off x="755650" y="1"/>
            <a:ext cx="8388351" cy="981075"/>
          </a:xfrm>
        </p:spPr>
        <p:txBody>
          <a:bodyPr/>
          <a:lstStyle/>
          <a:p>
            <a:r>
              <a:rPr lang="ru-RU" sz="2000" b="1" dirty="0" smtClean="0">
                <a:solidFill>
                  <a:srgbClr val="FBFBC1"/>
                </a:solidFill>
                <a:latin typeface="TimesET" pitchFamily="2" charset="0"/>
              </a:rPr>
              <a:t>Государственная программа «Управление </a:t>
            </a:r>
            <a:r>
              <a:rPr lang="ru-RU" sz="2000" b="1" dirty="0">
                <a:solidFill>
                  <a:srgbClr val="FBFBC1"/>
                </a:solidFill>
                <a:latin typeface="TimesET" pitchFamily="2" charset="0"/>
              </a:rPr>
              <a:t>общественными финансами и государственным </a:t>
            </a:r>
            <a:r>
              <a:rPr lang="ru-RU" sz="2000" b="1" dirty="0" smtClean="0">
                <a:solidFill>
                  <a:srgbClr val="FBFBC1"/>
                </a:solidFill>
                <a:latin typeface="TimesET" pitchFamily="2" charset="0"/>
              </a:rPr>
              <a:t>долгом </a:t>
            </a:r>
            <a:r>
              <a:rPr lang="ru-RU" sz="2000" b="1" dirty="0">
                <a:solidFill>
                  <a:srgbClr val="FBFBC1"/>
                </a:solidFill>
                <a:latin typeface="TimesET" pitchFamily="2" charset="0"/>
              </a:rPr>
              <a:t>Чувашской Республики</a:t>
            </a:r>
            <a:r>
              <a:rPr lang="ru-RU" sz="2000" b="1" dirty="0" smtClean="0">
                <a:solidFill>
                  <a:srgbClr val="FBFBC1"/>
                </a:solidFill>
                <a:latin typeface="TimesET" pitchFamily="2" charset="0"/>
              </a:rPr>
              <a:t>»</a:t>
            </a:r>
            <a:endParaRPr lang="ru-RU" sz="2000" b="1" dirty="0">
              <a:solidFill>
                <a:srgbClr val="FBFBC1"/>
              </a:solidFill>
              <a:latin typeface="TimesET" pitchFamily="2" charset="0"/>
            </a:endParaRPr>
          </a:p>
        </p:txBody>
      </p:sp>
      <p:sp>
        <p:nvSpPr>
          <p:cNvPr id="43" name="Скругленный прямоугольник 42"/>
          <p:cNvSpPr/>
          <p:nvPr/>
        </p:nvSpPr>
        <p:spPr>
          <a:xfrm>
            <a:off x="762826" y="1843006"/>
            <a:ext cx="6408711" cy="66591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just"/>
            <a:r>
              <a:rPr lang="ru-RU" sz="1000" dirty="0">
                <a:latin typeface="TimesET" pitchFamily="2" charset="0"/>
              </a:rPr>
              <a:t>Удельный вес программных расходов республиканского бюджета Чувашской Республики в общем объеме расходов республиканского бюджета Чувашской Республики</a:t>
            </a:r>
          </a:p>
        </p:txBody>
      </p:sp>
      <p:sp>
        <p:nvSpPr>
          <p:cNvPr id="44" name="Скругленный прямоугольник 43"/>
          <p:cNvSpPr/>
          <p:nvPr/>
        </p:nvSpPr>
        <p:spPr>
          <a:xfrm>
            <a:off x="474793" y="994711"/>
            <a:ext cx="6696743" cy="725678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ru-RU" sz="2400" b="1" dirty="0" smtClean="0">
                <a:solidFill>
                  <a:prstClr val="black"/>
                </a:solidFill>
                <a:latin typeface="TimesET" pitchFamily="2" charset="0"/>
              </a:rPr>
              <a:t>Отдельные показатели</a:t>
            </a:r>
            <a:endParaRPr lang="ru-RU" sz="2400" b="1" dirty="0">
              <a:solidFill>
                <a:prstClr val="black"/>
              </a:solidFill>
              <a:latin typeface="TimesET" pitchFamily="2" charset="0"/>
            </a:endParaRPr>
          </a:p>
        </p:txBody>
      </p:sp>
      <p:sp>
        <p:nvSpPr>
          <p:cNvPr id="45" name="Скругленный прямоугольник 44"/>
          <p:cNvSpPr/>
          <p:nvPr/>
        </p:nvSpPr>
        <p:spPr>
          <a:xfrm>
            <a:off x="1050858" y="2576389"/>
            <a:ext cx="6120680" cy="50405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r>
              <a:rPr lang="ru-RU" sz="1000" dirty="0">
                <a:latin typeface="TimesET" pitchFamily="2" charset="0"/>
              </a:rPr>
              <a:t>Отношение государственного долга Чувашской Республики к доходам республиканского бюджета Чувашской Республики (без учета утвержденного объема безвозмездных поступлений)</a:t>
            </a:r>
          </a:p>
        </p:txBody>
      </p:sp>
      <p:sp>
        <p:nvSpPr>
          <p:cNvPr id="46" name="Скругленный прямоугольник 45"/>
          <p:cNvSpPr/>
          <p:nvPr/>
        </p:nvSpPr>
        <p:spPr>
          <a:xfrm>
            <a:off x="3354592" y="3191048"/>
            <a:ext cx="3816946" cy="43204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r>
              <a:rPr lang="ru-RU" sz="1000" dirty="0">
                <a:latin typeface="TimesET" pitchFamily="2" charset="0"/>
              </a:rPr>
              <a:t>Объем налоговых и неналоговых доходов консолидированного бюджета Чувашской Республики</a:t>
            </a: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7524328" y="994711"/>
            <a:ext cx="1368152" cy="725678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ru-RU" sz="1400" b="1" dirty="0" smtClean="0">
                <a:solidFill>
                  <a:prstClr val="black"/>
                </a:solidFill>
                <a:latin typeface="TimesET" pitchFamily="2" charset="0"/>
              </a:rPr>
              <a:t>Утверждено на 2016 год</a:t>
            </a:r>
            <a:endParaRPr lang="ru-RU" sz="1400" b="1" dirty="0">
              <a:solidFill>
                <a:prstClr val="black"/>
              </a:solidFill>
              <a:latin typeface="TimesET" pitchFamily="2" charset="0"/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7587334" y="1844824"/>
            <a:ext cx="1146833" cy="593906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ru-RU" sz="1400" b="1" dirty="0" smtClean="0">
                <a:latin typeface="TimesET" pitchFamily="2" charset="0"/>
              </a:rPr>
              <a:t>98,0%</a:t>
            </a:r>
            <a:endParaRPr lang="ru-RU" sz="1400" b="1" dirty="0">
              <a:latin typeface="TimesET" pitchFamily="2" charset="0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7616466" y="2619070"/>
            <a:ext cx="1136773" cy="461375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ru-RU" sz="1400" b="1" dirty="0" smtClean="0">
                <a:latin typeface="TimesET" pitchFamily="2" charset="0"/>
              </a:rPr>
              <a:t>73,6%</a:t>
            </a:r>
            <a:endParaRPr lang="ru-RU" sz="1400" b="1" dirty="0">
              <a:latin typeface="TimesET" pitchFamily="2" charset="0"/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7593415" y="3191048"/>
            <a:ext cx="1146831" cy="521897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ru-RU" sz="1400" b="1" dirty="0" smtClean="0">
                <a:latin typeface="TimesET" pitchFamily="2" charset="0"/>
              </a:rPr>
              <a:t>30 001,4</a:t>
            </a:r>
          </a:p>
          <a:p>
            <a:pPr algn="ctr"/>
            <a:r>
              <a:rPr lang="ru-RU" sz="1400" b="1" dirty="0" smtClean="0">
                <a:latin typeface="TimesET" pitchFamily="2" charset="0"/>
              </a:rPr>
              <a:t> млн. рублей</a:t>
            </a:r>
            <a:endParaRPr lang="ru-RU" sz="1400" b="1" dirty="0">
              <a:latin typeface="TimesET" pitchFamily="2" charset="0"/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3354592" y="3699191"/>
            <a:ext cx="3816946" cy="52189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r>
              <a:rPr lang="ru-RU" sz="1000" dirty="0">
                <a:latin typeface="TimesET" pitchFamily="2" charset="0"/>
              </a:rPr>
              <a:t>Темп роста налоговых и неналоговых доходов республиканского бюджета Чувашской Республики (к предыдущему году)</a:t>
            </a: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7587334" y="3771199"/>
            <a:ext cx="1146831" cy="449889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ru-RU" sz="1400" b="1" dirty="0" smtClean="0">
                <a:latin typeface="TimesET" pitchFamily="2" charset="0"/>
              </a:rPr>
              <a:t>102,7%</a:t>
            </a:r>
            <a:endParaRPr lang="ru-RU" sz="1400" b="1" dirty="0">
              <a:latin typeface="TimesET" pitchFamily="2" charset="0"/>
            </a:endParaRPr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3354592" y="4293096"/>
            <a:ext cx="3816946" cy="72008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r>
              <a:rPr lang="ru-RU" sz="1000" dirty="0">
                <a:latin typeface="TimesET" pitchFamily="2" charset="0"/>
              </a:rPr>
              <a:t>Доля просроченной задолженности по бюджетным кредитам, предоставленным из федерального бюджета, в общем объеме задолженности по бюджетным кредитам, предоставленным из федерального бюджета</a:t>
            </a: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7577425" y="4392186"/>
            <a:ext cx="1146831" cy="476973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ru-RU" sz="1400" b="1" dirty="0" smtClean="0">
                <a:latin typeface="TimesET" pitchFamily="2" charset="0"/>
              </a:rPr>
              <a:t>0%</a:t>
            </a:r>
            <a:endParaRPr lang="ru-RU" sz="1400" b="1" dirty="0">
              <a:latin typeface="TimesET" pitchFamily="2" charset="0"/>
            </a:endParaRPr>
          </a:p>
        </p:txBody>
      </p:sp>
      <p:sp>
        <p:nvSpPr>
          <p:cNvPr id="34" name="Скругленный прямоугольник 33"/>
          <p:cNvSpPr/>
          <p:nvPr/>
        </p:nvSpPr>
        <p:spPr>
          <a:xfrm>
            <a:off x="3354592" y="5085184"/>
            <a:ext cx="3816946" cy="79208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r>
              <a:rPr lang="ru-RU" sz="1000" dirty="0">
                <a:latin typeface="TimesET" pitchFamily="2" charset="0"/>
              </a:rPr>
              <a:t>Доля муниципальных районов и городских округов, по которым проводится оценка качества управления муниципальными финансами, в общем количестве муниципальных районов и городских округов Чувашской Республики</a:t>
            </a: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7576697" y="5178445"/>
            <a:ext cx="1146831" cy="521897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ru-RU" sz="1400" b="1" dirty="0" smtClean="0">
                <a:latin typeface="TimesET" pitchFamily="2" charset="0"/>
              </a:rPr>
              <a:t>100%</a:t>
            </a:r>
            <a:endParaRPr lang="ru-RU" sz="1400" b="1" dirty="0">
              <a:latin typeface="TimesET" pitchFamily="2" charset="0"/>
            </a:endParaRPr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3354592" y="5982173"/>
            <a:ext cx="3816946" cy="39915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r>
              <a:rPr lang="ru-RU" sz="1000" dirty="0">
                <a:latin typeface="TimesET" pitchFamily="2" charset="0"/>
              </a:rPr>
              <a:t>Обеспечение контроля за сохранностью государственного имущества Чувашской Республики</a:t>
            </a:r>
          </a:p>
        </p:txBody>
      </p:sp>
      <p:sp>
        <p:nvSpPr>
          <p:cNvPr id="39" name="Скругленный прямоугольник 38"/>
          <p:cNvSpPr/>
          <p:nvPr/>
        </p:nvSpPr>
        <p:spPr>
          <a:xfrm>
            <a:off x="7587856" y="5982172"/>
            <a:ext cx="1146831" cy="399157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ru-RU" sz="1400" b="1" dirty="0" smtClean="0">
                <a:latin typeface="TimesET" pitchFamily="2" charset="0"/>
              </a:rPr>
              <a:t>50,0%</a:t>
            </a:r>
            <a:endParaRPr lang="ru-RU" sz="1400" b="1" dirty="0">
              <a:latin typeface="TimesET" pitchFamily="2" charset="0"/>
            </a:endParaRPr>
          </a:p>
        </p:txBody>
      </p:sp>
      <p:graphicFrame>
        <p:nvGraphicFramePr>
          <p:cNvPr id="41" name="Диаграмма 2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28910711"/>
              </p:ext>
            </p:extLst>
          </p:nvPr>
        </p:nvGraphicFramePr>
        <p:xfrm>
          <a:off x="467544" y="3284984"/>
          <a:ext cx="2848438" cy="31382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38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27265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5"/>
          <p:cNvSpPr>
            <a:spLocks noGrp="1"/>
          </p:cNvSpPr>
          <p:nvPr>
            <p:ph type="title"/>
          </p:nvPr>
        </p:nvSpPr>
        <p:spPr>
          <a:xfrm>
            <a:off x="755650" y="1"/>
            <a:ext cx="8388351" cy="981075"/>
          </a:xfrm>
        </p:spPr>
        <p:txBody>
          <a:bodyPr/>
          <a:lstStyle/>
          <a:p>
            <a:r>
              <a:rPr lang="ru-RU" sz="2000" b="1" dirty="0" smtClean="0">
                <a:solidFill>
                  <a:srgbClr val="FBFBC1"/>
                </a:solidFill>
                <a:latin typeface="TimesET" pitchFamily="2" charset="0"/>
              </a:rPr>
              <a:t>Государственная программа </a:t>
            </a:r>
            <a:r>
              <a:rPr lang="ru-RU" sz="2000" b="1" dirty="0">
                <a:solidFill>
                  <a:srgbClr val="FBFBC1"/>
                </a:solidFill>
                <a:latin typeface="TimesET" pitchFamily="2" charset="0"/>
              </a:rPr>
              <a:t>«Развитие потенциала государственного </a:t>
            </a:r>
            <a:r>
              <a:rPr lang="ru-RU" sz="2000" b="1" dirty="0" smtClean="0">
                <a:solidFill>
                  <a:srgbClr val="FBFBC1"/>
                </a:solidFill>
                <a:latin typeface="TimesET" pitchFamily="2" charset="0"/>
              </a:rPr>
              <a:t>управления</a:t>
            </a:r>
            <a:r>
              <a:rPr lang="ru-RU" sz="2000" b="1" dirty="0">
                <a:solidFill>
                  <a:srgbClr val="FBFBC1"/>
                </a:solidFill>
                <a:latin typeface="TimesET" pitchFamily="2" charset="0"/>
              </a:rPr>
              <a:t>» </a:t>
            </a:r>
            <a:r>
              <a:rPr lang="ru-RU" sz="2000" b="1" dirty="0" smtClean="0">
                <a:solidFill>
                  <a:srgbClr val="FBFBC1"/>
                </a:solidFill>
                <a:latin typeface="TimesET" pitchFamily="2" charset="0"/>
              </a:rPr>
              <a:t>в 2016 году</a:t>
            </a:r>
            <a:endParaRPr lang="ru-RU" sz="2000" b="1" dirty="0">
              <a:solidFill>
                <a:srgbClr val="FBFBC1"/>
              </a:solidFill>
              <a:latin typeface="TimesET" pitchFamily="2" charset="0"/>
            </a:endParaRPr>
          </a:p>
        </p:txBody>
      </p:sp>
      <p:sp>
        <p:nvSpPr>
          <p:cNvPr id="43" name="Скругленный прямоугольник 42"/>
          <p:cNvSpPr/>
          <p:nvPr/>
        </p:nvSpPr>
        <p:spPr>
          <a:xfrm>
            <a:off x="823345" y="1973039"/>
            <a:ext cx="6408711" cy="50587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just"/>
            <a:r>
              <a:rPr lang="ru-RU" sz="1000" dirty="0">
                <a:latin typeface="TimesET" pitchFamily="2" charset="0"/>
              </a:rPr>
              <a:t>Доля муниципальных нормативных правовых актов, внесенных в регистр муниципальных нормативных правовых актов Чувашской Республики</a:t>
            </a:r>
          </a:p>
        </p:txBody>
      </p:sp>
      <p:sp>
        <p:nvSpPr>
          <p:cNvPr id="44" name="Скругленный прямоугольник 43"/>
          <p:cNvSpPr/>
          <p:nvPr/>
        </p:nvSpPr>
        <p:spPr>
          <a:xfrm>
            <a:off x="535312" y="1124744"/>
            <a:ext cx="6696743" cy="725678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ru-RU" sz="2400" b="1" dirty="0" smtClean="0">
                <a:solidFill>
                  <a:prstClr val="black"/>
                </a:solidFill>
                <a:latin typeface="TimesET" pitchFamily="2" charset="0"/>
              </a:rPr>
              <a:t>Отдельные показатели</a:t>
            </a:r>
            <a:endParaRPr lang="ru-RU" sz="2400" b="1" dirty="0">
              <a:solidFill>
                <a:prstClr val="black"/>
              </a:solidFill>
              <a:latin typeface="TimesET" pitchFamily="2" charset="0"/>
            </a:endParaRPr>
          </a:p>
        </p:txBody>
      </p:sp>
      <p:sp>
        <p:nvSpPr>
          <p:cNvPr id="45" name="Скругленный прямоугольник 44"/>
          <p:cNvSpPr/>
          <p:nvPr/>
        </p:nvSpPr>
        <p:spPr>
          <a:xfrm>
            <a:off x="823345" y="2550921"/>
            <a:ext cx="6408712" cy="50405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r>
              <a:rPr lang="ru-RU" sz="1000" dirty="0">
                <a:latin typeface="TimesET" pitchFamily="2" charset="0"/>
              </a:rPr>
              <a:t>Доля подготовленных нормативных правовых актов Чувашской Республики, регулирующих вопросы противодействия коррупции, отнесенные к компетенции </a:t>
            </a:r>
            <a:r>
              <a:rPr lang="ru-RU" sz="1000" dirty="0" smtClean="0">
                <a:latin typeface="TimesET" pitchFamily="2" charset="0"/>
              </a:rPr>
              <a:t>субъекта </a:t>
            </a:r>
            <a:r>
              <a:rPr lang="ru-RU" sz="1000" dirty="0">
                <a:latin typeface="TimesET" pitchFamily="2" charset="0"/>
              </a:rPr>
              <a:t>Российской Федерации </a:t>
            </a:r>
          </a:p>
        </p:txBody>
      </p:sp>
      <p:sp>
        <p:nvSpPr>
          <p:cNvPr id="46" name="Скругленный прямоугольник 45"/>
          <p:cNvSpPr/>
          <p:nvPr/>
        </p:nvSpPr>
        <p:spPr>
          <a:xfrm>
            <a:off x="3415111" y="3140968"/>
            <a:ext cx="3816946" cy="62614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r>
              <a:rPr lang="ru-RU" sz="1000" dirty="0">
                <a:latin typeface="TimesET" pitchFamily="2" charset="0"/>
              </a:rPr>
              <a:t>Доля вакантных должностей гражданской службы, замещаемых на основе назначения из кадровых резервов государственных органов Чувашской Республики, кадрового резерва Чувашской Республики</a:t>
            </a: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7596336" y="1124744"/>
            <a:ext cx="1233658" cy="725678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ru-RU" sz="1400" b="1" dirty="0" smtClean="0">
                <a:solidFill>
                  <a:prstClr val="black"/>
                </a:solidFill>
                <a:latin typeface="TimesET" pitchFamily="2" charset="0"/>
              </a:rPr>
              <a:t>Утверждено на 2016 год</a:t>
            </a:r>
            <a:endParaRPr lang="ru-RU" sz="1400" b="1" dirty="0">
              <a:solidFill>
                <a:prstClr val="black"/>
              </a:solidFill>
              <a:latin typeface="TimesET" pitchFamily="2" charset="0"/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7682640" y="1974857"/>
            <a:ext cx="1034095" cy="504056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ET" pitchFamily="2" charset="0"/>
              </a:rPr>
              <a:t>100</a:t>
            </a:r>
            <a:r>
              <a:rPr lang="ru-RU" sz="1400" b="1" dirty="0" smtClean="0">
                <a:latin typeface="TimesET" pitchFamily="2" charset="0"/>
              </a:rPr>
              <a:t>%</a:t>
            </a:r>
            <a:endParaRPr lang="ru-RU" sz="1400" b="1" dirty="0">
              <a:latin typeface="TimesET" pitchFamily="2" charset="0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7692700" y="2571853"/>
            <a:ext cx="1025024" cy="48312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ru-RU" sz="1400" b="1" dirty="0" smtClean="0">
                <a:latin typeface="TimesET" pitchFamily="2" charset="0"/>
              </a:rPr>
              <a:t>100%</a:t>
            </a:r>
            <a:endParaRPr lang="ru-RU" sz="1400" b="1" dirty="0">
              <a:latin typeface="TimesET" pitchFamily="2" charset="0"/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7682641" y="3212976"/>
            <a:ext cx="1034094" cy="521898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ru-RU" sz="1400" b="1" dirty="0" smtClean="0">
                <a:latin typeface="TimesET" pitchFamily="2" charset="0"/>
              </a:rPr>
              <a:t>не менее 50%</a:t>
            </a:r>
            <a:endParaRPr lang="ru-RU" sz="1400" b="1" dirty="0">
              <a:latin typeface="TimesET" pitchFamily="2" charset="0"/>
            </a:endParaRPr>
          </a:p>
        </p:txBody>
      </p:sp>
      <p:graphicFrame>
        <p:nvGraphicFramePr>
          <p:cNvPr id="41" name="Диаграмма 2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67801443"/>
              </p:ext>
            </p:extLst>
          </p:nvPr>
        </p:nvGraphicFramePr>
        <p:xfrm>
          <a:off x="528063" y="3415017"/>
          <a:ext cx="2848438" cy="31382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9" name="Скругленный прямоугольник 28"/>
          <p:cNvSpPr/>
          <p:nvPr/>
        </p:nvSpPr>
        <p:spPr>
          <a:xfrm>
            <a:off x="3419350" y="3861048"/>
            <a:ext cx="3816946" cy="72008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r>
              <a:rPr lang="ru-RU" sz="1000" dirty="0">
                <a:latin typeface="TimesET" pitchFamily="2" charset="0"/>
              </a:rPr>
              <a:t>Доля государственных гражданских служащих Чувашской Республики (далее - гражданские служащие) в возрасте до 30 лет в общей численности гражданских служащих, имеющих стаж гражданской службы более 3 лет</a:t>
            </a:r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7697071" y="3933056"/>
            <a:ext cx="1023902" cy="504056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ru-RU" sz="1400" b="1" dirty="0">
                <a:latin typeface="TimesET" pitchFamily="2" charset="0"/>
              </a:rPr>
              <a:t>не менее </a:t>
            </a:r>
            <a:r>
              <a:rPr lang="ru-RU" sz="1400" b="1" dirty="0" smtClean="0">
                <a:latin typeface="TimesET" pitchFamily="2" charset="0"/>
              </a:rPr>
              <a:t>12%</a:t>
            </a:r>
            <a:endParaRPr lang="ru-RU" sz="1400" b="1" dirty="0">
              <a:latin typeface="TimesET" pitchFamily="2" charset="0"/>
            </a:endParaRPr>
          </a:p>
        </p:txBody>
      </p:sp>
      <p:sp>
        <p:nvSpPr>
          <p:cNvPr id="42" name="Скругленный прямоугольник 41"/>
          <p:cNvSpPr/>
          <p:nvPr/>
        </p:nvSpPr>
        <p:spPr>
          <a:xfrm>
            <a:off x="3419350" y="4711161"/>
            <a:ext cx="3816946" cy="43204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r>
              <a:rPr lang="ru-RU" sz="1000" dirty="0">
                <a:latin typeface="TimesET" pitchFamily="2" charset="0"/>
              </a:rPr>
              <a:t>Срок предоставления информации органами записи актов гражданского состояния гражданам и юридическим лицам</a:t>
            </a:r>
          </a:p>
        </p:txBody>
      </p:sp>
      <p:sp>
        <p:nvSpPr>
          <p:cNvPr id="48" name="Скругленный прямоугольник 47"/>
          <p:cNvSpPr/>
          <p:nvPr/>
        </p:nvSpPr>
        <p:spPr>
          <a:xfrm>
            <a:off x="7733584" y="4765328"/>
            <a:ext cx="987389" cy="377881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ru-RU" sz="1400" b="1" dirty="0" smtClean="0">
                <a:latin typeface="TimesET" pitchFamily="2" charset="0"/>
              </a:rPr>
              <a:t>9 дней</a:t>
            </a:r>
            <a:endParaRPr lang="ru-RU" sz="1400" b="1" dirty="0">
              <a:latin typeface="TimesET" pitchFamily="2" charset="0"/>
            </a:endParaRPr>
          </a:p>
        </p:txBody>
      </p:sp>
      <p:sp>
        <p:nvSpPr>
          <p:cNvPr id="49" name="Скругленный прямоугольник 48"/>
          <p:cNvSpPr/>
          <p:nvPr/>
        </p:nvSpPr>
        <p:spPr>
          <a:xfrm>
            <a:off x="3401392" y="5287225"/>
            <a:ext cx="3816946" cy="64807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r>
              <a:rPr lang="ru-RU" sz="1000" dirty="0">
                <a:latin typeface="TimesET" pitchFamily="2" charset="0"/>
              </a:rPr>
              <a:t>Соблюдение сроков государственной регистрации нормативных правовых актов органов исполнительной власти Чувашской Республики, установленных законодательством Чувашской Республики</a:t>
            </a:r>
          </a:p>
        </p:txBody>
      </p:sp>
      <p:sp>
        <p:nvSpPr>
          <p:cNvPr id="51" name="Скругленный прямоугольник 50"/>
          <p:cNvSpPr/>
          <p:nvPr/>
        </p:nvSpPr>
        <p:spPr>
          <a:xfrm>
            <a:off x="7733515" y="5359233"/>
            <a:ext cx="987980" cy="504056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ru-RU" sz="1400" b="1" dirty="0" smtClean="0">
                <a:latin typeface="TimesET" pitchFamily="2" charset="0"/>
              </a:rPr>
              <a:t>100%</a:t>
            </a:r>
            <a:endParaRPr lang="ru-RU" sz="1400" b="1" dirty="0">
              <a:latin typeface="TimesET" pitchFamily="2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39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70127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одзаголовок 2"/>
          <p:cNvSpPr txBox="1">
            <a:spLocks/>
          </p:cNvSpPr>
          <p:nvPr/>
        </p:nvSpPr>
        <p:spPr bwMode="auto">
          <a:xfrm>
            <a:off x="58425" y="2336328"/>
            <a:ext cx="8568952" cy="4521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indent="447675" algn="just">
              <a:lnSpc>
                <a:spcPct val="120000"/>
              </a:lnSpc>
            </a:pPr>
            <a:endParaRPr lang="ru-RU" sz="2000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142976" y="214290"/>
            <a:ext cx="7072362" cy="571504"/>
          </a:xfrm>
          <a:prstGeom prst="rect">
            <a:avLst/>
          </a:prstGeom>
          <a:gradFill flip="none" rotWithShape="1">
            <a:gsLst>
              <a:gs pos="0">
                <a:srgbClr val="FFF200"/>
              </a:gs>
              <a:gs pos="25000">
                <a:srgbClr val="FFC000"/>
              </a:gs>
              <a:gs pos="71000">
                <a:srgbClr val="C00000"/>
              </a:gs>
              <a:gs pos="100000">
                <a:srgbClr val="4D0808"/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20000"/>
              </a:spcBef>
              <a:buFont typeface="Arial" charset="0"/>
              <a:buNone/>
              <a:defRPr/>
            </a:pPr>
            <a:r>
              <a:rPr lang="ru-RU" sz="2400" b="1" i="1" dirty="0" smtClean="0">
                <a:solidFill>
                  <a:prstClr val="white"/>
                </a:solidFill>
              </a:rPr>
              <a:t>Структура бюджета</a:t>
            </a:r>
            <a:endParaRPr lang="ru-RU" sz="2400" b="1" i="1" dirty="0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50094" y="1458250"/>
            <a:ext cx="7643812" cy="708025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solidFill>
                  <a:prstClr val="black"/>
                </a:solidFill>
                <a:cs typeface="Times New Roman" pitchFamily="18" charset="0"/>
              </a:rPr>
              <a:t>Чтобы понять, как устроен бюджет, сравним его с бюджетом отдельной семьи.</a:t>
            </a:r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3133466346"/>
              </p:ext>
            </p:extLst>
          </p:nvPr>
        </p:nvGraphicFramePr>
        <p:xfrm>
          <a:off x="775331" y="3068329"/>
          <a:ext cx="7135140" cy="15716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8" name="Группа 40"/>
          <p:cNvGrpSpPr>
            <a:grpSpLocks/>
          </p:cNvGrpSpPr>
          <p:nvPr/>
        </p:nvGrpSpPr>
        <p:grpSpPr bwMode="auto">
          <a:xfrm>
            <a:off x="1717352" y="4857750"/>
            <a:ext cx="6429375" cy="928687"/>
            <a:chOff x="1571604" y="4357694"/>
            <a:chExt cx="6429420" cy="928694"/>
          </a:xfrm>
        </p:grpSpPr>
        <p:sp>
          <p:nvSpPr>
            <p:cNvPr id="9" name="Минус 8"/>
            <p:cNvSpPr/>
            <p:nvPr/>
          </p:nvSpPr>
          <p:spPr>
            <a:xfrm>
              <a:off x="1571604" y="4357694"/>
              <a:ext cx="571504" cy="428628"/>
            </a:xfrm>
            <a:prstGeom prst="mathMinus">
              <a:avLst/>
            </a:prstGeom>
            <a:solidFill>
              <a:srgbClr val="FFC000"/>
            </a:solidFill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0" name="TextBox 34"/>
            <p:cNvSpPr txBox="1">
              <a:spLocks noChangeArrowheads="1"/>
            </p:cNvSpPr>
            <p:nvPr/>
          </p:nvSpPr>
          <p:spPr bwMode="auto">
            <a:xfrm>
              <a:off x="2357422" y="4357694"/>
              <a:ext cx="564360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ru-RU" altLang="ru-RU" b="1" dirty="0">
                  <a:solidFill>
                    <a:srgbClr val="002060"/>
                  </a:solidFill>
                  <a:cs typeface="Times New Roman" pitchFamily="18" charset="0"/>
                </a:rPr>
                <a:t>Дефицит (расходы больше доходов)</a:t>
              </a:r>
            </a:p>
          </p:txBody>
        </p:sp>
        <p:sp>
          <p:nvSpPr>
            <p:cNvPr id="11" name="Плюс 10"/>
            <p:cNvSpPr/>
            <p:nvPr/>
          </p:nvSpPr>
          <p:spPr>
            <a:xfrm>
              <a:off x="1571604" y="4857760"/>
              <a:ext cx="571504" cy="428628"/>
            </a:xfrm>
            <a:prstGeom prst="mathPlus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2" name="TextBox 36"/>
            <p:cNvSpPr txBox="1">
              <a:spLocks noChangeArrowheads="1"/>
            </p:cNvSpPr>
            <p:nvPr/>
          </p:nvSpPr>
          <p:spPr bwMode="auto">
            <a:xfrm>
              <a:off x="2357422" y="4857760"/>
              <a:ext cx="564360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ru-RU" altLang="ru-RU" b="1" dirty="0">
                  <a:solidFill>
                    <a:srgbClr val="002060"/>
                  </a:solidFill>
                  <a:cs typeface="Times New Roman" pitchFamily="18" charset="0"/>
                </a:rPr>
                <a:t>Профицит (доходы больше расходов)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750094" y="2636912"/>
            <a:ext cx="7643812" cy="40005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solidFill>
                  <a:prstClr val="white"/>
                </a:solidFill>
                <a:cs typeface="Times New Roman" pitchFamily="18" charset="0"/>
              </a:rPr>
              <a:t>Бюджет любой семьи делится на две части – </a:t>
            </a:r>
            <a:r>
              <a:rPr lang="ru-RU" sz="2000" i="1" u="sng" dirty="0">
                <a:solidFill>
                  <a:prstClr val="white"/>
                </a:solidFill>
                <a:cs typeface="Times New Roman" pitchFamily="18" charset="0"/>
              </a:rPr>
              <a:t>доходы и расходы</a:t>
            </a:r>
            <a:r>
              <a:rPr lang="ru-RU" sz="2000" dirty="0">
                <a:solidFill>
                  <a:prstClr val="white"/>
                </a:solidFill>
                <a:cs typeface="Times New Roman" pitchFamily="18" charset="0"/>
              </a:rPr>
              <a:t>.</a:t>
            </a:r>
          </a:p>
        </p:txBody>
      </p:sp>
      <p:pic>
        <p:nvPicPr>
          <p:cNvPr id="14" name="Picture 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4519" y="4421707"/>
            <a:ext cx="1872209" cy="1872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82350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0"/>
            <a:ext cx="7704856" cy="980728"/>
          </a:xfrm>
        </p:spPr>
        <p:txBody>
          <a:bodyPr/>
          <a:lstStyle/>
          <a:p>
            <a:r>
              <a:rPr lang="ru-RU" sz="1800" b="1" dirty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на реализацию государственной программы Чувашской Республики </a:t>
            </a:r>
            <a:r>
              <a:rPr lang="ru-RU" sz="1800" b="1" dirty="0" smtClean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здравоохранения», </a:t>
            </a:r>
            <a:br>
              <a:rPr lang="ru-RU" sz="1800" b="1" dirty="0" smtClean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 smtClean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рублей</a:t>
            </a:r>
            <a:endParaRPr lang="ru-RU" sz="1800" b="1" dirty="0">
              <a:solidFill>
                <a:srgbClr val="FFFF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516" y="4293096"/>
            <a:ext cx="1944216" cy="3610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0791" y="4662186"/>
            <a:ext cx="1512168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107504" y="6230638"/>
            <a:ext cx="41044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1056530578"/>
              </p:ext>
            </p:extLst>
          </p:nvPr>
        </p:nvGraphicFramePr>
        <p:xfrm>
          <a:off x="323528" y="1844824"/>
          <a:ext cx="5737655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027" name="Picture 3" descr="C:\Users\o.kudryavceva\Desktop\для слайдов_медицина фото\IMG_37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59" y="4005064"/>
            <a:ext cx="2904074" cy="1923949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59" y="1336056"/>
            <a:ext cx="2895915" cy="1876920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40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96650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b="1" dirty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Республики </a:t>
            </a:r>
            <a:r>
              <a:rPr lang="ru-RU" sz="2000" b="1" dirty="0" smtClean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здравоохранения»</a:t>
            </a:r>
            <a:endParaRPr lang="ru-RU" sz="2000" b="1" dirty="0">
              <a:solidFill>
                <a:srgbClr val="FFFF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223628" y="1007441"/>
            <a:ext cx="3384376" cy="50405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</a:rPr>
              <a:t>Показатели (индикаторы)</a:t>
            </a:r>
            <a:endParaRPr lang="ru-RU" sz="1400" b="1" dirty="0">
              <a:solidFill>
                <a:schemeClr val="bg1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42593" y="3228798"/>
            <a:ext cx="5964980" cy="35556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t"/>
            <a:r>
              <a:rPr lang="ru-RU" sz="1100" dirty="0">
                <a:solidFill>
                  <a:srgbClr val="000000"/>
                </a:solidFill>
                <a:latin typeface="TimesET" pitchFamily="2" charset="0"/>
              </a:rPr>
              <a:t>Смертность от всех </a:t>
            </a:r>
            <a:r>
              <a:rPr lang="ru-RU" sz="1100" dirty="0" smtClean="0">
                <a:solidFill>
                  <a:srgbClr val="000000"/>
                </a:solidFill>
                <a:latin typeface="TimesET" pitchFamily="2" charset="0"/>
              </a:rPr>
              <a:t>причин (случаев на 1 тыс. населения)</a:t>
            </a:r>
            <a:endParaRPr lang="ru-RU" sz="1100" dirty="0">
              <a:solidFill>
                <a:srgbClr val="000000"/>
              </a:solidFill>
              <a:latin typeface="TimesET" pitchFamily="2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29258" y="3662117"/>
            <a:ext cx="5964980" cy="36736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t"/>
            <a:r>
              <a:rPr lang="ru-RU" sz="1100" dirty="0">
                <a:solidFill>
                  <a:srgbClr val="000000"/>
                </a:solidFill>
                <a:latin typeface="TimesET" pitchFamily="2" charset="0"/>
              </a:rPr>
              <a:t>Материнская </a:t>
            </a:r>
            <a:r>
              <a:rPr lang="ru-RU" sz="1100" dirty="0" smtClean="0">
                <a:solidFill>
                  <a:srgbClr val="000000"/>
                </a:solidFill>
                <a:latin typeface="TimesET" pitchFamily="2" charset="0"/>
              </a:rPr>
              <a:t>смертность (случаев на 100 тыс. родившихся живыми)</a:t>
            </a:r>
            <a:endParaRPr lang="ru-RU" sz="1100" dirty="0">
              <a:solidFill>
                <a:srgbClr val="000000"/>
              </a:solidFill>
              <a:latin typeface="TimesET" pitchFamily="2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24386" y="4566519"/>
            <a:ext cx="5964980" cy="43930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t"/>
            <a:r>
              <a:rPr lang="ru-RU" sz="1100" dirty="0">
                <a:solidFill>
                  <a:srgbClr val="000000"/>
                </a:solidFill>
                <a:latin typeface="TimesET" pitchFamily="2" charset="0"/>
              </a:rPr>
              <a:t>Ожидаемая продолжительность жизни при </a:t>
            </a:r>
            <a:r>
              <a:rPr lang="ru-RU" sz="1100" dirty="0" smtClean="0">
                <a:solidFill>
                  <a:srgbClr val="000000"/>
                </a:solidFill>
                <a:latin typeface="TimesET" pitchFamily="2" charset="0"/>
              </a:rPr>
              <a:t>рождении (лет)</a:t>
            </a:r>
            <a:endParaRPr lang="ru-RU" sz="1100" dirty="0">
              <a:solidFill>
                <a:srgbClr val="000000"/>
              </a:solidFill>
              <a:latin typeface="TimesET" pitchFamily="2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21984" y="4093691"/>
            <a:ext cx="5964980" cy="395069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t"/>
            <a:r>
              <a:rPr lang="ru-RU" sz="1100" dirty="0">
                <a:solidFill>
                  <a:srgbClr val="000000"/>
                </a:solidFill>
                <a:latin typeface="TimesET" pitchFamily="2" charset="0"/>
              </a:rPr>
              <a:t>Младенческая </a:t>
            </a:r>
            <a:r>
              <a:rPr lang="ru-RU" sz="1100" dirty="0" smtClean="0">
                <a:solidFill>
                  <a:srgbClr val="000000"/>
                </a:solidFill>
                <a:latin typeface="TimesET" pitchFamily="2" charset="0"/>
              </a:rPr>
              <a:t>смертность (случаев на 1 тыс. родившихся живыми)</a:t>
            </a:r>
            <a:endParaRPr lang="ru-RU" sz="1100" dirty="0">
              <a:solidFill>
                <a:srgbClr val="000000"/>
              </a:solidFill>
              <a:latin typeface="TimesET" pitchFamily="2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29258" y="6086812"/>
            <a:ext cx="5964980" cy="41996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t"/>
            <a:r>
              <a:rPr lang="ru-RU" sz="1100" dirty="0">
                <a:solidFill>
                  <a:srgbClr val="000000"/>
                </a:solidFill>
                <a:latin typeface="TimesET" pitchFamily="2" charset="0"/>
              </a:rPr>
              <a:t>Обеспеченность врачами (без учета федеральных медицинских организаций, находящихся на территории Чувашской Республики</a:t>
            </a:r>
            <a:r>
              <a:rPr lang="ru-RU" sz="1100" dirty="0" smtClean="0">
                <a:solidFill>
                  <a:srgbClr val="000000"/>
                </a:solidFill>
                <a:latin typeface="TimesET" pitchFamily="2" charset="0"/>
              </a:rPr>
              <a:t>) (на 10 тыс. населения)</a:t>
            </a:r>
            <a:endParaRPr lang="ru-RU" sz="1100" dirty="0">
              <a:solidFill>
                <a:srgbClr val="000000"/>
              </a:solidFill>
              <a:latin typeface="TimesET" pitchFamily="2" charset="0"/>
            </a:endParaRPr>
          </a:p>
        </p:txBody>
      </p:sp>
      <p:grpSp>
        <p:nvGrpSpPr>
          <p:cNvPr id="12" name="Группа 11"/>
          <p:cNvGrpSpPr/>
          <p:nvPr/>
        </p:nvGrpSpPr>
        <p:grpSpPr>
          <a:xfrm>
            <a:off x="6079750" y="1046936"/>
            <a:ext cx="2807593" cy="561859"/>
            <a:chOff x="359" y="1999"/>
            <a:chExt cx="2807593" cy="561859"/>
          </a:xfrm>
        </p:grpSpPr>
        <p:sp>
          <p:nvSpPr>
            <p:cNvPr id="13" name="Скругленный прямоугольник 12"/>
            <p:cNvSpPr/>
            <p:nvPr/>
          </p:nvSpPr>
          <p:spPr>
            <a:xfrm>
              <a:off x="359" y="1999"/>
              <a:ext cx="2807593" cy="561859"/>
            </a:xfrm>
            <a:prstGeom prst="roundRect">
              <a:avLst>
                <a:gd name="adj" fmla="val 10000"/>
              </a:avLst>
            </a:prstGeom>
            <a:solidFill>
              <a:schemeClr val="accent2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Скругленный прямоугольник 4"/>
            <p:cNvSpPr/>
            <p:nvPr/>
          </p:nvSpPr>
          <p:spPr>
            <a:xfrm>
              <a:off x="16815" y="18455"/>
              <a:ext cx="2774681" cy="52894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b="1" kern="1200" dirty="0" smtClean="0"/>
                <a:t>Достижение значений показателей (индикаторов) </a:t>
              </a:r>
              <a:endParaRPr lang="ru-RU" sz="1400" b="1" kern="1200" dirty="0"/>
            </a:p>
          </p:txBody>
        </p:sp>
      </p:grpSp>
      <p:grpSp>
        <p:nvGrpSpPr>
          <p:cNvPr id="15" name="Группа 14"/>
          <p:cNvGrpSpPr/>
          <p:nvPr/>
        </p:nvGrpSpPr>
        <p:grpSpPr>
          <a:xfrm>
            <a:off x="6077782" y="1734787"/>
            <a:ext cx="1830474" cy="545691"/>
            <a:chOff x="3099" y="579197"/>
            <a:chExt cx="1830474" cy="561859"/>
          </a:xfrm>
        </p:grpSpPr>
        <p:sp>
          <p:nvSpPr>
            <p:cNvPr id="16" name="Скругленный прямоугольник 15"/>
            <p:cNvSpPr/>
            <p:nvPr/>
          </p:nvSpPr>
          <p:spPr>
            <a:xfrm>
              <a:off x="3099" y="579197"/>
              <a:ext cx="1830474" cy="561859"/>
            </a:xfrm>
            <a:prstGeom prst="roundRect">
              <a:avLst>
                <a:gd name="adj" fmla="val 10000"/>
              </a:avLst>
            </a:prstGeom>
            <a:solidFill>
              <a:schemeClr val="accent4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" name="Скругленный прямоугольник 4"/>
            <p:cNvSpPr/>
            <p:nvPr/>
          </p:nvSpPr>
          <p:spPr>
            <a:xfrm>
              <a:off x="19555" y="595653"/>
              <a:ext cx="1797562" cy="52894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b="1" kern="1200" dirty="0" smtClean="0"/>
                <a:t>2015 год</a:t>
              </a:r>
              <a:endParaRPr lang="ru-RU" sz="1400" b="1" kern="1200" dirty="0"/>
            </a:p>
          </p:txBody>
        </p:sp>
      </p:grpSp>
      <p:grpSp>
        <p:nvGrpSpPr>
          <p:cNvPr id="18" name="Группа 17"/>
          <p:cNvGrpSpPr/>
          <p:nvPr/>
        </p:nvGrpSpPr>
        <p:grpSpPr>
          <a:xfrm>
            <a:off x="8014400" y="1750769"/>
            <a:ext cx="896412" cy="545404"/>
            <a:chOff x="1908799" y="579197"/>
            <a:chExt cx="896412" cy="561859"/>
          </a:xfrm>
        </p:grpSpPr>
        <p:sp>
          <p:nvSpPr>
            <p:cNvPr id="19" name="Скругленный прямоугольник 18"/>
            <p:cNvSpPr/>
            <p:nvPr/>
          </p:nvSpPr>
          <p:spPr>
            <a:xfrm>
              <a:off x="1908799" y="579197"/>
              <a:ext cx="896412" cy="561859"/>
            </a:xfrm>
            <a:prstGeom prst="roundRect">
              <a:avLst>
                <a:gd name="adj" fmla="val 10000"/>
              </a:avLst>
            </a:prstGeom>
            <a:solidFill>
              <a:schemeClr val="accent4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0" name="Скругленный прямоугольник 4"/>
            <p:cNvSpPr/>
            <p:nvPr/>
          </p:nvSpPr>
          <p:spPr>
            <a:xfrm>
              <a:off x="1925255" y="595653"/>
              <a:ext cx="863500" cy="52894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b="1" kern="1200" dirty="0" smtClean="0"/>
                <a:t>2016 год</a:t>
              </a:r>
              <a:endParaRPr lang="ru-RU" sz="1400" b="1" kern="1200" dirty="0"/>
            </a:p>
          </p:txBody>
        </p:sp>
      </p:grpSp>
      <p:grpSp>
        <p:nvGrpSpPr>
          <p:cNvPr id="21" name="Группа 20"/>
          <p:cNvGrpSpPr/>
          <p:nvPr/>
        </p:nvGrpSpPr>
        <p:grpSpPr>
          <a:xfrm>
            <a:off x="6102270" y="2407965"/>
            <a:ext cx="906173" cy="489918"/>
            <a:chOff x="6669" y="1156395"/>
            <a:chExt cx="892916" cy="561859"/>
          </a:xfrm>
        </p:grpSpPr>
        <p:sp>
          <p:nvSpPr>
            <p:cNvPr id="22" name="Скругленный прямоугольник 21"/>
            <p:cNvSpPr/>
            <p:nvPr/>
          </p:nvSpPr>
          <p:spPr>
            <a:xfrm>
              <a:off x="6669" y="1156395"/>
              <a:ext cx="892916" cy="561859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3" name="Скругленный прямоугольник 4"/>
            <p:cNvSpPr/>
            <p:nvPr/>
          </p:nvSpPr>
          <p:spPr>
            <a:xfrm>
              <a:off x="23125" y="1172851"/>
              <a:ext cx="860004" cy="52894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100" b="1" kern="1200" dirty="0" smtClean="0"/>
                <a:t>план</a:t>
              </a:r>
              <a:endParaRPr lang="ru-RU" sz="1100" b="1" kern="1200" dirty="0"/>
            </a:p>
          </p:txBody>
        </p:sp>
      </p:grpSp>
      <p:grpSp>
        <p:nvGrpSpPr>
          <p:cNvPr id="24" name="Группа 23"/>
          <p:cNvGrpSpPr/>
          <p:nvPr/>
        </p:nvGrpSpPr>
        <p:grpSpPr>
          <a:xfrm>
            <a:off x="7015340" y="2417663"/>
            <a:ext cx="892916" cy="482777"/>
            <a:chOff x="937088" y="1156395"/>
            <a:chExt cx="892916" cy="561859"/>
          </a:xfrm>
        </p:grpSpPr>
        <p:sp>
          <p:nvSpPr>
            <p:cNvPr id="25" name="Скругленный прямоугольник 24"/>
            <p:cNvSpPr/>
            <p:nvPr/>
          </p:nvSpPr>
          <p:spPr>
            <a:xfrm>
              <a:off x="937088" y="1156395"/>
              <a:ext cx="892916" cy="561859"/>
            </a:xfrm>
            <a:prstGeom prst="roundRect">
              <a:avLst>
                <a:gd name="adj" fmla="val 10000"/>
              </a:avLst>
            </a:prstGeom>
            <a:solidFill>
              <a:schemeClr val="accent3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6" name="Скругленный прямоугольник 4"/>
            <p:cNvSpPr/>
            <p:nvPr/>
          </p:nvSpPr>
          <p:spPr>
            <a:xfrm>
              <a:off x="953544" y="1172851"/>
              <a:ext cx="860004" cy="52894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100" b="1" kern="1200" dirty="0" smtClean="0"/>
                <a:t>факт</a:t>
              </a:r>
              <a:endParaRPr lang="ru-RU" sz="1100" b="1" kern="1200" dirty="0"/>
            </a:p>
          </p:txBody>
        </p:sp>
      </p:grpSp>
      <p:grpSp>
        <p:nvGrpSpPr>
          <p:cNvPr id="27" name="Группа 26"/>
          <p:cNvGrpSpPr/>
          <p:nvPr/>
        </p:nvGrpSpPr>
        <p:grpSpPr>
          <a:xfrm>
            <a:off x="8054110" y="3221775"/>
            <a:ext cx="866357" cy="374235"/>
            <a:chOff x="1908799" y="1156395"/>
            <a:chExt cx="896412" cy="561859"/>
          </a:xfrm>
        </p:grpSpPr>
        <p:sp>
          <p:nvSpPr>
            <p:cNvPr id="28" name="Скругленный прямоугольник 27"/>
            <p:cNvSpPr/>
            <p:nvPr/>
          </p:nvSpPr>
          <p:spPr>
            <a:xfrm>
              <a:off x="1908799" y="1156395"/>
              <a:ext cx="896412" cy="561859"/>
            </a:xfrm>
            <a:prstGeom prst="roundRect">
              <a:avLst>
                <a:gd name="adj" fmla="val 10000"/>
              </a:avLst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9" name="Скругленный прямоугольник 4"/>
            <p:cNvSpPr/>
            <p:nvPr/>
          </p:nvSpPr>
          <p:spPr>
            <a:xfrm>
              <a:off x="1925255" y="1172851"/>
              <a:ext cx="863500" cy="52894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100" b="1" kern="1200" dirty="0" smtClean="0"/>
                <a:t>12,8</a:t>
              </a:r>
              <a:endParaRPr lang="ru-RU" sz="1100" b="1" kern="1200" dirty="0"/>
            </a:p>
          </p:txBody>
        </p:sp>
      </p:grpSp>
      <p:grpSp>
        <p:nvGrpSpPr>
          <p:cNvPr id="32" name="Группа 31"/>
          <p:cNvGrpSpPr/>
          <p:nvPr/>
        </p:nvGrpSpPr>
        <p:grpSpPr>
          <a:xfrm>
            <a:off x="6140779" y="3198849"/>
            <a:ext cx="906173" cy="397161"/>
            <a:chOff x="-2822" y="1156393"/>
            <a:chExt cx="892916" cy="561859"/>
          </a:xfrm>
        </p:grpSpPr>
        <p:sp>
          <p:nvSpPr>
            <p:cNvPr id="33" name="Скругленный прямоугольник 32"/>
            <p:cNvSpPr/>
            <p:nvPr/>
          </p:nvSpPr>
          <p:spPr>
            <a:xfrm>
              <a:off x="-2822" y="1156393"/>
              <a:ext cx="892916" cy="561859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4" name="Скругленный прямоугольник 4"/>
            <p:cNvSpPr/>
            <p:nvPr/>
          </p:nvSpPr>
          <p:spPr>
            <a:xfrm>
              <a:off x="23125" y="1172851"/>
              <a:ext cx="860004" cy="52894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100" b="1" kern="1200" dirty="0" smtClean="0"/>
                <a:t>12,8 </a:t>
              </a:r>
            </a:p>
          </p:txBody>
        </p:sp>
      </p:grpSp>
      <p:grpSp>
        <p:nvGrpSpPr>
          <p:cNvPr id="35" name="Группа 34"/>
          <p:cNvGrpSpPr/>
          <p:nvPr/>
        </p:nvGrpSpPr>
        <p:grpSpPr>
          <a:xfrm>
            <a:off x="6133710" y="3666577"/>
            <a:ext cx="906173" cy="374342"/>
            <a:chOff x="6669" y="1156395"/>
            <a:chExt cx="892916" cy="561859"/>
          </a:xfrm>
        </p:grpSpPr>
        <p:sp>
          <p:nvSpPr>
            <p:cNvPr id="36" name="Скругленный прямоугольник 35"/>
            <p:cNvSpPr/>
            <p:nvPr/>
          </p:nvSpPr>
          <p:spPr>
            <a:xfrm>
              <a:off x="6669" y="1156395"/>
              <a:ext cx="892916" cy="561859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7" name="Скругленный прямоугольник 4"/>
            <p:cNvSpPr/>
            <p:nvPr/>
          </p:nvSpPr>
          <p:spPr>
            <a:xfrm>
              <a:off x="23125" y="1172851"/>
              <a:ext cx="860004" cy="52894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100" b="1" kern="1200" dirty="0" smtClean="0"/>
                <a:t>6,2</a:t>
              </a:r>
              <a:endParaRPr lang="ru-RU" sz="1100" b="1" kern="1200" dirty="0"/>
            </a:p>
          </p:txBody>
        </p:sp>
      </p:grpSp>
      <p:grpSp>
        <p:nvGrpSpPr>
          <p:cNvPr id="38" name="Группа 37"/>
          <p:cNvGrpSpPr/>
          <p:nvPr/>
        </p:nvGrpSpPr>
        <p:grpSpPr>
          <a:xfrm>
            <a:off x="6146457" y="4083573"/>
            <a:ext cx="906173" cy="434691"/>
            <a:chOff x="6669" y="1156395"/>
            <a:chExt cx="892916" cy="561859"/>
          </a:xfrm>
        </p:grpSpPr>
        <p:sp>
          <p:nvSpPr>
            <p:cNvPr id="39" name="Скругленный прямоугольник 38"/>
            <p:cNvSpPr/>
            <p:nvPr/>
          </p:nvSpPr>
          <p:spPr>
            <a:xfrm>
              <a:off x="6669" y="1156395"/>
              <a:ext cx="892916" cy="561859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0" name="Скругленный прямоугольник 4"/>
            <p:cNvSpPr/>
            <p:nvPr/>
          </p:nvSpPr>
          <p:spPr>
            <a:xfrm>
              <a:off x="23125" y="1172851"/>
              <a:ext cx="860004" cy="52894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100" b="1" kern="1200" dirty="0" smtClean="0"/>
                <a:t>5,0</a:t>
              </a:r>
              <a:endParaRPr lang="ru-RU" sz="1100" b="1" kern="1200" dirty="0"/>
            </a:p>
          </p:txBody>
        </p:sp>
      </p:grpSp>
      <p:grpSp>
        <p:nvGrpSpPr>
          <p:cNvPr id="41" name="Группа 40"/>
          <p:cNvGrpSpPr/>
          <p:nvPr/>
        </p:nvGrpSpPr>
        <p:grpSpPr>
          <a:xfrm>
            <a:off x="6158010" y="4597691"/>
            <a:ext cx="906173" cy="423844"/>
            <a:chOff x="6669" y="1156395"/>
            <a:chExt cx="892916" cy="561859"/>
          </a:xfrm>
        </p:grpSpPr>
        <p:sp>
          <p:nvSpPr>
            <p:cNvPr id="42" name="Скругленный прямоугольник 41"/>
            <p:cNvSpPr/>
            <p:nvPr/>
          </p:nvSpPr>
          <p:spPr>
            <a:xfrm>
              <a:off x="6669" y="1156395"/>
              <a:ext cx="892916" cy="561859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3" name="Скругленный прямоугольник 4"/>
            <p:cNvSpPr/>
            <p:nvPr/>
          </p:nvSpPr>
          <p:spPr>
            <a:xfrm>
              <a:off x="23125" y="1172851"/>
              <a:ext cx="860004" cy="52894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100" b="1" kern="1200" dirty="0" smtClean="0"/>
                <a:t>70,4</a:t>
              </a:r>
              <a:endParaRPr lang="ru-RU" sz="1100" b="1" kern="1200" dirty="0"/>
            </a:p>
          </p:txBody>
        </p:sp>
      </p:grpSp>
      <p:grpSp>
        <p:nvGrpSpPr>
          <p:cNvPr id="44" name="Группа 43"/>
          <p:cNvGrpSpPr/>
          <p:nvPr/>
        </p:nvGrpSpPr>
        <p:grpSpPr>
          <a:xfrm>
            <a:off x="6140779" y="5995359"/>
            <a:ext cx="906173" cy="489918"/>
            <a:chOff x="6669" y="1156395"/>
            <a:chExt cx="892916" cy="561859"/>
          </a:xfrm>
        </p:grpSpPr>
        <p:sp>
          <p:nvSpPr>
            <p:cNvPr id="45" name="Скругленный прямоугольник 44"/>
            <p:cNvSpPr/>
            <p:nvPr/>
          </p:nvSpPr>
          <p:spPr>
            <a:xfrm>
              <a:off x="6669" y="1156395"/>
              <a:ext cx="892916" cy="561859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6" name="Скругленный прямоугольник 4"/>
            <p:cNvSpPr/>
            <p:nvPr/>
          </p:nvSpPr>
          <p:spPr>
            <a:xfrm>
              <a:off x="23125" y="1172851"/>
              <a:ext cx="860004" cy="52894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100" b="1" kern="1200" dirty="0" smtClean="0"/>
                <a:t>39,0</a:t>
              </a:r>
              <a:endParaRPr lang="ru-RU" sz="1100" b="1" kern="1200" dirty="0"/>
            </a:p>
          </p:txBody>
        </p:sp>
      </p:grpSp>
      <p:grpSp>
        <p:nvGrpSpPr>
          <p:cNvPr id="47" name="Группа 46"/>
          <p:cNvGrpSpPr/>
          <p:nvPr/>
        </p:nvGrpSpPr>
        <p:grpSpPr>
          <a:xfrm>
            <a:off x="7094782" y="3210483"/>
            <a:ext cx="892916" cy="385527"/>
            <a:chOff x="937088" y="1156395"/>
            <a:chExt cx="892916" cy="561859"/>
          </a:xfrm>
        </p:grpSpPr>
        <p:sp>
          <p:nvSpPr>
            <p:cNvPr id="48" name="Скругленный прямоугольник 47"/>
            <p:cNvSpPr/>
            <p:nvPr/>
          </p:nvSpPr>
          <p:spPr>
            <a:xfrm>
              <a:off x="937088" y="1156395"/>
              <a:ext cx="892916" cy="561859"/>
            </a:xfrm>
            <a:prstGeom prst="roundRect">
              <a:avLst>
                <a:gd name="adj" fmla="val 10000"/>
              </a:avLst>
            </a:prstGeom>
            <a:solidFill>
              <a:schemeClr val="accent3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9" name="Скругленный прямоугольник 4"/>
            <p:cNvSpPr/>
            <p:nvPr/>
          </p:nvSpPr>
          <p:spPr>
            <a:xfrm>
              <a:off x="953544" y="1172851"/>
              <a:ext cx="860004" cy="52894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100" b="1" kern="1200" dirty="0" smtClean="0"/>
                <a:t>13,1</a:t>
              </a:r>
            </a:p>
          </p:txBody>
        </p:sp>
      </p:grpSp>
      <p:grpSp>
        <p:nvGrpSpPr>
          <p:cNvPr id="50" name="Группа 49"/>
          <p:cNvGrpSpPr/>
          <p:nvPr/>
        </p:nvGrpSpPr>
        <p:grpSpPr>
          <a:xfrm>
            <a:off x="7094906" y="3659043"/>
            <a:ext cx="892916" cy="381876"/>
            <a:chOff x="937088" y="1156395"/>
            <a:chExt cx="892916" cy="561859"/>
          </a:xfrm>
        </p:grpSpPr>
        <p:sp>
          <p:nvSpPr>
            <p:cNvPr id="51" name="Скругленный прямоугольник 50"/>
            <p:cNvSpPr/>
            <p:nvPr/>
          </p:nvSpPr>
          <p:spPr>
            <a:xfrm>
              <a:off x="937088" y="1156395"/>
              <a:ext cx="892916" cy="561859"/>
            </a:xfrm>
            <a:prstGeom prst="roundRect">
              <a:avLst>
                <a:gd name="adj" fmla="val 10000"/>
              </a:avLst>
            </a:prstGeom>
            <a:solidFill>
              <a:schemeClr val="accent3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2" name="Скругленный прямоугольник 4"/>
            <p:cNvSpPr/>
            <p:nvPr/>
          </p:nvSpPr>
          <p:spPr>
            <a:xfrm>
              <a:off x="953544" y="1172851"/>
              <a:ext cx="860004" cy="52894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100" b="1" kern="1200" dirty="0" smtClean="0"/>
                <a:t>11,6</a:t>
              </a:r>
              <a:endParaRPr lang="ru-RU" sz="1100" b="1" kern="1200" dirty="0"/>
            </a:p>
          </p:txBody>
        </p:sp>
      </p:grpSp>
      <p:grpSp>
        <p:nvGrpSpPr>
          <p:cNvPr id="53" name="Группа 52"/>
          <p:cNvGrpSpPr/>
          <p:nvPr/>
        </p:nvGrpSpPr>
        <p:grpSpPr>
          <a:xfrm>
            <a:off x="7094269" y="4097883"/>
            <a:ext cx="892916" cy="404245"/>
            <a:chOff x="937088" y="1156395"/>
            <a:chExt cx="892916" cy="561859"/>
          </a:xfrm>
        </p:grpSpPr>
        <p:sp>
          <p:nvSpPr>
            <p:cNvPr id="54" name="Скругленный прямоугольник 53"/>
            <p:cNvSpPr/>
            <p:nvPr/>
          </p:nvSpPr>
          <p:spPr>
            <a:xfrm>
              <a:off x="937088" y="1156395"/>
              <a:ext cx="892916" cy="561859"/>
            </a:xfrm>
            <a:prstGeom prst="roundRect">
              <a:avLst>
                <a:gd name="adj" fmla="val 10000"/>
              </a:avLst>
            </a:prstGeom>
            <a:solidFill>
              <a:schemeClr val="accent3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5" name="Скругленный прямоугольник 4"/>
            <p:cNvSpPr/>
            <p:nvPr/>
          </p:nvSpPr>
          <p:spPr>
            <a:xfrm>
              <a:off x="953544" y="1172851"/>
              <a:ext cx="860004" cy="52894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100" b="1" kern="1200" dirty="0" smtClean="0"/>
                <a:t>3,3</a:t>
              </a:r>
              <a:endParaRPr lang="ru-RU" sz="1100" b="1" kern="1200" dirty="0"/>
            </a:p>
          </p:txBody>
        </p:sp>
      </p:grpSp>
      <p:grpSp>
        <p:nvGrpSpPr>
          <p:cNvPr id="56" name="Группа 55"/>
          <p:cNvGrpSpPr/>
          <p:nvPr/>
        </p:nvGrpSpPr>
        <p:grpSpPr>
          <a:xfrm>
            <a:off x="7094269" y="4594398"/>
            <a:ext cx="892916" cy="409604"/>
            <a:chOff x="937088" y="1156395"/>
            <a:chExt cx="892916" cy="561859"/>
          </a:xfrm>
        </p:grpSpPr>
        <p:sp>
          <p:nvSpPr>
            <p:cNvPr id="57" name="Скругленный прямоугольник 56"/>
            <p:cNvSpPr/>
            <p:nvPr/>
          </p:nvSpPr>
          <p:spPr>
            <a:xfrm>
              <a:off x="937088" y="1156395"/>
              <a:ext cx="892916" cy="561859"/>
            </a:xfrm>
            <a:prstGeom prst="roundRect">
              <a:avLst>
                <a:gd name="adj" fmla="val 10000"/>
              </a:avLst>
            </a:prstGeom>
            <a:solidFill>
              <a:schemeClr val="accent3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8" name="Скругленный прямоугольник 4"/>
            <p:cNvSpPr/>
            <p:nvPr/>
          </p:nvSpPr>
          <p:spPr>
            <a:xfrm>
              <a:off x="953544" y="1172851"/>
              <a:ext cx="860004" cy="52894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100" b="1" kern="1200" dirty="0" smtClean="0"/>
                <a:t>70,95</a:t>
              </a:r>
              <a:endParaRPr lang="ru-RU" sz="1100" b="1" kern="1200" dirty="0"/>
            </a:p>
          </p:txBody>
        </p:sp>
      </p:grpSp>
      <p:grpSp>
        <p:nvGrpSpPr>
          <p:cNvPr id="59" name="Группа 58"/>
          <p:cNvGrpSpPr/>
          <p:nvPr/>
        </p:nvGrpSpPr>
        <p:grpSpPr>
          <a:xfrm>
            <a:off x="7109776" y="6002500"/>
            <a:ext cx="892916" cy="482777"/>
            <a:chOff x="937088" y="1156395"/>
            <a:chExt cx="892916" cy="561859"/>
          </a:xfrm>
        </p:grpSpPr>
        <p:sp>
          <p:nvSpPr>
            <p:cNvPr id="60" name="Скругленный прямоугольник 59"/>
            <p:cNvSpPr/>
            <p:nvPr/>
          </p:nvSpPr>
          <p:spPr>
            <a:xfrm>
              <a:off x="937088" y="1156395"/>
              <a:ext cx="892916" cy="561859"/>
            </a:xfrm>
            <a:prstGeom prst="roundRect">
              <a:avLst>
                <a:gd name="adj" fmla="val 10000"/>
              </a:avLst>
            </a:prstGeom>
            <a:solidFill>
              <a:schemeClr val="accent3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1" name="Скругленный прямоугольник 4"/>
            <p:cNvSpPr/>
            <p:nvPr/>
          </p:nvSpPr>
          <p:spPr>
            <a:xfrm>
              <a:off x="953544" y="1172851"/>
              <a:ext cx="860004" cy="52894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100" b="1" kern="1200" dirty="0" smtClean="0"/>
                <a:t>38,3</a:t>
              </a:r>
              <a:endParaRPr lang="ru-RU" sz="1100" b="1" kern="1200" dirty="0"/>
            </a:p>
          </p:txBody>
        </p:sp>
      </p:grpSp>
      <p:grpSp>
        <p:nvGrpSpPr>
          <p:cNvPr id="62" name="Группа 61"/>
          <p:cNvGrpSpPr/>
          <p:nvPr/>
        </p:nvGrpSpPr>
        <p:grpSpPr>
          <a:xfrm>
            <a:off x="8046951" y="3650505"/>
            <a:ext cx="900242" cy="390414"/>
            <a:chOff x="1908799" y="1156395"/>
            <a:chExt cx="896412" cy="561859"/>
          </a:xfrm>
        </p:grpSpPr>
        <p:sp>
          <p:nvSpPr>
            <p:cNvPr id="63" name="Скругленный прямоугольник 62"/>
            <p:cNvSpPr/>
            <p:nvPr/>
          </p:nvSpPr>
          <p:spPr>
            <a:xfrm>
              <a:off x="1908799" y="1156395"/>
              <a:ext cx="896412" cy="561859"/>
            </a:xfrm>
            <a:prstGeom prst="roundRect">
              <a:avLst>
                <a:gd name="adj" fmla="val 10000"/>
              </a:avLst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4" name="Скругленный прямоугольник 4"/>
            <p:cNvSpPr/>
            <p:nvPr/>
          </p:nvSpPr>
          <p:spPr>
            <a:xfrm>
              <a:off x="1925255" y="1172851"/>
              <a:ext cx="863500" cy="52894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100" b="1" kern="1200" dirty="0" smtClean="0"/>
                <a:t>6,2</a:t>
              </a:r>
              <a:endParaRPr lang="ru-RU" sz="1100" b="1" kern="1200" dirty="0"/>
            </a:p>
          </p:txBody>
        </p:sp>
      </p:grpSp>
      <p:grpSp>
        <p:nvGrpSpPr>
          <p:cNvPr id="65" name="Группа 64"/>
          <p:cNvGrpSpPr/>
          <p:nvPr/>
        </p:nvGrpSpPr>
        <p:grpSpPr>
          <a:xfrm>
            <a:off x="8046950" y="4083573"/>
            <a:ext cx="900242" cy="418555"/>
            <a:chOff x="1908798" y="1156395"/>
            <a:chExt cx="896412" cy="561859"/>
          </a:xfrm>
        </p:grpSpPr>
        <p:sp>
          <p:nvSpPr>
            <p:cNvPr id="66" name="Скругленный прямоугольник 65"/>
            <p:cNvSpPr/>
            <p:nvPr/>
          </p:nvSpPr>
          <p:spPr>
            <a:xfrm>
              <a:off x="1908798" y="1156395"/>
              <a:ext cx="896412" cy="561859"/>
            </a:xfrm>
            <a:prstGeom prst="roundRect">
              <a:avLst>
                <a:gd name="adj" fmla="val 10000"/>
              </a:avLst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7" name="Скругленный прямоугольник 4"/>
            <p:cNvSpPr/>
            <p:nvPr/>
          </p:nvSpPr>
          <p:spPr>
            <a:xfrm>
              <a:off x="1925255" y="1172851"/>
              <a:ext cx="863500" cy="52894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100" b="1" kern="1200" dirty="0" smtClean="0"/>
                <a:t>4,9</a:t>
              </a:r>
              <a:endParaRPr lang="ru-RU" sz="1100" b="1" kern="1200" dirty="0"/>
            </a:p>
          </p:txBody>
        </p:sp>
      </p:grpSp>
      <p:grpSp>
        <p:nvGrpSpPr>
          <p:cNvPr id="68" name="Группа 67"/>
          <p:cNvGrpSpPr/>
          <p:nvPr/>
        </p:nvGrpSpPr>
        <p:grpSpPr>
          <a:xfrm>
            <a:off x="8054110" y="4592229"/>
            <a:ext cx="900242" cy="411773"/>
            <a:chOff x="1908799" y="1156395"/>
            <a:chExt cx="896412" cy="561859"/>
          </a:xfrm>
        </p:grpSpPr>
        <p:sp>
          <p:nvSpPr>
            <p:cNvPr id="69" name="Скругленный прямоугольник 68"/>
            <p:cNvSpPr/>
            <p:nvPr/>
          </p:nvSpPr>
          <p:spPr>
            <a:xfrm>
              <a:off x="1908799" y="1156395"/>
              <a:ext cx="896412" cy="561859"/>
            </a:xfrm>
            <a:prstGeom prst="roundRect">
              <a:avLst>
                <a:gd name="adj" fmla="val 10000"/>
              </a:avLst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0" name="Скругленный прямоугольник 4"/>
            <p:cNvSpPr/>
            <p:nvPr/>
          </p:nvSpPr>
          <p:spPr>
            <a:xfrm>
              <a:off x="1925255" y="1172851"/>
              <a:ext cx="863500" cy="52894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100" b="1" kern="1200" dirty="0" smtClean="0"/>
                <a:t>70,6</a:t>
              </a:r>
              <a:endParaRPr lang="ru-RU" sz="1100" b="1" kern="1200" dirty="0"/>
            </a:p>
          </p:txBody>
        </p:sp>
      </p:grpSp>
      <p:grpSp>
        <p:nvGrpSpPr>
          <p:cNvPr id="71" name="Группа 70"/>
          <p:cNvGrpSpPr/>
          <p:nvPr/>
        </p:nvGrpSpPr>
        <p:grpSpPr>
          <a:xfrm>
            <a:off x="8020225" y="2449072"/>
            <a:ext cx="900242" cy="474697"/>
            <a:chOff x="1908799" y="1156395"/>
            <a:chExt cx="896412" cy="561859"/>
          </a:xfrm>
        </p:grpSpPr>
        <p:sp>
          <p:nvSpPr>
            <p:cNvPr id="72" name="Скругленный прямоугольник 71"/>
            <p:cNvSpPr/>
            <p:nvPr/>
          </p:nvSpPr>
          <p:spPr>
            <a:xfrm>
              <a:off x="1908799" y="1156395"/>
              <a:ext cx="896412" cy="561859"/>
            </a:xfrm>
            <a:prstGeom prst="roundRect">
              <a:avLst>
                <a:gd name="adj" fmla="val 10000"/>
              </a:avLst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3" name="Скругленный прямоугольник 4"/>
            <p:cNvSpPr/>
            <p:nvPr/>
          </p:nvSpPr>
          <p:spPr>
            <a:xfrm>
              <a:off x="1925255" y="1172851"/>
              <a:ext cx="863500" cy="52894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100" b="1" kern="1200" dirty="0" smtClean="0"/>
                <a:t>план</a:t>
              </a:r>
              <a:endParaRPr lang="ru-RU" sz="1100" b="1" kern="1200" dirty="0"/>
            </a:p>
          </p:txBody>
        </p:sp>
      </p:grpSp>
      <p:grpSp>
        <p:nvGrpSpPr>
          <p:cNvPr id="74" name="Группа 73"/>
          <p:cNvGrpSpPr/>
          <p:nvPr/>
        </p:nvGrpSpPr>
        <p:grpSpPr>
          <a:xfrm>
            <a:off x="8059689" y="6002500"/>
            <a:ext cx="900242" cy="474697"/>
            <a:chOff x="1908799" y="1156395"/>
            <a:chExt cx="896412" cy="561859"/>
          </a:xfrm>
        </p:grpSpPr>
        <p:sp>
          <p:nvSpPr>
            <p:cNvPr id="75" name="Скругленный прямоугольник 74"/>
            <p:cNvSpPr/>
            <p:nvPr/>
          </p:nvSpPr>
          <p:spPr>
            <a:xfrm>
              <a:off x="1908799" y="1156395"/>
              <a:ext cx="896412" cy="561859"/>
            </a:xfrm>
            <a:prstGeom prst="roundRect">
              <a:avLst>
                <a:gd name="adj" fmla="val 10000"/>
              </a:avLst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6" name="Скругленный прямоугольник 4"/>
            <p:cNvSpPr/>
            <p:nvPr/>
          </p:nvSpPr>
          <p:spPr>
            <a:xfrm>
              <a:off x="1925255" y="1172851"/>
              <a:ext cx="863500" cy="52894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100" b="1" kern="1200" dirty="0" smtClean="0"/>
                <a:t>38,8</a:t>
              </a:r>
              <a:endParaRPr lang="ru-RU" sz="1100" b="1" kern="1200" dirty="0"/>
            </a:p>
          </p:txBody>
        </p:sp>
      </p:grpSp>
      <p:pic>
        <p:nvPicPr>
          <p:cNvPr id="77" name="Рисунок 7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2186" y="1513500"/>
            <a:ext cx="2111896" cy="1407931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78" name="Рисунок 7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174" y="1798825"/>
            <a:ext cx="1796962" cy="1344069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79" name="Рисунок 7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28" y="1531043"/>
            <a:ext cx="1671599" cy="1119631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80" name="Скругленный прямоугольник 79"/>
          <p:cNvSpPr/>
          <p:nvPr/>
        </p:nvSpPr>
        <p:spPr>
          <a:xfrm>
            <a:off x="111477" y="5082005"/>
            <a:ext cx="5964980" cy="43930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t"/>
            <a:r>
              <a:rPr lang="ru-RU" sz="1100" dirty="0" smtClean="0">
                <a:solidFill>
                  <a:srgbClr val="000000"/>
                </a:solidFill>
                <a:latin typeface="TimesET" pitchFamily="2" charset="0"/>
              </a:rPr>
              <a:t>Смертность от болезней системы кровообращения (случаев на 100 тыс. населения) </a:t>
            </a:r>
            <a:endParaRPr lang="ru-RU" sz="1100" dirty="0">
              <a:solidFill>
                <a:srgbClr val="000000"/>
              </a:solidFill>
              <a:latin typeface="TimesET" pitchFamily="2" charset="0"/>
            </a:endParaRPr>
          </a:p>
        </p:txBody>
      </p:sp>
      <p:sp>
        <p:nvSpPr>
          <p:cNvPr id="81" name="Скругленный прямоугольник 80"/>
          <p:cNvSpPr/>
          <p:nvPr/>
        </p:nvSpPr>
        <p:spPr>
          <a:xfrm>
            <a:off x="112305" y="5568542"/>
            <a:ext cx="5964980" cy="43930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t"/>
            <a:r>
              <a:rPr lang="ru-RU" sz="1100" dirty="0" smtClean="0">
                <a:solidFill>
                  <a:srgbClr val="000000"/>
                </a:solidFill>
                <a:latin typeface="TimesET" pitchFamily="2" charset="0"/>
              </a:rPr>
              <a:t>Смертность от ДТП (</a:t>
            </a:r>
            <a:r>
              <a:rPr lang="ru-RU" sz="1100" dirty="0">
                <a:solidFill>
                  <a:srgbClr val="000000"/>
                </a:solidFill>
                <a:latin typeface="TimesET" pitchFamily="2" charset="0"/>
              </a:rPr>
              <a:t>случаев на 100 тыс. населения) </a:t>
            </a:r>
          </a:p>
        </p:txBody>
      </p:sp>
      <p:grpSp>
        <p:nvGrpSpPr>
          <p:cNvPr id="82" name="Группа 81"/>
          <p:cNvGrpSpPr/>
          <p:nvPr/>
        </p:nvGrpSpPr>
        <p:grpSpPr>
          <a:xfrm>
            <a:off x="6143477" y="5069997"/>
            <a:ext cx="906173" cy="423844"/>
            <a:chOff x="6669" y="1156395"/>
            <a:chExt cx="892916" cy="561859"/>
          </a:xfrm>
        </p:grpSpPr>
        <p:sp>
          <p:nvSpPr>
            <p:cNvPr id="83" name="Скругленный прямоугольник 82"/>
            <p:cNvSpPr/>
            <p:nvPr/>
          </p:nvSpPr>
          <p:spPr>
            <a:xfrm>
              <a:off x="6669" y="1156395"/>
              <a:ext cx="892916" cy="561859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4" name="Скругленный прямоугольник 4"/>
            <p:cNvSpPr/>
            <p:nvPr/>
          </p:nvSpPr>
          <p:spPr>
            <a:xfrm>
              <a:off x="23125" y="1172851"/>
              <a:ext cx="860004" cy="52894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100" b="1" kern="1200" dirty="0" smtClean="0"/>
                <a:t>595,5</a:t>
              </a:r>
              <a:endParaRPr lang="ru-RU" sz="1100" b="1" kern="1200" dirty="0"/>
            </a:p>
          </p:txBody>
        </p:sp>
      </p:grpSp>
      <p:grpSp>
        <p:nvGrpSpPr>
          <p:cNvPr id="85" name="Группа 84"/>
          <p:cNvGrpSpPr/>
          <p:nvPr/>
        </p:nvGrpSpPr>
        <p:grpSpPr>
          <a:xfrm>
            <a:off x="6144446" y="5532359"/>
            <a:ext cx="906173" cy="423844"/>
            <a:chOff x="6669" y="1156395"/>
            <a:chExt cx="892916" cy="561859"/>
          </a:xfrm>
        </p:grpSpPr>
        <p:sp>
          <p:nvSpPr>
            <p:cNvPr id="86" name="Скругленный прямоугольник 85"/>
            <p:cNvSpPr/>
            <p:nvPr/>
          </p:nvSpPr>
          <p:spPr>
            <a:xfrm>
              <a:off x="6669" y="1156395"/>
              <a:ext cx="892916" cy="561859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7" name="Скругленный прямоугольник 4"/>
            <p:cNvSpPr/>
            <p:nvPr/>
          </p:nvSpPr>
          <p:spPr>
            <a:xfrm>
              <a:off x="23125" y="1172851"/>
              <a:ext cx="860004" cy="52894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100" b="1" kern="1200" dirty="0" smtClean="0"/>
                <a:t>15,1</a:t>
              </a:r>
              <a:endParaRPr lang="ru-RU" sz="1100" b="1" kern="1200" dirty="0"/>
            </a:p>
          </p:txBody>
        </p:sp>
      </p:grpSp>
      <p:grpSp>
        <p:nvGrpSpPr>
          <p:cNvPr id="88" name="Группа 87"/>
          <p:cNvGrpSpPr/>
          <p:nvPr/>
        </p:nvGrpSpPr>
        <p:grpSpPr>
          <a:xfrm>
            <a:off x="7101696" y="5036399"/>
            <a:ext cx="892916" cy="409604"/>
            <a:chOff x="937088" y="1156395"/>
            <a:chExt cx="892916" cy="561859"/>
          </a:xfrm>
        </p:grpSpPr>
        <p:sp>
          <p:nvSpPr>
            <p:cNvPr id="89" name="Скругленный прямоугольник 88"/>
            <p:cNvSpPr/>
            <p:nvPr/>
          </p:nvSpPr>
          <p:spPr>
            <a:xfrm>
              <a:off x="937088" y="1156395"/>
              <a:ext cx="892916" cy="561859"/>
            </a:xfrm>
            <a:prstGeom prst="roundRect">
              <a:avLst>
                <a:gd name="adj" fmla="val 10000"/>
              </a:avLst>
            </a:prstGeom>
            <a:solidFill>
              <a:schemeClr val="accent3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0" name="Скругленный прямоугольник 4"/>
            <p:cNvSpPr/>
            <p:nvPr/>
          </p:nvSpPr>
          <p:spPr>
            <a:xfrm>
              <a:off x="953544" y="1172851"/>
              <a:ext cx="860004" cy="52894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100" b="1" kern="1200" dirty="0" smtClean="0"/>
                <a:t>485,6</a:t>
              </a:r>
              <a:endParaRPr lang="ru-RU" sz="1100" b="1" kern="1200" dirty="0"/>
            </a:p>
          </p:txBody>
        </p:sp>
      </p:grpSp>
      <p:grpSp>
        <p:nvGrpSpPr>
          <p:cNvPr id="91" name="Группа 90"/>
          <p:cNvGrpSpPr/>
          <p:nvPr/>
        </p:nvGrpSpPr>
        <p:grpSpPr>
          <a:xfrm>
            <a:off x="7109776" y="5503280"/>
            <a:ext cx="892916" cy="409604"/>
            <a:chOff x="937088" y="1156395"/>
            <a:chExt cx="892916" cy="561859"/>
          </a:xfrm>
        </p:grpSpPr>
        <p:sp>
          <p:nvSpPr>
            <p:cNvPr id="92" name="Скругленный прямоугольник 91"/>
            <p:cNvSpPr/>
            <p:nvPr/>
          </p:nvSpPr>
          <p:spPr>
            <a:xfrm>
              <a:off x="937088" y="1156395"/>
              <a:ext cx="892916" cy="561859"/>
            </a:xfrm>
            <a:prstGeom prst="roundRect">
              <a:avLst>
                <a:gd name="adj" fmla="val 10000"/>
              </a:avLst>
            </a:prstGeom>
            <a:solidFill>
              <a:schemeClr val="accent3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3" name="Скругленный прямоугольник 4"/>
            <p:cNvSpPr/>
            <p:nvPr/>
          </p:nvSpPr>
          <p:spPr>
            <a:xfrm>
              <a:off x="953544" y="1172851"/>
              <a:ext cx="860004" cy="52894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100" b="1" kern="1200" dirty="0" smtClean="0"/>
                <a:t>17,0</a:t>
              </a:r>
              <a:endParaRPr lang="ru-RU" sz="1100" b="1" kern="1200" dirty="0"/>
            </a:p>
          </p:txBody>
        </p:sp>
      </p:grpSp>
      <p:grpSp>
        <p:nvGrpSpPr>
          <p:cNvPr id="94" name="Группа 93"/>
          <p:cNvGrpSpPr/>
          <p:nvPr/>
        </p:nvGrpSpPr>
        <p:grpSpPr>
          <a:xfrm>
            <a:off x="8063477" y="5016171"/>
            <a:ext cx="900242" cy="411773"/>
            <a:chOff x="1908799" y="1156395"/>
            <a:chExt cx="896412" cy="561859"/>
          </a:xfrm>
        </p:grpSpPr>
        <p:sp>
          <p:nvSpPr>
            <p:cNvPr id="95" name="Скругленный прямоугольник 94"/>
            <p:cNvSpPr/>
            <p:nvPr/>
          </p:nvSpPr>
          <p:spPr>
            <a:xfrm>
              <a:off x="1908799" y="1156395"/>
              <a:ext cx="896412" cy="561859"/>
            </a:xfrm>
            <a:prstGeom prst="roundRect">
              <a:avLst>
                <a:gd name="adj" fmla="val 10000"/>
              </a:avLst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6" name="Скругленный прямоугольник 4"/>
            <p:cNvSpPr/>
            <p:nvPr/>
          </p:nvSpPr>
          <p:spPr>
            <a:xfrm>
              <a:off x="1925255" y="1172851"/>
              <a:ext cx="863500" cy="52894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100" b="1" kern="1200" dirty="0" smtClean="0"/>
                <a:t>594,5</a:t>
              </a:r>
              <a:endParaRPr lang="ru-RU" sz="1100" b="1" kern="1200" dirty="0"/>
            </a:p>
          </p:txBody>
        </p:sp>
      </p:grpSp>
      <p:grpSp>
        <p:nvGrpSpPr>
          <p:cNvPr id="97" name="Группа 96"/>
          <p:cNvGrpSpPr/>
          <p:nvPr/>
        </p:nvGrpSpPr>
        <p:grpSpPr>
          <a:xfrm>
            <a:off x="8083938" y="5497658"/>
            <a:ext cx="900242" cy="411773"/>
            <a:chOff x="1908799" y="1156395"/>
            <a:chExt cx="896412" cy="561859"/>
          </a:xfrm>
        </p:grpSpPr>
        <p:sp>
          <p:nvSpPr>
            <p:cNvPr id="98" name="Скругленный прямоугольник 97"/>
            <p:cNvSpPr/>
            <p:nvPr/>
          </p:nvSpPr>
          <p:spPr>
            <a:xfrm>
              <a:off x="1908799" y="1156395"/>
              <a:ext cx="896412" cy="561859"/>
            </a:xfrm>
            <a:prstGeom prst="roundRect">
              <a:avLst>
                <a:gd name="adj" fmla="val 10000"/>
              </a:avLst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9" name="Скругленный прямоугольник 4"/>
            <p:cNvSpPr/>
            <p:nvPr/>
          </p:nvSpPr>
          <p:spPr>
            <a:xfrm>
              <a:off x="1925255" y="1172851"/>
              <a:ext cx="863500" cy="52894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100" b="1" kern="1200" dirty="0" smtClean="0"/>
                <a:t>13,9</a:t>
              </a:r>
              <a:endParaRPr lang="ru-RU" sz="1100" b="1" kern="1200" dirty="0"/>
            </a:p>
          </p:txBody>
        </p:sp>
      </p:grp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41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3372313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b="1" dirty="0">
                <a:solidFill>
                  <a:srgbClr val="F2F7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Республики "Развитие образования"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516" y="4293096"/>
            <a:ext cx="1944216" cy="3610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0791" y="4662186"/>
            <a:ext cx="1512168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107504" y="6230638"/>
            <a:ext cx="41044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0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0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8514509"/>
              </p:ext>
            </p:extLst>
          </p:nvPr>
        </p:nvGraphicFramePr>
        <p:xfrm>
          <a:off x="30791" y="1052736"/>
          <a:ext cx="9113209" cy="948550"/>
        </p:xfrm>
        <a:graphic>
          <a:graphicData uri="http://schemas.openxmlformats.org/drawingml/2006/table">
            <a:tbl>
              <a:tblPr>
                <a:tableStyleId>{F5AB1C69-6EDB-4FF4-983F-18BD219EF322}</a:tableStyleId>
              </a:tblPr>
              <a:tblGrid>
                <a:gridCol w="9113209"/>
              </a:tblGrid>
              <a:tr h="20939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</a:rPr>
                        <a:t>Цель государственной программы:</a:t>
                      </a:r>
                      <a:endParaRPr lang="ru-RU" sz="1400" b="1" i="1" u="none" strike="noStrike" dirty="0">
                        <a:solidFill>
                          <a:srgbClr val="000000"/>
                        </a:solidFill>
                        <a:effectLst/>
                        <a:latin typeface="TimesET" pitchFamily="2" charset="0"/>
                      </a:endParaRPr>
                    </a:p>
                  </a:txBody>
                  <a:tcPr marL="8478" marR="8478" marT="8478" marB="0" anchor="b"/>
                </a:tc>
              </a:tr>
              <a:tr h="726712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200" u="none" strike="noStrike" dirty="0">
                          <a:effectLst/>
                        </a:rPr>
                        <a:t>обеспечение доступности качественного образования, ориентированного на формирование конкурентоспособной личности, отвечающей требованиям инновационного развития экономики, обладающей навыками проектирования собственной профессиональной карьеры и достижения современных стандартов качества жизни на основе общечеловеческих ценностей и активной гражданской позиции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ET" pitchFamily="2" charset="0"/>
                      </a:endParaRPr>
                    </a:p>
                  </a:txBody>
                  <a:tcPr marL="8478" marR="8478" marT="8478" marB="0"/>
                </a:tc>
              </a:tr>
            </a:tbl>
          </a:graphicData>
        </a:graphic>
      </p:graphicFrame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2634262177"/>
              </p:ext>
            </p:extLst>
          </p:nvPr>
        </p:nvGraphicFramePr>
        <p:xfrm>
          <a:off x="4516" y="2060848"/>
          <a:ext cx="9139484" cy="46805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42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14643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9" descr="D:\Profiles\km7\Рабочий стол\3497601_jp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769" y="908720"/>
            <a:ext cx="2160240" cy="1728192"/>
          </a:xfrm>
          <a:prstGeom prst="rect">
            <a:avLst/>
          </a:prstGeom>
          <a:ln>
            <a:noFill/>
          </a:ln>
          <a:effectLst>
            <a:softEdge rad="177800"/>
          </a:effec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8736" y="955697"/>
            <a:ext cx="2016223" cy="1513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115616" y="116632"/>
            <a:ext cx="777686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Республики «Развитие </a:t>
            </a:r>
            <a:r>
              <a:rPr lang="ru-RU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образования»</a:t>
            </a:r>
            <a:endParaRPr lang="ru-RU" dirty="0">
              <a:solidFill>
                <a:srgbClr val="FFFF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138998473"/>
              </p:ext>
            </p:extLst>
          </p:nvPr>
        </p:nvGraphicFramePr>
        <p:xfrm>
          <a:off x="6228184" y="980728"/>
          <a:ext cx="2808312" cy="57606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5" name="Скругленный прямоугольник 4"/>
          <p:cNvSpPr/>
          <p:nvPr/>
        </p:nvSpPr>
        <p:spPr>
          <a:xfrm>
            <a:off x="96359" y="2755249"/>
            <a:ext cx="5964979" cy="504056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100" b="1" dirty="0">
                <a:solidFill>
                  <a:schemeClr val="tx1"/>
                </a:solidFill>
              </a:rPr>
              <a:t>Удовлетворенность населения качеством начального общего, основного общего и среднего общего образования, профессионального образования</a:t>
            </a: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96360" y="3259306"/>
            <a:ext cx="5964978" cy="529734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100" b="1" dirty="0">
                <a:solidFill>
                  <a:schemeClr val="tx1"/>
                </a:solidFill>
              </a:rPr>
              <a:t>Обеспеченность детей дошкольного возраста местами в дошкольных образовательных </a:t>
            </a:r>
            <a:r>
              <a:rPr lang="ru-RU" sz="1100" b="1" dirty="0" smtClean="0">
                <a:solidFill>
                  <a:schemeClr val="tx1"/>
                </a:solidFill>
              </a:rPr>
              <a:t>организациях, количество мест на 1000 детей</a:t>
            </a:r>
            <a:endParaRPr lang="ru-RU" sz="1100" b="1" dirty="0">
              <a:solidFill>
                <a:schemeClr val="tx1"/>
              </a:solidFill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96359" y="3789040"/>
            <a:ext cx="5964979" cy="576064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100" b="1" dirty="0">
                <a:solidFill>
                  <a:schemeClr val="tx1"/>
                </a:solidFill>
              </a:rPr>
              <a:t>Доля государственных (муниципальных) общеобразовательных организаций, соответствующих современным требованиям обучения, в общем количестве государственных (муниципальных) общеобразовательных организаций</a:t>
            </a: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107769" y="4365104"/>
            <a:ext cx="5953569" cy="72008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100" b="1" dirty="0">
                <a:solidFill>
                  <a:schemeClr val="tx1"/>
                </a:solidFill>
              </a:rPr>
              <a:t>Доля выпускников государственных профессиональных образовательных организаций Чувашской Республики очной формы обучения, трудоустроившихся в течение одного года после окончания обучения по полученной специальности (профессии), в общей их численности</a:t>
            </a: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107769" y="5082953"/>
            <a:ext cx="5953569" cy="504056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100" b="1" dirty="0">
                <a:solidFill>
                  <a:schemeClr val="tx1"/>
                </a:solidFill>
              </a:rPr>
              <a:t>Доля детей и молодежи, охваченных дополнительными общеобразовательными программами, в общей численности детей и молодежи 5-18 лет</a:t>
            </a:r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96361" y="5589240"/>
            <a:ext cx="5964977" cy="576063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100" b="1" dirty="0">
                <a:solidFill>
                  <a:schemeClr val="tx1"/>
                </a:solidFill>
              </a:rPr>
              <a:t>Доля молодежи в возрасте от 14 до 30 лет, охваченной деятельностью молодежных общественных объединений, в общей ее численности</a:t>
            </a:r>
          </a:p>
        </p:txBody>
      </p:sp>
      <p:sp>
        <p:nvSpPr>
          <p:cNvPr id="38" name="Скругленный прямоугольник 37"/>
          <p:cNvSpPr/>
          <p:nvPr/>
        </p:nvSpPr>
        <p:spPr>
          <a:xfrm>
            <a:off x="96360" y="6165304"/>
            <a:ext cx="5964979" cy="579839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100" b="1" dirty="0">
                <a:solidFill>
                  <a:schemeClr val="tx1"/>
                </a:solidFill>
              </a:rPr>
              <a:t>Удельный вес образовательных организаций, имеющих органы общественного управления, эффективно влияющие на формирование заказа на образовательные услуги, решение кадровых, экономических и других вопросов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782705" y="2245760"/>
            <a:ext cx="2592288" cy="50405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</a:rPr>
              <a:t>Показатели (индикаторы)</a:t>
            </a:r>
            <a:endParaRPr lang="ru-RU" sz="1400" b="1" dirty="0">
              <a:solidFill>
                <a:schemeClr val="bg1"/>
              </a:solidFill>
            </a:endParaRPr>
          </a:p>
        </p:txBody>
      </p:sp>
      <p:pic>
        <p:nvPicPr>
          <p:cNvPr id="1027" name="Picture 3" descr="C:\Users\Public\Pictures\Sample Pictures\s8002206(1)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4993" y="981412"/>
            <a:ext cx="1848627" cy="1386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43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4419707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b="1" dirty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на реализацию государственной программы Чувашской Республики "Содействие занятости населения</a:t>
            </a:r>
            <a:r>
              <a:rPr lang="ru-RU" sz="2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 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516" y="4293096"/>
            <a:ext cx="1944216" cy="3610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0791" y="4662186"/>
            <a:ext cx="1512168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107504" y="6230638"/>
            <a:ext cx="41044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3448902655"/>
              </p:ext>
            </p:extLst>
          </p:nvPr>
        </p:nvGraphicFramePr>
        <p:xfrm>
          <a:off x="107504" y="1268760"/>
          <a:ext cx="8640960" cy="54726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44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81721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52" y="2052076"/>
            <a:ext cx="1823135" cy="1296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4936" y="2081792"/>
            <a:ext cx="1933867" cy="1266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2771" y="1059787"/>
            <a:ext cx="2235412" cy="2288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43608" y="116632"/>
            <a:ext cx="784887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Республики </a:t>
            </a:r>
            <a:r>
              <a:rPr lang="ru-RU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«Содействие занятости населения»</a:t>
            </a:r>
            <a:endParaRPr lang="ru-RU" dirty="0">
              <a:solidFill>
                <a:srgbClr val="FFFF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2679628984"/>
              </p:ext>
            </p:extLst>
          </p:nvPr>
        </p:nvGraphicFramePr>
        <p:xfrm>
          <a:off x="6228184" y="980728"/>
          <a:ext cx="2808312" cy="57606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5" name="Скругленный прямоугольник 4"/>
          <p:cNvSpPr/>
          <p:nvPr/>
        </p:nvSpPr>
        <p:spPr>
          <a:xfrm>
            <a:off x="96359" y="3933056"/>
            <a:ext cx="5964980" cy="79208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100" b="1" dirty="0" smtClean="0">
                <a:solidFill>
                  <a:schemeClr val="tx1"/>
                </a:solidFill>
              </a:rPr>
              <a:t>Уровень безработицы в среднем за год, %</a:t>
            </a:r>
            <a:endParaRPr lang="ru-RU" sz="1100" b="1" dirty="0">
              <a:solidFill>
                <a:schemeClr val="tx1"/>
              </a:solidFill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35953" y="4941168"/>
            <a:ext cx="6007405" cy="792088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100" b="1" dirty="0" smtClean="0">
                <a:solidFill>
                  <a:schemeClr val="tx1"/>
                </a:solidFill>
              </a:rPr>
              <a:t>Уровень регистрируемой </a:t>
            </a:r>
            <a:r>
              <a:rPr lang="ru-RU" sz="1100" b="1" dirty="0">
                <a:solidFill>
                  <a:schemeClr val="tx1"/>
                </a:solidFill>
              </a:rPr>
              <a:t>безработицы в среднем за год, %</a:t>
            </a: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86562" y="5805264"/>
            <a:ext cx="5997606" cy="936104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100" b="1" dirty="0" smtClean="0">
                <a:solidFill>
                  <a:schemeClr val="tx1"/>
                </a:solidFill>
              </a:rPr>
              <a:t>Удельный вес работников, занятых во вредных и (или) опасных условиях труда, в общей численности работников, %</a:t>
            </a:r>
            <a:endParaRPr lang="ru-RU" sz="1100" b="1" dirty="0">
              <a:solidFill>
                <a:schemeClr val="tx1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782705" y="3069494"/>
            <a:ext cx="2592288" cy="792088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</a:rPr>
              <a:t>Показатели (индикаторы)</a:t>
            </a:r>
            <a:endParaRPr lang="ru-RU" sz="1400" b="1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52" y="1073680"/>
            <a:ext cx="1823135" cy="1008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0687" y="1073680"/>
            <a:ext cx="1918116" cy="1008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45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39886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7013894"/>
              </p:ext>
            </p:extLst>
          </p:nvPr>
        </p:nvGraphicFramePr>
        <p:xfrm>
          <a:off x="1155828" y="3092794"/>
          <a:ext cx="6728540" cy="23762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08720"/>
                <a:gridCol w="1435444"/>
                <a:gridCol w="1612556"/>
                <a:gridCol w="1771820"/>
              </a:tblGrid>
              <a:tr h="792088">
                <a:tc>
                  <a:txBody>
                    <a:bodyPr/>
                    <a:lstStyle/>
                    <a:p>
                      <a:endParaRPr lang="ru-RU" sz="1050" dirty="0">
                        <a:latin typeface="Batang" panose="02030600000101010101" pitchFamily="18" charset="-127"/>
                        <a:ea typeface="Batang" panose="02030600000101010101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50" dirty="0" smtClean="0">
                          <a:latin typeface="Batang" panose="02030600000101010101" pitchFamily="18" charset="-127"/>
                          <a:ea typeface="Batang" panose="02030600000101010101" pitchFamily="18" charset="-127"/>
                        </a:rPr>
                        <a:t>Число</a:t>
                      </a:r>
                      <a:r>
                        <a:rPr lang="ru-RU" sz="1050" baseline="0" dirty="0" smtClean="0">
                          <a:latin typeface="Batang" panose="02030600000101010101" pitchFamily="18" charset="-127"/>
                          <a:ea typeface="Batang" panose="02030600000101010101" pitchFamily="18" charset="-127"/>
                        </a:rPr>
                        <a:t> нуждающихся </a:t>
                      </a:r>
                      <a:endParaRPr lang="ru-RU" sz="1050" dirty="0">
                        <a:latin typeface="Batang" panose="02030600000101010101" pitchFamily="18" charset="-127"/>
                        <a:ea typeface="Batang" panose="02030600000101010101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50" dirty="0" smtClean="0">
                          <a:latin typeface="Batang" panose="02030600000101010101" pitchFamily="18" charset="-127"/>
                          <a:ea typeface="Batang" panose="02030600000101010101" pitchFamily="18" charset="-127"/>
                        </a:rPr>
                        <a:t>План на 2016 год (тыс. рублей)</a:t>
                      </a:r>
                      <a:endParaRPr lang="ru-RU" sz="1050" dirty="0">
                        <a:latin typeface="Batang" panose="02030600000101010101" pitchFamily="18" charset="-127"/>
                        <a:ea typeface="Batang" panose="02030600000101010101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50" dirty="0" smtClean="0">
                          <a:latin typeface="Batang" panose="02030600000101010101" pitchFamily="18" charset="-127"/>
                          <a:ea typeface="Batang" panose="02030600000101010101" pitchFamily="18" charset="-127"/>
                        </a:rPr>
                        <a:t>План на 2016 год </a:t>
                      </a:r>
                      <a:r>
                        <a:rPr lang="ru-RU" sz="1050" smtClean="0">
                          <a:latin typeface="Batang" panose="02030600000101010101" pitchFamily="18" charset="-127"/>
                          <a:ea typeface="Batang" panose="02030600000101010101" pitchFamily="18" charset="-127"/>
                        </a:rPr>
                        <a:t>с 4</a:t>
                      </a:r>
                      <a:r>
                        <a:rPr lang="ru-RU" sz="1050" baseline="0" smtClean="0">
                          <a:latin typeface="Batang" panose="02030600000101010101" pitchFamily="18" charset="-127"/>
                          <a:ea typeface="Batang" panose="02030600000101010101" pitchFamily="18" charset="-127"/>
                        </a:rPr>
                        <a:t> </a:t>
                      </a:r>
                      <a:r>
                        <a:rPr lang="ru-RU" sz="1050" smtClean="0">
                          <a:latin typeface="Batang" panose="02030600000101010101" pitchFamily="18" charset="-127"/>
                          <a:ea typeface="Batang" panose="02030600000101010101" pitchFamily="18" charset="-127"/>
                        </a:rPr>
                        <a:t>уточнением </a:t>
                      </a:r>
                      <a:r>
                        <a:rPr lang="ru-RU" sz="1050" dirty="0" smtClean="0">
                          <a:latin typeface="Batang" panose="02030600000101010101" pitchFamily="18" charset="-127"/>
                          <a:ea typeface="Batang" panose="02030600000101010101" pitchFamily="18" charset="-127"/>
                        </a:rPr>
                        <a:t>(тыс. рублей)</a:t>
                      </a:r>
                    </a:p>
                  </a:txBody>
                  <a:tcPr/>
                </a:tc>
              </a:tr>
              <a:tr h="792088">
                <a:tc>
                  <a:txBody>
                    <a:bodyPr/>
                    <a:lstStyle/>
                    <a:p>
                      <a:r>
                        <a:rPr lang="ru-RU" sz="1050" dirty="0" smtClean="0">
                          <a:latin typeface="Batang" panose="02030600000101010101" pitchFamily="18" charset="-127"/>
                          <a:ea typeface="Batang" panose="02030600000101010101" pitchFamily="18" charset="-127"/>
                        </a:rPr>
                        <a:t>Социальные выплаты безработным гражданам (пособие по безработице)</a:t>
                      </a:r>
                    </a:p>
                    <a:p>
                      <a:endParaRPr lang="ru-RU" sz="1050" dirty="0">
                        <a:latin typeface="Batang" panose="02030600000101010101" pitchFamily="18" charset="-127"/>
                        <a:ea typeface="Batang" panose="02030600000101010101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50" smtClean="0">
                          <a:latin typeface="Batang" panose="02030600000101010101" pitchFamily="18" charset="-127"/>
                          <a:ea typeface="Batang" panose="02030600000101010101" pitchFamily="18" charset="-127"/>
                        </a:rPr>
                        <a:t>4497 человек </a:t>
                      </a:r>
                      <a:r>
                        <a:rPr lang="ru-RU" sz="1050" dirty="0" smtClean="0">
                          <a:latin typeface="Batang" panose="02030600000101010101" pitchFamily="18" charset="-127"/>
                          <a:ea typeface="Batang" panose="02030600000101010101" pitchFamily="18" charset="-127"/>
                        </a:rPr>
                        <a:t>(среднемесячная численность получателе)</a:t>
                      </a:r>
                      <a:endParaRPr lang="ru-RU" sz="1050" dirty="0">
                        <a:latin typeface="Batang" panose="02030600000101010101" pitchFamily="18" charset="-127"/>
                        <a:ea typeface="Batang" panose="02030600000101010101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50" dirty="0" smtClean="0">
                          <a:latin typeface="Batang" panose="02030600000101010101" pitchFamily="18" charset="-127"/>
                          <a:ea typeface="Batang" panose="02030600000101010101" pitchFamily="18" charset="-127"/>
                        </a:rPr>
                        <a:t>203</a:t>
                      </a:r>
                      <a:r>
                        <a:rPr lang="ru-RU" sz="1050" baseline="0" dirty="0" smtClean="0">
                          <a:latin typeface="Batang" panose="02030600000101010101" pitchFamily="18" charset="-127"/>
                          <a:ea typeface="Batang" panose="02030600000101010101" pitchFamily="18" charset="-127"/>
                        </a:rPr>
                        <a:t> 110,8</a:t>
                      </a:r>
                      <a:endParaRPr lang="ru-RU" sz="1050" dirty="0">
                        <a:latin typeface="Batang" panose="02030600000101010101" pitchFamily="18" charset="-127"/>
                        <a:ea typeface="Batang" panose="02030600000101010101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50" dirty="0" smtClean="0">
                          <a:latin typeface="Batang" panose="02030600000101010101" pitchFamily="18" charset="-127"/>
                          <a:ea typeface="Batang" panose="02030600000101010101" pitchFamily="18" charset="-127"/>
                        </a:rPr>
                        <a:t>219 259,5</a:t>
                      </a:r>
                    </a:p>
                    <a:p>
                      <a:endParaRPr lang="ru-RU" sz="1050" dirty="0" smtClean="0">
                        <a:latin typeface="Batang" panose="02030600000101010101" pitchFamily="18" charset="-127"/>
                        <a:ea typeface="Batang" panose="02030600000101010101" pitchFamily="18" charset="-127"/>
                      </a:endParaRPr>
                    </a:p>
                    <a:p>
                      <a:endParaRPr lang="ru-RU" sz="1050" baseline="0" dirty="0" smtClean="0">
                        <a:latin typeface="Batang" panose="02030600000101010101" pitchFamily="18" charset="-127"/>
                        <a:ea typeface="Batang" panose="02030600000101010101" pitchFamily="18" charset="-127"/>
                      </a:endParaRPr>
                    </a:p>
                    <a:p>
                      <a:endParaRPr lang="ru-RU" sz="1050" dirty="0">
                        <a:latin typeface="Batang" panose="02030600000101010101" pitchFamily="18" charset="-127"/>
                        <a:ea typeface="Batang" panose="02030600000101010101" pitchFamily="18" charset="-127"/>
                      </a:endParaRPr>
                    </a:p>
                  </a:txBody>
                  <a:tcPr/>
                </a:tc>
              </a:tr>
              <a:tr h="792088">
                <a:tc>
                  <a:txBody>
                    <a:bodyPr/>
                    <a:lstStyle/>
                    <a:p>
                      <a:pPr algn="l"/>
                      <a:r>
                        <a:rPr lang="ru-RU" sz="1050" dirty="0" smtClean="0">
                          <a:latin typeface="Batang" panose="02030600000101010101" pitchFamily="18" charset="-127"/>
                          <a:ea typeface="Batang" panose="02030600000101010101" pitchFamily="18" charset="-127"/>
                        </a:rPr>
                        <a:t>Содействие </a:t>
                      </a:r>
                      <a:r>
                        <a:rPr lang="ru-RU" sz="1050" dirty="0" err="1" smtClean="0">
                          <a:latin typeface="Batang" panose="02030600000101010101" pitchFamily="18" charset="-127"/>
                          <a:ea typeface="Batang" panose="02030600000101010101" pitchFamily="18" charset="-127"/>
                        </a:rPr>
                        <a:t>самозанятости</a:t>
                      </a:r>
                      <a:r>
                        <a:rPr lang="ru-RU" sz="1050" baseline="0" dirty="0" smtClean="0">
                          <a:latin typeface="Batang" panose="02030600000101010101" pitchFamily="18" charset="-127"/>
                          <a:ea typeface="Batang" panose="02030600000101010101" pitchFamily="18" charset="-127"/>
                        </a:rPr>
                        <a:t> безработных граждан</a:t>
                      </a:r>
                      <a:endParaRPr lang="ru-RU" sz="1050" dirty="0">
                        <a:latin typeface="Batang" panose="02030600000101010101" pitchFamily="18" charset="-127"/>
                        <a:ea typeface="Batang" panose="02030600000101010101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50" smtClean="0">
                          <a:latin typeface="Batang" panose="02030600000101010101" pitchFamily="18" charset="-127"/>
                          <a:ea typeface="Batang" panose="02030600000101010101" pitchFamily="18" charset="-127"/>
                        </a:rPr>
                        <a:t>39</a:t>
                      </a:r>
                      <a:r>
                        <a:rPr lang="ru-RU" sz="1050" baseline="0" smtClean="0">
                          <a:latin typeface="Batang" panose="02030600000101010101" pitchFamily="18" charset="-127"/>
                          <a:ea typeface="Batang" panose="02030600000101010101" pitchFamily="18" charset="-127"/>
                        </a:rPr>
                        <a:t> </a:t>
                      </a:r>
                      <a:r>
                        <a:rPr lang="ru-RU" sz="1050" baseline="0" dirty="0" smtClean="0">
                          <a:latin typeface="Batang" panose="02030600000101010101" pitchFamily="18" charset="-127"/>
                          <a:ea typeface="Batang" panose="02030600000101010101" pitchFamily="18" charset="-127"/>
                        </a:rPr>
                        <a:t>человек</a:t>
                      </a:r>
                      <a:endParaRPr lang="ru-RU" sz="1050" dirty="0">
                        <a:latin typeface="Batang" panose="02030600000101010101" pitchFamily="18" charset="-127"/>
                        <a:ea typeface="Batang" panose="02030600000101010101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50" dirty="0" smtClean="0">
                          <a:latin typeface="Batang" panose="02030600000101010101" pitchFamily="18" charset="-127"/>
                          <a:ea typeface="Batang" panose="02030600000101010101" pitchFamily="18" charset="-127"/>
                        </a:rPr>
                        <a:t>2 352,0</a:t>
                      </a:r>
                      <a:endParaRPr lang="ru-RU" sz="1050" dirty="0">
                        <a:latin typeface="Batang" panose="02030600000101010101" pitchFamily="18" charset="-127"/>
                        <a:ea typeface="Batang" panose="02030600000101010101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50" dirty="0" smtClean="0">
                          <a:latin typeface="Batang" panose="02030600000101010101" pitchFamily="18" charset="-127"/>
                          <a:ea typeface="Batang" panose="02030600000101010101" pitchFamily="18" charset="-127"/>
                        </a:rPr>
                        <a:t>2 293,2</a:t>
                      </a:r>
                    </a:p>
                    <a:p>
                      <a:endParaRPr lang="ru-RU" sz="1050" dirty="0">
                        <a:latin typeface="Batang" panose="02030600000101010101" pitchFamily="18" charset="-127"/>
                        <a:ea typeface="Batang" panose="02030600000101010101" pitchFamily="18" charset="-127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1187624" y="116632"/>
            <a:ext cx="6696744" cy="30777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F7964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Меры социальной поддержки безработных граждан</a:t>
            </a:r>
            <a:endParaRPr lang="ru-RU" sz="1400" dirty="0">
              <a:solidFill>
                <a:srgbClr val="F79646">
                  <a:lumMod val="50000"/>
                </a:srgb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424409"/>
            <a:ext cx="3348372" cy="2624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5996" y="424409"/>
            <a:ext cx="3348372" cy="2624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8B4E9E-DC20-4671-BC32-BBFE77E2ACA0}" type="slidenum">
              <a:rPr lang="ru-RU" smtClean="0"/>
              <a:pPr>
                <a:defRPr/>
              </a:pPr>
              <a:t>46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13187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b="1" dirty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Республики</a:t>
            </a:r>
            <a:br>
              <a:rPr lang="ru-RU" sz="1600" b="1" dirty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«Социальная поддержка граждан»</a:t>
            </a:r>
            <a:endParaRPr lang="ru-RU" sz="1600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47</a:t>
            </a:fld>
            <a:endParaRPr lang="ru-RU" dirty="0"/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2002967440"/>
              </p:ext>
            </p:extLst>
          </p:nvPr>
        </p:nvGraphicFramePr>
        <p:xfrm>
          <a:off x="323528" y="1772816"/>
          <a:ext cx="5400601" cy="42484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Рисунок 4" descr="http://www.pfrf.ru/files/branches/rostov/invaliddd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24129" y="1196753"/>
            <a:ext cx="2016224" cy="15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http://avatars-fast.yandex.net/get-direct/uPQO74w6f4w8K5bBjxSKMg/y300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70052" y="1520802"/>
            <a:ext cx="936104" cy="93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http://31tv.ru/upload/files/lm_vnovost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90032" y="4941168"/>
            <a:ext cx="1296144" cy="947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/>
          <p:cNvPicPr/>
          <p:nvPr/>
        </p:nvPicPr>
        <p:blipFill>
          <a:blip r:embed="rId6"/>
          <a:stretch>
            <a:fillRect/>
          </a:stretch>
        </p:blipFill>
        <p:spPr>
          <a:xfrm>
            <a:off x="7094220" y="2793669"/>
            <a:ext cx="2049780" cy="15328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1" y="3140968"/>
            <a:ext cx="1271985" cy="11855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I:\Отдел бюджетной политики\_____2014 год\Отчет о деятельности Министерства\для отчета картинки\доступная среда.jpe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9" y="4326559"/>
            <a:ext cx="1833921" cy="144527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Скругленный прямоугольник 6"/>
          <p:cNvSpPr/>
          <p:nvPr/>
        </p:nvSpPr>
        <p:spPr>
          <a:xfrm>
            <a:off x="683568" y="1052736"/>
            <a:ext cx="4824536" cy="792087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rgbClr val="FBFBC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на реализацию государственной программы Чувашской Республики «Социальная поддержка граждан», млн. руб.</a:t>
            </a:r>
            <a:endParaRPr lang="ru-RU" sz="1400" dirty="0">
              <a:solidFill>
                <a:srgbClr val="FBFBC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137769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16" descr="I:\Отдел бюджетной политики\_____2014 год\Отчет о деятельности Министерства\для отчета картинки\старики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53" y="1031353"/>
            <a:ext cx="2476418" cy="14842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7" name="Рисунок 1126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23" b="-150"/>
          <a:stretch>
            <a:fillRect/>
          </a:stretch>
        </p:blipFill>
        <p:spPr bwMode="auto">
          <a:xfrm>
            <a:off x="3924886" y="1031353"/>
            <a:ext cx="2212116" cy="15063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Прямоугольник 1"/>
          <p:cNvSpPr/>
          <p:nvPr/>
        </p:nvSpPr>
        <p:spPr>
          <a:xfrm>
            <a:off x="899592" y="116632"/>
            <a:ext cx="7992888" cy="6155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7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Республики </a:t>
            </a:r>
            <a:endParaRPr lang="ru-RU" sz="1700" b="1" dirty="0" smtClean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700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«Социальная поддержка граждан»  </a:t>
            </a:r>
            <a:endParaRPr lang="ru-RU" sz="1700" dirty="0">
              <a:solidFill>
                <a:srgbClr val="FFFF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1892585231"/>
              </p:ext>
            </p:extLst>
          </p:nvPr>
        </p:nvGraphicFramePr>
        <p:xfrm>
          <a:off x="6228184" y="1052735"/>
          <a:ext cx="2808312" cy="56924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5" name="Скругленный прямоугольник 4"/>
          <p:cNvSpPr/>
          <p:nvPr/>
        </p:nvSpPr>
        <p:spPr>
          <a:xfrm>
            <a:off x="89173" y="2768173"/>
            <a:ext cx="5964980" cy="55038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t"/>
            <a:r>
              <a:rPr lang="ru-RU" sz="1100" b="1" i="1" dirty="0">
                <a:solidFill>
                  <a:srgbClr val="000000"/>
                </a:solidFill>
                <a:latin typeface="TimesET" pitchFamily="2" charset="0"/>
              </a:rPr>
              <a:t>Доля граждан, получивших социальные услуги в учреждениях социального обслуживания населения, в общем количестве обратившихся</a:t>
            </a: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75146" y="3320181"/>
            <a:ext cx="6007405" cy="601742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t"/>
            <a:r>
              <a:rPr lang="ru-RU" sz="1100" b="1" i="1" dirty="0">
                <a:solidFill>
                  <a:srgbClr val="000000"/>
                </a:solidFill>
                <a:latin typeface="TimesET" pitchFamily="2" charset="0"/>
              </a:rPr>
              <a:t>Прирост количества социально ориентированных некоммерческих организаций </a:t>
            </a:r>
            <a:endParaRPr lang="ru-RU" sz="1100" b="1" i="1" dirty="0" smtClean="0">
              <a:solidFill>
                <a:srgbClr val="000000"/>
              </a:solidFill>
              <a:latin typeface="TimesET" pitchFamily="2" charset="0"/>
            </a:endParaRPr>
          </a:p>
          <a:p>
            <a:pPr fontAlgn="t"/>
            <a:r>
              <a:rPr lang="ru-RU" sz="1100" b="1" i="1" dirty="0" smtClean="0">
                <a:solidFill>
                  <a:srgbClr val="000000"/>
                </a:solidFill>
                <a:latin typeface="TimesET" pitchFamily="2" charset="0"/>
              </a:rPr>
              <a:t>(</a:t>
            </a:r>
            <a:r>
              <a:rPr lang="ru-RU" sz="1100" b="1" i="1" dirty="0">
                <a:solidFill>
                  <a:srgbClr val="000000"/>
                </a:solidFill>
                <a:latin typeface="TimesET" pitchFamily="2" charset="0"/>
              </a:rPr>
              <a:t>за исключением государственных (муниципальных) учреждений) на территории Чувашской Республики </a:t>
            </a: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86562" y="3935511"/>
            <a:ext cx="5997606" cy="64393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t"/>
            <a:r>
              <a:rPr lang="ru-RU" sz="1100" b="1" i="1" dirty="0">
                <a:solidFill>
                  <a:schemeClr val="tx1"/>
                </a:solidFill>
                <a:latin typeface="TimesET" pitchFamily="2" charset="0"/>
              </a:rPr>
              <a:t>Доля инвалидов, положительно оценивающих уровень доступности приоритетных объектов и услуг, в общей численности инвалидов </a:t>
            </a:r>
            <a:r>
              <a:rPr lang="ru-RU" sz="1100" dirty="0">
                <a:solidFill>
                  <a:schemeClr val="tx1"/>
                </a:solidFill>
                <a:latin typeface="TimesET" pitchFamily="2" charset="0"/>
              </a:rPr>
              <a:t/>
            </a:r>
            <a:br>
              <a:rPr lang="ru-RU" sz="1100" dirty="0">
                <a:solidFill>
                  <a:schemeClr val="tx1"/>
                </a:solidFill>
                <a:latin typeface="TimesET" pitchFamily="2" charset="0"/>
              </a:rPr>
            </a:br>
            <a:endParaRPr lang="ru-RU" sz="1100" dirty="0">
              <a:solidFill>
                <a:schemeClr val="tx1"/>
              </a:solidFill>
              <a:latin typeface="TimesET" pitchFamily="2" charset="0"/>
            </a:endParaRP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86562" y="4606068"/>
            <a:ext cx="5997608" cy="65221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fontAlgn="t"/>
            <a:r>
              <a:rPr lang="ru-RU" sz="1100" b="1" i="1" dirty="0">
                <a:solidFill>
                  <a:prstClr val="black"/>
                </a:solidFill>
                <a:latin typeface="TimesET" pitchFamily="2" charset="0"/>
              </a:rPr>
              <a:t>Доля доступных для инвалидов и других маломобильных групп населения приоритетных объектов социальной, транспортной, инженерной инфраструктуры в общем количестве приоритетных объектов в Чувашской Республике</a:t>
            </a:r>
            <a:r>
              <a:rPr lang="ru-RU" sz="1000" dirty="0">
                <a:solidFill>
                  <a:prstClr val="black"/>
                </a:solidFill>
                <a:latin typeface="TimesET" pitchFamily="2" charset="0"/>
              </a:rPr>
              <a:t/>
            </a:r>
            <a:br>
              <a:rPr lang="ru-RU" sz="1000" dirty="0">
                <a:solidFill>
                  <a:prstClr val="black"/>
                </a:solidFill>
                <a:latin typeface="TimesET" pitchFamily="2" charset="0"/>
              </a:rPr>
            </a:br>
            <a:endParaRPr lang="ru-RU" sz="1000" dirty="0">
              <a:solidFill>
                <a:srgbClr val="000000"/>
              </a:solidFill>
              <a:latin typeface="TimesET" pitchFamily="2" charset="0"/>
            </a:endParaRPr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96359" y="5276310"/>
            <a:ext cx="5997606" cy="79208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fontAlgn="t"/>
            <a:r>
              <a:rPr lang="ru-RU" sz="1100" b="1" i="1" dirty="0">
                <a:solidFill>
                  <a:prstClr val="black"/>
                </a:solidFill>
                <a:latin typeface="TimesET" pitchFamily="2" charset="0"/>
              </a:rPr>
              <a:t>Доля общеобразовательных организаций, в которых создана универсальная </a:t>
            </a:r>
            <a:r>
              <a:rPr lang="ru-RU" sz="1100" b="1" i="1" dirty="0" err="1">
                <a:solidFill>
                  <a:prstClr val="black"/>
                </a:solidFill>
                <a:latin typeface="TimesET" pitchFamily="2" charset="0"/>
              </a:rPr>
              <a:t>безбарьерная</a:t>
            </a:r>
            <a:r>
              <a:rPr lang="ru-RU" sz="1100" b="1" i="1" dirty="0">
                <a:solidFill>
                  <a:prstClr val="black"/>
                </a:solidFill>
                <a:latin typeface="TimesET" pitchFamily="2" charset="0"/>
              </a:rPr>
              <a:t> среда, позволяющая обеспечить совместное обучение инвалидов и лиц, не имеющих нарушений, в общем количестве  общеобразовательных организаций в Чувашской Республике</a:t>
            </a:r>
            <a:endParaRPr lang="ru-RU" sz="1100" dirty="0">
              <a:solidFill>
                <a:prstClr val="black"/>
              </a:solidFill>
              <a:latin typeface="TimesET" pitchFamily="2" charset="0"/>
            </a:endParaRPr>
          </a:p>
          <a:p>
            <a:pPr lvl="0" fontAlgn="t"/>
            <a:endParaRPr lang="ru-RU" sz="1000" dirty="0">
              <a:solidFill>
                <a:srgbClr val="000000"/>
              </a:solidFill>
              <a:latin typeface="TimesET" pitchFamily="2" charset="0"/>
            </a:endParaRPr>
          </a:p>
        </p:txBody>
      </p:sp>
      <p:sp>
        <p:nvSpPr>
          <p:cNvPr id="38" name="Скругленный прямоугольник 37"/>
          <p:cNvSpPr/>
          <p:nvPr/>
        </p:nvSpPr>
        <p:spPr>
          <a:xfrm>
            <a:off x="98134" y="6093296"/>
            <a:ext cx="5997608" cy="651847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t"/>
            <a:r>
              <a:rPr lang="ru-RU" sz="1100" b="1" i="1" dirty="0">
                <a:solidFill>
                  <a:srgbClr val="000000"/>
                </a:solidFill>
                <a:latin typeface="TimesET" pitchFamily="2" charset="0"/>
              </a:rPr>
              <a:t>Охват граждан пожилого возраста стационарным, полустационарным и надомным социальным обслуживанием на 10 тыс. получателей трудовых пенсий по старости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775519" y="2264117"/>
            <a:ext cx="2592288" cy="504056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</a:rPr>
              <a:t>Показатели (индикаторы)</a:t>
            </a:r>
            <a:endParaRPr lang="ru-RU" sz="1400" b="1" dirty="0">
              <a:solidFill>
                <a:schemeClr val="bg1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48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40532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b="1" dirty="0">
                <a:solidFill>
                  <a:srgbClr val="FBFBC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Республики</a:t>
            </a:r>
            <a:br>
              <a:rPr lang="ru-RU" sz="2000" b="1" dirty="0">
                <a:solidFill>
                  <a:srgbClr val="FBFBC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FBFBC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«Социальная поддержка </a:t>
            </a:r>
            <a:r>
              <a:rPr lang="ru-RU" sz="2000" b="1" dirty="0" smtClean="0">
                <a:solidFill>
                  <a:srgbClr val="FBFBC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граждан»</a:t>
            </a:r>
            <a:endParaRPr lang="ru-RU" sz="2000" b="1" dirty="0">
              <a:solidFill>
                <a:srgbClr val="FBFBC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516" y="4293096"/>
            <a:ext cx="1944216" cy="3610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0791" y="4662186"/>
            <a:ext cx="1512168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107504" y="6230638"/>
            <a:ext cx="41044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0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0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964028" y="1268760"/>
            <a:ext cx="6794510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1" i="0" u="none" strike="noStrike" kern="0" cap="none" spc="0" normalizeH="0" baseline="0" noProof="0" dirty="0" smtClean="0">
                <a:ln>
                  <a:noFill/>
                </a:ln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Palatino Linotype"/>
                <a:ea typeface="+mj-ea"/>
                <a:cs typeface="+mj-cs"/>
              </a:rPr>
              <a:t>Основные меры социальной поддержки детей и семей,                                    имеющих детей,</a:t>
            </a:r>
            <a:r>
              <a:rPr kumimoji="0" lang="ru-RU" sz="1300" b="1" i="0" u="none" strike="noStrike" kern="0" cap="none" spc="0" normalizeH="0" noProof="0" dirty="0" smtClean="0">
                <a:ln>
                  <a:noFill/>
                </a:ln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Palatino Linotype"/>
                <a:ea typeface="+mj-ea"/>
                <a:cs typeface="+mj-cs"/>
              </a:rPr>
              <a:t> планируемые</a:t>
            </a:r>
            <a:r>
              <a:rPr kumimoji="0" lang="ru-RU" sz="1300" b="1" i="0" u="none" strike="noStrike" kern="0" cap="none" spc="0" normalizeH="0" baseline="0" noProof="0" dirty="0" smtClean="0">
                <a:ln>
                  <a:noFill/>
                </a:ln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Palatino Linotype"/>
                <a:ea typeface="+mj-ea"/>
                <a:cs typeface="+mj-cs"/>
              </a:rPr>
              <a:t> в 2016 году</a:t>
            </a: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Palatino Linotype"/>
                <a:ea typeface="+mj-ea"/>
                <a:cs typeface="+mj-cs"/>
              </a:rPr>
              <a:t/>
            </a:r>
            <a:b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Palatino Linotype"/>
                <a:ea typeface="+mj-ea"/>
                <a:cs typeface="+mj-cs"/>
              </a:rPr>
            </a:b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Palatino Linotype"/>
                <a:ea typeface="+mj-ea"/>
                <a:cs typeface="+mj-cs"/>
              </a:rPr>
              <a:t/>
            </a:r>
            <a:b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Palatino Linotype"/>
                <a:ea typeface="+mj-ea"/>
                <a:cs typeface="+mj-cs"/>
              </a:rPr>
            </a:br>
            <a:r>
              <a:rPr kumimoji="0" lang="ru-RU" sz="1100" b="0" i="1" u="none" strike="noStrike" kern="0" cap="none" spc="0" normalizeH="0" baseline="0" noProof="0" dirty="0" smtClean="0">
                <a:ln>
                  <a:noFill/>
                </a:ln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Palatino Linotype"/>
                <a:ea typeface="+mj-ea"/>
                <a:cs typeface="+mj-cs"/>
              </a:rPr>
              <a:t>выплата </a:t>
            </a:r>
            <a:r>
              <a:rPr kumimoji="0" lang="ru-RU" sz="1100" b="1" i="1" u="none" strike="noStrike" kern="0" cap="none" spc="0" normalizeH="0" baseline="0" noProof="0" dirty="0" smtClean="0">
                <a:ln>
                  <a:noFill/>
                </a:ln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Palatino Linotype"/>
                <a:ea typeface="+mj-ea"/>
                <a:cs typeface="+mj-cs"/>
              </a:rPr>
              <a:t>ежемесячного пособия на ребенка – </a:t>
            </a:r>
            <a:r>
              <a:rPr lang="ru-RU" sz="1100" b="1" i="1" kern="0" dirty="0" smtClean="0">
                <a:solidFill>
                  <a:srgbClr val="FF0000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Palatino Linotype"/>
                <a:ea typeface="+mj-ea"/>
                <a:cs typeface="+mj-cs"/>
              </a:rPr>
              <a:t>72 182 </a:t>
            </a:r>
            <a:r>
              <a:rPr kumimoji="0" lang="ru-RU" sz="11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Palatino Linotype"/>
                <a:ea typeface="+mj-ea"/>
                <a:cs typeface="+mj-cs"/>
              </a:rPr>
              <a:t>получателей</a:t>
            </a:r>
            <a:r>
              <a:rPr kumimoji="0" lang="ru-RU" sz="1100" b="1" i="1" u="none" strike="noStrike" kern="0" cap="none" spc="0" normalizeH="0" baseline="0" noProof="0" dirty="0" smtClean="0">
                <a:ln>
                  <a:noFill/>
                </a:ln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Palatino Linotype"/>
                <a:ea typeface="+mj-ea"/>
                <a:cs typeface="+mj-cs"/>
              </a:rPr>
              <a:t/>
            </a:r>
            <a:br>
              <a:rPr kumimoji="0" lang="ru-RU" sz="1100" b="1" i="1" u="none" strike="noStrike" kern="0" cap="none" spc="0" normalizeH="0" baseline="0" noProof="0" dirty="0" smtClean="0">
                <a:ln>
                  <a:noFill/>
                </a:ln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Palatino Linotype"/>
                <a:ea typeface="+mj-ea"/>
                <a:cs typeface="+mj-cs"/>
              </a:rPr>
            </a:br>
            <a:r>
              <a:rPr kumimoji="0" lang="ru-RU" sz="1100" b="1" i="1" u="none" strike="noStrike" kern="0" cap="none" spc="0" normalizeH="0" baseline="0" noProof="0" dirty="0" smtClean="0">
                <a:ln>
                  <a:noFill/>
                </a:ln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Palatino Linotype"/>
                <a:ea typeface="+mj-ea"/>
                <a:cs typeface="+mj-cs"/>
              </a:rPr>
              <a:t/>
            </a:r>
            <a:br>
              <a:rPr kumimoji="0" lang="ru-RU" sz="1100" b="1" i="1" u="none" strike="noStrike" kern="0" cap="none" spc="0" normalizeH="0" baseline="0" noProof="0" dirty="0" smtClean="0">
                <a:ln>
                  <a:noFill/>
                </a:ln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Palatino Linotype"/>
                <a:ea typeface="+mj-ea"/>
                <a:cs typeface="+mj-cs"/>
              </a:rPr>
            </a:br>
            <a:r>
              <a:rPr kumimoji="0" lang="ru-RU" sz="1100" b="1" i="1" u="none" strike="noStrike" kern="0" cap="none" spc="0" normalizeH="0" baseline="0" noProof="0" dirty="0" smtClean="0">
                <a:ln>
                  <a:noFill/>
                </a:ln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Palatino Linotype"/>
                <a:ea typeface="+mj-ea"/>
                <a:cs typeface="+mj-cs"/>
              </a:rPr>
              <a:t>ежемесячные денежные выплаты, назначаемые в случае рождения (усыновления) третьего ребенка или последующих детей до достижения ребенком возраста трех лет – </a:t>
            </a:r>
            <a:r>
              <a:rPr kumimoji="0" lang="ru-RU" sz="11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Palatino Linotype"/>
                <a:ea typeface="+mj-ea"/>
                <a:cs typeface="+mj-cs"/>
              </a:rPr>
              <a:t>с 2013 года назначено 8 075 получателям, в том</a:t>
            </a:r>
            <a:r>
              <a:rPr kumimoji="0" lang="ru-RU" sz="1100" b="1" i="1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Palatino Linotype"/>
                <a:ea typeface="+mj-ea"/>
                <a:cs typeface="+mj-cs"/>
              </a:rPr>
              <a:t> числе </a:t>
            </a:r>
            <a:r>
              <a:rPr kumimoji="0" lang="ru-RU" sz="11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Palatino Linotype"/>
                <a:ea typeface="+mj-ea"/>
                <a:cs typeface="+mj-cs"/>
              </a:rPr>
              <a:t> 1 831 получатель,</a:t>
            </a:r>
            <a:r>
              <a:rPr kumimoji="0" lang="ru-RU" sz="1100" b="1" i="1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Palatino Linotype"/>
                <a:ea typeface="+mj-ea"/>
                <a:cs typeface="+mj-cs"/>
              </a:rPr>
              <a:t> назначение которых осуществлялось в 2016 году </a:t>
            </a:r>
            <a:r>
              <a:rPr kumimoji="0" lang="ru-RU" sz="11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Palatino Linotype"/>
                <a:ea typeface="+mj-ea"/>
                <a:cs typeface="+mj-cs"/>
              </a:rPr>
              <a:t/>
            </a:r>
            <a:br>
              <a:rPr kumimoji="0" lang="ru-RU" sz="11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Palatino Linotype"/>
                <a:ea typeface="+mj-ea"/>
                <a:cs typeface="+mj-cs"/>
              </a:rPr>
            </a:br>
            <a:r>
              <a:rPr kumimoji="0" lang="ru-RU" sz="11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Palatino Linotype"/>
                <a:ea typeface="+mj-ea"/>
                <a:cs typeface="+mj-cs"/>
              </a:rPr>
              <a:t/>
            </a:r>
            <a:br>
              <a:rPr kumimoji="0" lang="ru-RU" sz="11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Palatino Linotype"/>
                <a:ea typeface="+mj-ea"/>
                <a:cs typeface="+mj-cs"/>
              </a:rPr>
            </a:br>
            <a:r>
              <a:rPr kumimoji="0" lang="ru-RU" sz="1100" b="0" i="1" u="none" strike="noStrike" kern="0" cap="none" spc="0" normalizeH="0" baseline="0" noProof="0" dirty="0" smtClean="0">
                <a:ln>
                  <a:noFill/>
                </a:ln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Palatino Linotype"/>
                <a:ea typeface="+mj-ea"/>
                <a:cs typeface="+mj-cs"/>
              </a:rPr>
              <a:t>выплата </a:t>
            </a:r>
            <a:r>
              <a:rPr kumimoji="0" lang="ru-RU" sz="1100" b="1" i="1" u="none" strike="noStrike" kern="0" cap="none" spc="0" normalizeH="0" baseline="0" noProof="0" dirty="0" smtClean="0">
                <a:ln>
                  <a:noFill/>
                </a:ln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Palatino Linotype"/>
                <a:ea typeface="+mj-ea"/>
                <a:cs typeface="+mj-cs"/>
              </a:rPr>
              <a:t>государственных пособий лицам, не подлежащим обязательному страхованию на случай временной нетрудоспособности и в связи с материнством, и лицам, уволенным в связи с ликвидацией организаций – </a:t>
            </a:r>
            <a:r>
              <a:rPr lang="ru-RU" sz="1100" b="1" i="1" kern="0" noProof="0" dirty="0" smtClean="0">
                <a:solidFill>
                  <a:srgbClr val="FF0000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Palatino Linotype"/>
                <a:ea typeface="+mj-ea"/>
                <a:cs typeface="+mj-cs"/>
              </a:rPr>
              <a:t>14 451</a:t>
            </a:r>
            <a:r>
              <a:rPr kumimoji="0" lang="ru-RU" sz="1100" b="1" i="1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Palatino Linotype"/>
                <a:ea typeface="+mj-ea"/>
                <a:cs typeface="+mj-cs"/>
              </a:rPr>
              <a:t> </a:t>
            </a:r>
            <a:r>
              <a:rPr kumimoji="0" lang="ru-RU" sz="11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Palatino Linotype"/>
                <a:ea typeface="+mj-ea"/>
                <a:cs typeface="+mj-cs"/>
              </a:rPr>
              <a:t>получатель</a:t>
            </a:r>
            <a:br>
              <a:rPr kumimoji="0" lang="ru-RU" sz="11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Palatino Linotype"/>
                <a:ea typeface="+mj-ea"/>
                <a:cs typeface="+mj-cs"/>
              </a:rPr>
            </a:br>
            <a:r>
              <a:rPr kumimoji="0" lang="ru-RU" sz="11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Palatino Linotype"/>
                <a:ea typeface="+mj-ea"/>
                <a:cs typeface="+mj-cs"/>
              </a:rPr>
              <a:t/>
            </a:r>
            <a:br>
              <a:rPr kumimoji="0" lang="ru-RU" sz="11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Palatino Linotype"/>
                <a:ea typeface="+mj-ea"/>
                <a:cs typeface="+mj-cs"/>
              </a:rPr>
            </a:br>
            <a:r>
              <a:rPr kumimoji="0" lang="ru-RU" sz="1100" b="0" i="1" u="none" strike="noStrike" kern="0" cap="none" spc="0" normalizeH="0" baseline="0" noProof="0" dirty="0" smtClean="0">
                <a:ln>
                  <a:noFill/>
                </a:ln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Palatino Linotype"/>
                <a:ea typeface="+mj-ea"/>
                <a:cs typeface="+mj-cs"/>
              </a:rPr>
              <a:t>выплата </a:t>
            </a:r>
            <a:r>
              <a:rPr kumimoji="0" lang="ru-RU" sz="1100" b="1" i="1" u="none" strike="noStrike" kern="0" cap="none" spc="0" normalizeH="0" baseline="0" noProof="0" dirty="0" smtClean="0">
                <a:ln>
                  <a:noFill/>
                </a:ln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Palatino Linotype"/>
                <a:ea typeface="+mj-ea"/>
                <a:cs typeface="+mj-cs"/>
              </a:rPr>
              <a:t>единовременного пособия беременной жене военнослужащего, проходящего военную службу по призыву, а также ежемесячного пособия на ребенка военнослужащего, проходящего военную службу по призыву – </a:t>
            </a:r>
            <a:r>
              <a:rPr lang="ru-RU" sz="1100" b="1" i="1" kern="0" noProof="0" dirty="0" smtClean="0">
                <a:solidFill>
                  <a:srgbClr val="FF0000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Palatino Linotype"/>
                <a:ea typeface="+mj-ea"/>
                <a:cs typeface="+mj-cs"/>
              </a:rPr>
              <a:t>59</a:t>
            </a:r>
            <a:r>
              <a:rPr kumimoji="0" lang="ru-RU" sz="11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Palatino Linotype"/>
                <a:ea typeface="+mj-ea"/>
                <a:cs typeface="+mj-cs"/>
              </a:rPr>
              <a:t> получателей </a:t>
            </a:r>
            <a:br>
              <a:rPr kumimoji="0" lang="ru-RU" sz="11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Palatino Linotype"/>
                <a:ea typeface="+mj-ea"/>
                <a:cs typeface="+mj-cs"/>
              </a:rPr>
            </a:br>
            <a:r>
              <a:rPr kumimoji="0" lang="ru-RU" sz="1100" b="1" i="1" u="none" strike="noStrike" kern="0" cap="none" spc="0" normalizeH="0" baseline="0" noProof="0" dirty="0" smtClean="0">
                <a:ln>
                  <a:noFill/>
                </a:ln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Palatino Linotype"/>
                <a:ea typeface="+mj-ea"/>
                <a:cs typeface="+mj-cs"/>
              </a:rPr>
              <a:t/>
            </a:r>
            <a:br>
              <a:rPr kumimoji="0" lang="ru-RU" sz="1100" b="1" i="1" u="none" strike="noStrike" kern="0" cap="none" spc="0" normalizeH="0" baseline="0" noProof="0" dirty="0" smtClean="0">
                <a:ln>
                  <a:noFill/>
                </a:ln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Palatino Linotype"/>
                <a:ea typeface="+mj-ea"/>
                <a:cs typeface="+mj-cs"/>
              </a:rPr>
            </a:br>
            <a:r>
              <a:rPr kumimoji="0" lang="ru-RU" sz="1100" b="1" i="1" u="none" strike="noStrike" kern="0" cap="none" spc="0" normalizeH="0" baseline="0" noProof="0" dirty="0" smtClean="0">
                <a:ln>
                  <a:noFill/>
                </a:ln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Palatino Linotype"/>
                <a:ea typeface="+mj-ea"/>
                <a:cs typeface="+mj-cs"/>
              </a:rPr>
              <a:t>единовременное пособие при всех формах устройства детей, лишенных родительского попечения, в семью - </a:t>
            </a:r>
            <a:r>
              <a:rPr kumimoji="0" lang="ru-RU" sz="11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Palatino Linotype"/>
                <a:ea typeface="+mj-ea"/>
                <a:cs typeface="+mj-cs"/>
              </a:rPr>
              <a:t> 344 получателя </a:t>
            </a:r>
            <a:br>
              <a:rPr kumimoji="0" lang="ru-RU" sz="11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Palatino Linotype"/>
                <a:ea typeface="+mj-ea"/>
                <a:cs typeface="+mj-cs"/>
              </a:rPr>
            </a:br>
            <a:r>
              <a:rPr kumimoji="0" lang="ru-RU" sz="1100" b="1" i="1" u="none" strike="noStrike" kern="0" cap="none" spc="0" normalizeH="0" baseline="0" noProof="0" dirty="0" smtClean="0">
                <a:ln>
                  <a:noFill/>
                </a:ln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Palatino Linotype"/>
                <a:ea typeface="+mj-ea"/>
                <a:cs typeface="+mj-cs"/>
              </a:rPr>
              <a:t/>
            </a:r>
            <a:br>
              <a:rPr kumimoji="0" lang="ru-RU" sz="1100" b="1" i="1" u="none" strike="noStrike" kern="0" cap="none" spc="0" normalizeH="0" baseline="0" noProof="0" dirty="0" smtClean="0">
                <a:ln>
                  <a:noFill/>
                </a:ln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Palatino Linotype"/>
                <a:ea typeface="+mj-ea"/>
                <a:cs typeface="+mj-cs"/>
              </a:rPr>
            </a:br>
            <a:r>
              <a:rPr kumimoji="0" lang="ru-RU" sz="1100" b="1" i="1" u="none" strike="noStrike" kern="0" cap="none" spc="0" normalizeH="0" baseline="0" noProof="0" dirty="0" smtClean="0">
                <a:ln>
                  <a:noFill/>
                </a:ln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Palatino Linotype"/>
                <a:ea typeface="+mj-ea"/>
                <a:cs typeface="+mj-cs"/>
              </a:rPr>
              <a:t>единовременное пособие при передаче ребенка на воспитание в семью гражданам, усыновившим (удочерившим) ребенка на территории субъекта Российской Федерации – </a:t>
            </a:r>
            <a:r>
              <a:rPr kumimoji="0" lang="ru-RU" sz="11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Palatino Linotype"/>
                <a:ea typeface="+mj-ea"/>
                <a:cs typeface="+mj-cs"/>
              </a:rPr>
              <a:t>53</a:t>
            </a:r>
            <a:r>
              <a:rPr kumimoji="0" lang="ru-RU" sz="1100" b="1" i="1" u="none" strike="noStrike" kern="0" cap="none" spc="0" normalizeH="0" baseline="0" noProof="0" dirty="0" smtClean="0">
                <a:ln>
                  <a:noFill/>
                </a:ln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Palatino Linotype"/>
                <a:ea typeface="+mj-ea"/>
                <a:cs typeface="+mj-cs"/>
              </a:rPr>
              <a:t> </a:t>
            </a:r>
            <a:r>
              <a:rPr kumimoji="0" lang="ru-RU" sz="11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Palatino Linotype"/>
                <a:ea typeface="+mj-ea"/>
                <a:cs typeface="+mj-cs"/>
              </a:rPr>
              <a:t>получателя</a:t>
            </a:r>
            <a:r>
              <a:rPr kumimoji="0" lang="ru-RU" sz="1100" b="1" i="1" u="none" strike="noStrike" kern="0" cap="none" spc="0" normalizeH="0" baseline="0" noProof="0" dirty="0" smtClean="0">
                <a:ln>
                  <a:noFill/>
                </a:ln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Palatino Linotype"/>
                <a:ea typeface="+mj-ea"/>
                <a:cs typeface="+mj-cs"/>
              </a:rPr>
              <a:t/>
            </a:r>
            <a:br>
              <a:rPr kumimoji="0" lang="ru-RU" sz="1100" b="1" i="1" u="none" strike="noStrike" kern="0" cap="none" spc="0" normalizeH="0" baseline="0" noProof="0" dirty="0" smtClean="0">
                <a:ln>
                  <a:noFill/>
                </a:ln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Palatino Linotype"/>
                <a:ea typeface="+mj-ea"/>
                <a:cs typeface="+mj-cs"/>
              </a:rPr>
            </a:br>
            <a:r>
              <a:rPr kumimoji="0" lang="ru-RU" sz="1100" b="1" i="0" u="none" strike="noStrike" kern="0" cap="none" spc="0" normalizeH="0" baseline="0" noProof="0" dirty="0" smtClean="0">
                <a:ln>
                  <a:noFill/>
                </a:ln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Palatino Linotype"/>
                <a:ea typeface="+mj-ea"/>
                <a:cs typeface="+mj-cs"/>
              </a:rPr>
              <a:t/>
            </a:r>
            <a:br>
              <a:rPr kumimoji="0" lang="ru-RU" sz="1100" b="1" i="0" u="none" strike="noStrike" kern="0" cap="none" spc="0" normalizeH="0" baseline="0" noProof="0" dirty="0" smtClean="0">
                <a:ln>
                  <a:noFill/>
                </a:ln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Palatino Linotype"/>
                <a:ea typeface="+mj-ea"/>
                <a:cs typeface="+mj-cs"/>
              </a:rPr>
            </a:br>
            <a:r>
              <a:rPr kumimoji="0" lang="ru-RU" sz="1100" b="1" i="1" u="none" strike="noStrike" kern="0" cap="none" spc="0" normalizeH="0" baseline="0" noProof="0" dirty="0" smtClean="0">
                <a:ln>
                  <a:noFill/>
                </a:ln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Palatino Linotype"/>
                <a:ea typeface="+mj-ea"/>
                <a:cs typeface="+mj-cs"/>
              </a:rPr>
              <a:t>государственная поддержка семей, имеющих детей, в виде республиканского материнского семейного капитала – </a:t>
            </a:r>
            <a:r>
              <a:rPr lang="ru-RU" sz="1100" b="1" i="1" kern="0" dirty="0" smtClean="0">
                <a:solidFill>
                  <a:srgbClr val="FF0000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Palatino Linotype"/>
                <a:ea typeface="+mj-ea"/>
                <a:cs typeface="+mj-cs"/>
              </a:rPr>
              <a:t>1 189</a:t>
            </a:r>
            <a:r>
              <a:rPr kumimoji="0" lang="ru-RU" sz="11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Palatino Linotype"/>
                <a:ea typeface="+mj-ea"/>
                <a:cs typeface="+mj-cs"/>
              </a:rPr>
              <a:t> получателей </a:t>
            </a:r>
            <a:br>
              <a:rPr kumimoji="0" lang="ru-RU" sz="11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Palatino Linotype"/>
                <a:ea typeface="+mj-ea"/>
                <a:cs typeface="+mj-cs"/>
              </a:rPr>
            </a:br>
            <a:r>
              <a:rPr kumimoji="0" lang="ru-RU" sz="11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Palatino Linotype"/>
                <a:ea typeface="+mj-ea"/>
                <a:cs typeface="+mj-cs"/>
              </a:rPr>
              <a:t/>
            </a:r>
            <a:br>
              <a:rPr kumimoji="0" lang="ru-RU" sz="11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Palatino Linotype"/>
                <a:ea typeface="+mj-ea"/>
                <a:cs typeface="+mj-cs"/>
              </a:rPr>
            </a:br>
            <a:r>
              <a:rPr kumimoji="0" lang="ru-RU" sz="1100" b="0" i="1" u="none" strike="noStrike" kern="0" cap="none" spc="0" normalizeH="0" baseline="0" noProof="0" dirty="0" smtClean="0">
                <a:ln>
                  <a:noFill/>
                </a:ln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Palatino Linotype"/>
                <a:ea typeface="+mj-ea"/>
                <a:cs typeface="+mj-cs"/>
              </a:rPr>
              <a:t>выплаты</a:t>
            </a:r>
            <a:r>
              <a:rPr kumimoji="0" lang="ru-RU" sz="1100" b="1" i="1" u="none" strike="noStrike" kern="0" cap="none" spc="0" normalizeH="0" baseline="0" noProof="0" dirty="0" smtClean="0">
                <a:ln>
                  <a:noFill/>
                </a:ln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Palatino Linotype"/>
                <a:ea typeface="+mj-ea"/>
                <a:cs typeface="+mj-cs"/>
              </a:rPr>
              <a:t> приемной семье на содержание подопечных детей </a:t>
            </a:r>
            <a:r>
              <a:rPr kumimoji="0" lang="ru-RU" sz="11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Palatino Linotype"/>
                <a:ea typeface="+mj-ea"/>
                <a:cs typeface="+mj-cs"/>
              </a:rPr>
              <a:t>– 1 156</a:t>
            </a:r>
            <a:r>
              <a:rPr kumimoji="0" lang="ru-RU" sz="1100" b="1" i="1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Palatino Linotype"/>
                <a:ea typeface="+mj-ea"/>
                <a:cs typeface="+mj-cs"/>
              </a:rPr>
              <a:t> детей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Palatino Linotype"/>
                <a:ea typeface="+mj-ea"/>
                <a:cs typeface="+mj-cs"/>
              </a:rPr>
              <a:t/>
            </a:r>
            <a:br>
              <a:rPr kumimoji="0" lang="ru-RU" sz="11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Palatino Linotype"/>
                <a:ea typeface="+mj-ea"/>
                <a:cs typeface="+mj-cs"/>
              </a:rPr>
            </a:br>
            <a:r>
              <a:rPr kumimoji="0" lang="ru-RU" sz="1100" b="0" i="1" u="none" strike="noStrike" kern="0" cap="none" spc="0" normalizeH="0" baseline="0" noProof="0" dirty="0" smtClean="0">
                <a:ln>
                  <a:noFill/>
                </a:ln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Palatino Linotype"/>
                <a:ea typeface="+mj-ea"/>
                <a:cs typeface="+mj-cs"/>
              </a:rPr>
              <a:t>выплаты</a:t>
            </a:r>
            <a:r>
              <a:rPr kumimoji="0" lang="ru-RU" sz="1100" b="1" i="1" u="none" strike="noStrike" kern="0" cap="none" spc="0" normalizeH="0" baseline="0" noProof="0" dirty="0" smtClean="0">
                <a:ln>
                  <a:noFill/>
                </a:ln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Palatino Linotype"/>
                <a:ea typeface="+mj-ea"/>
                <a:cs typeface="+mj-cs"/>
              </a:rPr>
              <a:t> опекунам (попечителям) на содержание подопечных детей – </a:t>
            </a:r>
            <a:r>
              <a:rPr kumimoji="0" lang="ru-RU" sz="11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Palatino Linotype"/>
                <a:ea typeface="+mj-ea"/>
                <a:cs typeface="+mj-cs"/>
              </a:rPr>
              <a:t>1</a:t>
            </a:r>
            <a:r>
              <a:rPr kumimoji="0" lang="ru-RU" sz="1100" b="1" i="1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Palatino Linotype"/>
                <a:ea typeface="+mj-ea"/>
                <a:cs typeface="+mj-cs"/>
              </a:rPr>
              <a:t> 217</a:t>
            </a:r>
            <a:r>
              <a:rPr kumimoji="0" lang="ru-RU" sz="11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Palatino Linotype"/>
                <a:ea typeface="+mj-ea"/>
                <a:cs typeface="+mj-cs"/>
              </a:rPr>
              <a:t> детей</a:t>
            </a:r>
            <a:r>
              <a:rPr kumimoji="0" lang="ru-RU" sz="1100" b="1" i="1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Palatino Linotype"/>
                <a:ea typeface="+mj-ea"/>
                <a:cs typeface="+mj-cs"/>
              </a:rPr>
              <a:t> </a:t>
            </a:r>
            <a:r>
              <a:rPr kumimoji="0" lang="ru-RU" sz="11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Palatino Linotype"/>
                <a:ea typeface="+mj-ea"/>
                <a:cs typeface="+mj-cs"/>
              </a:rPr>
              <a:t/>
            </a:r>
            <a:br>
              <a:rPr kumimoji="0" lang="ru-RU" sz="11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Palatino Linotype"/>
                <a:ea typeface="+mj-ea"/>
                <a:cs typeface="+mj-cs"/>
              </a:rPr>
            </a:br>
            <a:r>
              <a:rPr kumimoji="0" lang="ru-RU" sz="11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Palatino Linotype"/>
                <a:ea typeface="+mj-ea"/>
                <a:cs typeface="+mj-cs"/>
              </a:rPr>
              <a:t/>
            </a:r>
            <a:br>
              <a:rPr kumimoji="0" lang="ru-RU" sz="11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Palatino Linotype"/>
                <a:ea typeface="+mj-ea"/>
                <a:cs typeface="+mj-cs"/>
              </a:rPr>
            </a:br>
            <a:r>
              <a:rPr kumimoji="0" lang="ru-RU" sz="1100" b="1" i="1" u="none" strike="noStrike" kern="0" cap="none" spc="0" normalizeH="0" baseline="0" noProof="0" dirty="0" smtClean="0">
                <a:ln>
                  <a:noFill/>
                </a:ln>
                <a:solidFill>
                  <a:srgbClr val="6076B4">
                    <a:lumMod val="75000"/>
                  </a:srgbClr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Palatino Linotype"/>
                <a:ea typeface="+mj-ea"/>
                <a:cs typeface="+mj-cs"/>
              </a:rPr>
              <a:t>мероприятия по проведению </a:t>
            </a:r>
            <a:r>
              <a:rPr kumimoji="0" lang="ru-RU" sz="1100" b="1" i="1" u="none" strike="noStrike" kern="0" cap="none" spc="0" normalizeH="0" baseline="0" noProof="0" dirty="0" smtClean="0">
                <a:ln>
                  <a:noFill/>
                </a:ln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Palatino Linotype"/>
                <a:ea typeface="+mj-ea"/>
                <a:cs typeface="+mj-cs"/>
              </a:rPr>
              <a:t>оздоровительной кампании детей – </a:t>
            </a:r>
            <a:r>
              <a:rPr kumimoji="0" lang="ru-RU" sz="11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Palatino Linotype"/>
                <a:ea typeface="+mj-ea"/>
                <a:cs typeface="+mj-cs"/>
              </a:rPr>
              <a:t>8 330 детей</a:t>
            </a:r>
            <a:r>
              <a:rPr kumimoji="0" lang="ru-RU" sz="1200" b="1" i="1" u="none" strike="noStrike" kern="0" cap="none" spc="0" normalizeH="0" baseline="0" noProof="0" dirty="0" smtClean="0">
                <a:ln>
                  <a:noFill/>
                </a:ln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Palatino Linotype"/>
                <a:ea typeface="+mj-ea"/>
                <a:cs typeface="+mj-cs"/>
              </a:rPr>
              <a:t/>
            </a:r>
            <a:br>
              <a:rPr kumimoji="0" lang="ru-RU" sz="1200" b="1" i="1" u="none" strike="noStrike" kern="0" cap="none" spc="0" normalizeH="0" baseline="0" noProof="0" dirty="0" smtClean="0">
                <a:ln>
                  <a:noFill/>
                </a:ln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Palatino Linotype"/>
                <a:ea typeface="+mj-ea"/>
                <a:cs typeface="+mj-cs"/>
              </a:rPr>
            </a:br>
            <a:r>
              <a:rPr kumimoji="0" lang="ru-RU" sz="1200" b="1" i="1" u="none" strike="noStrike" kern="0" cap="none" spc="0" normalizeH="0" baseline="0" noProof="0" dirty="0" smtClean="0">
                <a:ln>
                  <a:noFill/>
                </a:ln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Palatino Linotype"/>
                <a:ea typeface="+mj-ea"/>
                <a:cs typeface="+mj-cs"/>
              </a:rPr>
              <a:t/>
            </a:r>
            <a:br>
              <a:rPr kumimoji="0" lang="ru-RU" sz="1200" b="1" i="1" u="none" strike="noStrike" kern="0" cap="none" spc="0" normalizeH="0" baseline="0" noProof="0" dirty="0" smtClean="0">
                <a:ln>
                  <a:noFill/>
                </a:ln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Palatino Linotype"/>
                <a:ea typeface="+mj-ea"/>
                <a:cs typeface="+mj-cs"/>
              </a:rPr>
            </a:br>
            <a:r>
              <a:rPr kumimoji="0" lang="ru-RU" sz="1200" b="1" i="1" u="none" strike="noStrike" kern="0" cap="none" spc="0" normalizeH="0" baseline="0" noProof="0" dirty="0" smtClean="0">
                <a:ln>
                  <a:noFill/>
                </a:ln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Palatino Linotype"/>
                <a:ea typeface="+mj-ea"/>
                <a:cs typeface="+mj-cs"/>
              </a:rPr>
              <a:t/>
            </a:r>
            <a:br>
              <a:rPr kumimoji="0" lang="ru-RU" sz="1200" b="1" i="1" u="none" strike="noStrike" kern="0" cap="none" spc="0" normalizeH="0" baseline="0" noProof="0" dirty="0" smtClean="0">
                <a:ln>
                  <a:noFill/>
                </a:ln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Palatino Linotype"/>
                <a:ea typeface="+mj-ea"/>
                <a:cs typeface="+mj-cs"/>
              </a:rPr>
            </a:b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395536" y="1844824"/>
            <a:ext cx="1434018" cy="349646"/>
          </a:xfrm>
          <a:prstGeom prst="ellipse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dirty="0" smtClean="0"/>
              <a:t>506,1 млн. рублей</a:t>
            </a:r>
            <a:endParaRPr lang="ru-RU" sz="1050" dirty="0"/>
          </a:p>
        </p:txBody>
      </p:sp>
      <p:sp>
        <p:nvSpPr>
          <p:cNvPr id="13" name="Овал 12"/>
          <p:cNvSpPr/>
          <p:nvPr/>
        </p:nvSpPr>
        <p:spPr>
          <a:xfrm>
            <a:off x="389394" y="2268542"/>
            <a:ext cx="1440160" cy="321999"/>
          </a:xfrm>
          <a:prstGeom prst="ellipse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dirty="0" smtClean="0"/>
              <a:t>632,2 млн. рублей</a:t>
            </a:r>
            <a:endParaRPr lang="ru-RU" sz="1050" dirty="0"/>
          </a:p>
        </p:txBody>
      </p:sp>
      <p:sp>
        <p:nvSpPr>
          <p:cNvPr id="14" name="Овал 13"/>
          <p:cNvSpPr/>
          <p:nvPr/>
        </p:nvSpPr>
        <p:spPr>
          <a:xfrm>
            <a:off x="389394" y="2810110"/>
            <a:ext cx="1475340" cy="360040"/>
          </a:xfrm>
          <a:prstGeom prst="ellipse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dirty="0" smtClean="0"/>
              <a:t>547,5 млн. рублей</a:t>
            </a:r>
            <a:endParaRPr lang="ru-RU" sz="1050" dirty="0"/>
          </a:p>
        </p:txBody>
      </p:sp>
      <p:sp>
        <p:nvSpPr>
          <p:cNvPr id="15" name="Овал 14"/>
          <p:cNvSpPr/>
          <p:nvPr/>
        </p:nvSpPr>
        <p:spPr>
          <a:xfrm>
            <a:off x="406984" y="3515890"/>
            <a:ext cx="1440160" cy="360040"/>
          </a:xfrm>
          <a:prstGeom prst="ellipse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dirty="0" smtClean="0"/>
              <a:t>6,9 млн. рублей</a:t>
            </a:r>
            <a:endParaRPr lang="ru-RU" sz="1050" dirty="0"/>
          </a:p>
        </p:txBody>
      </p:sp>
      <p:sp>
        <p:nvSpPr>
          <p:cNvPr id="16" name="Овал 15"/>
          <p:cNvSpPr/>
          <p:nvPr/>
        </p:nvSpPr>
        <p:spPr>
          <a:xfrm>
            <a:off x="424574" y="4115875"/>
            <a:ext cx="1440160" cy="360040"/>
          </a:xfrm>
          <a:prstGeom prst="ellipse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dirty="0" smtClean="0">
                <a:solidFill>
                  <a:schemeClr val="tx1"/>
                </a:solidFill>
              </a:rPr>
              <a:t>6,1 млн</a:t>
            </a:r>
            <a:r>
              <a:rPr lang="ru-RU" sz="1050" dirty="0" smtClean="0">
                <a:solidFill>
                  <a:srgbClr val="FF0000"/>
                </a:solidFill>
              </a:rPr>
              <a:t>. </a:t>
            </a:r>
            <a:r>
              <a:rPr lang="ru-RU" sz="1050" dirty="0" smtClean="0"/>
              <a:t>рублей</a:t>
            </a:r>
            <a:endParaRPr lang="ru-RU" sz="1050" dirty="0"/>
          </a:p>
        </p:txBody>
      </p:sp>
      <p:sp>
        <p:nvSpPr>
          <p:cNvPr id="17" name="Овал 16"/>
          <p:cNvSpPr/>
          <p:nvPr/>
        </p:nvSpPr>
        <p:spPr>
          <a:xfrm>
            <a:off x="389394" y="4643745"/>
            <a:ext cx="1440160" cy="360040"/>
          </a:xfrm>
          <a:prstGeom prst="ellipse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dirty="0" smtClean="0">
                <a:solidFill>
                  <a:schemeClr val="tx1"/>
                </a:solidFill>
              </a:rPr>
              <a:t>16,4 млн. </a:t>
            </a:r>
            <a:r>
              <a:rPr lang="ru-RU" sz="1050" dirty="0" smtClean="0"/>
              <a:t>рублей</a:t>
            </a:r>
            <a:endParaRPr lang="ru-RU" sz="1050" dirty="0"/>
          </a:p>
        </p:txBody>
      </p:sp>
      <p:sp>
        <p:nvSpPr>
          <p:cNvPr id="18" name="Овал 17"/>
          <p:cNvSpPr/>
          <p:nvPr/>
        </p:nvSpPr>
        <p:spPr>
          <a:xfrm>
            <a:off x="392465" y="5166242"/>
            <a:ext cx="1440160" cy="318544"/>
          </a:xfrm>
          <a:prstGeom prst="ellipse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dirty="0" smtClean="0"/>
              <a:t>103,4 млн. рублей</a:t>
            </a:r>
            <a:endParaRPr lang="ru-RU" sz="1050" dirty="0"/>
          </a:p>
        </p:txBody>
      </p:sp>
      <p:sp>
        <p:nvSpPr>
          <p:cNvPr id="19" name="Овал 18"/>
          <p:cNvSpPr/>
          <p:nvPr/>
        </p:nvSpPr>
        <p:spPr>
          <a:xfrm>
            <a:off x="433432" y="5626520"/>
            <a:ext cx="1440160" cy="329528"/>
          </a:xfrm>
          <a:prstGeom prst="ellipse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dirty="0" smtClean="0"/>
              <a:t>96,3 млн. рублей</a:t>
            </a:r>
            <a:endParaRPr lang="ru-RU" sz="1050" dirty="0"/>
          </a:p>
        </p:txBody>
      </p:sp>
      <p:sp>
        <p:nvSpPr>
          <p:cNvPr id="20" name="Овал 19"/>
          <p:cNvSpPr/>
          <p:nvPr/>
        </p:nvSpPr>
        <p:spPr>
          <a:xfrm>
            <a:off x="406984" y="5967688"/>
            <a:ext cx="1457750" cy="340827"/>
          </a:xfrm>
          <a:prstGeom prst="ellipse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dirty="0" smtClean="0"/>
              <a:t>121,7 млн. рублей</a:t>
            </a:r>
            <a:endParaRPr lang="ru-RU" sz="1050" dirty="0"/>
          </a:p>
        </p:txBody>
      </p:sp>
      <p:sp>
        <p:nvSpPr>
          <p:cNvPr id="21" name="Овал 20"/>
          <p:cNvSpPr/>
          <p:nvPr/>
        </p:nvSpPr>
        <p:spPr>
          <a:xfrm>
            <a:off x="424574" y="6304230"/>
            <a:ext cx="1457877" cy="336783"/>
          </a:xfrm>
          <a:prstGeom prst="ellipse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dirty="0" smtClean="0"/>
              <a:t>78,3 млн. рублей</a:t>
            </a:r>
            <a:endParaRPr lang="ru-RU" sz="1050" dirty="0"/>
          </a:p>
        </p:txBody>
      </p:sp>
      <p:pic>
        <p:nvPicPr>
          <p:cNvPr id="22" name="Рисунок 21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974565"/>
            <a:ext cx="2232249" cy="12199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49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16421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000100" y="285728"/>
            <a:ext cx="7715304" cy="428628"/>
          </a:xfrm>
          <a:prstGeom prst="rect">
            <a:avLst/>
          </a:prstGeom>
          <a:gradFill flip="none" rotWithShape="1">
            <a:gsLst>
              <a:gs pos="0">
                <a:srgbClr val="FFF200"/>
              </a:gs>
              <a:gs pos="25000">
                <a:srgbClr val="FFC000"/>
              </a:gs>
              <a:gs pos="71000">
                <a:srgbClr val="C00000"/>
              </a:gs>
              <a:gs pos="100000">
                <a:srgbClr val="4D0808"/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20000"/>
              </a:spcBef>
              <a:buFont typeface="Arial" charset="0"/>
              <a:buNone/>
              <a:defRPr/>
            </a:pPr>
            <a:r>
              <a:rPr lang="ru-RU" sz="2400" b="1" dirty="0">
                <a:solidFill>
                  <a:prstClr val="black"/>
                </a:solidFill>
              </a:rPr>
              <a:t>    </a:t>
            </a:r>
            <a:r>
              <a:rPr lang="ru-RU" sz="2400" b="1" i="1" dirty="0">
                <a:solidFill>
                  <a:prstClr val="black"/>
                </a:solidFill>
              </a:rPr>
              <a:t> </a:t>
            </a:r>
            <a:r>
              <a:rPr lang="ru-RU" sz="2400" b="1" i="1" dirty="0" smtClean="0">
                <a:solidFill>
                  <a:prstClr val="white"/>
                </a:solidFill>
              </a:rPr>
              <a:t>Доходы бюджета</a:t>
            </a:r>
            <a:endParaRPr lang="ru-RU" sz="2400" b="1" i="1" dirty="0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11560" y="1124744"/>
            <a:ext cx="7500990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prstClr val="black"/>
                </a:solidFill>
                <a:cs typeface="Times New Roman" pitchFamily="18" charset="0"/>
              </a:rPr>
              <a:t>Доходы бюджета – денежные средства, поступающие в распоряжение органов государственной власти республики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11560" y="1916832"/>
            <a:ext cx="7500990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prstClr val="black"/>
                </a:solidFill>
              </a:rPr>
              <a:t>Доходы бюджета любого уровня состоят из налоговых и неналоговых доходов, а также безвозмездных поступлений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718716" y="2962352"/>
            <a:ext cx="1928826" cy="571504"/>
          </a:xfrm>
          <a:prstGeom prst="rect">
            <a:avLst/>
          </a:prstGeom>
          <a:ln w="28575"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prstClr val="black"/>
                </a:solidFill>
              </a:rPr>
              <a:t>Налоговые доходы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3186484" y="2946752"/>
            <a:ext cx="2143140" cy="571504"/>
          </a:xfrm>
          <a:prstGeom prst="rect">
            <a:avLst/>
          </a:prstGeom>
          <a:ln w="28575"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prstClr val="black"/>
                </a:solidFill>
              </a:rPr>
              <a:t>Неналоговые доходы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6151140" y="2969860"/>
            <a:ext cx="2357454" cy="571504"/>
          </a:xfrm>
          <a:prstGeom prst="rect">
            <a:avLst/>
          </a:prstGeom>
          <a:ln w="28575"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prstClr val="black"/>
                </a:solidFill>
              </a:rPr>
              <a:t>Безвозмездные поступления</a:t>
            </a:r>
          </a:p>
        </p:txBody>
      </p:sp>
      <p:grpSp>
        <p:nvGrpSpPr>
          <p:cNvPr id="13" name="Группа 21"/>
          <p:cNvGrpSpPr>
            <a:grpSpLocks/>
          </p:cNvGrpSpPr>
          <p:nvPr/>
        </p:nvGrpSpPr>
        <p:grpSpPr bwMode="auto">
          <a:xfrm>
            <a:off x="1683129" y="2714625"/>
            <a:ext cx="5646738" cy="214313"/>
            <a:chOff x="1570810" y="2071678"/>
            <a:chExt cx="5645984" cy="215108"/>
          </a:xfrm>
        </p:grpSpPr>
        <p:cxnSp>
          <p:nvCxnSpPr>
            <p:cNvPr id="14" name="Прямая соединительная линия 13"/>
            <p:cNvCxnSpPr/>
            <p:nvPr/>
          </p:nvCxnSpPr>
          <p:spPr>
            <a:xfrm>
              <a:off x="1572398" y="2071678"/>
              <a:ext cx="5642808" cy="1594"/>
            </a:xfrm>
            <a:prstGeom prst="line">
              <a:avLst/>
            </a:prstGeom>
            <a:ln w="381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Прямая соединительная линия 14"/>
            <p:cNvCxnSpPr/>
            <p:nvPr/>
          </p:nvCxnSpPr>
          <p:spPr>
            <a:xfrm rot="5400000">
              <a:off x="1464049" y="2178439"/>
              <a:ext cx="215108" cy="1588"/>
            </a:xfrm>
            <a:prstGeom prst="line">
              <a:avLst/>
            </a:prstGeom>
            <a:ln w="381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Прямая соединительная линия 15"/>
            <p:cNvCxnSpPr/>
            <p:nvPr/>
          </p:nvCxnSpPr>
          <p:spPr>
            <a:xfrm rot="5400000">
              <a:off x="4037044" y="2178439"/>
              <a:ext cx="215108" cy="1587"/>
            </a:xfrm>
            <a:prstGeom prst="line">
              <a:avLst/>
            </a:prstGeom>
            <a:ln w="381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Прямая соединительная линия 16"/>
            <p:cNvCxnSpPr/>
            <p:nvPr/>
          </p:nvCxnSpPr>
          <p:spPr>
            <a:xfrm rot="5400000">
              <a:off x="7108446" y="2178439"/>
              <a:ext cx="215108" cy="1588"/>
            </a:xfrm>
            <a:prstGeom prst="line">
              <a:avLst/>
            </a:prstGeom>
            <a:ln w="381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Группа 27"/>
          <p:cNvGrpSpPr>
            <a:grpSpLocks/>
          </p:cNvGrpSpPr>
          <p:nvPr/>
        </p:nvGrpSpPr>
        <p:grpSpPr bwMode="auto">
          <a:xfrm rot="-5400000">
            <a:off x="-953330" y="4672423"/>
            <a:ext cx="3238649" cy="323181"/>
            <a:chOff x="1570810" y="2071678"/>
            <a:chExt cx="5645984" cy="215108"/>
          </a:xfrm>
        </p:grpSpPr>
        <p:cxnSp>
          <p:nvCxnSpPr>
            <p:cNvPr id="19" name="Прямая соединительная линия 18"/>
            <p:cNvCxnSpPr/>
            <p:nvPr/>
          </p:nvCxnSpPr>
          <p:spPr>
            <a:xfrm>
              <a:off x="1573424" y="2071677"/>
              <a:ext cx="5643369" cy="1594"/>
            </a:xfrm>
            <a:prstGeom prst="line">
              <a:avLst/>
            </a:prstGeom>
            <a:ln w="381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Прямая соединительная линия 19"/>
            <p:cNvCxnSpPr/>
            <p:nvPr/>
          </p:nvCxnSpPr>
          <p:spPr>
            <a:xfrm rot="5400000">
              <a:off x="1467176" y="2177925"/>
              <a:ext cx="215108" cy="2613"/>
            </a:xfrm>
            <a:prstGeom prst="line">
              <a:avLst/>
            </a:prstGeom>
            <a:ln w="381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/>
            <p:cNvCxnSpPr/>
            <p:nvPr/>
          </p:nvCxnSpPr>
          <p:spPr>
            <a:xfrm rot="5400000">
              <a:off x="4039236" y="2177925"/>
              <a:ext cx="215108" cy="2613"/>
            </a:xfrm>
            <a:prstGeom prst="line">
              <a:avLst/>
            </a:prstGeom>
            <a:ln w="381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Прямая соединительная линия 21"/>
            <p:cNvCxnSpPr/>
            <p:nvPr/>
          </p:nvCxnSpPr>
          <p:spPr>
            <a:xfrm rot="5400000">
              <a:off x="7110547" y="2177924"/>
              <a:ext cx="215108" cy="2615"/>
            </a:xfrm>
            <a:prstGeom prst="line">
              <a:avLst/>
            </a:prstGeom>
            <a:ln w="381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Группа 32"/>
          <p:cNvGrpSpPr>
            <a:grpSpLocks/>
          </p:cNvGrpSpPr>
          <p:nvPr/>
        </p:nvGrpSpPr>
        <p:grpSpPr bwMode="auto">
          <a:xfrm rot="-5400000">
            <a:off x="1364828" y="4767429"/>
            <a:ext cx="3429000" cy="214312"/>
            <a:chOff x="1570810" y="2071678"/>
            <a:chExt cx="5645984" cy="215108"/>
          </a:xfrm>
        </p:grpSpPr>
        <p:cxnSp>
          <p:nvCxnSpPr>
            <p:cNvPr id="24" name="Прямая соединительная линия 23"/>
            <p:cNvCxnSpPr/>
            <p:nvPr/>
          </p:nvCxnSpPr>
          <p:spPr>
            <a:xfrm>
              <a:off x="1573426" y="2071679"/>
              <a:ext cx="5643369" cy="1593"/>
            </a:xfrm>
            <a:prstGeom prst="line">
              <a:avLst/>
            </a:prstGeom>
            <a:ln w="381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Прямая соединительная линия 24"/>
            <p:cNvCxnSpPr/>
            <p:nvPr/>
          </p:nvCxnSpPr>
          <p:spPr>
            <a:xfrm rot="5400000">
              <a:off x="1467177" y="2177925"/>
              <a:ext cx="215108" cy="2613"/>
            </a:xfrm>
            <a:prstGeom prst="line">
              <a:avLst/>
            </a:prstGeom>
            <a:ln w="381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Прямая соединительная линия 25"/>
            <p:cNvCxnSpPr/>
            <p:nvPr/>
          </p:nvCxnSpPr>
          <p:spPr>
            <a:xfrm rot="5400000">
              <a:off x="4039237" y="2177925"/>
              <a:ext cx="215108" cy="2613"/>
            </a:xfrm>
            <a:prstGeom prst="line">
              <a:avLst/>
            </a:prstGeom>
            <a:ln w="381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Прямая соединительная линия 26"/>
            <p:cNvCxnSpPr/>
            <p:nvPr/>
          </p:nvCxnSpPr>
          <p:spPr>
            <a:xfrm rot="5400000">
              <a:off x="7110547" y="2177925"/>
              <a:ext cx="215108" cy="2615"/>
            </a:xfrm>
            <a:prstGeom prst="line">
              <a:avLst/>
            </a:prstGeom>
            <a:ln w="381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Группа 37"/>
          <p:cNvGrpSpPr>
            <a:grpSpLocks/>
          </p:cNvGrpSpPr>
          <p:nvPr/>
        </p:nvGrpSpPr>
        <p:grpSpPr bwMode="auto">
          <a:xfrm rot="-5400000">
            <a:off x="4356428" y="4690150"/>
            <a:ext cx="3199899" cy="320480"/>
            <a:chOff x="1570810" y="2071678"/>
            <a:chExt cx="5645984" cy="215108"/>
          </a:xfrm>
        </p:grpSpPr>
        <p:cxnSp>
          <p:nvCxnSpPr>
            <p:cNvPr id="29" name="Прямая соединительная линия 28"/>
            <p:cNvCxnSpPr/>
            <p:nvPr/>
          </p:nvCxnSpPr>
          <p:spPr>
            <a:xfrm>
              <a:off x="1568142" y="2071678"/>
              <a:ext cx="5643314" cy="1581"/>
            </a:xfrm>
            <a:prstGeom prst="line">
              <a:avLst/>
            </a:prstGeom>
            <a:ln w="381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Прямая соединительная линия 29"/>
            <p:cNvCxnSpPr/>
            <p:nvPr/>
          </p:nvCxnSpPr>
          <p:spPr>
            <a:xfrm rot="5400000">
              <a:off x="1465383" y="2177106"/>
              <a:ext cx="213526" cy="2670"/>
            </a:xfrm>
            <a:prstGeom prst="line">
              <a:avLst/>
            </a:prstGeom>
            <a:ln w="381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Прямая соединительная линия 30"/>
            <p:cNvCxnSpPr/>
            <p:nvPr/>
          </p:nvCxnSpPr>
          <p:spPr>
            <a:xfrm rot="5400000">
              <a:off x="4034773" y="2178441"/>
              <a:ext cx="213526" cy="0"/>
            </a:xfrm>
            <a:prstGeom prst="line">
              <a:avLst/>
            </a:prstGeom>
            <a:ln w="381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Прямая соединительная линия 31"/>
            <p:cNvCxnSpPr/>
            <p:nvPr/>
          </p:nvCxnSpPr>
          <p:spPr>
            <a:xfrm rot="5400000">
              <a:off x="7108697" y="2177106"/>
              <a:ext cx="213526" cy="2670"/>
            </a:xfrm>
            <a:prstGeom prst="line">
              <a:avLst/>
            </a:prstGeom>
            <a:ln w="381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Прямоугольник 32"/>
          <p:cNvSpPr/>
          <p:nvPr/>
        </p:nvSpPr>
        <p:spPr>
          <a:xfrm>
            <a:off x="718716" y="3716317"/>
            <a:ext cx="2000264" cy="2869593"/>
          </a:xfrm>
          <a:prstGeom prst="rect">
            <a:avLst/>
          </a:prstGeom>
          <a:ln w="28575"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00" dirty="0">
                <a:solidFill>
                  <a:prstClr val="black"/>
                </a:solidFill>
                <a:cs typeface="Times New Roman" pitchFamily="18" charset="0"/>
              </a:rPr>
              <a:t>- налог на прибыль организаций;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00" dirty="0">
                <a:solidFill>
                  <a:prstClr val="black"/>
                </a:solidFill>
                <a:cs typeface="Times New Roman" pitchFamily="18" charset="0"/>
              </a:rPr>
              <a:t>- налог на доходы физических лиц;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00" dirty="0">
                <a:solidFill>
                  <a:prstClr val="black"/>
                </a:solidFill>
                <a:cs typeface="Times New Roman" pitchFamily="18" charset="0"/>
              </a:rPr>
              <a:t>- налог на имущество организаций;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00" dirty="0">
                <a:solidFill>
                  <a:prstClr val="black"/>
                </a:solidFill>
                <a:cs typeface="Times New Roman" pitchFamily="18" charset="0"/>
              </a:rPr>
              <a:t> - иные налоговые доходы.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prstClr val="black"/>
                </a:solidFill>
                <a:cs typeface="Times New Roman" pitchFamily="18" charset="0"/>
              </a:rPr>
              <a:t> 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3196499" y="3680598"/>
            <a:ext cx="2143140" cy="2905312"/>
          </a:xfrm>
          <a:prstGeom prst="rect">
            <a:avLst/>
          </a:prstGeom>
          <a:ln w="28575"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dirty="0">
              <a:solidFill>
                <a:prstClr val="black"/>
              </a:solidFill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00" dirty="0">
                <a:solidFill>
                  <a:prstClr val="black"/>
                </a:solidFill>
                <a:cs typeface="Times New Roman" pitchFamily="18" charset="0"/>
              </a:rPr>
              <a:t>- доходы от использования государственного имущества;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00" dirty="0">
                <a:solidFill>
                  <a:prstClr val="black"/>
                </a:solidFill>
                <a:cs typeface="Times New Roman" pitchFamily="18" charset="0"/>
              </a:rPr>
              <a:t>- доходы от платных услуг;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00" dirty="0">
                <a:solidFill>
                  <a:prstClr val="black"/>
                </a:solidFill>
                <a:cs typeface="Times New Roman" pitchFamily="18" charset="0"/>
              </a:rPr>
              <a:t>- штрафы за нарушения законодательства о налогах и сборах;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00" dirty="0">
                <a:solidFill>
                  <a:prstClr val="black"/>
                </a:solidFill>
                <a:cs typeface="Times New Roman" pitchFamily="18" charset="0"/>
              </a:rPr>
              <a:t>- иные неналоговые доходы.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prstClr val="black"/>
                </a:solidFill>
                <a:cs typeface="Times New Roman" pitchFamily="18" charset="0"/>
              </a:rPr>
              <a:t> </a:t>
            </a:r>
          </a:p>
        </p:txBody>
      </p:sp>
      <p:sp>
        <p:nvSpPr>
          <p:cNvPr id="35" name="Прямоугольник 34"/>
          <p:cNvSpPr/>
          <p:nvPr/>
        </p:nvSpPr>
        <p:spPr>
          <a:xfrm>
            <a:off x="6149551" y="3655829"/>
            <a:ext cx="2357454" cy="2930081"/>
          </a:xfrm>
          <a:prstGeom prst="rect">
            <a:avLst/>
          </a:prstGeom>
          <a:ln w="28575"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prstClr val="black"/>
                </a:solidFill>
                <a:cs typeface="Times New Roman" pitchFamily="18" charset="0"/>
              </a:rPr>
              <a:t>-</a:t>
            </a:r>
            <a:r>
              <a:rPr lang="ru-RU" sz="1300" dirty="0">
                <a:solidFill>
                  <a:prstClr val="black"/>
                </a:solidFill>
                <a:cs typeface="Times New Roman" pitchFamily="18" charset="0"/>
              </a:rPr>
              <a:t>безвозмездные поступления из федерального бюджета </a:t>
            </a:r>
            <a:r>
              <a:rPr lang="ru-RU" sz="1100" dirty="0">
                <a:solidFill>
                  <a:prstClr val="black"/>
                </a:solidFill>
                <a:cs typeface="Times New Roman" pitchFamily="18" charset="0"/>
              </a:rPr>
              <a:t>(</a:t>
            </a:r>
            <a:r>
              <a:rPr lang="ru-RU" sz="1100" i="1" dirty="0">
                <a:solidFill>
                  <a:prstClr val="black"/>
                </a:solidFill>
                <a:cs typeface="Times New Roman" pitchFamily="18" charset="0"/>
              </a:rPr>
              <a:t>дотации, субсидии, субвенции,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00" i="1" dirty="0">
                <a:solidFill>
                  <a:prstClr val="black"/>
                </a:solidFill>
                <a:cs typeface="Times New Roman" pitchFamily="18" charset="0"/>
              </a:rPr>
              <a:t>иные межбюджетные трансферты</a:t>
            </a:r>
            <a:r>
              <a:rPr lang="ru-RU" sz="1100" dirty="0">
                <a:solidFill>
                  <a:prstClr val="black"/>
                </a:solidFill>
                <a:cs typeface="Times New Roman" pitchFamily="18" charset="0"/>
              </a:rPr>
              <a:t>);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prstClr val="black"/>
                </a:solidFill>
                <a:cs typeface="Times New Roman" pitchFamily="18" charset="0"/>
              </a:rPr>
              <a:t>- </a:t>
            </a:r>
            <a:r>
              <a:rPr lang="ru-RU" sz="1300" dirty="0">
                <a:solidFill>
                  <a:prstClr val="black"/>
                </a:solidFill>
                <a:cs typeface="Times New Roman" pitchFamily="18" charset="0"/>
              </a:rPr>
              <a:t>безвозмездные поступления от других бюджетов бюджетной системы </a:t>
            </a:r>
            <a:r>
              <a:rPr lang="ru-RU" sz="1400" dirty="0">
                <a:solidFill>
                  <a:prstClr val="black"/>
                </a:solidFill>
                <a:cs typeface="Times New Roman" pitchFamily="18" charset="0"/>
              </a:rPr>
              <a:t>(</a:t>
            </a:r>
            <a:r>
              <a:rPr lang="ru-RU" sz="1100" i="1" dirty="0">
                <a:solidFill>
                  <a:prstClr val="black"/>
                </a:solidFill>
                <a:cs typeface="Times New Roman" pitchFamily="18" charset="0"/>
              </a:rPr>
              <a:t>Пенсионный фонд РФ, ФСС РФ);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prstClr val="black"/>
                </a:solidFill>
                <a:cs typeface="Times New Roman" pitchFamily="18" charset="0"/>
              </a:rPr>
              <a:t>- </a:t>
            </a:r>
            <a:r>
              <a:rPr lang="ru-RU" sz="1300" dirty="0">
                <a:solidFill>
                  <a:prstClr val="black"/>
                </a:solidFill>
                <a:cs typeface="Times New Roman" pitchFamily="18" charset="0"/>
              </a:rPr>
              <a:t>безвозмездные поступления от государственных </a:t>
            </a:r>
            <a:r>
              <a:rPr lang="ru-RU" sz="1300" dirty="0" smtClean="0">
                <a:solidFill>
                  <a:prstClr val="black"/>
                </a:solidFill>
                <a:cs typeface="Times New Roman" pitchFamily="18" charset="0"/>
              </a:rPr>
              <a:t>организаций (</a:t>
            </a:r>
            <a:r>
              <a:rPr lang="ru-RU" sz="1100" i="1" dirty="0" smtClean="0">
                <a:solidFill>
                  <a:prstClr val="black"/>
                </a:solidFill>
                <a:cs typeface="Times New Roman" pitchFamily="18" charset="0"/>
              </a:rPr>
              <a:t>Фонд содействия реформированию ЖКХ)</a:t>
            </a:r>
            <a:r>
              <a:rPr lang="ru-RU" sz="1200" dirty="0" smtClean="0">
                <a:solidFill>
                  <a:prstClr val="black"/>
                </a:solidFill>
                <a:cs typeface="Times New Roman" pitchFamily="18" charset="0"/>
              </a:rPr>
              <a:t>.</a:t>
            </a:r>
            <a:endParaRPr lang="ru-RU" sz="1100" i="1" dirty="0">
              <a:solidFill>
                <a:prstClr val="black"/>
              </a:solidFill>
              <a:cs typeface="Times New Roman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91448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000" b="1" dirty="0" smtClean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населения с денежными доходами ниже величины прожиточного минимума в общей численности населения Чувашской Республики, в %</a:t>
            </a:r>
            <a:endParaRPr lang="ru-RU" sz="2000" b="1" dirty="0">
              <a:solidFill>
                <a:srgbClr val="FFFF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100448119"/>
              </p:ext>
            </p:extLst>
          </p:nvPr>
        </p:nvGraphicFramePr>
        <p:xfrm>
          <a:off x="5364088" y="1052736"/>
          <a:ext cx="3600400" cy="26642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47964935"/>
              </p:ext>
            </p:extLst>
          </p:nvPr>
        </p:nvGraphicFramePr>
        <p:xfrm>
          <a:off x="2483768" y="2852936"/>
          <a:ext cx="3610744" cy="25488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Скругленный прямоугольник 6"/>
          <p:cNvSpPr/>
          <p:nvPr/>
        </p:nvSpPr>
        <p:spPr>
          <a:xfrm>
            <a:off x="625989" y="5669388"/>
            <a:ext cx="144016" cy="144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9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70762676"/>
              </p:ext>
            </p:extLst>
          </p:nvPr>
        </p:nvGraphicFramePr>
        <p:xfrm>
          <a:off x="323528" y="1052736"/>
          <a:ext cx="3501656" cy="24048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1" name="Скругленный прямоугольник 10"/>
          <p:cNvSpPr/>
          <p:nvPr/>
        </p:nvSpPr>
        <p:spPr>
          <a:xfrm>
            <a:off x="619518" y="6037788"/>
            <a:ext cx="144016" cy="144000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27584" y="5565678"/>
            <a:ext cx="73851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/>
              <a:t>Доля населения с денежными доходами ниже величины прожиточного </a:t>
            </a:r>
            <a:r>
              <a:rPr lang="ru-RU" sz="1000" b="1" dirty="0" smtClean="0"/>
              <a:t>минимума в </a:t>
            </a:r>
            <a:r>
              <a:rPr lang="ru-RU" sz="1000" b="1" dirty="0"/>
              <a:t>общей численности населения Чувашской Республики</a:t>
            </a:r>
            <a:endParaRPr lang="ru-RU" sz="1000" dirty="0"/>
          </a:p>
        </p:txBody>
      </p:sp>
      <p:sp>
        <p:nvSpPr>
          <p:cNvPr id="13" name="TextBox 12"/>
          <p:cNvSpPr txBox="1"/>
          <p:nvPr/>
        </p:nvSpPr>
        <p:spPr>
          <a:xfrm>
            <a:off x="827583" y="5930066"/>
            <a:ext cx="73851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/>
              <a:t>Доля населения с денежными доходами </a:t>
            </a:r>
            <a:r>
              <a:rPr lang="ru-RU" sz="1000" b="1" dirty="0" smtClean="0"/>
              <a:t>на уровне и выше величины </a:t>
            </a:r>
            <a:r>
              <a:rPr lang="ru-RU" sz="1000" b="1" dirty="0"/>
              <a:t>прожиточного </a:t>
            </a:r>
            <a:r>
              <a:rPr lang="ru-RU" sz="1000" b="1" dirty="0" smtClean="0"/>
              <a:t>минимума </a:t>
            </a:r>
            <a:r>
              <a:rPr lang="ru-RU" sz="1000" b="1" dirty="0"/>
              <a:t>в общей численности населения Чувашской Республики</a:t>
            </a:r>
            <a:endParaRPr lang="ru-RU" sz="1000" dirty="0"/>
          </a:p>
        </p:txBody>
      </p:sp>
      <p:pic>
        <p:nvPicPr>
          <p:cNvPr id="10" name="Рисунок 9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722" y="3539752"/>
            <a:ext cx="2362071" cy="1800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50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3998870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3" descr="C:\Users\info29\Desktop\21-map-chuvashia-big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7300" y="981075"/>
            <a:ext cx="4752975" cy="5164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Диаграмма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9151397"/>
              </p:ext>
            </p:extLst>
          </p:nvPr>
        </p:nvGraphicFramePr>
        <p:xfrm>
          <a:off x="250825" y="1484313"/>
          <a:ext cx="8374063" cy="48466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055" name="TextBox 8"/>
          <p:cNvSpPr txBox="1">
            <a:spLocks noChangeArrowheads="1"/>
          </p:cNvSpPr>
          <p:nvPr/>
        </p:nvSpPr>
        <p:spPr bwMode="auto">
          <a:xfrm>
            <a:off x="179512" y="1192213"/>
            <a:ext cx="2880320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13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Объем расходов на реализацию мероприятий подпрограмм Государственной </a:t>
            </a:r>
            <a:r>
              <a:rPr lang="ru-RU" altLang="ru-RU" sz="13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программы, млн. руб.</a:t>
            </a:r>
            <a:endParaRPr lang="ru-RU" altLang="ru-RU" sz="13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956784" y="0"/>
            <a:ext cx="7920880" cy="76944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200" b="1" dirty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Республики «Информационное общество </a:t>
            </a:r>
            <a:r>
              <a:rPr lang="ru-RU" sz="2200" b="1" dirty="0" smtClean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Чувашии»</a:t>
            </a:r>
            <a:endParaRPr lang="ru-RU" sz="2200" dirty="0">
              <a:solidFill>
                <a:srgbClr val="FFFF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51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70246415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56784" y="0"/>
            <a:ext cx="7920880" cy="76944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</a:t>
            </a:r>
            <a:r>
              <a:rPr lang="ru-RU" sz="2200" b="1" dirty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Чувашской Республики </a:t>
            </a:r>
            <a:r>
              <a:rPr lang="ru-RU" sz="2200" b="1" dirty="0" smtClean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«Информационное общество Чувашии»</a:t>
            </a:r>
            <a:endParaRPr lang="ru-RU" sz="2200" dirty="0">
              <a:solidFill>
                <a:srgbClr val="FFFF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72044" y="2083912"/>
            <a:ext cx="5421547" cy="218884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800" b="1" dirty="0">
                <a:solidFill>
                  <a:schemeClr val="tx1"/>
                </a:solidFill>
              </a:rPr>
              <a:t>Доля государственных услуг, которые население может получить в электронном виде</a:t>
            </a: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72045" y="2302796"/>
            <a:ext cx="5421546" cy="434375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800" b="1" dirty="0">
                <a:solidFill>
                  <a:schemeClr val="tx1"/>
                </a:solidFill>
              </a:rPr>
              <a:t>Доля граждан, время ожидания в очереди которых при обращении в многофункциональные центры предоставления государственных и муниципальных услуг за государственной (муниципальной) услугой не превышает 15 минут</a:t>
            </a: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172045" y="2732152"/>
            <a:ext cx="5421547" cy="313689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800" b="1" dirty="0">
                <a:solidFill>
                  <a:schemeClr val="tx1"/>
                </a:solidFill>
              </a:rPr>
              <a:t>Доля электронного документооборота между органами государственной власти Чувашской Республики в общем объеме документооборота</a:t>
            </a: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163812" y="3037328"/>
            <a:ext cx="5421551" cy="33925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800" b="1" dirty="0">
                <a:solidFill>
                  <a:schemeClr val="tx1"/>
                </a:solidFill>
              </a:rPr>
              <a:t>Доля органов государственной власти Чувашской Республики и органов местного самоуправления, обеспеченных постоянным доступом к информационно-телекоммуникационной сети "Интернет" на скорости не менее 2 </a:t>
            </a:r>
            <a:r>
              <a:rPr lang="ru-RU" sz="800" b="1" dirty="0" smtClean="0">
                <a:solidFill>
                  <a:schemeClr val="tx1"/>
                </a:solidFill>
              </a:rPr>
              <a:t>Мбит/с</a:t>
            </a:r>
            <a:endParaRPr lang="ru-RU" sz="800" b="1" dirty="0">
              <a:solidFill>
                <a:schemeClr val="tx1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58565" y="1149795"/>
            <a:ext cx="5421547" cy="671847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bg1"/>
                </a:solidFill>
              </a:rPr>
              <a:t>Показатели (индикаторы)</a:t>
            </a:r>
            <a:endParaRPr lang="ru-RU" sz="1050" b="1" dirty="0">
              <a:solidFill>
                <a:schemeClr val="bg1"/>
              </a:solidFill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5580112" y="1149796"/>
            <a:ext cx="3312368" cy="22565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bg1"/>
                </a:solidFill>
              </a:rPr>
              <a:t>Достижение значений показателей (индикаторов)</a:t>
            </a:r>
            <a:endParaRPr lang="ru-RU" sz="1050" b="1" dirty="0">
              <a:solidFill>
                <a:schemeClr val="bg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76563" y="1853080"/>
            <a:ext cx="8712968" cy="2308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900" b="1" i="1" dirty="0"/>
              <a:t>Подпрограмма </a:t>
            </a:r>
            <a:r>
              <a:rPr lang="ru-RU" sz="900" b="1" i="1" dirty="0" smtClean="0"/>
              <a:t>«Развитие информационных технологий»</a:t>
            </a:r>
            <a:endParaRPr lang="ru-RU" sz="900" b="1" i="1" dirty="0"/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5580112" y="1375446"/>
            <a:ext cx="1604084" cy="22565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bg1"/>
                </a:solidFill>
              </a:rPr>
              <a:t>2015 год</a:t>
            </a:r>
            <a:endParaRPr lang="ru-RU" sz="1050" b="1" dirty="0">
              <a:solidFill>
                <a:schemeClr val="bg1"/>
              </a:solidFill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7236296" y="1375446"/>
            <a:ext cx="1656184" cy="22565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bg1"/>
                </a:solidFill>
              </a:rPr>
              <a:t>2016 год</a:t>
            </a:r>
            <a:endParaRPr lang="ru-RU" sz="1050" b="1" dirty="0">
              <a:solidFill>
                <a:schemeClr val="bg1"/>
              </a:solidFill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5586242" y="1595993"/>
            <a:ext cx="857966" cy="22565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bg1"/>
                </a:solidFill>
              </a:rPr>
              <a:t>план</a:t>
            </a:r>
            <a:endParaRPr lang="ru-RU" sz="1050" b="1" dirty="0">
              <a:solidFill>
                <a:schemeClr val="bg1"/>
              </a:solidFill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6444208" y="1601096"/>
            <a:ext cx="739988" cy="220547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bg1"/>
                </a:solidFill>
              </a:rPr>
              <a:t>факт</a:t>
            </a:r>
            <a:endParaRPr lang="ru-RU" sz="1050" b="1" dirty="0">
              <a:solidFill>
                <a:schemeClr val="bg1"/>
              </a:solidFill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7236296" y="1595993"/>
            <a:ext cx="1656184" cy="22565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bg1"/>
                </a:solidFill>
              </a:rPr>
              <a:t>план</a:t>
            </a:r>
            <a:endParaRPr lang="ru-RU" sz="1050" b="1" dirty="0">
              <a:solidFill>
                <a:schemeClr val="bg1"/>
              </a:solidFill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5593591" y="2077146"/>
            <a:ext cx="857966" cy="22565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b="1" dirty="0" smtClean="0">
                <a:solidFill>
                  <a:schemeClr val="bg1"/>
                </a:solidFill>
              </a:rPr>
              <a:t>100%</a:t>
            </a:r>
            <a:endParaRPr lang="ru-RU" sz="900" b="1" dirty="0">
              <a:solidFill>
                <a:schemeClr val="bg1"/>
              </a:solidFill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6454680" y="2082249"/>
            <a:ext cx="739988" cy="220547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b="1" dirty="0" smtClean="0">
                <a:solidFill>
                  <a:schemeClr val="bg1"/>
                </a:solidFill>
              </a:rPr>
              <a:t>100%</a:t>
            </a:r>
            <a:endParaRPr lang="ru-RU" sz="900" b="1" dirty="0">
              <a:solidFill>
                <a:schemeClr val="bg1"/>
              </a:solidFill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7240696" y="2079697"/>
            <a:ext cx="1656184" cy="22565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b="1" dirty="0" smtClean="0">
                <a:solidFill>
                  <a:schemeClr val="bg1"/>
                </a:solidFill>
              </a:rPr>
              <a:t>100%</a:t>
            </a:r>
            <a:endParaRPr lang="ru-RU" sz="900" b="1" dirty="0">
              <a:solidFill>
                <a:schemeClr val="bg1"/>
              </a:solidFill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5593591" y="2305348"/>
            <a:ext cx="857966" cy="43128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b="1" dirty="0" smtClean="0">
                <a:solidFill>
                  <a:schemeClr val="bg1"/>
                </a:solidFill>
              </a:rPr>
              <a:t>60%</a:t>
            </a:r>
            <a:endParaRPr lang="ru-RU" sz="900" b="1" dirty="0">
              <a:solidFill>
                <a:schemeClr val="bg1"/>
              </a:solidFill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6454680" y="2305348"/>
            <a:ext cx="739988" cy="426804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b="1" dirty="0" smtClean="0">
                <a:solidFill>
                  <a:schemeClr val="bg1"/>
                </a:solidFill>
              </a:rPr>
              <a:t>74,33%</a:t>
            </a:r>
            <a:endParaRPr lang="ru-RU" sz="900" b="1" dirty="0">
              <a:solidFill>
                <a:schemeClr val="bg1"/>
              </a:solidFill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7240696" y="2305349"/>
            <a:ext cx="1656184" cy="433549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b="1" dirty="0" smtClean="0">
                <a:solidFill>
                  <a:schemeClr val="bg1"/>
                </a:solidFill>
              </a:rPr>
              <a:t>70%</a:t>
            </a:r>
            <a:endParaRPr lang="ru-RU" sz="900" b="1" dirty="0">
              <a:solidFill>
                <a:schemeClr val="bg1"/>
              </a:solidFill>
            </a:endParaRP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5600940" y="2741422"/>
            <a:ext cx="857966" cy="31624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b="1" dirty="0" smtClean="0">
                <a:solidFill>
                  <a:schemeClr val="bg1"/>
                </a:solidFill>
              </a:rPr>
              <a:t>95%</a:t>
            </a:r>
            <a:endParaRPr lang="ru-RU" sz="900" b="1" dirty="0">
              <a:solidFill>
                <a:schemeClr val="bg1"/>
              </a:solidFill>
            </a:endParaRPr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6462029" y="2746526"/>
            <a:ext cx="739988" cy="295154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b="1" dirty="0" smtClean="0">
                <a:solidFill>
                  <a:schemeClr val="bg1"/>
                </a:solidFill>
              </a:rPr>
              <a:t>95%</a:t>
            </a:r>
            <a:endParaRPr lang="ru-RU" sz="900" b="1" dirty="0">
              <a:solidFill>
                <a:schemeClr val="bg1"/>
              </a:solidFill>
            </a:endParaRPr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7248045" y="2743973"/>
            <a:ext cx="1656184" cy="297707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b="1" dirty="0" smtClean="0">
                <a:solidFill>
                  <a:schemeClr val="bg1"/>
                </a:solidFill>
              </a:rPr>
              <a:t>95%</a:t>
            </a:r>
            <a:endParaRPr lang="ru-RU" sz="900" b="1" dirty="0">
              <a:solidFill>
                <a:schemeClr val="bg1"/>
              </a:solidFill>
            </a:endParaRPr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5593591" y="3049149"/>
            <a:ext cx="857966" cy="3274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b="1" dirty="0" smtClean="0">
                <a:solidFill>
                  <a:schemeClr val="bg1"/>
                </a:solidFill>
              </a:rPr>
              <a:t>83%</a:t>
            </a:r>
            <a:endParaRPr lang="ru-RU" sz="900" b="1" dirty="0">
              <a:solidFill>
                <a:schemeClr val="bg1"/>
              </a:solidFill>
            </a:endParaRPr>
          </a:p>
        </p:txBody>
      </p:sp>
      <p:sp>
        <p:nvSpPr>
          <p:cNvPr id="34" name="Скругленный прямоугольник 33"/>
          <p:cNvSpPr/>
          <p:nvPr/>
        </p:nvSpPr>
        <p:spPr>
          <a:xfrm>
            <a:off x="6454680" y="3035597"/>
            <a:ext cx="739988" cy="332475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b="1" dirty="0" smtClean="0">
                <a:solidFill>
                  <a:schemeClr val="bg1"/>
                </a:solidFill>
              </a:rPr>
              <a:t>83%</a:t>
            </a:r>
            <a:endParaRPr lang="ru-RU" sz="900" b="1" dirty="0">
              <a:solidFill>
                <a:schemeClr val="bg1"/>
              </a:solidFill>
            </a:endParaRP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7240696" y="3035597"/>
            <a:ext cx="1656184" cy="332475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b="1" dirty="0" smtClean="0">
                <a:solidFill>
                  <a:schemeClr val="bg1"/>
                </a:solidFill>
              </a:rPr>
              <a:t>86%</a:t>
            </a:r>
            <a:endParaRPr lang="ru-RU" sz="900" b="1" dirty="0">
              <a:solidFill>
                <a:schemeClr val="bg1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164696" y="3376585"/>
            <a:ext cx="8712968" cy="2308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900" b="1" i="1" dirty="0"/>
              <a:t>Подпрограмма </a:t>
            </a:r>
            <a:r>
              <a:rPr lang="ru-RU" sz="900" b="1" i="1" dirty="0" smtClean="0"/>
              <a:t>«Информационная среда»</a:t>
            </a:r>
            <a:endParaRPr lang="ru-RU" sz="900" b="1" i="1" dirty="0"/>
          </a:p>
        </p:txBody>
      </p:sp>
      <p:sp>
        <p:nvSpPr>
          <p:cNvPr id="38" name="Скругленный прямоугольник 37"/>
          <p:cNvSpPr/>
          <p:nvPr/>
        </p:nvSpPr>
        <p:spPr>
          <a:xfrm>
            <a:off x="164696" y="3607417"/>
            <a:ext cx="5421547" cy="314599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800" b="1" dirty="0">
                <a:solidFill>
                  <a:schemeClr val="tx1"/>
                </a:solidFill>
              </a:rPr>
              <a:t>Разовый подписной тираж печатных периодических изданий, обеспечивающих потребность населения в социально значимой информации, по итогам подписных кампаний</a:t>
            </a:r>
          </a:p>
        </p:txBody>
      </p:sp>
      <p:sp>
        <p:nvSpPr>
          <p:cNvPr id="39" name="Скругленный прямоугольник 38"/>
          <p:cNvSpPr/>
          <p:nvPr/>
        </p:nvSpPr>
        <p:spPr>
          <a:xfrm>
            <a:off x="5586243" y="3600651"/>
            <a:ext cx="857966" cy="323579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bg1"/>
                </a:solidFill>
              </a:rPr>
              <a:t>120 </a:t>
            </a:r>
          </a:p>
          <a:p>
            <a:pPr algn="ctr"/>
            <a:r>
              <a:rPr lang="ru-RU" sz="1050" b="1" dirty="0" smtClean="0">
                <a:solidFill>
                  <a:schemeClr val="bg1"/>
                </a:solidFill>
              </a:rPr>
              <a:t>тыс. экз.</a:t>
            </a:r>
            <a:endParaRPr lang="ru-RU" sz="1050" b="1" dirty="0">
              <a:solidFill>
                <a:schemeClr val="bg1"/>
              </a:solidFill>
            </a:endParaRPr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6447332" y="3605755"/>
            <a:ext cx="739988" cy="316261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b="1" dirty="0" smtClean="0">
                <a:solidFill>
                  <a:schemeClr val="bg1"/>
                </a:solidFill>
              </a:rPr>
              <a:t>133,7 тыс. экз.</a:t>
            </a:r>
            <a:endParaRPr lang="ru-RU" sz="900" b="1" dirty="0">
              <a:solidFill>
                <a:schemeClr val="bg1"/>
              </a:solidFill>
            </a:endParaRPr>
          </a:p>
        </p:txBody>
      </p:sp>
      <p:sp>
        <p:nvSpPr>
          <p:cNvPr id="41" name="Скругленный прямоугольник 40"/>
          <p:cNvSpPr/>
          <p:nvPr/>
        </p:nvSpPr>
        <p:spPr>
          <a:xfrm>
            <a:off x="7233348" y="3603202"/>
            <a:ext cx="1656184" cy="323579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b="1" dirty="0" smtClean="0">
                <a:solidFill>
                  <a:schemeClr val="bg1"/>
                </a:solidFill>
              </a:rPr>
              <a:t>120 тыс. экземпляров</a:t>
            </a:r>
            <a:endParaRPr lang="ru-RU" sz="900" b="1" dirty="0">
              <a:solidFill>
                <a:schemeClr val="bg1"/>
              </a:solidFill>
            </a:endParaRPr>
          </a:p>
        </p:txBody>
      </p:sp>
      <p:sp>
        <p:nvSpPr>
          <p:cNvPr id="42" name="Скругленный прямоугольник 41"/>
          <p:cNvSpPr/>
          <p:nvPr/>
        </p:nvSpPr>
        <p:spPr>
          <a:xfrm>
            <a:off x="158564" y="3922015"/>
            <a:ext cx="5421547" cy="288031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800" b="1" dirty="0">
                <a:solidFill>
                  <a:schemeClr val="tx1"/>
                </a:solidFill>
              </a:rPr>
              <a:t>Объем вещания Национального телевидения Чувашии - </a:t>
            </a:r>
            <a:r>
              <a:rPr lang="ru-RU" sz="800" b="1" dirty="0" err="1">
                <a:solidFill>
                  <a:schemeClr val="tx1"/>
                </a:solidFill>
              </a:rPr>
              <a:t>Чаваш</a:t>
            </a:r>
            <a:r>
              <a:rPr lang="ru-RU" sz="800" b="1" dirty="0">
                <a:solidFill>
                  <a:schemeClr val="tx1"/>
                </a:solidFill>
              </a:rPr>
              <a:t> </a:t>
            </a:r>
            <a:r>
              <a:rPr lang="ru-RU" sz="800" b="1" dirty="0" err="1">
                <a:solidFill>
                  <a:schemeClr val="tx1"/>
                </a:solidFill>
              </a:rPr>
              <a:t>Ен</a:t>
            </a:r>
            <a:endParaRPr lang="ru-RU" sz="800" b="1" dirty="0">
              <a:solidFill>
                <a:schemeClr val="tx1"/>
              </a:solidFill>
            </a:endParaRPr>
          </a:p>
        </p:txBody>
      </p:sp>
      <p:sp>
        <p:nvSpPr>
          <p:cNvPr id="43" name="Скругленный прямоугольник 42"/>
          <p:cNvSpPr/>
          <p:nvPr/>
        </p:nvSpPr>
        <p:spPr>
          <a:xfrm>
            <a:off x="5580111" y="3915249"/>
            <a:ext cx="857966" cy="294799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b="1" dirty="0" smtClean="0">
                <a:solidFill>
                  <a:schemeClr val="bg1"/>
                </a:solidFill>
              </a:rPr>
              <a:t>190 мин/</a:t>
            </a:r>
            <a:r>
              <a:rPr lang="ru-RU" sz="900" b="1" dirty="0" err="1" smtClean="0">
                <a:solidFill>
                  <a:schemeClr val="bg1"/>
                </a:solidFill>
              </a:rPr>
              <a:t>сут</a:t>
            </a:r>
            <a:endParaRPr lang="ru-RU" sz="900" b="1" dirty="0">
              <a:solidFill>
                <a:schemeClr val="bg1"/>
              </a:solidFill>
            </a:endParaRPr>
          </a:p>
        </p:txBody>
      </p:sp>
      <p:sp>
        <p:nvSpPr>
          <p:cNvPr id="44" name="Скругленный прямоугольник 43"/>
          <p:cNvSpPr/>
          <p:nvPr/>
        </p:nvSpPr>
        <p:spPr>
          <a:xfrm>
            <a:off x="6454680" y="3920353"/>
            <a:ext cx="739988" cy="28969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b="1" dirty="0" smtClean="0">
                <a:solidFill>
                  <a:schemeClr val="bg1"/>
                </a:solidFill>
              </a:rPr>
              <a:t>201,8 мин/</a:t>
            </a:r>
            <a:r>
              <a:rPr lang="ru-RU" sz="900" b="1" dirty="0" err="1" smtClean="0">
                <a:solidFill>
                  <a:schemeClr val="bg1"/>
                </a:solidFill>
              </a:rPr>
              <a:t>сут</a:t>
            </a:r>
            <a:endParaRPr lang="ru-RU" sz="900" b="1" dirty="0">
              <a:solidFill>
                <a:schemeClr val="bg1"/>
              </a:solidFill>
            </a:endParaRPr>
          </a:p>
        </p:txBody>
      </p:sp>
      <p:sp>
        <p:nvSpPr>
          <p:cNvPr id="45" name="Скругленный прямоугольник 44"/>
          <p:cNvSpPr/>
          <p:nvPr/>
        </p:nvSpPr>
        <p:spPr>
          <a:xfrm>
            <a:off x="7240727" y="3917800"/>
            <a:ext cx="1656184" cy="292247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b="1" dirty="0" smtClean="0">
                <a:solidFill>
                  <a:schemeClr val="bg1"/>
                </a:solidFill>
              </a:rPr>
              <a:t>200 мин/</a:t>
            </a:r>
            <a:r>
              <a:rPr lang="ru-RU" sz="900" b="1" dirty="0" err="1" smtClean="0">
                <a:solidFill>
                  <a:schemeClr val="bg1"/>
                </a:solidFill>
              </a:rPr>
              <a:t>сут</a:t>
            </a:r>
            <a:endParaRPr lang="ru-RU" sz="900" b="1" dirty="0">
              <a:solidFill>
                <a:schemeClr val="bg1"/>
              </a:solidFill>
            </a:endParaRPr>
          </a:p>
        </p:txBody>
      </p:sp>
      <p:sp>
        <p:nvSpPr>
          <p:cNvPr id="46" name="Скругленный прямоугольник 45"/>
          <p:cNvSpPr/>
          <p:nvPr/>
        </p:nvSpPr>
        <p:spPr>
          <a:xfrm>
            <a:off x="156463" y="4210046"/>
            <a:ext cx="5421547" cy="288031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800" b="1" dirty="0">
                <a:solidFill>
                  <a:schemeClr val="tx1"/>
                </a:solidFill>
              </a:rPr>
              <a:t>Объем вещания Национального радио Чувашии - </a:t>
            </a:r>
            <a:r>
              <a:rPr lang="ru-RU" sz="800" b="1" dirty="0" err="1">
                <a:solidFill>
                  <a:schemeClr val="tx1"/>
                </a:solidFill>
              </a:rPr>
              <a:t>Чаваш</a:t>
            </a:r>
            <a:r>
              <a:rPr lang="ru-RU" sz="800" b="1" dirty="0">
                <a:solidFill>
                  <a:schemeClr val="tx1"/>
                </a:solidFill>
              </a:rPr>
              <a:t> </a:t>
            </a:r>
            <a:r>
              <a:rPr lang="ru-RU" sz="800" b="1" dirty="0" err="1">
                <a:solidFill>
                  <a:schemeClr val="tx1"/>
                </a:solidFill>
              </a:rPr>
              <a:t>Ен</a:t>
            </a:r>
            <a:endParaRPr lang="ru-RU" sz="800" b="1" dirty="0">
              <a:solidFill>
                <a:schemeClr val="tx1"/>
              </a:solidFill>
            </a:endParaRPr>
          </a:p>
        </p:txBody>
      </p:sp>
      <p:sp>
        <p:nvSpPr>
          <p:cNvPr id="47" name="Скругленный прямоугольник 46"/>
          <p:cNvSpPr/>
          <p:nvPr/>
        </p:nvSpPr>
        <p:spPr>
          <a:xfrm>
            <a:off x="5578010" y="4203280"/>
            <a:ext cx="857966" cy="294799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b="1" dirty="0" smtClean="0">
                <a:solidFill>
                  <a:schemeClr val="bg1"/>
                </a:solidFill>
              </a:rPr>
              <a:t>1440 мин/</a:t>
            </a:r>
            <a:r>
              <a:rPr lang="ru-RU" sz="900" b="1" dirty="0" err="1" smtClean="0">
                <a:solidFill>
                  <a:schemeClr val="bg1"/>
                </a:solidFill>
              </a:rPr>
              <a:t>сут</a:t>
            </a:r>
            <a:endParaRPr lang="ru-RU" sz="900" b="1" dirty="0">
              <a:solidFill>
                <a:schemeClr val="bg1"/>
              </a:solidFill>
            </a:endParaRPr>
          </a:p>
        </p:txBody>
      </p:sp>
      <p:sp>
        <p:nvSpPr>
          <p:cNvPr id="48" name="Скругленный прямоугольник 47"/>
          <p:cNvSpPr/>
          <p:nvPr/>
        </p:nvSpPr>
        <p:spPr>
          <a:xfrm>
            <a:off x="6452579" y="4208384"/>
            <a:ext cx="739988" cy="28969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b="1" dirty="0" smtClean="0">
                <a:solidFill>
                  <a:schemeClr val="bg1"/>
                </a:solidFill>
              </a:rPr>
              <a:t>1440 мин/</a:t>
            </a:r>
            <a:r>
              <a:rPr lang="ru-RU" sz="900" b="1" dirty="0" err="1" smtClean="0">
                <a:solidFill>
                  <a:schemeClr val="bg1"/>
                </a:solidFill>
              </a:rPr>
              <a:t>сут</a:t>
            </a:r>
            <a:endParaRPr lang="ru-RU" sz="900" b="1" dirty="0">
              <a:solidFill>
                <a:schemeClr val="bg1"/>
              </a:solidFill>
            </a:endParaRPr>
          </a:p>
        </p:txBody>
      </p:sp>
      <p:sp>
        <p:nvSpPr>
          <p:cNvPr id="49" name="Скругленный прямоугольник 48"/>
          <p:cNvSpPr/>
          <p:nvPr/>
        </p:nvSpPr>
        <p:spPr>
          <a:xfrm>
            <a:off x="7238626" y="4205831"/>
            <a:ext cx="1656184" cy="292247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b="1" dirty="0" smtClean="0">
                <a:solidFill>
                  <a:schemeClr val="bg1"/>
                </a:solidFill>
              </a:rPr>
              <a:t>1440 мин/</a:t>
            </a:r>
            <a:r>
              <a:rPr lang="ru-RU" sz="900" b="1" dirty="0" err="1" smtClean="0">
                <a:solidFill>
                  <a:schemeClr val="bg1"/>
                </a:solidFill>
              </a:rPr>
              <a:t>сут</a:t>
            </a:r>
            <a:endParaRPr lang="ru-RU" sz="900" b="1" dirty="0">
              <a:solidFill>
                <a:schemeClr val="bg1"/>
              </a:solidFill>
            </a:endParaRPr>
          </a:p>
        </p:txBody>
      </p:sp>
      <p:sp>
        <p:nvSpPr>
          <p:cNvPr id="54" name="Скругленный прямоугольник 53"/>
          <p:cNvSpPr/>
          <p:nvPr/>
        </p:nvSpPr>
        <p:spPr>
          <a:xfrm>
            <a:off x="140407" y="4525542"/>
            <a:ext cx="5421547" cy="288031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800" b="1" dirty="0">
                <a:solidFill>
                  <a:schemeClr val="tx1"/>
                </a:solidFill>
              </a:rPr>
              <a:t>Количество книг, изданных по государственному заказу, на 1000 человек</a:t>
            </a:r>
          </a:p>
        </p:txBody>
      </p:sp>
      <p:sp>
        <p:nvSpPr>
          <p:cNvPr id="55" name="Скругленный прямоугольник 54"/>
          <p:cNvSpPr/>
          <p:nvPr/>
        </p:nvSpPr>
        <p:spPr>
          <a:xfrm>
            <a:off x="5560864" y="4518774"/>
            <a:ext cx="857966" cy="294799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bg1"/>
                </a:solidFill>
              </a:rPr>
              <a:t>34 экз.</a:t>
            </a:r>
            <a:endParaRPr lang="ru-RU" sz="1050" b="1" dirty="0">
              <a:solidFill>
                <a:schemeClr val="bg1"/>
              </a:solidFill>
            </a:endParaRPr>
          </a:p>
        </p:txBody>
      </p:sp>
      <p:sp>
        <p:nvSpPr>
          <p:cNvPr id="56" name="Скругленный прямоугольник 55"/>
          <p:cNvSpPr/>
          <p:nvPr/>
        </p:nvSpPr>
        <p:spPr>
          <a:xfrm>
            <a:off x="6435433" y="4523878"/>
            <a:ext cx="739988" cy="28969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b="1" dirty="0" smtClean="0">
                <a:solidFill>
                  <a:schemeClr val="bg1"/>
                </a:solidFill>
              </a:rPr>
              <a:t>34,7 экз.</a:t>
            </a:r>
            <a:endParaRPr lang="ru-RU" sz="900" b="1" dirty="0">
              <a:solidFill>
                <a:schemeClr val="bg1"/>
              </a:solidFill>
            </a:endParaRPr>
          </a:p>
        </p:txBody>
      </p:sp>
      <p:sp>
        <p:nvSpPr>
          <p:cNvPr id="57" name="Скругленный прямоугольник 56"/>
          <p:cNvSpPr/>
          <p:nvPr/>
        </p:nvSpPr>
        <p:spPr>
          <a:xfrm>
            <a:off x="7221480" y="4521325"/>
            <a:ext cx="1656184" cy="292247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b="1" dirty="0" smtClean="0">
                <a:solidFill>
                  <a:schemeClr val="bg1"/>
                </a:solidFill>
              </a:rPr>
              <a:t>34 экземпляра</a:t>
            </a:r>
            <a:endParaRPr lang="ru-RU" sz="900" b="1" dirty="0">
              <a:solidFill>
                <a:schemeClr val="bg1"/>
              </a:solidFill>
            </a:endParaRPr>
          </a:p>
        </p:txBody>
      </p:sp>
      <p:sp>
        <p:nvSpPr>
          <p:cNvPr id="62" name="Скругленный прямоугольник 61"/>
          <p:cNvSpPr/>
          <p:nvPr/>
        </p:nvSpPr>
        <p:spPr>
          <a:xfrm>
            <a:off x="156462" y="4822891"/>
            <a:ext cx="5421547" cy="288031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800" b="1" dirty="0">
                <a:solidFill>
                  <a:schemeClr val="tx1"/>
                </a:solidFill>
              </a:rPr>
              <a:t>Доля детских, юношеских и образовательных программ в общем объеме вещания Национального телевидения Чувашии - </a:t>
            </a:r>
            <a:r>
              <a:rPr lang="ru-RU" sz="800" b="1" dirty="0" err="1">
                <a:solidFill>
                  <a:schemeClr val="tx1"/>
                </a:solidFill>
              </a:rPr>
              <a:t>Чаваш</a:t>
            </a:r>
            <a:r>
              <a:rPr lang="ru-RU" sz="800" b="1" dirty="0">
                <a:solidFill>
                  <a:schemeClr val="tx1"/>
                </a:solidFill>
              </a:rPr>
              <a:t> </a:t>
            </a:r>
            <a:r>
              <a:rPr lang="ru-RU" sz="800" b="1" dirty="0" err="1">
                <a:solidFill>
                  <a:schemeClr val="tx1"/>
                </a:solidFill>
              </a:rPr>
              <a:t>Ен</a:t>
            </a:r>
            <a:r>
              <a:rPr lang="ru-RU" sz="800" b="1" dirty="0">
                <a:solidFill>
                  <a:schemeClr val="tx1"/>
                </a:solidFill>
              </a:rPr>
              <a:t> и Национального радио Чувашии - </a:t>
            </a:r>
            <a:r>
              <a:rPr lang="ru-RU" sz="800" b="1" dirty="0" err="1">
                <a:solidFill>
                  <a:schemeClr val="tx1"/>
                </a:solidFill>
              </a:rPr>
              <a:t>Чаваш</a:t>
            </a:r>
            <a:r>
              <a:rPr lang="ru-RU" sz="800" b="1" dirty="0">
                <a:solidFill>
                  <a:schemeClr val="tx1"/>
                </a:solidFill>
              </a:rPr>
              <a:t> </a:t>
            </a:r>
            <a:r>
              <a:rPr lang="ru-RU" sz="800" b="1" dirty="0" err="1">
                <a:solidFill>
                  <a:schemeClr val="tx1"/>
                </a:solidFill>
              </a:rPr>
              <a:t>Ен</a:t>
            </a:r>
            <a:endParaRPr lang="ru-RU" sz="800" b="1" dirty="0">
              <a:solidFill>
                <a:schemeClr val="tx1"/>
              </a:solidFill>
            </a:endParaRPr>
          </a:p>
        </p:txBody>
      </p:sp>
      <p:sp>
        <p:nvSpPr>
          <p:cNvPr id="63" name="Скругленный прямоугольник 62"/>
          <p:cNvSpPr/>
          <p:nvPr/>
        </p:nvSpPr>
        <p:spPr>
          <a:xfrm>
            <a:off x="5576919" y="4816123"/>
            <a:ext cx="857966" cy="294799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bg1"/>
                </a:solidFill>
              </a:rPr>
              <a:t>18%</a:t>
            </a:r>
            <a:endParaRPr lang="ru-RU" sz="1050" b="1" dirty="0">
              <a:solidFill>
                <a:schemeClr val="bg1"/>
              </a:solidFill>
            </a:endParaRPr>
          </a:p>
        </p:txBody>
      </p:sp>
      <p:sp>
        <p:nvSpPr>
          <p:cNvPr id="64" name="Скругленный прямоугольник 63"/>
          <p:cNvSpPr/>
          <p:nvPr/>
        </p:nvSpPr>
        <p:spPr>
          <a:xfrm>
            <a:off x="6451488" y="4821227"/>
            <a:ext cx="739988" cy="28969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b="1" dirty="0" smtClean="0">
                <a:solidFill>
                  <a:schemeClr val="bg1"/>
                </a:solidFill>
              </a:rPr>
              <a:t>18,2% и 18,3% </a:t>
            </a:r>
            <a:endParaRPr lang="ru-RU" sz="900" b="1" dirty="0">
              <a:solidFill>
                <a:schemeClr val="bg1"/>
              </a:solidFill>
            </a:endParaRPr>
          </a:p>
        </p:txBody>
      </p:sp>
      <p:sp>
        <p:nvSpPr>
          <p:cNvPr id="65" name="Скругленный прямоугольник 64"/>
          <p:cNvSpPr/>
          <p:nvPr/>
        </p:nvSpPr>
        <p:spPr>
          <a:xfrm>
            <a:off x="7237535" y="4818674"/>
            <a:ext cx="1656184" cy="292247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b="1" dirty="0" smtClean="0">
                <a:solidFill>
                  <a:schemeClr val="bg1"/>
                </a:solidFill>
              </a:rPr>
              <a:t>21%</a:t>
            </a:r>
            <a:endParaRPr lang="ru-RU" sz="900" b="1" dirty="0">
              <a:solidFill>
                <a:schemeClr val="bg1"/>
              </a:solidFill>
            </a:endParaRPr>
          </a:p>
        </p:txBody>
      </p:sp>
      <p:sp>
        <p:nvSpPr>
          <p:cNvPr id="66" name="Скругленный прямоугольник 65"/>
          <p:cNvSpPr/>
          <p:nvPr/>
        </p:nvSpPr>
        <p:spPr>
          <a:xfrm>
            <a:off x="156461" y="5117688"/>
            <a:ext cx="5421547" cy="204453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800" b="1" dirty="0">
                <a:solidFill>
                  <a:schemeClr val="tx1"/>
                </a:solidFill>
              </a:rPr>
              <a:t>Доля детских, юношеских и образовательных программ в общем объеме вещания "</a:t>
            </a:r>
            <a:r>
              <a:rPr lang="ru-RU" sz="800" b="1" dirty="0" err="1">
                <a:solidFill>
                  <a:schemeClr val="tx1"/>
                </a:solidFill>
              </a:rPr>
              <a:t>Таван</a:t>
            </a:r>
            <a:r>
              <a:rPr lang="ru-RU" sz="800" b="1" dirty="0">
                <a:solidFill>
                  <a:schemeClr val="tx1"/>
                </a:solidFill>
              </a:rPr>
              <a:t> радио"</a:t>
            </a:r>
          </a:p>
        </p:txBody>
      </p:sp>
      <p:sp>
        <p:nvSpPr>
          <p:cNvPr id="67" name="Скругленный прямоугольник 66"/>
          <p:cNvSpPr/>
          <p:nvPr/>
        </p:nvSpPr>
        <p:spPr>
          <a:xfrm>
            <a:off x="5578008" y="5110922"/>
            <a:ext cx="857966" cy="209257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b="1" dirty="0" smtClean="0">
                <a:solidFill>
                  <a:schemeClr val="bg1"/>
                </a:solidFill>
              </a:rPr>
              <a:t>7%</a:t>
            </a:r>
            <a:endParaRPr lang="ru-RU" sz="900" b="1" dirty="0">
              <a:solidFill>
                <a:schemeClr val="bg1"/>
              </a:solidFill>
            </a:endParaRPr>
          </a:p>
        </p:txBody>
      </p:sp>
      <p:sp>
        <p:nvSpPr>
          <p:cNvPr id="68" name="Скругленный прямоугольник 67"/>
          <p:cNvSpPr/>
          <p:nvPr/>
        </p:nvSpPr>
        <p:spPr>
          <a:xfrm>
            <a:off x="6452577" y="5116026"/>
            <a:ext cx="739988" cy="205635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b="1" dirty="0" smtClean="0">
                <a:solidFill>
                  <a:schemeClr val="bg1"/>
                </a:solidFill>
              </a:rPr>
              <a:t>7,2%</a:t>
            </a:r>
            <a:endParaRPr lang="ru-RU" sz="900" b="1" dirty="0">
              <a:solidFill>
                <a:schemeClr val="bg1"/>
              </a:solidFill>
            </a:endParaRPr>
          </a:p>
        </p:txBody>
      </p:sp>
      <p:sp>
        <p:nvSpPr>
          <p:cNvPr id="69" name="Скругленный прямоугольник 68"/>
          <p:cNvSpPr/>
          <p:nvPr/>
        </p:nvSpPr>
        <p:spPr>
          <a:xfrm>
            <a:off x="7238624" y="5113474"/>
            <a:ext cx="1656184" cy="20744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b="1" dirty="0" smtClean="0">
                <a:solidFill>
                  <a:schemeClr val="bg1"/>
                </a:solidFill>
              </a:rPr>
              <a:t>10%</a:t>
            </a:r>
            <a:endParaRPr lang="ru-RU" sz="900" b="1" dirty="0">
              <a:solidFill>
                <a:schemeClr val="bg1"/>
              </a:solidFill>
            </a:endParaRPr>
          </a:p>
        </p:txBody>
      </p:sp>
      <p:sp>
        <p:nvSpPr>
          <p:cNvPr id="70" name="Прямоугольник 69"/>
          <p:cNvSpPr/>
          <p:nvPr/>
        </p:nvSpPr>
        <p:spPr>
          <a:xfrm>
            <a:off x="179512" y="5322141"/>
            <a:ext cx="8698152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900" b="1" dirty="0"/>
              <a:t>Подпрограмма «Развитие геоинформационного обеспечения </a:t>
            </a:r>
            <a:r>
              <a:rPr lang="ru-RU" sz="900" b="1" dirty="0" smtClean="0"/>
              <a:t>с </a:t>
            </a:r>
            <a:r>
              <a:rPr lang="ru-RU" sz="900" b="1" dirty="0"/>
              <a:t>использованием </a:t>
            </a:r>
            <a:r>
              <a:rPr lang="ru-RU" sz="900" b="1" dirty="0" smtClean="0"/>
              <a:t>результатов</a:t>
            </a:r>
          </a:p>
          <a:p>
            <a:pPr algn="ctr"/>
            <a:r>
              <a:rPr lang="ru-RU" sz="900" b="1" dirty="0" smtClean="0"/>
              <a:t>космической деятельности в интересах социально-экономического развития Чувашской Республики»</a:t>
            </a:r>
            <a:endParaRPr lang="ru-RU" sz="900" dirty="0"/>
          </a:p>
        </p:txBody>
      </p:sp>
      <p:sp>
        <p:nvSpPr>
          <p:cNvPr id="71" name="Скругленный прямоугольник 70"/>
          <p:cNvSpPr/>
          <p:nvPr/>
        </p:nvSpPr>
        <p:spPr>
          <a:xfrm>
            <a:off x="156461" y="5715455"/>
            <a:ext cx="5420458" cy="272091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800" b="1" dirty="0">
                <a:solidFill>
                  <a:schemeClr val="tx1"/>
                </a:solidFill>
              </a:rPr>
              <a:t>Количество администраций муниципальных районов и городских округов Чувашской Республики, подключенных к геоинформационной системе</a:t>
            </a:r>
          </a:p>
        </p:txBody>
      </p:sp>
      <p:sp>
        <p:nvSpPr>
          <p:cNvPr id="74" name="Скругленный прямоугольник 73"/>
          <p:cNvSpPr/>
          <p:nvPr/>
        </p:nvSpPr>
        <p:spPr>
          <a:xfrm>
            <a:off x="140407" y="6024814"/>
            <a:ext cx="5412225" cy="362209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800" b="1" dirty="0">
                <a:solidFill>
                  <a:schemeClr val="tx1"/>
                </a:solidFill>
              </a:rPr>
              <a:t>Количество муниципальных районов и городских округов Чувашской Республики, обеспеченных сервисом высокоточного определения координат в государственной и местной системах координат</a:t>
            </a:r>
          </a:p>
        </p:txBody>
      </p:sp>
      <p:sp>
        <p:nvSpPr>
          <p:cNvPr id="75" name="Скругленный прямоугольник 74"/>
          <p:cNvSpPr/>
          <p:nvPr/>
        </p:nvSpPr>
        <p:spPr>
          <a:xfrm>
            <a:off x="5585363" y="5713972"/>
            <a:ext cx="857966" cy="273199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b="1" dirty="0" smtClean="0">
                <a:solidFill>
                  <a:schemeClr val="bg1"/>
                </a:solidFill>
              </a:rPr>
              <a:t>26</a:t>
            </a:r>
            <a:endParaRPr lang="ru-RU" sz="900" b="1" dirty="0">
              <a:solidFill>
                <a:schemeClr val="bg1"/>
              </a:solidFill>
            </a:endParaRPr>
          </a:p>
        </p:txBody>
      </p:sp>
      <p:sp>
        <p:nvSpPr>
          <p:cNvPr id="76" name="Скругленный прямоугольник 75"/>
          <p:cNvSpPr/>
          <p:nvPr/>
        </p:nvSpPr>
        <p:spPr>
          <a:xfrm>
            <a:off x="6459932" y="5719076"/>
            <a:ext cx="739988" cy="26847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b="1" dirty="0" smtClean="0">
                <a:solidFill>
                  <a:schemeClr val="bg1"/>
                </a:solidFill>
              </a:rPr>
              <a:t>26</a:t>
            </a:r>
            <a:endParaRPr lang="ru-RU" sz="900" b="1" dirty="0">
              <a:solidFill>
                <a:schemeClr val="bg1"/>
              </a:solidFill>
            </a:endParaRPr>
          </a:p>
        </p:txBody>
      </p:sp>
      <p:sp>
        <p:nvSpPr>
          <p:cNvPr id="77" name="Скругленный прямоугольник 76"/>
          <p:cNvSpPr/>
          <p:nvPr/>
        </p:nvSpPr>
        <p:spPr>
          <a:xfrm>
            <a:off x="7245979" y="5716524"/>
            <a:ext cx="1656184" cy="270834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b="1" dirty="0" smtClean="0">
                <a:solidFill>
                  <a:schemeClr val="bg1"/>
                </a:solidFill>
              </a:rPr>
              <a:t>26</a:t>
            </a:r>
            <a:endParaRPr lang="ru-RU" sz="900" b="1" dirty="0">
              <a:solidFill>
                <a:schemeClr val="bg1"/>
              </a:solidFill>
            </a:endParaRPr>
          </a:p>
        </p:txBody>
      </p:sp>
      <p:sp>
        <p:nvSpPr>
          <p:cNvPr id="84" name="Скругленный прямоугольник 83"/>
          <p:cNvSpPr/>
          <p:nvPr/>
        </p:nvSpPr>
        <p:spPr>
          <a:xfrm>
            <a:off x="5561076" y="6025406"/>
            <a:ext cx="857966" cy="362793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b="1" dirty="0" smtClean="0">
                <a:solidFill>
                  <a:schemeClr val="bg1"/>
                </a:solidFill>
              </a:rPr>
              <a:t>5</a:t>
            </a:r>
            <a:endParaRPr lang="ru-RU" sz="900" b="1" dirty="0">
              <a:solidFill>
                <a:schemeClr val="bg1"/>
              </a:solidFill>
            </a:endParaRPr>
          </a:p>
        </p:txBody>
      </p:sp>
      <p:sp>
        <p:nvSpPr>
          <p:cNvPr id="85" name="Скругленный прямоугольник 84"/>
          <p:cNvSpPr/>
          <p:nvPr/>
        </p:nvSpPr>
        <p:spPr>
          <a:xfrm>
            <a:off x="6435645" y="6030509"/>
            <a:ext cx="739988" cy="356514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b="1" dirty="0" smtClean="0">
                <a:solidFill>
                  <a:schemeClr val="bg1"/>
                </a:solidFill>
              </a:rPr>
              <a:t>8</a:t>
            </a:r>
            <a:endParaRPr lang="ru-RU" sz="900" b="1" dirty="0">
              <a:solidFill>
                <a:schemeClr val="bg1"/>
              </a:solidFill>
            </a:endParaRPr>
          </a:p>
        </p:txBody>
      </p:sp>
      <p:sp>
        <p:nvSpPr>
          <p:cNvPr id="86" name="Скругленный прямоугольник 85"/>
          <p:cNvSpPr/>
          <p:nvPr/>
        </p:nvSpPr>
        <p:spPr>
          <a:xfrm>
            <a:off x="7221692" y="6027958"/>
            <a:ext cx="1656184" cy="359654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b="1" dirty="0" smtClean="0">
                <a:solidFill>
                  <a:schemeClr val="bg1"/>
                </a:solidFill>
              </a:rPr>
              <a:t>9</a:t>
            </a:r>
            <a:endParaRPr lang="ru-RU" sz="900" b="1" dirty="0">
              <a:solidFill>
                <a:schemeClr val="bg1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52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79328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Рисунок 4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6625" y="3979862"/>
            <a:ext cx="1703388" cy="860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Рисунок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0688" y="3645024"/>
            <a:ext cx="1778000" cy="1350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Рисунок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2869" y="4995863"/>
            <a:ext cx="3137661" cy="1745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79863"/>
            <a:ext cx="1500188" cy="1943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43187"/>
            <a:ext cx="2500313" cy="133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2314" y="116632"/>
            <a:ext cx="8401050" cy="512763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ru-RU" sz="2200" b="1" dirty="0">
                <a:solidFill>
                  <a:srgbClr val="FBFBC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БЕЗОПАСНОСТИ </a:t>
            </a:r>
            <a:r>
              <a:rPr lang="ru-RU" sz="2200" b="1" dirty="0" smtClean="0">
                <a:solidFill>
                  <a:srgbClr val="FBFBC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НАСЕЛЕНИЯ</a:t>
            </a:r>
            <a:endParaRPr lang="ru-RU" altLang="ru-RU" sz="2200" b="1" dirty="0" smtClean="0">
              <a:solidFill>
                <a:srgbClr val="FBFBC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571625" y="3714750"/>
            <a:ext cx="3740150" cy="70802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деятельности государственного учреждения, реализующих на территории Чувашской Республики государственную политику в области пожарной безопасности – </a:t>
            </a:r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91,3 </a:t>
            </a:r>
            <a:r>
              <a:rPr 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рублей 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2000250"/>
            <a:ext cx="9144000" cy="64611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cmpd="dbl"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Защита населения и территорий от чрезвычайных ситуаций природного и техногенного характера, обеспечение пожарной безопасности и безопасности населения на водных объектах, построение (развитие) аппаратно-программного комплекса «Безопасный город» на территории Чувашской Республики </a:t>
            </a:r>
          </a:p>
        </p:txBody>
      </p:sp>
      <p:sp>
        <p:nvSpPr>
          <p:cNvPr id="3082" name="Прямоугольник 2"/>
          <p:cNvSpPr>
            <a:spLocks noChangeArrowheads="1"/>
          </p:cNvSpPr>
          <p:nvPr/>
        </p:nvSpPr>
        <p:spPr bwMode="auto">
          <a:xfrm>
            <a:off x="303213" y="3979863"/>
            <a:ext cx="39306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/>
            <a:endParaRPr lang="ru-RU" altLang="ru-RU" sz="1200">
              <a:latin typeface="TimesET" pitchFamily="2" charset="0"/>
            </a:endParaRPr>
          </a:p>
          <a:p>
            <a:pPr algn="just" eaLnBrk="1" hangingPunct="1"/>
            <a:endParaRPr lang="ru-RU" altLang="ru-RU" sz="1200">
              <a:latin typeface="TimesET" pitchFamily="2" charset="0"/>
            </a:endParaRPr>
          </a:p>
          <a:p>
            <a:pPr algn="just" eaLnBrk="1" hangingPunct="1"/>
            <a:endParaRPr lang="ru-RU" altLang="ru-RU" sz="1200">
              <a:latin typeface="TimesET" pitchFamily="2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785794"/>
            <a:ext cx="9144000" cy="1182670"/>
          </a:xfrm>
          <a:prstGeom prst="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ts val="1200"/>
              </a:lnSpc>
              <a:defRPr/>
            </a:pP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мероприятий по обеспечению защиты населения и территорий от чрезвычайных ситуаций природного и техногенного характера, обеспечению пожарной безопасности и безопасности людей на водных объектах, мероприятий по гражданской обороне и предупреждения террористических актов, профилактики правонарушений и противодействия преступности в Чувашской Республике осуществляется в соответствии с </a:t>
            </a:r>
          </a:p>
          <a:p>
            <a:pPr algn="ctr">
              <a:lnSpc>
                <a:spcPts val="1200"/>
              </a:lnSpc>
              <a:defRPr/>
            </a:pP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государственной программой Чувашской Республики «Повышение безопасности жизнедеятельности населения и территорий Чувашской Республики» на 2012 - 2020 годы </a:t>
            </a: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(объем расходов 181,5 млн. руб.)</a:t>
            </a:r>
            <a:endParaRPr lang="ru-RU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Капля 22"/>
          <p:cNvSpPr/>
          <p:nvPr/>
        </p:nvSpPr>
        <p:spPr>
          <a:xfrm>
            <a:off x="2691606" y="2714625"/>
            <a:ext cx="1500188" cy="642937"/>
          </a:xfrm>
          <a:prstGeom prst="teardrop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300" b="1" dirty="0" smtClean="0">
                <a:solidFill>
                  <a:schemeClr val="tx1"/>
                </a:solidFill>
                <a:latin typeface="TimesET" pitchFamily="2" charset="0"/>
              </a:rPr>
              <a:t>148,6 </a:t>
            </a:r>
            <a:r>
              <a:rPr lang="ru-RU" sz="1300" b="1" dirty="0">
                <a:solidFill>
                  <a:schemeClr val="tx1"/>
                </a:solidFill>
                <a:latin typeface="TimesET" pitchFamily="2" charset="0"/>
              </a:rPr>
              <a:t>млн. рублей</a:t>
            </a:r>
          </a:p>
          <a:p>
            <a:pPr algn="ctr">
              <a:defRPr/>
            </a:pPr>
            <a:endParaRPr lang="ru-RU" sz="1200" dirty="0">
              <a:solidFill>
                <a:schemeClr val="tx1"/>
              </a:solidFill>
              <a:latin typeface="TimesET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494338" y="2714625"/>
            <a:ext cx="3649662" cy="70802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деятельности государственных учреждений, реализующих мероприятия по обеспечению безопасности и защиты населения и территорий Чувашской Республики от ЧС – </a:t>
            </a:r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27,9 </a:t>
            </a:r>
            <a:r>
              <a:rPr 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рублей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571625" y="4429125"/>
            <a:ext cx="3740150" cy="5540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деятельности государственных учреждений, реализующих мероприятия по подготовке населения Чувашской Республики к действиям в ЧС – 1,1 млн. рублей 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311775" y="5214938"/>
            <a:ext cx="3659187" cy="70802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гражданской обороны, повышение уровня готовности ТП РСЧС Чувашской Республики к оперативному реагированию на ЧС, пожары и происшествия на водных объектах – </a:t>
            </a:r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28,3 </a:t>
            </a:r>
            <a:r>
              <a:rPr 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рублей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53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00415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7500" y="3867150"/>
            <a:ext cx="1500187" cy="87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7500" y="1469481"/>
            <a:ext cx="1893625" cy="1296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Рисунок 3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2067" y="3745705"/>
            <a:ext cx="1470025" cy="63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6197" y="3860691"/>
            <a:ext cx="1862963" cy="885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500" y="285750"/>
            <a:ext cx="8401050" cy="62297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sz="2400" b="1" dirty="0">
                <a:solidFill>
                  <a:srgbClr val="FBFBC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БЕЗОПАСНОСТИ НАСЕЛЕНИЯ</a:t>
            </a:r>
            <a:br>
              <a:rPr lang="ru-RU" sz="2400" b="1" dirty="0">
                <a:solidFill>
                  <a:srgbClr val="FBFBC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altLang="ru-RU" sz="2400" b="1" dirty="0" smtClean="0">
              <a:solidFill>
                <a:schemeClr val="bg1"/>
              </a:solidFill>
              <a:latin typeface="TimesET" pitchFamily="2" charset="0"/>
              <a:cs typeface="Arial" charset="0"/>
            </a:endParaRPr>
          </a:p>
        </p:txBody>
      </p:sp>
      <p:sp>
        <p:nvSpPr>
          <p:cNvPr id="4104" name="Прямоугольник 2"/>
          <p:cNvSpPr>
            <a:spLocks noChangeArrowheads="1"/>
          </p:cNvSpPr>
          <p:nvPr/>
        </p:nvSpPr>
        <p:spPr bwMode="auto">
          <a:xfrm>
            <a:off x="303213" y="3979863"/>
            <a:ext cx="39306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/>
            <a:endParaRPr lang="ru-RU" altLang="ru-RU" sz="1200">
              <a:latin typeface="TimesET" pitchFamily="2" charset="0"/>
            </a:endParaRPr>
          </a:p>
          <a:p>
            <a:pPr algn="just" eaLnBrk="1" hangingPunct="1"/>
            <a:endParaRPr lang="ru-RU" altLang="ru-RU" sz="1200">
              <a:latin typeface="TimesET" pitchFamily="2" charset="0"/>
            </a:endParaRPr>
          </a:p>
          <a:p>
            <a:pPr algn="just" eaLnBrk="1" hangingPunct="1"/>
            <a:endParaRPr lang="ru-RU" altLang="ru-RU" sz="1200">
              <a:latin typeface="TimesET" pitchFamily="2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731595" y="1572669"/>
            <a:ext cx="5107565" cy="2921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ts val="1200"/>
              </a:lnSpc>
              <a:defRPr/>
            </a:pP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предупреждение детской беспризорности, безнадзорности и правонарушений несовершеннолетних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932" y="3356992"/>
            <a:ext cx="9001125" cy="27622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Профилактика терроризма и экстремистской деятельности в Чувашской Республике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0" y="1071563"/>
            <a:ext cx="9001125" cy="27622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Профилактика правонарушений и противодействие преступности в Чувашской Республике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31813" y="4495006"/>
            <a:ext cx="4452938" cy="26193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Приобретение антитеррористического и досмотрового оборудования</a:t>
            </a:r>
          </a:p>
        </p:txBody>
      </p:sp>
      <p:pic>
        <p:nvPicPr>
          <p:cNvPr id="4109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04" y="1469481"/>
            <a:ext cx="1604963" cy="108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Прямоугольник 33"/>
          <p:cNvSpPr/>
          <p:nvPr/>
        </p:nvSpPr>
        <p:spPr>
          <a:xfrm>
            <a:off x="1810817" y="2122454"/>
            <a:ext cx="5162550" cy="3349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ts val="1200"/>
              </a:lnSpc>
              <a:defRPr/>
            </a:pP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информационно-методическое обеспечение профилактики правонарушений и повышение уровня правовой культуры населения </a:t>
            </a:r>
          </a:p>
        </p:txBody>
      </p:sp>
      <p:sp>
        <p:nvSpPr>
          <p:cNvPr id="35" name="Прямоугольник 34"/>
          <p:cNvSpPr/>
          <p:nvPr/>
        </p:nvSpPr>
        <p:spPr>
          <a:xfrm>
            <a:off x="1946575" y="2646062"/>
            <a:ext cx="5091112" cy="5000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ts val="1200"/>
              </a:lnSpc>
              <a:defRPr/>
            </a:pP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осуществление отдельных полномочий по составлению протоколов об административных правонарушениях, посягающих на общественный порядок и общественную безопасность 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43650" y="4946469"/>
            <a:ext cx="8929688" cy="461963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Профилактика незаконного потребления наркотических средств и психотропных веществ, наркомании в Чувашской Республике</a:t>
            </a:r>
          </a:p>
        </p:txBody>
      </p:sp>
      <p:sp>
        <p:nvSpPr>
          <p:cNvPr id="37" name="Капля 36"/>
          <p:cNvSpPr/>
          <p:nvPr/>
        </p:nvSpPr>
        <p:spPr>
          <a:xfrm>
            <a:off x="654844" y="3820472"/>
            <a:ext cx="1857375" cy="500063"/>
          </a:xfrm>
          <a:prstGeom prst="teardrop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300" b="1" dirty="0">
                <a:solidFill>
                  <a:schemeClr val="tx1"/>
                </a:solidFill>
                <a:latin typeface="TimesET" pitchFamily="2" charset="0"/>
              </a:rPr>
              <a:t>0,5 млн. рублей</a:t>
            </a:r>
          </a:p>
        </p:txBody>
      </p:sp>
      <p:pic>
        <p:nvPicPr>
          <p:cNvPr id="4115" name="Рисунок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6368" y="5497006"/>
            <a:ext cx="1182675" cy="102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Капля 24"/>
          <p:cNvSpPr/>
          <p:nvPr/>
        </p:nvSpPr>
        <p:spPr>
          <a:xfrm>
            <a:off x="399381" y="5608799"/>
            <a:ext cx="1571625" cy="571500"/>
          </a:xfrm>
          <a:prstGeom prst="teardrop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300" b="1" dirty="0" smtClean="0">
                <a:solidFill>
                  <a:schemeClr val="tx1"/>
                </a:solidFill>
                <a:latin typeface="TimesET" pitchFamily="2" charset="0"/>
              </a:rPr>
              <a:t>1,5 </a:t>
            </a:r>
            <a:r>
              <a:rPr lang="ru-RU" sz="1300" b="1" dirty="0">
                <a:solidFill>
                  <a:schemeClr val="tx1"/>
                </a:solidFill>
                <a:latin typeface="TimesET" pitchFamily="2" charset="0"/>
              </a:rPr>
              <a:t>млн. рублей</a:t>
            </a:r>
          </a:p>
        </p:txBody>
      </p:sp>
      <p:pic>
        <p:nvPicPr>
          <p:cNvPr id="22" name="Picture 2" descr="C:\Users\i.smirnov\Documents\Бюджет для граждан\Фото\наркодиспансер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5357" y="5497006"/>
            <a:ext cx="2196773" cy="1297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54</a:t>
            </a:fld>
            <a:endParaRPr lang="ru-RU" dirty="0"/>
          </a:p>
        </p:txBody>
      </p:sp>
      <p:sp>
        <p:nvSpPr>
          <p:cNvPr id="23" name="Капля 22"/>
          <p:cNvSpPr/>
          <p:nvPr/>
        </p:nvSpPr>
        <p:spPr>
          <a:xfrm>
            <a:off x="89200" y="2569692"/>
            <a:ext cx="1857375" cy="500063"/>
          </a:xfrm>
          <a:prstGeom prst="teardrop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300" b="1" dirty="0" smtClean="0">
                <a:solidFill>
                  <a:schemeClr val="tx1"/>
                </a:solidFill>
                <a:latin typeface="TimesET" pitchFamily="2" charset="0"/>
              </a:rPr>
              <a:t>1,1 </a:t>
            </a:r>
            <a:r>
              <a:rPr lang="ru-RU" sz="1300" b="1" dirty="0">
                <a:solidFill>
                  <a:schemeClr val="tx1"/>
                </a:solidFill>
                <a:latin typeface="TimesET" pitchFamily="2" charset="0"/>
              </a:rPr>
              <a:t>млн. рублей</a:t>
            </a:r>
          </a:p>
        </p:txBody>
      </p:sp>
    </p:spTree>
    <p:extLst>
      <p:ext uri="{BB962C8B-B14F-4D97-AF65-F5344CB8AC3E}">
        <p14:creationId xmlns:p14="http://schemas.microsoft.com/office/powerpoint/2010/main" val="1708528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b="1" dirty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на реализацию государственной программы Чувашской Республики «Развитие культуры и туризма</a:t>
            </a:r>
            <a:r>
              <a:rPr lang="ru-RU" sz="2000" b="1" dirty="0" smtClean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000" b="1" dirty="0">
              <a:solidFill>
                <a:srgbClr val="FFFF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516" y="4293096"/>
            <a:ext cx="1944216" cy="3610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0791" y="4662186"/>
            <a:ext cx="1512168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107504" y="6230638"/>
            <a:ext cx="41044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3510115385"/>
              </p:ext>
            </p:extLst>
          </p:nvPr>
        </p:nvGraphicFramePr>
        <p:xfrm>
          <a:off x="107504" y="1268760"/>
          <a:ext cx="8640960" cy="49618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7971624" y="968650"/>
            <a:ext cx="86409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 smtClean="0">
                <a:latin typeface="+mj-lt"/>
              </a:rPr>
              <a:t>млн. рублей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55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69542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 descr="C:\Users\e.babaeva\Desktop\img_064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92" y="588868"/>
            <a:ext cx="3686116" cy="2142555"/>
          </a:xfrm>
          <a:prstGeom prst="rect">
            <a:avLst/>
          </a:prstGeom>
          <a:noFill/>
          <a:effectLst>
            <a:softEdge rad="444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99592" y="116632"/>
            <a:ext cx="7992888" cy="61555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17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Республики </a:t>
            </a:r>
            <a:endParaRPr lang="ru-RU" sz="1700" b="1" dirty="0" smtClean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700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ru-RU" sz="17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культуры и туризма</a:t>
            </a:r>
            <a:r>
              <a:rPr lang="ru-RU" sz="1700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endParaRPr lang="ru-RU" sz="1700" b="1" dirty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Схема 2"/>
          <p:cNvGraphicFramePr/>
          <p:nvPr>
            <p:extLst/>
          </p:nvPr>
        </p:nvGraphicFramePr>
        <p:xfrm>
          <a:off x="6228184" y="980728"/>
          <a:ext cx="2808312" cy="57606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5" name="Скругленный прямоугольник 4"/>
          <p:cNvSpPr/>
          <p:nvPr/>
        </p:nvSpPr>
        <p:spPr>
          <a:xfrm>
            <a:off x="127493" y="2731423"/>
            <a:ext cx="5992892" cy="764811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100" b="1" dirty="0">
                <a:solidFill>
                  <a:schemeClr val="tx1"/>
                </a:solidFill>
              </a:rPr>
              <a:t>Соотношение средней заработной платы работников учреждений культуры и средней заработной платы по Чувашской Республике</a:t>
            </a: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20236" y="3551341"/>
            <a:ext cx="6007405" cy="706893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100" b="1" dirty="0">
                <a:solidFill>
                  <a:schemeClr val="tx1"/>
                </a:solidFill>
              </a:rPr>
              <a:t>Уровень удовлетворенности населения качеством предоставления государственных и муниципальных услуг в сфере культуры</a:t>
            </a: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150287" y="4313340"/>
            <a:ext cx="5997606" cy="771843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100" b="1" dirty="0">
                <a:solidFill>
                  <a:schemeClr val="tx1"/>
                </a:solidFill>
              </a:rPr>
              <a:t>Удельный вес населения, участвующего в платных культурно-досуговых мероприятиях, проводимых государственными (муниципальными) учреждениями культуры</a:t>
            </a: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150287" y="5118348"/>
            <a:ext cx="5997606" cy="783204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100" b="1" dirty="0">
                <a:solidFill>
                  <a:schemeClr val="tx1"/>
                </a:solidFill>
              </a:rPr>
              <a:t>Количество экземпляров новых поступлений в библиотечные фонды общедоступных библиотек на 1 тыс. человек населения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827794" y="2172984"/>
            <a:ext cx="2592288" cy="50405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</a:rPr>
              <a:t>Показатели (индикаторы)</a:t>
            </a:r>
            <a:endParaRPr lang="ru-RU" sz="1400" b="1" dirty="0">
              <a:solidFill>
                <a:schemeClr val="bg1"/>
              </a:solidFill>
            </a:endParaRPr>
          </a:p>
        </p:txBody>
      </p:sp>
      <p:pic>
        <p:nvPicPr>
          <p:cNvPr id="1030" name="Picture 6" descr="C:\Users\e.babaeva\Desktop\img_0097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7224" y="732185"/>
            <a:ext cx="3744416" cy="1806680"/>
          </a:xfrm>
          <a:prstGeom prst="rect">
            <a:avLst/>
          </a:prstGeom>
          <a:noFill/>
          <a:effectLst>
            <a:softEdge rad="6096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56</a:t>
            </a:fld>
            <a:endParaRPr lang="ru-RU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150287" y="5949281"/>
            <a:ext cx="5997606" cy="783204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100" b="1" dirty="0">
                <a:solidFill>
                  <a:schemeClr val="tx1"/>
                </a:solidFill>
              </a:rPr>
              <a:t>Доля средств республиканского бюджета Чувашской Республики, распределяемых на конкурсной </a:t>
            </a:r>
            <a:r>
              <a:rPr lang="ru-RU" sz="1100" b="1" dirty="0" smtClean="0">
                <a:solidFill>
                  <a:schemeClr val="tx1"/>
                </a:solidFill>
              </a:rPr>
              <a:t>основе</a:t>
            </a:r>
            <a:r>
              <a:rPr lang="ru-RU" sz="1100" b="1" dirty="0">
                <a:solidFill>
                  <a:schemeClr val="tx1"/>
                </a:solidFill>
              </a:rPr>
              <a:t>, выделяемых на </a:t>
            </a:r>
            <a:r>
              <a:rPr lang="ru-RU" sz="1100" b="1" dirty="0" smtClean="0">
                <a:solidFill>
                  <a:schemeClr val="tx1"/>
                </a:solidFill>
              </a:rPr>
              <a:t>финансирование </a:t>
            </a:r>
            <a:r>
              <a:rPr lang="ru-RU" sz="1100" b="1" dirty="0">
                <a:solidFill>
                  <a:schemeClr val="tx1"/>
                </a:solidFill>
              </a:rPr>
              <a:t>деятельности организаций всех форм собственности в </a:t>
            </a:r>
            <a:r>
              <a:rPr lang="ru-RU" sz="1100" b="1">
                <a:solidFill>
                  <a:schemeClr val="tx1"/>
                </a:solidFill>
              </a:rPr>
              <a:t>сфере </a:t>
            </a:r>
            <a:r>
              <a:rPr lang="ru-RU" sz="1100" b="1" smtClean="0">
                <a:solidFill>
                  <a:schemeClr val="tx1"/>
                </a:solidFill>
              </a:rPr>
              <a:t>культуры </a:t>
            </a:r>
            <a:endParaRPr lang="ru-RU" sz="11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955232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b="1" dirty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на реализацию государственной программы Чувашской Республики «</a:t>
            </a:r>
            <a:r>
              <a:rPr lang="ru-RU" sz="2000" b="1" dirty="0" smtClean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физической культуры и спорта »</a:t>
            </a:r>
            <a:endParaRPr lang="ru-RU" sz="2000" b="1" dirty="0">
              <a:solidFill>
                <a:srgbClr val="FFFF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516" y="4293096"/>
            <a:ext cx="1944216" cy="3610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0791" y="4662186"/>
            <a:ext cx="1512168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107504" y="6230638"/>
            <a:ext cx="41044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2082355632"/>
              </p:ext>
            </p:extLst>
          </p:nvPr>
        </p:nvGraphicFramePr>
        <p:xfrm>
          <a:off x="107504" y="1268760"/>
          <a:ext cx="8640960" cy="49618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7971624" y="968650"/>
            <a:ext cx="86409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 smtClean="0">
                <a:latin typeface="+mj-lt"/>
              </a:rPr>
              <a:t>млн. рублей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57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24591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116631"/>
            <a:ext cx="8064896" cy="61555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17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Республики </a:t>
            </a:r>
            <a:endParaRPr lang="ru-RU" sz="1700" b="1" dirty="0" smtClean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700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физической культуры и спорта»</a:t>
            </a:r>
            <a:endParaRPr lang="ru-RU" sz="1700" dirty="0">
              <a:solidFill>
                <a:srgbClr val="FFFF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2435941392"/>
              </p:ext>
            </p:extLst>
          </p:nvPr>
        </p:nvGraphicFramePr>
        <p:xfrm>
          <a:off x="6228184" y="980728"/>
          <a:ext cx="2808312" cy="57606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Скругленный прямоугольник 4"/>
          <p:cNvSpPr/>
          <p:nvPr/>
        </p:nvSpPr>
        <p:spPr>
          <a:xfrm>
            <a:off x="101073" y="3617590"/>
            <a:ext cx="5992892" cy="648072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100" b="1" dirty="0">
                <a:solidFill>
                  <a:schemeClr val="tx1"/>
                </a:solidFill>
              </a:rPr>
              <a:t>Отношение средней заработной платы работников, занятых в сфере физической культуры и спорта, к средней заработной плате в Чувашской Республике </a:t>
            </a: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86560" y="4437112"/>
            <a:ext cx="6007405" cy="601742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100" b="1" dirty="0">
                <a:solidFill>
                  <a:schemeClr val="tx1"/>
                </a:solidFill>
              </a:rPr>
              <a:t>Доля населения Чувашской Республики, систематически занимающегося физической культурой и спортом</a:t>
            </a: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127493" y="5157192"/>
            <a:ext cx="5997606" cy="643934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100" b="1" dirty="0">
                <a:solidFill>
                  <a:schemeClr val="tx1"/>
                </a:solidFill>
              </a:rPr>
              <a:t>Уровень обеспеченности спортивными сооружениями исходя из единовременной пропускной способности объектов спорта</a:t>
            </a: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127494" y="5949280"/>
            <a:ext cx="5997606" cy="72008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100" b="1" dirty="0">
                <a:solidFill>
                  <a:schemeClr val="tx1"/>
                </a:solidFill>
              </a:rPr>
              <a:t>Доля спортсменов Чувашской Республики, принявших участие во всероссийских и международных соревнованиях, в общей </a:t>
            </a:r>
            <a:r>
              <a:rPr lang="ru-RU" sz="1100" b="1" dirty="0" smtClean="0">
                <a:solidFill>
                  <a:schemeClr val="tx1"/>
                </a:solidFill>
              </a:rPr>
              <a:t>численности </a:t>
            </a:r>
            <a:r>
              <a:rPr lang="ru-RU" sz="1100" b="1" dirty="0">
                <a:solidFill>
                  <a:schemeClr val="tx1"/>
                </a:solidFill>
              </a:rPr>
              <a:t>занимающихся в спортивных учреждениях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782705" y="3045888"/>
            <a:ext cx="2592288" cy="50405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</a:rPr>
              <a:t>Показатели (индикаторы)</a:t>
            </a:r>
            <a:endParaRPr lang="ru-RU" sz="1400" b="1" dirty="0">
              <a:solidFill>
                <a:schemeClr val="bg1"/>
              </a:solidFill>
            </a:endParaRPr>
          </a:p>
        </p:txBody>
      </p:sp>
      <p:pic>
        <p:nvPicPr>
          <p:cNvPr id="4" name="Picture 2" descr="C:\Users\e.babaeva\Desktop\картинки\IMG_3126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73" y="1142025"/>
            <a:ext cx="2284266" cy="1895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e.babaeva\Desktop\картинки\IMG_3125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8261" y="1169324"/>
            <a:ext cx="1745204" cy="1876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e.babaeva\Desktop\картинки\2016-rio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5535" y="1038274"/>
            <a:ext cx="1525141" cy="1977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58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8466677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0"/>
            <a:ext cx="8208912" cy="980728"/>
          </a:xfrm>
        </p:spPr>
        <p:txBody>
          <a:bodyPr/>
          <a:lstStyle/>
          <a:p>
            <a:r>
              <a:rPr lang="ru-RU" sz="1600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</a:t>
            </a:r>
            <a:r>
              <a:rPr lang="ru-RU" sz="16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Чувашской </a:t>
            </a:r>
            <a:r>
              <a:rPr lang="ru-RU" sz="1600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 «Развитие потенциала природно-сырьевых ресурсов и обеспечение экологической безопасности»</a:t>
            </a:r>
            <a:endParaRPr lang="ru-RU" sz="1600" b="1" dirty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39439871"/>
              </p:ext>
            </p:extLst>
          </p:nvPr>
        </p:nvGraphicFramePr>
        <p:xfrm>
          <a:off x="323528" y="1101620"/>
          <a:ext cx="8496944" cy="57606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59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35962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Подзаголовок 2"/>
          <p:cNvSpPr txBox="1">
            <a:spLocks/>
          </p:cNvSpPr>
          <p:nvPr/>
        </p:nvSpPr>
        <p:spPr bwMode="auto">
          <a:xfrm>
            <a:off x="214282" y="571480"/>
            <a:ext cx="3571900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  <a:buFont typeface="Arial" charset="0"/>
              <a:buNone/>
            </a:pPr>
            <a:endParaRPr lang="ru-RU" sz="2000" b="1" dirty="0">
              <a:gradFill flip="none" rotWithShape="1">
                <a:gsLst>
                  <a:gs pos="0">
                    <a:srgbClr val="953735">
                      <a:shade val="30000"/>
                      <a:satMod val="115000"/>
                    </a:srgbClr>
                  </a:gs>
                  <a:gs pos="50000">
                    <a:srgbClr val="953735">
                      <a:shade val="67500"/>
                      <a:satMod val="115000"/>
                    </a:srgbClr>
                  </a:gs>
                  <a:gs pos="100000">
                    <a:srgbClr val="953735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44" name="Rectangle 89"/>
          <p:cNvSpPr>
            <a:spLocks noChangeAspect="1" noChangeArrowheads="1"/>
          </p:cNvSpPr>
          <p:nvPr/>
        </p:nvSpPr>
        <p:spPr bwMode="auto">
          <a:xfrm>
            <a:off x="4311650" y="1839913"/>
            <a:ext cx="366713" cy="1000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/>
          <a:lstStyle/>
          <a:p>
            <a:pPr eaLnBrk="0" hangingPunct="0"/>
            <a:r>
              <a:rPr lang="en-US" sz="1600" i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1048" name="Rectangle 172"/>
          <p:cNvSpPr>
            <a:spLocks noChangeArrowheads="1"/>
          </p:cNvSpPr>
          <p:nvPr/>
        </p:nvSpPr>
        <p:spPr bwMode="auto">
          <a:xfrm>
            <a:off x="7524750" y="1469509"/>
            <a:ext cx="184731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9552" y="1772816"/>
            <a:ext cx="7992888" cy="4485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25000"/>
              </a:lnSpc>
              <a:spcBef>
                <a:spcPts val="1200"/>
              </a:spcBef>
              <a:buFontTx/>
              <a:buAutoNum type="arabicPeriod"/>
            </a:pPr>
            <a:endParaRPr lang="ru-RU" sz="2000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017178" y="260649"/>
            <a:ext cx="7322369" cy="432047"/>
          </a:xfrm>
          <a:prstGeom prst="rect">
            <a:avLst/>
          </a:prstGeom>
          <a:gradFill flip="none" rotWithShape="1">
            <a:gsLst>
              <a:gs pos="0">
                <a:srgbClr val="FFF200"/>
              </a:gs>
              <a:gs pos="25000">
                <a:srgbClr val="FFC000"/>
              </a:gs>
              <a:gs pos="71000">
                <a:srgbClr val="C00000"/>
              </a:gs>
              <a:gs pos="100000">
                <a:srgbClr val="4D0808"/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20000"/>
              </a:spcBef>
              <a:buFont typeface="Arial" charset="0"/>
              <a:buNone/>
              <a:defRPr/>
            </a:pPr>
            <a:r>
              <a:rPr lang="ru-RU" sz="2400" b="1" dirty="0">
                <a:solidFill>
                  <a:prstClr val="black"/>
                </a:solidFill>
              </a:rPr>
              <a:t>    </a:t>
            </a:r>
            <a:r>
              <a:rPr lang="ru-RU" sz="2400" b="1" i="1" dirty="0">
                <a:solidFill>
                  <a:prstClr val="black"/>
                </a:solidFill>
              </a:rPr>
              <a:t> </a:t>
            </a:r>
            <a:r>
              <a:rPr lang="ru-RU" sz="2400" b="1" i="1" dirty="0" smtClean="0">
                <a:solidFill>
                  <a:prstClr val="white"/>
                </a:solidFill>
              </a:rPr>
              <a:t>Доходы бюджета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000232" y="1428736"/>
            <a:ext cx="5572164" cy="461665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75000"/>
                  <a:shade val="30000"/>
                  <a:satMod val="115000"/>
                </a:schemeClr>
              </a:gs>
              <a:gs pos="50000">
                <a:schemeClr val="bg2">
                  <a:lumMod val="75000"/>
                  <a:shade val="67500"/>
                  <a:satMod val="115000"/>
                </a:schemeClr>
              </a:gs>
              <a:gs pos="100000">
                <a:schemeClr val="bg2">
                  <a:lumMod val="75000"/>
                  <a:shade val="100000"/>
                  <a:satMod val="115000"/>
                </a:schemeClr>
              </a:gs>
            </a:gsLst>
            <a:lin ang="2700000" scaled="1"/>
            <a:tileRect/>
          </a:gradFill>
          <a:ln>
            <a:solidFill>
              <a:schemeClr val="accent4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prstClr val="white"/>
                </a:solidFill>
                <a:latin typeface="Calibri"/>
                <a:cs typeface="+mn-cs"/>
              </a:rPr>
              <a:t>Доходы бюджета</a:t>
            </a:r>
          </a:p>
        </p:txBody>
      </p:sp>
      <p:sp>
        <p:nvSpPr>
          <p:cNvPr id="13" name="Line 13"/>
          <p:cNvSpPr>
            <a:spLocks noChangeShapeType="1"/>
          </p:cNvSpPr>
          <p:nvPr/>
        </p:nvSpPr>
        <p:spPr bwMode="auto">
          <a:xfrm rot="11973797" flipH="1" flipV="1">
            <a:off x="3471069" y="1904057"/>
            <a:ext cx="0" cy="857256"/>
          </a:xfrm>
          <a:prstGeom prst="line">
            <a:avLst/>
          </a:prstGeom>
          <a:noFill/>
          <a:ln w="79375">
            <a:gradFill>
              <a:gsLst>
                <a:gs pos="49000">
                  <a:schemeClr val="accent6">
                    <a:lumMod val="75000"/>
                  </a:schemeClr>
                </a:gs>
                <a:gs pos="4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  <a:round/>
            <a:headEnd/>
            <a:tailEnd type="triangle" w="med" len="med"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libri"/>
              <a:cs typeface="+mn-cs"/>
            </a:endParaRPr>
          </a:p>
        </p:txBody>
      </p:sp>
      <p:sp>
        <p:nvSpPr>
          <p:cNvPr id="14" name="Line 13"/>
          <p:cNvSpPr>
            <a:spLocks noChangeShapeType="1"/>
          </p:cNvSpPr>
          <p:nvPr/>
        </p:nvSpPr>
        <p:spPr bwMode="auto">
          <a:xfrm rot="9132045" flipH="1" flipV="1">
            <a:off x="6157898" y="1860922"/>
            <a:ext cx="45719" cy="991536"/>
          </a:xfrm>
          <a:prstGeom prst="line">
            <a:avLst/>
          </a:prstGeom>
          <a:noFill/>
          <a:ln w="79375">
            <a:gradFill>
              <a:gsLst>
                <a:gs pos="49000">
                  <a:schemeClr val="accent6">
                    <a:lumMod val="75000"/>
                  </a:schemeClr>
                </a:gs>
                <a:gs pos="4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  <a:round/>
            <a:headEnd/>
            <a:tailEnd type="triangle" w="med" len="med"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libri"/>
              <a:cs typeface="+mn-cs"/>
            </a:endParaRPr>
          </a:p>
        </p:txBody>
      </p:sp>
      <p:sp>
        <p:nvSpPr>
          <p:cNvPr id="15" name="Блок-схема: процесс 14"/>
          <p:cNvSpPr/>
          <p:nvPr/>
        </p:nvSpPr>
        <p:spPr>
          <a:xfrm>
            <a:off x="285720" y="2714620"/>
            <a:ext cx="4286280" cy="714380"/>
          </a:xfrm>
          <a:prstGeom prst="flowChartProcess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prstClr val="white"/>
                </a:solidFill>
              </a:rPr>
              <a:t>Собственные средства </a:t>
            </a:r>
            <a:r>
              <a:rPr lang="ru-RU" sz="1400" dirty="0">
                <a:solidFill>
                  <a:prstClr val="white"/>
                </a:solidFill>
              </a:rPr>
              <a:t>– это средства,  не имеющие определенной цели </a:t>
            </a:r>
            <a:r>
              <a:rPr lang="ru-RU" sz="1400" dirty="0" smtClean="0">
                <a:solidFill>
                  <a:prstClr val="white"/>
                </a:solidFill>
              </a:rPr>
              <a:t>расходования (за исключением поступлений в дорожный фонд)</a:t>
            </a:r>
            <a:endParaRPr lang="ru-RU" sz="1400" dirty="0">
              <a:solidFill>
                <a:prstClr val="white"/>
              </a:solidFill>
            </a:endParaRPr>
          </a:p>
        </p:txBody>
      </p:sp>
      <p:sp>
        <p:nvSpPr>
          <p:cNvPr id="16" name="Блок-схема: процесс 15"/>
          <p:cNvSpPr/>
          <p:nvPr/>
        </p:nvSpPr>
        <p:spPr>
          <a:xfrm>
            <a:off x="5143504" y="2786058"/>
            <a:ext cx="3857652" cy="714380"/>
          </a:xfrm>
          <a:prstGeom prst="flowChartProcess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prstClr val="white"/>
                </a:solidFill>
              </a:rPr>
              <a:t>Целевые </a:t>
            </a:r>
            <a:r>
              <a:rPr lang="ru-RU" sz="1400" b="1" dirty="0" smtClean="0">
                <a:solidFill>
                  <a:prstClr val="white"/>
                </a:solidFill>
              </a:rPr>
              <a:t>средства - </a:t>
            </a:r>
            <a:r>
              <a:rPr lang="ru-RU" sz="1400" dirty="0">
                <a:solidFill>
                  <a:prstClr val="white"/>
                </a:solidFill>
              </a:rPr>
              <a:t>это средства, которые должны быть израсходованы строго по целевому назначению.</a:t>
            </a:r>
            <a:endParaRPr lang="ru-RU" sz="1400" b="1" dirty="0">
              <a:solidFill>
                <a:prstClr val="white"/>
              </a:solidFill>
            </a:endParaRPr>
          </a:p>
        </p:txBody>
      </p:sp>
      <p:grpSp>
        <p:nvGrpSpPr>
          <p:cNvPr id="17" name="Группа 39"/>
          <p:cNvGrpSpPr>
            <a:grpSpLocks/>
          </p:cNvGrpSpPr>
          <p:nvPr/>
        </p:nvGrpSpPr>
        <p:grpSpPr bwMode="auto">
          <a:xfrm>
            <a:off x="357188" y="3429000"/>
            <a:ext cx="3857625" cy="787400"/>
            <a:chOff x="1140594" y="3214686"/>
            <a:chExt cx="2431274" cy="1143802"/>
          </a:xfrm>
        </p:grpSpPr>
        <p:cxnSp>
          <p:nvCxnSpPr>
            <p:cNvPr id="18" name="Прямая соединительная линия 17"/>
            <p:cNvCxnSpPr/>
            <p:nvPr/>
          </p:nvCxnSpPr>
          <p:spPr>
            <a:xfrm>
              <a:off x="1142595" y="3858075"/>
              <a:ext cx="2427272" cy="2305"/>
            </a:xfrm>
            <a:prstGeom prst="line">
              <a:avLst/>
            </a:prstGeom>
            <a:ln w="28575">
              <a:solidFill>
                <a:srgbClr val="990033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 rot="5400000" flipH="1" flipV="1">
              <a:off x="2034231" y="3538687"/>
              <a:ext cx="648001" cy="0"/>
            </a:xfrm>
            <a:prstGeom prst="line">
              <a:avLst/>
            </a:prstGeom>
            <a:ln w="28575">
              <a:solidFill>
                <a:srgbClr val="990033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Прямая соединительная линия 19"/>
            <p:cNvCxnSpPr/>
            <p:nvPr/>
          </p:nvCxnSpPr>
          <p:spPr>
            <a:xfrm rot="5400000" flipH="1" flipV="1">
              <a:off x="891388" y="4107281"/>
              <a:ext cx="500413" cy="2001"/>
            </a:xfrm>
            <a:prstGeom prst="line">
              <a:avLst/>
            </a:prstGeom>
            <a:ln w="28575">
              <a:solidFill>
                <a:srgbClr val="990033"/>
              </a:solidFill>
              <a:prstDash val="sysDot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/>
            <p:cNvCxnSpPr/>
            <p:nvPr/>
          </p:nvCxnSpPr>
          <p:spPr>
            <a:xfrm rot="5400000" flipH="1" flipV="1">
              <a:off x="2107025" y="4107281"/>
              <a:ext cx="500413" cy="2001"/>
            </a:xfrm>
            <a:prstGeom prst="line">
              <a:avLst/>
            </a:prstGeom>
            <a:ln w="28575">
              <a:solidFill>
                <a:srgbClr val="990033"/>
              </a:solidFill>
              <a:prstDash val="sysDot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Прямая соединительная линия 21"/>
            <p:cNvCxnSpPr/>
            <p:nvPr/>
          </p:nvCxnSpPr>
          <p:spPr>
            <a:xfrm rot="5400000" flipH="1" flipV="1">
              <a:off x="3320661" y="4107281"/>
              <a:ext cx="500413" cy="2001"/>
            </a:xfrm>
            <a:prstGeom prst="line">
              <a:avLst/>
            </a:prstGeom>
            <a:ln w="28575">
              <a:solidFill>
                <a:srgbClr val="990033"/>
              </a:solidFill>
              <a:prstDash val="sysDot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Прямоугольник 22"/>
          <p:cNvSpPr/>
          <p:nvPr/>
        </p:nvSpPr>
        <p:spPr>
          <a:xfrm>
            <a:off x="142875" y="4357688"/>
            <a:ext cx="1214438" cy="8921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57150" cmpd="dbl">
            <a:solidFill>
              <a:srgbClr val="990033"/>
            </a:solidFill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solidFill>
                  <a:prstClr val="black"/>
                </a:solidFill>
                <a:latin typeface="Calibri"/>
                <a:cs typeface="+mn-cs"/>
              </a:rPr>
              <a:t>Налоговые доходы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1571625" y="4357688"/>
            <a:ext cx="1428750" cy="83026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57150" cmpd="dbl">
            <a:solidFill>
              <a:srgbClr val="990033"/>
            </a:solidFill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solidFill>
                  <a:prstClr val="black"/>
                </a:solidFill>
                <a:latin typeface="Calibri"/>
                <a:cs typeface="+mn-cs"/>
              </a:rPr>
              <a:t>Неналоговые доходы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3143250" y="4357688"/>
            <a:ext cx="1500188" cy="2032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57150" cmpd="dbl">
            <a:solidFill>
              <a:srgbClr val="990033"/>
            </a:solidFill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prstClr val="black"/>
                </a:solidFill>
                <a:latin typeface="Calibri"/>
                <a:cs typeface="+mn-cs"/>
              </a:rPr>
              <a:t>- дотации </a:t>
            </a:r>
            <a:r>
              <a:rPr 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на выравнивание  бюджетной  обеспеченности;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 дотации на поддержку мер по обеспечению </a:t>
            </a:r>
            <a:r>
              <a:rPr lang="ru-RU" sz="1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сбалансирован-ности</a:t>
            </a:r>
            <a:r>
              <a:rPr 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бюджетов.</a:t>
            </a:r>
            <a:endParaRPr lang="ru-RU" sz="1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6" name="Группа 39"/>
          <p:cNvGrpSpPr>
            <a:grpSpLocks/>
          </p:cNvGrpSpPr>
          <p:nvPr/>
        </p:nvGrpSpPr>
        <p:grpSpPr bwMode="auto">
          <a:xfrm>
            <a:off x="5357813" y="3500438"/>
            <a:ext cx="3286125" cy="787400"/>
            <a:chOff x="1140594" y="3214686"/>
            <a:chExt cx="2431274" cy="1143802"/>
          </a:xfrm>
        </p:grpSpPr>
        <p:cxnSp>
          <p:nvCxnSpPr>
            <p:cNvPr id="27" name="Прямая соединительная линия 26"/>
            <p:cNvCxnSpPr/>
            <p:nvPr/>
          </p:nvCxnSpPr>
          <p:spPr>
            <a:xfrm>
              <a:off x="1141768" y="3858074"/>
              <a:ext cx="2428925" cy="2307"/>
            </a:xfrm>
            <a:prstGeom prst="line">
              <a:avLst/>
            </a:prstGeom>
            <a:ln w="28575">
              <a:solidFill>
                <a:srgbClr val="990033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Прямая соединительная линия 27"/>
            <p:cNvCxnSpPr/>
            <p:nvPr/>
          </p:nvCxnSpPr>
          <p:spPr>
            <a:xfrm rot="5400000" flipH="1" flipV="1">
              <a:off x="2033405" y="3538687"/>
              <a:ext cx="648000" cy="0"/>
            </a:xfrm>
            <a:prstGeom prst="line">
              <a:avLst/>
            </a:prstGeom>
            <a:ln w="28575">
              <a:solidFill>
                <a:srgbClr val="990033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Прямая соединительная линия 28"/>
            <p:cNvCxnSpPr/>
            <p:nvPr/>
          </p:nvCxnSpPr>
          <p:spPr>
            <a:xfrm rot="5400000" flipH="1" flipV="1">
              <a:off x="890974" y="4107693"/>
              <a:ext cx="500414" cy="1174"/>
            </a:xfrm>
            <a:prstGeom prst="line">
              <a:avLst/>
            </a:prstGeom>
            <a:ln w="28575">
              <a:solidFill>
                <a:srgbClr val="990033"/>
              </a:solidFill>
              <a:prstDash val="sysDot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Прямая соединительная линия 29"/>
            <p:cNvCxnSpPr/>
            <p:nvPr/>
          </p:nvCxnSpPr>
          <p:spPr>
            <a:xfrm rot="5400000" flipH="1" flipV="1">
              <a:off x="2106611" y="4107694"/>
              <a:ext cx="500414" cy="1175"/>
            </a:xfrm>
            <a:prstGeom prst="line">
              <a:avLst/>
            </a:prstGeom>
            <a:ln w="28575">
              <a:solidFill>
                <a:srgbClr val="990033"/>
              </a:solidFill>
              <a:prstDash val="sysDot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Прямая соединительная линия 30"/>
            <p:cNvCxnSpPr/>
            <p:nvPr/>
          </p:nvCxnSpPr>
          <p:spPr>
            <a:xfrm rot="5400000" flipH="1" flipV="1">
              <a:off x="3321074" y="4107694"/>
              <a:ext cx="500414" cy="1175"/>
            </a:xfrm>
            <a:prstGeom prst="line">
              <a:avLst/>
            </a:prstGeom>
            <a:ln w="28575">
              <a:solidFill>
                <a:srgbClr val="990033"/>
              </a:solidFill>
              <a:prstDash val="sysDot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Прямоугольник 31"/>
          <p:cNvSpPr/>
          <p:nvPr/>
        </p:nvSpPr>
        <p:spPr>
          <a:xfrm>
            <a:off x="6215063" y="4500563"/>
            <a:ext cx="1285875" cy="5842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57150" cmpd="dbl">
            <a:solidFill>
              <a:srgbClr val="990033"/>
            </a:solidFill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solidFill>
                  <a:prstClr val="black"/>
                </a:solidFill>
                <a:latin typeface="Calibri"/>
                <a:cs typeface="+mn-cs"/>
              </a:rPr>
              <a:t>Субвенции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4857750" y="4500563"/>
            <a:ext cx="1214438" cy="5842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57150" cmpd="dbl">
            <a:solidFill>
              <a:srgbClr val="990033"/>
            </a:solidFill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solidFill>
                  <a:prstClr val="black"/>
                </a:solidFill>
                <a:latin typeface="Calibri"/>
                <a:cs typeface="+mn-cs"/>
              </a:rPr>
              <a:t>Субсидии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7643813" y="4500563"/>
            <a:ext cx="1357312" cy="71596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57150" cmpd="dbl">
            <a:solidFill>
              <a:srgbClr val="990033"/>
            </a:solidFill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50" dirty="0">
                <a:solidFill>
                  <a:prstClr val="black"/>
                </a:solidFill>
                <a:latin typeface="Calibri"/>
                <a:cs typeface="+mn-cs"/>
              </a:rPr>
              <a:t>Иные межбюджетные трансферты</a:t>
            </a:r>
            <a:endParaRPr lang="ru-RU" sz="1600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552250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6560" y="979323"/>
            <a:ext cx="2148609" cy="14395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2857125137"/>
              </p:ext>
            </p:extLst>
          </p:nvPr>
        </p:nvGraphicFramePr>
        <p:xfrm>
          <a:off x="6228184" y="980728"/>
          <a:ext cx="2808312" cy="57606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5" name="Скругленный прямоугольник 4"/>
          <p:cNvSpPr/>
          <p:nvPr/>
        </p:nvSpPr>
        <p:spPr>
          <a:xfrm>
            <a:off x="96359" y="2755249"/>
            <a:ext cx="5964980" cy="504056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100" b="1" dirty="0" smtClean="0">
                <a:solidFill>
                  <a:schemeClr val="tx1"/>
                </a:solidFill>
              </a:rPr>
              <a:t>Объем добычи общераспространенных полезных ископаемых</a:t>
            </a:r>
            <a:endParaRPr lang="ru-RU" sz="1100" b="1" dirty="0">
              <a:solidFill>
                <a:schemeClr val="tx1"/>
              </a:solidFill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86560" y="3259306"/>
            <a:ext cx="6007405" cy="601742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100" b="1" dirty="0" smtClean="0">
                <a:solidFill>
                  <a:schemeClr val="tx1"/>
                </a:solidFill>
              </a:rPr>
              <a:t>Доля водохозяйственных участков, класс качества которых (по индексу загрязнения вод) повысился, в общем количестве водохозяйственных участков, расположенных на территории Чувашской Республики</a:t>
            </a:r>
            <a:endParaRPr lang="ru-RU" sz="1100" b="1" dirty="0">
              <a:solidFill>
                <a:schemeClr val="tx1"/>
              </a:solidFill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86562" y="3861048"/>
            <a:ext cx="5997606" cy="643934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100" b="1" dirty="0" smtClean="0">
                <a:solidFill>
                  <a:schemeClr val="tx1"/>
                </a:solidFill>
              </a:rPr>
              <a:t>Выбросы в атмосферный воздух вредных (загрязняющих) веществ, отходящих от стационарных источников</a:t>
            </a:r>
            <a:endParaRPr lang="ru-RU" sz="1100" b="1" dirty="0">
              <a:solidFill>
                <a:schemeClr val="tx1"/>
              </a:solidFill>
            </a:endParaRP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86560" y="4504982"/>
            <a:ext cx="5997608" cy="504056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100" b="1" dirty="0" smtClean="0">
                <a:solidFill>
                  <a:schemeClr val="tx1"/>
                </a:solidFill>
              </a:rPr>
              <a:t>Доля лесных пожаров, возникших по вине граждан, в общем количестве лесных пожаров</a:t>
            </a:r>
            <a:endParaRPr lang="ru-RU" sz="1100" b="1" dirty="0">
              <a:solidFill>
                <a:schemeClr val="tx1"/>
              </a:solidFill>
            </a:endParaRP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86561" y="5009038"/>
            <a:ext cx="5997607" cy="504056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100" b="1" dirty="0" smtClean="0">
                <a:solidFill>
                  <a:schemeClr val="tx1"/>
                </a:solidFill>
              </a:rPr>
              <a:t>Освоение расчетной лесосеки</a:t>
            </a:r>
            <a:endParaRPr lang="ru-RU" sz="1100" b="1" dirty="0">
              <a:solidFill>
                <a:schemeClr val="tx1"/>
              </a:solidFill>
            </a:endParaRPr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86562" y="5513457"/>
            <a:ext cx="5997606" cy="504056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100" b="1" dirty="0" smtClean="0">
                <a:solidFill>
                  <a:schemeClr val="tx1"/>
                </a:solidFill>
              </a:rPr>
              <a:t>Доля уловленных и обезвреженных загрязняющих веществ в общем количестве отходящих от стационарных источников загрязняющих веществ</a:t>
            </a:r>
            <a:endParaRPr lang="ru-RU" sz="1100" b="1" dirty="0">
              <a:solidFill>
                <a:schemeClr val="tx1"/>
              </a:solidFill>
            </a:endParaRPr>
          </a:p>
        </p:txBody>
      </p:sp>
      <p:sp>
        <p:nvSpPr>
          <p:cNvPr id="38" name="Скругленный прямоугольник 37"/>
          <p:cNvSpPr/>
          <p:nvPr/>
        </p:nvSpPr>
        <p:spPr>
          <a:xfrm>
            <a:off x="86560" y="6017513"/>
            <a:ext cx="5997608" cy="764704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100" b="1" dirty="0" smtClean="0">
                <a:solidFill>
                  <a:schemeClr val="tx1"/>
                </a:solidFill>
              </a:rPr>
              <a:t>Объем платежей в бюджетную систему Российской Федерации от использования лесов, расположенных на землях лесного фонда, в расчете на 1 га земель лесного фонда</a:t>
            </a:r>
            <a:endParaRPr lang="ru-RU" sz="1100" b="1" dirty="0">
              <a:solidFill>
                <a:schemeClr val="tx1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782705" y="2132856"/>
            <a:ext cx="2592288" cy="50405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</a:rPr>
              <a:t>Показатели (индикаторы)</a:t>
            </a:r>
            <a:endParaRPr lang="ru-RU" sz="1400" b="1" dirty="0"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99992" y="908721"/>
            <a:ext cx="1687572" cy="15101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79457" y="907709"/>
            <a:ext cx="2125591" cy="11963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Заголовок 1"/>
          <p:cNvSpPr>
            <a:spLocks noGrp="1"/>
          </p:cNvSpPr>
          <p:nvPr>
            <p:ph type="title"/>
          </p:nvPr>
        </p:nvSpPr>
        <p:spPr>
          <a:xfrm>
            <a:off x="755576" y="0"/>
            <a:ext cx="8208912" cy="980728"/>
          </a:xfrm>
        </p:spPr>
        <p:txBody>
          <a:bodyPr/>
          <a:lstStyle/>
          <a:p>
            <a:r>
              <a:rPr lang="ru-RU" sz="1600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</a:t>
            </a:r>
            <a:r>
              <a:rPr lang="ru-RU" sz="16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Чувашской </a:t>
            </a:r>
            <a:r>
              <a:rPr lang="ru-RU" sz="1600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 «Развитие потенциала природно-сырьевых ресурсов и обеспечение экологической безопасности»</a:t>
            </a:r>
            <a:endParaRPr lang="ru-RU" sz="1600" b="1" dirty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60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278959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0"/>
            <a:ext cx="8208912" cy="980728"/>
          </a:xfrm>
        </p:spPr>
        <p:txBody>
          <a:bodyPr/>
          <a:lstStyle/>
          <a:p>
            <a:r>
              <a:rPr lang="ru-RU" sz="14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Подпрограммы «Пассажирский транспорт», «Развитие навигационной инфраструктуры с использованием системы ГЛОНАСС на транспорте», «Расширение использования природного газа в качестве моторного топлива» государственной программы Чувашской Республики «Развитие транспортной системы Чувашской Республики</a:t>
            </a:r>
            <a:r>
              <a:rPr lang="ru-RU" sz="1400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1400" b="1" dirty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71618148"/>
              </p:ext>
            </p:extLst>
          </p:nvPr>
        </p:nvGraphicFramePr>
        <p:xfrm>
          <a:off x="107504" y="1124744"/>
          <a:ext cx="8928992" cy="54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61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5319285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 В Е Д Е Н И Я </a:t>
            </a:r>
            <a:br>
              <a:rPr lang="ru-RU" sz="16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 достижении значений показателей (индикаторов) государственной программы Чувашской Республики «Развитие транспортной системы Чувашской Республики</a:t>
            </a:r>
            <a:r>
              <a:rPr lang="ru-RU" sz="1600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5952450"/>
              </p:ext>
            </p:extLst>
          </p:nvPr>
        </p:nvGraphicFramePr>
        <p:xfrm>
          <a:off x="179512" y="1124744"/>
          <a:ext cx="8784975" cy="2673587"/>
        </p:xfrm>
        <a:graphic>
          <a:graphicData uri="http://schemas.openxmlformats.org/drawingml/2006/table">
            <a:tbl>
              <a:tblPr/>
              <a:tblGrid>
                <a:gridCol w="4680520"/>
                <a:gridCol w="792088"/>
                <a:gridCol w="792088"/>
                <a:gridCol w="792088"/>
                <a:gridCol w="864096"/>
                <a:gridCol w="864095"/>
              </a:tblGrid>
              <a:tr h="752939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Наименование показателя (индикатора)</a:t>
                      </a:r>
                    </a:p>
                    <a:p>
                      <a:pPr algn="l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6030" marR="6030" marT="60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Единица измерения</a:t>
                      </a:r>
                    </a:p>
                    <a:p>
                      <a:pPr algn="l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6030" marR="6030" marT="60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Значения показателей (индикаторов) государственной программы Чувашской Республики «Развитие транспортной системы Чувашской Республики» на 2013-2020 годы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030" marR="6030" marT="60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9139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Факт 2014</a:t>
                      </a:r>
                    </a:p>
                  </a:txBody>
                  <a:tcPr marL="6833" marR="6833" marT="6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План 2015</a:t>
                      </a:r>
                    </a:p>
                  </a:txBody>
                  <a:tcPr marL="6833" marR="6833" marT="6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Факт 2015</a:t>
                      </a:r>
                    </a:p>
                  </a:txBody>
                  <a:tcPr marL="6833" marR="6833" marT="6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План 2016</a:t>
                      </a:r>
                    </a:p>
                  </a:txBody>
                  <a:tcPr marL="6833" marR="6833" marT="6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9043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030" marR="6030" marT="60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030" marR="6030" marT="60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030" marR="6030" marT="60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030" marR="6030" marT="60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030" marR="6030" marT="60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030" marR="6030" marT="60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90431">
                <a:tc gridSpan="6"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подпрограмма «Развитие навигационной инфраструктуры с использованием системы ГЛОНАСС на транспорте" </a:t>
                      </a:r>
                    </a:p>
                  </a:txBody>
                  <a:tcPr marL="6030" marR="6030" marT="60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63035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Доля </a:t>
                      </a:r>
                      <a:r>
                        <a:rPr lang="ru-RU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оснащеных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аппаратурой спутниковой навигации ГЛОНАСС транспортных средств, зарегистрированных на территории 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ЧР,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используемых:  для перевозки 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пассажиров;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для перевозки опасных, крупногабаритных и тяжеловесных грузов; службой скорой медицинской помощи и пожарно-спасательной службой; в сферах сельского хозяйства, 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ЖКХ,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дорожно-строительного хозяйства</a:t>
                      </a:r>
                    </a:p>
                  </a:txBody>
                  <a:tcPr marL="6030" marR="6030" marT="603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%</a:t>
                      </a:r>
                    </a:p>
                  </a:txBody>
                  <a:tcPr marL="6030" marR="6030" marT="603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85</a:t>
                      </a:r>
                    </a:p>
                  </a:txBody>
                  <a:tcPr marL="6030" marR="6030" marT="603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90</a:t>
                      </a:r>
                    </a:p>
                  </a:txBody>
                  <a:tcPr marL="6030" marR="6030" marT="603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030" marR="6030" marT="603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85</a:t>
                      </a:r>
                    </a:p>
                  </a:txBody>
                  <a:tcPr marL="6030" marR="6030" marT="603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90431">
                <a:tc gridSpan="6"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подпрограмма 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«Расширение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использования природного газа в качестве моторного 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топлива»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030" marR="6030" marT="60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89929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Численность парка транспортных средств, работающих на компримированном природном газе</a:t>
                      </a:r>
                    </a:p>
                  </a:txBody>
                  <a:tcPr marL="6030" marR="6030" marT="603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единиц ежегодно</a:t>
                      </a:r>
                    </a:p>
                  </a:txBody>
                  <a:tcPr marL="6030" marR="6030" marT="603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45</a:t>
                      </a:r>
                    </a:p>
                  </a:txBody>
                  <a:tcPr marL="6030" marR="6030" marT="603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38</a:t>
                      </a:r>
                    </a:p>
                  </a:txBody>
                  <a:tcPr marL="6030" marR="6030" marT="603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030" marR="6030" marT="603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71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6030" marR="6030" marT="603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5437238"/>
              </p:ext>
            </p:extLst>
          </p:nvPr>
        </p:nvGraphicFramePr>
        <p:xfrm>
          <a:off x="179512" y="3789040"/>
          <a:ext cx="8784974" cy="2550109"/>
        </p:xfrm>
        <a:graphic>
          <a:graphicData uri="http://schemas.openxmlformats.org/drawingml/2006/table">
            <a:tbl>
              <a:tblPr/>
              <a:tblGrid>
                <a:gridCol w="504056"/>
                <a:gridCol w="4176464"/>
                <a:gridCol w="792088"/>
                <a:gridCol w="792088"/>
                <a:gridCol w="792088"/>
                <a:gridCol w="936104"/>
                <a:gridCol w="792086"/>
              </a:tblGrid>
              <a:tr h="180832">
                <a:tc gridSpan="7"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подпрограмма "Пассажирский транспорт"</a:t>
                      </a:r>
                    </a:p>
                  </a:txBody>
                  <a:tcPr marL="8611" marR="8611" marT="861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10280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8611" marR="8611" marT="861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Количество пассажиров, перевезенных:</a:t>
                      </a:r>
                    </a:p>
                  </a:txBody>
                  <a:tcPr marL="8611" marR="8611" marT="861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тыс. чел.</a:t>
                      </a:r>
                    </a:p>
                  </a:txBody>
                  <a:tcPr marL="8611" marR="8611" marT="8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171985,5</a:t>
                      </a:r>
                    </a:p>
                  </a:txBody>
                  <a:tcPr marL="8611" marR="8611" marT="8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187614,8</a:t>
                      </a:r>
                    </a:p>
                  </a:txBody>
                  <a:tcPr marL="8611" marR="8611" marT="8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166554,28</a:t>
                      </a:r>
                    </a:p>
                  </a:txBody>
                  <a:tcPr marL="8611" marR="8611" marT="8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167662,6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8611" marR="8611" marT="8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8083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1.1.</a:t>
                      </a:r>
                    </a:p>
                  </a:txBody>
                  <a:tcPr marL="8611" marR="8611" marT="8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Железнодорожным </a:t>
                      </a:r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транспортом:</a:t>
                      </a:r>
                    </a:p>
                  </a:txBody>
                  <a:tcPr marL="8611" marR="8611" marT="861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тыс. чел.</a:t>
                      </a:r>
                    </a:p>
                  </a:txBody>
                  <a:tcPr marL="8611" marR="8611" marT="8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1340,8</a:t>
                      </a:r>
                    </a:p>
                  </a:txBody>
                  <a:tcPr marL="8611" marR="8611" marT="8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1351,6</a:t>
                      </a:r>
                    </a:p>
                  </a:txBody>
                  <a:tcPr marL="8611" marR="8611" marT="8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1285,783</a:t>
                      </a:r>
                    </a:p>
                  </a:txBody>
                  <a:tcPr marL="8611" marR="8611" marT="8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1299,5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611" marR="8611" marT="8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8083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1.1.1.</a:t>
                      </a:r>
                    </a:p>
                  </a:txBody>
                  <a:tcPr marL="8611" marR="8611" marT="8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в пригородном сообщении</a:t>
                      </a:r>
                    </a:p>
                  </a:txBody>
                  <a:tcPr marL="8611" marR="8611" marT="861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тыс. чел.</a:t>
                      </a:r>
                    </a:p>
                  </a:txBody>
                  <a:tcPr marL="8611" marR="8611" marT="8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757,59</a:t>
                      </a:r>
                    </a:p>
                  </a:txBody>
                  <a:tcPr marL="8611" marR="8611" marT="8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755,5</a:t>
                      </a:r>
                    </a:p>
                  </a:txBody>
                  <a:tcPr marL="8611" marR="8611" marT="8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719,87</a:t>
                      </a:r>
                    </a:p>
                  </a:txBody>
                  <a:tcPr marL="8611" marR="8611" marT="8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721,3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611" marR="8611" marT="8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8083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1.1.2.</a:t>
                      </a:r>
                    </a:p>
                  </a:txBody>
                  <a:tcPr marL="8611" marR="8611" marT="8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поездами дальнего следования</a:t>
                      </a:r>
                    </a:p>
                  </a:txBody>
                  <a:tcPr marL="8611" marR="8611" marT="861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тыс. чел.</a:t>
                      </a:r>
                    </a:p>
                  </a:txBody>
                  <a:tcPr marL="8611" marR="8611" marT="8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583,21</a:t>
                      </a:r>
                    </a:p>
                  </a:txBody>
                  <a:tcPr marL="8611" marR="8611" marT="8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596,1</a:t>
                      </a:r>
                    </a:p>
                  </a:txBody>
                  <a:tcPr marL="8611" marR="8611" marT="8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565,913</a:t>
                      </a:r>
                    </a:p>
                  </a:txBody>
                  <a:tcPr marL="8611" marR="8611" marT="8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578,2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611" marR="8611" marT="8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1852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1.2.</a:t>
                      </a:r>
                    </a:p>
                  </a:txBody>
                  <a:tcPr marL="8611" marR="8611" marT="8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Автомобильным </a:t>
                      </a:r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транспортом</a:t>
                      </a:r>
                    </a:p>
                  </a:txBody>
                  <a:tcPr marL="8611" marR="8611" marT="861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тыс. чел.</a:t>
                      </a:r>
                    </a:p>
                  </a:txBody>
                  <a:tcPr marL="8611" marR="8611" marT="8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99300</a:t>
                      </a:r>
                    </a:p>
                  </a:txBody>
                  <a:tcPr marL="8611" marR="8611" marT="8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116900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611" marR="8611" marT="8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94000</a:t>
                      </a:r>
                    </a:p>
                  </a:txBody>
                  <a:tcPr marL="8611" marR="8611" marT="8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95000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611" marR="8611" marT="8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8482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1.3.</a:t>
                      </a:r>
                    </a:p>
                  </a:txBody>
                  <a:tcPr marL="8611" marR="8611" marT="8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Городским </a:t>
                      </a:r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наземным электрическим транспортом</a:t>
                      </a:r>
                    </a:p>
                  </a:txBody>
                  <a:tcPr marL="8611" marR="8611" marT="861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тыс. чел.</a:t>
                      </a:r>
                    </a:p>
                  </a:txBody>
                  <a:tcPr marL="8611" marR="8611" marT="8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71260</a:t>
                      </a:r>
                    </a:p>
                  </a:txBody>
                  <a:tcPr marL="8611" marR="8611" marT="8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69900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611" marR="8611" marT="8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71200</a:t>
                      </a:r>
                    </a:p>
                  </a:txBody>
                  <a:tcPr marL="8611" marR="8611" marT="8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70000</a:t>
                      </a:r>
                    </a:p>
                  </a:txBody>
                  <a:tcPr marL="8611" marR="8611" marT="8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1602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1.4.</a:t>
                      </a:r>
                    </a:p>
                  </a:txBody>
                  <a:tcPr marL="8611" marR="8611" marT="8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Внутренним </a:t>
                      </a:r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водным транспортом</a:t>
                      </a:r>
                    </a:p>
                  </a:txBody>
                  <a:tcPr marL="8611" marR="8611" marT="861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тыс. чел.</a:t>
                      </a:r>
                    </a:p>
                  </a:txBody>
                  <a:tcPr marL="8611" marR="8611" marT="8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84,7</a:t>
                      </a:r>
                    </a:p>
                  </a:txBody>
                  <a:tcPr marL="8611" marR="8611" marT="8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63,2</a:t>
                      </a:r>
                    </a:p>
                  </a:txBody>
                  <a:tcPr marL="8611" marR="8611" marT="8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68,5</a:t>
                      </a:r>
                    </a:p>
                  </a:txBody>
                  <a:tcPr marL="8611" marR="8611" marT="8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63,6</a:t>
                      </a:r>
                    </a:p>
                  </a:txBody>
                  <a:tcPr marL="8611" marR="8611" marT="8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4722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</a:t>
                      </a:r>
                    </a:p>
                  </a:txBody>
                  <a:tcPr marL="8611" marR="8611" marT="8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Протяженность железнодорожных линий общего пользования</a:t>
                      </a:r>
                    </a:p>
                  </a:txBody>
                  <a:tcPr marL="8611" marR="8611" marT="8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тыс. чел.</a:t>
                      </a:r>
                    </a:p>
                  </a:txBody>
                  <a:tcPr marL="8611" marR="8611" marT="8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424,4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611" marR="8611" marT="8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424,4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611" marR="8611" marT="8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424,4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611" marR="8611" marT="8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424,4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611" marR="8611" marT="8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1602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</a:t>
                      </a:r>
                    </a:p>
                  </a:txBody>
                  <a:tcPr marL="8611" marR="8611" marT="8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Количество обслуженных в аэропорту г. Чебоксары пассажиров</a:t>
                      </a:r>
                    </a:p>
                  </a:txBody>
                  <a:tcPr marL="8611" marR="8611" marT="8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тыс. чел.</a:t>
                      </a:r>
                    </a:p>
                  </a:txBody>
                  <a:tcPr marL="8611" marR="8611" marT="8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58,4</a:t>
                      </a:r>
                    </a:p>
                  </a:txBody>
                  <a:tcPr marL="8611" marR="8611" marT="8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35</a:t>
                      </a:r>
                    </a:p>
                  </a:txBody>
                  <a:tcPr marL="8611" marR="8611" marT="8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90</a:t>
                      </a:r>
                    </a:p>
                  </a:txBody>
                  <a:tcPr marL="8611" marR="8611" marT="8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36</a:t>
                      </a:r>
                    </a:p>
                  </a:txBody>
                  <a:tcPr marL="8611" marR="8611" marT="8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8944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</a:t>
                      </a:r>
                    </a:p>
                  </a:txBody>
                  <a:tcPr marL="8611" marR="8611" marT="8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Количество авиалиний</a:t>
                      </a:r>
                    </a:p>
                  </a:txBody>
                  <a:tcPr marL="8611" marR="8611" marT="8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ед.</a:t>
                      </a:r>
                    </a:p>
                  </a:txBody>
                  <a:tcPr marL="8611" marR="8611" marT="8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8611" marR="8611" marT="8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8611" marR="8611" marT="8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</a:t>
                      </a:r>
                    </a:p>
                  </a:txBody>
                  <a:tcPr marL="8611" marR="8611" marT="8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</a:t>
                      </a:r>
                    </a:p>
                  </a:txBody>
                  <a:tcPr marL="8611" marR="8611" marT="8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4444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</a:t>
                      </a:r>
                    </a:p>
                  </a:txBody>
                  <a:tcPr marL="8611" marR="8611" marT="8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Количество самолетовылетов в год из аэропорта г. Чебоксары</a:t>
                      </a:r>
                    </a:p>
                  </a:txBody>
                  <a:tcPr marL="8611" marR="8611" marT="8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ед.</a:t>
                      </a:r>
                    </a:p>
                  </a:txBody>
                  <a:tcPr marL="8611" marR="8611" marT="8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1901</a:t>
                      </a:r>
                    </a:p>
                  </a:txBody>
                  <a:tcPr marL="8611" marR="8611" marT="8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2100</a:t>
                      </a:r>
                    </a:p>
                  </a:txBody>
                  <a:tcPr marL="8611" marR="8611" marT="8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1941</a:t>
                      </a:r>
                    </a:p>
                  </a:txBody>
                  <a:tcPr marL="8611" marR="8611" marT="8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2150</a:t>
                      </a:r>
                    </a:p>
                  </a:txBody>
                  <a:tcPr marL="8611" marR="8611" marT="8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62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7323962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1437111198"/>
              </p:ext>
            </p:extLst>
          </p:nvPr>
        </p:nvGraphicFramePr>
        <p:xfrm>
          <a:off x="41613" y="1082162"/>
          <a:ext cx="7834047" cy="32109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2050" name="Picture 2" descr="T:\ОБП\Лукин\Картинки\i (1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7000" y="5260863"/>
            <a:ext cx="2151160" cy="12771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843808" y="1067045"/>
            <a:ext cx="1152128" cy="3231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500" b="1" dirty="0" smtClean="0">
                <a:solidFill>
                  <a:prstClr val="black"/>
                </a:solidFill>
                <a:latin typeface="TimesET" pitchFamily="2" charset="0"/>
              </a:rPr>
              <a:t>2892,2</a:t>
            </a:r>
            <a:endParaRPr lang="ru-RU" sz="1500" b="1" dirty="0">
              <a:solidFill>
                <a:prstClr val="black"/>
              </a:solidFill>
              <a:latin typeface="TimesET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27584" y="1082162"/>
            <a:ext cx="936104" cy="3231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500" b="1" dirty="0" smtClean="0">
                <a:solidFill>
                  <a:prstClr val="black"/>
                </a:solidFill>
                <a:latin typeface="TimesET" pitchFamily="2" charset="0"/>
              </a:rPr>
              <a:t>3002,1</a:t>
            </a:r>
            <a:endParaRPr lang="ru-RU" sz="1500" b="1" dirty="0">
              <a:solidFill>
                <a:prstClr val="black"/>
              </a:solidFill>
              <a:latin typeface="TimesET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04048" y="1453997"/>
            <a:ext cx="1142952" cy="3231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500" b="1" dirty="0" smtClean="0">
                <a:solidFill>
                  <a:prstClr val="black"/>
                </a:solidFill>
                <a:latin typeface="TimesET" pitchFamily="2" charset="0"/>
              </a:rPr>
              <a:t>2328,3</a:t>
            </a:r>
            <a:endParaRPr lang="ru-RU" sz="1500" b="1" dirty="0">
              <a:solidFill>
                <a:prstClr val="black"/>
              </a:solidFill>
              <a:latin typeface="TimesET" pitchFamily="2" charset="0"/>
            </a:endParaRPr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755576" y="0"/>
            <a:ext cx="8388424" cy="980728"/>
          </a:xfrm>
        </p:spPr>
        <p:txBody>
          <a:bodyPr/>
          <a:lstStyle/>
          <a:p>
            <a:r>
              <a:rPr lang="ru-RU" sz="2000" b="1" dirty="0">
                <a:solidFill>
                  <a:srgbClr val="FBFBC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развития сельского хозяйства и регулирования </a:t>
            </a:r>
            <a:r>
              <a:rPr lang="ru-RU" sz="2000" b="1" dirty="0" smtClean="0">
                <a:solidFill>
                  <a:srgbClr val="FBFBC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рынка </a:t>
            </a:r>
            <a:r>
              <a:rPr lang="ru-RU" sz="2000" b="1" dirty="0">
                <a:solidFill>
                  <a:srgbClr val="FBFBC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сельскохозяйственной продукции, сырья и </a:t>
            </a:r>
            <a:r>
              <a:rPr lang="ru-RU" sz="2000" b="1" dirty="0" smtClean="0">
                <a:solidFill>
                  <a:srgbClr val="FBFBC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продовольствия</a:t>
            </a:r>
            <a:endParaRPr lang="ru-RU" sz="2000" b="1" dirty="0">
              <a:solidFill>
                <a:srgbClr val="FBFBC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1"/>
          <p:cNvSpPr txBox="1">
            <a:spLocks noChangeArrowheads="1"/>
          </p:cNvSpPr>
          <p:nvPr/>
        </p:nvSpPr>
        <p:spPr bwMode="auto">
          <a:xfrm>
            <a:off x="7875660" y="974212"/>
            <a:ext cx="1295400" cy="215900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300" b="1" dirty="0" smtClean="0">
                <a:solidFill>
                  <a:prstClr val="black"/>
                </a:solidFill>
                <a:latin typeface="TimesET" pitchFamily="2" charset="0"/>
              </a:rPr>
              <a:t>млн</a:t>
            </a:r>
            <a:r>
              <a:rPr lang="ru-RU" altLang="ru-RU" sz="1300" b="1" dirty="0">
                <a:solidFill>
                  <a:prstClr val="black"/>
                </a:solidFill>
                <a:latin typeface="TimesET" pitchFamily="2" charset="0"/>
              </a:rPr>
              <a:t>. </a:t>
            </a:r>
            <a:r>
              <a:rPr lang="ru-RU" altLang="ru-RU" sz="1300" b="1" dirty="0" smtClean="0">
                <a:solidFill>
                  <a:prstClr val="black"/>
                </a:solidFill>
                <a:latin typeface="TimesET" pitchFamily="2" charset="0"/>
              </a:rPr>
              <a:t>рублей</a:t>
            </a:r>
            <a:endParaRPr lang="ru-RU" altLang="ru-RU" sz="1300" b="1" dirty="0">
              <a:solidFill>
                <a:prstClr val="black"/>
              </a:solidFill>
              <a:latin typeface="TimesET" pitchFamily="2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323528" y="4365104"/>
            <a:ext cx="1973201" cy="288032"/>
          </a:xfrm>
          <a:prstGeom prst="roundRect">
            <a:avLst/>
          </a:prstGeom>
          <a:solidFill>
            <a:srgbClr val="FFFF99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800" b="1" dirty="0" smtClean="0">
                <a:solidFill>
                  <a:srgbClr val="7030A0"/>
                </a:solidFill>
              </a:rPr>
              <a:t>2016 год</a:t>
            </a:r>
            <a:endParaRPr lang="ru-RU" sz="1800" dirty="0">
              <a:solidFill>
                <a:prstClr val="black"/>
              </a:solidFill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323529" y="4725144"/>
            <a:ext cx="3960440" cy="313483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растениеводства</a:t>
            </a:r>
            <a:endParaRPr lang="ru-RU" sz="1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323529" y="5106290"/>
            <a:ext cx="3960440" cy="332689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животноводства</a:t>
            </a:r>
            <a:endParaRPr lang="ru-RU" sz="1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4544465" y="4737632"/>
            <a:ext cx="1243106" cy="300995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517,8</a:t>
            </a:r>
            <a:r>
              <a:rPr lang="ru-RU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4553030" y="5144703"/>
            <a:ext cx="1243106" cy="300521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815,2</a:t>
            </a:r>
            <a:endParaRPr lang="ru-RU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323529" y="5517233"/>
            <a:ext cx="3960440" cy="324036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малых форм хозяйствования</a:t>
            </a:r>
            <a:endParaRPr lang="ru-RU" sz="1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4553030" y="5517232"/>
            <a:ext cx="1243106" cy="324037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617,8</a:t>
            </a:r>
            <a:r>
              <a:rPr lang="ru-RU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323528" y="5957007"/>
            <a:ext cx="3960440" cy="280305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молочного скотоводства</a:t>
            </a:r>
            <a:endParaRPr lang="ru-RU" sz="1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323528" y="6308726"/>
            <a:ext cx="3960440" cy="458562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Поддержка племенного дела, селекции и семеноводства</a:t>
            </a:r>
            <a:endParaRPr lang="ru-RU" sz="1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4535718" y="5913275"/>
            <a:ext cx="1243106" cy="324037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282,1</a:t>
            </a:r>
            <a:r>
              <a:rPr lang="ru-RU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4553030" y="6345323"/>
            <a:ext cx="1243106" cy="324037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95,4</a:t>
            </a:r>
            <a:r>
              <a:rPr lang="ru-RU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1" name="Picture 3" descr="T:\ОБП\Лукин\Картинки\корова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4149080"/>
            <a:ext cx="2016224" cy="10461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T:\ОБП\Лукин\Картинки\otraslevaya_struktura_selskogo_khozyaystva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8662" y="1268760"/>
            <a:ext cx="1376238" cy="8707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63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57199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кругленный прямоугольник 8"/>
          <p:cNvSpPr/>
          <p:nvPr/>
        </p:nvSpPr>
        <p:spPr bwMode="auto">
          <a:xfrm>
            <a:off x="539552" y="0"/>
            <a:ext cx="8604448" cy="980728"/>
          </a:xfrm>
          <a:prstGeom prst="roundRect">
            <a:avLst>
              <a:gd name="adj" fmla="val 12377"/>
            </a:avLst>
          </a:prstGeom>
          <a:noFill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90000" tIns="82800" rIns="54000" bIns="828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rgbClr val="FBFBC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Выполнение целевых индикаторов и </a:t>
            </a:r>
            <a:r>
              <a:rPr lang="ru-RU" sz="1600" b="1" dirty="0" smtClean="0">
                <a:solidFill>
                  <a:srgbClr val="FBFBC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показателей эффективности </a:t>
            </a:r>
            <a:r>
              <a:rPr lang="ru-RU" sz="1600" b="1" dirty="0">
                <a:solidFill>
                  <a:srgbClr val="FBFBC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реализации </a:t>
            </a:r>
            <a:r>
              <a:rPr lang="ru-RU" sz="1600" b="1" dirty="0" smtClean="0">
                <a:solidFill>
                  <a:srgbClr val="FBFBC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мероприятий Государственной </a:t>
            </a:r>
            <a:r>
              <a:rPr lang="ru-RU" sz="1600" b="1" dirty="0">
                <a:solidFill>
                  <a:srgbClr val="FBFBC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программы </a:t>
            </a:r>
            <a:r>
              <a:rPr lang="ru-RU" sz="1600" b="1" dirty="0" smtClean="0">
                <a:solidFill>
                  <a:srgbClr val="FBFBC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развития </a:t>
            </a:r>
            <a:r>
              <a:rPr lang="ru-RU" sz="1600" b="1" dirty="0">
                <a:solidFill>
                  <a:srgbClr val="FBFBC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сельского хозяйства и </a:t>
            </a:r>
            <a:r>
              <a:rPr lang="ru-RU" sz="1600" b="1" dirty="0" smtClean="0">
                <a:solidFill>
                  <a:srgbClr val="FBFBC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регулирования рынка сельскохозяйственной </a:t>
            </a:r>
            <a:r>
              <a:rPr lang="ru-RU" sz="1600" b="1" dirty="0">
                <a:solidFill>
                  <a:srgbClr val="FBFBC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продукции, сырья и </a:t>
            </a:r>
            <a:r>
              <a:rPr lang="ru-RU" sz="1600" b="1" dirty="0" smtClean="0">
                <a:solidFill>
                  <a:srgbClr val="FBFBC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продовольствия</a:t>
            </a:r>
            <a:endParaRPr lang="ru-RU" sz="1600" b="1" dirty="0">
              <a:solidFill>
                <a:srgbClr val="FBFBC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0159352"/>
              </p:ext>
            </p:extLst>
          </p:nvPr>
        </p:nvGraphicFramePr>
        <p:xfrm>
          <a:off x="179512" y="1124744"/>
          <a:ext cx="8856982" cy="5240274"/>
        </p:xfrm>
        <a:graphic>
          <a:graphicData uri="http://schemas.openxmlformats.org/drawingml/2006/table">
            <a:tbl>
              <a:tblPr firstRow="1" firstCol="1" bandRow="1"/>
              <a:tblGrid>
                <a:gridCol w="416360"/>
                <a:gridCol w="3053311"/>
                <a:gridCol w="1102799"/>
                <a:gridCol w="1205615"/>
                <a:gridCol w="1186627"/>
                <a:gridCol w="946135"/>
                <a:gridCol w="946135"/>
              </a:tblGrid>
              <a:tr h="93737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№</a:t>
                      </a:r>
                      <a:br>
                        <a:rPr lang="ru-RU" sz="1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</a:br>
                      <a:r>
                        <a:rPr lang="ru-RU" sz="13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пп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6461" marR="164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  <a:alpha val="48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Наименование показателя (индикатора)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6461" marR="164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  <a:alpha val="48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Единица измерения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6461" marR="164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  <a:alpha val="48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Значения показателей </a:t>
                      </a:r>
                      <a:r>
                        <a:rPr lang="ru-RU" sz="13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на 2015 год (индикаторов</a:t>
                      </a:r>
                      <a:r>
                        <a:rPr lang="ru-RU" sz="1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) 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6461" marR="164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  <a:alpha val="48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Выполнение 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(+,- </a:t>
                      </a:r>
                      <a:r>
                        <a:rPr lang="ru-RU" sz="13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пп</a:t>
                      </a:r>
                      <a:r>
                        <a:rPr lang="ru-RU" sz="1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), %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6461" marR="164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  <a:alpha val="48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План на 2016 год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6461" marR="164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  <a:alpha val="48000"/>
                      </a:schemeClr>
                    </a:solidFill>
                  </a:tcPr>
                </a:tc>
              </a:tr>
              <a:tr h="9983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6461" marR="164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  <a:alpha val="4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6461" marR="164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  <a:alpha val="48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8509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1.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6461" marR="164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Индекс производства продукции сельского хозяйства в хозяйствах всех категорий (в сопоставимых ценах)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6461" marR="164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% к предыдущему году</a:t>
                      </a:r>
                      <a:endParaRPr lang="ru-RU" sz="13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6461" marR="164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105,2</a:t>
                      </a:r>
                      <a:endParaRPr lang="ru-RU" sz="13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6461" marR="164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107,3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6461" marR="164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ru-RU" sz="13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2,1 </a:t>
                      </a:r>
                      <a:r>
                        <a:rPr lang="ru-RU" sz="1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пп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6461" marR="164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100,9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6461" marR="164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</a:tr>
              <a:tr h="18509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2.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6461" marR="164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Индекс производства продукции растениеводства в хозяйствах всех категорий (в сопоставимых ценах)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6461" marR="164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% к предыдущему году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6461" marR="164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105,3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6461" marR="164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108,7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6461" marR="164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+3,4 </a:t>
                      </a:r>
                      <a:r>
                        <a:rPr lang="ru-RU" sz="1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пп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6461" marR="164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100,7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6461" marR="164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</a:tr>
              <a:tr h="18976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3.</a:t>
                      </a:r>
                      <a:endParaRPr lang="ru-RU" sz="13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6461" marR="164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Индекс производства продукции животноводства в хозяйствах всех категорий (в сопоставимых ценах)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6461" marR="164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% к предыдущему году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6461" marR="164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105,1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6461" marR="164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105,7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6461" marR="164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+0,6 </a:t>
                      </a:r>
                      <a:r>
                        <a:rPr lang="ru-RU" sz="1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пп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6461" marR="164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101,1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6461" marR="164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</a:tr>
              <a:tr h="16125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4.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6461" marR="164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Индекс производства пищевых продуктов, включая напитки (в сопоставимых ценах)</a:t>
                      </a:r>
                      <a:endParaRPr lang="ru-RU" sz="13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6461" marR="164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% </a:t>
                      </a:r>
                      <a:endParaRPr lang="ru-RU" sz="13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6461" marR="164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104,2</a:t>
                      </a:r>
                      <a:endParaRPr lang="ru-RU" sz="13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6461" marR="164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109,5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6461" marR="164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+5,3 </a:t>
                      </a:r>
                      <a:r>
                        <a:rPr lang="ru-RU" sz="13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пп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6461" marR="164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104,3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6461" marR="164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</a:tr>
              <a:tr h="13882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5.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6461" marR="164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Индекс физического объема инвестиций в основной капитал сельского хозяйства</a:t>
                      </a:r>
                      <a:endParaRPr lang="ru-RU" sz="13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6461" marR="164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% </a:t>
                      </a:r>
                      <a:endParaRPr lang="ru-RU" sz="13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6461" marR="164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104,2</a:t>
                      </a:r>
                      <a:endParaRPr lang="ru-RU" sz="13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6461" marR="164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103,3</a:t>
                      </a:r>
                      <a:endParaRPr lang="ru-RU" sz="13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6461" marR="164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-0,9 </a:t>
                      </a:r>
                      <a:r>
                        <a:rPr lang="ru-RU" sz="13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пп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6461" marR="164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104,3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6461" marR="164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</a:tr>
              <a:tr h="18290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6.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6461" marR="164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Рентабельность сельскохозяйственных организаций (с учетом субсидий)</a:t>
                      </a:r>
                      <a:endParaRPr lang="ru-RU" sz="13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6461" marR="164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%</a:t>
                      </a:r>
                      <a:endParaRPr lang="ru-RU" sz="13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6461" marR="164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11,0</a:t>
                      </a:r>
                      <a:endParaRPr lang="ru-RU" sz="13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6461" marR="164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18,8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6461" marR="164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+7,8 </a:t>
                      </a:r>
                      <a:r>
                        <a:rPr lang="ru-RU" sz="13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пп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6461" marR="164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12,0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6461" marR="164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</a:tr>
              <a:tr h="32391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7.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6461" marR="164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Среднемесячная номинальная заработная плата в сельском хозяйстве (по сельскохозяйственным организациям, не относящимся к субъектам малого предпринимательства)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6461" marR="164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рублей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6461" marR="164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11999</a:t>
                      </a:r>
                      <a:endParaRPr lang="ru-RU" sz="13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6461" marR="164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14498,4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6461" marR="164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120,8%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6461" marR="164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13702,0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6461" marR="164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5580112" y="6381328"/>
            <a:ext cx="838151" cy="365125"/>
          </a:xfrm>
        </p:spPr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64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4126950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63588" y="-25751"/>
            <a:ext cx="8100898" cy="923330"/>
          </a:xfrm>
        </p:spPr>
        <p:txBody>
          <a:bodyPr wrap="square">
            <a:spAutoFit/>
          </a:bodyPr>
          <a:lstStyle/>
          <a:p>
            <a:r>
              <a:rPr lang="ru-RU" sz="1800" b="1" dirty="0">
                <a:solidFill>
                  <a:srgbClr val="FFFFCC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Республиканская </a:t>
            </a:r>
            <a:r>
              <a:rPr lang="ru-RU" sz="1800" b="1" dirty="0" smtClean="0">
                <a:solidFill>
                  <a:srgbClr val="FFFFCC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программа капитального ремонта общего имущества в многоквартирных домах, расположенных на территории Чувашской Республики, на 2014-2043 годы</a:t>
            </a:r>
            <a:endParaRPr lang="ru-RU" sz="1800" b="1" dirty="0">
              <a:solidFill>
                <a:srgbClr val="FFFFCC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07504" y="1052735"/>
            <a:ext cx="4608512" cy="1368152"/>
          </a:xfrm>
          <a:prstGeom prst="roundRect">
            <a:avLst/>
          </a:prstGeom>
          <a:solidFill>
            <a:srgbClr val="8BEAFD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700" dirty="0" smtClean="0">
                <a:solidFill>
                  <a:prstClr val="black"/>
                </a:solidFill>
              </a:rPr>
              <a:t>Капремонту подлежат: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700" b="1" dirty="0" smtClean="0">
                <a:solidFill>
                  <a:prstClr val="black"/>
                </a:solidFill>
              </a:rPr>
              <a:t>5055 </a:t>
            </a:r>
            <a:r>
              <a:rPr lang="ru-RU" sz="1700" dirty="0" smtClean="0">
                <a:solidFill>
                  <a:prstClr val="black"/>
                </a:solidFill>
              </a:rPr>
              <a:t> многоквартирных домов, общей площадью </a:t>
            </a:r>
            <a:r>
              <a:rPr lang="ru-RU" sz="1700" b="1" dirty="0" smtClean="0">
                <a:solidFill>
                  <a:prstClr val="black"/>
                </a:solidFill>
              </a:rPr>
              <a:t>16,9</a:t>
            </a:r>
            <a:r>
              <a:rPr lang="ru-RU" sz="1700" dirty="0" smtClean="0">
                <a:solidFill>
                  <a:prstClr val="black"/>
                </a:solidFill>
              </a:rPr>
              <a:t> млн. </a:t>
            </a:r>
            <a:r>
              <a:rPr lang="ru-RU" sz="1700" dirty="0" err="1" smtClean="0">
                <a:solidFill>
                  <a:prstClr val="black"/>
                </a:solidFill>
              </a:rPr>
              <a:t>кв.м</a:t>
            </a:r>
            <a:r>
              <a:rPr lang="ru-RU" sz="1700" dirty="0" smtClean="0">
                <a:solidFill>
                  <a:prstClr val="black"/>
                </a:solidFill>
              </a:rPr>
              <a:t>., в которых проживает </a:t>
            </a:r>
            <a:r>
              <a:rPr lang="ru-RU" sz="1700" b="1" dirty="0" smtClean="0">
                <a:solidFill>
                  <a:prstClr val="black"/>
                </a:solidFill>
              </a:rPr>
              <a:t>719,9</a:t>
            </a:r>
            <a:r>
              <a:rPr lang="ru-RU" sz="1700" dirty="0" smtClean="0">
                <a:solidFill>
                  <a:prstClr val="black"/>
                </a:solidFill>
              </a:rPr>
              <a:t> тыс. человек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700" dirty="0" smtClean="0">
                <a:solidFill>
                  <a:prstClr val="black"/>
                </a:solidFill>
              </a:rPr>
              <a:t> (или </a:t>
            </a:r>
            <a:r>
              <a:rPr lang="ru-RU" sz="1700" b="1" dirty="0" smtClean="0">
                <a:solidFill>
                  <a:prstClr val="black"/>
                </a:solidFill>
              </a:rPr>
              <a:t>266,6</a:t>
            </a:r>
            <a:r>
              <a:rPr lang="ru-RU" sz="1700" dirty="0" smtClean="0">
                <a:solidFill>
                  <a:prstClr val="black"/>
                </a:solidFill>
              </a:rPr>
              <a:t> тыс. семей)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860032" y="3717032"/>
            <a:ext cx="4104455" cy="1084164"/>
          </a:xfrm>
          <a:prstGeom prst="roundRect">
            <a:avLst/>
          </a:prstGeom>
          <a:solidFill>
            <a:srgbClr val="8BEAFD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700" dirty="0" smtClean="0">
                <a:solidFill>
                  <a:prstClr val="black"/>
                </a:solidFill>
              </a:rPr>
              <a:t>В 2014-2015 годах отремонтированы: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700" dirty="0" smtClean="0">
                <a:solidFill>
                  <a:prstClr val="black"/>
                </a:solidFill>
              </a:rPr>
              <a:t> </a:t>
            </a:r>
            <a:r>
              <a:rPr lang="ru-RU" sz="1700" b="1" dirty="0" smtClean="0">
                <a:solidFill>
                  <a:prstClr val="black"/>
                </a:solidFill>
              </a:rPr>
              <a:t>294</a:t>
            </a:r>
            <a:r>
              <a:rPr lang="ru-RU" sz="1700" dirty="0" smtClean="0">
                <a:solidFill>
                  <a:prstClr val="black"/>
                </a:solidFill>
              </a:rPr>
              <a:t> МКД площадью </a:t>
            </a:r>
            <a:r>
              <a:rPr lang="ru-RU" sz="1700" b="1" dirty="0" smtClean="0">
                <a:solidFill>
                  <a:prstClr val="black"/>
                </a:solidFill>
              </a:rPr>
              <a:t>0,5 </a:t>
            </a:r>
            <a:r>
              <a:rPr lang="ru-RU" sz="1700" dirty="0" smtClean="0">
                <a:solidFill>
                  <a:prstClr val="black"/>
                </a:solidFill>
              </a:rPr>
              <a:t>млн. кв. м,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700" dirty="0" smtClean="0">
                <a:solidFill>
                  <a:prstClr val="black"/>
                </a:solidFill>
              </a:rPr>
              <a:t>в которых проживает </a:t>
            </a:r>
            <a:r>
              <a:rPr lang="ru-RU" sz="1700" b="1" dirty="0" smtClean="0">
                <a:solidFill>
                  <a:prstClr val="black"/>
                </a:solidFill>
              </a:rPr>
              <a:t>22,5</a:t>
            </a:r>
            <a:r>
              <a:rPr lang="ru-RU" sz="1700" dirty="0" smtClean="0">
                <a:solidFill>
                  <a:prstClr val="black"/>
                </a:solidFill>
              </a:rPr>
              <a:t> тыс. человек,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700" dirty="0" smtClean="0">
                <a:solidFill>
                  <a:prstClr val="black"/>
                </a:solidFill>
              </a:rPr>
              <a:t>на сумму </a:t>
            </a:r>
            <a:r>
              <a:rPr lang="ru-RU" sz="1700" b="1" dirty="0" smtClean="0">
                <a:solidFill>
                  <a:prstClr val="black"/>
                </a:solidFill>
              </a:rPr>
              <a:t>236,2 </a:t>
            </a:r>
            <a:r>
              <a:rPr lang="ru-RU" sz="1700" dirty="0" smtClean="0">
                <a:solidFill>
                  <a:prstClr val="black"/>
                </a:solidFill>
              </a:rPr>
              <a:t>млн. руб</a:t>
            </a:r>
            <a:r>
              <a:rPr lang="ru-RU" dirty="0" smtClean="0">
                <a:solidFill>
                  <a:prstClr val="black"/>
                </a:solidFill>
              </a:rPr>
              <a:t>.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107504" y="4869160"/>
            <a:ext cx="4608512" cy="1728192"/>
          </a:xfrm>
          <a:prstGeom prst="roundRect">
            <a:avLst/>
          </a:prstGeom>
          <a:solidFill>
            <a:srgbClr val="8BEAFD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700" dirty="0" smtClean="0">
                <a:solidFill>
                  <a:prstClr val="black"/>
                </a:solidFill>
              </a:rPr>
              <a:t>В 2015-2016 годах будут отремонтированы (краткосрочный план на 2015-2016 годы):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700" b="1" dirty="0" smtClean="0">
                <a:solidFill>
                  <a:prstClr val="black"/>
                </a:solidFill>
              </a:rPr>
              <a:t>397</a:t>
            </a:r>
            <a:r>
              <a:rPr lang="ru-RU" sz="1700" dirty="0" smtClean="0">
                <a:solidFill>
                  <a:prstClr val="black"/>
                </a:solidFill>
              </a:rPr>
              <a:t> МКД площадью </a:t>
            </a:r>
            <a:r>
              <a:rPr lang="ru-RU" sz="1700" b="1" dirty="0" smtClean="0">
                <a:solidFill>
                  <a:prstClr val="black"/>
                </a:solidFill>
              </a:rPr>
              <a:t>0,8 </a:t>
            </a:r>
            <a:r>
              <a:rPr lang="ru-RU" sz="1700" dirty="0" smtClean="0">
                <a:solidFill>
                  <a:prstClr val="black"/>
                </a:solidFill>
              </a:rPr>
              <a:t>млн. кв. м,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700" dirty="0" smtClean="0">
                <a:solidFill>
                  <a:prstClr val="black"/>
                </a:solidFill>
              </a:rPr>
              <a:t>в которых проживает </a:t>
            </a:r>
            <a:r>
              <a:rPr lang="ru-RU" sz="1700" b="1" dirty="0" smtClean="0">
                <a:solidFill>
                  <a:prstClr val="black"/>
                </a:solidFill>
              </a:rPr>
              <a:t>41</a:t>
            </a:r>
            <a:r>
              <a:rPr lang="ru-RU" sz="1700" dirty="0" smtClean="0">
                <a:solidFill>
                  <a:prstClr val="black"/>
                </a:solidFill>
              </a:rPr>
              <a:t> тыс. человек,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700" dirty="0" smtClean="0">
                <a:solidFill>
                  <a:prstClr val="black"/>
                </a:solidFill>
              </a:rPr>
              <a:t>на сумму </a:t>
            </a:r>
            <a:r>
              <a:rPr lang="ru-RU" sz="1700" b="1" dirty="0" smtClean="0">
                <a:solidFill>
                  <a:prstClr val="black"/>
                </a:solidFill>
              </a:rPr>
              <a:t>500,2</a:t>
            </a:r>
            <a:r>
              <a:rPr lang="ru-RU" sz="1700" dirty="0" smtClean="0">
                <a:solidFill>
                  <a:prstClr val="black"/>
                </a:solidFill>
              </a:rPr>
              <a:t> млн. руб.</a:t>
            </a:r>
          </a:p>
        </p:txBody>
      </p:sp>
      <p:pic>
        <p:nvPicPr>
          <p:cNvPr id="10" name="Picture 10" descr="https://im-tub-ap-ru.yandex.net/pic/6150132de79217342d1ff8cab52cbfd2/www.gksprim.ru/upload/iblock/1a8/859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0033" y="1052734"/>
            <a:ext cx="4104454" cy="2596334"/>
          </a:xfrm>
          <a:prstGeom prst="rect">
            <a:avLst/>
          </a:prstGeom>
          <a:solidFill>
            <a:schemeClr val="accent2"/>
          </a:solidFill>
          <a:ln w="28575">
            <a:noFill/>
          </a:ln>
        </p:spPr>
      </p:pic>
      <p:pic>
        <p:nvPicPr>
          <p:cNvPr id="14" name="Picture 4" descr="https://im-tub-ap-ru.yandex.net/pic/88f4a36bdb78ee91ca05cc824d829ad2/kubancentr.ru/UserFiles/Image/proche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2496941"/>
            <a:ext cx="4608512" cy="2304255"/>
          </a:xfrm>
          <a:prstGeom prst="rect">
            <a:avLst/>
          </a:prstGeom>
          <a:solidFill>
            <a:schemeClr val="accent2"/>
          </a:solidFill>
          <a:ln w="28575">
            <a:noFill/>
          </a:ln>
        </p:spPr>
      </p:pic>
      <p:pic>
        <p:nvPicPr>
          <p:cNvPr id="15" name="Picture 2" descr="https://im-tub-ap-ru.yandex.net/pic/fb2c1e449dd8d156754555783282edcb/www.rtvp.ru/upload/iblock/b2a/b2a667f499e13d99f5151e32e86a057b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3" y="4869160"/>
            <a:ext cx="4104453" cy="1728192"/>
          </a:xfrm>
          <a:prstGeom prst="rect">
            <a:avLst/>
          </a:prstGeom>
          <a:solidFill>
            <a:schemeClr val="accent2"/>
          </a:solidFill>
          <a:ln w="28575">
            <a:noFill/>
          </a:ln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65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8169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3089" y="-162272"/>
            <a:ext cx="8229600" cy="1143000"/>
          </a:xfrm>
        </p:spPr>
        <p:txBody>
          <a:bodyPr/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инвестиционной программы </a:t>
            </a:r>
            <a:b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Чувашской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2016 год по отраслям экономики 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596336" y="980728"/>
            <a:ext cx="12961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/>
              <a:t>млн. рублей</a:t>
            </a:r>
            <a:endParaRPr lang="ru-RU" sz="1400" dirty="0"/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196807312"/>
              </p:ext>
            </p:extLst>
          </p:nvPr>
        </p:nvGraphicFramePr>
        <p:xfrm>
          <a:off x="107504" y="1022719"/>
          <a:ext cx="8928992" cy="57606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Овал 6"/>
          <p:cNvSpPr/>
          <p:nvPr/>
        </p:nvSpPr>
        <p:spPr>
          <a:xfrm>
            <a:off x="3707904" y="3460502"/>
            <a:ext cx="1224136" cy="752103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Всего</a:t>
            </a:r>
          </a:p>
          <a:p>
            <a:pPr algn="ctr"/>
            <a:r>
              <a:rPr lang="ru-RU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2 871,1</a:t>
            </a:r>
            <a:endParaRPr lang="ru-RU" sz="1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1"/>
          <p:cNvSpPr txBox="1"/>
          <p:nvPr/>
        </p:nvSpPr>
        <p:spPr>
          <a:xfrm>
            <a:off x="3896494" y="2365137"/>
            <a:ext cx="576064" cy="288032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13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1,3%</a:t>
            </a:r>
            <a:endParaRPr lang="ru-RU" sz="13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1"/>
          <p:cNvSpPr txBox="1"/>
          <p:nvPr/>
        </p:nvSpPr>
        <p:spPr>
          <a:xfrm>
            <a:off x="4052033" y="2083207"/>
            <a:ext cx="576064" cy="288032"/>
          </a:xfrm>
          <a:prstGeom prst="rect">
            <a:avLst/>
          </a:prstGeom>
        </p:spPr>
        <p:txBody>
          <a:bodyPr wrap="square" rtlCol="0"/>
          <a:lstStyle>
            <a:defPPr>
              <a:defRPr lang="ru-RU"/>
            </a:defPPr>
            <a:lvl1pPr marL="0" indent="0">
              <a:defRPr sz="13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defRPr>
            </a:lvl1pPr>
            <a:lvl2pPr indent="0">
              <a:defRPr sz="1100">
                <a:latin typeface="+mn-lt"/>
              </a:defRPr>
            </a:lvl2pPr>
            <a:lvl3pPr indent="0">
              <a:defRPr sz="1100">
                <a:latin typeface="+mn-lt"/>
              </a:defRPr>
            </a:lvl3pPr>
            <a:lvl4pPr indent="0">
              <a:defRPr sz="1100">
                <a:latin typeface="+mn-lt"/>
              </a:defRPr>
            </a:lvl4pPr>
            <a:lvl5pPr indent="0">
              <a:defRPr sz="1100">
                <a:latin typeface="+mn-lt"/>
              </a:defRPr>
            </a:lvl5pPr>
            <a:lvl6pPr indent="0">
              <a:defRPr sz="1100">
                <a:latin typeface="+mn-lt"/>
              </a:defRPr>
            </a:lvl6pPr>
            <a:lvl7pPr indent="0">
              <a:defRPr sz="1100">
                <a:latin typeface="+mn-lt"/>
              </a:defRPr>
            </a:lvl7pPr>
            <a:lvl8pPr indent="0">
              <a:defRPr sz="1100">
                <a:latin typeface="+mn-lt"/>
              </a:defRPr>
            </a:lvl8pPr>
            <a:lvl9pPr indent="0">
              <a:defRPr sz="1100">
                <a:latin typeface="+mn-lt"/>
              </a:defRPr>
            </a:lvl9pPr>
          </a:lstStyle>
          <a:p>
            <a:r>
              <a:rPr lang="ru-RU" dirty="0"/>
              <a:t>1</a:t>
            </a:r>
            <a:r>
              <a:rPr lang="ru-RU" dirty="0" smtClean="0"/>
              <a:t>,0 </a:t>
            </a:r>
            <a:r>
              <a:rPr lang="ru-RU" dirty="0"/>
              <a:t>%</a:t>
            </a:r>
          </a:p>
        </p:txBody>
      </p:sp>
      <p:sp>
        <p:nvSpPr>
          <p:cNvPr id="10" name="TextBox 1"/>
          <p:cNvSpPr txBox="1"/>
          <p:nvPr/>
        </p:nvSpPr>
        <p:spPr>
          <a:xfrm>
            <a:off x="4707889" y="2593527"/>
            <a:ext cx="709600" cy="288032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13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17,0</a:t>
            </a:r>
            <a:r>
              <a:rPr lang="ru-RU" sz="1100" dirty="0" smtClean="0"/>
              <a:t> </a:t>
            </a:r>
            <a:r>
              <a:rPr lang="ru-RU" sz="13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%</a:t>
            </a:r>
          </a:p>
        </p:txBody>
      </p:sp>
      <p:sp>
        <p:nvSpPr>
          <p:cNvPr id="11" name="TextBox 1"/>
          <p:cNvSpPr txBox="1"/>
          <p:nvPr/>
        </p:nvSpPr>
        <p:spPr>
          <a:xfrm>
            <a:off x="5418956" y="3157917"/>
            <a:ext cx="576064" cy="288032"/>
          </a:xfrm>
          <a:prstGeom prst="rect">
            <a:avLst/>
          </a:prstGeom>
        </p:spPr>
        <p:txBody>
          <a:bodyPr wrap="square" rtlCol="0"/>
          <a:lstStyle>
            <a:defPPr>
              <a:defRPr lang="ru-RU"/>
            </a:defPPr>
            <a:lvl1pPr marL="0" indent="0">
              <a:defRPr sz="13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defRPr>
            </a:lvl1pPr>
            <a:lvl2pPr indent="0">
              <a:defRPr sz="1100">
                <a:latin typeface="+mn-lt"/>
              </a:defRPr>
            </a:lvl2pPr>
            <a:lvl3pPr indent="0">
              <a:defRPr sz="1100">
                <a:latin typeface="+mn-lt"/>
              </a:defRPr>
            </a:lvl3pPr>
            <a:lvl4pPr indent="0">
              <a:defRPr sz="1100">
                <a:latin typeface="+mn-lt"/>
              </a:defRPr>
            </a:lvl4pPr>
            <a:lvl5pPr indent="0">
              <a:defRPr sz="1100">
                <a:latin typeface="+mn-lt"/>
              </a:defRPr>
            </a:lvl5pPr>
            <a:lvl6pPr indent="0">
              <a:defRPr sz="1100">
                <a:latin typeface="+mn-lt"/>
              </a:defRPr>
            </a:lvl6pPr>
            <a:lvl7pPr indent="0">
              <a:defRPr sz="1100">
                <a:latin typeface="+mn-lt"/>
              </a:defRPr>
            </a:lvl7pPr>
            <a:lvl8pPr indent="0">
              <a:defRPr sz="1100">
                <a:latin typeface="+mn-lt"/>
              </a:defRPr>
            </a:lvl8pPr>
            <a:lvl9pPr indent="0">
              <a:defRPr sz="1100">
                <a:latin typeface="+mn-lt"/>
              </a:defRPr>
            </a:lvl9pPr>
          </a:lstStyle>
          <a:p>
            <a:r>
              <a:rPr lang="ru-RU" dirty="0" smtClean="0"/>
              <a:t>3,1 </a:t>
            </a:r>
            <a:r>
              <a:rPr lang="ru-RU" dirty="0"/>
              <a:t>%</a:t>
            </a:r>
          </a:p>
        </p:txBody>
      </p:sp>
      <p:sp>
        <p:nvSpPr>
          <p:cNvPr id="12" name="TextBox 1"/>
          <p:cNvSpPr txBox="1"/>
          <p:nvPr/>
        </p:nvSpPr>
        <p:spPr>
          <a:xfrm>
            <a:off x="5319514" y="3909626"/>
            <a:ext cx="720080" cy="288032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13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19,2</a:t>
            </a:r>
            <a:r>
              <a:rPr lang="ru-RU" sz="1100" dirty="0" smtClean="0"/>
              <a:t> </a:t>
            </a:r>
            <a:r>
              <a:rPr lang="ru-RU" sz="13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%</a:t>
            </a:r>
          </a:p>
        </p:txBody>
      </p:sp>
      <p:sp>
        <p:nvSpPr>
          <p:cNvPr id="13" name="TextBox 1"/>
          <p:cNvSpPr txBox="1"/>
          <p:nvPr/>
        </p:nvSpPr>
        <p:spPr>
          <a:xfrm>
            <a:off x="4184526" y="5010738"/>
            <a:ext cx="774948" cy="288032"/>
          </a:xfrm>
          <a:prstGeom prst="rect">
            <a:avLst/>
          </a:prstGeom>
        </p:spPr>
        <p:txBody>
          <a:bodyPr wrap="square" rtlCol="0"/>
          <a:lstStyle>
            <a:defPPr>
              <a:defRPr lang="ru-RU"/>
            </a:defPPr>
            <a:lvl1pPr marL="0" indent="0">
              <a:defRPr sz="13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defRPr>
            </a:lvl1pPr>
            <a:lvl2pPr indent="0">
              <a:defRPr sz="1100">
                <a:latin typeface="+mn-lt"/>
              </a:defRPr>
            </a:lvl2pPr>
            <a:lvl3pPr indent="0">
              <a:defRPr sz="1100">
                <a:latin typeface="+mn-lt"/>
              </a:defRPr>
            </a:lvl3pPr>
            <a:lvl4pPr indent="0">
              <a:defRPr sz="1100">
                <a:latin typeface="+mn-lt"/>
              </a:defRPr>
            </a:lvl4pPr>
            <a:lvl5pPr indent="0">
              <a:defRPr sz="1100">
                <a:latin typeface="+mn-lt"/>
              </a:defRPr>
            </a:lvl5pPr>
            <a:lvl6pPr indent="0">
              <a:defRPr sz="1100">
                <a:latin typeface="+mn-lt"/>
              </a:defRPr>
            </a:lvl6pPr>
            <a:lvl7pPr indent="0">
              <a:defRPr sz="1100">
                <a:latin typeface="+mn-lt"/>
              </a:defRPr>
            </a:lvl7pPr>
            <a:lvl8pPr indent="0">
              <a:defRPr sz="1100">
                <a:latin typeface="+mn-lt"/>
              </a:defRPr>
            </a:lvl8pPr>
            <a:lvl9pPr indent="0">
              <a:defRPr sz="1100">
                <a:latin typeface="+mn-lt"/>
              </a:defRPr>
            </a:lvl9pPr>
          </a:lstStyle>
          <a:p>
            <a:r>
              <a:rPr lang="ru-RU" dirty="0" smtClean="0"/>
              <a:t>15,6 </a:t>
            </a:r>
            <a:r>
              <a:rPr lang="ru-RU" dirty="0"/>
              <a:t>%</a:t>
            </a:r>
          </a:p>
        </p:txBody>
      </p:sp>
      <p:sp>
        <p:nvSpPr>
          <p:cNvPr id="14" name="TextBox 1"/>
          <p:cNvSpPr txBox="1"/>
          <p:nvPr/>
        </p:nvSpPr>
        <p:spPr>
          <a:xfrm>
            <a:off x="3112728" y="4724729"/>
            <a:ext cx="720080" cy="288032"/>
          </a:xfrm>
          <a:prstGeom prst="rect">
            <a:avLst/>
          </a:prstGeom>
        </p:spPr>
        <p:txBody>
          <a:bodyPr wrap="square" rtlCol="0"/>
          <a:lstStyle>
            <a:defPPr>
              <a:defRPr lang="ru-RU"/>
            </a:defPPr>
            <a:lvl1pPr marL="0" indent="0">
              <a:defRPr sz="13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defRPr>
            </a:lvl1pPr>
            <a:lvl2pPr indent="0">
              <a:defRPr sz="1100">
                <a:latin typeface="+mn-lt"/>
              </a:defRPr>
            </a:lvl2pPr>
            <a:lvl3pPr indent="0">
              <a:defRPr sz="1100">
                <a:latin typeface="+mn-lt"/>
              </a:defRPr>
            </a:lvl3pPr>
            <a:lvl4pPr indent="0">
              <a:defRPr sz="1100">
                <a:latin typeface="+mn-lt"/>
              </a:defRPr>
            </a:lvl4pPr>
            <a:lvl5pPr indent="0">
              <a:defRPr sz="1100">
                <a:latin typeface="+mn-lt"/>
              </a:defRPr>
            </a:lvl5pPr>
            <a:lvl6pPr indent="0">
              <a:defRPr sz="1100">
                <a:latin typeface="+mn-lt"/>
              </a:defRPr>
            </a:lvl6pPr>
            <a:lvl7pPr indent="0">
              <a:defRPr sz="1100">
                <a:latin typeface="+mn-lt"/>
              </a:defRPr>
            </a:lvl7pPr>
            <a:lvl8pPr indent="0">
              <a:defRPr sz="1100">
                <a:latin typeface="+mn-lt"/>
              </a:defRPr>
            </a:lvl8pPr>
            <a:lvl9pPr indent="0">
              <a:defRPr sz="1100">
                <a:latin typeface="+mn-lt"/>
              </a:defRPr>
            </a:lvl9pPr>
          </a:lstStyle>
          <a:p>
            <a:r>
              <a:rPr lang="ru-RU" dirty="0" smtClean="0"/>
              <a:t>12,4%</a:t>
            </a:r>
            <a:endParaRPr lang="ru-RU" dirty="0"/>
          </a:p>
        </p:txBody>
      </p:sp>
      <p:pic>
        <p:nvPicPr>
          <p:cNvPr id="22" name="Picture 4" descr="T:\ОБП\IvNik\картинки\жилищное.jpe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4443" y="4488344"/>
            <a:ext cx="1512168" cy="10081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T:\ОБП\Лукин\Картинки\1340102224_4-15-big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643926"/>
            <a:ext cx="1872060" cy="12449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T:\Ильина И.С\Картинки для слайдов\нац. библ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4580" y="3117735"/>
            <a:ext cx="1599929" cy="10523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Рисунок 56" descr="T:\Ильина И.С\Картинки для слайдов\Очистные сооружения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334" y="1288505"/>
            <a:ext cx="1628238" cy="10854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 descr="C:\Users\i.maksimova\Desktop\123\dscn4983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2599" y="5496456"/>
            <a:ext cx="1594765" cy="11960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i.maksimova\Desktop\123\ледовый\image-24-10-15-15-24-1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4514" y="5604539"/>
            <a:ext cx="1828254" cy="12534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0739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29996668"/>
              </p:ext>
            </p:extLst>
          </p:nvPr>
        </p:nvGraphicFramePr>
        <p:xfrm>
          <a:off x="0" y="908720"/>
          <a:ext cx="4716016" cy="48245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815511094"/>
              </p:ext>
            </p:extLst>
          </p:nvPr>
        </p:nvGraphicFramePr>
        <p:xfrm>
          <a:off x="4067944" y="986432"/>
          <a:ext cx="4968552" cy="52508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2050" name="Picture 2" descr="T:\ОБП\IvNik\картинки\дороги2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1875" y="986432"/>
            <a:ext cx="1762125" cy="14287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Дорожный фонд</a:t>
            </a:r>
            <a:endParaRPr lang="ru-RU" sz="3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954813" y="620688"/>
            <a:ext cx="11156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200" dirty="0" smtClean="0">
                <a:latin typeface="TimesET" pitchFamily="2" charset="0"/>
              </a:rPr>
              <a:t>млн.  рублей</a:t>
            </a:r>
            <a:endParaRPr lang="ru-RU" sz="1200" dirty="0">
              <a:latin typeface="TimesET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88024" y="1017883"/>
            <a:ext cx="1944216" cy="6463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b="1" dirty="0">
                <a:latin typeface="TimesET" pitchFamily="2" charset="0"/>
              </a:rPr>
              <a:t>Строительство, капитальный ремонт республиканских дорог</a:t>
            </a:r>
          </a:p>
        </p:txBody>
      </p:sp>
      <p:pic>
        <p:nvPicPr>
          <p:cNvPr id="4098" name="Picture 2" descr="T:\ОБП\Лукин\Картинки\дороги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5805264"/>
            <a:ext cx="3024336" cy="8640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67</a:t>
            </a:fld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07504" y="2023973"/>
            <a:ext cx="936104" cy="323166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TimesET" pitchFamily="2" charset="0"/>
              </a:rPr>
              <a:t>2 911,5</a:t>
            </a:r>
            <a:endParaRPr lang="ru-RU" sz="1600" b="1" dirty="0">
              <a:solidFill>
                <a:schemeClr val="tx1"/>
              </a:solidFill>
              <a:latin typeface="TimesET" pitchFamily="2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835696" y="1700807"/>
            <a:ext cx="936104" cy="323166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TimesET" pitchFamily="2" charset="0"/>
              </a:rPr>
              <a:t>4 610,7</a:t>
            </a:r>
            <a:endParaRPr lang="ru-RU" sz="1600" b="1" dirty="0">
              <a:solidFill>
                <a:schemeClr val="tx1"/>
              </a:solidFill>
              <a:latin typeface="TimesE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8145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i.maksimova\Desktop\123\онокдисп и школа в ал.сюрб\IMG_706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07" y="1042069"/>
            <a:ext cx="3600400" cy="21821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0"/>
            <a:ext cx="8712968" cy="936104"/>
          </a:xfrm>
        </p:spPr>
        <p:txBody>
          <a:bodyPr>
            <a:noAutofit/>
          </a:bodyPr>
          <a:lstStyle/>
          <a:p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Общественно значимые проекты</a:t>
            </a:r>
            <a:b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Строительство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хирургического корпуса БУ Чувашской Республики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«Республиканский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клинический онкологический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диспансер» в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г.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Чебоксары (ул. Гладкова)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652120" y="1124744"/>
            <a:ext cx="3240360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 smtClean="0"/>
              <a:t>Объект введен в 2016 году</a:t>
            </a:r>
          </a:p>
          <a:p>
            <a:r>
              <a:rPr lang="ru-RU" dirty="0" smtClean="0"/>
              <a:t>Мощность – 104 койки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0774307"/>
              </p:ext>
            </p:extLst>
          </p:nvPr>
        </p:nvGraphicFramePr>
        <p:xfrm>
          <a:off x="3707905" y="1916832"/>
          <a:ext cx="5338861" cy="4359175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368152"/>
                <a:gridCol w="864096"/>
                <a:gridCol w="1326993"/>
                <a:gridCol w="1779620"/>
              </a:tblGrid>
              <a:tr h="351605">
                <a:tc gridSpan="4"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Объемы финансирования строительства (млн. рублей)</a:t>
                      </a:r>
                      <a:endParaRPr lang="ru-RU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88896">
                <a:tc rowSpan="2"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Источники</a:t>
                      </a:r>
                      <a:r>
                        <a:rPr lang="ru-RU" sz="1400" baseline="0" dirty="0" smtClean="0"/>
                        <a:t> / годы</a:t>
                      </a:r>
                      <a:endParaRPr lang="ru-RU" sz="1400" dirty="0"/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Всего</a:t>
                      </a:r>
                      <a:endParaRPr lang="ru-RU" sz="1400" dirty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в том числе за счет средств:</a:t>
                      </a:r>
                      <a:endParaRPr lang="ru-RU" sz="14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anchor="ctr"/>
                </a:tc>
              </a:tr>
              <a:tr h="767138"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федерального бюджета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республиканского бюджета Чувашской Республики</a:t>
                      </a:r>
                      <a:endParaRPr lang="ru-RU" sz="1400" dirty="0"/>
                    </a:p>
                  </a:txBody>
                  <a:tcPr anchor="ctr"/>
                </a:tc>
              </a:tr>
              <a:tr h="388896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2010</a:t>
                      </a:r>
                      <a:r>
                        <a:rPr lang="ru-RU" sz="1400" baseline="0" dirty="0" smtClean="0"/>
                        <a:t> год</a:t>
                      </a:r>
                      <a:endParaRPr lang="ru-RU" sz="14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1,2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0,0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1,2</a:t>
                      </a:r>
                      <a:endParaRPr lang="ru-RU" sz="1400" dirty="0"/>
                    </a:p>
                  </a:txBody>
                  <a:tcPr anchor="ctr"/>
                </a:tc>
              </a:tr>
              <a:tr h="388896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2012 год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44,7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0,0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44,7</a:t>
                      </a:r>
                      <a:endParaRPr lang="ru-RU" sz="1400" dirty="0"/>
                    </a:p>
                  </a:txBody>
                  <a:tcPr anchor="ctr"/>
                </a:tc>
              </a:tr>
              <a:tr h="38889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2013 год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44,4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0,0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44,4</a:t>
                      </a:r>
                      <a:endParaRPr lang="ru-RU" sz="1400" dirty="0"/>
                    </a:p>
                  </a:txBody>
                  <a:tcPr anchor="ctr"/>
                </a:tc>
              </a:tr>
              <a:tr h="38889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2014 год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159,8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0,0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159,8</a:t>
                      </a:r>
                      <a:endParaRPr lang="ru-RU" sz="1400" dirty="0"/>
                    </a:p>
                  </a:txBody>
                  <a:tcPr anchor="ctr"/>
                </a:tc>
              </a:tr>
              <a:tr h="38889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2015 год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89,6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0,0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89,6</a:t>
                      </a:r>
                      <a:endParaRPr lang="ru-RU" sz="1400" dirty="0"/>
                    </a:p>
                  </a:txBody>
                  <a:tcPr anchor="ctr"/>
                </a:tc>
              </a:tr>
              <a:tr h="38889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2016 год (план)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532,3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363,5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168,8</a:t>
                      </a:r>
                      <a:endParaRPr lang="ru-RU" sz="1400" dirty="0"/>
                    </a:p>
                  </a:txBody>
                  <a:tcPr anchor="ctr"/>
                </a:tc>
              </a:tr>
              <a:tr h="47946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/>
                        <a:t>ВСЕГО за 2010-2016 годы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/>
                        <a:t>872,0</a:t>
                      </a:r>
                      <a:endParaRPr lang="ru-RU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/>
                        <a:t>363,5</a:t>
                      </a:r>
                      <a:endParaRPr lang="ru-RU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/>
                        <a:t>508,5</a:t>
                      </a:r>
                      <a:endParaRPr lang="ru-RU" sz="1600" b="1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35537" y="3083652"/>
            <a:ext cx="3456384" cy="2292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300" dirty="0" smtClean="0"/>
              <a:t>Строительство нового хирургического корпуса позволит организовать в полном объеме необходимую </a:t>
            </a:r>
            <a:r>
              <a:rPr lang="ru-RU" sz="1300" dirty="0" err="1" smtClean="0"/>
              <a:t>высокотехно</a:t>
            </a:r>
            <a:r>
              <a:rPr lang="ru-RU" sz="1300" dirty="0" smtClean="0"/>
              <a:t>-логичную медицинскую помощь в современных комфортабельных условиях в едином лечебно-диагностическом комплексе Республиканского </a:t>
            </a:r>
            <a:r>
              <a:rPr lang="ru-RU" sz="1300" dirty="0" err="1" smtClean="0"/>
              <a:t>клини-ческого</a:t>
            </a:r>
            <a:r>
              <a:rPr lang="ru-RU" sz="1300" dirty="0" smtClean="0"/>
              <a:t> онкологического диспансера и позволит увеличить объемы выполняемых оперативных вмешательств до 5000 в год.</a:t>
            </a:r>
            <a:endParaRPr lang="ru-RU" sz="1300" dirty="0"/>
          </a:p>
        </p:txBody>
      </p:sp>
      <p:sp>
        <p:nvSpPr>
          <p:cNvPr id="7" name="TextBox 6"/>
          <p:cNvSpPr txBox="1"/>
          <p:nvPr/>
        </p:nvSpPr>
        <p:spPr>
          <a:xfrm>
            <a:off x="160492" y="5373216"/>
            <a:ext cx="3446630" cy="1323439"/>
          </a:xfrm>
          <a:prstGeom prst="rect">
            <a:avLst/>
          </a:prstGeom>
          <a:solidFill>
            <a:srgbClr val="92D050"/>
          </a:solidFill>
          <a:ln>
            <a:solidFill>
              <a:srgbClr val="008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600" b="1" dirty="0"/>
              <a:t>В результате реализации данного проекта ожидается снижение показателя смертности населения от онкологических заболеваний в Чувашской Республике на 6%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68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8488068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79512" y="2060848"/>
            <a:ext cx="4176464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dirty="0" smtClean="0"/>
              <a:t>        В </a:t>
            </a:r>
            <a:r>
              <a:rPr lang="ru-RU" sz="1200" dirty="0"/>
              <a:t>целях обеспечения доступного образования и обновления материально-технической базы образовательных организаций в Комсомольском районе </a:t>
            </a:r>
            <a:r>
              <a:rPr lang="ru-RU" sz="1200" dirty="0" smtClean="0"/>
              <a:t>в </a:t>
            </a:r>
            <a:r>
              <a:rPr lang="ru-RU" sz="1200" dirty="0"/>
              <a:t>2015 году начато строительство </a:t>
            </a:r>
            <a:r>
              <a:rPr lang="ru-RU" sz="1200" dirty="0" smtClean="0"/>
              <a:t>школы в                     д</a:t>
            </a:r>
            <a:r>
              <a:rPr lang="ru-RU" sz="1200" dirty="0"/>
              <a:t>. </a:t>
            </a:r>
            <a:r>
              <a:rPr lang="ru-RU" sz="1200" dirty="0" err="1"/>
              <a:t>Альбусь-Сюрбеево</a:t>
            </a:r>
            <a:r>
              <a:rPr lang="ru-RU" sz="1200" dirty="0"/>
              <a:t> Комсомольского района Чувашской </a:t>
            </a:r>
            <a:r>
              <a:rPr lang="ru-RU" sz="1200" dirty="0" smtClean="0"/>
              <a:t>Республики.</a:t>
            </a:r>
            <a:endParaRPr lang="ru-RU" sz="1200" dirty="0"/>
          </a:p>
          <a:p>
            <a:pPr algn="just"/>
            <a:r>
              <a:rPr lang="ru-RU" sz="1200" dirty="0" smtClean="0"/>
              <a:t>        Строительство </a:t>
            </a:r>
            <a:r>
              <a:rPr lang="ru-RU" sz="1200" dirty="0"/>
              <a:t>нового здания школы ведется взамен деревянного, одноэтажного, ветхого здания МБОУ «</a:t>
            </a:r>
            <a:r>
              <a:rPr lang="ru-RU" sz="1200" dirty="0" err="1"/>
              <a:t>Полевояушская</a:t>
            </a:r>
            <a:r>
              <a:rPr lang="ru-RU" sz="1200" dirty="0"/>
              <a:t> ООШ», 1960 года постройки</a:t>
            </a:r>
            <a:r>
              <a:rPr lang="ru-RU" sz="1200" dirty="0" smtClean="0"/>
              <a:t>. </a:t>
            </a:r>
          </a:p>
          <a:p>
            <a:pPr algn="just"/>
            <a:r>
              <a:rPr lang="ru-RU" sz="1200" dirty="0"/>
              <a:t> </a:t>
            </a:r>
            <a:r>
              <a:rPr lang="ru-RU" sz="1200" dirty="0" smtClean="0"/>
              <a:t>        На </a:t>
            </a:r>
            <a:r>
              <a:rPr lang="ru-RU" sz="1200" dirty="0"/>
              <a:t>первом этаже школы разместятся столовая с обеденным залом на 70 мест, спортивный зал с раздевалками, снарядной и комнатой инструктора. </a:t>
            </a:r>
            <a:r>
              <a:rPr lang="ru-RU" sz="1200" dirty="0" smtClean="0"/>
              <a:t>    </a:t>
            </a:r>
          </a:p>
          <a:p>
            <a:pPr algn="just"/>
            <a:r>
              <a:rPr lang="ru-RU" sz="1200" dirty="0"/>
              <a:t> </a:t>
            </a:r>
            <a:r>
              <a:rPr lang="ru-RU" sz="1200" dirty="0" smtClean="0"/>
              <a:t>       Здесь </a:t>
            </a:r>
            <a:r>
              <a:rPr lang="ru-RU" sz="1200" dirty="0"/>
              <a:t>же будет актовый зал на 120 мест с артистической и складом декораций, учебные классы первой ступени образования с игровой комнатой и спальным помещением, комбинированная мастерская с комнатой мастера и инструментальной, блок медицинских помещений. На втором этаже планируются учебные кабинеты, лаборатории, кабинет домоводства, библиотека с читальным залом, кабинет директора, завуча, учительская. На территории школы будет футбольное поле, беговая дорожка, совмещенная волейбольная и баскетбольная площадки, хоккейная площадка. Также разместится учебно-опытная зона</a:t>
            </a:r>
            <a:r>
              <a:rPr lang="ru-RU" sz="1200" dirty="0" smtClean="0"/>
              <a:t>.</a:t>
            </a:r>
            <a:endParaRPr lang="ru-RU" sz="1200" dirty="0"/>
          </a:p>
        </p:txBody>
      </p:sp>
      <p:pic>
        <p:nvPicPr>
          <p:cNvPr id="6" name="Picture 3" descr="C:\Users\i.maksimova\Desktop\123\онокдисп и школа в ал.сюрб\IMG_706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3722" y="980728"/>
            <a:ext cx="4105423" cy="19636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6772" y="116632"/>
            <a:ext cx="8712968" cy="504056"/>
          </a:xfrm>
        </p:spPr>
        <p:txBody>
          <a:bodyPr>
            <a:noAutofit/>
          </a:bodyPr>
          <a:lstStyle/>
          <a:p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Общественно значимые проекты</a:t>
            </a:r>
            <a:b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Строительство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здания средней общеобразовательной школы с пристроем помещений для дошкольных групп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д.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Альбусь-Сюрбеево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Комсомольского района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25351" y="1131580"/>
            <a:ext cx="4464496" cy="8309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600" dirty="0" smtClean="0"/>
              <a:t>Срок ввода объекта – август 2016 год (введен)</a:t>
            </a:r>
          </a:p>
          <a:p>
            <a:r>
              <a:rPr lang="ru-RU" sz="1600" dirty="0" smtClean="0"/>
              <a:t>Мощность – 165 </a:t>
            </a:r>
            <a:r>
              <a:rPr lang="ru-RU" sz="1600" dirty="0"/>
              <a:t>ученических </a:t>
            </a:r>
            <a:r>
              <a:rPr lang="ru-RU" sz="1600" dirty="0" smtClean="0"/>
              <a:t>мест, пристрой помещений </a:t>
            </a:r>
            <a:r>
              <a:rPr lang="ru-RU" sz="1600" dirty="0"/>
              <a:t>для дошкольных </a:t>
            </a:r>
            <a:r>
              <a:rPr lang="ru-RU" sz="1600" dirty="0" smtClean="0"/>
              <a:t>групп на 40 мест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3715684"/>
              </p:ext>
            </p:extLst>
          </p:nvPr>
        </p:nvGraphicFramePr>
        <p:xfrm>
          <a:off x="4634670" y="2924944"/>
          <a:ext cx="4392487" cy="3412952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008111"/>
                <a:gridCol w="629766"/>
                <a:gridCol w="893387"/>
                <a:gridCol w="1042285"/>
                <a:gridCol w="818938"/>
              </a:tblGrid>
              <a:tr h="550025">
                <a:tc gridSpan="5"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Объемы финансирования строительства (млн. рублей)</a:t>
                      </a:r>
                      <a:endParaRPr lang="ru-RU" sz="14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/>
                </a:tc>
              </a:tr>
              <a:tr h="291190"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Источники</a:t>
                      </a:r>
                      <a:r>
                        <a:rPr lang="ru-RU" sz="1200" baseline="0" dirty="0" smtClean="0"/>
                        <a:t> / годы</a:t>
                      </a:r>
                      <a:endParaRPr lang="ru-RU" sz="1200" dirty="0"/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Всего</a:t>
                      </a:r>
                      <a:endParaRPr lang="ru-RU" sz="1200" dirty="0"/>
                    </a:p>
                  </a:txBody>
                  <a:tcPr anchor="ctr"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в том числе за счет средств:</a:t>
                      </a:r>
                      <a:endParaRPr lang="ru-RU" sz="12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 anchor="ctr"/>
                </a:tc>
              </a:tr>
              <a:tr h="670953"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err="1" smtClean="0"/>
                        <a:t>федераль-ного</a:t>
                      </a:r>
                      <a:r>
                        <a:rPr lang="ru-RU" sz="1100" dirty="0" smtClean="0"/>
                        <a:t> бюджета</a:t>
                      </a:r>
                      <a:endParaRPr lang="ru-RU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err="1" smtClean="0"/>
                        <a:t>республикан-ского</a:t>
                      </a:r>
                      <a:r>
                        <a:rPr lang="ru-RU" sz="1100" dirty="0" smtClean="0"/>
                        <a:t> бюджета ЧР</a:t>
                      </a:r>
                      <a:endParaRPr lang="ru-RU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местного бюджета</a:t>
                      </a:r>
                      <a:endParaRPr lang="ru-RU" sz="1100" dirty="0"/>
                    </a:p>
                  </a:txBody>
                  <a:tcPr anchor="ctr"/>
                </a:tc>
              </a:tr>
              <a:tr h="36459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2014 год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1,8</a:t>
                      </a:r>
                      <a:endParaRPr lang="ru-RU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0,0</a:t>
                      </a:r>
                      <a:endParaRPr lang="ru-RU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0,0</a:t>
                      </a:r>
                      <a:endParaRPr lang="ru-RU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1,8</a:t>
                      </a:r>
                      <a:endParaRPr lang="ru-RU" sz="1200" dirty="0"/>
                    </a:p>
                  </a:txBody>
                  <a:tcPr anchor="ctr"/>
                </a:tc>
              </a:tr>
              <a:tr h="36459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2015 год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56,0</a:t>
                      </a:r>
                      <a:endParaRPr lang="ru-RU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11,9</a:t>
                      </a:r>
                      <a:endParaRPr lang="ru-RU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42,0</a:t>
                      </a:r>
                      <a:endParaRPr lang="ru-RU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2,1</a:t>
                      </a:r>
                      <a:endParaRPr lang="ru-RU" sz="1200" dirty="0"/>
                    </a:p>
                  </a:txBody>
                  <a:tcPr anchor="ctr"/>
                </a:tc>
              </a:tr>
              <a:tr h="48578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2016 год (план)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103,5</a:t>
                      </a:r>
                      <a:endParaRPr lang="ru-RU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12,0</a:t>
                      </a:r>
                      <a:endParaRPr lang="ru-RU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85,6</a:t>
                      </a:r>
                      <a:endParaRPr lang="ru-RU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5,9</a:t>
                      </a:r>
                      <a:endParaRPr lang="ru-RU" sz="1200" dirty="0"/>
                    </a:p>
                  </a:txBody>
                  <a:tcPr anchor="ctr"/>
                </a:tc>
              </a:tr>
              <a:tr h="68581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ВСЕГО за 2014-2016 годы</a:t>
                      </a:r>
                      <a:endParaRPr lang="ru-RU" sz="1200" b="1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161,3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23,9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127,6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9,8</a:t>
                      </a:r>
                      <a:endParaRPr lang="ru-RU" sz="1400" b="1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69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702239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971600" y="285728"/>
            <a:ext cx="7458025" cy="428625"/>
          </a:xfrm>
          <a:prstGeom prst="rect">
            <a:avLst/>
          </a:prstGeom>
          <a:gradFill flip="none" rotWithShape="1">
            <a:gsLst>
              <a:gs pos="0">
                <a:srgbClr val="FFF200"/>
              </a:gs>
              <a:gs pos="25000">
                <a:srgbClr val="FFC000"/>
              </a:gs>
              <a:gs pos="71000">
                <a:srgbClr val="C00000"/>
              </a:gs>
              <a:gs pos="100000">
                <a:srgbClr val="4D0808"/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20000"/>
              </a:spcBef>
              <a:buFont typeface="Arial" charset="0"/>
              <a:buNone/>
              <a:defRPr/>
            </a:pPr>
            <a:r>
              <a:rPr lang="ru-RU" sz="2400" b="1" i="1" dirty="0" smtClean="0">
                <a:solidFill>
                  <a:prstClr val="white"/>
                </a:solidFill>
              </a:rPr>
              <a:t>Расходы по основным функциям государства</a:t>
            </a:r>
            <a:endParaRPr lang="ru-RU" sz="2400" b="1" i="1" dirty="0">
              <a:solidFill>
                <a:prstClr val="white"/>
              </a:solidFill>
            </a:endParaRPr>
          </a:p>
        </p:txBody>
      </p:sp>
      <p:pic>
        <p:nvPicPr>
          <p:cNvPr id="11" name="Picture 1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D2D4CA"/>
              </a:clrFrom>
              <a:clrTo>
                <a:srgbClr val="D2D4C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3" y="2000250"/>
            <a:ext cx="571500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2857500"/>
            <a:ext cx="500063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3357563"/>
            <a:ext cx="500063" cy="40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3786188"/>
            <a:ext cx="5000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4214813"/>
            <a:ext cx="500063" cy="34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4572000"/>
            <a:ext cx="5000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5000625"/>
            <a:ext cx="500063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5429250"/>
            <a:ext cx="500063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5857875"/>
            <a:ext cx="500063" cy="4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063" y="2000250"/>
            <a:ext cx="500062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063" y="2643188"/>
            <a:ext cx="500062" cy="4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063" y="3143250"/>
            <a:ext cx="533400" cy="44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5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063" y="3786188"/>
            <a:ext cx="571500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1214438" y="1357313"/>
            <a:ext cx="7215187" cy="369887"/>
          </a:xfrm>
          <a:prstGeom prst="rect">
            <a:avLst/>
          </a:prstGeom>
          <a:ln w="19050"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prstClr val="white"/>
                </a:solidFill>
                <a:cs typeface="Times New Roman" pitchFamily="18" charset="0"/>
              </a:rPr>
              <a:t>Расходы бюджета – выплачиваемые из бюджета денежные средства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071563" y="2071688"/>
            <a:ext cx="2500312" cy="27622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solidFill>
                  <a:prstClr val="black"/>
                </a:solidFill>
                <a:latin typeface="Calibri"/>
                <a:cs typeface="+mn-cs"/>
              </a:rPr>
              <a:t>Общегосударственные вопросы 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071563" y="2428875"/>
            <a:ext cx="2500312" cy="27622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solidFill>
                  <a:prstClr val="black"/>
                </a:solidFill>
                <a:latin typeface="Calibri"/>
                <a:cs typeface="+mn-cs"/>
              </a:rPr>
              <a:t>Первичный воинский учет</a:t>
            </a:r>
            <a:endParaRPr lang="ru-RU" sz="1400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071563" y="2786063"/>
            <a:ext cx="2500312" cy="61595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00" dirty="0">
                <a:solidFill>
                  <a:prstClr val="black"/>
                </a:solidFill>
                <a:latin typeface="Calibri"/>
                <a:cs typeface="+mn-cs"/>
              </a:rPr>
              <a:t>Пожарная безопасность, гражданская оборона, предупреждение </a:t>
            </a:r>
            <a:r>
              <a:rPr lang="ru-RU" sz="1200" dirty="0">
                <a:solidFill>
                  <a:prstClr val="black"/>
                </a:solidFill>
                <a:latin typeface="Calibri"/>
                <a:cs typeface="+mn-cs"/>
              </a:rPr>
              <a:t>чрезвычайных ситуаций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071563" y="3429000"/>
            <a:ext cx="2500312" cy="27622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solidFill>
                  <a:prstClr val="black"/>
                </a:solidFill>
                <a:latin typeface="Calibri"/>
                <a:cs typeface="+mn-cs"/>
              </a:rPr>
              <a:t>Национальная экономика</a:t>
            </a:r>
          </a:p>
        </p:txBody>
      </p:sp>
      <p:sp>
        <p:nvSpPr>
          <p:cNvPr id="29" name="TextBox 64"/>
          <p:cNvSpPr txBox="1">
            <a:spLocks noChangeArrowheads="1"/>
          </p:cNvSpPr>
          <p:nvPr/>
        </p:nvSpPr>
        <p:spPr bwMode="auto">
          <a:xfrm>
            <a:off x="1071563" y="3786188"/>
            <a:ext cx="2500312" cy="276225"/>
          </a:xfrm>
          <a:prstGeom prst="rect">
            <a:avLst/>
          </a:prstGeom>
          <a:solidFill>
            <a:srgbClr val="FADAF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ru-RU" altLang="ru-RU" sz="1200">
                <a:solidFill>
                  <a:prstClr val="black"/>
                </a:solidFill>
                <a:cs typeface="+mn-cs"/>
              </a:rPr>
              <a:t>Жилищно-коммунальное хозяйство</a:t>
            </a:r>
          </a:p>
        </p:txBody>
      </p:sp>
      <p:sp>
        <p:nvSpPr>
          <p:cNvPr id="30" name="TextBox 65"/>
          <p:cNvSpPr txBox="1">
            <a:spLocks noChangeArrowheads="1"/>
          </p:cNvSpPr>
          <p:nvPr/>
        </p:nvSpPr>
        <p:spPr bwMode="auto">
          <a:xfrm>
            <a:off x="1071563" y="4214813"/>
            <a:ext cx="2500312" cy="276225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ru-RU" altLang="ru-RU" sz="1200">
                <a:solidFill>
                  <a:prstClr val="black"/>
                </a:solidFill>
                <a:cs typeface="+mn-cs"/>
              </a:rPr>
              <a:t>Охрана окружающей среды</a:t>
            </a:r>
          </a:p>
        </p:txBody>
      </p:sp>
      <p:sp>
        <p:nvSpPr>
          <p:cNvPr id="31" name="TextBox 68"/>
          <p:cNvSpPr txBox="1">
            <a:spLocks noChangeArrowheads="1"/>
          </p:cNvSpPr>
          <p:nvPr/>
        </p:nvSpPr>
        <p:spPr bwMode="auto">
          <a:xfrm>
            <a:off x="1071563" y="4572000"/>
            <a:ext cx="2500312" cy="276225"/>
          </a:xfrm>
          <a:prstGeom prst="rect">
            <a:avLst/>
          </a:prstGeom>
          <a:solidFill>
            <a:srgbClr val="50BCB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ru-RU" altLang="ru-RU" sz="1200">
                <a:solidFill>
                  <a:prstClr val="black"/>
                </a:solidFill>
                <a:cs typeface="+mn-cs"/>
              </a:rPr>
              <a:t>Образование</a:t>
            </a:r>
          </a:p>
        </p:txBody>
      </p:sp>
      <p:sp>
        <p:nvSpPr>
          <p:cNvPr id="32" name="TextBox 69"/>
          <p:cNvSpPr txBox="1">
            <a:spLocks noChangeArrowheads="1"/>
          </p:cNvSpPr>
          <p:nvPr/>
        </p:nvSpPr>
        <p:spPr bwMode="auto">
          <a:xfrm>
            <a:off x="1071563" y="5000625"/>
            <a:ext cx="2500312" cy="276225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ru-RU" altLang="ru-RU" sz="1200">
                <a:solidFill>
                  <a:prstClr val="black"/>
                </a:solidFill>
                <a:cs typeface="+mn-cs"/>
              </a:rPr>
              <a:t>Культура, кинематография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1071563" y="5500688"/>
            <a:ext cx="2500312" cy="27622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solidFill>
                  <a:prstClr val="black"/>
                </a:solidFill>
                <a:latin typeface="Calibri"/>
                <a:cs typeface="+mn-cs"/>
              </a:rPr>
              <a:t>Здравоохранение</a:t>
            </a:r>
          </a:p>
        </p:txBody>
      </p:sp>
      <p:sp>
        <p:nvSpPr>
          <p:cNvPr id="34" name="Прямоугольник 72"/>
          <p:cNvSpPr>
            <a:spLocks noChangeArrowheads="1"/>
          </p:cNvSpPr>
          <p:nvPr/>
        </p:nvSpPr>
        <p:spPr bwMode="auto">
          <a:xfrm>
            <a:off x="1071563" y="5929313"/>
            <a:ext cx="2500312" cy="276225"/>
          </a:xfrm>
          <a:prstGeom prst="rect">
            <a:avLst/>
          </a:prstGeom>
          <a:solidFill>
            <a:srgbClr val="A65A6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ru-RU" altLang="ru-RU" sz="1200">
                <a:solidFill>
                  <a:prstClr val="black"/>
                </a:solidFill>
                <a:cs typeface="+mn-cs"/>
              </a:rPr>
              <a:t>Социальная политика</a:t>
            </a:r>
          </a:p>
        </p:txBody>
      </p:sp>
      <p:sp>
        <p:nvSpPr>
          <p:cNvPr id="35" name="Прямоугольник 34"/>
          <p:cNvSpPr/>
          <p:nvPr/>
        </p:nvSpPr>
        <p:spPr>
          <a:xfrm>
            <a:off x="5572125" y="2071688"/>
            <a:ext cx="3143250" cy="27622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solidFill>
                  <a:prstClr val="black"/>
                </a:solidFill>
                <a:latin typeface="Calibri"/>
                <a:cs typeface="+mn-cs"/>
              </a:rPr>
              <a:t>Физическая культура и спорт</a:t>
            </a:r>
          </a:p>
        </p:txBody>
      </p:sp>
      <p:sp>
        <p:nvSpPr>
          <p:cNvPr id="36" name="Прямоугольник 74"/>
          <p:cNvSpPr>
            <a:spLocks noChangeArrowheads="1"/>
          </p:cNvSpPr>
          <p:nvPr/>
        </p:nvSpPr>
        <p:spPr bwMode="auto">
          <a:xfrm>
            <a:off x="5572125" y="2643188"/>
            <a:ext cx="3143250" cy="285750"/>
          </a:xfrm>
          <a:prstGeom prst="rect">
            <a:avLst/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ru-RU" altLang="ru-RU" sz="1200">
                <a:solidFill>
                  <a:prstClr val="black"/>
                </a:solidFill>
                <a:cs typeface="+mn-cs"/>
              </a:rPr>
              <a:t>Средства массовой информации</a:t>
            </a:r>
          </a:p>
        </p:txBody>
      </p:sp>
      <p:sp>
        <p:nvSpPr>
          <p:cNvPr id="37" name="Прямоугольник 76"/>
          <p:cNvSpPr>
            <a:spLocks noChangeArrowheads="1"/>
          </p:cNvSpPr>
          <p:nvPr/>
        </p:nvSpPr>
        <p:spPr bwMode="auto">
          <a:xfrm>
            <a:off x="5572125" y="3143250"/>
            <a:ext cx="3071813" cy="461963"/>
          </a:xfrm>
          <a:prstGeom prst="rect">
            <a:avLst/>
          </a:prstGeom>
          <a:solidFill>
            <a:srgbClr val="D49E6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ru-RU" altLang="ru-RU" sz="1200">
                <a:solidFill>
                  <a:prstClr val="black"/>
                </a:solidFill>
                <a:cs typeface="+mn-cs"/>
              </a:rPr>
              <a:t>Обслуживание государственного и </a:t>
            </a:r>
          </a:p>
          <a:p>
            <a:r>
              <a:rPr lang="ru-RU" altLang="ru-RU" sz="1200">
                <a:solidFill>
                  <a:prstClr val="black"/>
                </a:solidFill>
                <a:cs typeface="+mn-cs"/>
              </a:rPr>
              <a:t>муниципального долга</a:t>
            </a:r>
          </a:p>
        </p:txBody>
      </p:sp>
      <p:sp>
        <p:nvSpPr>
          <p:cNvPr id="38" name="Прямоугольник 77"/>
          <p:cNvSpPr>
            <a:spLocks noChangeArrowheads="1"/>
          </p:cNvSpPr>
          <p:nvPr/>
        </p:nvSpPr>
        <p:spPr bwMode="auto">
          <a:xfrm>
            <a:off x="5572125" y="3786188"/>
            <a:ext cx="3143250" cy="646112"/>
          </a:xfrm>
          <a:prstGeom prst="rect">
            <a:avLst/>
          </a:pr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ru-RU" altLang="ru-RU" sz="1200">
                <a:solidFill>
                  <a:prstClr val="black"/>
                </a:solidFill>
                <a:cs typeface="+mn-cs"/>
              </a:rPr>
              <a:t>Межбюджетные трансферты общего характера бюджетам субъектов Российской Федерации и муниципальных образований</a:t>
            </a:r>
          </a:p>
        </p:txBody>
      </p:sp>
      <p:pic>
        <p:nvPicPr>
          <p:cNvPr id="42" name="Picture 7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2428875"/>
            <a:ext cx="500063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8926" y="4556051"/>
            <a:ext cx="2989457" cy="1779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64603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Межбюджетные трансферты, предусмотренные бюджетам муниципальных образований Чувашской Республики на 2016 год</a:t>
            </a:r>
            <a:endParaRPr lang="ru-RU" sz="1800" b="1" i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" name="Прямоугольник 70"/>
          <p:cNvSpPr/>
          <p:nvPr/>
        </p:nvSpPr>
        <p:spPr>
          <a:xfrm>
            <a:off x="251520" y="4023799"/>
            <a:ext cx="5577116" cy="346366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25730" tIns="62865" rIns="125730" bIns="62865" numCol="1" spcCol="1270" anchor="ctr" anchorCtr="0">
            <a:noAutofit/>
          </a:bodyPr>
          <a:lstStyle/>
          <a:p>
            <a:pPr marL="285750" lvl="1" indent="-285750" algn="l" defTabSz="14668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endParaRPr lang="ru-RU" sz="3300" b="0" kern="1200" dirty="0"/>
          </a:p>
        </p:txBody>
      </p:sp>
      <p:graphicFrame>
        <p:nvGraphicFramePr>
          <p:cNvPr id="12" name="Схема 11"/>
          <p:cNvGraphicFramePr/>
          <p:nvPr>
            <p:extLst>
              <p:ext uri="{D42A27DB-BD31-4B8C-83A1-F6EECF244321}">
                <p14:modId xmlns:p14="http://schemas.microsoft.com/office/powerpoint/2010/main" val="1396463688"/>
              </p:ext>
            </p:extLst>
          </p:nvPr>
        </p:nvGraphicFramePr>
        <p:xfrm>
          <a:off x="467544" y="1196752"/>
          <a:ext cx="8136904" cy="48245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7668344" y="980728"/>
            <a:ext cx="11993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/>
              <a:t>м</a:t>
            </a:r>
            <a:r>
              <a:rPr lang="ru-RU" sz="1400" dirty="0" smtClean="0"/>
              <a:t>лн. рублей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992099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i.smirnov\Documents\Бюджет для граждан\Фото\adm_map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7817" y="1023012"/>
            <a:ext cx="2497876" cy="3347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Межбюджетные трансферты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" name="Прямоугольник 70"/>
          <p:cNvSpPr/>
          <p:nvPr/>
        </p:nvSpPr>
        <p:spPr>
          <a:xfrm>
            <a:off x="251520" y="4023799"/>
            <a:ext cx="5577116" cy="346366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25730" tIns="62865" rIns="125730" bIns="62865" numCol="1" spcCol="1270" anchor="ctr" anchorCtr="0">
            <a:noAutofit/>
          </a:bodyPr>
          <a:lstStyle/>
          <a:p>
            <a:pPr marL="285750" lvl="1" indent="-285750" algn="l" defTabSz="14668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endParaRPr lang="ru-RU" sz="3300" b="0" kern="1200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79512" y="1052736"/>
            <a:ext cx="4968552" cy="2448272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just"/>
            <a:r>
              <a:rPr lang="ru-RU" sz="13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13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Межбюджетные трансферты из республиканского бюджета Чувашской Республики бюджетам муниципальных образований предоставляются в форме дотаций на выравнивание бюджетной обеспеченности, дотаций на поддержку мер по обеспечению сбалансированности бюджетов, субсидий, субвенций и иных межбюджетных трансфертов, имеющих целевое назначение. Объем межбюджетных трансфертов из республиканского бюджета Чувашской Республики распределяется на основе единых методик исходя из объективных показателей, адекватно отражающих факторы, определяющие потребность в финансировании.</a:t>
            </a:r>
            <a:endParaRPr lang="ru-RU" sz="13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563888" y="3861048"/>
            <a:ext cx="5184576" cy="2448272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just"/>
            <a:r>
              <a:rPr lang="ru-RU" sz="13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13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Распределение межбюджетных трансфертов бюджетам муниципальных районов и бюджетам городских округов на 2016 год утверждено Законом Чувашской </a:t>
            </a:r>
            <a:r>
              <a:rPr lang="ru-RU" sz="13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 от 08.12.2015               №</a:t>
            </a:r>
            <a:r>
              <a:rPr lang="en-US" sz="13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78</a:t>
            </a:r>
            <a:r>
              <a:rPr lang="ru-RU" sz="13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3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 республиканском бюджете Чувашской Республики на 2016 год» </a:t>
            </a:r>
            <a:r>
              <a:rPr lang="ru-RU" sz="13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13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отдельными решениями Кабинета Министров Чувашской Республики. При этом согласно пункту 5 статьи 140 Бюджетного кодекса Российской Федерации распределение субвенций по каждому муниципальному образованию и виду субвенции из бюджета субъекта Российской Федерации утверждается только законом о бюджете субъекта Российской Федерации. </a:t>
            </a:r>
            <a:endParaRPr lang="ru-RU" sz="15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 descr="C:\Users\i.smirnov\Documents\Бюджет для граждан\Фото\46fab39ea95d2ec1d76bfd72c65259a5d5ec184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517" y="3905089"/>
            <a:ext cx="3069284" cy="2044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4556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E:\19405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51" y="3886806"/>
            <a:ext cx="1872208" cy="1404156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Совершенствование межбюджетных отношений</a:t>
            </a:r>
            <a:endParaRPr lang="ru-RU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" name="Прямоугольник 70"/>
          <p:cNvSpPr/>
          <p:nvPr/>
        </p:nvSpPr>
        <p:spPr>
          <a:xfrm>
            <a:off x="251520" y="4023799"/>
            <a:ext cx="5577116" cy="346366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25730" tIns="62865" rIns="125730" bIns="62865" numCol="1" spcCol="1270" anchor="ctr" anchorCtr="0">
            <a:noAutofit/>
          </a:bodyPr>
          <a:lstStyle/>
          <a:p>
            <a:pPr marL="285750" lvl="1" indent="-285750" algn="l" defTabSz="14668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endParaRPr lang="ru-RU" sz="3300" b="0" kern="12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691678" y="3181319"/>
            <a:ext cx="7279763" cy="2031325"/>
          </a:xfrm>
          <a:prstGeom prst="rect">
            <a:avLst/>
          </a:prstGeom>
          <a:gradFill>
            <a:gsLst>
              <a:gs pos="0">
                <a:schemeClr val="accent4">
                  <a:lumMod val="40000"/>
                  <a:lumOff val="60000"/>
                </a:schemeClr>
              </a:gs>
              <a:gs pos="35000">
                <a:schemeClr val="accent2">
                  <a:tint val="37000"/>
                  <a:satMod val="300000"/>
                </a:schemeClr>
              </a:gs>
              <a:gs pos="100000">
                <a:schemeClr val="accent2">
                  <a:tint val="15000"/>
                  <a:satMod val="350000"/>
                </a:schemeClr>
              </a:gs>
            </a:gsLst>
          </a:gra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Поэтапный 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переход на обеспечение предоставления межбюджетных трансфертов из республиканского бюджета Чувашской Республики в бюджеты муниципальных образований в пределах сумм, необходимых для оплаты денежных </a:t>
            </a: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обязательств. Перечень 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межбюджетных </a:t>
            </a: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трансфертов, 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предоставление которых в </a:t>
            </a: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2016 году осуществляется 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в пределах суммы, необходимой для оплаты денежных обязательств по расходам получателей средств местного бюджета, источником финансового обеспечения которых являются данные межбюджетные </a:t>
            </a: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трансферты утвержден распоряжением Кабинета Министров Чувашской Республики №861-р</a:t>
            </a:r>
            <a:endParaRPr lang="ru-R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691680" y="1268760"/>
            <a:ext cx="7279763" cy="738664"/>
          </a:xfrm>
          <a:prstGeom prst="rect">
            <a:avLst/>
          </a:prstGeom>
          <a:gradFill>
            <a:gsLst>
              <a:gs pos="0">
                <a:schemeClr val="accent4">
                  <a:lumMod val="40000"/>
                  <a:lumOff val="60000"/>
                </a:schemeClr>
              </a:gs>
              <a:gs pos="35000">
                <a:schemeClr val="accent2">
                  <a:tint val="37000"/>
                  <a:satMod val="300000"/>
                </a:schemeClr>
              </a:gs>
              <a:gs pos="100000">
                <a:schemeClr val="accent2">
                  <a:tint val="15000"/>
                  <a:satMod val="350000"/>
                </a:schemeClr>
              </a:gs>
            </a:gsLst>
          </a:gra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Определение приоритетных направлений </a:t>
            </a:r>
            <a:r>
              <a:rPr lang="ru-R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софинансирования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 расходных обязательств муниципальных образований на основе оценки их эффективности и установления результативности предоставления субсидии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691679" y="2132856"/>
            <a:ext cx="7279764" cy="954107"/>
          </a:xfrm>
          <a:prstGeom prst="rect">
            <a:avLst/>
          </a:prstGeom>
          <a:gradFill>
            <a:gsLst>
              <a:gs pos="0">
                <a:schemeClr val="accent4">
                  <a:lumMod val="40000"/>
                  <a:lumOff val="60000"/>
                </a:schemeClr>
              </a:gs>
              <a:gs pos="35000">
                <a:schemeClr val="accent2">
                  <a:tint val="37000"/>
                  <a:satMod val="300000"/>
                </a:schemeClr>
              </a:gs>
              <a:gs pos="100000">
                <a:schemeClr val="accent2">
                  <a:tint val="15000"/>
                  <a:satMod val="350000"/>
                </a:schemeClr>
              </a:gs>
            </a:gsLst>
          </a:gra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Увеличение доли межбюджетных трансфертов, предоставляемых местным бюджетам в очередном финансовом году, распределяемых законом о бюджете, в общем объеме межбюджетных трансфертов, предоставляемых местным бюджетам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691680" y="5373216"/>
            <a:ext cx="7279766" cy="738664"/>
          </a:xfrm>
          <a:prstGeom prst="rect">
            <a:avLst/>
          </a:prstGeom>
          <a:gradFill>
            <a:gsLst>
              <a:gs pos="0">
                <a:schemeClr val="accent4">
                  <a:lumMod val="40000"/>
                  <a:lumOff val="60000"/>
                </a:schemeClr>
              </a:gs>
              <a:gs pos="35000">
                <a:schemeClr val="accent2">
                  <a:tint val="37000"/>
                  <a:satMod val="300000"/>
                </a:schemeClr>
              </a:gs>
              <a:gs pos="100000">
                <a:schemeClr val="accent2">
                  <a:tint val="15000"/>
                  <a:satMod val="350000"/>
                </a:schemeClr>
              </a:gs>
            </a:gsLst>
          </a:gra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П</a:t>
            </a: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овышение 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эффективности, качества организации и осуществления бюджетного процесса на муниципальном уровне путем  проведения оценки качества управления муниципальными финансами</a:t>
            </a:r>
          </a:p>
        </p:txBody>
      </p:sp>
      <p:pic>
        <p:nvPicPr>
          <p:cNvPr id="14" name="Picture 3" descr="T:\ОМО\для слайда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902" y="5371553"/>
            <a:ext cx="70485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" descr="T:\ОМО\для слайда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275" y="3181319"/>
            <a:ext cx="70485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" descr="T:\ОМО\для слайда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902" y="2132856"/>
            <a:ext cx="70485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" descr="T:\ОМО\для слайда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065" y="1268760"/>
            <a:ext cx="70485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0645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3" descr="T:\ОБП\Лукин\Картинки\i 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397" y="4430750"/>
            <a:ext cx="2432099" cy="17488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b="1" dirty="0"/>
              <a:t>Объем и структура финансовой помощи </a:t>
            </a:r>
            <a:r>
              <a:rPr lang="ru-RU" sz="2000" b="1" dirty="0" smtClean="0"/>
              <a:t>бюджетам муниципальных образований</a:t>
            </a:r>
            <a:endParaRPr lang="ru-RU" sz="2000" b="1" dirty="0"/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66161688"/>
              </p:ext>
            </p:extLst>
          </p:nvPr>
        </p:nvGraphicFramePr>
        <p:xfrm>
          <a:off x="179511" y="1027475"/>
          <a:ext cx="7488832" cy="52565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4271473" y="1988840"/>
            <a:ext cx="1332000" cy="504056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146050" h="25400"/>
            <a:bevelB w="1651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161,5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300192" y="1351425"/>
            <a:ext cx="2736304" cy="3323987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Законом </a:t>
            </a:r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Чувашской Республики от 23 ноября 2016 года № 79 «О внесении изменений в Закон Чувашской </a:t>
            </a:r>
            <a:r>
              <a:rPr lang="ru-RU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Республики </a:t>
            </a:r>
          </a:p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 республиканском бюджете Чувашской Республики на 2016 год» </a:t>
            </a:r>
            <a:r>
              <a:rPr lang="ru-RU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финансовая помощь бюджетам муниципальных образований на 2016 год увеличена на 161,5 тыс. рублей по сравнению с первоначальными назначениями</a:t>
            </a:r>
            <a:endParaRPr lang="ru-RU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05591" y="1012871"/>
            <a:ext cx="14309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/>
              <a:t>млн. рублей</a:t>
            </a:r>
            <a:endParaRPr lang="ru-RU" sz="1600" b="1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539551" y="6315148"/>
            <a:ext cx="72008" cy="72008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575555" y="6212051"/>
            <a:ext cx="79568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 smtClean="0"/>
              <a:t>Иные межбюджетные трансферты для финансового обеспечения исполнения </a:t>
            </a:r>
            <a:r>
              <a:rPr lang="ru-RU" sz="1000" b="1" dirty="0"/>
              <a:t>расходных обязательств </a:t>
            </a:r>
            <a:r>
              <a:rPr lang="ru-RU" sz="1000" b="1" dirty="0" smtClean="0"/>
              <a:t>при </a:t>
            </a:r>
            <a:r>
              <a:rPr lang="ru-RU" sz="1000" b="1" dirty="0"/>
              <a:t>недостатке собственных доходов консолидированных бюджетов муниципальных районов и бюджетов городских округов</a:t>
            </a:r>
          </a:p>
        </p:txBody>
      </p:sp>
    </p:spTree>
    <p:extLst>
      <p:ext uri="{BB962C8B-B14F-4D97-AF65-F5344CB8AC3E}">
        <p14:creationId xmlns:p14="http://schemas.microsoft.com/office/powerpoint/2010/main" val="712172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Финансовая помощь муниципальным районам и городским округам Чувашской Республики на 2016 год</a:t>
            </a:r>
            <a:endParaRPr lang="ru-RU" sz="2200" b="1" i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" name="Прямоугольник 70"/>
          <p:cNvSpPr/>
          <p:nvPr/>
        </p:nvSpPr>
        <p:spPr>
          <a:xfrm>
            <a:off x="251520" y="4023799"/>
            <a:ext cx="5577116" cy="346366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25730" tIns="62865" rIns="125730" bIns="62865" numCol="1" spcCol="1270" anchor="ctr" anchorCtr="0">
            <a:noAutofit/>
          </a:bodyPr>
          <a:lstStyle/>
          <a:p>
            <a:pPr marL="285750" lvl="1" indent="-285750" algn="l" defTabSz="14668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endParaRPr lang="ru-RU" sz="3300" b="0" kern="1200" dirty="0"/>
          </a:p>
        </p:txBody>
      </p:sp>
      <p:sp>
        <p:nvSpPr>
          <p:cNvPr id="13" name="TextBox 12"/>
          <p:cNvSpPr txBox="1"/>
          <p:nvPr/>
        </p:nvSpPr>
        <p:spPr>
          <a:xfrm>
            <a:off x="7668344" y="980728"/>
            <a:ext cx="11736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/>
              <a:t>тыс. рублей</a:t>
            </a:r>
            <a:endParaRPr lang="ru-RU" sz="1400" dirty="0"/>
          </a:p>
        </p:txBody>
      </p:sp>
      <p:sp>
        <p:nvSpPr>
          <p:cNvPr id="4" name="TextBox 3"/>
          <p:cNvSpPr txBox="1"/>
          <p:nvPr/>
        </p:nvSpPr>
        <p:spPr>
          <a:xfrm>
            <a:off x="6876256" y="1844824"/>
            <a:ext cx="2120457" cy="313932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900" b="1" dirty="0">
                <a:latin typeface="Arial" panose="020B0604020202020204" pitchFamily="34" charset="0"/>
                <a:cs typeface="Arial" panose="020B0604020202020204" pitchFamily="34" charset="0"/>
              </a:rPr>
              <a:t>Финансовая помощь </a:t>
            </a:r>
            <a:r>
              <a:rPr lang="ru-RU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бюджетам муниципальных образований рассчитывается  </a:t>
            </a:r>
            <a:r>
              <a:rPr lang="ru-RU" sz="900" b="1" dirty="0">
                <a:latin typeface="Arial" panose="020B0604020202020204" pitchFamily="34" charset="0"/>
                <a:cs typeface="Arial" panose="020B0604020202020204" pitchFamily="34" charset="0"/>
              </a:rPr>
              <a:t>в соответствии с методиками, установленными отдельными статьями Закона Чувашской Республики от 23 июля 2001 г. № 36 «О регулировании бюджетных правоотношений в Чувашской Республике»:  дотации на выравнивание бюджетной обеспеченности муниципальных районов (городских округов) – 13 статья, дотации на поддержку мер по обеспечению сбалансированности бюджетов муниципальных районов (городских округов) – 16 статья, дотации на выравнивание бюджетной обеспеченности поселений – статья 17.3 указанного закона.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4230519"/>
              </p:ext>
            </p:extLst>
          </p:nvPr>
        </p:nvGraphicFramePr>
        <p:xfrm>
          <a:off x="179512" y="980728"/>
          <a:ext cx="6517381" cy="5615874"/>
        </p:xfrm>
        <a:graphic>
          <a:graphicData uri="http://schemas.openxmlformats.org/drawingml/2006/table">
            <a:tbl>
              <a:tblPr/>
              <a:tblGrid>
                <a:gridCol w="429716"/>
                <a:gridCol w="1495061"/>
                <a:gridCol w="966864"/>
                <a:gridCol w="966864"/>
                <a:gridCol w="1329438"/>
                <a:gridCol w="1329438"/>
              </a:tblGrid>
              <a:tr h="145247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№ п/п</a:t>
                      </a:r>
                    </a:p>
                  </a:txBody>
                  <a:tcPr marL="5699" marR="5699" marT="56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Наименование муниципальных образований</a:t>
                      </a:r>
                    </a:p>
                  </a:txBody>
                  <a:tcPr marL="5699" marR="5699" marT="56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Дотации на выравнивание бюджетной обеспеченности муниципальных районов и городских округов</a:t>
                      </a:r>
                    </a:p>
                  </a:txBody>
                  <a:tcPr marL="5699" marR="5699" marT="56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Дотации на поддержку мер по обеспечению сбалансированности бюджетов</a:t>
                      </a:r>
                    </a:p>
                  </a:txBody>
                  <a:tcPr marL="5699" marR="5699" marT="56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Субвенции  на осуществление государственных полномочий Чувашской Республики по расчету и предоставлению дотаций на выравнивание бюджетной обеспеченности поселений</a:t>
                      </a:r>
                      <a:endParaRPr lang="ru-RU" sz="7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699" marR="5699" marT="56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Иные межбюджетные трансферты для финансового обеспечения исполнения расходных обязательств при недостатке собственных доходов консолидированных бюджетов муниципальных районов и бюджетов городских округов</a:t>
                      </a:r>
                    </a:p>
                  </a:txBody>
                  <a:tcPr marL="5699" marR="5699" marT="56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1277"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</a:t>
                      </a:r>
                    </a:p>
                  </a:txBody>
                  <a:tcPr marL="5699" marR="5699" marT="56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Алатырский район</a:t>
                      </a:r>
                    </a:p>
                  </a:txBody>
                  <a:tcPr marL="5699" marR="5699" marT="56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394,9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99" marR="5699" marT="56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22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127,3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99" marR="5699" marT="56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362,6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99" marR="5699" marT="56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029,8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99" marR="5699" marT="56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1277"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</a:t>
                      </a:r>
                    </a:p>
                  </a:txBody>
                  <a:tcPr marL="5699" marR="5699" marT="56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Аликовский район</a:t>
                      </a:r>
                    </a:p>
                  </a:txBody>
                  <a:tcPr marL="5699" marR="5699" marT="56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570,9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99" marR="5699" marT="56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35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313,5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99" marR="5699" marT="56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263,8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99" marR="5699" marT="56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072,3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99" marR="5699" marT="56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1277"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</a:t>
                      </a:r>
                    </a:p>
                  </a:txBody>
                  <a:tcPr marL="5699" marR="5699" marT="56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Батыревский </a:t>
                      </a:r>
                      <a:r>
                        <a:rPr lang="en-US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</a:t>
                      </a:r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айон</a:t>
                      </a:r>
                    </a:p>
                  </a:txBody>
                  <a:tcPr marL="5699" marR="5699" marT="56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874,7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99" marR="5699" marT="56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33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457,5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99" marR="5699" marT="56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28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295,5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99" marR="5699" marT="56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105,7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99" marR="5699" marT="56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1277"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</a:t>
                      </a:r>
                    </a:p>
                  </a:txBody>
                  <a:tcPr marL="5699" marR="5699" marT="56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Вурнарский </a:t>
                      </a:r>
                      <a:r>
                        <a:rPr lang="en-US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</a:t>
                      </a:r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айон</a:t>
                      </a:r>
                    </a:p>
                  </a:txBody>
                  <a:tcPr marL="5699" marR="5699" marT="56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5699" marR="5699" marT="56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160,0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99" marR="5699" marT="56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25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488,5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99" marR="5699" marT="56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437,0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99" marR="5699" marT="56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1277"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</a:t>
                      </a:r>
                    </a:p>
                  </a:txBody>
                  <a:tcPr marL="5699" marR="5699" marT="56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Ибресинский </a:t>
                      </a:r>
                      <a:r>
                        <a:rPr lang="en-US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</a:t>
                      </a:r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айон</a:t>
                      </a:r>
                    </a:p>
                  </a:txBody>
                  <a:tcPr marL="5699" marR="5699" marT="56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834,5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99" marR="5699" marT="56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26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040,6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99" marR="5699" marT="56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206,7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99" marR="5699" marT="56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571,6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99" marR="5699" marT="56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1277"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</a:t>
                      </a:r>
                    </a:p>
                  </a:txBody>
                  <a:tcPr marL="5699" marR="5699" marT="56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Канашский </a:t>
                      </a:r>
                      <a:r>
                        <a:rPr lang="en-US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</a:t>
                      </a:r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айон</a:t>
                      </a:r>
                    </a:p>
                  </a:txBody>
                  <a:tcPr marL="5699" marR="5699" marT="56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34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057,8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99" marR="5699" marT="56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36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832,8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99" marR="5699" marT="56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29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387,5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99" marR="5699" marT="56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663,7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99" marR="5699" marT="56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1277"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</a:t>
                      </a:r>
                    </a:p>
                  </a:txBody>
                  <a:tcPr marL="5699" marR="5699" marT="56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Козловский </a:t>
                      </a:r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</a:t>
                      </a:r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айон</a:t>
                      </a:r>
                    </a:p>
                  </a:txBody>
                  <a:tcPr marL="5699" marR="5699" marT="56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5699" marR="5699" marT="56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831,0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99" marR="5699" marT="56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631,3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99" marR="5699" marT="56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547,1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99" marR="5699" marT="56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1277"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</a:t>
                      </a:r>
                    </a:p>
                  </a:txBody>
                  <a:tcPr marL="5699" marR="5699" marT="56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Комсомольский </a:t>
                      </a:r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</a:t>
                      </a:r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айон</a:t>
                      </a:r>
                    </a:p>
                  </a:txBody>
                  <a:tcPr marL="5699" marR="5699" marT="56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990,6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99" marR="5699" marT="56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21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691,1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99" marR="5699" marT="56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505,8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99" marR="5699" marT="56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013,0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99" marR="5699" marT="56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1277"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</a:t>
                      </a:r>
                    </a:p>
                  </a:txBody>
                  <a:tcPr marL="5699" marR="5699" marT="56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Красноармейский </a:t>
                      </a:r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</a:t>
                      </a:r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айон</a:t>
                      </a:r>
                    </a:p>
                  </a:txBody>
                  <a:tcPr marL="5699" marR="5699" marT="56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5699" marR="5699" marT="56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581,8</a:t>
                      </a:r>
                    </a:p>
                  </a:txBody>
                  <a:tcPr marL="5699" marR="5699" marT="56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279,4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99" marR="5699" marT="56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073,0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99" marR="5699" marT="56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1277"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</a:t>
                      </a:r>
                    </a:p>
                  </a:txBody>
                  <a:tcPr marL="5699" marR="5699" marT="56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Красночетайский </a:t>
                      </a:r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</a:t>
                      </a:r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айон</a:t>
                      </a:r>
                    </a:p>
                  </a:txBody>
                  <a:tcPr marL="5699" marR="5699" marT="56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944,9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99" marR="5699" marT="56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26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665,5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99" marR="5699" marT="56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373,4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99" marR="5699" marT="56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952,0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99" marR="5699" marT="56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1277"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11</a:t>
                      </a:r>
                    </a:p>
                  </a:txBody>
                  <a:tcPr marL="5699" marR="5699" marT="56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Марпосадский </a:t>
                      </a:r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</a:t>
                      </a:r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айон</a:t>
                      </a:r>
                    </a:p>
                  </a:txBody>
                  <a:tcPr marL="5699" marR="5699" marT="56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5699" marR="5699" marT="56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28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377,1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99" marR="5699" marT="56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18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237,9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99" marR="5699" marT="56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628,8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99" marR="5699" marT="56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1277"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12</a:t>
                      </a:r>
                    </a:p>
                  </a:txBody>
                  <a:tcPr marL="5699" marR="5699" marT="56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Моргаушский </a:t>
                      </a:r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</a:t>
                      </a:r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айон</a:t>
                      </a:r>
                    </a:p>
                  </a:txBody>
                  <a:tcPr marL="5699" marR="5699" marT="56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5699" marR="5699" marT="56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947,7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99" marR="5699" marT="56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26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318,4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99" marR="5699" marT="56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870,5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99" marR="5699" marT="56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1277"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13</a:t>
                      </a:r>
                    </a:p>
                  </a:txBody>
                  <a:tcPr marL="5699" marR="5699" marT="56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Порецкий </a:t>
                      </a:r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</a:t>
                      </a:r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айон</a:t>
                      </a:r>
                    </a:p>
                  </a:txBody>
                  <a:tcPr marL="5699" marR="5699" marT="56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5699" marR="5699" marT="56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396,0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99" marR="5699" marT="56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203,8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99" marR="5699" marT="56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593,9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99" marR="5699" marT="56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1277"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14</a:t>
                      </a:r>
                    </a:p>
                  </a:txBody>
                  <a:tcPr marL="5699" marR="5699" marT="56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Урмарский </a:t>
                      </a:r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</a:t>
                      </a:r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айон</a:t>
                      </a:r>
                    </a:p>
                  </a:txBody>
                  <a:tcPr marL="5699" marR="5699" marT="56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555,2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99" marR="5699" marT="56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30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278,4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99" marR="5699" marT="56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18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891,4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99" marR="5699" marT="56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296,2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99" marR="5699" marT="56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1277"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15</a:t>
                      </a:r>
                    </a:p>
                  </a:txBody>
                  <a:tcPr marL="5699" marR="5699" marT="56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Цивильский </a:t>
                      </a:r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</a:t>
                      </a:r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айон</a:t>
                      </a:r>
                    </a:p>
                  </a:txBody>
                  <a:tcPr marL="5699" marR="5699" marT="56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5699" marR="5699" marT="56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99" marR="5699" marT="56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27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556,7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99" marR="5699" marT="56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046,3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99" marR="5699" marT="56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1277"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16</a:t>
                      </a:r>
                    </a:p>
                  </a:txBody>
                  <a:tcPr marL="5699" marR="5699" marT="56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Чебоксарский </a:t>
                      </a:r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</a:t>
                      </a:r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айон</a:t>
                      </a:r>
                    </a:p>
                  </a:txBody>
                  <a:tcPr marL="5699" marR="5699" marT="56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5699" marR="5699" marT="56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99" marR="5699" marT="56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47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747,5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99" marR="5699" marT="56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017,0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99" marR="5699" marT="56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1277"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17</a:t>
                      </a:r>
                    </a:p>
                  </a:txBody>
                  <a:tcPr marL="5699" marR="5699" marT="56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Шемуршинский </a:t>
                      </a:r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</a:t>
                      </a:r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айон</a:t>
                      </a:r>
                    </a:p>
                  </a:txBody>
                  <a:tcPr marL="5699" marR="5699" marT="56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777,1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99" marR="5699" marT="56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24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880,7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99" marR="5699" marT="56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505,8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99" marR="5699" marT="56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828,2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99" marR="5699" marT="56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1277"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18</a:t>
                      </a:r>
                    </a:p>
                  </a:txBody>
                  <a:tcPr marL="5699" marR="5699" marT="56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Шумерлинский </a:t>
                      </a:r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</a:t>
                      </a:r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айон</a:t>
                      </a:r>
                    </a:p>
                  </a:txBody>
                  <a:tcPr marL="5699" marR="5699" marT="56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448,8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99" marR="5699" marT="56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28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558,9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99" marR="5699" marT="56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932,6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99" marR="5699" marT="56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945,9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99" marR="5699" marT="56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1277"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19</a:t>
                      </a:r>
                    </a:p>
                  </a:txBody>
                  <a:tcPr marL="5699" marR="5699" marT="56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Ядринский </a:t>
                      </a:r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</a:t>
                      </a:r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айон</a:t>
                      </a:r>
                    </a:p>
                  </a:txBody>
                  <a:tcPr marL="5699" marR="5699" marT="56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5699" marR="5699" marT="56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433,5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99" marR="5699" marT="56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21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166,7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99" marR="5699" marT="56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346,5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99" marR="5699" marT="56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1277"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20</a:t>
                      </a:r>
                    </a:p>
                  </a:txBody>
                  <a:tcPr marL="5699" marR="5699" marT="56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Яльчикский </a:t>
                      </a:r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</a:t>
                      </a:r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айон</a:t>
                      </a:r>
                    </a:p>
                  </a:txBody>
                  <a:tcPr marL="5699" marR="5699" marT="56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5699" marR="5699" marT="56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24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019,4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99" marR="5699" marT="56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637,6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99" marR="5699" marT="56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514,3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99" marR="5699" marT="56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1277"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21</a:t>
                      </a:r>
                    </a:p>
                  </a:txBody>
                  <a:tcPr marL="5699" marR="5699" marT="56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Янтиковский </a:t>
                      </a:r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</a:t>
                      </a:r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айон</a:t>
                      </a:r>
                    </a:p>
                  </a:txBody>
                  <a:tcPr marL="5699" marR="5699" marT="56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026,0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99" marR="5699" marT="56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25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502,7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99" marR="5699" marT="56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407,6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99" marR="5699" marT="56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472,8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99" marR="5699" marT="56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7083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700" b="1" i="1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Итого по районам</a:t>
                      </a:r>
                    </a:p>
                  </a:txBody>
                  <a:tcPr marL="5699" marR="5699" marT="56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107 </a:t>
                      </a:r>
                      <a:r>
                        <a:rPr lang="ru-RU" sz="9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475,4</a:t>
                      </a:r>
                      <a:endParaRPr lang="ru-RU" sz="900" b="1" i="1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99" marR="5699" marT="56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412 </a:t>
                      </a:r>
                      <a:r>
                        <a:rPr lang="ru-RU" sz="9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095,5</a:t>
                      </a:r>
                      <a:endParaRPr lang="ru-RU" sz="900" b="1" i="1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99" marR="5699" marT="56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403 </a:t>
                      </a:r>
                      <a:r>
                        <a:rPr lang="ru-RU" sz="9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400,5</a:t>
                      </a:r>
                      <a:endParaRPr lang="ru-RU" sz="900" b="1" i="1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99" marR="5699" marT="56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142 </a:t>
                      </a:r>
                      <a:r>
                        <a:rPr lang="ru-RU" sz="9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025,6</a:t>
                      </a:r>
                      <a:endParaRPr lang="ru-RU" sz="900" b="1" i="1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99" marR="5699" marT="56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1277"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22</a:t>
                      </a:r>
                    </a:p>
                  </a:txBody>
                  <a:tcPr marL="5699" marR="5699" marT="56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г. Алатырь</a:t>
                      </a:r>
                    </a:p>
                  </a:txBody>
                  <a:tcPr marL="5699" marR="5699" marT="56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329,2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99" marR="5699" marT="56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5699" marR="5699" marT="56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5699" marR="5699" marT="56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172,1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99" marR="5699" marT="56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1277"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23</a:t>
                      </a:r>
                    </a:p>
                  </a:txBody>
                  <a:tcPr marL="5699" marR="5699" marT="56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г. Канаш</a:t>
                      </a:r>
                    </a:p>
                  </a:txBody>
                  <a:tcPr marL="5699" marR="5699" marT="56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5699" marR="5699" marT="56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5699" marR="5699" marT="56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5699" marR="5699" marT="56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534,1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99" marR="5699" marT="56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1277"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24</a:t>
                      </a:r>
                    </a:p>
                  </a:txBody>
                  <a:tcPr marL="5699" marR="5699" marT="56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г. Новочебоксарск</a:t>
                      </a:r>
                    </a:p>
                  </a:txBody>
                  <a:tcPr marL="5699" marR="5699" marT="56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36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067,1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99" marR="5699" marT="56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5699" marR="5699" marT="56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5699" marR="5699" marT="56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99" marR="5699" marT="56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1277"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25</a:t>
                      </a:r>
                    </a:p>
                  </a:txBody>
                  <a:tcPr marL="5699" marR="5699" marT="56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г. Шумерля</a:t>
                      </a:r>
                    </a:p>
                  </a:txBody>
                  <a:tcPr marL="5699" marR="5699" marT="56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944,0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99" marR="5699" marT="56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5699" marR="5699" marT="56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5699" marR="5699" marT="56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787,0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99" marR="5699" marT="56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1277"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26</a:t>
                      </a:r>
                    </a:p>
                  </a:txBody>
                  <a:tcPr marL="5699" marR="5699" marT="56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г. Чебоксары</a:t>
                      </a:r>
                    </a:p>
                  </a:txBody>
                  <a:tcPr marL="5699" marR="5699" marT="56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5699" marR="5699" marT="56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5699" marR="5699" marT="56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5699" marR="5699" marT="56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99" marR="5699" marT="56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1277">
                <a:tc gridSpan="2">
                  <a:txBody>
                    <a:bodyPr/>
                    <a:lstStyle/>
                    <a:p>
                      <a:pPr algn="l" fontAlgn="b"/>
                      <a:r>
                        <a:rPr lang="ru-RU" sz="9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Итого по </a:t>
                      </a:r>
                      <a:r>
                        <a:rPr lang="ru-RU" sz="9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городам</a:t>
                      </a:r>
                      <a:r>
                        <a:rPr lang="ru-RU" sz="9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699" marR="5699" marT="56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46 </a:t>
                      </a:r>
                      <a:r>
                        <a:rPr lang="ru-RU" sz="9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340,3</a:t>
                      </a:r>
                      <a:endParaRPr lang="ru-RU" sz="900" b="1" i="1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99" marR="5699" marT="56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  <a:endParaRPr lang="ru-RU" sz="900" b="1" i="1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99" marR="5699" marT="56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5699" marR="5699" marT="56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 </a:t>
                      </a:r>
                      <a:r>
                        <a:rPr lang="ru-RU" sz="9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493,2</a:t>
                      </a:r>
                      <a:endParaRPr lang="ru-RU" sz="900" b="1" i="1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99" marR="5699" marT="56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1277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Всего:</a:t>
                      </a:r>
                    </a:p>
                  </a:txBody>
                  <a:tcPr marL="5699" marR="5699" marT="56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699" marR="5699" marT="56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153 </a:t>
                      </a:r>
                      <a:r>
                        <a:rPr lang="ru-RU" sz="9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815,7</a:t>
                      </a:r>
                      <a:endParaRPr lang="ru-RU" sz="900" b="1" i="1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99" marR="5699" marT="56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412 </a:t>
                      </a:r>
                      <a:r>
                        <a:rPr lang="ru-RU" sz="9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095,5</a:t>
                      </a:r>
                      <a:endParaRPr lang="ru-RU" sz="900" b="1" i="1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99" marR="5699" marT="56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403 </a:t>
                      </a:r>
                      <a:r>
                        <a:rPr lang="ru-RU" sz="9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400,5</a:t>
                      </a:r>
                      <a:endParaRPr lang="ru-RU" sz="900" b="1" i="1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99" marR="5699" marT="56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161 </a:t>
                      </a:r>
                      <a:r>
                        <a:rPr lang="ru-RU" sz="9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518,8</a:t>
                      </a:r>
                      <a:endParaRPr lang="ru-RU" sz="900" b="1" i="1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99" marR="5699" marT="56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9" name="Picture 6" descr="T:\ОБП\Лукин\Картинки\2 уточнение5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6249" y="5041440"/>
            <a:ext cx="1240470" cy="11635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795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09737" y="2"/>
            <a:ext cx="5778104" cy="981075"/>
          </a:xfrm>
        </p:spPr>
        <p:txBody>
          <a:bodyPr/>
          <a:lstStyle/>
          <a:p>
            <a:pPr>
              <a:defRPr/>
            </a:pP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Источники покрытия дефицита республиканского бюджета Чувашской Республики на </a:t>
            </a: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2016 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Номер слайда 9"/>
          <p:cNvSpPr txBox="1">
            <a:spLocks/>
          </p:cNvSpPr>
          <p:nvPr/>
        </p:nvSpPr>
        <p:spPr>
          <a:xfrm>
            <a:off x="1143000" y="6492877"/>
            <a:ext cx="790575" cy="365125"/>
          </a:xfrm>
          <a:prstGeom prst="rect">
            <a:avLst/>
          </a:prstGeom>
        </p:spPr>
        <p:txBody>
          <a:bodyPr anchor="ctr"/>
          <a:lstStyle/>
          <a:p>
            <a:pPr>
              <a:defRPr/>
            </a:pPr>
            <a:endParaRPr lang="ru-RU" sz="1400" dirty="0">
              <a:solidFill>
                <a:srgbClr val="A03202"/>
              </a:solidFill>
              <a:cs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67544" y="5881005"/>
            <a:ext cx="7920880" cy="578882"/>
          </a:xfrm>
          <a:prstGeom prst="roundRect">
            <a:avLst/>
          </a:prstGeom>
          <a:solidFill>
            <a:srgbClr val="FBFBC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ru-RU" sz="1400" b="1" dirty="0" smtClean="0"/>
              <a:t>* Доля от собственных доходов – 8,2%  (Ограничение </a:t>
            </a:r>
            <a:r>
              <a:rPr lang="ru-RU" sz="1400" b="1" dirty="0"/>
              <a:t>по Бюджетному кодексу не более 15 процентов </a:t>
            </a:r>
            <a:r>
              <a:rPr lang="ru-RU" sz="1400" b="1" dirty="0" smtClean="0"/>
              <a:t>собственных доходов)</a:t>
            </a:r>
            <a:endParaRPr lang="ru-RU" sz="1600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1612161"/>
              </p:ext>
            </p:extLst>
          </p:nvPr>
        </p:nvGraphicFramePr>
        <p:xfrm>
          <a:off x="483305" y="1071740"/>
          <a:ext cx="7889358" cy="475502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5908920"/>
                <a:gridCol w="1980438"/>
              </a:tblGrid>
              <a:tr h="289588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Виды источников</a:t>
                      </a:r>
                      <a:endParaRPr lang="ru-RU" sz="1400" dirty="0"/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Сумма, в тыс. рублях</a:t>
                      </a:r>
                      <a:endParaRPr lang="ru-RU" sz="1400" dirty="0"/>
                    </a:p>
                  </a:txBody>
                  <a:tcPr marT="45727" marB="45727"/>
                </a:tc>
              </a:tr>
              <a:tr h="492290">
                <a:tc>
                  <a:txBody>
                    <a:bodyPr/>
                    <a:lstStyle/>
                    <a:p>
                      <a:endParaRPr lang="ru-RU" sz="1400" b="1" dirty="0" smtClean="0"/>
                    </a:p>
                    <a:p>
                      <a:r>
                        <a:rPr lang="ru-RU" sz="1400" b="1" dirty="0" smtClean="0"/>
                        <a:t>Ценные бумаги</a:t>
                      </a:r>
                      <a:endParaRPr lang="ru-RU" sz="1400" b="1" dirty="0"/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 smtClean="0"/>
                    </a:p>
                    <a:p>
                      <a:pPr algn="ctr"/>
                      <a:r>
                        <a:rPr lang="ru-RU" sz="1400" b="1" dirty="0" smtClean="0"/>
                        <a:t>-450 000,0</a:t>
                      </a:r>
                      <a:endParaRPr lang="ru-RU" sz="1400" b="1" dirty="0"/>
                    </a:p>
                  </a:txBody>
                  <a:tcPr marT="45727" marB="45727"/>
                </a:tc>
              </a:tr>
              <a:tr h="492290">
                <a:tc>
                  <a:txBody>
                    <a:bodyPr/>
                    <a:lstStyle/>
                    <a:p>
                      <a:endParaRPr lang="ru-RU" sz="1400" b="1" dirty="0" smtClean="0"/>
                    </a:p>
                    <a:p>
                      <a:r>
                        <a:rPr lang="ru-RU" sz="1400" b="1" dirty="0" smtClean="0"/>
                        <a:t>Кредиты, привлеченные в кредитных организациях</a:t>
                      </a:r>
                      <a:endParaRPr lang="ru-RU" sz="1400" b="1" dirty="0"/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2 410 455,9</a:t>
                      </a:r>
                      <a:endParaRPr lang="ru-RU" sz="14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</a:tr>
              <a:tr h="492290">
                <a:tc>
                  <a:txBody>
                    <a:bodyPr/>
                    <a:lstStyle/>
                    <a:p>
                      <a:endParaRPr lang="ru-RU" sz="1400" b="1" dirty="0" smtClean="0"/>
                    </a:p>
                    <a:p>
                      <a:r>
                        <a:rPr lang="ru-RU" sz="1400" b="1" dirty="0" smtClean="0"/>
                        <a:t>Бюджетные кредиты, привлеченные из федерального бюджета</a:t>
                      </a:r>
                      <a:endParaRPr lang="ru-RU" sz="1400" b="1" dirty="0"/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146 324,4</a:t>
                      </a:r>
                      <a:endParaRPr lang="ru-RU" sz="14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</a:tr>
              <a:tr h="289588">
                <a:tc>
                  <a:txBody>
                    <a:bodyPr/>
                    <a:lstStyle/>
                    <a:p>
                      <a:r>
                        <a:rPr lang="ru-RU" sz="1400" b="1" kern="1200" dirty="0" smtClean="0"/>
                        <a:t>Кредиты,</a:t>
                      </a:r>
                      <a:r>
                        <a:rPr lang="ru-RU" sz="1400" b="1" kern="1200" baseline="0" dirty="0" smtClean="0"/>
                        <a:t> привлеченные в международных финансовых организациях</a:t>
                      </a:r>
                      <a:r>
                        <a:rPr lang="ru-RU" sz="1400" b="1" kern="1200" dirty="0" smtClean="0"/>
                        <a:t> </a:t>
                      </a:r>
                      <a:endParaRPr lang="ru-RU" sz="1400" b="1" dirty="0"/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-83 334,0</a:t>
                      </a:r>
                      <a:endParaRPr lang="ru-RU" sz="1400" b="1" dirty="0"/>
                    </a:p>
                  </a:txBody>
                  <a:tcPr marT="45727" marB="45727"/>
                </a:tc>
              </a:tr>
              <a:tr h="492290">
                <a:tc>
                  <a:txBody>
                    <a:bodyPr/>
                    <a:lstStyle/>
                    <a:p>
                      <a:endParaRPr lang="ru-RU" sz="1400" b="1" kern="1200" dirty="0" smtClean="0"/>
                    </a:p>
                    <a:p>
                      <a:r>
                        <a:rPr lang="ru-RU" sz="1400" b="1" kern="1200" dirty="0" smtClean="0"/>
                        <a:t>Изменение остатков средств</a:t>
                      </a:r>
                      <a:endParaRPr lang="ru-RU" sz="1400" b="1" dirty="0"/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201 857,7</a:t>
                      </a:r>
                      <a:endParaRPr lang="ru-RU" sz="14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</a:tr>
              <a:tr h="492290">
                <a:tc>
                  <a:txBody>
                    <a:bodyPr/>
                    <a:lstStyle/>
                    <a:p>
                      <a:endParaRPr lang="ru-RU" sz="1400" b="1" kern="1200" dirty="0" smtClean="0"/>
                    </a:p>
                    <a:p>
                      <a:r>
                        <a:rPr lang="ru-RU" sz="1400" b="1" kern="1200" dirty="0" smtClean="0"/>
                        <a:t>Акции и иные формы участия в капитале</a:t>
                      </a:r>
                      <a:endParaRPr lang="ru-RU" sz="1400" b="1" dirty="0"/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 smtClean="0"/>
                    </a:p>
                    <a:p>
                      <a:pPr marL="0" algn="ctr" defTabSz="914400" rtl="0" eaLnBrk="1" fontAlgn="ctr" latinLnBrk="0" hangingPunct="1"/>
                      <a:r>
                        <a:rPr lang="ru-RU" sz="1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314 203,4</a:t>
                      </a:r>
                      <a:endParaRPr lang="ru-RU" sz="14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45727" marB="45727"/>
                </a:tc>
              </a:tr>
              <a:tr h="492290">
                <a:tc>
                  <a:txBody>
                    <a:bodyPr/>
                    <a:lstStyle/>
                    <a:p>
                      <a:endParaRPr lang="ru-RU" sz="1400" b="1" kern="1200" dirty="0" smtClean="0"/>
                    </a:p>
                    <a:p>
                      <a:r>
                        <a:rPr lang="ru-RU" sz="1400" b="1" kern="1200" dirty="0" smtClean="0"/>
                        <a:t>Исполнение</a:t>
                      </a:r>
                      <a:r>
                        <a:rPr lang="ru-RU" sz="1400" b="1" kern="1200" baseline="0" dirty="0" smtClean="0"/>
                        <a:t> государственных гарантий </a:t>
                      </a:r>
                      <a:r>
                        <a:rPr lang="ru-RU" sz="1400" b="1" kern="1200" dirty="0" smtClean="0"/>
                        <a:t> </a:t>
                      </a:r>
                      <a:endParaRPr lang="ru-RU" sz="1400" b="1" dirty="0"/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 smtClean="0"/>
                    </a:p>
                    <a:p>
                      <a:pPr algn="ctr"/>
                      <a:r>
                        <a:rPr lang="ru-RU" sz="1400" b="1" dirty="0" smtClean="0"/>
                        <a:t>-16 700,0</a:t>
                      </a:r>
                      <a:endParaRPr lang="ru-RU" sz="1400" b="1" dirty="0"/>
                    </a:p>
                  </a:txBody>
                  <a:tcPr marT="45727" marB="45727"/>
                </a:tc>
              </a:tr>
              <a:tr h="492290">
                <a:tc>
                  <a:txBody>
                    <a:bodyPr/>
                    <a:lstStyle/>
                    <a:p>
                      <a:endParaRPr lang="ru-RU" sz="1400" b="1" dirty="0" smtClean="0"/>
                    </a:p>
                    <a:p>
                      <a:r>
                        <a:rPr lang="ru-RU" sz="1400" b="1" dirty="0" smtClean="0"/>
                        <a:t>Бюджетные кредиты, предоставленные</a:t>
                      </a:r>
                      <a:r>
                        <a:rPr lang="ru-RU" sz="1400" b="1" baseline="0" dirty="0" smtClean="0"/>
                        <a:t> из бюджета</a:t>
                      </a:r>
                      <a:endParaRPr lang="ru-RU" sz="1400" b="1" dirty="0"/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4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47 152,6</a:t>
                      </a:r>
                    </a:p>
                  </a:txBody>
                  <a:tcPr marL="9525" marR="9525" marT="9525" marB="0" anchor="b"/>
                </a:tc>
              </a:tr>
              <a:tr h="492290">
                <a:tc>
                  <a:txBody>
                    <a:bodyPr/>
                    <a:lstStyle/>
                    <a:p>
                      <a:endParaRPr lang="ru-RU" sz="1400" b="1" kern="1200" dirty="0" smtClean="0"/>
                    </a:p>
                    <a:p>
                      <a:r>
                        <a:rPr lang="ru-RU" sz="1400" b="1" kern="1200" dirty="0" smtClean="0"/>
                        <a:t>Итого дефицит</a:t>
                      </a:r>
                      <a:endParaRPr lang="ru-RU" sz="1400" b="1" dirty="0"/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4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 </a:t>
                      </a:r>
                      <a:r>
                        <a:rPr lang="ru-RU" sz="1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569 960,0*</a:t>
                      </a:r>
                      <a:endParaRPr lang="ru-RU" sz="14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75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07301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906134616"/>
              </p:ext>
            </p:extLst>
          </p:nvPr>
        </p:nvGraphicFramePr>
        <p:xfrm>
          <a:off x="-121686" y="1099562"/>
          <a:ext cx="9158182" cy="54257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07332" y="0"/>
            <a:ext cx="6493669" cy="980728"/>
          </a:xfrm>
        </p:spPr>
        <p:txBody>
          <a:bodyPr/>
          <a:lstStyle/>
          <a:p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Предельный объем государственного долга Чувашской Республики на </a:t>
            </a: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2016 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72000" y="1028083"/>
            <a:ext cx="1036673" cy="374571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600" b="1" dirty="0" smtClean="0"/>
              <a:t>64,8%*</a:t>
            </a:r>
            <a:endParaRPr lang="ru-RU" sz="16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4716016" y="2885552"/>
            <a:ext cx="892657" cy="374571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600" b="1" dirty="0" smtClean="0"/>
              <a:t>0,5%*</a:t>
            </a:r>
            <a:endParaRPr lang="ru-RU" sz="1600" b="1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76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55702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" t="8746" r="21612" b="4469"/>
          <a:stretch/>
        </p:blipFill>
        <p:spPr bwMode="auto">
          <a:xfrm>
            <a:off x="120366" y="1039977"/>
            <a:ext cx="3959187" cy="2533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274924"/>
            <a:ext cx="8352928" cy="430887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2200" b="1" dirty="0" smtClean="0">
                <a:solidFill>
                  <a:schemeClr val="bg1"/>
                </a:solidFill>
                <a:latin typeface="TimesET" pitchFamily="2" charset="0"/>
                <a:cs typeface="Arial Cyr" pitchFamily="34" charset="0"/>
              </a:rPr>
              <a:t>Повышение уровня открытости бюджетных данных</a:t>
            </a:r>
            <a:endParaRPr lang="ru-RU" sz="2200" b="1" dirty="0">
              <a:solidFill>
                <a:schemeClr val="bg1"/>
              </a:solidFill>
              <a:latin typeface="TimesET" pitchFamily="2" charset="0"/>
              <a:cs typeface="Arial Cyr" pitchFamily="34" charset="0"/>
            </a:endParaRPr>
          </a:p>
        </p:txBody>
      </p:sp>
      <p:sp>
        <p:nvSpPr>
          <p:cNvPr id="42" name="Скругленный прямоугольник 41"/>
          <p:cNvSpPr/>
          <p:nvPr/>
        </p:nvSpPr>
        <p:spPr>
          <a:xfrm>
            <a:off x="120366" y="4738041"/>
            <a:ext cx="3313342" cy="707183"/>
          </a:xfrm>
          <a:prstGeom prst="roundRect">
            <a:avLst/>
          </a:prstGeom>
          <a:gradFill flip="none" rotWithShape="1">
            <a:gsLst>
              <a:gs pos="0">
                <a:srgbClr val="33CC33">
                  <a:tint val="66000"/>
                  <a:satMod val="160000"/>
                </a:srgbClr>
              </a:gs>
              <a:gs pos="50000">
                <a:srgbClr val="33CC33">
                  <a:tint val="44500"/>
                  <a:satMod val="160000"/>
                </a:srgbClr>
              </a:gs>
              <a:gs pos="100000">
                <a:srgbClr val="33CC33">
                  <a:tint val="23500"/>
                  <a:satMod val="160000"/>
                </a:srgbClr>
              </a:gs>
            </a:gsLst>
            <a:lin ang="0" scaled="1"/>
            <a:tileRect/>
          </a:gra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622300">
              <a:lnSpc>
                <a:spcPct val="80000"/>
              </a:lnSpc>
              <a:spcAft>
                <a:spcPts val="0"/>
              </a:spcAft>
            </a:pPr>
            <a:r>
              <a:rPr lang="ru-RU" sz="1400" b="1" dirty="0" smtClean="0">
                <a:solidFill>
                  <a:prstClr val="black"/>
                </a:solidFill>
              </a:rPr>
              <a:t>Размещение </a:t>
            </a:r>
            <a:r>
              <a:rPr lang="ru-RU" sz="1400" b="1" dirty="0">
                <a:solidFill>
                  <a:prstClr val="black"/>
                </a:solidFill>
              </a:rPr>
              <a:t>информации о бюджете в </a:t>
            </a:r>
            <a:r>
              <a:rPr lang="ru-RU" sz="1400" b="1" dirty="0" smtClean="0">
                <a:solidFill>
                  <a:prstClr val="black"/>
                </a:solidFill>
              </a:rPr>
              <a:t>доступном </a:t>
            </a:r>
            <a:r>
              <a:rPr lang="ru-RU" sz="1400" b="1" dirty="0">
                <a:solidFill>
                  <a:prstClr val="black"/>
                </a:solidFill>
              </a:rPr>
              <a:t>для </a:t>
            </a:r>
            <a:r>
              <a:rPr lang="ru-RU" sz="1400" b="1" dirty="0" smtClean="0">
                <a:solidFill>
                  <a:prstClr val="black"/>
                </a:solidFill>
              </a:rPr>
              <a:t>граждан формате </a:t>
            </a:r>
          </a:p>
          <a:p>
            <a:pPr defTabSz="622300">
              <a:lnSpc>
                <a:spcPct val="80000"/>
              </a:lnSpc>
              <a:spcAft>
                <a:spcPts val="0"/>
              </a:spcAft>
            </a:pPr>
            <a:r>
              <a:rPr lang="ru-RU" sz="1400" b="1" dirty="0" smtClean="0">
                <a:solidFill>
                  <a:prstClr val="black"/>
                </a:solidFill>
              </a:rPr>
              <a:t>«</a:t>
            </a:r>
            <a:r>
              <a:rPr lang="ru-RU" sz="1400" b="1" dirty="0">
                <a:solidFill>
                  <a:prstClr val="black"/>
                </a:solidFill>
              </a:rPr>
              <a:t>Бюджет для граждан</a:t>
            </a:r>
            <a:r>
              <a:rPr lang="ru-RU" sz="1400" b="1" dirty="0" smtClean="0">
                <a:solidFill>
                  <a:prstClr val="black"/>
                </a:solidFill>
              </a:rPr>
              <a:t>»</a:t>
            </a:r>
            <a:endParaRPr lang="ru-RU" sz="1400" b="1" dirty="0">
              <a:solidFill>
                <a:prstClr val="black"/>
              </a:solidFill>
              <a:latin typeface="TimesET" pitchFamily="2" charset="0"/>
            </a:endParaRPr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4224663" y="1039976"/>
            <a:ext cx="4163761" cy="660832"/>
          </a:xfrm>
          <a:prstGeom prst="roundRect">
            <a:avLst/>
          </a:prstGeom>
          <a:gradFill flip="none" rotWithShape="1">
            <a:gsLst>
              <a:gs pos="0">
                <a:srgbClr val="33CC33">
                  <a:tint val="66000"/>
                  <a:satMod val="160000"/>
                </a:srgbClr>
              </a:gs>
              <a:gs pos="50000">
                <a:srgbClr val="33CC33">
                  <a:tint val="44500"/>
                  <a:satMod val="160000"/>
                </a:srgbClr>
              </a:gs>
              <a:gs pos="100000">
                <a:srgbClr val="33CC33">
                  <a:tint val="23500"/>
                  <a:satMod val="160000"/>
                </a:srgbClr>
              </a:gs>
            </a:gsLst>
            <a:lin ang="0" scaled="1"/>
            <a:tileRect/>
          </a:gra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t"/>
            <a:r>
              <a:rPr lang="ru-RU" sz="1300" b="1" dirty="0" smtClean="0">
                <a:solidFill>
                  <a:prstClr val="black"/>
                </a:solidFill>
              </a:rPr>
              <a:t>Рейтинг субъектов </a:t>
            </a:r>
            <a:r>
              <a:rPr lang="ru-RU" sz="1300" b="1" dirty="0">
                <a:solidFill>
                  <a:prstClr val="black"/>
                </a:solidFill>
              </a:rPr>
              <a:t>Российской Федерации по </a:t>
            </a:r>
            <a:r>
              <a:rPr lang="ru-RU" sz="1300" b="1" i="1" dirty="0">
                <a:solidFill>
                  <a:prstClr val="black"/>
                </a:solidFill>
              </a:rPr>
              <a:t>уровню открытости бюджетных данных </a:t>
            </a:r>
            <a:r>
              <a:rPr lang="ru-RU" sz="1300" b="1" dirty="0">
                <a:solidFill>
                  <a:prstClr val="black"/>
                </a:solidFill>
              </a:rPr>
              <a:t>за 2015 год</a:t>
            </a:r>
            <a:endParaRPr lang="ru-RU" sz="1300" b="1" dirty="0">
              <a:solidFill>
                <a:prstClr val="black"/>
              </a:solidFill>
              <a:latin typeface="TimesET" pitchFamily="2" charset="0"/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4167321" y="1014646"/>
            <a:ext cx="0" cy="57606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106530" y="5445224"/>
            <a:ext cx="3986858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100" dirty="0" smtClean="0">
                <a:solidFill>
                  <a:prstClr val="black"/>
                </a:solidFill>
                <a:cs typeface="+mn-cs"/>
              </a:rPr>
              <a:t>Согласно докладу Минфина России на Правительственной </a:t>
            </a:r>
            <a:r>
              <a:rPr lang="ru-RU" sz="1100" dirty="0">
                <a:solidFill>
                  <a:prstClr val="black"/>
                </a:solidFill>
                <a:cs typeface="+mn-cs"/>
              </a:rPr>
              <a:t>комиссии Российской Федерации по координации деятельности открытого правительства </a:t>
            </a:r>
            <a:r>
              <a:rPr lang="ru-RU" sz="1200" b="1" dirty="0">
                <a:solidFill>
                  <a:prstClr val="black"/>
                </a:solidFill>
                <a:cs typeface="+mn-cs"/>
              </a:rPr>
              <a:t>Чувашская </a:t>
            </a:r>
            <a:r>
              <a:rPr lang="ru-RU" sz="1200" b="1" dirty="0" smtClean="0">
                <a:solidFill>
                  <a:prstClr val="black"/>
                </a:solidFill>
                <a:cs typeface="+mn-cs"/>
              </a:rPr>
              <a:t>Республика вошла в число 9 регионов, обеспечивших лучшие практики подготовки бюджетов для граждан.</a:t>
            </a:r>
            <a:endParaRPr lang="ru-RU" sz="1200" b="1" dirty="0">
              <a:solidFill>
                <a:prstClr val="black"/>
              </a:solidFill>
              <a:cs typeface="+mn-cs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4224663" y="3252161"/>
            <a:ext cx="4451793" cy="641710"/>
          </a:xfrm>
          <a:prstGeom prst="roundRect">
            <a:avLst/>
          </a:prstGeom>
          <a:gradFill flip="none" rotWithShape="1">
            <a:gsLst>
              <a:gs pos="0">
                <a:srgbClr val="33CC33">
                  <a:tint val="66000"/>
                  <a:satMod val="160000"/>
                </a:srgbClr>
              </a:gs>
              <a:gs pos="50000">
                <a:srgbClr val="33CC33">
                  <a:tint val="44500"/>
                  <a:satMod val="160000"/>
                </a:srgbClr>
              </a:gs>
              <a:gs pos="100000">
                <a:srgbClr val="33CC33">
                  <a:tint val="23500"/>
                  <a:satMod val="160000"/>
                </a:srgbClr>
              </a:gs>
            </a:gsLst>
            <a:lin ang="0" scaled="1"/>
            <a:tileRect/>
          </a:gra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t"/>
            <a:r>
              <a:rPr lang="ru-RU" sz="1300" b="1" dirty="0" smtClean="0">
                <a:solidFill>
                  <a:prstClr val="black"/>
                </a:solidFill>
              </a:rPr>
              <a:t>Рейтинг субъектов </a:t>
            </a:r>
            <a:r>
              <a:rPr lang="ru-RU" sz="1300" b="1" dirty="0">
                <a:solidFill>
                  <a:prstClr val="black"/>
                </a:solidFill>
              </a:rPr>
              <a:t>Российской Федерации по </a:t>
            </a:r>
            <a:r>
              <a:rPr lang="ru-RU" sz="1300" b="1" i="1" dirty="0" smtClean="0">
                <a:solidFill>
                  <a:prstClr val="black"/>
                </a:solidFill>
              </a:rPr>
              <a:t>качеству управления региональными финансами</a:t>
            </a:r>
            <a:endParaRPr lang="ru-RU" sz="1300" b="1" dirty="0">
              <a:solidFill>
                <a:prstClr val="black"/>
              </a:solidFill>
              <a:latin typeface="TimesET" pitchFamily="2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295307"/>
              </p:ext>
            </p:extLst>
          </p:nvPr>
        </p:nvGraphicFramePr>
        <p:xfrm>
          <a:off x="4257640" y="1800371"/>
          <a:ext cx="3810000" cy="121539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35200"/>
                <a:gridCol w="787400"/>
                <a:gridCol w="787400"/>
              </a:tblGrid>
              <a:tr h="20256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Субъекты РФ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Место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Баллы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0256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Краснодарский край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185,00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0256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…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0256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Чувашская </a:t>
                      </a: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Республика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69,00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FF00"/>
                    </a:solidFill>
                  </a:tcPr>
                </a:tc>
              </a:tr>
              <a:tr h="20256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…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0256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г. Севастополь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85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9,50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567859"/>
              </p:ext>
            </p:extLst>
          </p:nvPr>
        </p:nvGraphicFramePr>
        <p:xfrm>
          <a:off x="4224660" y="3997571"/>
          <a:ext cx="4667821" cy="24621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79588"/>
                <a:gridCol w="1008112"/>
                <a:gridCol w="1080121"/>
              </a:tblGrid>
              <a:tr h="262702">
                <a:tc>
                  <a:txBody>
                    <a:bodyPr/>
                    <a:lstStyle/>
                    <a:p>
                      <a:endParaRPr lang="ru-RU" sz="1400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ysClr val="windowText" lastClr="000000"/>
                          </a:solidFill>
                        </a:rPr>
                        <a:t>2014г.</a:t>
                      </a:r>
                      <a:endParaRPr lang="ru-RU" sz="1600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ysClr val="windowText" lastClr="000000"/>
                          </a:solidFill>
                        </a:rPr>
                        <a:t>2015г.</a:t>
                      </a:r>
                      <a:endParaRPr lang="ru-RU" sz="1600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  <a:tr h="489724">
                <a:tc>
                  <a:txBody>
                    <a:bodyPr/>
                    <a:lstStyle/>
                    <a:p>
                      <a:r>
                        <a:rPr lang="ru-RU" sz="1300" b="0" dirty="0" smtClean="0">
                          <a:solidFill>
                            <a:sysClr val="windowText" lastClr="000000"/>
                          </a:solidFill>
                        </a:rPr>
                        <a:t>Регионы с высоким качеством управления региональными финансами</a:t>
                      </a:r>
                      <a:endParaRPr lang="ru-RU" sz="1300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solidFill>
                      <a:srgbClr val="1DD52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ysClr val="windowText" lastClr="000000"/>
                          </a:solidFill>
                        </a:rPr>
                        <a:t>22</a:t>
                      </a:r>
                      <a:endParaRPr lang="ru-RU" sz="1600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solidFill>
                      <a:srgbClr val="1DD52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ysClr val="windowText" lastClr="000000"/>
                          </a:solidFill>
                        </a:rPr>
                        <a:t>31</a:t>
                      </a:r>
                      <a:endParaRPr lang="ru-RU" sz="1600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solidFill>
                      <a:srgbClr val="1DD526"/>
                    </a:solidFill>
                  </a:tcPr>
                </a:tc>
              </a:tr>
              <a:tr h="755318">
                <a:tc>
                  <a:txBody>
                    <a:bodyPr/>
                    <a:lstStyle/>
                    <a:p>
                      <a:r>
                        <a:rPr lang="ru-RU" sz="1300" dirty="0" smtClean="0"/>
                        <a:t>Регионы с надлежащим качеством управления региональными финансами</a:t>
                      </a: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46</a:t>
                      </a:r>
                    </a:p>
                    <a:p>
                      <a:pPr algn="ctr"/>
                      <a:r>
                        <a:rPr lang="ru-RU" sz="1300" dirty="0" smtClean="0"/>
                        <a:t>Чувашская Республика</a:t>
                      </a:r>
                      <a:endParaRPr lang="ru-RU" sz="13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37</a:t>
                      </a:r>
                    </a:p>
                    <a:p>
                      <a:pPr algn="ctr"/>
                      <a:r>
                        <a:rPr lang="ru-RU" sz="1300" dirty="0" smtClean="0"/>
                        <a:t>Чувашская Республика</a:t>
                      </a:r>
                      <a:endParaRPr lang="ru-RU" sz="13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</a:tr>
              <a:tr h="489724">
                <a:tc>
                  <a:txBody>
                    <a:bodyPr/>
                    <a:lstStyle/>
                    <a:p>
                      <a:r>
                        <a:rPr lang="ru-RU" sz="1300" dirty="0" smtClean="0"/>
                        <a:t>Регионы с низким качеством управления региональными финансами</a:t>
                      </a:r>
                    </a:p>
                  </a:txBody>
                  <a:tcPr>
                    <a:solidFill>
                      <a:srgbClr val="FF00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15</a:t>
                      </a:r>
                      <a:endParaRPr lang="ru-RU" sz="1600" dirty="0"/>
                    </a:p>
                  </a:txBody>
                  <a:tcPr>
                    <a:solidFill>
                      <a:srgbClr val="FF00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15</a:t>
                      </a:r>
                      <a:endParaRPr lang="ru-RU" sz="1600" dirty="0"/>
                    </a:p>
                  </a:txBody>
                  <a:tcPr>
                    <a:solidFill>
                      <a:srgbClr val="FF0066"/>
                    </a:solidFill>
                  </a:tcPr>
                </a:tc>
              </a:tr>
            </a:tbl>
          </a:graphicData>
        </a:graphic>
      </p:graphicFrame>
      <p:sp>
        <p:nvSpPr>
          <p:cNvPr id="13" name="Скругленный прямоугольник 12"/>
          <p:cNvSpPr/>
          <p:nvPr/>
        </p:nvSpPr>
        <p:spPr>
          <a:xfrm>
            <a:off x="106530" y="3447856"/>
            <a:ext cx="3950344" cy="1133272"/>
          </a:xfrm>
          <a:prstGeom prst="roundRect">
            <a:avLst/>
          </a:prstGeom>
          <a:gradFill flip="none" rotWithShape="1">
            <a:gsLst>
              <a:gs pos="0">
                <a:srgbClr val="ECFA62">
                  <a:tint val="66000"/>
                  <a:satMod val="160000"/>
                </a:srgbClr>
              </a:gs>
              <a:gs pos="50000">
                <a:srgbClr val="ECFA62">
                  <a:tint val="44500"/>
                  <a:satMod val="160000"/>
                </a:srgbClr>
              </a:gs>
              <a:gs pos="100000">
                <a:srgbClr val="ECFA62">
                  <a:tint val="23500"/>
                  <a:satMod val="160000"/>
                </a:srgbClr>
              </a:gs>
            </a:gsLst>
            <a:lin ang="0" scaled="1"/>
            <a:tileRect/>
          </a:gra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622300">
              <a:lnSpc>
                <a:spcPct val="80000"/>
              </a:lnSpc>
              <a:spcAft>
                <a:spcPts val="0"/>
              </a:spcAft>
            </a:pPr>
            <a:r>
              <a:rPr lang="ru-RU" sz="1400" b="1" i="1" dirty="0" smtClean="0">
                <a:solidFill>
                  <a:prstClr val="black"/>
                </a:solidFill>
              </a:rPr>
              <a:t>Приказ Минфина России от 22.09.2015 № 145н «Об утверждении Методических рекомендаций по представлению бюджетов субъектов РФ и местных бюджетов и отчетов об их исполнении в доступной для граждан форме»</a:t>
            </a:r>
            <a:endParaRPr lang="ru-RU" sz="1400" b="1" i="1" dirty="0">
              <a:solidFill>
                <a:prstClr val="black"/>
              </a:solidFill>
              <a:latin typeface="TimesET" pitchFamily="2" charset="0"/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77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93102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i.smirnov\Documents\Бюджет для граждан\Фото\Слушания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7076" y="1043559"/>
            <a:ext cx="3382980" cy="2537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i.smirnov\Pictures\МФ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668607"/>
            <a:ext cx="8867775" cy="2371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граждан в обсуждении бюджетных вопросов</a:t>
            </a:r>
            <a:endParaRPr lang="ru-RU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" name="Прямоугольник 70"/>
          <p:cNvSpPr/>
          <p:nvPr/>
        </p:nvSpPr>
        <p:spPr>
          <a:xfrm>
            <a:off x="251520" y="4023799"/>
            <a:ext cx="5577116" cy="346366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25730" tIns="62865" rIns="125730" bIns="62865" numCol="1" spcCol="1270" anchor="ctr" anchorCtr="0">
            <a:noAutofit/>
          </a:bodyPr>
          <a:lstStyle/>
          <a:p>
            <a:pPr marL="285750" lvl="1" indent="-285750" defTabSz="1466850">
              <a:lnSpc>
                <a:spcPct val="90000"/>
              </a:lnSpc>
              <a:spcAft>
                <a:spcPct val="15000"/>
              </a:spcAft>
              <a:buFontTx/>
              <a:buChar char="••"/>
            </a:pPr>
            <a:endParaRPr lang="ru-RU" sz="33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43608" y="1196752"/>
            <a:ext cx="5400600" cy="1815882"/>
          </a:xfrm>
          <a:prstGeom prst="round1Rect">
            <a:avLst/>
          </a:prstGeom>
          <a:solidFill>
            <a:srgbClr val="9CD45E"/>
          </a:solidFill>
          <a:ln>
            <a:solidFill>
              <a:srgbClr val="000099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ru-RU" sz="1600" dirty="0" smtClean="0">
                <a:solidFill>
                  <a:prstClr val="black"/>
                </a:solidFill>
                <a:cs typeface="+mn-cs"/>
              </a:rPr>
              <a:t>Публичные слушания по проектам законов о республиканском бюджете и годовом отчете об исполнении республиканского бюджета Чувашской Республики</a:t>
            </a:r>
          </a:p>
          <a:p>
            <a:pPr algn="just"/>
            <a:r>
              <a:rPr lang="ru-RU" sz="1600" i="1" dirty="0" smtClean="0">
                <a:solidFill>
                  <a:prstClr val="black"/>
                </a:solidFill>
                <a:cs typeface="+mn-cs"/>
              </a:rPr>
              <a:t>(Закон Чувашской Республики № 36 от 23.07.2001 «О регулировании бюджетных правоотношений в Чувашской Республике»)</a:t>
            </a:r>
            <a:endParaRPr lang="ru-RU" sz="1600" i="1" dirty="0">
              <a:solidFill>
                <a:prstClr val="black"/>
              </a:solidFill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23726" y="3338478"/>
            <a:ext cx="5400600" cy="830997"/>
          </a:xfrm>
          <a:prstGeom prst="round1Rect">
            <a:avLst/>
          </a:prstGeom>
          <a:solidFill>
            <a:srgbClr val="9CD45E"/>
          </a:solidFill>
          <a:ln>
            <a:solidFill>
              <a:srgbClr val="000099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ru-RU" sz="1600" dirty="0" smtClean="0">
                <a:solidFill>
                  <a:prstClr val="black"/>
                </a:solidFill>
                <a:cs typeface="+mn-cs"/>
              </a:rPr>
              <a:t>Разделы «Форум», «Опрос для граждан» на сайте Министерства финансов Чувашской Республики </a:t>
            </a:r>
            <a:r>
              <a:rPr lang="en-US" sz="1600" dirty="0" smtClean="0">
                <a:solidFill>
                  <a:prstClr val="black"/>
                </a:solidFill>
                <a:cs typeface="+mn-cs"/>
              </a:rPr>
              <a:t>minfin.cap.ru</a:t>
            </a:r>
            <a:r>
              <a:rPr lang="ru-RU" sz="1600" dirty="0" smtClean="0">
                <a:solidFill>
                  <a:prstClr val="black"/>
                </a:solidFill>
                <a:cs typeface="+mn-cs"/>
              </a:rPr>
              <a:t>. </a:t>
            </a:r>
            <a:endParaRPr lang="en-US" sz="1600" dirty="0">
              <a:solidFill>
                <a:prstClr val="black"/>
              </a:solidFill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43608" y="4587413"/>
            <a:ext cx="5400600" cy="1077218"/>
          </a:xfrm>
          <a:prstGeom prst="round1Rect">
            <a:avLst/>
          </a:prstGeom>
          <a:solidFill>
            <a:srgbClr val="9CD45E"/>
          </a:solidFill>
          <a:ln>
            <a:solidFill>
              <a:srgbClr val="000099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ru-RU" sz="1600" dirty="0" smtClean="0">
                <a:solidFill>
                  <a:prstClr val="black"/>
                </a:solidFill>
                <a:cs typeface="+mn-cs"/>
              </a:rPr>
              <a:t>Свои замечания и предложения можно направлять на </a:t>
            </a:r>
            <a:r>
              <a:rPr lang="ru-RU" sz="1600" dirty="0">
                <a:solidFill>
                  <a:prstClr val="black"/>
                </a:solidFill>
                <a:cs typeface="+mn-cs"/>
              </a:rPr>
              <a:t>электронную </a:t>
            </a:r>
            <a:r>
              <a:rPr lang="ru-RU" sz="1600" dirty="0" smtClean="0">
                <a:solidFill>
                  <a:prstClr val="black"/>
                </a:solidFill>
                <a:cs typeface="+mn-cs"/>
              </a:rPr>
              <a:t>почту Министерства </a:t>
            </a:r>
            <a:r>
              <a:rPr lang="ru-RU" sz="1600" dirty="0">
                <a:solidFill>
                  <a:prstClr val="black"/>
                </a:solidFill>
                <a:cs typeface="+mn-cs"/>
              </a:rPr>
              <a:t>финансов Чувашской Республики </a:t>
            </a:r>
            <a:r>
              <a:rPr lang="en-US" sz="1600" dirty="0" smtClean="0">
                <a:solidFill>
                  <a:prstClr val="black"/>
                </a:solidFill>
                <a:cs typeface="+mn-cs"/>
                <a:hlinkClick r:id="rId4"/>
              </a:rPr>
              <a:t>finance@cap.ru</a:t>
            </a:r>
            <a:r>
              <a:rPr lang="ru-RU" sz="1600" dirty="0" smtClean="0">
                <a:solidFill>
                  <a:prstClr val="black"/>
                </a:solidFill>
                <a:cs typeface="+mn-cs"/>
              </a:rPr>
              <a:t> или обращаться по телефону 64-21-25</a:t>
            </a:r>
            <a:endParaRPr lang="en-US" sz="1600" dirty="0">
              <a:solidFill>
                <a:prstClr val="black"/>
              </a:solidFill>
              <a:cs typeface="+mn-cs"/>
            </a:endParaRPr>
          </a:p>
        </p:txBody>
      </p:sp>
      <p:sp>
        <p:nvSpPr>
          <p:cNvPr id="4" name="Стрелка вправо с вырезом 3"/>
          <p:cNvSpPr/>
          <p:nvPr/>
        </p:nvSpPr>
        <p:spPr>
          <a:xfrm>
            <a:off x="251520" y="1250765"/>
            <a:ext cx="648072" cy="484632"/>
          </a:xfrm>
          <a:prstGeom prst="notchedRightArrow">
            <a:avLst/>
          </a:prstGeom>
          <a:solidFill>
            <a:srgbClr val="A4D76B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1" name="Стрелка вправо с вырезом 10"/>
          <p:cNvSpPr/>
          <p:nvPr/>
        </p:nvSpPr>
        <p:spPr>
          <a:xfrm>
            <a:off x="251520" y="4612154"/>
            <a:ext cx="648072" cy="484632"/>
          </a:xfrm>
          <a:prstGeom prst="notchedRightArrow">
            <a:avLst/>
          </a:prstGeom>
          <a:solidFill>
            <a:srgbClr val="A4D76B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2" name="Стрелка вправо с вырезом 11"/>
          <p:cNvSpPr/>
          <p:nvPr/>
        </p:nvSpPr>
        <p:spPr>
          <a:xfrm>
            <a:off x="251520" y="3338478"/>
            <a:ext cx="648072" cy="484632"/>
          </a:xfrm>
          <a:prstGeom prst="notchedRightArrow">
            <a:avLst/>
          </a:prstGeom>
          <a:solidFill>
            <a:srgbClr val="A4D76B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78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31100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i.smirnov\Pictures\untitled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984931"/>
            <a:ext cx="7164288" cy="776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Контактная информация</a:t>
            </a:r>
            <a:endParaRPr lang="ru-RU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43608" y="5445224"/>
            <a:ext cx="5616624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300" dirty="0" smtClean="0">
                <a:solidFill>
                  <a:prstClr val="black"/>
                </a:solidFill>
                <a:cs typeface="+mn-cs"/>
              </a:rPr>
              <a:t>Министерство финансов Чувашской Республики</a:t>
            </a:r>
          </a:p>
          <a:p>
            <a:pPr algn="just"/>
            <a:r>
              <a:rPr lang="ru-RU" sz="1300" dirty="0" smtClean="0">
                <a:solidFill>
                  <a:prstClr val="black"/>
                </a:solidFill>
                <a:cs typeface="+mn-cs"/>
              </a:rPr>
              <a:t>Адрес: 428000, г. Чебоксары, пл. Республики, д.2</a:t>
            </a:r>
          </a:p>
          <a:p>
            <a:pPr algn="just"/>
            <a:r>
              <a:rPr lang="ru-RU" sz="1300" dirty="0">
                <a:solidFill>
                  <a:prstClr val="black"/>
                </a:solidFill>
                <a:cs typeface="+mn-cs"/>
              </a:rPr>
              <a:t>Телефон: (8352) 64-21-00, 64-21-25</a:t>
            </a:r>
          </a:p>
          <a:p>
            <a:pPr algn="just"/>
            <a:r>
              <a:rPr lang="ru-RU" sz="1300" dirty="0" smtClean="0">
                <a:solidFill>
                  <a:prstClr val="black"/>
                </a:solidFill>
                <a:cs typeface="+mn-cs"/>
              </a:rPr>
              <a:t>Факс</a:t>
            </a:r>
            <a:r>
              <a:rPr lang="ru-RU" sz="1300" dirty="0">
                <a:solidFill>
                  <a:prstClr val="black"/>
                </a:solidFill>
                <a:cs typeface="+mn-cs"/>
              </a:rPr>
              <a:t>: (8352) </a:t>
            </a:r>
            <a:r>
              <a:rPr lang="ru-RU" sz="1300" dirty="0" smtClean="0">
                <a:solidFill>
                  <a:prstClr val="black"/>
                </a:solidFill>
                <a:cs typeface="+mn-cs"/>
              </a:rPr>
              <a:t>64-21-24</a:t>
            </a:r>
          </a:p>
          <a:p>
            <a:pPr algn="just"/>
            <a:r>
              <a:rPr lang="en-US" sz="1300" dirty="0">
                <a:solidFill>
                  <a:prstClr val="black"/>
                </a:solidFill>
                <a:cs typeface="+mn-cs"/>
                <a:hlinkClick r:id="rId4"/>
              </a:rPr>
              <a:t>http://minfin.cap.ru</a:t>
            </a:r>
            <a:r>
              <a:rPr lang="en-US" sz="1300" dirty="0" smtClean="0">
                <a:solidFill>
                  <a:prstClr val="black"/>
                </a:solidFill>
                <a:cs typeface="+mn-cs"/>
                <a:hlinkClick r:id="rId4"/>
              </a:rPr>
              <a:t>/</a:t>
            </a:r>
            <a:endParaRPr lang="ru-RU" sz="1300" dirty="0" smtClean="0">
              <a:solidFill>
                <a:prstClr val="black"/>
              </a:solidFill>
              <a:cs typeface="+mn-cs"/>
            </a:endParaRPr>
          </a:p>
          <a:p>
            <a:pPr algn="just"/>
            <a:r>
              <a:rPr lang="en-US" sz="1300" dirty="0">
                <a:solidFill>
                  <a:prstClr val="black"/>
                </a:solidFill>
                <a:cs typeface="+mn-cs"/>
              </a:rPr>
              <a:t>E-Mail: finance@cap.ru</a:t>
            </a:r>
            <a:endParaRPr lang="ru-RU" sz="1300" dirty="0">
              <a:solidFill>
                <a:prstClr val="black"/>
              </a:solidFill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86820" y="1721055"/>
            <a:ext cx="770485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 smtClean="0">
                <a:solidFill>
                  <a:prstClr val="black"/>
                </a:solidFill>
                <a:cs typeface="+mn-cs"/>
              </a:rPr>
              <a:t>Режим работы:</a:t>
            </a:r>
          </a:p>
          <a:p>
            <a:pPr algn="just"/>
            <a:r>
              <a:rPr lang="ru-RU" sz="1400" dirty="0" smtClean="0">
                <a:solidFill>
                  <a:prstClr val="black"/>
                </a:solidFill>
                <a:cs typeface="+mn-cs"/>
              </a:rPr>
              <a:t>Понедельник – пятница с 08.00 до 17.00, обеденный перерыв с 12.30 до 13.30</a:t>
            </a:r>
          </a:p>
          <a:p>
            <a:pPr algn="just"/>
            <a:r>
              <a:rPr lang="ru-RU" sz="1400" dirty="0" smtClean="0">
                <a:solidFill>
                  <a:prstClr val="black"/>
                </a:solidFill>
                <a:cs typeface="+mn-cs"/>
              </a:rPr>
              <a:t>Выходные – суббота, воскресенье</a:t>
            </a:r>
            <a:endParaRPr lang="ru-RU" sz="1400" dirty="0">
              <a:solidFill>
                <a:prstClr val="black"/>
              </a:solidFill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65026" y="2459719"/>
            <a:ext cx="7560840" cy="3047643"/>
          </a:xfrm>
          <a:prstGeom prst="roundRect">
            <a:avLst/>
          </a:prstGeom>
          <a:solidFill>
            <a:srgbClr val="A4D76B"/>
          </a:solidFill>
        </p:spPr>
        <p:txBody>
          <a:bodyPr wrap="square" rtlCol="0">
            <a:spAutoFit/>
          </a:bodyPr>
          <a:lstStyle/>
          <a:p>
            <a:pPr algn="just"/>
            <a:r>
              <a:rPr lang="ru-RU" sz="1300" b="1" dirty="0">
                <a:solidFill>
                  <a:prstClr val="black"/>
                </a:solidFill>
                <a:cs typeface="+mn-cs"/>
              </a:rPr>
              <a:t>График </a:t>
            </a:r>
            <a:r>
              <a:rPr lang="ru-RU" sz="1300" b="1" dirty="0" smtClean="0">
                <a:solidFill>
                  <a:prstClr val="black"/>
                </a:solidFill>
                <a:cs typeface="+mn-cs"/>
              </a:rPr>
              <a:t>приема граждан:</a:t>
            </a:r>
            <a:endParaRPr lang="ru-RU" sz="1300" b="1" dirty="0">
              <a:solidFill>
                <a:prstClr val="black"/>
              </a:solidFill>
              <a:cs typeface="+mn-cs"/>
            </a:endParaRPr>
          </a:p>
          <a:p>
            <a:pPr algn="just"/>
            <a:r>
              <a:rPr lang="ru-RU" sz="1000" dirty="0">
                <a:solidFill>
                  <a:prstClr val="black"/>
                </a:solidFill>
                <a:cs typeface="+mn-cs"/>
              </a:rPr>
              <a:t> </a:t>
            </a:r>
          </a:p>
          <a:p>
            <a:pPr algn="just"/>
            <a:r>
              <a:rPr lang="ru-RU" sz="1300" dirty="0">
                <a:solidFill>
                  <a:prstClr val="black"/>
                </a:solidFill>
                <a:cs typeface="+mn-cs"/>
              </a:rPr>
              <a:t>1</a:t>
            </a:r>
            <a:r>
              <a:rPr lang="ru-RU" sz="1300" dirty="0" smtClean="0">
                <a:solidFill>
                  <a:prstClr val="black"/>
                </a:solidFill>
                <a:cs typeface="+mn-cs"/>
              </a:rPr>
              <a:t>. С.А</a:t>
            </a:r>
            <a:r>
              <a:rPr lang="ru-RU" sz="1300" dirty="0">
                <a:solidFill>
                  <a:prstClr val="black"/>
                </a:solidFill>
                <a:cs typeface="+mn-cs"/>
              </a:rPr>
              <a:t>. Енилина </a:t>
            </a:r>
            <a:r>
              <a:rPr lang="ru-RU" sz="1300" dirty="0" smtClean="0">
                <a:solidFill>
                  <a:prstClr val="black"/>
                </a:solidFill>
                <a:cs typeface="+mn-cs"/>
              </a:rPr>
              <a:t>– </a:t>
            </a:r>
            <a:r>
              <a:rPr lang="ru-RU" sz="1300" dirty="0" smtClean="0">
                <a:solidFill>
                  <a:prstClr val="black"/>
                </a:solidFill>
              </a:rPr>
              <a:t>Заместитель Председателя Кабинета Министров Чувашской Республики - </a:t>
            </a:r>
            <a:r>
              <a:rPr lang="ru-RU" sz="1300" dirty="0" smtClean="0">
                <a:solidFill>
                  <a:prstClr val="black"/>
                </a:solidFill>
                <a:cs typeface="+mn-cs"/>
              </a:rPr>
              <a:t>министр </a:t>
            </a:r>
            <a:r>
              <a:rPr lang="ru-RU" sz="1300" dirty="0">
                <a:solidFill>
                  <a:prstClr val="black"/>
                </a:solidFill>
                <a:cs typeface="+mn-cs"/>
              </a:rPr>
              <a:t>финансов Чувашской Республики</a:t>
            </a:r>
          </a:p>
          <a:p>
            <a:pPr algn="just"/>
            <a:r>
              <a:rPr lang="ru-RU" sz="1300" dirty="0">
                <a:solidFill>
                  <a:prstClr val="black"/>
                </a:solidFill>
                <a:cs typeface="+mn-cs"/>
              </a:rPr>
              <a:t> </a:t>
            </a:r>
            <a:r>
              <a:rPr lang="ru-RU" sz="1300" i="1" dirty="0" smtClean="0">
                <a:solidFill>
                  <a:prstClr val="black"/>
                </a:solidFill>
                <a:cs typeface="+mn-cs"/>
              </a:rPr>
              <a:t>первый </a:t>
            </a:r>
            <a:r>
              <a:rPr lang="ru-RU" sz="1300" i="1" dirty="0">
                <a:solidFill>
                  <a:prstClr val="black"/>
                </a:solidFill>
                <a:cs typeface="+mn-cs"/>
              </a:rPr>
              <a:t>вторник месяца с 15.00 до 17.00 часов</a:t>
            </a:r>
          </a:p>
          <a:p>
            <a:pPr algn="just"/>
            <a:r>
              <a:rPr lang="ru-RU" sz="1000" dirty="0">
                <a:solidFill>
                  <a:prstClr val="black"/>
                </a:solidFill>
                <a:cs typeface="+mn-cs"/>
              </a:rPr>
              <a:t> </a:t>
            </a:r>
            <a:r>
              <a:rPr lang="ru-RU" sz="1000" dirty="0" smtClean="0">
                <a:solidFill>
                  <a:prstClr val="black"/>
                </a:solidFill>
                <a:cs typeface="+mn-cs"/>
              </a:rPr>
              <a:t>   </a:t>
            </a:r>
            <a:endParaRPr lang="ru-RU" sz="1000" dirty="0">
              <a:solidFill>
                <a:prstClr val="black"/>
              </a:solidFill>
              <a:cs typeface="+mn-cs"/>
            </a:endParaRPr>
          </a:p>
          <a:p>
            <a:pPr algn="just"/>
            <a:r>
              <a:rPr lang="ru-RU" sz="1300" dirty="0" smtClean="0">
                <a:solidFill>
                  <a:prstClr val="black"/>
                </a:solidFill>
                <a:cs typeface="+mn-cs"/>
              </a:rPr>
              <a:t> 2</a:t>
            </a:r>
            <a:r>
              <a:rPr lang="ru-RU" sz="1300" dirty="0">
                <a:solidFill>
                  <a:prstClr val="black"/>
                </a:solidFill>
                <a:cs typeface="+mn-cs"/>
              </a:rPr>
              <a:t>. </a:t>
            </a:r>
            <a:r>
              <a:rPr lang="ru-RU" sz="1300" dirty="0" smtClean="0">
                <a:solidFill>
                  <a:prstClr val="black"/>
                </a:solidFill>
                <a:cs typeface="+mn-cs"/>
              </a:rPr>
              <a:t>Ф.Х</a:t>
            </a:r>
            <a:r>
              <a:rPr lang="ru-RU" sz="1300" dirty="0">
                <a:solidFill>
                  <a:prstClr val="black"/>
                </a:solidFill>
                <a:cs typeface="+mn-cs"/>
              </a:rPr>
              <a:t>. Муратова - первый заместитель министра финансов Чувашской Республики</a:t>
            </a:r>
          </a:p>
          <a:p>
            <a:pPr algn="just"/>
            <a:r>
              <a:rPr lang="ru-RU" sz="1300" dirty="0">
                <a:solidFill>
                  <a:prstClr val="black"/>
                </a:solidFill>
                <a:cs typeface="+mn-cs"/>
              </a:rPr>
              <a:t> </a:t>
            </a:r>
            <a:r>
              <a:rPr lang="ru-RU" sz="1300" i="1" dirty="0" smtClean="0">
                <a:solidFill>
                  <a:prstClr val="black"/>
                </a:solidFill>
                <a:cs typeface="+mn-cs"/>
              </a:rPr>
              <a:t>второй </a:t>
            </a:r>
            <a:r>
              <a:rPr lang="ru-RU" sz="1300" i="1" dirty="0">
                <a:solidFill>
                  <a:prstClr val="black"/>
                </a:solidFill>
                <a:cs typeface="+mn-cs"/>
              </a:rPr>
              <a:t>вторник месяца с 15.00 до 17.00 часов</a:t>
            </a:r>
          </a:p>
          <a:p>
            <a:pPr algn="just"/>
            <a:r>
              <a:rPr lang="ru-RU" sz="1000" dirty="0">
                <a:solidFill>
                  <a:prstClr val="black"/>
                </a:solidFill>
                <a:cs typeface="+mn-cs"/>
              </a:rPr>
              <a:t> </a:t>
            </a:r>
            <a:r>
              <a:rPr lang="ru-RU" sz="1000" dirty="0" smtClean="0">
                <a:solidFill>
                  <a:prstClr val="black"/>
                </a:solidFill>
                <a:cs typeface="+mn-cs"/>
              </a:rPr>
              <a:t> </a:t>
            </a:r>
            <a:endParaRPr lang="ru-RU" sz="1000" dirty="0">
              <a:solidFill>
                <a:prstClr val="black"/>
              </a:solidFill>
              <a:cs typeface="+mn-cs"/>
            </a:endParaRPr>
          </a:p>
          <a:p>
            <a:pPr algn="just"/>
            <a:r>
              <a:rPr lang="ru-RU" sz="1300" dirty="0">
                <a:solidFill>
                  <a:prstClr val="black"/>
                </a:solidFill>
                <a:cs typeface="+mn-cs"/>
              </a:rPr>
              <a:t> 3. </a:t>
            </a:r>
            <a:r>
              <a:rPr lang="ru-RU" sz="1300" dirty="0" smtClean="0">
                <a:solidFill>
                  <a:prstClr val="black"/>
                </a:solidFill>
                <a:cs typeface="+mn-cs"/>
              </a:rPr>
              <a:t>С.А</a:t>
            </a:r>
            <a:r>
              <a:rPr lang="ru-RU" sz="1300" dirty="0">
                <a:solidFill>
                  <a:prstClr val="black"/>
                </a:solidFill>
                <a:cs typeface="+mn-cs"/>
              </a:rPr>
              <a:t>. Иванова - заместитель министра финансов Чувашской Республики</a:t>
            </a:r>
          </a:p>
          <a:p>
            <a:pPr algn="just"/>
            <a:r>
              <a:rPr lang="ru-RU" sz="1300" i="1" dirty="0">
                <a:solidFill>
                  <a:prstClr val="black"/>
                </a:solidFill>
                <a:cs typeface="+mn-cs"/>
              </a:rPr>
              <a:t> </a:t>
            </a:r>
            <a:r>
              <a:rPr lang="ru-RU" sz="1300" i="1" dirty="0" smtClean="0">
                <a:solidFill>
                  <a:prstClr val="black"/>
                </a:solidFill>
                <a:cs typeface="+mn-cs"/>
              </a:rPr>
              <a:t>третий </a:t>
            </a:r>
            <a:r>
              <a:rPr lang="ru-RU" sz="1300" i="1" dirty="0">
                <a:solidFill>
                  <a:prstClr val="black"/>
                </a:solidFill>
                <a:cs typeface="+mn-cs"/>
              </a:rPr>
              <a:t>вторник месяца с 15.00 до 17.00 часов</a:t>
            </a:r>
          </a:p>
          <a:p>
            <a:pPr algn="just"/>
            <a:r>
              <a:rPr lang="ru-RU" sz="1000" dirty="0">
                <a:solidFill>
                  <a:prstClr val="black"/>
                </a:solidFill>
                <a:cs typeface="+mn-cs"/>
              </a:rPr>
              <a:t> </a:t>
            </a:r>
            <a:r>
              <a:rPr lang="ru-RU" sz="1000" dirty="0" smtClean="0">
                <a:solidFill>
                  <a:prstClr val="black"/>
                </a:solidFill>
                <a:cs typeface="+mn-cs"/>
              </a:rPr>
              <a:t>  </a:t>
            </a:r>
            <a:endParaRPr lang="ru-RU" sz="1000" dirty="0">
              <a:solidFill>
                <a:prstClr val="black"/>
              </a:solidFill>
              <a:cs typeface="+mn-cs"/>
            </a:endParaRPr>
          </a:p>
          <a:p>
            <a:pPr algn="just"/>
            <a:r>
              <a:rPr lang="ru-RU" sz="1300" dirty="0">
                <a:solidFill>
                  <a:prstClr val="black"/>
                </a:solidFill>
                <a:cs typeface="+mn-cs"/>
              </a:rPr>
              <a:t> 4. В.Н. Иванов  - заместитель министра финансов Чувашской Республики</a:t>
            </a:r>
          </a:p>
          <a:p>
            <a:pPr algn="just"/>
            <a:r>
              <a:rPr lang="ru-RU" sz="1300" i="1" dirty="0">
                <a:solidFill>
                  <a:prstClr val="black"/>
                </a:solidFill>
                <a:cs typeface="+mn-cs"/>
              </a:rPr>
              <a:t> </a:t>
            </a:r>
            <a:r>
              <a:rPr lang="ru-RU" sz="1300" i="1" dirty="0" smtClean="0">
                <a:solidFill>
                  <a:prstClr val="black"/>
                </a:solidFill>
                <a:cs typeface="+mn-cs"/>
              </a:rPr>
              <a:t>четвертый </a:t>
            </a:r>
            <a:r>
              <a:rPr lang="ru-RU" sz="1300" i="1" dirty="0">
                <a:solidFill>
                  <a:prstClr val="black"/>
                </a:solidFill>
                <a:cs typeface="+mn-cs"/>
              </a:rPr>
              <a:t>вторник месяца с 15.00 до 17.00 </a:t>
            </a:r>
            <a:r>
              <a:rPr lang="ru-RU" sz="1300" i="1" dirty="0" smtClean="0">
                <a:solidFill>
                  <a:prstClr val="black"/>
                </a:solidFill>
                <a:cs typeface="+mn-cs"/>
              </a:rPr>
              <a:t>часов</a:t>
            </a:r>
            <a:endParaRPr lang="ru-RU" sz="1300" i="1" dirty="0">
              <a:solidFill>
                <a:prstClr val="black"/>
              </a:solidFill>
              <a:cs typeface="+mn-cs"/>
            </a:endParaRPr>
          </a:p>
        </p:txBody>
      </p:sp>
      <p:sp>
        <p:nvSpPr>
          <p:cNvPr id="4" name="Нашивка 3"/>
          <p:cNvSpPr/>
          <p:nvPr/>
        </p:nvSpPr>
        <p:spPr>
          <a:xfrm>
            <a:off x="385292" y="1830691"/>
            <a:ext cx="464380" cy="391725"/>
          </a:xfrm>
          <a:prstGeom prst="chevron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15" name="Нашивка 14"/>
          <p:cNvSpPr/>
          <p:nvPr/>
        </p:nvSpPr>
        <p:spPr>
          <a:xfrm>
            <a:off x="393135" y="5460523"/>
            <a:ext cx="464380" cy="391725"/>
          </a:xfrm>
          <a:prstGeom prst="chevron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16" name="Нашивка 15"/>
          <p:cNvSpPr/>
          <p:nvPr/>
        </p:nvSpPr>
        <p:spPr>
          <a:xfrm>
            <a:off x="393135" y="2613356"/>
            <a:ext cx="464380" cy="391725"/>
          </a:xfrm>
          <a:prstGeom prst="chevron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79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04111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8" name="Рисунок 39" descr="7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15313" y="4187825"/>
            <a:ext cx="844550" cy="741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9" name="Рисунок 39" descr="7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15313" y="4203700"/>
            <a:ext cx="844550" cy="741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1071538" y="285728"/>
            <a:ext cx="7500990" cy="396044"/>
          </a:xfrm>
          <a:prstGeom prst="rect">
            <a:avLst/>
          </a:prstGeom>
          <a:gradFill flip="none" rotWithShape="1">
            <a:gsLst>
              <a:gs pos="0">
                <a:srgbClr val="FFF200"/>
              </a:gs>
              <a:gs pos="25000">
                <a:srgbClr val="FFC000"/>
              </a:gs>
              <a:gs pos="71000">
                <a:srgbClr val="C00000"/>
              </a:gs>
              <a:gs pos="100000">
                <a:srgbClr val="4D0808"/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spcBef>
                <a:spcPct val="20000"/>
              </a:spcBef>
              <a:buFont typeface="Arial" charset="0"/>
              <a:buNone/>
              <a:defRPr/>
            </a:pPr>
            <a:endParaRPr lang="ru-RU" sz="2600" b="1" i="1" dirty="0" smtClean="0">
              <a:solidFill>
                <a:prstClr val="white"/>
              </a:solidFill>
            </a:endParaRPr>
          </a:p>
          <a:p>
            <a:pPr algn="ctr">
              <a:spcBef>
                <a:spcPct val="20000"/>
              </a:spcBef>
              <a:buFont typeface="Arial" charset="0"/>
              <a:buNone/>
              <a:defRPr/>
            </a:pPr>
            <a:r>
              <a:rPr lang="ru-RU" sz="2600" b="1" i="1" dirty="0" smtClean="0">
                <a:solidFill>
                  <a:prstClr val="white"/>
                </a:solidFill>
              </a:rPr>
              <a:t>Государственный долг</a:t>
            </a:r>
          </a:p>
          <a:p>
            <a:pPr>
              <a:spcBef>
                <a:spcPct val="20000"/>
              </a:spcBef>
              <a:buFont typeface="Arial" charset="0"/>
              <a:buNone/>
              <a:defRPr/>
            </a:pPr>
            <a:endParaRPr lang="ru-RU" sz="2600" b="1" i="1" dirty="0" smtClean="0">
              <a:solidFill>
                <a:prstClr val="white"/>
              </a:solidFill>
            </a:endParaRPr>
          </a:p>
        </p:txBody>
      </p:sp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801187"/>
            <a:ext cx="3419872" cy="2564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539552" y="1268760"/>
            <a:ext cx="7872445" cy="646113"/>
          </a:xfrm>
          <a:prstGeom prst="rect">
            <a:avLst/>
          </a:prstGeom>
          <a:gradFill flip="none" rotWithShape="1">
            <a:gsLst>
              <a:gs pos="0">
                <a:schemeClr val="accent6">
                  <a:shade val="30000"/>
                  <a:satMod val="115000"/>
                </a:schemeClr>
              </a:gs>
              <a:gs pos="50000">
                <a:schemeClr val="accent6">
                  <a:shade val="67500"/>
                  <a:satMod val="115000"/>
                </a:schemeClr>
              </a:gs>
              <a:gs pos="100000">
                <a:schemeClr val="accent6">
                  <a:shade val="100000"/>
                  <a:satMod val="115000"/>
                </a:schemeClr>
              </a:gs>
            </a:gsLst>
            <a:lin ang="2700000" scaled="1"/>
            <a:tileRect/>
          </a:gra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prstClr val="white"/>
                </a:solidFill>
              </a:rPr>
              <a:t>Государственный долг - это долговые обязательства бюджета, выраженные в валюте Российской Федерации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39551" y="3153167"/>
            <a:ext cx="7872446" cy="369888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75000"/>
                  <a:shade val="30000"/>
                  <a:satMod val="115000"/>
                </a:schemeClr>
              </a:gs>
              <a:gs pos="50000">
                <a:schemeClr val="bg2">
                  <a:lumMod val="75000"/>
                  <a:shade val="67500"/>
                  <a:satMod val="115000"/>
                </a:schemeClr>
              </a:gs>
              <a:gs pos="100000">
                <a:schemeClr val="bg2">
                  <a:lumMod val="75000"/>
                  <a:shade val="100000"/>
                  <a:satMod val="115000"/>
                </a:schemeClr>
              </a:gs>
            </a:gsLst>
            <a:lin ang="8100000" scaled="1"/>
            <a:tileRect/>
          </a:gradFill>
          <a:ln w="38100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prstClr val="white"/>
                </a:solidFill>
                <a:latin typeface="Calibri"/>
                <a:cs typeface="+mn-cs"/>
              </a:rPr>
              <a:t>Структура государственного долга выглядит следующим образом:</a:t>
            </a:r>
          </a:p>
        </p:txBody>
      </p:sp>
      <p:grpSp>
        <p:nvGrpSpPr>
          <p:cNvPr id="14" name="Группа 136"/>
          <p:cNvGrpSpPr>
            <a:grpSpLocks/>
          </p:cNvGrpSpPr>
          <p:nvPr/>
        </p:nvGrpSpPr>
        <p:grpSpPr bwMode="auto">
          <a:xfrm>
            <a:off x="3671390" y="3581625"/>
            <a:ext cx="4191402" cy="2825700"/>
            <a:chOff x="2936230" y="2890313"/>
            <a:chExt cx="2680633" cy="2753265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3510696" y="2919723"/>
              <a:ext cx="2071702" cy="571504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path path="circle">
                <a:fillToRect t="100000" r="100000"/>
              </a:path>
              <a:tileRect l="-100000" b="-10000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dirty="0">
                  <a:solidFill>
                    <a:prstClr val="white"/>
                  </a:solidFill>
                </a:rPr>
                <a:t>Размещение ценных бумаг (облигаций)</a:t>
              </a:r>
            </a:p>
          </p:txBody>
        </p:sp>
        <p:sp>
          <p:nvSpPr>
            <p:cNvPr id="16" name="Прямоугольник 15"/>
            <p:cNvSpPr/>
            <p:nvPr/>
          </p:nvSpPr>
          <p:spPr>
            <a:xfrm>
              <a:off x="3519101" y="3572780"/>
              <a:ext cx="2071702" cy="571504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path path="circle">
                <a:fillToRect t="100000" r="100000"/>
              </a:path>
              <a:tileRect l="-100000" b="-10000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600" dirty="0">
                <a:solidFill>
                  <a:prstClr val="white"/>
                </a:solidFill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600" dirty="0">
                  <a:solidFill>
                    <a:prstClr val="white"/>
                  </a:solidFill>
                </a:rPr>
                <a:t>Привлечение бюджетных кредитов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600" dirty="0">
                <a:solidFill>
                  <a:prstClr val="white"/>
                </a:solidFill>
              </a:endParaRPr>
            </a:p>
          </p:txBody>
        </p:sp>
        <p:sp>
          <p:nvSpPr>
            <p:cNvPr id="17" name="Прямоугольник 16"/>
            <p:cNvSpPr/>
            <p:nvPr/>
          </p:nvSpPr>
          <p:spPr>
            <a:xfrm>
              <a:off x="3519101" y="4257735"/>
              <a:ext cx="2071702" cy="571504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path path="circle">
                <a:fillToRect t="100000" r="100000"/>
              </a:path>
              <a:tileRect l="-100000" b="-10000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600" dirty="0">
                <a:solidFill>
                  <a:prstClr val="white"/>
                </a:solidFill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600" dirty="0">
                  <a:solidFill>
                    <a:prstClr val="white"/>
                  </a:solidFill>
                </a:rPr>
                <a:t>Привлечение банковских кредитов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600" dirty="0">
                <a:solidFill>
                  <a:prstClr val="white"/>
                </a:solidFill>
              </a:endParaRPr>
            </a:p>
          </p:txBody>
        </p:sp>
        <p:sp>
          <p:nvSpPr>
            <p:cNvPr id="18" name="Прямоугольник 17"/>
            <p:cNvSpPr/>
            <p:nvPr/>
          </p:nvSpPr>
          <p:spPr>
            <a:xfrm>
              <a:off x="3545161" y="4929198"/>
              <a:ext cx="2071702" cy="71438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path path="circle">
                <a:fillToRect t="100000" r="100000"/>
              </a:path>
              <a:tileRect l="-100000" b="-10000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600" dirty="0">
                <a:solidFill>
                  <a:prstClr val="white"/>
                </a:solidFill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600" dirty="0">
                  <a:solidFill>
                    <a:prstClr val="white"/>
                  </a:solidFill>
                </a:rPr>
                <a:t>Предоставление государственных гарантий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600" dirty="0">
                <a:solidFill>
                  <a:prstClr val="white"/>
                </a:solidFill>
              </a:endParaRPr>
            </a:p>
          </p:txBody>
        </p:sp>
        <p:grpSp>
          <p:nvGrpSpPr>
            <p:cNvPr id="19" name="Группа 114"/>
            <p:cNvGrpSpPr>
              <a:grpSpLocks/>
            </p:cNvGrpSpPr>
            <p:nvPr/>
          </p:nvGrpSpPr>
          <p:grpSpPr bwMode="auto">
            <a:xfrm rot="-5400000">
              <a:off x="1906874" y="3919669"/>
              <a:ext cx="2570791" cy="512080"/>
              <a:chOff x="1814470" y="3079116"/>
              <a:chExt cx="5643949" cy="512081"/>
            </a:xfrm>
          </p:grpSpPr>
          <p:cxnSp>
            <p:nvCxnSpPr>
              <p:cNvPr id="21" name="Прямая соединительная линия 20"/>
              <p:cNvCxnSpPr/>
              <p:nvPr/>
            </p:nvCxnSpPr>
            <p:spPr>
              <a:xfrm>
                <a:off x="1814470" y="3084403"/>
                <a:ext cx="5643949" cy="2011"/>
              </a:xfrm>
              <a:prstGeom prst="line">
                <a:avLst/>
              </a:prstGeom>
              <a:ln w="38100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Прямая соединительная линия 21"/>
              <p:cNvCxnSpPr/>
              <p:nvPr/>
            </p:nvCxnSpPr>
            <p:spPr>
              <a:xfrm rot="5400000">
                <a:off x="1708604" y="3302078"/>
                <a:ext cx="427306" cy="0"/>
              </a:xfrm>
              <a:prstGeom prst="line">
                <a:avLst/>
              </a:prstGeom>
              <a:ln w="38100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Прямая соединительная линия 22"/>
              <p:cNvCxnSpPr/>
              <p:nvPr/>
            </p:nvCxnSpPr>
            <p:spPr>
              <a:xfrm rot="5400000">
                <a:off x="3513740" y="3339650"/>
                <a:ext cx="499696" cy="3397"/>
              </a:xfrm>
              <a:prstGeom prst="line">
                <a:avLst/>
              </a:prstGeom>
              <a:ln w="38100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Прямая соединительная линия 23"/>
              <p:cNvCxnSpPr/>
              <p:nvPr/>
            </p:nvCxnSpPr>
            <p:spPr>
              <a:xfrm rot="5400000">
                <a:off x="6682970" y="3291573"/>
                <a:ext cx="428312" cy="3397"/>
              </a:xfrm>
              <a:prstGeom prst="line">
                <a:avLst/>
              </a:prstGeom>
              <a:ln w="38100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0" name="Прямая соединительная линия 19"/>
            <p:cNvCxnSpPr/>
            <p:nvPr/>
          </p:nvCxnSpPr>
          <p:spPr>
            <a:xfrm>
              <a:off x="2948613" y="3934780"/>
              <a:ext cx="499695" cy="1546"/>
            </a:xfrm>
            <a:prstGeom prst="line">
              <a:avLst/>
            </a:prstGeom>
            <a:ln w="381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extBox 25"/>
          <p:cNvSpPr txBox="1"/>
          <p:nvPr/>
        </p:nvSpPr>
        <p:spPr>
          <a:xfrm>
            <a:off x="528194" y="2132856"/>
            <a:ext cx="7890073" cy="830997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4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4">
                  <a:lumMod val="60000"/>
                  <a:lumOff val="40000"/>
                  <a:shade val="100000"/>
                  <a:satMod val="115000"/>
                </a:schemeClr>
              </a:gs>
            </a:gsLst>
            <a:lin ang="2700000" scaled="1"/>
            <a:tileRect/>
          </a:gradFill>
        </p:spPr>
        <p:txBody>
          <a:bodyPr wrap="square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solidFill>
                  <a:prstClr val="white"/>
                </a:solidFill>
                <a:latin typeface="Calibri"/>
                <a:cs typeface="+mn-cs"/>
              </a:rPr>
              <a:t>Поскольку бюджет </a:t>
            </a:r>
            <a:r>
              <a:rPr lang="ru-RU" sz="1600" dirty="0" smtClean="0">
                <a:solidFill>
                  <a:prstClr val="white"/>
                </a:solidFill>
                <a:latin typeface="Calibri"/>
                <a:cs typeface="+mn-cs"/>
              </a:rPr>
              <a:t>Чувашской Республики формируется </a:t>
            </a:r>
            <a:r>
              <a:rPr lang="ru-RU" sz="1600" dirty="0">
                <a:solidFill>
                  <a:prstClr val="white"/>
                </a:solidFill>
                <a:latin typeface="Calibri"/>
                <a:cs typeface="+mn-cs"/>
              </a:rPr>
              <a:t>с дефицитом, то для финансирования расходов, не обеспеченных доходами, привлекаются банковские кредиты, кредиты из федерального бюджета, размещаются облигационные займы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07700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0"/>
            <a:ext cx="8388424" cy="980728"/>
          </a:xfrm>
        </p:spPr>
        <p:txBody>
          <a:bodyPr/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чем основывается проект республиканского бюджета Чувашской Республики?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Номер слайда 2"/>
          <p:cNvSpPr txBox="1">
            <a:spLocks/>
          </p:cNvSpPr>
          <p:nvPr/>
        </p:nvSpPr>
        <p:spPr>
          <a:xfrm>
            <a:off x="8748464" y="6308725"/>
            <a:ext cx="395536" cy="4127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400" kern="1200" baseline="0">
                <a:solidFill>
                  <a:srgbClr val="A03202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endParaRPr lang="ru-RU" sz="1600" b="1" dirty="0">
              <a:solidFill>
                <a:prstClr val="black"/>
              </a:solidFill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3779980058"/>
              </p:ext>
            </p:extLst>
          </p:nvPr>
        </p:nvGraphicFramePr>
        <p:xfrm>
          <a:off x="467544" y="2132856"/>
          <a:ext cx="8136904" cy="43822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2" name="Скругленный прямоугольник 21"/>
          <p:cNvSpPr/>
          <p:nvPr/>
        </p:nvSpPr>
        <p:spPr>
          <a:xfrm>
            <a:off x="1259632" y="980728"/>
            <a:ext cx="6840760" cy="725679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800" b="1" dirty="0" smtClean="0">
                <a:solidFill>
                  <a:prstClr val="black"/>
                </a:solidFill>
                <a:latin typeface="TimesET" pitchFamily="2" charset="0"/>
              </a:rPr>
              <a:t>Составление проекта республиканского бюджета Чувашской Республики основывается на:</a:t>
            </a:r>
            <a:endParaRPr lang="ru-RU" sz="1800" b="1" dirty="0">
              <a:solidFill>
                <a:prstClr val="black"/>
              </a:solidFill>
              <a:latin typeface="TimesET" pitchFamily="2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82993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vert="horz" lIns="91440" tIns="45720" rIns="91440" bIns="45720" rtlCol="0" anchor="ctr"/>
      <a:lstStyle>
        <a:defPPr marL="0" marR="0" indent="0" algn="r" defTabSz="914400" rtl="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1" i="0" u="none" strike="noStrike" kern="1200" cap="none" spc="0" normalizeH="0" baseline="0" noProof="0" smtClean="0">
            <a:ln>
              <a:noFill/>
            </a:ln>
            <a:solidFill>
              <a:schemeClr val="bg2">
                <a:lumMod val="75000"/>
              </a:schemeClr>
            </a:solidFill>
            <a:effectLst/>
            <a:uLnTx/>
            <a:uFillTx/>
            <a:latin typeface="+mn-lt"/>
            <a:ea typeface="+mn-ea"/>
            <a:cs typeface="+mn-cs"/>
          </a:defRPr>
        </a:defPPr>
      </a:lstStyle>
      <a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a:style>
    </a:txDef>
  </a:objectDefaults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8564</TotalTime>
  <Words>7628</Words>
  <Application>Microsoft Office PowerPoint</Application>
  <PresentationFormat>Экран (4:3)</PresentationFormat>
  <Paragraphs>1767</Paragraphs>
  <Slides>79</Slides>
  <Notes>39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79</vt:i4>
      </vt:variant>
    </vt:vector>
  </HeadingPairs>
  <TitlesOfParts>
    <vt:vector size="81" baseType="lpstr">
      <vt:lpstr>Тема Office</vt:lpstr>
      <vt:lpstr>1_Тема Office</vt:lpstr>
      <vt:lpstr>Бюджет для граждан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На чем основывается проект республиканского бюджета Чувашской Республики?</vt:lpstr>
      <vt:lpstr>Бюджетный процесс – ежегодное формирование и исполнение бюджета</vt:lpstr>
      <vt:lpstr>Риски и проблемы в сфере бюджетной политики Чувашской Республики</vt:lpstr>
      <vt:lpstr>Меры, принимаемые в Чувашской Республике для минимизации основных бюджетных рисков и преодоления проблем в бюджетной сфере</vt:lpstr>
      <vt:lpstr>Задачи бюджетной политики  на 2016-2018 годы</vt:lpstr>
      <vt:lpstr>Результаты бюджетной политики в 2015 году</vt:lpstr>
      <vt:lpstr>Изменение параметров республиканского бюджета Чувашской Республики в 2016 году </vt:lpstr>
      <vt:lpstr>Увеличение расходов бюджета Чувашской Республики c начала года</vt:lpstr>
      <vt:lpstr>Основные параметры консолидированного и республиканского бюджетов Чувашской Республики в 2016 году</vt:lpstr>
      <vt:lpstr>Основные параметры бюджетов муниципальных образований в 2016 году</vt:lpstr>
      <vt:lpstr>Параметры республиканского бюджета Чувашской Республики по собственным доходам в 2015-2016 годах</vt:lpstr>
      <vt:lpstr>Темп роста поступлений налоговых и неналоговых доходов в консолидированные бюджеты субъектов ПФО за 2015 год к уровню 2014 года</vt:lpstr>
      <vt:lpstr>Налоговые и неналоговые доходы консолидированного бюджета</vt:lpstr>
      <vt:lpstr>Безвозмездные поступления республиканского бюджета Чувашской Республики</vt:lpstr>
      <vt:lpstr>Крупнейшие налогоплательщики Чувашской Республики в 2015 году</vt:lpstr>
      <vt:lpstr>Выпадающие доходы республиканского бюджета Чувашской Республики в связи с предоставлением налоговых льгот</vt:lpstr>
      <vt:lpstr>Доходы республиканского бюджета  Чувашской Республики в 2016 году</vt:lpstr>
      <vt:lpstr>Расходы республиканского бюджета  Чувашской Республики в 2016 году</vt:lpstr>
      <vt:lpstr>Расходы республиканского бюджета  Чувашской Республики в 2016 году</vt:lpstr>
      <vt:lpstr>Расходы республиканского бюджета  Чувашской Республики на 2016 год</vt:lpstr>
      <vt:lpstr>Расходные полномочия Чувашской Республики в 2016 году</vt:lpstr>
      <vt:lpstr>Расходы консолидированного бюджета  Чувашской Республики на реальный сектор экономики</vt:lpstr>
      <vt:lpstr>Удельный вес расходов в отдельных секторах экономики</vt:lpstr>
      <vt:lpstr>Расходы на реализацию Указов Президента  Российской Федерации от 7 мая 2012 года №596-606  в 2012-2016 гг.</vt:lpstr>
      <vt:lpstr>Сведения о расходах на здравоохранение на 2016 год с учетом средств территориального фонда обязательного медицинского страхования </vt:lpstr>
      <vt:lpstr>Расходы на социальную политику</vt:lpstr>
      <vt:lpstr>Динамика средней заработной платы работников учреждений в социальной сфере, для которых предусматривается выход на эффективный контракт</vt:lpstr>
      <vt:lpstr>Презентация PowerPoint</vt:lpstr>
      <vt:lpstr>Программно-целевой метод планирования в Чувашской Республике</vt:lpstr>
      <vt:lpstr>Государственная программа «Управление общественными финансами и государственным долгом Чувашской Республики»</vt:lpstr>
      <vt:lpstr>Государственная программа «Развитие потенциала государственного управления» в 2016 году</vt:lpstr>
      <vt:lpstr>Расходы на реализацию государственной программы Чувашской Республики «Развитие здравоохранения»,  млн. рублей</vt:lpstr>
      <vt:lpstr>Государственная программа Чувашской Республики «Развитие здравоохранения»</vt:lpstr>
      <vt:lpstr>Государственная программа Чувашской Республики "Развитие образования" </vt:lpstr>
      <vt:lpstr>Презентация PowerPoint</vt:lpstr>
      <vt:lpstr>Расходы на реализацию государственной программы Чувашской Республики "Содействие занятости населения" </vt:lpstr>
      <vt:lpstr>Презентация PowerPoint</vt:lpstr>
      <vt:lpstr>Презентация PowerPoint</vt:lpstr>
      <vt:lpstr>Государственная программа Чувашской Республики «Социальная поддержка граждан»</vt:lpstr>
      <vt:lpstr>Презентация PowerPoint</vt:lpstr>
      <vt:lpstr>Государственная программа Чувашской Республики «Социальная поддержка граждан»</vt:lpstr>
      <vt:lpstr>Доля населения с денежными доходами ниже величины прожиточного минимума в общей численности населения Чувашской Республики, в %</vt:lpstr>
      <vt:lpstr>Презентация PowerPoint</vt:lpstr>
      <vt:lpstr>Презентация PowerPoint</vt:lpstr>
      <vt:lpstr>ОБЕСПЕЧЕНИЕ БЕЗОПАСНОСТИ НАСЕЛЕНИЯ</vt:lpstr>
      <vt:lpstr>ОБЕСПЕЧЕНИЕ БЕЗОПАСНОСТИ НАСЕЛЕНИЯ </vt:lpstr>
      <vt:lpstr>Расходы на реализацию государственной программы Чувашской Республики «Развитие культуры и туризма»</vt:lpstr>
      <vt:lpstr>Презентация PowerPoint</vt:lpstr>
      <vt:lpstr>Расходы на реализацию государственной программы Чувашской Республики «Развитие физической культуры и спорта »</vt:lpstr>
      <vt:lpstr>Презентация PowerPoint</vt:lpstr>
      <vt:lpstr>Государственная программа Чувашской Республики «Развитие потенциала природно-сырьевых ресурсов и обеспечение экологической безопасности»</vt:lpstr>
      <vt:lpstr>Государственная программа Чувашской Республики «Развитие потенциала природно-сырьевых ресурсов и обеспечение экологической безопасности»</vt:lpstr>
      <vt:lpstr>Подпрограммы «Пассажирский транспорт», «Развитие навигационной инфраструктуры с использованием системы ГЛОНАСС на транспорте», «Расширение использования природного газа в качестве моторного топлива» государственной программы Чувашской Республики «Развитие транспортной системы Чувашской Республики»</vt:lpstr>
      <vt:lpstr>С В Е Д Е Н И Я  о достижении значений показателей (индикаторов) государственной программы Чувашской Республики «Развитие транспортной системы Чувашской Республики»</vt:lpstr>
      <vt:lpstr>Государственная программа развития сельского хозяйства и регулирования рынка сельскохозяйственной продукции, сырья и продовольствия</vt:lpstr>
      <vt:lpstr>Презентация PowerPoint</vt:lpstr>
      <vt:lpstr>Республиканская программа капитального ремонта общего имущества в многоквартирных домах, расположенных на территории Чувашской Республики, на 2014-2043 годы</vt:lpstr>
      <vt:lpstr>Структура инвестиционной программы  Чувашской Республики на 2016 год по отраслям экономики </vt:lpstr>
      <vt:lpstr>Дорожный фонд</vt:lpstr>
      <vt:lpstr>Общественно значимые проекты Строительство хирургического корпуса БУ Чувашской Республики «Республиканский клинический онкологический диспансер» в г. Чебоксары (ул. Гладкова)</vt:lpstr>
      <vt:lpstr>Общественно значимые проекты Строительство здания средней общеобразовательной школы с пристроем помещений для дошкольных групп в д. Альбусь-Сюрбеево Комсомольского района</vt:lpstr>
      <vt:lpstr>Межбюджетные трансферты, предусмотренные бюджетам муниципальных образований Чувашской Республики на 2016 год</vt:lpstr>
      <vt:lpstr>Межбюджетные трансферты</vt:lpstr>
      <vt:lpstr>Совершенствование межбюджетных отношений</vt:lpstr>
      <vt:lpstr>Объем и структура финансовой помощи бюджетам муниципальных образований</vt:lpstr>
      <vt:lpstr>Финансовая помощь муниципальным районам и городским округам Чувашской Республики на 2016 год</vt:lpstr>
      <vt:lpstr>Источники покрытия дефицита республиканского бюджета Чувашской Республики на 2016 год</vt:lpstr>
      <vt:lpstr>Предельный объем государственного долга Чувашской Республики на 2016 год</vt:lpstr>
      <vt:lpstr>Повышение уровня открытости бюджетных данных</vt:lpstr>
      <vt:lpstr>Участие граждан в обсуждении бюджетных вопросов</vt:lpstr>
      <vt:lpstr>Контактная информация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Тема</dc:title>
  <dc:creator>ОМ</dc:creator>
  <cp:lastModifiedBy>Смирнов Игорь Николаевич</cp:lastModifiedBy>
  <cp:revision>821</cp:revision>
  <cp:lastPrinted>2016-03-04T12:32:24Z</cp:lastPrinted>
  <dcterms:created xsi:type="dcterms:W3CDTF">2011-09-23T06:24:52Z</dcterms:created>
  <dcterms:modified xsi:type="dcterms:W3CDTF">2016-12-19T09:04:03Z</dcterms:modified>
</cp:coreProperties>
</file>